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385" r:id="rId3"/>
    <p:sldId id="408" r:id="rId4"/>
    <p:sldId id="335" r:id="rId5"/>
    <p:sldId id="337" r:id="rId6"/>
    <p:sldId id="338" r:id="rId7"/>
    <p:sldId id="339" r:id="rId8"/>
    <p:sldId id="406" r:id="rId9"/>
    <p:sldId id="386" r:id="rId10"/>
    <p:sldId id="384" r:id="rId11"/>
    <p:sldId id="40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E"/>
    <a:srgbClr val="0080FF"/>
    <a:srgbClr val="000000"/>
    <a:srgbClr val="AE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6"/>
    <p:restoredTop sz="84214" autoAdjust="0"/>
  </p:normalViewPr>
  <p:slideViewPr>
    <p:cSldViewPr snapToGrid="0" snapToObjects="1">
      <p:cViewPr varScale="1">
        <p:scale>
          <a:sx n="101" d="100"/>
          <a:sy n="101" d="100"/>
        </p:scale>
        <p:origin x="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205E-831A-E54F-A049-F1EEDA2CD3A2}" type="datetimeFigureOut">
              <a:rPr kumimoji="1" lang="zh-CN" altLang="en-US" smtClean="0"/>
              <a:t>2022/8/31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E386-79BB-5444-866E-E03ABADB8B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5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5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0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2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8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7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81358"/>
            <a:ext cx="8229600" cy="539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A379-993E-574B-AC78-555753883A10}" type="datetimeFigureOut">
              <a:rPr kumimoji="1" lang="zh-CN" altLang="en-US" smtClean="0"/>
              <a:t>2022/8/31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3366FF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nssec-analyzer.verisignlabs.com/dnssec-failed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2023" y="276013"/>
            <a:ext cx="6362074" cy="147002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2800" dirty="0">
                <a:latin typeface="+mj-lt"/>
              </a:rPr>
              <a:t>网络与信息安全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50" y="2017643"/>
            <a:ext cx="7924800" cy="1752600"/>
          </a:xfrm>
        </p:spPr>
        <p:txBody>
          <a:bodyPr>
            <a:noAutofit/>
          </a:bodyPr>
          <a:lstStyle/>
          <a:p>
            <a:r>
              <a:rPr kumimoji="1" lang="en-US" altLang="zh-CN" sz="4800" dirty="0">
                <a:solidFill>
                  <a:srgbClr val="3366FF"/>
                </a:solidFill>
              </a:rPr>
              <a:t> </a:t>
            </a:r>
            <a:r>
              <a:rPr kumimoji="1" lang="zh-CN" altLang="en-US" sz="4800" dirty="0">
                <a:solidFill>
                  <a:srgbClr val="3366FF"/>
                </a:solidFill>
              </a:rPr>
              <a:t>关键互联网基础设施安全</a:t>
            </a:r>
          </a:p>
          <a:p>
            <a:r>
              <a:rPr kumimoji="1" lang="en-US" altLang="zh-CN" sz="4800" dirty="0">
                <a:solidFill>
                  <a:srgbClr val="3366FF"/>
                </a:solidFill>
              </a:rPr>
              <a:t>DNS</a:t>
            </a:r>
            <a:r>
              <a:rPr kumimoji="1" lang="zh-CN" altLang="en-US" sz="4800" dirty="0">
                <a:solidFill>
                  <a:srgbClr val="3366FF"/>
                </a:solidFill>
              </a:rPr>
              <a:t>安全</a:t>
            </a:r>
            <a:endParaRPr kumimoji="1" lang="en-US" altLang="zh-CN" sz="4800" dirty="0">
              <a:solidFill>
                <a:srgbClr val="3366FF"/>
              </a:solidFill>
            </a:endParaRPr>
          </a:p>
          <a:p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张宇 副教授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网络与信息安全实验室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 哈尔滨工业大学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en-US" altLang="zh-CN" sz="2800" dirty="0" err="1">
                <a:solidFill>
                  <a:srgbClr val="3366FF"/>
                </a:solidFill>
              </a:rPr>
              <a:t>yuzhang@hit.edu.cn</a:t>
            </a:r>
            <a:endParaRPr kumimoji="1" lang="zh-CN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Freeform 73"/>
          <p:cNvSpPr>
            <a:spLocks noEditPoints="1"/>
          </p:cNvSpPr>
          <p:nvPr/>
        </p:nvSpPr>
        <p:spPr bwMode="auto">
          <a:xfrm>
            <a:off x="2128534" y="661621"/>
            <a:ext cx="699934" cy="675868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2749FF"/>
          </a:solidFill>
          <a:ln>
            <a:noFill/>
          </a:ln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pPr defTabSz="914037"/>
            <a:endParaRPr lang="en-US" sz="1866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0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验证过程分析</a:t>
            </a:r>
            <a:r>
              <a:rPr kumimoji="1" lang="zh-CN" altLang="zh-CN" dirty="0"/>
              <a:t>：</a:t>
            </a:r>
            <a:r>
              <a:rPr kumimoji="1" lang="zh-CN" altLang="en-US" dirty="0"/>
              <a:t>根据</a:t>
            </a:r>
            <a:r>
              <a:rPr kumimoji="1" lang="en-US" altLang="zh-CN" dirty="0"/>
              <a:t>BIND</a:t>
            </a:r>
            <a:r>
              <a:rPr kumimoji="1" lang="zh-CN" altLang="en-US" dirty="0"/>
              <a:t>日志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1800" dirty="0">
                <a:solidFill>
                  <a:srgbClr val="000000"/>
                </a:solidFill>
              </a:rPr>
              <a:t>根据</a:t>
            </a:r>
            <a:r>
              <a:rPr kumimoji="1" lang="en-US" altLang="zh-CN" sz="1800" dirty="0">
                <a:solidFill>
                  <a:srgbClr val="000000"/>
                </a:solidFill>
              </a:rPr>
              <a:t>dig @127.0.0.1 +</a:t>
            </a:r>
            <a:r>
              <a:rPr kumimoji="1" lang="en-US" altLang="zh-CN" sz="1800" dirty="0" err="1">
                <a:solidFill>
                  <a:srgbClr val="000000"/>
                </a:solidFill>
              </a:rPr>
              <a:t>dnssec</a:t>
            </a:r>
            <a:r>
              <a:rPr kumimoji="1" lang="en-US" altLang="zh-CN" sz="1800" dirty="0">
                <a:solidFill>
                  <a:srgbClr val="000000"/>
                </a:solidFill>
              </a:rPr>
              <a:t> </a:t>
            </a:r>
            <a:r>
              <a:rPr kumimoji="1" lang="en-US" altLang="zh-CN" sz="1800" dirty="0" err="1">
                <a:solidFill>
                  <a:srgbClr val="000000"/>
                </a:solidFill>
              </a:rPr>
              <a:t>www.verisign.com</a:t>
            </a:r>
            <a:r>
              <a:rPr kumimoji="1" lang="zh-CN" altLang="en-US" sz="1800" dirty="0">
                <a:solidFill>
                  <a:srgbClr val="000000"/>
                </a:solidFill>
              </a:rPr>
              <a:t>产生的</a:t>
            </a:r>
            <a:r>
              <a:rPr kumimoji="1" lang="en-US" altLang="zh-CN" sz="1800" dirty="0">
                <a:solidFill>
                  <a:srgbClr val="000000"/>
                </a:solidFill>
              </a:rPr>
              <a:t>BIND</a:t>
            </a:r>
            <a:r>
              <a:rPr kumimoji="1" lang="zh-CN" altLang="en-US" sz="1800" dirty="0">
                <a:solidFill>
                  <a:srgbClr val="000000"/>
                </a:solidFill>
              </a:rPr>
              <a:t>日志</a:t>
            </a:r>
            <a:endParaRPr kumimoji="1"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zh-CN" sz="14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3366FF"/>
                </a:solidFill>
              </a:rPr>
              <a:t>validating @0xb5401378: </a:t>
            </a:r>
            <a:r>
              <a:rPr kumimoji="1" lang="en-US" altLang="zh-CN" sz="1400" dirty="0" err="1">
                <a:solidFill>
                  <a:srgbClr val="3366FF"/>
                </a:solidFill>
              </a:rPr>
              <a:t>www.verisign.com</a:t>
            </a:r>
            <a:r>
              <a:rPr kumimoji="1" lang="en-US" altLang="zh-CN" sz="1400" dirty="0">
                <a:solidFill>
                  <a:srgbClr val="3366FF"/>
                </a:solidFill>
              </a:rPr>
              <a:t> A(</a:t>
            </a:r>
            <a:r>
              <a:rPr kumimoji="1" lang="zh-CN" altLang="en-US" sz="1400" dirty="0">
                <a:solidFill>
                  <a:srgbClr val="3366FF"/>
                </a:solidFill>
              </a:rPr>
              <a:t>实际是</a:t>
            </a:r>
            <a:r>
              <a:rPr kumimoji="1" lang="en-US" altLang="zh-CN" sz="1400" dirty="0">
                <a:solidFill>
                  <a:srgbClr val="3366FF"/>
                </a:solidFill>
              </a:rPr>
              <a:t>CNAME): starting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FF0000"/>
                </a:solidFill>
              </a:rPr>
              <a:t>	validating @0xb5448a98: </a:t>
            </a:r>
            <a:r>
              <a:rPr kumimoji="1" lang="en-US" altLang="zh-CN" sz="1400" dirty="0" err="1">
                <a:solidFill>
                  <a:srgbClr val="FF0000"/>
                </a:solidFill>
              </a:rPr>
              <a:t>verisign.com</a:t>
            </a:r>
            <a:r>
              <a:rPr kumimoji="1" lang="en-US" altLang="zh-CN" sz="1400" dirty="0">
                <a:solidFill>
                  <a:srgbClr val="FF0000"/>
                </a:solidFill>
              </a:rPr>
              <a:t> DNSKEY: starting</a:t>
            </a:r>
          </a:p>
          <a:p>
            <a:pPr marL="0" indent="0">
              <a:buNone/>
            </a:pPr>
            <a:r>
              <a:rPr kumimoji="1" lang="en-US" altLang="zh-CN" sz="1400" dirty="0"/>
              <a:t>		validating @0xb4bbf610: . NS: starting</a:t>
            </a:r>
          </a:p>
          <a:p>
            <a:pPr marL="0" indent="0">
              <a:buNone/>
            </a:pPr>
            <a:r>
              <a:rPr kumimoji="1" lang="en-US" altLang="zh-CN" sz="1400" dirty="0"/>
              <a:t>		validating @0xb4bbf610: . NS: verify </a:t>
            </a:r>
            <a:r>
              <a:rPr kumimoji="1" lang="en-US" altLang="zh-CN" sz="1400" dirty="0" err="1"/>
              <a:t>rdataset</a:t>
            </a:r>
            <a:r>
              <a:rPr kumimoji="1" lang="en-US" altLang="zh-CN" sz="1400" dirty="0"/>
              <a:t> (</a:t>
            </a:r>
            <a:r>
              <a:rPr kumimoji="1" lang="en-US" altLang="zh-CN" sz="1400" dirty="0" err="1"/>
              <a:t>keyid</a:t>
            </a:r>
            <a:r>
              <a:rPr kumimoji="1" lang="en-US" altLang="zh-CN" sz="1400" dirty="0"/>
              <a:t>=16665): success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008000"/>
                </a:solidFill>
              </a:rPr>
              <a:t>		validating @0xb4bbf610: </a:t>
            </a:r>
            <a:r>
              <a:rPr kumimoji="1" lang="en-US" altLang="zh-CN" sz="1400" dirty="0" err="1">
                <a:solidFill>
                  <a:srgbClr val="008000"/>
                </a:solidFill>
              </a:rPr>
              <a:t>verisign.com</a:t>
            </a:r>
            <a:r>
              <a:rPr kumimoji="1" lang="en-US" altLang="zh-CN" sz="1400" dirty="0">
                <a:solidFill>
                  <a:srgbClr val="008000"/>
                </a:solidFill>
              </a:rPr>
              <a:t> DS: starting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chemeClr val="accent1"/>
                </a:solidFill>
              </a:rPr>
              <a:t>			validating @0xb4bc0088: com DNSKEY: starting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chemeClr val="accent5"/>
                </a:solidFill>
              </a:rPr>
              <a:t>				validating @0xb4bc0b00: com DS: starting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DA5AF4"/>
                </a:solidFill>
              </a:rPr>
              <a:t>				validating @0xb4bc0b00: com DS: verify </a:t>
            </a:r>
            <a:r>
              <a:rPr kumimoji="1" lang="en-US" altLang="zh-CN" sz="1400" dirty="0" err="1">
                <a:solidFill>
                  <a:srgbClr val="DA5AF4"/>
                </a:solidFill>
              </a:rPr>
              <a:t>rdataset</a:t>
            </a:r>
            <a:r>
              <a:rPr kumimoji="1" lang="en-US" altLang="zh-CN" sz="1400" dirty="0">
                <a:solidFill>
                  <a:srgbClr val="DA5AF4"/>
                </a:solidFill>
              </a:rPr>
              <a:t> (</a:t>
            </a:r>
            <a:r>
              <a:rPr kumimoji="1" lang="en-US" altLang="zh-CN" sz="1400" dirty="0" err="1">
                <a:solidFill>
                  <a:srgbClr val="DA5AF4"/>
                </a:solidFill>
              </a:rPr>
              <a:t>keyid</a:t>
            </a:r>
            <a:r>
              <a:rPr kumimoji="1" lang="en-US" altLang="zh-CN" sz="1400" dirty="0">
                <a:solidFill>
                  <a:srgbClr val="DA5AF4"/>
                </a:solidFill>
              </a:rPr>
              <a:t>=16665): success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FF7F01"/>
                </a:solidFill>
              </a:rPr>
              <a:t>			validating @0xb4bc0088: com DNSKEY: verify </a:t>
            </a:r>
            <a:r>
              <a:rPr kumimoji="1" lang="en-US" altLang="zh-CN" sz="1400" dirty="0" err="1">
                <a:solidFill>
                  <a:srgbClr val="FF7F01"/>
                </a:solidFill>
              </a:rPr>
              <a:t>rdataset</a:t>
            </a:r>
            <a:r>
              <a:rPr kumimoji="1" lang="en-US" altLang="zh-CN" sz="1400" dirty="0">
                <a:solidFill>
                  <a:srgbClr val="FF7F01"/>
                </a:solidFill>
              </a:rPr>
              <a:t> (</a:t>
            </a:r>
            <a:r>
              <a:rPr kumimoji="1" lang="en-US" altLang="zh-CN" sz="1400" dirty="0" err="1">
                <a:solidFill>
                  <a:srgbClr val="FF7F01"/>
                </a:solidFill>
              </a:rPr>
              <a:t>keyid</a:t>
            </a:r>
            <a:r>
              <a:rPr kumimoji="1" lang="en-US" altLang="zh-CN" sz="1400" dirty="0">
                <a:solidFill>
                  <a:srgbClr val="FF7F01"/>
                </a:solidFill>
              </a:rPr>
              <a:t>=30909): success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008000"/>
                </a:solidFill>
              </a:rPr>
              <a:t>		validating @0xb4bbf610: </a:t>
            </a:r>
            <a:r>
              <a:rPr kumimoji="1" lang="en-US" altLang="zh-CN" sz="1400" dirty="0" err="1">
                <a:solidFill>
                  <a:srgbClr val="008000"/>
                </a:solidFill>
              </a:rPr>
              <a:t>verisign.com</a:t>
            </a:r>
            <a:r>
              <a:rPr kumimoji="1" lang="en-US" altLang="zh-CN" sz="1400" dirty="0">
                <a:solidFill>
                  <a:srgbClr val="008000"/>
                </a:solidFill>
              </a:rPr>
              <a:t> DS: verify </a:t>
            </a:r>
            <a:r>
              <a:rPr kumimoji="1" lang="en-US" altLang="zh-CN" sz="1400" dirty="0" err="1">
                <a:solidFill>
                  <a:srgbClr val="008000"/>
                </a:solidFill>
              </a:rPr>
              <a:t>rdataset</a:t>
            </a:r>
            <a:r>
              <a:rPr kumimoji="1" lang="en-US" altLang="zh-CN" sz="1400" dirty="0">
                <a:solidFill>
                  <a:srgbClr val="008000"/>
                </a:solidFill>
              </a:rPr>
              <a:t> (</a:t>
            </a:r>
            <a:r>
              <a:rPr kumimoji="1" lang="en-US" altLang="zh-CN" sz="1400" dirty="0" err="1">
                <a:solidFill>
                  <a:srgbClr val="008000"/>
                </a:solidFill>
              </a:rPr>
              <a:t>keyid</a:t>
            </a:r>
            <a:r>
              <a:rPr kumimoji="1" lang="en-US" altLang="zh-CN" sz="1400" dirty="0">
                <a:solidFill>
                  <a:srgbClr val="008000"/>
                </a:solidFill>
              </a:rPr>
              <a:t>=13787): success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FF0000"/>
                </a:solidFill>
              </a:rPr>
              <a:t>	validating @0xb5448a98: </a:t>
            </a:r>
            <a:r>
              <a:rPr kumimoji="1" lang="en-US" altLang="zh-CN" sz="1400" dirty="0" err="1">
                <a:solidFill>
                  <a:srgbClr val="FF0000"/>
                </a:solidFill>
              </a:rPr>
              <a:t>verisign.com</a:t>
            </a:r>
            <a:r>
              <a:rPr kumimoji="1" lang="en-US" altLang="zh-CN" sz="1400" dirty="0">
                <a:solidFill>
                  <a:srgbClr val="FF0000"/>
                </a:solidFill>
              </a:rPr>
              <a:t> DNSKEY: verify </a:t>
            </a:r>
            <a:r>
              <a:rPr kumimoji="1" lang="en-US" altLang="zh-CN" sz="1400" dirty="0" err="1">
                <a:solidFill>
                  <a:srgbClr val="FF0000"/>
                </a:solidFill>
              </a:rPr>
              <a:t>rdataset</a:t>
            </a:r>
            <a:r>
              <a:rPr kumimoji="1" lang="en-US" altLang="zh-CN" sz="1400" dirty="0">
                <a:solidFill>
                  <a:srgbClr val="FF0000"/>
                </a:solidFill>
              </a:rPr>
              <a:t> (</a:t>
            </a:r>
            <a:r>
              <a:rPr kumimoji="1" lang="en-US" altLang="zh-CN" sz="1400" dirty="0" err="1">
                <a:solidFill>
                  <a:srgbClr val="FF0000"/>
                </a:solidFill>
              </a:rPr>
              <a:t>keyid</a:t>
            </a:r>
            <a:r>
              <a:rPr kumimoji="1" lang="en-US" altLang="zh-CN" sz="1400" dirty="0">
                <a:solidFill>
                  <a:srgbClr val="FF0000"/>
                </a:solidFill>
              </a:rPr>
              <a:t>=9186): success</a:t>
            </a:r>
          </a:p>
          <a:p>
            <a:pPr marL="0" indent="0">
              <a:buNone/>
            </a:pPr>
            <a:r>
              <a:rPr kumimoji="1" lang="en-US" altLang="zh-CN" sz="1400" dirty="0">
                <a:solidFill>
                  <a:srgbClr val="3366FF"/>
                </a:solidFill>
              </a:rPr>
              <a:t>validating @0xb5401378: </a:t>
            </a:r>
            <a:r>
              <a:rPr kumimoji="1" lang="en-US" altLang="zh-CN" sz="1400" dirty="0" err="1">
                <a:solidFill>
                  <a:srgbClr val="3366FF"/>
                </a:solidFill>
              </a:rPr>
              <a:t>www.verisign.com</a:t>
            </a:r>
            <a:r>
              <a:rPr kumimoji="1" lang="en-US" altLang="zh-CN" sz="1400" dirty="0">
                <a:solidFill>
                  <a:srgbClr val="3366FF"/>
                </a:solidFill>
              </a:rPr>
              <a:t> A: verify </a:t>
            </a:r>
            <a:r>
              <a:rPr kumimoji="1" lang="en-US" altLang="zh-CN" sz="1400" dirty="0" err="1">
                <a:solidFill>
                  <a:srgbClr val="3366FF"/>
                </a:solidFill>
              </a:rPr>
              <a:t>rdataset</a:t>
            </a:r>
            <a:r>
              <a:rPr kumimoji="1" lang="en-US" altLang="zh-CN" sz="1400" dirty="0">
                <a:solidFill>
                  <a:srgbClr val="3366FF"/>
                </a:solidFill>
              </a:rPr>
              <a:t> (</a:t>
            </a:r>
            <a:r>
              <a:rPr kumimoji="1" lang="en-US" altLang="zh-CN" sz="1400" dirty="0" err="1">
                <a:solidFill>
                  <a:srgbClr val="3366FF"/>
                </a:solidFill>
              </a:rPr>
              <a:t>keyid</a:t>
            </a:r>
            <a:r>
              <a:rPr kumimoji="1" lang="en-US" altLang="zh-CN" sz="1400" dirty="0">
                <a:solidFill>
                  <a:srgbClr val="3366FF"/>
                </a:solidFill>
              </a:rPr>
              <a:t>=12632): success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kumimoji="1" lang="zh-CN" altLang="en-US" sz="1800" dirty="0">
                <a:solidFill>
                  <a:srgbClr val="000000"/>
                </a:solidFill>
              </a:rPr>
              <a:t>接着需要对</a:t>
            </a:r>
            <a:r>
              <a:rPr kumimoji="1" lang="en-US" altLang="zh-CN" sz="1800" dirty="0">
                <a:solidFill>
                  <a:srgbClr val="000000"/>
                </a:solidFill>
              </a:rPr>
              <a:t>www-</a:t>
            </a:r>
            <a:r>
              <a:rPr kumimoji="1" lang="en-US" altLang="zh-CN" sz="1800" dirty="0" err="1">
                <a:solidFill>
                  <a:srgbClr val="000000"/>
                </a:solidFill>
              </a:rPr>
              <a:t>ilg.verisign.net</a:t>
            </a:r>
            <a:r>
              <a:rPr kumimoji="1" lang="en-US" altLang="zh-CN" sz="1800" dirty="0">
                <a:solidFill>
                  <a:srgbClr val="000000"/>
                </a:solidFill>
              </a:rPr>
              <a:t> A</a:t>
            </a:r>
            <a:r>
              <a:rPr kumimoji="1" lang="zh-CN" altLang="en-US" sz="1800" dirty="0">
                <a:solidFill>
                  <a:srgbClr val="000000"/>
                </a:solidFill>
              </a:rPr>
              <a:t>验证，过程与上面类似</a:t>
            </a:r>
            <a:endParaRPr kumimoji="1"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628316" y="2165684"/>
            <a:ext cx="0" cy="3114842"/>
          </a:xfrm>
          <a:prstGeom prst="line">
            <a:avLst/>
          </a:prstGeom>
          <a:ln w="5715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1069474" y="2459789"/>
            <a:ext cx="0" cy="2499895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1524000" y="3342105"/>
            <a:ext cx="0" cy="1363579"/>
          </a:xfrm>
          <a:prstGeom prst="line">
            <a:avLst/>
          </a:prstGeom>
          <a:ln w="5715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965158" y="3649579"/>
            <a:ext cx="0" cy="721895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H="1">
            <a:off x="2446422" y="3930316"/>
            <a:ext cx="1" cy="147052"/>
          </a:xfrm>
          <a:prstGeom prst="line">
            <a:avLst/>
          </a:prstGeom>
          <a:ln w="5715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圆角矩形标注 20"/>
          <p:cNvSpPr/>
          <p:nvPr/>
        </p:nvSpPr>
        <p:spPr>
          <a:xfrm>
            <a:off x="6502401" y="3649578"/>
            <a:ext cx="1037388" cy="280738"/>
          </a:xfrm>
          <a:prstGeom prst="wedgeRoundRectCallout">
            <a:avLst>
              <a:gd name="adj1" fmla="val -18758"/>
              <a:gd name="adj2" fmla="val 78998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root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ZSK</a:t>
            </a:r>
          </a:p>
        </p:txBody>
      </p:sp>
      <p:sp>
        <p:nvSpPr>
          <p:cNvPr id="22" name="圆角矩形标注 21"/>
          <p:cNvSpPr/>
          <p:nvPr/>
        </p:nvSpPr>
        <p:spPr>
          <a:xfrm>
            <a:off x="6061242" y="6215981"/>
            <a:ext cx="1826125" cy="280738"/>
          </a:xfrm>
          <a:prstGeom prst="wedgeRoundRectCallout">
            <a:avLst>
              <a:gd name="adj1" fmla="val -24675"/>
              <a:gd name="adj2" fmla="val -311477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ZSK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8279063" y="4259173"/>
            <a:ext cx="815474" cy="417097"/>
          </a:xfrm>
          <a:prstGeom prst="wedgeRoundRectCallout">
            <a:avLst>
              <a:gd name="adj1" fmla="val -148972"/>
              <a:gd name="adj2" fmla="val 7496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.com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KSK</a:t>
            </a:r>
          </a:p>
        </p:txBody>
      </p:sp>
      <p:sp>
        <p:nvSpPr>
          <p:cNvPr id="24" name="圆角矩形标注 23"/>
          <p:cNvSpPr/>
          <p:nvPr/>
        </p:nvSpPr>
        <p:spPr>
          <a:xfrm>
            <a:off x="8279063" y="3649578"/>
            <a:ext cx="815474" cy="417097"/>
          </a:xfrm>
          <a:prstGeom prst="wedgeRoundRectCallout">
            <a:avLst>
              <a:gd name="adj1" fmla="val -139136"/>
              <a:gd name="adj2" fmla="val 13586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.com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SK</a:t>
            </a:r>
          </a:p>
        </p:txBody>
      </p:sp>
      <p:sp>
        <p:nvSpPr>
          <p:cNvPr id="25" name="圆角矩形标注 24"/>
          <p:cNvSpPr/>
          <p:nvPr/>
        </p:nvSpPr>
        <p:spPr>
          <a:xfrm>
            <a:off x="7372683" y="5601368"/>
            <a:ext cx="1610896" cy="417097"/>
          </a:xfrm>
          <a:prstGeom prst="wedgeRoundRectCallout">
            <a:avLst>
              <a:gd name="adj1" fmla="val -58454"/>
              <a:gd name="adj2" fmla="val -168620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KSK</a:t>
            </a:r>
          </a:p>
        </p:txBody>
      </p:sp>
      <p:sp>
        <p:nvSpPr>
          <p:cNvPr id="26" name="圆角矩形标注 25"/>
          <p:cNvSpPr/>
          <p:nvPr/>
        </p:nvSpPr>
        <p:spPr>
          <a:xfrm>
            <a:off x="6553200" y="1701357"/>
            <a:ext cx="2397876" cy="1136306"/>
          </a:xfrm>
          <a:prstGeom prst="wedgeRoundRectCallout">
            <a:avLst>
              <a:gd name="adj1" fmla="val -60756"/>
              <a:gd name="adj2" fmla="val -4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可见验证过程是自顶向下的</a:t>
            </a:r>
            <a:r>
              <a:rPr kumimoji="1" lang="en-US" altLang="zh-CN" sz="2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(top-down)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3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9B10A-FACB-4F0D-82F9-5361C449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D6289-4260-47AE-AD67-1330C4D6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FFE"/>
                </a:solidFill>
              </a:rPr>
              <a:t>请大家按照前面的例子，用</a:t>
            </a:r>
            <a:r>
              <a:rPr lang="en-US" altLang="zh-CN" dirty="0">
                <a:solidFill>
                  <a:srgbClr val="007FFE"/>
                </a:solidFill>
              </a:rPr>
              <a:t>dig</a:t>
            </a:r>
            <a:r>
              <a:rPr lang="zh-CN" altLang="en-US" dirty="0">
                <a:solidFill>
                  <a:srgbClr val="007FFE"/>
                </a:solidFill>
              </a:rPr>
              <a:t>查询一个部署了</a:t>
            </a:r>
            <a:r>
              <a:rPr lang="en-US" altLang="zh-CN" dirty="0" err="1">
                <a:solidFill>
                  <a:srgbClr val="007FFE"/>
                </a:solidFill>
              </a:rPr>
              <a:t>dnssec</a:t>
            </a:r>
            <a:r>
              <a:rPr lang="zh-CN" altLang="en-US" dirty="0">
                <a:solidFill>
                  <a:srgbClr val="007FFE"/>
                </a:solidFill>
              </a:rPr>
              <a:t>的域名，并添加注释</a:t>
            </a:r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r>
              <a:rPr lang="zh-CN" altLang="en-US" dirty="0">
                <a:solidFill>
                  <a:srgbClr val="007FFE"/>
                </a:solidFill>
              </a:rPr>
              <a:t>请分析</a:t>
            </a:r>
            <a:r>
              <a:rPr lang="en-US" altLang="zh-CN" dirty="0">
                <a:solidFill>
                  <a:srgbClr val="007FFE"/>
                </a:solidFill>
              </a:rPr>
              <a:t>DNSSEC</a:t>
            </a:r>
            <a:r>
              <a:rPr lang="zh-CN" altLang="en-US" dirty="0">
                <a:solidFill>
                  <a:srgbClr val="007FFE"/>
                </a:solidFill>
              </a:rPr>
              <a:t>验证过程中“自顶向下方式”（</a:t>
            </a:r>
            <a:r>
              <a:rPr lang="en-US" altLang="zh-CN" dirty="0">
                <a:solidFill>
                  <a:srgbClr val="007FFE"/>
                </a:solidFill>
              </a:rPr>
              <a:t>BIND</a:t>
            </a:r>
            <a:r>
              <a:rPr lang="zh-CN" altLang="en-US" dirty="0">
                <a:solidFill>
                  <a:srgbClr val="007FFE"/>
                </a:solidFill>
              </a:rPr>
              <a:t>缺省行为）和“自底向上方式”两种方案有什么</a:t>
            </a:r>
            <a:r>
              <a:rPr lang="zh-CN" altLang="en-US">
                <a:solidFill>
                  <a:srgbClr val="007FFE"/>
                </a:solidFill>
              </a:rPr>
              <a:t>优缺点？</a:t>
            </a:r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>
              <a:solidFill>
                <a:srgbClr val="007FFE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FFE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C1E55D-C41F-4320-A788-FF66AE4B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64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直线连接符 135"/>
          <p:cNvCxnSpPr>
            <a:stCxn id="124" idx="2"/>
            <a:endCxn id="126" idx="0"/>
          </p:cNvCxnSpPr>
          <p:nvPr/>
        </p:nvCxnSpPr>
        <p:spPr>
          <a:xfrm flipH="1">
            <a:off x="3786633" y="1701357"/>
            <a:ext cx="23216" cy="155323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带有</a:t>
            </a:r>
            <a:r>
              <a:rPr kumimoji="1" lang="en-US" altLang="zh-CN" dirty="0"/>
              <a:t>DNSSEC</a:t>
            </a:r>
            <a:r>
              <a:rPr kumimoji="1" lang="zh-CN" altLang="en-US" dirty="0"/>
              <a:t>的域名解析示意图：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04146" y="5822245"/>
            <a:ext cx="1559361" cy="89923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递归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</a:p>
        </p:txBody>
      </p:sp>
      <p:sp>
        <p:nvSpPr>
          <p:cNvPr id="9" name="椭圆 8"/>
          <p:cNvSpPr/>
          <p:nvPr/>
        </p:nvSpPr>
        <p:spPr>
          <a:xfrm>
            <a:off x="3020114" y="948287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(root)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2730322" y="1073773"/>
            <a:ext cx="2937507" cy="1263032"/>
            <a:chOff x="2802892" y="1327768"/>
            <a:chExt cx="2937507" cy="1263032"/>
          </a:xfrm>
        </p:grpSpPr>
        <p:sp>
          <p:nvSpPr>
            <p:cNvPr id="13" name="椭圆 12"/>
            <p:cNvSpPr/>
            <p:nvPr/>
          </p:nvSpPr>
          <p:spPr>
            <a:xfrm>
              <a:off x="2802892" y="1327768"/>
              <a:ext cx="2937507" cy="1263032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694680" y="2095758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780296" y="1874113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com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81" name="组 80"/>
          <p:cNvGrpSpPr/>
          <p:nvPr/>
        </p:nvGrpSpPr>
        <p:grpSpPr>
          <a:xfrm>
            <a:off x="698323" y="2055525"/>
            <a:ext cx="2463800" cy="1386180"/>
            <a:chOff x="770893" y="2309520"/>
            <a:chExt cx="2463800" cy="1386180"/>
          </a:xfrm>
        </p:grpSpPr>
        <p:sp>
          <p:nvSpPr>
            <p:cNvPr id="11" name="椭圆 10"/>
            <p:cNvSpPr/>
            <p:nvPr/>
          </p:nvSpPr>
          <p:spPr>
            <a:xfrm>
              <a:off x="770893" y="2309520"/>
              <a:ext cx="2463800" cy="138618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522872" y="3034141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6998294" y="5726301"/>
            <a:ext cx="1688506" cy="605347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用户主机</a:t>
            </a:r>
            <a:endParaRPr kumimoji="1" lang="en-US" altLang="zh-CN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stub</a:t>
            </a:r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resolver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-150237" y="3653874"/>
            <a:ext cx="2983993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VeriSign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80" name="组 79"/>
          <p:cNvGrpSpPr/>
          <p:nvPr/>
        </p:nvGrpSpPr>
        <p:grpSpPr>
          <a:xfrm>
            <a:off x="332331" y="3822328"/>
            <a:ext cx="2463800" cy="1386180"/>
            <a:chOff x="404901" y="4076323"/>
            <a:chExt cx="2463800" cy="1386180"/>
          </a:xfrm>
        </p:grpSpPr>
        <p:sp>
          <p:nvSpPr>
            <p:cNvPr id="45" name="椭圆 44"/>
            <p:cNvSpPr/>
            <p:nvPr/>
          </p:nvSpPr>
          <p:spPr>
            <a:xfrm>
              <a:off x="404901" y="4076323"/>
              <a:ext cx="2463800" cy="138618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2207680" y="4642413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60" name="直线连接符 59"/>
          <p:cNvCxnSpPr>
            <a:endCxn id="39" idx="1"/>
          </p:cNvCxnSpPr>
          <p:nvPr/>
        </p:nvCxnSpPr>
        <p:spPr>
          <a:xfrm>
            <a:off x="5204329" y="6028975"/>
            <a:ext cx="1793965" cy="0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5076090" y="5725537"/>
            <a:ext cx="2185322" cy="2567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4" name="直线连接符 63"/>
          <p:cNvCxnSpPr/>
          <p:nvPr/>
        </p:nvCxnSpPr>
        <p:spPr>
          <a:xfrm>
            <a:off x="4988369" y="2217635"/>
            <a:ext cx="0" cy="3604610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 rot="5400000">
            <a:off x="4125585" y="3812783"/>
            <a:ext cx="2076083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www.versign.com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9" name="直线连接符 68"/>
          <p:cNvCxnSpPr/>
          <p:nvPr/>
        </p:nvCxnSpPr>
        <p:spPr>
          <a:xfrm flipV="1">
            <a:off x="4851223" y="2217635"/>
            <a:ext cx="0" cy="3604611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 rot="5400000">
            <a:off x="3759763" y="3376842"/>
            <a:ext cx="1838447" cy="2567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NS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2" name="直线连接符 81"/>
          <p:cNvCxnSpPr/>
          <p:nvPr/>
        </p:nvCxnSpPr>
        <p:spPr>
          <a:xfrm>
            <a:off x="2852620" y="2993482"/>
            <a:ext cx="1681103" cy="2781773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 rot="3600000">
            <a:off x="2758163" y="4093469"/>
            <a:ext cx="2170384" cy="311172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5" name="直线连接符 84"/>
          <p:cNvCxnSpPr/>
          <p:nvPr/>
        </p:nvCxnSpPr>
        <p:spPr>
          <a:xfrm flipH="1" flipV="1">
            <a:off x="2835730" y="3156019"/>
            <a:ext cx="1536700" cy="2593836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 rot="3600000">
            <a:off x="2227662" y="4224675"/>
            <a:ext cx="2224521" cy="256725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NS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2" name="直线连接符 91"/>
          <p:cNvCxnSpPr/>
          <p:nvPr/>
        </p:nvCxnSpPr>
        <p:spPr>
          <a:xfrm rot="242087">
            <a:off x="2552169" y="4802390"/>
            <a:ext cx="1190980" cy="1277932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 rot="3126846">
            <a:off x="2210591" y="5191932"/>
            <a:ext cx="2210737" cy="291836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7" name="直线连接符 96"/>
          <p:cNvCxnSpPr/>
          <p:nvPr/>
        </p:nvCxnSpPr>
        <p:spPr>
          <a:xfrm flipH="1" flipV="1">
            <a:off x="2548226" y="4865890"/>
            <a:ext cx="1068620" cy="1344414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 rot="3156438">
            <a:off x="1690862" y="5433709"/>
            <a:ext cx="2324209" cy="292371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5" name="直线连接符 104"/>
          <p:cNvCxnSpPr/>
          <p:nvPr/>
        </p:nvCxnSpPr>
        <p:spPr>
          <a:xfrm flipH="1">
            <a:off x="5159656" y="6149980"/>
            <a:ext cx="1838638" cy="0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4878672" y="6211966"/>
            <a:ext cx="2382740" cy="256725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-52791" y="4450344"/>
            <a:ext cx="1684386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www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75" name="圆角矩形标注 74"/>
          <p:cNvSpPr/>
          <p:nvPr/>
        </p:nvSpPr>
        <p:spPr>
          <a:xfrm>
            <a:off x="5321665" y="4388419"/>
            <a:ext cx="3365135" cy="1259048"/>
          </a:xfrm>
          <a:prstGeom prst="wedgeRoundRectCallout">
            <a:avLst>
              <a:gd name="adj1" fmla="val -22570"/>
              <a:gd name="adj2" fmla="val 6202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步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无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DNSSEC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；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若设置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标记，则递归服务器不做检查，而由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stub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resolver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检查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4" name="圆角矩形标注 83"/>
          <p:cNvSpPr/>
          <p:nvPr/>
        </p:nvSpPr>
        <p:spPr>
          <a:xfrm>
            <a:off x="6182721" y="3156019"/>
            <a:ext cx="2397876" cy="1136306"/>
          </a:xfrm>
          <a:prstGeom prst="wedgeRoundRectCallout">
            <a:avLst>
              <a:gd name="adj1" fmla="val -87517"/>
              <a:gd name="adj2" fmla="val -4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~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步迭代解析：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递归服务器负责验证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权威服务器不负责验证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252114" y="3027655"/>
            <a:ext cx="530121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3786633" y="2720257"/>
            <a:ext cx="788686" cy="5464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RRSIG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442541" y="3325610"/>
            <a:ext cx="530121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47044" y="3441705"/>
            <a:ext cx="788686" cy="5464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RRSIG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2811072" y="4424428"/>
            <a:ext cx="530121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769671" y="5173523"/>
            <a:ext cx="788686" cy="5464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RRSIG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3265055" y="1390712"/>
            <a:ext cx="1089588" cy="3106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root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3241839" y="1856680"/>
            <a:ext cx="1089588" cy="3106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1769155" y="2378795"/>
            <a:ext cx="1089588" cy="3106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</a:t>
            </a:r>
          </a:p>
        </p:txBody>
      </p:sp>
      <p:sp>
        <p:nvSpPr>
          <p:cNvPr id="133" name="圆角矩形 132"/>
          <p:cNvSpPr/>
          <p:nvPr/>
        </p:nvSpPr>
        <p:spPr>
          <a:xfrm>
            <a:off x="290292" y="4093657"/>
            <a:ext cx="1844818" cy="294762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934505" y="2851272"/>
            <a:ext cx="1498368" cy="42829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verisign.com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310777" y="4875410"/>
            <a:ext cx="1803847" cy="31954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37" name="直线连接符 136"/>
          <p:cNvCxnSpPr>
            <a:stCxn id="126" idx="2"/>
            <a:endCxn id="127" idx="0"/>
          </p:cNvCxnSpPr>
          <p:nvPr/>
        </p:nvCxnSpPr>
        <p:spPr>
          <a:xfrm flipH="1">
            <a:off x="2313949" y="2167325"/>
            <a:ext cx="1472684" cy="21147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/>
          <p:cNvCxnSpPr>
            <a:stCxn id="127" idx="2"/>
            <a:endCxn id="134" idx="0"/>
          </p:cNvCxnSpPr>
          <p:nvPr/>
        </p:nvCxnSpPr>
        <p:spPr>
          <a:xfrm flipH="1">
            <a:off x="1683689" y="2689440"/>
            <a:ext cx="630260" cy="16183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/>
          <p:cNvCxnSpPr>
            <a:stCxn id="134" idx="2"/>
            <a:endCxn id="133" idx="0"/>
          </p:cNvCxnSpPr>
          <p:nvPr/>
        </p:nvCxnSpPr>
        <p:spPr>
          <a:xfrm flipH="1">
            <a:off x="1212701" y="3279571"/>
            <a:ext cx="470988" cy="81408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/>
          <p:cNvCxnSpPr>
            <a:stCxn id="133" idx="2"/>
            <a:endCxn id="135" idx="0"/>
          </p:cNvCxnSpPr>
          <p:nvPr/>
        </p:nvCxnSpPr>
        <p:spPr>
          <a:xfrm>
            <a:off x="1212701" y="4388419"/>
            <a:ext cx="0" cy="486991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圆角矩形 155"/>
          <p:cNvSpPr/>
          <p:nvPr/>
        </p:nvSpPr>
        <p:spPr>
          <a:xfrm>
            <a:off x="5668718" y="6448250"/>
            <a:ext cx="788686" cy="2732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AD</a:t>
            </a:r>
          </a:p>
        </p:txBody>
      </p:sp>
      <p:sp>
        <p:nvSpPr>
          <p:cNvPr id="157" name="圆角矩形标注 156"/>
          <p:cNvSpPr/>
          <p:nvPr/>
        </p:nvSpPr>
        <p:spPr>
          <a:xfrm>
            <a:off x="5931554" y="1253962"/>
            <a:ext cx="2397876" cy="1136306"/>
          </a:xfrm>
          <a:prstGeom prst="wedgeRoundRectCallout">
            <a:avLst>
              <a:gd name="adj1" fmla="val -63788"/>
              <a:gd name="adj2" fmla="val 2522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DNSKEY</a:t>
            </a:r>
            <a:r>
              <a:rPr kumimoji="1" lang="zh-CN" altLang="en-US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通过另外独立的方式获取与验证，</a:t>
            </a:r>
            <a:endParaRPr kumimoji="1" lang="en-US" altLang="zh-CN" sz="1600" dirty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那么应如何做？</a:t>
            </a:r>
            <a:endParaRPr kumimoji="1" lang="en-US" altLang="zh-CN" sz="1600" dirty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321665" y="5484703"/>
            <a:ext cx="530121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4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7" grpId="0" animBg="1"/>
      <p:bldP spid="76" grpId="0" animBg="1"/>
      <p:bldP spid="83" grpId="0" animBg="1"/>
      <p:bldP spid="91" grpId="0" animBg="1"/>
      <p:bldP spid="93" grpId="0" animBg="1"/>
      <p:bldP spid="98" grpId="0" animBg="1"/>
      <p:bldP spid="109" grpId="0" animBg="1"/>
      <p:bldP spid="75" grpId="0" animBg="1"/>
      <p:bldP spid="84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56" grpId="0" animBg="1"/>
      <p:bldP spid="157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C093-9AF2-5AD7-8BED-5814DA1C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例子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A572-F42B-F1F8-2364-06D446F7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一个DNSSEC验证失败的例子</a:t>
            </a:r>
            <a:r>
              <a:rPr lang="zh-CN" altLang="en-US" sz="2000" dirty="0">
                <a:hlinkClick r:id="rId2"/>
              </a:rPr>
              <a:t>：</a:t>
            </a:r>
            <a:endParaRPr lang="en-US" altLang="zh-CN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https://dnssec-analyzer.verisignlabs.com/dnssec-failed.org</a:t>
            </a:r>
            <a:r>
              <a:rPr lang="zh-CN" altLang="en-US" sz="2000" dirty="0"/>
              <a:t> </a:t>
            </a:r>
            <a:endParaRPr lang="en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473DC-62D2-2A91-E794-7B027B4B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9519F-2BC7-2408-938F-2DACC3EE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2276946"/>
            <a:ext cx="5867399" cy="43738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112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786" y="24699"/>
            <a:ext cx="8264014" cy="739952"/>
          </a:xfrm>
        </p:spPr>
        <p:txBody>
          <a:bodyPr>
            <a:normAutofit/>
          </a:bodyPr>
          <a:lstStyle/>
          <a:p>
            <a:r>
              <a:rPr kumimoji="1" lang="en-US" altLang="en-US" dirty="0"/>
              <a:t>迭代</a:t>
            </a:r>
            <a:r>
              <a:rPr kumimoji="1" lang="zh-CN" altLang="en-US" dirty="0"/>
              <a:t>查询示例：</a:t>
            </a:r>
            <a:r>
              <a:rPr kumimoji="1" lang="en-US" altLang="zh-CN" dirty="0" err="1"/>
              <a:t>www.verisign.com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030" y="764651"/>
            <a:ext cx="8686800" cy="572820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 &lt;&lt;&gt;&gt; </a:t>
            </a:r>
            <a:r>
              <a:rPr kumimoji="1" lang="en-US" altLang="zh-CN" sz="1400" dirty="0" err="1">
                <a:latin typeface="Courier"/>
                <a:cs typeface="Courier"/>
              </a:rPr>
              <a:t>DiG</a:t>
            </a:r>
            <a:r>
              <a:rPr kumimoji="1" lang="en-US" altLang="zh-CN" sz="1400" dirty="0">
                <a:latin typeface="Courier"/>
                <a:cs typeface="Courier"/>
              </a:rPr>
              <a:t> 9.9.5-3-Ubuntu &lt;&lt;&gt;&gt; @</a:t>
            </a:r>
            <a:r>
              <a:rPr kumimoji="1" lang="en-US" altLang="zh-CN" sz="1400" dirty="0" err="1">
                <a:latin typeface="Courier"/>
                <a:cs typeface="Courier"/>
              </a:rPr>
              <a:t>localhost</a:t>
            </a:r>
            <a:r>
              <a:rPr kumimoji="1" lang="en-US" altLang="zh-CN" sz="1400" dirty="0">
                <a:latin typeface="Courier"/>
                <a:cs typeface="Courier"/>
              </a:rPr>
              <a:t> +</a:t>
            </a:r>
            <a:r>
              <a:rPr kumimoji="1" lang="en-US" altLang="zh-CN" sz="1400" dirty="0" err="1">
                <a:latin typeface="Courier"/>
                <a:cs typeface="Courier"/>
              </a:rPr>
              <a:t>dnssec</a:t>
            </a:r>
            <a:r>
              <a:rPr kumimoji="1" lang="en-US" altLang="zh-CN" sz="1400" dirty="0">
                <a:latin typeface="Courier"/>
                <a:cs typeface="Courier"/>
              </a:rPr>
              <a:t> +trace +all </a:t>
            </a:r>
            <a:r>
              <a:rPr kumimoji="1" lang="en-US" altLang="zh-CN" sz="1400" dirty="0" err="1">
                <a:latin typeface="Courier"/>
                <a:cs typeface="Courier"/>
              </a:rPr>
              <a:t>www.verisign.com</a:t>
            </a:r>
            <a:endParaRPr kumimoji="1" lang="en-US" altLang="zh-CN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;; -&gt;&gt;HEADER&lt;&lt;- </a:t>
            </a:r>
            <a:r>
              <a:rPr kumimoji="1" lang="en-US" altLang="zh-CN" sz="1400" dirty="0" err="1">
                <a:latin typeface="Courier"/>
                <a:cs typeface="Courier"/>
              </a:rPr>
              <a:t>opcode</a:t>
            </a:r>
            <a:r>
              <a:rPr kumimoji="1" lang="en-US" altLang="zh-CN" sz="1400" dirty="0">
                <a:latin typeface="Courier"/>
                <a:cs typeface="Courier"/>
              </a:rPr>
              <a:t>: QUERY, status: NOERROR, id: 13093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;; flags: </a:t>
            </a:r>
            <a:r>
              <a:rPr kumimoji="1" lang="en-US" altLang="zh-CN" sz="1400" dirty="0" err="1">
                <a:latin typeface="Courier"/>
                <a:cs typeface="Courier"/>
              </a:rPr>
              <a:t>qr</a:t>
            </a:r>
            <a:r>
              <a:rPr kumimoji="1" lang="en-US" altLang="zh-CN" sz="1400" dirty="0">
                <a:latin typeface="Courier"/>
                <a:cs typeface="Courier"/>
              </a:rPr>
              <a:t> </a:t>
            </a:r>
            <a:r>
              <a:rPr kumimoji="1" lang="en-US" altLang="zh-CN" sz="1400" dirty="0" err="1">
                <a:latin typeface="Courier"/>
                <a:cs typeface="Courier"/>
              </a:rPr>
              <a:t>ra</a:t>
            </a:r>
            <a:r>
              <a:rPr kumimoji="1" lang="en-US" altLang="zh-CN" sz="1400" dirty="0">
                <a:latin typeface="Courier"/>
                <a:cs typeface="Courier"/>
              </a:rPr>
              <a:t> ad; QUERY: 1, ANSWER: 14, AUTHORITY: 0, ADDITIONAL: 1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;; OPT PSEUDOSECTION: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 EDNS: version: 0, flags: do; </a:t>
            </a:r>
            <a:r>
              <a:rPr kumimoji="1" lang="en-US" altLang="zh-CN" sz="1400" dirty="0" err="1">
                <a:latin typeface="Courier"/>
                <a:cs typeface="Courier"/>
              </a:rPr>
              <a:t>udp</a:t>
            </a:r>
            <a:r>
              <a:rPr kumimoji="1" lang="en-US" altLang="zh-CN" sz="1400" dirty="0">
                <a:latin typeface="Courier"/>
                <a:cs typeface="Courier"/>
              </a:rPr>
              <a:t>: 4096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;; QUESTION SECTION: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;.				IN	NS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;; ANSWER SECTION: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.			500724	IN	NS	</a:t>
            </a:r>
            <a:r>
              <a:rPr kumimoji="1" lang="en-US" altLang="zh-CN" sz="1400" dirty="0" err="1">
                <a:latin typeface="Courier"/>
                <a:cs typeface="Courier"/>
              </a:rPr>
              <a:t>d.root-servers.net</a:t>
            </a:r>
            <a:r>
              <a:rPr kumimoji="1" lang="en-US" altLang="zh-CN" sz="1400" dirty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.			500724	IN	NS	</a:t>
            </a:r>
            <a:r>
              <a:rPr kumimoji="1" lang="en-US" altLang="zh-CN" sz="1400" dirty="0" err="1">
                <a:latin typeface="Courier"/>
                <a:cs typeface="Courier"/>
              </a:rPr>
              <a:t>l.root-servers.net</a:t>
            </a:r>
            <a:r>
              <a:rPr kumimoji="1" lang="en-US" altLang="zh-CN" sz="1400" dirty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…</a:t>
            </a:r>
            <a:r>
              <a:rPr kumimoji="1" lang="zh-CN" altLang="en-US" sz="1400" dirty="0">
                <a:latin typeface="Courier"/>
                <a:cs typeface="Courier"/>
              </a:rPr>
              <a:t>省略</a:t>
            </a:r>
            <a:r>
              <a:rPr kumimoji="1" lang="en-US" altLang="zh-CN" sz="1400" dirty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.			500724	IN	NS	</a:t>
            </a:r>
            <a:r>
              <a:rPr kumimoji="1" lang="en-US" altLang="zh-CN" sz="1400" dirty="0" err="1">
                <a:latin typeface="Courier"/>
                <a:cs typeface="Courier"/>
              </a:rPr>
              <a:t>k.root-servers.net</a:t>
            </a:r>
            <a:r>
              <a:rPr kumimoji="1" lang="en-US" altLang="zh-CN" sz="1400" dirty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endParaRPr kumimoji="1" lang="en-US" altLang="zh-CN" sz="1400" dirty="0">
              <a:latin typeface="Courier"/>
              <a:cs typeface="Courier"/>
            </a:endParaRPr>
          </a:p>
          <a:p>
            <a:pPr marL="0" indent="0">
              <a:buNone/>
            </a:pPr>
            <a:endParaRPr kumimoji="1" lang="en-US" altLang="zh-CN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.			508448	IN	RRSIG	NS 8 0 518400 20150215170000 20150205160000 16665 . I7VZjRYmj1Co/I/bcT5XYQr+g6XC87Vscb3XrfZLWRIKQtKS9tK+n45R aVSK1UoHBlnQ4OrFKWuZ9dLZIpE6A1dwvb3OMOEV6PaHNnCE7rBdj6jg +dw4nWILEaXm1GLQJUvpPgkgowUqW9l6FCC3FqYcVxX4RYTUTyxfuFFb </a:t>
            </a:r>
            <a:r>
              <a:rPr kumimoji="1" lang="en-US" altLang="zh-CN" sz="1400" dirty="0" err="1">
                <a:latin typeface="Courier"/>
                <a:cs typeface="Courier"/>
              </a:rPr>
              <a:t>pmA</a:t>
            </a:r>
            <a:r>
              <a:rPr kumimoji="1" lang="en-US" altLang="zh-CN" sz="14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…</a:t>
            </a:r>
            <a:r>
              <a:rPr kumimoji="1" lang="zh-CN" altLang="en-US" sz="1400" dirty="0">
                <a:latin typeface="Courier"/>
                <a:cs typeface="Courier"/>
              </a:rPr>
              <a:t>省略</a:t>
            </a:r>
            <a:r>
              <a:rPr kumimoji="1" lang="en-US" altLang="zh-CN" sz="1400" dirty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urier"/>
                <a:cs typeface="Courier"/>
              </a:rPr>
              <a:t>;; SERVER: ::1#53(::1)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7123129" y="5619304"/>
            <a:ext cx="1918840" cy="364405"/>
          </a:xfrm>
          <a:prstGeom prst="wedgeRoundRectCallout">
            <a:avLst>
              <a:gd name="adj1" fmla="val -78979"/>
              <a:gd name="adj2" fmla="val -3784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签名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Base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64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编码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874556" y="1172651"/>
            <a:ext cx="2000424" cy="278525"/>
          </a:xfrm>
          <a:prstGeom prst="wedgeRoundRectCallout">
            <a:avLst>
              <a:gd name="adj1" fmla="val -81734"/>
              <a:gd name="adj2" fmla="val 74015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，通过验证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874556" y="1736590"/>
            <a:ext cx="2000424" cy="278525"/>
          </a:xfrm>
          <a:prstGeom prst="wedgeRoundRectCallout">
            <a:avLst>
              <a:gd name="adj1" fmla="val -29418"/>
              <a:gd name="adj2" fmla="val 78237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DO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DNSSEC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OK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3508975" y="4636262"/>
            <a:ext cx="984178" cy="224324"/>
          </a:xfrm>
          <a:prstGeom prst="wedgeRoundRectCallout">
            <a:avLst>
              <a:gd name="adj1" fmla="val 35732"/>
              <a:gd name="adj2" fmla="val 12496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算法：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8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2057494" y="4632777"/>
            <a:ext cx="817062" cy="315776"/>
          </a:xfrm>
          <a:prstGeom prst="wedgeRoundRectCallout">
            <a:avLst>
              <a:gd name="adj1" fmla="val 188010"/>
              <a:gd name="adj2" fmla="val 8879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类型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758007" y="3834848"/>
            <a:ext cx="3245433" cy="401811"/>
          </a:xfrm>
          <a:prstGeom prst="wedgeRoundRectCallout">
            <a:avLst>
              <a:gd name="adj1" fmla="val -24046"/>
              <a:gd name="adj2" fmla="val 25011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Label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：域名中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label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数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root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为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0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4493153" y="4432861"/>
            <a:ext cx="1315272" cy="449431"/>
          </a:xfrm>
          <a:prstGeom prst="wedgeRoundRectCallout">
            <a:avLst>
              <a:gd name="adj1" fmla="val -681"/>
              <a:gd name="adj2" fmla="val 93893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原始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TTL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与当前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TTL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值不同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5808425" y="4616362"/>
            <a:ext cx="1035248" cy="253776"/>
          </a:xfrm>
          <a:prstGeom prst="wedgeRoundRectCallout">
            <a:avLst>
              <a:gd name="adj1" fmla="val 2998"/>
              <a:gd name="adj2" fmla="val 11957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起始时刻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7123129" y="4600593"/>
            <a:ext cx="1035248" cy="253776"/>
          </a:xfrm>
          <a:prstGeom prst="wedgeRoundRectCallout">
            <a:avLst>
              <a:gd name="adj1" fmla="val -11768"/>
              <a:gd name="adj2" fmla="val 9640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超时时刻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1372472" y="5994402"/>
            <a:ext cx="875852" cy="251044"/>
          </a:xfrm>
          <a:prstGeom prst="wedgeRoundRectCallout">
            <a:avLst>
              <a:gd name="adj1" fmla="val -86830"/>
              <a:gd name="adj2" fmla="val -250597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签名者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266030" y="3834849"/>
            <a:ext cx="1580114" cy="1113704"/>
          </a:xfrm>
          <a:prstGeom prst="wedgeRoundRectCallout">
            <a:avLst>
              <a:gd name="adj1" fmla="val -18148"/>
              <a:gd name="adj2" fmla="val 83109"/>
              <a:gd name="adj3" fmla="val 16667"/>
            </a:avLst>
          </a:prstGeom>
          <a:solidFill>
            <a:srgbClr val="FFFFFF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，标识验证该签名的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，本例是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root ZSK</a:t>
            </a:r>
          </a:p>
        </p:txBody>
      </p:sp>
      <p:sp>
        <p:nvSpPr>
          <p:cNvPr id="24" name="圆角矩形标注 23"/>
          <p:cNvSpPr/>
          <p:nvPr/>
        </p:nvSpPr>
        <p:spPr>
          <a:xfrm>
            <a:off x="3492941" y="6210704"/>
            <a:ext cx="1633931" cy="278525"/>
          </a:xfrm>
          <a:prstGeom prst="wedgeRoundRectCallout">
            <a:avLst>
              <a:gd name="adj1" fmla="val -94485"/>
              <a:gd name="adj2" fmla="val 65572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本地递归服务器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6524727" y="1151025"/>
            <a:ext cx="1633931" cy="278525"/>
          </a:xfrm>
          <a:prstGeom prst="wedgeRoundRectCallout">
            <a:avLst>
              <a:gd name="adj1" fmla="val -161414"/>
              <a:gd name="adj2" fmla="val -107514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本地递归服务器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3805506" y="2561558"/>
            <a:ext cx="3317624" cy="278525"/>
          </a:xfrm>
          <a:prstGeom prst="wedgeRoundRectCallout">
            <a:avLst>
              <a:gd name="adj1" fmla="val -74430"/>
              <a:gd name="adj2" fmla="val 10692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从根开始，查询根服务器是什么？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4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030" y="129341"/>
            <a:ext cx="8686800" cy="636351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Got answer: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-&gt;&gt;HEADER&lt;&lt;- </a:t>
            </a:r>
            <a:r>
              <a:rPr kumimoji="1" lang="en-US" altLang="zh-CN" sz="1200" dirty="0" err="1">
                <a:latin typeface="Courier"/>
                <a:cs typeface="Courier"/>
              </a:rPr>
              <a:t>opcode</a:t>
            </a:r>
            <a:r>
              <a:rPr kumimoji="1" lang="en-US" altLang="zh-CN" sz="1200" dirty="0">
                <a:latin typeface="Courier"/>
                <a:cs typeface="Courier"/>
              </a:rPr>
              <a:t>: QUERY, status: NOERROR, id: 11815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flags: </a:t>
            </a:r>
            <a:r>
              <a:rPr kumimoji="1" lang="en-US" altLang="zh-CN" sz="1200" dirty="0" err="1">
                <a:latin typeface="Courier"/>
                <a:cs typeface="Courier"/>
              </a:rPr>
              <a:t>qr</a:t>
            </a:r>
            <a:r>
              <a:rPr kumimoji="1" lang="en-US" altLang="zh-CN" sz="1200" dirty="0">
                <a:latin typeface="Courier"/>
                <a:cs typeface="Courier"/>
              </a:rPr>
              <a:t>; QUERY: 1, ANSWER: 0, AUTHORITY: 15, ADDITIONAL: 16</a:t>
            </a: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OPT PSEUDOSECTION: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 EDNS: version: 0, flags: do; </a:t>
            </a:r>
            <a:r>
              <a:rPr kumimoji="1" lang="en-US" altLang="zh-CN" sz="1200" dirty="0" err="1">
                <a:latin typeface="Courier"/>
                <a:cs typeface="Courier"/>
              </a:rPr>
              <a:t>udp</a:t>
            </a:r>
            <a:r>
              <a:rPr kumimoji="1" lang="en-US" altLang="zh-CN" sz="1200" dirty="0">
                <a:latin typeface="Courier"/>
                <a:cs typeface="Courier"/>
              </a:rPr>
              <a:t>: 4096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QUESTION SECTION: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</a:t>
            </a:r>
            <a:r>
              <a:rPr kumimoji="1" lang="en-US" altLang="zh-CN" sz="1200" dirty="0" err="1">
                <a:latin typeface="Courier"/>
                <a:cs typeface="Courier"/>
              </a:rPr>
              <a:t>www.verisign.com</a:t>
            </a:r>
            <a:r>
              <a:rPr kumimoji="1" lang="en-US" altLang="zh-CN" sz="1200" dirty="0">
                <a:latin typeface="Courier"/>
                <a:cs typeface="Courier"/>
              </a:rPr>
              <a:t>.		IN	A</a:t>
            </a: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AUTHORITY SECTION: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com.			172800	IN	NS	</a:t>
            </a:r>
            <a:r>
              <a:rPr kumimoji="1" lang="en-US" altLang="zh-CN" sz="1200" dirty="0" err="1">
                <a:latin typeface="Courier"/>
                <a:cs typeface="Courier"/>
              </a:rPr>
              <a:t>a.gtld-servers.net</a:t>
            </a:r>
            <a:r>
              <a:rPr kumimoji="1" lang="en-US" altLang="zh-CN" sz="1200" dirty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</a:t>
            </a:r>
            <a:r>
              <a:rPr kumimoji="1" lang="zh-CN" altLang="en-US" sz="1200" dirty="0">
                <a:latin typeface="Courier"/>
                <a:cs typeface="Courier"/>
              </a:rPr>
              <a:t>省略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com.			172800	IN	NS	</a:t>
            </a:r>
            <a:r>
              <a:rPr kumimoji="1" lang="en-US" altLang="zh-CN" sz="1200" dirty="0" err="1">
                <a:latin typeface="Courier"/>
                <a:cs typeface="Courier"/>
              </a:rPr>
              <a:t>m.gtld-servers.net</a:t>
            </a:r>
            <a:r>
              <a:rPr kumimoji="1" lang="en-US" altLang="zh-CN" sz="1200" dirty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com.			86400	IN	DS	30909 8 2 E2D3C916F6DEEAC73294E8268FB5885044A833FC5459588F4A9184CF C41A5766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com.			86400	IN	RRSIG	DS 8 1 86400 20150215170000 20150205160000 16665 . xGJbHfOj20fariNatsfpTl0Jcg4dt4PRVeIYCFQcH3Nf5GKjmOCIL5Yl ENjKv1cLBLIyVZoQltmJSMBBn2bEdpirkskAcvA0ykybCGgZbCfWwcBE svlZphIsNRIf12JzykhYz0CXNlEbTFfzpzMQclZ/YgBknjQXq3lCuYd1 f04=</a:t>
            </a:r>
          </a:p>
          <a:p>
            <a:pPr marL="0" indent="0">
              <a:buNone/>
            </a:pP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ADDITIONAL SECTION:</a:t>
            </a:r>
          </a:p>
          <a:p>
            <a:pPr marL="0" indent="0">
              <a:buNone/>
            </a:pPr>
            <a:r>
              <a:rPr kumimoji="1" lang="en-US" altLang="zh-CN" sz="1200" dirty="0" err="1">
                <a:latin typeface="Courier"/>
                <a:cs typeface="Courier"/>
              </a:rPr>
              <a:t>a.gtld-servers.net</a:t>
            </a:r>
            <a:r>
              <a:rPr kumimoji="1" lang="en-US" altLang="zh-CN" sz="1200" dirty="0">
                <a:latin typeface="Courier"/>
                <a:cs typeface="Courier"/>
              </a:rPr>
              <a:t>.	172800	IN	A	192.5.6.30</a:t>
            </a:r>
          </a:p>
          <a:p>
            <a:pPr marL="0" indent="0">
              <a:buNone/>
            </a:pPr>
            <a:r>
              <a:rPr kumimoji="1" lang="zh-CN" altLang="en-US" sz="1200" dirty="0">
                <a:latin typeface="Courier"/>
                <a:cs typeface="Courier"/>
              </a:rPr>
              <a:t>; 省略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 err="1">
                <a:latin typeface="Courier"/>
                <a:cs typeface="Courier"/>
              </a:rPr>
              <a:t>b.gtld-servers.net</a:t>
            </a:r>
            <a:r>
              <a:rPr kumimoji="1" lang="en-US" altLang="zh-CN" sz="1200" dirty="0">
                <a:latin typeface="Courier"/>
                <a:cs typeface="Courier"/>
              </a:rPr>
              <a:t>.	172800	IN	AAAA	2001:503:231d::2:30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Query time: 300 </a:t>
            </a:r>
            <a:r>
              <a:rPr kumimoji="1" lang="en-US" altLang="zh-CN" sz="1200" dirty="0" err="1">
                <a:latin typeface="Courier"/>
                <a:cs typeface="Courier"/>
              </a:rPr>
              <a:t>msec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SERVER: 192.203.230.10#53(192.203.230.10)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7033990" y="3735779"/>
            <a:ext cx="1918840" cy="364405"/>
          </a:xfrm>
          <a:prstGeom prst="wedgeRoundRectCallout">
            <a:avLst>
              <a:gd name="adj1" fmla="val -85107"/>
              <a:gd name="adj2" fmla="val -1525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签名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Base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64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编码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357164" y="129341"/>
            <a:ext cx="2769707" cy="278525"/>
          </a:xfrm>
          <a:prstGeom prst="wedgeRoundRectCallout">
            <a:avLst>
              <a:gd name="adj1" fmla="val -80885"/>
              <a:gd name="adj2" fmla="val 183778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无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，权威服务器不做验证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492729" y="1125161"/>
            <a:ext cx="2000424" cy="278525"/>
          </a:xfrm>
          <a:prstGeom prst="wedgeRoundRectCallout">
            <a:avLst>
              <a:gd name="adj1" fmla="val -29418"/>
              <a:gd name="adj2" fmla="val 78237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DO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DNSSEC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OK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1105335" y="2939562"/>
            <a:ext cx="2822131" cy="310142"/>
          </a:xfrm>
          <a:prstGeom prst="wedgeRoundRectCallout">
            <a:avLst>
              <a:gd name="adj1" fmla="val 22403"/>
              <a:gd name="adj2" fmla="val 15252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DS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记录，指向子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zone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KSK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4213940" y="2946690"/>
            <a:ext cx="1101074" cy="315776"/>
          </a:xfrm>
          <a:prstGeom prst="wedgeRoundRectCallout">
            <a:avLst>
              <a:gd name="adj1" fmla="val -51029"/>
              <a:gd name="adj2" fmla="val 15582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签名算法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5633157" y="3461009"/>
            <a:ext cx="1930729" cy="274770"/>
          </a:xfrm>
          <a:prstGeom prst="wedgeRoundRectCallout">
            <a:avLst>
              <a:gd name="adj1" fmla="val -101845"/>
              <a:gd name="adj2" fmla="val 16257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label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数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为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3546757" y="2092969"/>
            <a:ext cx="1580114" cy="692066"/>
          </a:xfrm>
          <a:prstGeom prst="wedgeRoundRectCallout">
            <a:avLst>
              <a:gd name="adj1" fmla="val -30799"/>
              <a:gd name="adj2" fmla="val 159781"/>
              <a:gd name="adj3" fmla="val 16667"/>
            </a:avLst>
          </a:prstGeom>
          <a:solidFill>
            <a:srgbClr val="FFFFFF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，指向子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zone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KSK</a:t>
            </a:r>
          </a:p>
        </p:txBody>
      </p:sp>
      <p:sp>
        <p:nvSpPr>
          <p:cNvPr id="24" name="圆角矩形标注 23"/>
          <p:cNvSpPr/>
          <p:nvPr/>
        </p:nvSpPr>
        <p:spPr>
          <a:xfrm>
            <a:off x="5009283" y="6349966"/>
            <a:ext cx="1117094" cy="278525"/>
          </a:xfrm>
          <a:prstGeom prst="wedgeRoundRectCallout">
            <a:avLst>
              <a:gd name="adj1" fmla="val -93046"/>
              <a:gd name="adj2" fmla="val 27577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E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根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镜像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)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5436105" y="2622075"/>
            <a:ext cx="1407567" cy="802496"/>
          </a:xfrm>
          <a:prstGeom prst="wedgeRoundRectCallout">
            <a:avLst>
              <a:gd name="adj1" fmla="val -123735"/>
              <a:gd name="adj2" fmla="val 7265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摘要类型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SHA256</a:t>
            </a:r>
          </a:p>
          <a:p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[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RFC4509]</a:t>
            </a:r>
          </a:p>
        </p:txBody>
      </p:sp>
      <p:sp>
        <p:nvSpPr>
          <p:cNvPr id="27" name="圆角矩形标注 26"/>
          <p:cNvSpPr/>
          <p:nvPr/>
        </p:nvSpPr>
        <p:spPr>
          <a:xfrm>
            <a:off x="7188998" y="4408203"/>
            <a:ext cx="1580114" cy="486075"/>
          </a:xfrm>
          <a:prstGeom prst="wedgeRoundRectCallout">
            <a:avLst>
              <a:gd name="adj1" fmla="val 12363"/>
              <a:gd name="adj2" fmla="val -103156"/>
              <a:gd name="adj3" fmla="val 16667"/>
            </a:avLst>
          </a:prstGeom>
          <a:solidFill>
            <a:srgbClr val="FFFFFF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，本例是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root ZSK</a:t>
            </a:r>
          </a:p>
        </p:txBody>
      </p:sp>
      <p:sp>
        <p:nvSpPr>
          <p:cNvPr id="28" name="圆角矩形标注 27"/>
          <p:cNvSpPr/>
          <p:nvPr/>
        </p:nvSpPr>
        <p:spPr>
          <a:xfrm>
            <a:off x="5263557" y="5160279"/>
            <a:ext cx="3505555" cy="530716"/>
          </a:xfrm>
          <a:prstGeom prst="wedgeRoundRectCallout">
            <a:avLst>
              <a:gd name="adj1" fmla="val -69701"/>
              <a:gd name="adj2" fmla="val -8023"/>
              <a:gd name="adj3" fmla="val 16667"/>
            </a:avLst>
          </a:prstGeom>
          <a:solidFill>
            <a:srgbClr val="FFFFFF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“胶水”记录属于子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zone,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不做签名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5415957" y="1125161"/>
            <a:ext cx="2474252" cy="807190"/>
          </a:xfrm>
          <a:prstGeom prst="wedgeRoundRectCallout">
            <a:avLst>
              <a:gd name="adj1" fmla="val -60980"/>
              <a:gd name="adj2" fmla="val 167859"/>
              <a:gd name="adj3" fmla="val 16667"/>
            </a:avLst>
          </a:prstGeom>
          <a:solidFill>
            <a:srgbClr val="FFFFFF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在父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zone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NS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“胶水”记录属于子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zone,</a:t>
            </a:r>
          </a:p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禁止签名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3011534" y="4892909"/>
            <a:ext cx="1315272" cy="449431"/>
          </a:xfrm>
          <a:prstGeom prst="wedgeRoundRectCallout">
            <a:avLst>
              <a:gd name="adj1" fmla="val 85146"/>
              <a:gd name="adj2" fmla="val -20959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原始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TTL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与当前</a:t>
            </a:r>
            <a:r>
              <a:rPr kumimoji="1" lang="en-US" altLang="zh-CN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TTL</a:t>
            </a:r>
            <a:r>
              <a:rPr kumimoji="1" lang="zh-CN" altLang="en-US" sz="1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值相同</a:t>
            </a:r>
            <a:endParaRPr kumimoji="1" lang="en-US" altLang="zh-CN" sz="14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8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22" grpId="0" animBg="1"/>
      <p:bldP spid="24" grpId="0" animBg="1"/>
      <p:bldP spid="23" grpId="0" animBg="1"/>
      <p:bldP spid="27" grpId="0" animBg="1"/>
      <p:bldP spid="28" grpId="0" animBg="1"/>
      <p:bldP spid="29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907"/>
            <a:ext cx="8229600" cy="5398818"/>
          </a:xfrm>
        </p:spPr>
        <p:txBody>
          <a:bodyPr/>
          <a:lstStyle/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</a:t>
            </a:r>
            <a:r>
              <a:rPr kumimoji="1" lang="de-DE" altLang="zh-CN" sz="1200" dirty="0" err="1">
                <a:latin typeface="Courier"/>
                <a:cs typeface="Courier"/>
              </a:rPr>
              <a:t>Got</a:t>
            </a:r>
            <a:r>
              <a:rPr kumimoji="1" lang="de-DE" altLang="zh-CN" sz="1200" dirty="0">
                <a:latin typeface="Courier"/>
                <a:cs typeface="Courier"/>
              </a:rPr>
              <a:t> </a:t>
            </a:r>
            <a:r>
              <a:rPr kumimoji="1" lang="de-DE" altLang="zh-CN" sz="1200" dirty="0" err="1">
                <a:latin typeface="Courier"/>
                <a:cs typeface="Courier"/>
              </a:rPr>
              <a:t>answer</a:t>
            </a:r>
            <a:r>
              <a:rPr kumimoji="1" lang="de-DE" altLang="zh-CN" sz="1200" dirty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-&gt;&gt;HEADER&lt;&lt;- </a:t>
            </a:r>
            <a:r>
              <a:rPr kumimoji="1" lang="de-DE" altLang="zh-CN" sz="1200" dirty="0" err="1">
                <a:latin typeface="Courier"/>
                <a:cs typeface="Courier"/>
              </a:rPr>
              <a:t>opcode</a:t>
            </a:r>
            <a:r>
              <a:rPr kumimoji="1" lang="de-DE" altLang="zh-CN" sz="1200" dirty="0">
                <a:latin typeface="Courier"/>
                <a:cs typeface="Courier"/>
              </a:rPr>
              <a:t>: QUERY, </a:t>
            </a:r>
            <a:r>
              <a:rPr kumimoji="1" lang="de-DE" altLang="zh-CN" sz="1200" dirty="0" err="1">
                <a:latin typeface="Courier"/>
                <a:cs typeface="Courier"/>
              </a:rPr>
              <a:t>status</a:t>
            </a:r>
            <a:r>
              <a:rPr kumimoji="1" lang="de-DE" altLang="zh-CN" sz="1200" dirty="0">
                <a:latin typeface="Courier"/>
                <a:cs typeface="Courier"/>
              </a:rPr>
              <a:t>: NOERROR, </a:t>
            </a:r>
            <a:r>
              <a:rPr kumimoji="1" lang="de-DE" altLang="zh-CN" sz="1200" dirty="0" err="1">
                <a:latin typeface="Courier"/>
                <a:cs typeface="Courier"/>
              </a:rPr>
              <a:t>id</a:t>
            </a:r>
            <a:r>
              <a:rPr kumimoji="1" lang="de-DE" altLang="zh-CN" sz="1200" dirty="0">
                <a:latin typeface="Courier"/>
                <a:cs typeface="Courier"/>
              </a:rPr>
              <a:t>: 54405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</a:t>
            </a:r>
            <a:r>
              <a:rPr kumimoji="1" lang="de-DE" altLang="zh-CN" sz="1200" dirty="0" err="1">
                <a:latin typeface="Courier"/>
                <a:cs typeface="Courier"/>
              </a:rPr>
              <a:t>flags</a:t>
            </a:r>
            <a:r>
              <a:rPr kumimoji="1" lang="de-DE" altLang="zh-CN" sz="1200" dirty="0">
                <a:latin typeface="Courier"/>
                <a:cs typeface="Courier"/>
              </a:rPr>
              <a:t>: </a:t>
            </a:r>
            <a:r>
              <a:rPr kumimoji="1" lang="de-DE" altLang="zh-CN" sz="1200" dirty="0" err="1">
                <a:latin typeface="Courier"/>
                <a:cs typeface="Courier"/>
              </a:rPr>
              <a:t>qr</a:t>
            </a:r>
            <a:r>
              <a:rPr kumimoji="1" lang="de-DE" altLang="zh-CN" sz="1200" dirty="0">
                <a:latin typeface="Courier"/>
                <a:cs typeface="Courier"/>
              </a:rPr>
              <a:t>; QUERY: 1, ANSWER: 0, AUTHORITY: 13, ADDITIONAL: 14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OPT PSEUDOSECTION: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 EDNS: </a:t>
            </a:r>
            <a:r>
              <a:rPr kumimoji="1" lang="de-DE" altLang="zh-CN" sz="1200" dirty="0" err="1">
                <a:latin typeface="Courier"/>
                <a:cs typeface="Courier"/>
              </a:rPr>
              <a:t>version</a:t>
            </a:r>
            <a:r>
              <a:rPr kumimoji="1" lang="de-DE" altLang="zh-CN" sz="1200" dirty="0">
                <a:latin typeface="Courier"/>
                <a:cs typeface="Courier"/>
              </a:rPr>
              <a:t>: 0, </a:t>
            </a:r>
            <a:r>
              <a:rPr kumimoji="1" lang="de-DE" altLang="zh-CN" sz="1200" dirty="0" err="1">
                <a:latin typeface="Courier"/>
                <a:cs typeface="Courier"/>
              </a:rPr>
              <a:t>flags</a:t>
            </a:r>
            <a:r>
              <a:rPr kumimoji="1" lang="de-DE" altLang="zh-CN" sz="1200" dirty="0">
                <a:latin typeface="Courier"/>
                <a:cs typeface="Courier"/>
              </a:rPr>
              <a:t>: do; </a:t>
            </a:r>
            <a:r>
              <a:rPr kumimoji="1" lang="de-DE" altLang="zh-CN" sz="1200" dirty="0" err="1">
                <a:latin typeface="Courier"/>
                <a:cs typeface="Courier"/>
              </a:rPr>
              <a:t>udp</a:t>
            </a:r>
            <a:r>
              <a:rPr kumimoji="1" lang="de-DE" altLang="zh-CN" sz="1200" dirty="0">
                <a:latin typeface="Courier"/>
                <a:cs typeface="Courier"/>
              </a:rPr>
              <a:t>: 4096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QUESTION SECTION: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</a:t>
            </a:r>
            <a:r>
              <a:rPr kumimoji="1" lang="de-DE" altLang="zh-CN" sz="1200" dirty="0" err="1">
                <a:latin typeface="Courier"/>
                <a:cs typeface="Courier"/>
              </a:rPr>
              <a:t>www.verisign.com</a:t>
            </a:r>
            <a:r>
              <a:rPr kumimoji="1" lang="de-DE" altLang="zh-CN" sz="1200" dirty="0">
                <a:latin typeface="Courier"/>
                <a:cs typeface="Courier"/>
              </a:rPr>
              <a:t>.		IN	A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AUTHORITY SECTION:</a:t>
            </a:r>
          </a:p>
          <a:p>
            <a:pPr marL="0" indent="0">
              <a:buNone/>
            </a:pPr>
            <a:r>
              <a:rPr kumimoji="1" lang="de-DE" altLang="zh-CN" sz="1200" dirty="0" err="1">
                <a:latin typeface="Courier"/>
                <a:cs typeface="Courier"/>
              </a:rPr>
              <a:t>verisign.com</a:t>
            </a:r>
            <a:r>
              <a:rPr kumimoji="1" lang="de-DE" altLang="zh-CN" sz="1200" dirty="0">
                <a:latin typeface="Courier"/>
                <a:cs typeface="Courier"/>
              </a:rPr>
              <a:t>.		172800	IN	NS	a2.nstld.com.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…</a:t>
            </a:r>
            <a:r>
              <a:rPr kumimoji="1" lang="zh-CN" altLang="en-US" sz="1200" dirty="0">
                <a:latin typeface="Courier"/>
                <a:cs typeface="Courier"/>
              </a:rPr>
              <a:t>省略</a:t>
            </a:r>
            <a:r>
              <a:rPr kumimoji="1" lang="en-US" altLang="zh-CN" sz="1200" dirty="0">
                <a:latin typeface="Courier"/>
                <a:cs typeface="Courier"/>
              </a:rPr>
              <a:t>…</a:t>
            </a:r>
            <a:endParaRPr kumimoji="1" lang="de-DE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de-DE" altLang="zh-CN" sz="1200" dirty="0" err="1">
                <a:latin typeface="Courier"/>
                <a:cs typeface="Courier"/>
              </a:rPr>
              <a:t>verisign.com</a:t>
            </a:r>
            <a:r>
              <a:rPr kumimoji="1" lang="de-DE" altLang="zh-CN" sz="1200" dirty="0">
                <a:latin typeface="Courier"/>
                <a:cs typeface="Courier"/>
              </a:rPr>
              <a:t>.		172800	IN	NS	m2.nstld.net.</a:t>
            </a:r>
          </a:p>
          <a:p>
            <a:pPr marL="0" indent="0">
              <a:buNone/>
            </a:pPr>
            <a:r>
              <a:rPr kumimoji="1" lang="de-DE" altLang="zh-CN" sz="1200" dirty="0" err="1">
                <a:latin typeface="Courier"/>
                <a:cs typeface="Courier"/>
              </a:rPr>
              <a:t>verisign.com</a:t>
            </a:r>
            <a:r>
              <a:rPr kumimoji="1" lang="de-DE" altLang="zh-CN" sz="1200" dirty="0">
                <a:latin typeface="Courier"/>
                <a:cs typeface="Courier"/>
              </a:rPr>
              <a:t>.		86400	IN	DS	9186 8 2 01A9FEBECE5772785696886A0B0BC756BDC86537F6423612821891FE 2D61D48A</a:t>
            </a:r>
          </a:p>
          <a:p>
            <a:pPr marL="0" indent="0">
              <a:buNone/>
            </a:pPr>
            <a:r>
              <a:rPr kumimoji="1" lang="de-DE" altLang="zh-CN" sz="1200" dirty="0" err="1">
                <a:latin typeface="Courier"/>
                <a:cs typeface="Courier"/>
              </a:rPr>
              <a:t>verisign.com</a:t>
            </a:r>
            <a:r>
              <a:rPr kumimoji="1" lang="de-DE" altLang="zh-CN" sz="1200" dirty="0">
                <a:latin typeface="Courier"/>
                <a:cs typeface="Courier"/>
              </a:rPr>
              <a:t>.		86400	IN	RRSIG	DS 8 2 86400 20150212051526 20150205040526 13787 </a:t>
            </a:r>
            <a:r>
              <a:rPr kumimoji="1" lang="de-DE" altLang="zh-CN" sz="1200" dirty="0" err="1">
                <a:latin typeface="Courier"/>
                <a:cs typeface="Courier"/>
              </a:rPr>
              <a:t>com</a:t>
            </a:r>
            <a:r>
              <a:rPr kumimoji="1" lang="de-DE" altLang="zh-CN" sz="1200" dirty="0">
                <a:latin typeface="Courier"/>
                <a:cs typeface="Courier"/>
              </a:rPr>
              <a:t>. yMJCUoIuHVI23/6Dsd3yRobus958t+IAWJSs5pFdM5QuAdL4+iYeL1Wt o1faA4iIfAlOz4BIRIYRNpLjiuTFKLF2WsQHzU9uU93i6Da0S2nfFvfR 8vJtTLHbYett+UfMRj1DpRksGS7JNgVn3eIHncYU3KSIRVQRotGLFplx </a:t>
            </a:r>
            <a:r>
              <a:rPr kumimoji="1" lang="de-DE" altLang="zh-CN" sz="1200" dirty="0" err="1">
                <a:latin typeface="Courier"/>
                <a:cs typeface="Courier"/>
              </a:rPr>
              <a:t>eqg</a:t>
            </a:r>
            <a:r>
              <a:rPr kumimoji="1" lang="de-DE" altLang="zh-CN" sz="12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ADDITIONAL SECTION: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a2.nstld.com.		172800	IN	A	192.5.6.31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f2.nstld.com.		172800	IN	A	192.35.51.31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…</a:t>
            </a:r>
            <a:r>
              <a:rPr kumimoji="1" lang="zh-CN" altLang="en-US" sz="1200" dirty="0">
                <a:latin typeface="Courier"/>
                <a:cs typeface="Courier"/>
              </a:rPr>
              <a:t>省略</a:t>
            </a:r>
            <a:r>
              <a:rPr kumimoji="1" lang="en-US" altLang="zh-CN" sz="1200" dirty="0">
                <a:latin typeface="Courier"/>
                <a:cs typeface="Courier"/>
              </a:rPr>
              <a:t>…</a:t>
            </a:r>
            <a:endParaRPr kumimoji="1" lang="de-DE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m2.nstld.net.		172800	IN	A	192.55.83.31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Query time: 2854 </a:t>
            </a:r>
            <a:r>
              <a:rPr kumimoji="1" lang="de-DE" altLang="zh-CN" sz="1200" dirty="0" err="1">
                <a:latin typeface="Courier"/>
                <a:cs typeface="Courier"/>
              </a:rPr>
              <a:t>msec</a:t>
            </a:r>
            <a:endParaRPr kumimoji="1" lang="de-DE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SERVER: 192.26.92.30#53(192.26.92.30)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WHEN: </a:t>
            </a:r>
            <a:r>
              <a:rPr kumimoji="1" lang="de-DE" altLang="zh-CN" sz="1200" dirty="0" err="1">
                <a:latin typeface="Courier"/>
                <a:cs typeface="Courier"/>
              </a:rPr>
              <a:t>Fri</a:t>
            </a:r>
            <a:r>
              <a:rPr kumimoji="1" lang="de-DE" altLang="zh-CN" sz="1200" dirty="0">
                <a:latin typeface="Courier"/>
                <a:cs typeface="Courier"/>
              </a:rPr>
              <a:t> Feb 06 12:47:45 CET 2015</a:t>
            </a:r>
          </a:p>
          <a:p>
            <a:pPr marL="0" indent="0">
              <a:buNone/>
            </a:pPr>
            <a:r>
              <a:rPr kumimoji="1" lang="de-DE" altLang="zh-CN" sz="1200" dirty="0">
                <a:latin typeface="Courier"/>
                <a:cs typeface="Courier"/>
              </a:rPr>
              <a:t>;; MSG SIZE  </a:t>
            </a:r>
            <a:r>
              <a:rPr kumimoji="1" lang="de-DE" altLang="zh-CN" sz="1200" dirty="0" err="1">
                <a:latin typeface="Courier"/>
                <a:cs typeface="Courier"/>
              </a:rPr>
              <a:t>rcvd</a:t>
            </a:r>
            <a:r>
              <a:rPr kumimoji="1" lang="de-DE" altLang="zh-CN" sz="1200" dirty="0">
                <a:latin typeface="Courier"/>
                <a:cs typeface="Courier"/>
              </a:rPr>
              <a:t>: 690</a:t>
            </a:r>
          </a:p>
          <a:p>
            <a:pPr marL="0" indent="0">
              <a:buNone/>
            </a:pPr>
            <a:endParaRPr kumimoji="1" lang="zh-CN" altLang="en-US" sz="1200" dirty="0">
              <a:latin typeface="Courier"/>
              <a:cs typeface="Courier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448360" y="5950697"/>
            <a:ext cx="3171395" cy="278525"/>
          </a:xfrm>
          <a:prstGeom prst="wedgeRoundRectCallout">
            <a:avLst>
              <a:gd name="adj1" fmla="val -60417"/>
              <a:gd name="adj2" fmla="val 6469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.com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服务器</a:t>
            </a:r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c.gtld-servers.net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.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2357164" y="129341"/>
            <a:ext cx="2769707" cy="278525"/>
          </a:xfrm>
          <a:prstGeom prst="wedgeRoundRectCallout">
            <a:avLst>
              <a:gd name="adj1" fmla="val -80885"/>
              <a:gd name="adj2" fmla="val 183778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无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，权威服务器不做验证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894417" y="1716248"/>
            <a:ext cx="2913975" cy="278525"/>
          </a:xfrm>
          <a:prstGeom prst="wedgeRoundRectCallout">
            <a:avLst>
              <a:gd name="adj1" fmla="val -80885"/>
              <a:gd name="adj2" fmla="val 183778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指向</a:t>
            </a:r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域名服务器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648006" y="2456559"/>
            <a:ext cx="1926694" cy="278525"/>
          </a:xfrm>
          <a:prstGeom prst="wedgeRoundRectCallout">
            <a:avLst>
              <a:gd name="adj1" fmla="val 58106"/>
              <a:gd name="adj2" fmla="val 192221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DS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066447" y="3002438"/>
            <a:ext cx="1271096" cy="274770"/>
          </a:xfrm>
          <a:prstGeom prst="wedgeRoundRectCallout">
            <a:avLst>
              <a:gd name="adj1" fmla="val -121272"/>
              <a:gd name="adj2" fmla="val 166858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label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数为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623321" y="4411470"/>
            <a:ext cx="1271096" cy="274770"/>
          </a:xfrm>
          <a:prstGeom prst="wedgeRoundRectCallout">
            <a:avLst>
              <a:gd name="adj1" fmla="val -182272"/>
              <a:gd name="adj2" fmla="val -22723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ZSK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049"/>
            <a:ext cx="8229600" cy="539881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Got answer: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-&gt;&gt;HEADER&lt;&lt;- </a:t>
            </a:r>
            <a:r>
              <a:rPr kumimoji="1" lang="en-US" altLang="zh-CN" sz="1200" dirty="0" err="1">
                <a:latin typeface="Courier"/>
                <a:cs typeface="Courier"/>
              </a:rPr>
              <a:t>opcode</a:t>
            </a:r>
            <a:r>
              <a:rPr kumimoji="1" lang="en-US" altLang="zh-CN" sz="1200" dirty="0">
                <a:latin typeface="Courier"/>
                <a:cs typeface="Courier"/>
              </a:rPr>
              <a:t>: QUERY, status: NOERROR, id: 46172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flags: </a:t>
            </a:r>
            <a:r>
              <a:rPr kumimoji="1" lang="en-US" altLang="zh-CN" sz="1200" dirty="0" err="1">
                <a:latin typeface="Courier"/>
                <a:cs typeface="Courier"/>
              </a:rPr>
              <a:t>qr</a:t>
            </a:r>
            <a:r>
              <a:rPr kumimoji="1" lang="en-US" altLang="zh-CN" sz="1200" dirty="0">
                <a:latin typeface="Courier"/>
                <a:cs typeface="Courier"/>
              </a:rPr>
              <a:t> </a:t>
            </a:r>
            <a:r>
              <a:rPr kumimoji="1" lang="en-US" altLang="zh-CN" sz="1200" dirty="0" err="1">
                <a:latin typeface="Courier"/>
                <a:cs typeface="Courier"/>
              </a:rPr>
              <a:t>aa</a:t>
            </a:r>
            <a:r>
              <a:rPr kumimoji="1" lang="en-US" altLang="zh-CN" sz="1200" dirty="0">
                <a:latin typeface="Courier"/>
                <a:cs typeface="Courier"/>
              </a:rPr>
              <a:t>; QUERY: 1, ANSWER: 4, AUTHORITY: 12, ADDITIONAL: 14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OPT PSEUDOSECTION: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 EDNS: version: 0, flags: do; </a:t>
            </a:r>
            <a:r>
              <a:rPr kumimoji="1" lang="en-US" altLang="zh-CN" sz="1200" dirty="0" err="1">
                <a:latin typeface="Courier"/>
                <a:cs typeface="Courier"/>
              </a:rPr>
              <a:t>udp</a:t>
            </a:r>
            <a:r>
              <a:rPr kumimoji="1" lang="en-US" altLang="zh-CN" sz="1200" dirty="0">
                <a:latin typeface="Courier"/>
                <a:cs typeface="Courier"/>
              </a:rPr>
              <a:t>: 4096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QUESTION SECTION: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</a:t>
            </a:r>
            <a:r>
              <a:rPr kumimoji="1" lang="en-US" altLang="zh-CN" sz="1200" dirty="0" err="1">
                <a:latin typeface="Courier"/>
                <a:cs typeface="Courier"/>
              </a:rPr>
              <a:t>www.verisign.com</a:t>
            </a:r>
            <a:r>
              <a:rPr kumimoji="1" lang="en-US" altLang="zh-CN" sz="1200" dirty="0">
                <a:latin typeface="Courier"/>
                <a:cs typeface="Courier"/>
              </a:rPr>
              <a:t>.		IN	A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ANSWER SECTION:</a:t>
            </a:r>
          </a:p>
          <a:p>
            <a:pPr marL="0" indent="0">
              <a:buNone/>
            </a:pPr>
            <a:r>
              <a:rPr kumimoji="1" lang="en-US" altLang="zh-CN" sz="1200" dirty="0" err="1">
                <a:latin typeface="Courier"/>
                <a:cs typeface="Courier"/>
              </a:rPr>
              <a:t>www.verisign.com</a:t>
            </a:r>
            <a:r>
              <a:rPr kumimoji="1" lang="en-US" altLang="zh-CN" sz="1200" dirty="0">
                <a:latin typeface="Courier"/>
                <a:cs typeface="Courier"/>
              </a:rPr>
              <a:t>.	60	IN	CNAME	www-</a:t>
            </a:r>
            <a:r>
              <a:rPr kumimoji="1" lang="en-US" altLang="zh-CN" sz="1200" dirty="0" err="1">
                <a:latin typeface="Courier"/>
                <a:cs typeface="Courier"/>
              </a:rPr>
              <a:t>ilg.verisign.net</a:t>
            </a:r>
            <a:r>
              <a:rPr kumimoji="1" lang="en-US" altLang="zh-CN" sz="1200" dirty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kumimoji="1" lang="en-US" altLang="zh-CN" sz="1200" dirty="0" err="1">
                <a:latin typeface="Courier"/>
                <a:cs typeface="Courier"/>
              </a:rPr>
              <a:t>www.verisign.com</a:t>
            </a:r>
            <a:r>
              <a:rPr kumimoji="1" lang="en-US" altLang="zh-CN" sz="1200" dirty="0">
                <a:latin typeface="Courier"/>
                <a:cs typeface="Courier"/>
              </a:rPr>
              <a:t>.	60	IN	RRSIG	CNAME 8 3 60 20150219084825 20150205084825 12632 </a:t>
            </a:r>
            <a:r>
              <a:rPr kumimoji="1" lang="en-US" altLang="zh-CN" sz="1200" dirty="0" err="1">
                <a:latin typeface="Courier"/>
                <a:cs typeface="Courier"/>
              </a:rPr>
              <a:t>verisign.com</a:t>
            </a:r>
            <a:r>
              <a:rPr kumimoji="1" lang="en-US" altLang="zh-CN" sz="1200" dirty="0">
                <a:latin typeface="Courier"/>
                <a:cs typeface="Courier"/>
              </a:rPr>
              <a:t>. </a:t>
            </a:r>
            <a:r>
              <a:rPr kumimoji="1" lang="en-US" altLang="zh-CN" sz="1200" dirty="0" err="1">
                <a:latin typeface="Courier"/>
                <a:cs typeface="Courier"/>
              </a:rPr>
              <a:t>MqEyZMhlr</a:t>
            </a:r>
            <a:r>
              <a:rPr kumimoji="1" lang="en-US" altLang="zh-CN" sz="1200" dirty="0">
                <a:latin typeface="Courier"/>
                <a:cs typeface="Courier"/>
              </a:rPr>
              <a:t>/Xg3qytm8o0KB5baCUeumaUENCQvG6Fae14kyzUfjhlSN1q 14ns7Py5Pm+f+88dhQuktzAIcA1eScJJXPRNA2/81lBKSe2ihNuDTCF/ Y01SwZEO1iFT0Z6XcjEZOAn8Q1FL8dIU/BEnrhv6DING1IefvJhVmhj6 </a:t>
            </a:r>
            <a:r>
              <a:rPr kumimoji="1" lang="en-US" altLang="zh-CN" sz="1200" dirty="0" err="1">
                <a:latin typeface="Courier"/>
                <a:cs typeface="Courier"/>
              </a:rPr>
              <a:t>sgU</a:t>
            </a:r>
            <a:r>
              <a:rPr kumimoji="1" lang="en-US" altLang="zh-CN" sz="12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www-</a:t>
            </a:r>
            <a:r>
              <a:rPr kumimoji="1" lang="en-US" altLang="zh-CN" sz="1200" dirty="0" err="1">
                <a:latin typeface="Courier"/>
                <a:cs typeface="Courier"/>
              </a:rPr>
              <a:t>ilg.verisign.net</a:t>
            </a:r>
            <a:r>
              <a:rPr kumimoji="1" lang="en-US" altLang="zh-CN" sz="1200" dirty="0">
                <a:latin typeface="Courier"/>
                <a:cs typeface="Courier"/>
              </a:rPr>
              <a:t>.	60	IN	A	69.58.181.89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www-</a:t>
            </a:r>
            <a:r>
              <a:rPr kumimoji="1" lang="en-US" altLang="zh-CN" sz="1200" dirty="0" err="1">
                <a:latin typeface="Courier"/>
                <a:cs typeface="Courier"/>
              </a:rPr>
              <a:t>ilg.verisign.net</a:t>
            </a:r>
            <a:r>
              <a:rPr kumimoji="1" lang="en-US" altLang="zh-CN" sz="1200" dirty="0">
                <a:latin typeface="Courier"/>
                <a:cs typeface="Courier"/>
              </a:rPr>
              <a:t>.	60	IN	RRSIG	A 8 3 60 20150218080903 20150204080903 28718 </a:t>
            </a:r>
            <a:r>
              <a:rPr kumimoji="1" lang="en-US" altLang="zh-CN" sz="1200" dirty="0" err="1">
                <a:latin typeface="Courier"/>
                <a:cs typeface="Courier"/>
              </a:rPr>
              <a:t>verisign.net</a:t>
            </a:r>
            <a:r>
              <a:rPr kumimoji="1" lang="en-US" altLang="zh-CN" sz="1200" dirty="0">
                <a:latin typeface="Courier"/>
                <a:cs typeface="Courier"/>
              </a:rPr>
              <a:t>. JB4tEO7ylq/1gMmwyl1Gazh2SMqROhJtHs+nGV12r7LydGVSPSaKxoCv G97ATsONZc3iAZkvPRVGo57n/RA75YFs+MIuUAm856f/</a:t>
            </a:r>
            <a:r>
              <a:rPr kumimoji="1" lang="en-US" altLang="zh-CN" sz="1200" dirty="0" err="1">
                <a:latin typeface="Courier"/>
                <a:cs typeface="Courier"/>
              </a:rPr>
              <a:t>GakLXSSY</a:t>
            </a:r>
            <a:r>
              <a:rPr kumimoji="1" lang="en-US" altLang="zh-CN" sz="1200" dirty="0">
                <a:latin typeface="Courier"/>
                <a:cs typeface="Courier"/>
              </a:rPr>
              <a:t>/</a:t>
            </a:r>
            <a:r>
              <a:rPr kumimoji="1" lang="en-US" altLang="zh-CN" sz="1200" dirty="0" err="1">
                <a:latin typeface="Courier"/>
                <a:cs typeface="Courier"/>
              </a:rPr>
              <a:t>HNh</a:t>
            </a:r>
            <a:r>
              <a:rPr kumimoji="1" lang="en-US" altLang="zh-CN" sz="1200" dirty="0">
                <a:latin typeface="Courier"/>
                <a:cs typeface="Courier"/>
              </a:rPr>
              <a:t> n0q9rnf45237zH7AyFu74KWUsIAJIk8T8Wy75hIej0MAh0AgVJHbecGK </a:t>
            </a:r>
            <a:r>
              <a:rPr kumimoji="1" lang="en-US" altLang="zh-CN" sz="1200" dirty="0" err="1">
                <a:latin typeface="Courier"/>
                <a:cs typeface="Courier"/>
              </a:rPr>
              <a:t>Bbw</a:t>
            </a:r>
            <a:r>
              <a:rPr kumimoji="1" lang="en-US" altLang="zh-CN" sz="12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AUTHORITY SECTION:</a:t>
            </a:r>
          </a:p>
          <a:p>
            <a:pPr marL="0" indent="0">
              <a:buNone/>
            </a:pPr>
            <a:r>
              <a:rPr kumimoji="1" lang="en-US" altLang="zh-CN" sz="1200" dirty="0" err="1">
                <a:latin typeface="Courier"/>
                <a:cs typeface="Courier"/>
              </a:rPr>
              <a:t>verisign.net</a:t>
            </a:r>
            <a:r>
              <a:rPr kumimoji="1" lang="en-US" altLang="zh-CN" sz="1200" dirty="0">
                <a:latin typeface="Courier"/>
                <a:cs typeface="Courier"/>
              </a:rPr>
              <a:t>.		900	IN	NS	f2.nstld.com.</a:t>
            </a:r>
            <a:r>
              <a:rPr kumimoji="1" lang="zh-CN" altLang="en-US" sz="1200" dirty="0">
                <a:latin typeface="Courier"/>
                <a:cs typeface="Courier"/>
              </a:rPr>
              <a:t> ；省略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 err="1">
                <a:latin typeface="Courier"/>
                <a:cs typeface="Courier"/>
              </a:rPr>
              <a:t>verisign.net</a:t>
            </a:r>
            <a:r>
              <a:rPr kumimoji="1" lang="en-US" altLang="zh-CN" sz="1200" dirty="0">
                <a:latin typeface="Courier"/>
                <a:cs typeface="Courier"/>
              </a:rPr>
              <a:t>.		900	IN	RRSIG	NS 8 2 900 20150218080903 20150204080903 28718 </a:t>
            </a:r>
            <a:r>
              <a:rPr kumimoji="1" lang="en-US" altLang="zh-CN" sz="1200" dirty="0" err="1">
                <a:latin typeface="Courier"/>
                <a:cs typeface="Courier"/>
              </a:rPr>
              <a:t>verisign.net</a:t>
            </a:r>
            <a:r>
              <a:rPr kumimoji="1" lang="en-US" altLang="zh-CN" sz="1200" dirty="0">
                <a:latin typeface="Courier"/>
                <a:cs typeface="Courier"/>
              </a:rPr>
              <a:t>. nNtS4HbYRXOLOcUR6p5q9SChbEFjBXJ47/</a:t>
            </a:r>
            <a:r>
              <a:rPr kumimoji="1" lang="en-US" altLang="zh-CN" sz="1200" dirty="0" err="1">
                <a:latin typeface="Courier"/>
                <a:cs typeface="Courier"/>
              </a:rPr>
              <a:t>PdCVVzYZdHFxll+B+YeLUy</a:t>
            </a:r>
            <a:r>
              <a:rPr kumimoji="1" lang="en-US" altLang="zh-CN" sz="1200" dirty="0">
                <a:latin typeface="Courier"/>
                <a:cs typeface="Courier"/>
              </a:rPr>
              <a:t> 0kW/LzfTcVNW+ZfXIxIHbXWlzkzdcwLlrPWAFcmOZxjUDMx5lmIDtycn ZB8qNUmtbCO1HwuRUqo5x23wnK4sLeZRqHVt5XpmCdyWSMtWI2SUTCO/ </a:t>
            </a:r>
            <a:r>
              <a:rPr kumimoji="1" lang="en-US" altLang="zh-CN" sz="1200" dirty="0" err="1">
                <a:latin typeface="Courier"/>
                <a:cs typeface="Courier"/>
              </a:rPr>
              <a:t>YgI</a:t>
            </a:r>
            <a:r>
              <a:rPr kumimoji="1" lang="en-US" altLang="zh-CN" sz="1200" dirty="0"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ADDITIONAL SECTION:</a:t>
            </a: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a2.nstld.com.		172800	IN	A	192.5.6.31</a:t>
            </a:r>
            <a:r>
              <a:rPr kumimoji="1" lang="zh-CN" altLang="en-US" sz="1200" dirty="0">
                <a:latin typeface="Courier"/>
                <a:cs typeface="Courier"/>
              </a:rPr>
              <a:t>；省略</a:t>
            </a:r>
            <a:endParaRPr kumimoji="1" lang="en-US" altLang="zh-CN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1200" dirty="0">
                <a:latin typeface="Courier"/>
                <a:cs typeface="Courier"/>
              </a:rPr>
              <a:t>;; SERVER: 192.35.51.31#53(192.35.51.31)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967503" y="6442950"/>
            <a:ext cx="2887430" cy="278525"/>
          </a:xfrm>
          <a:prstGeom prst="wedgeRoundRectCallout">
            <a:avLst>
              <a:gd name="adj1" fmla="val -71911"/>
              <a:gd name="adj2" fmla="val -18861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服务器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f2.nstld.com.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2451236" y="104486"/>
            <a:ext cx="1605578" cy="278525"/>
          </a:xfrm>
          <a:prstGeom prst="wedgeRoundRectCallout">
            <a:avLst>
              <a:gd name="adj1" fmla="val -78795"/>
              <a:gd name="adj2" fmla="val 137339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AA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，权威答案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164715" y="1469782"/>
            <a:ext cx="1079746" cy="664752"/>
          </a:xfrm>
          <a:prstGeom prst="wedgeRoundRectCallout">
            <a:avLst>
              <a:gd name="adj1" fmla="val -81904"/>
              <a:gd name="adj2" fmla="val 9415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答案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RR</a:t>
            </a:r>
          </a:p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必须签名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483954" y="4455464"/>
            <a:ext cx="2784913" cy="353204"/>
          </a:xfrm>
          <a:prstGeom prst="wedgeRoundRectCallout">
            <a:avLst>
              <a:gd name="adj1" fmla="val -45032"/>
              <a:gd name="adj2" fmla="val 74181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当前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zone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NS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RR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必须签名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451236" y="1446261"/>
            <a:ext cx="1605578" cy="525073"/>
          </a:xfrm>
          <a:prstGeom prst="wedgeRoundRectCallout">
            <a:avLst>
              <a:gd name="adj1" fmla="val -39980"/>
              <a:gd name="adj2" fmla="val 93912"/>
              <a:gd name="adj3" fmla="val 16667"/>
            </a:avLst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为什么</a:t>
            </a:r>
            <a:r>
              <a:rPr kumimoji="1" lang="en-US" altLang="zh-CN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TTL</a:t>
            </a:r>
            <a:r>
              <a:rPr kumimoji="1" lang="zh-CN" altLang="en-US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只有</a:t>
            </a:r>
            <a:r>
              <a:rPr kumimoji="1" lang="en-US" altLang="zh-CN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分钟？</a:t>
            </a:r>
            <a:endParaRPr kumimoji="1" lang="en-US" altLang="zh-CN" sz="1600" dirty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596763" y="1763738"/>
            <a:ext cx="1279648" cy="370796"/>
          </a:xfrm>
          <a:prstGeom prst="wedgeRoundRectCallout">
            <a:avLst>
              <a:gd name="adj1" fmla="val -92931"/>
              <a:gd name="adj2" fmla="val 125867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Label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数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3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5244460" y="954652"/>
            <a:ext cx="2411395" cy="683433"/>
          </a:xfrm>
          <a:prstGeom prst="wedgeRoundRectCallout">
            <a:avLst>
              <a:gd name="adj1" fmla="val -47235"/>
              <a:gd name="adj2" fmla="val 13015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别名属于不同的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zone</a:t>
            </a:r>
          </a:p>
          <a:p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verisign.net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491558" y="3038904"/>
            <a:ext cx="1384853" cy="683433"/>
          </a:xfrm>
          <a:prstGeom prst="wedgeRoundRectCallout">
            <a:avLst>
              <a:gd name="adj1" fmla="val -382497"/>
              <a:gd name="adj2" fmla="val 7198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verisign.net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ZSK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28718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6927504" y="5443828"/>
            <a:ext cx="1427747" cy="683433"/>
          </a:xfrm>
          <a:prstGeom prst="wedgeRoundRectCallout">
            <a:avLst>
              <a:gd name="adj1" fmla="val 24569"/>
              <a:gd name="adj2" fmla="val -9389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verisign.net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ZSK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28718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7513354" y="1638085"/>
            <a:ext cx="1511026" cy="683433"/>
          </a:xfrm>
          <a:prstGeom prst="wedgeRoundRectCallout">
            <a:avLst>
              <a:gd name="adj1" fmla="val 10217"/>
              <a:gd name="adj2" fmla="val 6763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verisign.com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ZSK 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2632</a:t>
            </a:r>
          </a:p>
        </p:txBody>
      </p:sp>
      <p:sp>
        <p:nvSpPr>
          <p:cNvPr id="17" name="圆角矩形标注 16"/>
          <p:cNvSpPr/>
          <p:nvPr/>
        </p:nvSpPr>
        <p:spPr>
          <a:xfrm>
            <a:off x="4211909" y="111629"/>
            <a:ext cx="2769707" cy="278525"/>
          </a:xfrm>
          <a:prstGeom prst="wedgeRoundRectCallout">
            <a:avLst>
              <a:gd name="adj1" fmla="val -119498"/>
              <a:gd name="adj2" fmla="val 135781"/>
              <a:gd name="adj3" fmla="val 16667"/>
            </a:avLst>
          </a:prstGeom>
          <a:solidFill>
            <a:schemeClr val="bg1"/>
          </a:solidFill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无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，权威服务器不做验证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519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94" y="3835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3200" dirty="0" err="1"/>
              <a:t>dnsviz.net</a:t>
            </a:r>
            <a:endParaRPr kumimoji="1" lang="zh-CN" altLang="en-US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pic>
        <p:nvPicPr>
          <p:cNvPr id="6" name="图片 5" descr="Screen Shot 2015-03-23 at 2.03.1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20" y="1626618"/>
            <a:ext cx="1679145" cy="3927491"/>
          </a:xfrm>
          <a:prstGeom prst="rect">
            <a:avLst/>
          </a:prstGeom>
        </p:spPr>
      </p:pic>
      <p:pic>
        <p:nvPicPr>
          <p:cNvPr id="7" name="图片 6" descr="Screen Shot 2015-03-23 at 2.03.3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9541" y="927967"/>
            <a:ext cx="3815849" cy="5632921"/>
          </a:xfrm>
          <a:prstGeom prst="rect">
            <a:avLst/>
          </a:prstGeom>
        </p:spPr>
      </p:pic>
      <p:pic>
        <p:nvPicPr>
          <p:cNvPr id="8" name="图片 7" descr="Screen Shot 2015-03-23 at 2.04.05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076" y="1237281"/>
            <a:ext cx="3668638" cy="36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5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直线连接符 135"/>
          <p:cNvCxnSpPr>
            <a:stCxn id="124" idx="2"/>
            <a:endCxn id="126" idx="0"/>
          </p:cNvCxnSpPr>
          <p:nvPr/>
        </p:nvCxnSpPr>
        <p:spPr>
          <a:xfrm flipH="1">
            <a:off x="4548609" y="1701357"/>
            <a:ext cx="23216" cy="155323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验证通信示意图：根据</a:t>
            </a:r>
            <a:r>
              <a:rPr kumimoji="1" lang="en-US" altLang="zh-CN" dirty="0" err="1"/>
              <a:t>tcpdump</a:t>
            </a:r>
            <a:r>
              <a:rPr kumimoji="1" lang="zh-CN" altLang="en-US" dirty="0"/>
              <a:t>输出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44770" y="5822245"/>
            <a:ext cx="1738582" cy="89923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递归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</a:p>
        </p:txBody>
      </p:sp>
      <p:sp>
        <p:nvSpPr>
          <p:cNvPr id="9" name="椭圆 8"/>
          <p:cNvSpPr/>
          <p:nvPr/>
        </p:nvSpPr>
        <p:spPr>
          <a:xfrm>
            <a:off x="3782090" y="948287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(root)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3492298" y="1073773"/>
            <a:ext cx="2937507" cy="1263032"/>
            <a:chOff x="2802892" y="1327768"/>
            <a:chExt cx="2937507" cy="1263032"/>
          </a:xfrm>
        </p:grpSpPr>
        <p:sp>
          <p:nvSpPr>
            <p:cNvPr id="13" name="椭圆 12"/>
            <p:cNvSpPr/>
            <p:nvPr/>
          </p:nvSpPr>
          <p:spPr>
            <a:xfrm>
              <a:off x="2802892" y="1327768"/>
              <a:ext cx="2937507" cy="1263032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694680" y="2095758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780296" y="1874113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com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81" name="组 80"/>
          <p:cNvGrpSpPr/>
          <p:nvPr/>
        </p:nvGrpSpPr>
        <p:grpSpPr>
          <a:xfrm>
            <a:off x="698323" y="2055525"/>
            <a:ext cx="2463800" cy="1386180"/>
            <a:chOff x="770893" y="2309520"/>
            <a:chExt cx="2463800" cy="1386180"/>
          </a:xfrm>
        </p:grpSpPr>
        <p:sp>
          <p:nvSpPr>
            <p:cNvPr id="11" name="椭圆 10"/>
            <p:cNvSpPr/>
            <p:nvPr/>
          </p:nvSpPr>
          <p:spPr>
            <a:xfrm>
              <a:off x="770893" y="2309520"/>
              <a:ext cx="2463800" cy="138618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522872" y="3034141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6871368" y="5969186"/>
            <a:ext cx="1688506" cy="605347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用户主机</a:t>
            </a:r>
            <a:endParaRPr kumimoji="1" lang="en-US" altLang="zh-CN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stub</a:t>
            </a:r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resolver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-150237" y="4014810"/>
            <a:ext cx="2983993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VeriSign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80" name="组 79"/>
          <p:cNvGrpSpPr/>
          <p:nvPr/>
        </p:nvGrpSpPr>
        <p:grpSpPr>
          <a:xfrm>
            <a:off x="332331" y="4263472"/>
            <a:ext cx="2463800" cy="1386180"/>
            <a:chOff x="404901" y="4076323"/>
            <a:chExt cx="2463800" cy="1386180"/>
          </a:xfrm>
        </p:grpSpPr>
        <p:sp>
          <p:nvSpPr>
            <p:cNvPr id="45" name="椭圆 44"/>
            <p:cNvSpPr/>
            <p:nvPr/>
          </p:nvSpPr>
          <p:spPr>
            <a:xfrm>
              <a:off x="404901" y="4076323"/>
              <a:ext cx="2463800" cy="138618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2207680" y="4642413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64" name="直线连接符 63"/>
          <p:cNvCxnSpPr/>
          <p:nvPr/>
        </p:nvCxnSpPr>
        <p:spPr>
          <a:xfrm>
            <a:off x="5536457" y="2217635"/>
            <a:ext cx="0" cy="3604610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 rot="5400000">
            <a:off x="4673673" y="3812783"/>
            <a:ext cx="2076083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DS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9" name="直线连接符 68"/>
          <p:cNvCxnSpPr/>
          <p:nvPr/>
        </p:nvCxnSpPr>
        <p:spPr>
          <a:xfrm flipV="1">
            <a:off x="5399311" y="2217635"/>
            <a:ext cx="0" cy="3604611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 rot="5400000">
            <a:off x="4307851" y="3376842"/>
            <a:ext cx="1838447" cy="2567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DS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2" name="直线连接符 81"/>
          <p:cNvCxnSpPr/>
          <p:nvPr/>
        </p:nvCxnSpPr>
        <p:spPr>
          <a:xfrm>
            <a:off x="2317900" y="3113794"/>
            <a:ext cx="1681103" cy="2781773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 rot="3600000">
            <a:off x="2223443" y="4213781"/>
            <a:ext cx="2170384" cy="311172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DS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5" name="直线连接符 84"/>
          <p:cNvCxnSpPr/>
          <p:nvPr/>
        </p:nvCxnSpPr>
        <p:spPr>
          <a:xfrm flipH="1" flipV="1">
            <a:off x="2301010" y="3276331"/>
            <a:ext cx="1536700" cy="2593836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 rot="3600000">
            <a:off x="1692942" y="4344987"/>
            <a:ext cx="2224521" cy="256725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DS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2" name="直线连接符 91"/>
          <p:cNvCxnSpPr/>
          <p:nvPr/>
        </p:nvCxnSpPr>
        <p:spPr>
          <a:xfrm rot="20510219">
            <a:off x="2685849" y="5363846"/>
            <a:ext cx="1190980" cy="1277932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 rot="1794978">
            <a:off x="2344271" y="5753388"/>
            <a:ext cx="2210737" cy="291836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DNSKEY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7" name="直线连接符 96"/>
          <p:cNvCxnSpPr/>
          <p:nvPr/>
        </p:nvCxnSpPr>
        <p:spPr>
          <a:xfrm rot="20268132" flipH="1" flipV="1">
            <a:off x="2681906" y="5427346"/>
            <a:ext cx="1068620" cy="1344414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 rot="1824570">
            <a:off x="1824542" y="5995165"/>
            <a:ext cx="2324209" cy="292371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DNSKEY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-52791" y="4891488"/>
            <a:ext cx="1684386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www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75" name="圆角矩形标注 74"/>
          <p:cNvSpPr/>
          <p:nvPr/>
        </p:nvSpPr>
        <p:spPr>
          <a:xfrm>
            <a:off x="5667829" y="5409371"/>
            <a:ext cx="1261211" cy="680968"/>
          </a:xfrm>
          <a:prstGeom prst="wedgeRoundRectCallout">
            <a:avLst>
              <a:gd name="adj1" fmla="val -20845"/>
              <a:gd name="adj2" fmla="val 77727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无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DNSSEC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验证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4" name="圆角矩形标注 83"/>
          <p:cNvSpPr/>
          <p:nvPr/>
        </p:nvSpPr>
        <p:spPr>
          <a:xfrm>
            <a:off x="6182721" y="3156019"/>
            <a:ext cx="2397876" cy="1136306"/>
          </a:xfrm>
          <a:prstGeom prst="wedgeRoundRectCallout">
            <a:avLst>
              <a:gd name="adj1" fmla="val -60756"/>
              <a:gd name="adj2" fmla="val -4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所有查询带有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DO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标志；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所有应答带有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RRSIG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4027031" y="1390712"/>
            <a:ext cx="1089588" cy="3106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root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4003815" y="1856680"/>
            <a:ext cx="1089588" cy="3106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1769155" y="2378795"/>
            <a:ext cx="1089588" cy="3106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</a:t>
            </a:r>
          </a:p>
        </p:txBody>
      </p:sp>
      <p:sp>
        <p:nvSpPr>
          <p:cNvPr id="133" name="圆角矩形 132"/>
          <p:cNvSpPr/>
          <p:nvPr/>
        </p:nvSpPr>
        <p:spPr>
          <a:xfrm>
            <a:off x="290292" y="4534801"/>
            <a:ext cx="1844818" cy="294762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934505" y="2851272"/>
            <a:ext cx="1498368" cy="42829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verisign.com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310777" y="5316554"/>
            <a:ext cx="1803847" cy="31954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37" name="直线连接符 136"/>
          <p:cNvCxnSpPr>
            <a:stCxn id="126" idx="2"/>
            <a:endCxn id="127" idx="0"/>
          </p:cNvCxnSpPr>
          <p:nvPr/>
        </p:nvCxnSpPr>
        <p:spPr>
          <a:xfrm flipH="1">
            <a:off x="2313949" y="2167325"/>
            <a:ext cx="2234660" cy="21147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/>
          <p:cNvCxnSpPr>
            <a:stCxn id="127" idx="2"/>
            <a:endCxn id="134" idx="0"/>
          </p:cNvCxnSpPr>
          <p:nvPr/>
        </p:nvCxnSpPr>
        <p:spPr>
          <a:xfrm flipH="1">
            <a:off x="1683689" y="2689440"/>
            <a:ext cx="630260" cy="16183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/>
          <p:cNvCxnSpPr>
            <a:stCxn id="134" idx="2"/>
            <a:endCxn id="133" idx="0"/>
          </p:cNvCxnSpPr>
          <p:nvPr/>
        </p:nvCxnSpPr>
        <p:spPr>
          <a:xfrm flipH="1">
            <a:off x="1212701" y="3279571"/>
            <a:ext cx="470988" cy="125523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/>
          <p:cNvCxnSpPr>
            <a:stCxn id="133" idx="2"/>
            <a:endCxn id="135" idx="0"/>
          </p:cNvCxnSpPr>
          <p:nvPr/>
        </p:nvCxnSpPr>
        <p:spPr>
          <a:xfrm>
            <a:off x="1212701" y="4829563"/>
            <a:ext cx="0" cy="486991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39" idx="1"/>
            <a:endCxn id="6" idx="3"/>
          </p:cNvCxnSpPr>
          <p:nvPr/>
        </p:nvCxnSpPr>
        <p:spPr>
          <a:xfrm flipH="1">
            <a:off x="5583352" y="6271860"/>
            <a:ext cx="1288016" cy="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/>
          <p:nvPr/>
        </p:nvCxnSpPr>
        <p:spPr>
          <a:xfrm>
            <a:off x="3366859" y="2903104"/>
            <a:ext cx="1681103" cy="2781773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 rot="3600000">
            <a:off x="3272402" y="4003091"/>
            <a:ext cx="2170384" cy="311172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DNSKEY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1" name="直线连接符 70"/>
          <p:cNvCxnSpPr/>
          <p:nvPr/>
        </p:nvCxnSpPr>
        <p:spPr>
          <a:xfrm flipH="1" flipV="1">
            <a:off x="3349969" y="3065641"/>
            <a:ext cx="1536700" cy="2593836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 rot="3600000">
            <a:off x="2741901" y="4134297"/>
            <a:ext cx="2224521" cy="256725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DNSKEY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3" name="圆角矩形标注 72"/>
          <p:cNvSpPr/>
          <p:nvPr/>
        </p:nvSpPr>
        <p:spPr>
          <a:xfrm>
            <a:off x="6553200" y="1701357"/>
            <a:ext cx="2397876" cy="1136306"/>
          </a:xfrm>
          <a:prstGeom prst="wedgeRoundRectCallout">
            <a:avLst>
              <a:gd name="adj1" fmla="val -60756"/>
              <a:gd name="adj2" fmla="val -4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可见通信过程是自底向上的</a:t>
            </a:r>
            <a:r>
              <a:rPr kumimoji="1" lang="en-US" altLang="zh-CN" sz="2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(bottom</a:t>
            </a:r>
            <a:r>
              <a:rPr kumimoji="1" lang="zh-CN" altLang="en-US" sz="2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24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up)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674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6" grpId="0" animBg="1"/>
      <p:bldP spid="83" grpId="0" animBg="1"/>
      <p:bldP spid="91" grpId="0" animBg="1"/>
      <p:bldP spid="93" grpId="0" animBg="1"/>
      <p:bldP spid="98" grpId="0" animBg="1"/>
      <p:bldP spid="75" grpId="0" animBg="1"/>
      <p:bldP spid="84" grpId="0" animBg="1"/>
      <p:bldP spid="70" grpId="0" animBg="1"/>
      <p:bldP spid="72" grpId="0" animBg="1"/>
      <p:bldP spid="7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6.3|6.9|6.9|2.3|4.8|3.4|5.2|9.2|2.6|1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9|2.7|9.2|4.5|13.2|20.6|21.2|35.4|16.7|17.9|15.8|22|87.6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7.2|17.3|12.1|87|5.9|6.4|3.2|13.6|6.5|52.7|9|4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31.4|1.4|1.2|1.5|1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4.1|10.3|8.6|17.9|34.6|0.7|0.9|52.6|21.6|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0.5|10.9|12|7.7|12.5|5|2.4|14.3|0.5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0.9|0.9|0.4|0.3|0.4|0.4"/>
</p:tagLst>
</file>

<file path=ppt/theme/theme1.xml><?xml version="1.0" encoding="utf-8"?>
<a:theme xmlns:a="http://schemas.openxmlformats.org/drawingml/2006/main" name="默认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0FF"/>
        </a:solidFill>
        <a:ln>
          <a:noFill/>
        </a:ln>
        <a:effectLst/>
      </a:spPr>
      <a:bodyPr rtlCol="0" anchor="ctr"/>
      <a:lstStyle>
        <a:defPPr algn="ctr">
          <a:defRPr kumimoji="1" sz="2800" dirty="0" smtClean="0">
            <a:latin typeface="Arial Black"/>
            <a:cs typeface="Arial Black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solidFill>
            <a:srgbClr val="0080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36158</TotalTime>
  <Words>1802</Words>
  <Application>Microsoft Macintosh PowerPoint</Application>
  <PresentationFormat>On-screen Show (4:3)</PresentationFormat>
  <Paragraphs>256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Arial Black</vt:lpstr>
      <vt:lpstr>Calibri</vt:lpstr>
      <vt:lpstr>Courier</vt:lpstr>
      <vt:lpstr>默认主题</vt:lpstr>
      <vt:lpstr>网络与信息安全</vt:lpstr>
      <vt:lpstr>带有DNSSEC的域名解析示意图：</vt:lpstr>
      <vt:lpstr>例子</vt:lpstr>
      <vt:lpstr>迭代查询示例：www.verisign.com</vt:lpstr>
      <vt:lpstr>PowerPoint Presentation</vt:lpstr>
      <vt:lpstr>PowerPoint Presentation</vt:lpstr>
      <vt:lpstr>PowerPoint Presentation</vt:lpstr>
      <vt:lpstr>dnsviz.net</vt:lpstr>
      <vt:lpstr>验证通信示意图：根据tcpdump输出</vt:lpstr>
      <vt:lpstr>验证过程分析：根据BIND日志</vt:lpstr>
      <vt:lpstr>问题：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Zhang</dc:creator>
  <cp:lastModifiedBy>Microsoft Office User</cp:lastModifiedBy>
  <cp:revision>4733</cp:revision>
  <dcterms:created xsi:type="dcterms:W3CDTF">2014-12-29T07:26:19Z</dcterms:created>
  <dcterms:modified xsi:type="dcterms:W3CDTF">2022-08-31T12:52:14Z</dcterms:modified>
</cp:coreProperties>
</file>