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49" r:id="rId3"/>
    <p:sldId id="259" r:id="rId4"/>
    <p:sldId id="350" r:id="rId5"/>
    <p:sldId id="351" r:id="rId6"/>
    <p:sldId id="36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2" r:id="rId17"/>
    <p:sldId id="363" r:id="rId18"/>
    <p:sldId id="364" r:id="rId19"/>
    <p:sldId id="365" r:id="rId20"/>
    <p:sldId id="366" r:id="rId21"/>
    <p:sldId id="368" r:id="rId22"/>
    <p:sldId id="374" r:id="rId23"/>
    <p:sldId id="367" r:id="rId24"/>
    <p:sldId id="373" r:id="rId25"/>
    <p:sldId id="369" r:id="rId26"/>
    <p:sldId id="370" r:id="rId27"/>
    <p:sldId id="371" r:id="rId28"/>
    <p:sldId id="372" r:id="rId29"/>
    <p:sldId id="376" r:id="rId30"/>
    <p:sldId id="375" r:id="rId31"/>
    <p:sldId id="377" r:id="rId32"/>
    <p:sldId id="378" r:id="rId33"/>
    <p:sldId id="380" r:id="rId34"/>
    <p:sldId id="3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5E0BC-637E-4928-81A0-50D02CBDAA6F}" v="1956" dt="2020-02-24T15:34:2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2"/>
    <p:restoredTop sz="92500"/>
  </p:normalViewPr>
  <p:slideViewPr>
    <p:cSldViewPr snapToGrid="0" snapToObjects="1">
      <p:cViewPr>
        <p:scale>
          <a:sx n="124" d="100"/>
          <a:sy n="124" d="100"/>
        </p:scale>
        <p:origin x="1312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1355E0BC-637E-4928-81A0-50D02CBDAA6F}"/>
    <pc:docChg chg="custSel modSld">
      <pc:chgData name="" userId="ec0a327afac5ea05" providerId="LiveId" clId="{1355E0BC-637E-4928-81A0-50D02CBDAA6F}" dt="2020-02-24T15:34:21.139" v="1953"/>
      <pc:docMkLst>
        <pc:docMk/>
      </pc:docMkLst>
      <pc:sldChg chg="modSp">
        <pc:chgData name="" userId="ec0a327afac5ea05" providerId="LiveId" clId="{1355E0BC-637E-4928-81A0-50D02CBDAA6F}" dt="2020-02-24T15:34:21.139" v="1953"/>
        <pc:sldMkLst>
          <pc:docMk/>
          <pc:sldMk cId="3850823891" sldId="257"/>
        </pc:sldMkLst>
        <pc:spChg chg="mod">
          <ac:chgData name="" userId="ec0a327afac5ea05" providerId="LiveId" clId="{1355E0BC-637E-4928-81A0-50D02CBDAA6F}" dt="2020-02-24T15:34:21.139" v="1953"/>
          <ac:spMkLst>
            <pc:docMk/>
            <pc:sldMk cId="3850823891" sldId="257"/>
            <ac:spMk id="3" creationId="{B5ED0FE2-6024-ED40-B45E-184A5566B7CA}"/>
          </ac:spMkLst>
        </pc:spChg>
      </pc:sldChg>
      <pc:sldChg chg="modSp">
        <pc:chgData name="" userId="ec0a327afac5ea05" providerId="LiveId" clId="{1355E0BC-637E-4928-81A0-50D02CBDAA6F}" dt="2020-02-24T09:11:20.011" v="407"/>
        <pc:sldMkLst>
          <pc:docMk/>
          <pc:sldMk cId="2212193259" sldId="284"/>
        </pc:sldMkLst>
        <pc:spChg chg="mod">
          <ac:chgData name="" userId="ec0a327afac5ea05" providerId="LiveId" clId="{1355E0BC-637E-4928-81A0-50D02CBDAA6F}" dt="2020-02-24T09:11:20.011" v="407"/>
          <ac:spMkLst>
            <pc:docMk/>
            <pc:sldMk cId="2212193259" sldId="284"/>
            <ac:spMk id="3" creationId="{6009FFD8-2EA5-6E46-A187-53E92754CDFF}"/>
          </ac:spMkLst>
        </pc:spChg>
      </pc:sldChg>
      <pc:sldChg chg="modSp">
        <pc:chgData name="" userId="ec0a327afac5ea05" providerId="LiveId" clId="{1355E0BC-637E-4928-81A0-50D02CBDAA6F}" dt="2020-02-24T10:10:34.842" v="472" actId="20577"/>
        <pc:sldMkLst>
          <pc:docMk/>
          <pc:sldMk cId="2328513437" sldId="289"/>
        </pc:sldMkLst>
        <pc:spChg chg="mod">
          <ac:chgData name="" userId="ec0a327afac5ea05" providerId="LiveId" clId="{1355E0BC-637E-4928-81A0-50D02CBDAA6F}" dt="2020-02-24T10:10:34.842" v="472" actId="20577"/>
          <ac:spMkLst>
            <pc:docMk/>
            <pc:sldMk cId="2328513437" sldId="289"/>
            <ac:spMk id="3" creationId="{04D77FE2-8520-1143-A0CB-E72517398825}"/>
          </ac:spMkLst>
        </pc:spChg>
      </pc:sldChg>
      <pc:sldChg chg="modSp">
        <pc:chgData name="" userId="ec0a327afac5ea05" providerId="LiveId" clId="{1355E0BC-637E-4928-81A0-50D02CBDAA6F}" dt="2020-02-24T11:04:24.018" v="650" actId="20577"/>
        <pc:sldMkLst>
          <pc:docMk/>
          <pc:sldMk cId="3405391959" sldId="295"/>
        </pc:sldMkLst>
        <pc:spChg chg="mod">
          <ac:chgData name="" userId="ec0a327afac5ea05" providerId="LiveId" clId="{1355E0BC-637E-4928-81A0-50D02CBDAA6F}" dt="2020-02-24T11:04:24.018" v="650" actId="20577"/>
          <ac:spMkLst>
            <pc:docMk/>
            <pc:sldMk cId="3405391959" sldId="295"/>
            <ac:spMk id="3" creationId="{BA99B77A-3C7A-CF4A-A3AF-3C95D32FE986}"/>
          </ac:spMkLst>
        </pc:spChg>
      </pc:sldChg>
      <pc:sldChg chg="modSp">
        <pc:chgData name="" userId="ec0a327afac5ea05" providerId="LiveId" clId="{1355E0BC-637E-4928-81A0-50D02CBDAA6F}" dt="2020-02-24T02:42:47.829" v="7"/>
        <pc:sldMkLst>
          <pc:docMk/>
          <pc:sldMk cId="346635305" sldId="298"/>
        </pc:sldMkLst>
        <pc:spChg chg="mod">
          <ac:chgData name="" userId="ec0a327afac5ea05" providerId="LiveId" clId="{1355E0BC-637E-4928-81A0-50D02CBDAA6F}" dt="2020-02-24T02:42:47.829" v="7"/>
          <ac:spMkLst>
            <pc:docMk/>
            <pc:sldMk cId="346635305" sldId="298"/>
            <ac:spMk id="2" creationId="{CF296905-7C5A-964D-B909-CDBD26383F49}"/>
          </ac:spMkLst>
        </pc:spChg>
      </pc:sldChg>
      <pc:sldChg chg="modSp">
        <pc:chgData name="" userId="ec0a327afac5ea05" providerId="LiveId" clId="{1355E0BC-637E-4928-81A0-50D02CBDAA6F}" dt="2020-02-24T08:39:59.700" v="347"/>
        <pc:sldMkLst>
          <pc:docMk/>
          <pc:sldMk cId="4263533675" sldId="306"/>
        </pc:sldMkLst>
        <pc:spChg chg="mod">
          <ac:chgData name="" userId="ec0a327afac5ea05" providerId="LiveId" clId="{1355E0BC-637E-4928-81A0-50D02CBDAA6F}" dt="2020-02-24T08:39:59.700" v="347"/>
          <ac:spMkLst>
            <pc:docMk/>
            <pc:sldMk cId="4263533675" sldId="306"/>
            <ac:spMk id="3" creationId="{FD9BCA8F-810B-694A-A42D-0E91B5FC87C3}"/>
          </ac:spMkLst>
        </pc:spChg>
      </pc:sldChg>
      <pc:sldChg chg="addSp delSp modSp">
        <pc:chgData name="" userId="ec0a327afac5ea05" providerId="LiveId" clId="{1355E0BC-637E-4928-81A0-50D02CBDAA6F}" dt="2020-02-24T10:12:09.988" v="537" actId="1036"/>
        <pc:sldMkLst>
          <pc:docMk/>
          <pc:sldMk cId="1587553331" sldId="313"/>
        </pc:sldMkLst>
        <pc:spChg chg="mod">
          <ac:chgData name="" userId="ec0a327afac5ea05" providerId="LiveId" clId="{1355E0BC-637E-4928-81A0-50D02CBDAA6F}" dt="2020-02-24T10:10:53.358" v="487"/>
          <ac:spMkLst>
            <pc:docMk/>
            <pc:sldMk cId="1587553331" sldId="313"/>
            <ac:spMk id="2" creationId="{E8360C03-E0FA-B44D-9BE3-D2B0B18E6FDB}"/>
          </ac:spMkLst>
        </pc:spChg>
        <pc:picChg chg="add mod">
          <ac:chgData name="" userId="ec0a327afac5ea05" providerId="LiveId" clId="{1355E0BC-637E-4928-81A0-50D02CBDAA6F}" dt="2020-02-24T10:12:09.988" v="537" actId="1036"/>
          <ac:picMkLst>
            <pc:docMk/>
            <pc:sldMk cId="1587553331" sldId="313"/>
            <ac:picMk id="5" creationId="{4C06FDFC-0778-4699-91A4-0D2836E758BA}"/>
          </ac:picMkLst>
        </pc:picChg>
        <pc:picChg chg="del">
          <ac:chgData name="" userId="ec0a327afac5ea05" providerId="LiveId" clId="{1355E0BC-637E-4928-81A0-50D02CBDAA6F}" dt="2020-02-24T10:11:53.072" v="488" actId="478"/>
          <ac:picMkLst>
            <pc:docMk/>
            <pc:sldMk cId="1587553331" sldId="313"/>
            <ac:picMk id="6" creationId="{9038DD58-CC47-D143-BA82-0FE5E11F1841}"/>
          </ac:picMkLst>
        </pc:picChg>
      </pc:sldChg>
      <pc:sldChg chg="modSp">
        <pc:chgData name="" userId="ec0a327afac5ea05" providerId="LiveId" clId="{1355E0BC-637E-4928-81A0-50D02CBDAA6F}" dt="2020-02-24T10:49:12.901" v="601" actId="20577"/>
        <pc:sldMkLst>
          <pc:docMk/>
          <pc:sldMk cId="2529633097" sldId="315"/>
        </pc:sldMkLst>
        <pc:spChg chg="mod">
          <ac:chgData name="" userId="ec0a327afac5ea05" providerId="LiveId" clId="{1355E0BC-637E-4928-81A0-50D02CBDAA6F}" dt="2020-02-24T10:49:12.901" v="601" actId="20577"/>
          <ac:spMkLst>
            <pc:docMk/>
            <pc:sldMk cId="2529633097" sldId="315"/>
            <ac:spMk id="3" creationId="{EA56CC63-7E69-CD48-9C04-0DF2326B7722}"/>
          </ac:spMkLst>
        </pc:spChg>
      </pc:sldChg>
      <pc:sldChg chg="modSp modAnim">
        <pc:chgData name="" userId="ec0a327afac5ea05" providerId="LiveId" clId="{1355E0BC-637E-4928-81A0-50D02CBDAA6F}" dt="2020-02-24T11:00:00.854" v="631"/>
        <pc:sldMkLst>
          <pc:docMk/>
          <pc:sldMk cId="3558479136" sldId="317"/>
        </pc:sldMkLst>
        <pc:spChg chg="mod">
          <ac:chgData name="" userId="ec0a327afac5ea05" providerId="LiveId" clId="{1355E0BC-637E-4928-81A0-50D02CBDAA6F}" dt="2020-02-24T08:43:28.319" v="380"/>
          <ac:spMkLst>
            <pc:docMk/>
            <pc:sldMk cId="3558479136" sldId="317"/>
            <ac:spMk id="2" creationId="{22DDBE4A-6CB8-2F48-8286-14A502A2B029}"/>
          </ac:spMkLst>
        </pc:spChg>
        <pc:spChg chg="mod">
          <ac:chgData name="" userId="ec0a327afac5ea05" providerId="LiveId" clId="{1355E0BC-637E-4928-81A0-50D02CBDAA6F}" dt="2020-02-24T11:00:00.854" v="631"/>
          <ac:spMkLst>
            <pc:docMk/>
            <pc:sldMk cId="3558479136" sldId="317"/>
            <ac:spMk id="3" creationId="{FD533448-93BB-DD4C-ABAA-E88A1E1F5270}"/>
          </ac:spMkLst>
        </pc:spChg>
      </pc:sldChg>
      <pc:sldChg chg="modSp">
        <pc:chgData name="" userId="ec0a327afac5ea05" providerId="LiveId" clId="{1355E0BC-637E-4928-81A0-50D02CBDAA6F}" dt="2020-02-24T08:27:19.746" v="274"/>
        <pc:sldMkLst>
          <pc:docMk/>
          <pc:sldMk cId="1368416983" sldId="318"/>
        </pc:sldMkLst>
        <pc:spChg chg="mod">
          <ac:chgData name="" userId="ec0a327afac5ea05" providerId="LiveId" clId="{1355E0BC-637E-4928-81A0-50D02CBDAA6F}" dt="2020-02-24T08:27:19.746" v="274"/>
          <ac:spMkLst>
            <pc:docMk/>
            <pc:sldMk cId="1368416983" sldId="318"/>
            <ac:spMk id="3" creationId="{C7BB4441-052B-A04C-9F1F-BE34F59E895B}"/>
          </ac:spMkLst>
        </pc:spChg>
      </pc:sldChg>
      <pc:sldChg chg="modSp modAnim">
        <pc:chgData name="" userId="ec0a327afac5ea05" providerId="LiveId" clId="{1355E0BC-637E-4928-81A0-50D02CBDAA6F}" dt="2020-02-24T11:41:38.958" v="1667"/>
        <pc:sldMkLst>
          <pc:docMk/>
          <pc:sldMk cId="3015496971" sldId="320"/>
        </pc:sldMkLst>
        <pc:spChg chg="mod">
          <ac:chgData name="" userId="ec0a327afac5ea05" providerId="LiveId" clId="{1355E0BC-637E-4928-81A0-50D02CBDAA6F}" dt="2020-02-24T11:41:38.958" v="1667"/>
          <ac:spMkLst>
            <pc:docMk/>
            <pc:sldMk cId="3015496971" sldId="320"/>
            <ac:spMk id="3" creationId="{677928DC-F665-424D-ABA4-A12ABD1C5392}"/>
          </ac:spMkLst>
        </pc:spChg>
      </pc:sldChg>
      <pc:sldChg chg="addSp delSp modSp modAnim">
        <pc:chgData name="" userId="ec0a327afac5ea05" providerId="LiveId" clId="{1355E0BC-637E-4928-81A0-50D02CBDAA6F}" dt="2020-02-24T11:32:15.346" v="1497"/>
        <pc:sldMkLst>
          <pc:docMk/>
          <pc:sldMk cId="4025062980" sldId="322"/>
        </pc:sldMkLst>
        <pc:spChg chg="mod">
          <ac:chgData name="" userId="ec0a327afac5ea05" providerId="LiveId" clId="{1355E0BC-637E-4928-81A0-50D02CBDAA6F}" dt="2020-02-24T11:32:15.346" v="1497"/>
          <ac:spMkLst>
            <pc:docMk/>
            <pc:sldMk cId="4025062980" sldId="322"/>
            <ac:spMk id="3" creationId="{677928DC-F665-424D-ABA4-A12ABD1C5392}"/>
          </ac:spMkLst>
        </pc:spChg>
        <pc:inkChg chg="add del">
          <ac:chgData name="" userId="ec0a327afac5ea05" providerId="LiveId" clId="{1355E0BC-637E-4928-81A0-50D02CBDAA6F}" dt="2020-02-24T03:06:11.387" v="171" actId="478"/>
          <ac:inkMkLst>
            <pc:docMk/>
            <pc:sldMk cId="4025062980" sldId="322"/>
            <ac:inkMk id="5" creationId="{83956A58-0719-477D-B4A1-616B9D68E627}"/>
          </ac:inkMkLst>
        </pc:inkChg>
      </pc:sldChg>
      <pc:sldChg chg="modSp modAnim">
        <pc:chgData name="" userId="ec0a327afac5ea05" providerId="LiveId" clId="{1355E0BC-637E-4928-81A0-50D02CBDAA6F}" dt="2020-02-24T11:52:14.264" v="1952"/>
        <pc:sldMkLst>
          <pc:docMk/>
          <pc:sldMk cId="3218287071" sldId="324"/>
        </pc:sldMkLst>
        <pc:spChg chg="mod">
          <ac:chgData name="" userId="ec0a327afac5ea05" providerId="LiveId" clId="{1355E0BC-637E-4928-81A0-50D02CBDAA6F}" dt="2020-02-24T11:52:14.264" v="1952"/>
          <ac:spMkLst>
            <pc:docMk/>
            <pc:sldMk cId="3218287071" sldId="324"/>
            <ac:spMk id="3" creationId="{3D91D8A1-E6E1-854C-B5F2-98715C2B7616}"/>
          </ac:spMkLst>
        </pc:spChg>
      </pc:sldChg>
    </pc:docChg>
  </pc:docChgLst>
  <pc:docChgLst>
    <pc:chgData name="Zhang Yu" userId="ec0a327afac5ea05" providerId="LiveId" clId="{478EAA6A-8FF7-4444-8DE6-EDAD42AEF260}"/>
    <pc:docChg chg="modSld">
      <pc:chgData name="Zhang Yu" userId="ec0a327afac5ea05" providerId="LiveId" clId="{478EAA6A-8FF7-4444-8DE6-EDAD42AEF260}" dt="2020-02-25T13:41:37.451" v="4" actId="1076"/>
      <pc:docMkLst>
        <pc:docMk/>
      </pc:docMkLst>
      <pc:sldChg chg="modSp">
        <pc:chgData name="Zhang Yu" userId="ec0a327afac5ea05" providerId="LiveId" clId="{478EAA6A-8FF7-4444-8DE6-EDAD42AEF260}" dt="2020-02-25T12:58:13.940" v="0" actId="1076"/>
        <pc:sldMkLst>
          <pc:docMk/>
          <pc:sldMk cId="3351155807" sldId="256"/>
        </pc:sldMkLst>
        <pc:spChg chg="mod">
          <ac:chgData name="Zhang Yu" userId="ec0a327afac5ea05" providerId="LiveId" clId="{478EAA6A-8FF7-4444-8DE6-EDAD42AEF260}" dt="2020-02-25T12:58:13.940" v="0" actId="1076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Zhang Yu" userId="ec0a327afac5ea05" providerId="LiveId" clId="{478EAA6A-8FF7-4444-8DE6-EDAD42AEF260}" dt="2020-02-25T12:58:17.417" v="1" actId="1076"/>
        <pc:sldMkLst>
          <pc:docMk/>
          <pc:sldMk cId="4088120922" sldId="285"/>
        </pc:sldMkLst>
        <pc:picChg chg="mod">
          <ac:chgData name="Zhang Yu" userId="ec0a327afac5ea05" providerId="LiveId" clId="{478EAA6A-8FF7-4444-8DE6-EDAD42AEF260}" dt="2020-02-25T12:58:17.417" v="1" actId="1076"/>
          <ac:picMkLst>
            <pc:docMk/>
            <pc:sldMk cId="4088120922" sldId="285"/>
            <ac:picMk id="5" creationId="{F7D1B077-665C-2D4D-8E3A-6C0645D0E794}"/>
          </ac:picMkLst>
        </pc:picChg>
      </pc:sldChg>
      <pc:sldChg chg="modSp">
        <pc:chgData name="Zhang Yu" userId="ec0a327afac5ea05" providerId="LiveId" clId="{478EAA6A-8FF7-4444-8DE6-EDAD42AEF260}" dt="2020-02-25T13:41:37.451" v="4" actId="1076"/>
        <pc:sldMkLst>
          <pc:docMk/>
          <pc:sldMk cId="3507042273" sldId="304"/>
        </pc:sldMkLst>
        <pc:spChg chg="mod">
          <ac:chgData name="Zhang Yu" userId="ec0a327afac5ea05" providerId="LiveId" clId="{478EAA6A-8FF7-4444-8DE6-EDAD42AEF260}" dt="2020-02-25T13:41:37.451" v="4" actId="1076"/>
          <ac:spMkLst>
            <pc:docMk/>
            <pc:sldMk cId="3507042273" sldId="304"/>
            <ac:spMk id="3" creationId="{41A76202-475A-244E-BC85-F2239FE1D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exas.edu/~shmat/courses/cs395t_fall04/chaum81.pdf" TargetMode="External"/><Relationship Id="rId2" Type="http://schemas.openxmlformats.org/officeDocument/2006/relationships/hyperlink" Target="https://en.wikipedia.org/wiki/Mix_networ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torproject.org/svn/projects/design-paper/tor-design.html" TargetMode="External"/><Relationship Id="rId2" Type="http://schemas.openxmlformats.org/officeDocument/2006/relationships/hyperlink" Target="https://en.wikipedia.org/wiki/Tor_(anonymity_network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dfs.semanticscholar.org/021b/fdf7e4795271c5e7435d01c2b950d6e42ff5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virubin.com/crowds.pdf" TargetMode="External"/><Relationship Id="rId2" Type="http://schemas.openxmlformats.org/officeDocument/2006/relationships/hyperlink" Target="https://en.wikipedia.org/wiki/Crow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匿名网络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概述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3766811"/>
            <a:ext cx="6858000" cy="1685611"/>
          </a:xfrm>
        </p:spPr>
        <p:txBody>
          <a:bodyPr/>
          <a:lstStyle/>
          <a:p>
            <a:r>
              <a:rPr lang="zh-CN" altLang="en-US" b="1" dirty="0"/>
              <a:t>哈尔滨工业大学</a:t>
            </a:r>
            <a:endParaRPr lang="en-US" altLang="zh-CN" b="1" dirty="0"/>
          </a:p>
          <a:p>
            <a:r>
              <a:rPr lang="zh-CN" altLang="en-US" b="1" dirty="0"/>
              <a:t>计算机网络与信息安全研究中心</a:t>
            </a:r>
            <a:endParaRPr lang="en-US" altLang="zh-CN" b="1" dirty="0"/>
          </a:p>
          <a:p>
            <a:r>
              <a:rPr lang="zh-CN" altLang="en-US" b="1" dirty="0"/>
              <a:t>张宇</a:t>
            </a:r>
            <a:endParaRPr lang="en-US" altLang="zh-CN" b="1" dirty="0"/>
          </a:p>
          <a:p>
            <a:r>
              <a:rPr lang="en-US" altLang="zh-CN" b="1" dirty="0"/>
              <a:t>2022-09</a:t>
            </a: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AB3D-CB8C-F9FA-C0AC-AB58C1D8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Crowds原理描述</a:t>
            </a:r>
            <a:r>
              <a:rPr lang="zh-CN" altLang="en-US"/>
              <a:t>（续）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5994-0D72-C9B2-75CF-809FC459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接收到来自本地浏览器或其他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的一个请求消息时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记录请求的来源为前继节点，采用以下方式转发：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以概率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p&gt;1/2，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将请求解密后加密转发给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crowd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中随机挑选的节点（包括自己）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jondo；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以概率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1-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将请求解密并以明文转发给最终目的；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由此形成一条从发送者到目标的随机路径；后续一段时间内来自同一初始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的请求都会经过该路径。每隔一段时间路径会重构。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当收到来自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服务器的应答消息时，将应答转发给前继节点，即应答会沿着反向路径到达最初发出请求的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并返回给浏览器。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2458E-A4DB-74A4-2C34-5D921F02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8A0E-4D28-8C11-9B88-B3B56774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匿名性分级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4786-A308-E0AB-E645-8AF0E5C1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Crowds</a:t>
            </a:r>
            <a:r>
              <a:rPr lang="zh-CN" altLang="en-US"/>
              <a:t>不提供在全局攻击者下的发送者</a:t>
            </a:r>
            <a:r>
              <a:rPr lang="en-US" altLang="zh-CN"/>
              <a:t>-</a:t>
            </a:r>
            <a:r>
              <a:rPr lang="zh-CN" altLang="en-US"/>
              <a:t>接受者不可连接匿名性。</a:t>
            </a:r>
          </a:p>
          <a:p>
            <a:r>
              <a:rPr lang="en-US" b="1"/>
              <a:t>Crowds</a:t>
            </a:r>
            <a:r>
              <a:rPr lang="zh-CN" altLang="en-US"/>
              <a:t>中相邻节点间采用对称加密，每个节点都可以窃听消息。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en-US" b="1"/>
              <a:t>absolute privacy</a:t>
            </a:r>
            <a:r>
              <a:rPr lang="zh-CN" altLang="en-US" b="1"/>
              <a:t>（绝对隐私）</a:t>
            </a:r>
            <a:r>
              <a:rPr lang="en-US"/>
              <a:t>: </a:t>
            </a:r>
            <a:r>
              <a:rPr lang="zh-CN" altLang="en-US"/>
              <a:t>攻击者无法感知通信的存在</a:t>
            </a:r>
          </a:p>
          <a:p>
            <a:r>
              <a:rPr lang="en-US" b="1"/>
              <a:t>beyound suspicion</a:t>
            </a:r>
            <a:r>
              <a:rPr lang="zh-CN" altLang="en-US" b="1"/>
              <a:t> （不可疑）</a:t>
            </a:r>
            <a:r>
              <a:rPr lang="en-US"/>
              <a:t>: </a:t>
            </a:r>
            <a:r>
              <a:rPr lang="zh-CN" altLang="en-US"/>
              <a:t>是发送者概率～</a:t>
            </a:r>
            <a:r>
              <a:rPr lang="en-US" altLang="zh-CN"/>
              <a:t>1/</a:t>
            </a:r>
            <a:r>
              <a:rPr lang="en-US"/>
              <a:t>n (n=crowd</a:t>
            </a:r>
            <a:r>
              <a:rPr lang="zh-CN" altLang="en-US"/>
              <a:t>规模</a:t>
            </a:r>
            <a:r>
              <a:rPr lang="en-US" altLang="zh-CN"/>
              <a:t>)</a:t>
            </a:r>
          </a:p>
          <a:p>
            <a:r>
              <a:rPr lang="en-US" b="1"/>
              <a:t>probable innocence</a:t>
            </a:r>
            <a:r>
              <a:rPr lang="zh-CN" altLang="en-US" b="1"/>
              <a:t> （可能无辜）</a:t>
            </a:r>
            <a:r>
              <a:rPr lang="en-US"/>
              <a:t>: </a:t>
            </a:r>
            <a:r>
              <a:rPr lang="zh-CN" altLang="en-US"/>
              <a:t>是发送者概率</a:t>
            </a:r>
            <a:r>
              <a:rPr lang="en-US" altLang="zh-CN"/>
              <a:t>&lt;=1/2</a:t>
            </a:r>
          </a:p>
          <a:p>
            <a:r>
              <a:rPr lang="en-US" b="1"/>
              <a:t>exposed</a:t>
            </a:r>
            <a:r>
              <a:rPr lang="zh-CN" altLang="en-US" b="1"/>
              <a:t>（暴露）</a:t>
            </a:r>
            <a:r>
              <a:rPr lang="en-US"/>
              <a:t>: </a:t>
            </a:r>
            <a:r>
              <a:rPr lang="zh-CN" altLang="en-US"/>
              <a:t>知道谁是发送者</a:t>
            </a:r>
          </a:p>
          <a:p>
            <a:r>
              <a:rPr lang="en-US" b="1"/>
              <a:t>provably exposed</a:t>
            </a:r>
            <a:r>
              <a:rPr lang="zh-CN" altLang="en-US" b="1"/>
              <a:t>（可证明的暴露）</a:t>
            </a:r>
            <a:r>
              <a:rPr lang="en-US"/>
              <a:t>: </a:t>
            </a:r>
            <a:r>
              <a:rPr lang="zh-CN" altLang="en-US"/>
              <a:t>能够证明谁是发送者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7789-3814-4180-76DB-83690F98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E8AD-EEB7-1571-59EA-94352839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攻击者类型与匿名性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D9C2-675A-4A83-77A6-1F12AE7F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本地窃听者：攻击者可以窃听到用户主机往来的通信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发送者：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______________?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接收者：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______________?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目的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服务器：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发送者：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 ______________?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接收者：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N/A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成员合谋：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crowd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内其他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个成员共享信息，甚至偏离协议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发送者：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probable innocence (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足够大，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absolute privacy)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接收者：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absolute privacy（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足够大）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A3629-1E35-F65F-BA7C-070BA078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0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8B77-4A1D-FAB0-3FC7-DBA2892D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b="1" i="0" u="none" strike="noStrike">
                <a:effectLst/>
                <a:latin typeface="Open Sans" panose="020B0606030504020204" pitchFamily="34" charset="0"/>
              </a:rPr>
              <a:t>合谋</a:t>
            </a:r>
            <a:r>
              <a:rPr lang="zh-CN" altLang="en-US" sz="3200">
                <a:latin typeface="Open Sans" panose="020B0606030504020204" pitchFamily="34" charset="0"/>
              </a:rPr>
              <a:t>时</a:t>
            </a:r>
            <a:r>
              <a:rPr lang="zh-CN" altLang="en-US" sz="3200" b="1" i="0" u="none" strike="noStrike">
                <a:effectLst/>
                <a:latin typeface="Open Sans" panose="020B0606030504020204" pitchFamily="34" charset="0"/>
              </a:rPr>
              <a:t>，发送者匿名是</a:t>
            </a:r>
            <a:r>
              <a:rPr lang="en-US" sz="3200" b="1" i="0" u="none" strike="noStrike">
                <a:effectLst/>
                <a:latin typeface="Open Sans" panose="020B0606030504020204" pitchFamily="34" charset="0"/>
              </a:rPr>
              <a:t>probable innocence</a:t>
            </a:r>
            <a:r>
              <a:rPr lang="zh-CN" altLang="en-US" sz="3200" b="1" i="0" u="none" strike="noStrike">
                <a:effectLst/>
                <a:latin typeface="Open Sans" panose="020B0606030504020204" pitchFamily="34" charset="0"/>
              </a:rPr>
              <a:t>证明</a:t>
            </a:r>
            <a:endParaRPr lang="en-C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32DC-05D9-117D-95DB-BD3E734E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节点</a:t>
            </a:r>
            <a:r>
              <a:rPr lang="en-US"/>
              <a:t>S：</a:t>
            </a:r>
            <a:r>
              <a:rPr lang="zh-CN" altLang="en-US"/>
              <a:t>发送者。</a:t>
            </a:r>
          </a:p>
          <a:p>
            <a:r>
              <a:rPr lang="zh-CN" altLang="en-US"/>
              <a:t>节点</a:t>
            </a:r>
            <a:r>
              <a:rPr lang="en-US"/>
              <a:t>A：</a:t>
            </a:r>
            <a:r>
              <a:rPr lang="zh-CN" altLang="en-US"/>
              <a:t>在随机路径中最前面的攻击者</a:t>
            </a:r>
            <a:r>
              <a:rPr lang="en-US"/>
              <a:t>A。</a:t>
            </a:r>
          </a:p>
          <a:p>
            <a:r>
              <a:rPr lang="zh-CN" altLang="en-US"/>
              <a:t>事件</a:t>
            </a:r>
            <a:r>
              <a:rPr lang="en-US"/>
              <a:t>H_k：A</a:t>
            </a:r>
            <a:r>
              <a:rPr lang="zh-CN" altLang="en-US"/>
              <a:t>在随机路径上的第</a:t>
            </a:r>
            <a:r>
              <a:rPr lang="en-US"/>
              <a:t>k</a:t>
            </a:r>
            <a:r>
              <a:rPr lang="zh-CN" altLang="en-US"/>
              <a:t>跳。第</a:t>
            </a:r>
            <a:r>
              <a:rPr lang="en-US" altLang="zh-CN"/>
              <a:t>0</a:t>
            </a:r>
            <a:r>
              <a:rPr lang="zh-CN" altLang="en-US"/>
              <a:t>跳是</a:t>
            </a:r>
            <a:r>
              <a:rPr lang="en-US"/>
              <a:t>S。</a:t>
            </a:r>
          </a:p>
          <a:p>
            <a:r>
              <a:rPr lang="zh-CN" altLang="en-US"/>
              <a:t>事件</a:t>
            </a:r>
            <a:r>
              <a:rPr lang="en-US"/>
              <a:t>H_k+： H_k V H_(k+1) ... </a:t>
            </a:r>
          </a:p>
          <a:p>
            <a:r>
              <a:rPr lang="zh-CN" altLang="en-US"/>
              <a:t>事件</a:t>
            </a:r>
            <a:r>
              <a:rPr lang="en-US"/>
              <a:t>H：H_1+，A</a:t>
            </a:r>
            <a:r>
              <a:rPr lang="zh-CN" altLang="en-US"/>
              <a:t>在路径上。</a:t>
            </a:r>
          </a:p>
          <a:p>
            <a:r>
              <a:rPr lang="zh-CN" altLang="en-US"/>
              <a:t>事件</a:t>
            </a:r>
            <a:r>
              <a:rPr lang="en-US"/>
              <a:t>I：S</a:t>
            </a:r>
            <a:r>
              <a:rPr lang="zh-CN" altLang="en-US"/>
              <a:t>是</a:t>
            </a:r>
            <a:r>
              <a:rPr lang="en-US"/>
              <a:t>A</a:t>
            </a:r>
            <a:r>
              <a:rPr lang="zh-CN" altLang="en-US"/>
              <a:t>的前继节点。</a:t>
            </a:r>
            <a:endParaRPr lang="en-US" altLang="zh-CN"/>
          </a:p>
          <a:p>
            <a:r>
              <a:rPr lang="zh-CN" altLang="en-US"/>
              <a:t>合谋攻击者们去匿名化的唯一策略：</a:t>
            </a:r>
            <a:r>
              <a:rPr lang="zh-CN" altLang="en-US" b="1">
                <a:solidFill>
                  <a:srgbClr val="FF0000"/>
                </a:solidFill>
              </a:rPr>
              <a:t>将接收到第一个消息的来源当作发送者。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当</a:t>
            </a:r>
            <a:r>
              <a:rPr lang="en-US"/>
              <a:t>A</a:t>
            </a:r>
            <a:r>
              <a:rPr lang="zh-CN" altLang="en-US"/>
              <a:t>在随机路径上（事件</a:t>
            </a:r>
            <a:r>
              <a:rPr lang="en-US"/>
              <a:t>H</a:t>
            </a:r>
            <a:r>
              <a:rPr lang="zh-CN" altLang="en-US"/>
              <a:t>发生），并且</a:t>
            </a:r>
            <a:r>
              <a:rPr lang="en-US"/>
              <a:t>S</a:t>
            </a:r>
            <a:r>
              <a:rPr lang="zh-CN" altLang="en-US"/>
              <a:t>是</a:t>
            </a:r>
            <a:r>
              <a:rPr lang="en-US"/>
              <a:t>A</a:t>
            </a:r>
            <a:r>
              <a:rPr lang="zh-CN" altLang="en-US"/>
              <a:t>的前继（事件</a:t>
            </a:r>
            <a:r>
              <a:rPr lang="en-US"/>
              <a:t>I</a:t>
            </a:r>
            <a:r>
              <a:rPr lang="zh-CN" altLang="en-US"/>
              <a:t>发生）时，这种去匿名策略发现的发送者是真正的发送者。由此，给出匿名性</a:t>
            </a:r>
            <a:r>
              <a:rPr lang="en-US"/>
              <a:t>probable innocence</a:t>
            </a:r>
            <a:r>
              <a:rPr lang="zh-CN" altLang="en-US"/>
              <a:t>定义：当</a:t>
            </a:r>
            <a:r>
              <a:rPr lang="en-US"/>
              <a:t>A</a:t>
            </a:r>
            <a:r>
              <a:rPr lang="zh-CN" altLang="en-US"/>
              <a:t>在路径上，</a:t>
            </a:r>
            <a:r>
              <a:rPr lang="en-US"/>
              <a:t>S</a:t>
            </a:r>
            <a:r>
              <a:rPr lang="zh-CN" altLang="en-US"/>
              <a:t>是</a:t>
            </a:r>
            <a:r>
              <a:rPr lang="en-US"/>
              <a:t>A</a:t>
            </a:r>
            <a:r>
              <a:rPr lang="zh-CN" altLang="en-US"/>
              <a:t>的前继的概率小于</a:t>
            </a:r>
            <a:r>
              <a:rPr lang="en-US" altLang="zh-CN"/>
              <a:t>1/2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定义：</a:t>
            </a:r>
            <a:r>
              <a:rPr lang="en-US" b="1">
                <a:solidFill>
                  <a:srgbClr val="FF0000"/>
                </a:solidFill>
              </a:rPr>
              <a:t>S</a:t>
            </a:r>
            <a:r>
              <a:rPr lang="zh-CN" altLang="en-US" b="1">
                <a:solidFill>
                  <a:srgbClr val="FF0000"/>
                </a:solidFill>
              </a:rPr>
              <a:t>是</a:t>
            </a:r>
            <a:r>
              <a:rPr lang="en-US" b="1">
                <a:solidFill>
                  <a:srgbClr val="FF0000"/>
                </a:solidFill>
              </a:rPr>
              <a:t>probable innocence，</a:t>
            </a:r>
            <a:r>
              <a:rPr lang="zh-CN" altLang="en-US" b="1">
                <a:solidFill>
                  <a:srgbClr val="FF0000"/>
                </a:solidFill>
              </a:rPr>
              <a:t>若</a:t>
            </a:r>
            <a:r>
              <a:rPr lang="en-US" b="1">
                <a:solidFill>
                  <a:srgbClr val="FF0000"/>
                </a:solidFill>
              </a:rPr>
              <a:t>P[I|H]&lt;=1/2。</a:t>
            </a:r>
            <a:endParaRPr lang="en-CN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11132-568E-1DEE-FE68-3BD0B16F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4CBA-BABC-7E46-A938-B202644C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b="1" i="0" u="none" strike="noStrike">
                <a:effectLst/>
                <a:latin typeface="Open Sans" panose="020B0606030504020204" pitchFamily="34" charset="0"/>
              </a:rPr>
              <a:t>合谋</a:t>
            </a:r>
            <a:r>
              <a:rPr lang="zh-CN" altLang="en-US" sz="3200">
                <a:latin typeface="Open Sans" panose="020B0606030504020204" pitchFamily="34" charset="0"/>
              </a:rPr>
              <a:t>时</a:t>
            </a:r>
            <a:r>
              <a:rPr lang="zh-CN" altLang="en-US" sz="3200" b="1" i="0" u="none" strike="noStrike">
                <a:effectLst/>
                <a:latin typeface="Open Sans" panose="020B0606030504020204" pitchFamily="34" charset="0"/>
              </a:rPr>
              <a:t>，发送者匿名是</a:t>
            </a:r>
            <a:r>
              <a:rPr lang="en-US" sz="3200" b="1" i="0" u="none" strike="noStrike">
                <a:effectLst/>
                <a:latin typeface="Open Sans" panose="020B0606030504020204" pitchFamily="34" charset="0"/>
              </a:rPr>
              <a:t>probable innocence</a:t>
            </a:r>
            <a:r>
              <a:rPr lang="zh-CN" altLang="en-US" sz="3200" b="1" i="0" u="none" strike="noStrike">
                <a:effectLst/>
                <a:latin typeface="Open Sans" panose="020B0606030504020204" pitchFamily="34" charset="0"/>
              </a:rPr>
              <a:t>证明</a:t>
            </a:r>
            <a:endParaRPr lang="en-C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5CF5-A94B-3B67-889B-DF38D728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定理：若</a:t>
            </a:r>
            <a:r>
              <a:rPr lang="en-US" b="1">
                <a:solidFill>
                  <a:srgbClr val="FF0000"/>
                </a:solidFill>
              </a:rPr>
              <a:t>n &gt;= p/(p-1/2)*(c+1)，</a:t>
            </a:r>
            <a:r>
              <a:rPr lang="zh-CN" altLang="en-US" b="1">
                <a:solidFill>
                  <a:srgbClr val="FF0000"/>
                </a:solidFill>
              </a:rPr>
              <a:t>则</a:t>
            </a:r>
            <a:r>
              <a:rPr lang="en-US" b="1">
                <a:solidFill>
                  <a:srgbClr val="FF0000"/>
                </a:solidFill>
              </a:rPr>
              <a:t>P[I|H]&lt;=1/2。</a:t>
            </a:r>
          </a:p>
          <a:p>
            <a:r>
              <a:rPr lang="en-US"/>
              <a:t>P[H_i] = (p(n-c)/n)^(i-1) * (c/n)</a:t>
            </a:r>
          </a:p>
          <a:p>
            <a:pPr lvl="1"/>
            <a:r>
              <a:rPr lang="zh-CN" altLang="en-US"/>
              <a:t>前</a:t>
            </a:r>
            <a:r>
              <a:rPr lang="en-US"/>
              <a:t>i-1</a:t>
            </a:r>
            <a:r>
              <a:rPr lang="zh-CN" altLang="en-US"/>
              <a:t>跳不是攻击节点，第</a:t>
            </a:r>
            <a:r>
              <a:rPr lang="en-US"/>
              <a:t>i</a:t>
            </a:r>
            <a:r>
              <a:rPr lang="zh-CN" altLang="en-US"/>
              <a:t>跳是攻击节点</a:t>
            </a:r>
          </a:p>
          <a:p>
            <a:r>
              <a:rPr lang="en-US"/>
              <a:t>P[H] = c / [ n - p(n-c) ]</a:t>
            </a:r>
            <a:r>
              <a:rPr lang="zh-CN" altLang="en-US"/>
              <a:t>          </a:t>
            </a:r>
            <a:r>
              <a:rPr lang="en-US" altLang="zh-CN"/>
              <a:t>#</a:t>
            </a:r>
            <a:r>
              <a:rPr lang="en-US"/>
              <a:t>A</a:t>
            </a:r>
            <a:r>
              <a:rPr lang="zh-CN" altLang="en-US"/>
              <a:t>在路径上</a:t>
            </a:r>
            <a:endParaRPr lang="en-US"/>
          </a:p>
          <a:p>
            <a:r>
              <a:rPr lang="en-US"/>
              <a:t>P[I] = P[H_1]P[I|H_1] + P[H_2+]P[I|H_2+] = </a:t>
            </a:r>
            <a:r>
              <a:rPr lang="zh-CN" altLang="en-US"/>
              <a:t>    </a:t>
            </a:r>
            <a:r>
              <a:rPr lang="en-US" altLang="zh-CN"/>
              <a:t>#S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的前继</a:t>
            </a:r>
          </a:p>
          <a:p>
            <a:r>
              <a:rPr lang="en-US"/>
              <a:t>P[I|H] = P[I and H] / P[H] = P[I] / P[H] (</a:t>
            </a:r>
            <a:r>
              <a:rPr lang="zh-CN" altLang="en-US"/>
              <a:t>由于</a:t>
            </a:r>
            <a:r>
              <a:rPr lang="en-US"/>
              <a:t>I =&gt; H)</a:t>
            </a:r>
          </a:p>
          <a:p>
            <a:pPr marL="457189" lvl="1" indent="0">
              <a:buNone/>
            </a:pPr>
            <a:r>
              <a:rPr lang="en-US"/>
              <a:t>= [n - p(n-c-1)] / n &lt;= ½</a:t>
            </a:r>
          </a:p>
          <a:p>
            <a:r>
              <a:rPr lang="zh-CN" altLang="en-US"/>
              <a:t>得到 </a:t>
            </a:r>
            <a:r>
              <a:rPr lang="en-US"/>
              <a:t>n &gt;= p/(p-1/2)*(c+1)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当</a:t>
            </a:r>
            <a:r>
              <a:rPr lang="en-US" b="1">
                <a:solidFill>
                  <a:srgbClr val="FF0000"/>
                </a:solidFill>
              </a:rPr>
              <a:t>p=3/4，n&gt;= 3(c+1)。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当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zh-CN" altLang="en-US" b="1">
                <a:solidFill>
                  <a:srgbClr val="FF0000"/>
                </a:solidFill>
              </a:rPr>
              <a:t>足够大，则去匿名化概率足够小。</a:t>
            </a:r>
            <a:endParaRPr lang="en-CN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0067-D697-9AAD-4474-5CF248D3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0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1112-6F74-02F3-1FBB-F24505AF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8AC-AB0C-6261-1AB7-32A9D407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600" b="1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6600" b="1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zh-CN" sz="6600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</a:t>
            </a:r>
            <a:r>
              <a:rPr lang="zh-CN" altLang="en-US" sz="6600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6600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B672-DECC-0DD6-5331-B532C4DF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92F-459B-9314-1A82-98084EE3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Mix简介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5DDD-41D9-C1F6-C062-CF4F7C83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Mix networks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一种由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代理服务器互联而成的匿名网络。发送者事先确定路径，并用“俄罗斯套娃”的方式将消息用路径上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的公钥层层加密，每个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接收到消息后解密剥去一层，直到路径最后一跳解密消息并转发给目的。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论文：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David Chaum, Untraceable electronic mail, return addresses, and digital pseudonyms, Comm. ACM, 24, 2 (Feb. 1981); 84-90.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在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论文发表时的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1981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年，现代密码学研究刚刚开始。因此，其中密码学部分描述在今天看来需要修改。例如，非确定加密如今已是默认的，不需要显式地说明需添加随机量。另外，将随机量作为对称密钥也不合适。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BEA45-1D81-32E0-8AEC-85E9FF96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A327-5E1D-9574-7982-BDE725EB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发送消息匿名机制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F600-3CB6-05A9-5B2B-0870B1E3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发送者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通过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向接收者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发送一个消息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p：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650ED-A9C3-E174-F339-45E8E953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D6100-01C7-9C9D-5960-08C33621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5799" y="2178223"/>
            <a:ext cx="7772400" cy="28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2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278A-7239-ED75-8556-5822AE9B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应答消息匿名机制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C3B8-832E-2C19-7E6B-6D8F8EC3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作出应答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但对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隐藏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的身份，即保持发送者匿名性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CD254-B7F8-7346-6AF5-6A157444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5A9D2-976C-8F21-BF3E-EF8DA664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8650" y="2071722"/>
            <a:ext cx="7772400" cy="34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7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95C6-1F40-49D8-56B4-364BD973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攻击与防御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E5C3-F7CB-F299-48C3-B79726BC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346662"/>
          </a:xfrm>
        </p:spPr>
        <p:txBody>
          <a:bodyPr/>
          <a:lstStyle/>
          <a:p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针对发送者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接收者关联匿名性的攻击，即发现谁在和谁通信。例如，下图中攻击者尝试将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p1,p2,p3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q1,q2,q3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相关联。</a:t>
            </a:r>
            <a:endParaRPr lang="en-US" altLang="zh-CN" sz="2000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sz="200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200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200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200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200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：出现时间。</a:t>
            </a:r>
          </a:p>
          <a:p>
            <a:pPr marL="800100" lvl="1" indent="-342900" algn="l"/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防御：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收到数据包后不立刻转发，而是等待一会儿，同时乱序发出。</a:t>
            </a:r>
          </a:p>
          <a:p>
            <a:pPr algn="l"/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：报文大小。</a:t>
            </a:r>
          </a:p>
          <a:p>
            <a:pPr marL="800100" lvl="1" indent="-342900" algn="l"/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防御：将数据包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padding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为相同大小后，再转发。</a:t>
            </a:r>
          </a:p>
          <a:p>
            <a:pPr algn="l"/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：发包频率。</a:t>
            </a:r>
          </a:p>
          <a:p>
            <a:pPr marL="800100" lvl="1" indent="-342900" algn="l"/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防御：固定速率，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idle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87A25-6DBD-7AB5-08D8-DBC62C32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6BE04-1823-364B-EF1F-B14A53B9F6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42950" y="1611630"/>
            <a:ext cx="7772400" cy="21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9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A012-E430-0640-B5AF-CEC144C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匿名互联网人口普查</a:t>
            </a:r>
            <a:r>
              <a:rPr lang="zh-CN" altLang="en-US"/>
              <a:t>（</a:t>
            </a:r>
            <a:r>
              <a:rPr lang="en-US" altLang="zh-CN"/>
              <a:t>Tor</a:t>
            </a:r>
            <a:r>
              <a:rPr lang="zh-CN" altLang="en-US"/>
              <a:t>用户）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5D9C2-8D93-3148-945C-015E22F1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57213-54D4-6ACE-F050-A073ACCF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2496"/>
            <a:ext cx="9083041" cy="52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A247-B894-734E-D366-7DF158DA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>
                <a:effectLst/>
                <a:latin typeface="Open Sans" panose="020B0606030504020204" pitchFamily="34" charset="0"/>
              </a:rPr>
              <a:t>Mix</a:t>
            </a:r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被入侵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DDB2-6B72-1B8A-8187-1A5D2D31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被入侵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 cascade：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多个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形成固定一串，一头入，另一头出。只要其中有一个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安全，就能保证匿名。消息被层层加密，如下图：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F99EC-E7CE-7209-BD46-8920282E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89258-8146-E850-2FB8-32C2C8BC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884680" y="2779717"/>
            <a:ext cx="4826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2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1112-6F74-02F3-1FBB-F24505AF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8AC-AB0C-6261-1AB7-32A9D407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600" b="1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6600" b="1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zh-CN" sz="6600" b="1">
                <a:solidFill>
                  <a:srgbClr val="333333"/>
                </a:solidFill>
                <a:latin typeface="Open Sans" panose="020B0606030504020204" pitchFamily="34" charset="0"/>
              </a:rPr>
              <a:t>3</a:t>
            </a:r>
            <a:r>
              <a:rPr lang="en-US" altLang="zh-CN" sz="6600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zh-CN" altLang="en-US" sz="6600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6600" b="1">
                <a:solidFill>
                  <a:srgbClr val="333333"/>
                </a:solidFill>
                <a:latin typeface="Open Sans" panose="020B0606030504020204" pitchFamily="34" charset="0"/>
              </a:rPr>
              <a:t>Tor</a:t>
            </a:r>
            <a:endParaRPr lang="en-US" sz="6600" b="1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B672-DECC-0DD6-5331-B532C4DF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21</a:t>
            </a:fld>
            <a:endParaRPr lang="en-US"/>
          </a:p>
        </p:txBody>
      </p:sp>
      <p:pic>
        <p:nvPicPr>
          <p:cNvPr id="2054" name="Picture 6" descr="The Tor Project logo">
            <a:extLst>
              <a:ext uri="{FF2B5EF4-FFF2-40B4-BE49-F238E27FC236}">
                <a16:creationId xmlns:a16="http://schemas.microsoft.com/office/drawing/2014/main" id="{317E9359-11E9-31E8-DD13-5452F257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51" y="2896977"/>
            <a:ext cx="1891637" cy="106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21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FF95-74F6-DC17-1E70-14A4BFC3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通过Tor浏览器访问暗网</a:t>
            </a:r>
            <a:r>
              <a:rPr lang="zh-CN" altLang="en-US"/>
              <a:t>（</a:t>
            </a:r>
            <a:r>
              <a:rPr lang="en-US" altLang="zh-CN"/>
              <a:t>.onion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FA579-F92C-2949-6659-D54E74F9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08555-A2CF-F1D8-77E9-885B994B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52" y="1146500"/>
            <a:ext cx="6656294" cy="520985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0522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23DF-E4E9-CF75-06C3-016FD4D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Tor网络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7257-16DF-5177-0154-E24F3F5A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906732"/>
          </a:xfrm>
        </p:spPr>
        <p:txBody>
          <a:bodyPr/>
          <a:lstStyle/>
          <a:p>
            <a:r>
              <a:rPr lang="en-US" sz="2000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Tor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一种基于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的匿名通信系统与网络，其名字来自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Onion Router"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的缩写。</a:t>
            </a:r>
            <a:endParaRPr lang="en-US" altLang="zh-CN" sz="2000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设计发表在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2004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 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USENIX Security Symposium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上，论文题目</a:t>
            </a:r>
            <a:r>
              <a:rPr lang="en-US" sz="2000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Tor: The Second-Generation Onion Router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覆盖网中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relay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节点达</a:t>
            </a:r>
            <a:r>
              <a:rPr lang="en-US" altLang="zh-CN" sz="2000">
                <a:solidFill>
                  <a:srgbClr val="333333"/>
                </a:solidFill>
                <a:latin typeface="Open Sans" panose="020B0606030504020204" pitchFamily="34" charset="0"/>
              </a:rPr>
              <a:t>7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千，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bridge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节点达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千，用户近</a:t>
            </a:r>
            <a:r>
              <a:rPr lang="en-US" altLang="zh-CN" sz="2000">
                <a:solidFill>
                  <a:srgbClr val="333333"/>
                </a:solidFill>
                <a:latin typeface="Open Sans" panose="020B0606030504020204" pitchFamily="34" charset="0"/>
              </a:rPr>
              <a:t>3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百万。</a:t>
            </a:r>
            <a:endParaRPr lang="en-CN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16BE-A71F-324B-B968-79EF0D5A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43B0CF-7711-E9AD-FD72-F166B25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39" y="3338517"/>
            <a:ext cx="512064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BE5738-5663-7570-C004-AC415F5F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38517"/>
            <a:ext cx="3741550" cy="30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2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BC9F-2AD3-0945-6E08-2747DEA6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Tor流量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30748-6910-BA36-31CF-706EC8AE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67BFF3-CCB8-09DB-B209-9E7FB278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48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3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BAA3-FAC5-9C5E-AB93-B0BB14E7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Tor历史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E68C-F989-8726-E767-B4484843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上世纪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90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年代中期由美国海军研究实验室的员工，数学家保罗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·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西维森（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Paul Syverson）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和计算机科学家迈克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·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里德（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G. Mike Reed）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和大卫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·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戈尔德施拉格（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David Goldschlag），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为保护美国情报通信而开发。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1997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年交由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DARPA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做进一步开发。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2002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日，西维森和计算机科学家罗根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·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丁格伦（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Roger Dingledine）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和尼克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·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马修森（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Nick Mathewson）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开发出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的测试版并命名为</a:t>
            </a:r>
            <a:r>
              <a:rPr lang="zh-CN" alt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“洋葱路由项目”（</a:t>
            </a:r>
            <a:r>
              <a:rPr 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Onion Routing project），</a:t>
            </a:r>
            <a:r>
              <a:rPr lang="zh-CN" alt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简称</a:t>
            </a:r>
            <a:r>
              <a:rPr 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项目。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2004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13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日，西维森、丁格伦和马修森于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13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 USENIX Security Symposium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上提出了“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Tor: The Second-Generation Onion Router”，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即第二代洋葱路由。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2004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年，美国海军研究实验室以自由软件许可证发布了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代码，电子前哨基金会开始资助丁格伦和马修森继续开发。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2005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年后期，电子前哨基金会不再赞助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项目，但他们继续维护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的官方网站。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2006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12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月，丁格伦、马修森及另外五人成立了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Tor Project，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一个位于马萨诸塞州的非营利组织，负责维护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5606-27F5-2F3A-88F2-D8E3D6C9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5D40-7648-9825-A63D-F3BDCAEA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Tor特点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FD04-7E05-C222-3F2B-7659B94F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（相对于第一代洋葱路由）：</a:t>
            </a:r>
          </a:p>
          <a:p>
            <a:pPr algn="l"/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完美前向保密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：发起节点与每个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分别建立临时会话密钥。即使一个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之后被攻破，不会造成之前的会话密钥泄露，也就保证过去的密文无法被解密。</a:t>
            </a:r>
          </a:p>
          <a:p>
            <a:pPr algn="l"/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协议与匿名化分离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：支持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SOCKS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代理接口，支持绝大多数基于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协议的应用。</a:t>
            </a:r>
          </a:p>
          <a:p>
            <a:pPr algn="l"/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没有</a:t>
            </a:r>
            <a:r>
              <a:rPr 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mixing，</a:t>
            </a:r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填充，流量整形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：尚未找到低延迟解决方案。</a:t>
            </a:r>
          </a:p>
          <a:p>
            <a:pPr algn="l"/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多路复用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：允许多个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数据流共用同一条虚电路。</a:t>
            </a:r>
          </a:p>
          <a:p>
            <a:pPr algn="l"/>
            <a:r>
              <a:rPr 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Leaky-pipe</a:t>
            </a:r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电路拓扑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：发起点可以令流量从电路中间直接“泄漏”到目的，从而防范针对电路末端的攻击。</a:t>
            </a:r>
          </a:p>
          <a:p>
            <a:pPr algn="l"/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拥塞控制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：去中心化的端到端拥塞控制，允许每个节点检测拥塞并向发送方发出信号停止消息传输，直到拥塞消失。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EB195-4FD6-4946-1EC5-7B168083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0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1CC6-A40F-D6F9-03BC-0EB53C26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Tor特点</a:t>
            </a:r>
            <a:r>
              <a:rPr lang="zh-CN" altLang="en-US"/>
              <a:t>（续）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2490-2517-D107-2D60-6F7B6008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目录服务器（</a:t>
            </a:r>
            <a:r>
              <a:rPr 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vs. </a:t>
            </a:r>
            <a:r>
              <a:rPr lang="zh-CN" alt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全网洪泛）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：目录服务器存储了所有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节点的信息和状态，包括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地址、端口号、运行的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服务版本、指纹、带宽、运行时间、公钥等信息。</a:t>
            </a:r>
          </a:p>
          <a:p>
            <a:pPr algn="l"/>
            <a:r>
              <a:rPr lang="zh-CN" alt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可配置出口策略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：出口节点（即最后一跳节点）可以选择排除某些出口（包括出口国家、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地址、端口等），以防止出口节点被恶意滥用。</a:t>
            </a:r>
          </a:p>
          <a:p>
            <a:pPr algn="l"/>
            <a:r>
              <a:rPr lang="zh-CN" alt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端到端完整性检验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采用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sha-1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算法对消息进行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处理，并将结果存储在报文头部（占</a:t>
            </a:r>
            <a:r>
              <a:rPr lang="en-US" altLang="zh-CN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字节），在出口端校验数据的完整性。</a:t>
            </a:r>
          </a:p>
          <a:p>
            <a:pPr algn="l"/>
            <a:r>
              <a:rPr 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Hidden service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为保护服务器匿名性，客户端在连接隐藏服务时，需要协商汇聚点（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Rendezvous points），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并通过汇聚点连接隐藏服务。</a:t>
            </a:r>
          </a:p>
          <a:p>
            <a:pPr algn="l"/>
            <a:r>
              <a:rPr lang="zh-CN" altLang="en-US" sz="2000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抵御审查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：当用户所处的地区屏蔽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节点时，用户需要借助“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bridge”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来连接到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网络。“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bridge”</a:t>
            </a:r>
            <a:r>
              <a:rPr lang="zh-CN" altLang="en-US" sz="20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本质上是一个特殊的入口节点，它的信息没有被存储到目录服务器中，而是只被少数人知道，因此降低了被屏蔽的概率。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1D2B7-95F4-8143-2B57-F3AAE825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7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3218-52FF-E45F-A75D-CA7681B6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Tor设计基本概念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FA89-5F16-44C5-FD2E-7F564F1C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209502"/>
          </a:xfrm>
        </p:spPr>
        <p:txBody>
          <a:bodyPr/>
          <a:lstStyle/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Onion Router：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洋葱路由器，也称中继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Relay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每个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都维持着一个长期身份密钥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以及一个短期的洋葱密钥（建立虚电路时使用）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之间建立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TLS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连接为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Channel。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可以作为目录缓存。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342911" indent="-342900"/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curcuit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：一组（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3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个）相连的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OR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，虚电路</a:t>
            </a:r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342911" indent="-342900"/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bridge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：非公开的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guard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节点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F412E-D080-13D8-4D7B-7E3AB7DD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94DBB-5667-DF88-98E8-926F33D993A8}"/>
              </a:ext>
            </a:extLst>
          </p:cNvPr>
          <p:cNvSpPr/>
          <p:nvPr/>
        </p:nvSpPr>
        <p:spPr>
          <a:xfrm>
            <a:off x="620669" y="4782944"/>
            <a:ext cx="914400" cy="914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N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Onion</a:t>
            </a:r>
          </a:p>
          <a:p>
            <a:pPr algn="ctr"/>
            <a:r>
              <a:rPr lang="en-CN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Proxy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7E472E-0996-028F-729E-BF78AA92D130}"/>
              </a:ext>
            </a:extLst>
          </p:cNvPr>
          <p:cNvSpPr/>
          <p:nvPr/>
        </p:nvSpPr>
        <p:spPr>
          <a:xfrm>
            <a:off x="2071283" y="4782945"/>
            <a:ext cx="1309669" cy="9143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N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Guard/</a:t>
            </a:r>
          </a:p>
          <a:p>
            <a:pPr algn="ctr"/>
            <a:r>
              <a:rPr lang="en-CN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Entry/</a:t>
            </a:r>
          </a:p>
          <a:p>
            <a:pPr algn="ctr"/>
            <a:r>
              <a:rPr lang="en-CN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Bridge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E99E5A-52EC-D64A-C664-54946B816104}"/>
              </a:ext>
            </a:extLst>
          </p:cNvPr>
          <p:cNvSpPr/>
          <p:nvPr/>
        </p:nvSpPr>
        <p:spPr>
          <a:xfrm>
            <a:off x="3917166" y="4782945"/>
            <a:ext cx="1309669" cy="9143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N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Middle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C390ED-6B9D-DF5E-74C8-C2E9987A6C16}"/>
              </a:ext>
            </a:extLst>
          </p:cNvPr>
          <p:cNvSpPr/>
          <p:nvPr/>
        </p:nvSpPr>
        <p:spPr>
          <a:xfrm>
            <a:off x="5763049" y="4782945"/>
            <a:ext cx="1309669" cy="9143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N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0CD7A-2F5E-DB2C-62C1-CA7F96E17D48}"/>
              </a:ext>
            </a:extLst>
          </p:cNvPr>
          <p:cNvSpPr/>
          <p:nvPr/>
        </p:nvSpPr>
        <p:spPr>
          <a:xfrm>
            <a:off x="7608931" y="4782944"/>
            <a:ext cx="914400" cy="914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N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Dest.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D2B9E2-0E60-99BD-FFD9-3D2951387D55}"/>
              </a:ext>
            </a:extLst>
          </p:cNvPr>
          <p:cNvSpPr/>
          <p:nvPr/>
        </p:nvSpPr>
        <p:spPr>
          <a:xfrm>
            <a:off x="3023585" y="5996654"/>
            <a:ext cx="910329" cy="48482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N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E5A92F-B9AD-A6B9-09C2-BB23B02BFBDA}"/>
              </a:ext>
            </a:extLst>
          </p:cNvPr>
          <p:cNvSpPr/>
          <p:nvPr/>
        </p:nvSpPr>
        <p:spPr>
          <a:xfrm>
            <a:off x="4924103" y="4152721"/>
            <a:ext cx="910329" cy="48482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N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12B330-E14E-D2F3-C4F5-DD33DD1D35C4}"/>
              </a:ext>
            </a:extLst>
          </p:cNvPr>
          <p:cNvSpPr/>
          <p:nvPr/>
        </p:nvSpPr>
        <p:spPr>
          <a:xfrm>
            <a:off x="5166506" y="5981524"/>
            <a:ext cx="910329" cy="48482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N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896A223-DBC8-48CF-D278-5A28031C6F97}"/>
              </a:ext>
            </a:extLst>
          </p:cNvPr>
          <p:cNvSpPr/>
          <p:nvPr/>
        </p:nvSpPr>
        <p:spPr>
          <a:xfrm>
            <a:off x="1911149" y="4080345"/>
            <a:ext cx="5281938" cy="2489373"/>
          </a:xfrm>
          <a:prstGeom prst="roundRect">
            <a:avLst>
              <a:gd name="adj" fmla="val 8185"/>
            </a:avLst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6C11CD-C9AF-83A7-E176-4A1AAB56EA1E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1535069" y="5240144"/>
            <a:ext cx="53621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EB06B7-34A1-25CA-FB5A-A2CBCEDC04E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80952" y="5240145"/>
            <a:ext cx="536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0265A8-CD77-38CF-FF87-DB3FDAE87FB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226835" y="5240145"/>
            <a:ext cx="536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DC4853-C136-3E7A-C1EB-8BA37209D221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7072718" y="5240144"/>
            <a:ext cx="5362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14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49B5-6AB1-4DFD-568F-3A81765A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目录服务器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0AE4-4E0B-847B-4A31-BC928971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2" y="847897"/>
            <a:ext cx="4523068" cy="368376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directory authority（DA）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：可信的目录服务器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个）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会定期向每个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发布签名过的节点信息，再结合目录服务器所观测到的网络状态，多个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使用投票算法进行投票，得到该节点的一致性描述，然后进行签名并存储。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新加入的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在正常工作前必须经过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的测试。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10FE2-24D8-F5A6-E84B-BAF3B94F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54BED-58A8-6ABD-C9F1-56CC7D25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989347" y="1479855"/>
            <a:ext cx="3992282" cy="42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7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E28F-65BD-BF47-8DC3-65F6195D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匿名概念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3EB6-28EB-5346-A201-F4EEF8733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47898"/>
            <a:ext cx="9042888" cy="5873578"/>
          </a:xfrm>
        </p:spPr>
        <p:txBody>
          <a:bodyPr/>
          <a:lstStyle/>
          <a:p>
            <a:r>
              <a:rPr lang="zh-CN" altLang="en-US"/>
              <a:t>人天生想隐藏自己；没人看见自己，会感觉安全？</a:t>
            </a:r>
          </a:p>
          <a:p>
            <a:pPr lvl="1"/>
            <a:r>
              <a:rPr lang="zh-CN" altLang="en-US"/>
              <a:t>不同政见者、自由出版商、私密聊天、执法者、罪犯</a:t>
            </a:r>
          </a:p>
          <a:p>
            <a:pPr lvl="1"/>
            <a:r>
              <a:rPr lang="zh-CN" altLang="en-US"/>
              <a:t>你：给谁发消息、上哪个网站、在哪里上网、买了什么</a:t>
            </a:r>
            <a:r>
              <a:rPr lang="en-US" altLang="zh-CN"/>
              <a:t>...</a:t>
            </a:r>
          </a:p>
          <a:p>
            <a:pPr lvl="1"/>
            <a:r>
              <a:rPr lang="zh-CN" altLang="en-US"/>
              <a:t>政府</a:t>
            </a:r>
            <a:r>
              <a:rPr lang="en-US" altLang="zh-CN"/>
              <a:t>/</a:t>
            </a:r>
            <a:r>
              <a:rPr lang="zh-CN" altLang="en-US"/>
              <a:t>军队：隐藏网上情报收集，隐藏专用网络，跨国协作</a:t>
            </a:r>
          </a:p>
          <a:p>
            <a:r>
              <a:rPr lang="zh-CN" altLang="en-US"/>
              <a:t>匿名需要伙伴</a:t>
            </a:r>
          </a:p>
          <a:p>
            <a:pPr marL="800100" lvl="1" indent="-342900"/>
            <a:r>
              <a:rPr lang="zh-CN" altLang="en-US"/>
              <a:t>全世界只有两个人，何谈匿名？ </a:t>
            </a:r>
          </a:p>
          <a:p>
            <a:pPr marL="800100" lvl="1" indent="-342900"/>
            <a:r>
              <a:rPr lang="zh-CN" altLang="en-US"/>
              <a:t>自己不能匿名自己</a:t>
            </a:r>
          </a:p>
          <a:p>
            <a:pPr marL="800100" lvl="1" indent="-342900"/>
            <a:r>
              <a:rPr lang="zh-CN" altLang="en-US"/>
              <a:t>匿名意味着隐藏在一群人之中</a:t>
            </a:r>
          </a:p>
          <a:p>
            <a:pPr marL="800100" lvl="1" indent="-342900"/>
            <a:r>
              <a:rPr lang="zh-CN" altLang="en-US"/>
              <a:t>我为人人，人人为我</a:t>
            </a:r>
          </a:p>
          <a:p>
            <a:pPr marL="800100" lvl="1" indent="-342900"/>
            <a:r>
              <a:rPr lang="zh-CN" altLang="en-US"/>
              <a:t>匿名网络需要分散性、多样性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29820-58F1-274B-B57B-202107F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4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A9FC-BE43-6FBD-B861-78513B2F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构建虚电路</a:t>
            </a:r>
            <a:r>
              <a:rPr lang="zh-CN" altLang="en-US"/>
              <a:t>：采用逐跳扩展的方式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230F-85C3-7CC6-398E-86002445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4CC02-8151-AA20-FA84-633F9503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4" y="1191091"/>
            <a:ext cx="8393230" cy="53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A822-05E9-3453-41DB-55B24E5C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隐藏服务</a:t>
            </a:r>
            <a:r>
              <a:rPr lang="en-US"/>
              <a:t>（hidden service</a:t>
            </a:r>
            <a:r>
              <a:rPr lang="zh-CN" altLang="en-US"/>
              <a:t>，</a:t>
            </a:r>
            <a:r>
              <a:rPr lang="en-US" altLang="zh-CN"/>
              <a:t>HS</a:t>
            </a:r>
            <a:r>
              <a:rPr 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1349-E62D-6EA9-3DBC-0D948F7D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787726"/>
          </a:xfrm>
        </p:spPr>
        <p:txBody>
          <a:bodyPr/>
          <a:lstStyle/>
          <a:p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通过它随机选取的几个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introduction point（TP）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作为它的联系点，隐藏自己的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地址并公布所有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地址。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客户端选取一个洋葱路由作为其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Rendezvous point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然后连接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的其中一个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TP，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告知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关于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的信息，之后客户端与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之间的通信通过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来完成。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DA79B-2D56-3673-48BB-83A167E9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52451-9F03-17A7-DE23-BFE26B39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54" y="2991957"/>
            <a:ext cx="5588289" cy="37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27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6551-BD17-813B-2566-980CFE4E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针对Tor的攻击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2A37-0905-E2C4-E37E-78086879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4371374"/>
          </a:xfrm>
        </p:spPr>
        <p:txBody>
          <a:bodyPr/>
          <a:lstStyle/>
          <a:p>
            <a:r>
              <a:rPr lang="en-US"/>
              <a:t>Tor</a:t>
            </a:r>
            <a:r>
              <a:rPr lang="zh-CN" altLang="en-US"/>
              <a:t>无法实现强匿名性，即</a:t>
            </a:r>
            <a:r>
              <a:rPr lang="en-US"/>
              <a:t>Tor</a:t>
            </a:r>
            <a:r>
              <a:rPr lang="zh-CN" altLang="en-US"/>
              <a:t>无法应对攻击者在控制大量</a:t>
            </a:r>
            <a:r>
              <a:rPr lang="en-US"/>
              <a:t>Tor</a:t>
            </a:r>
            <a:r>
              <a:rPr lang="zh-CN" altLang="en-US"/>
              <a:t>网络节点后进行的全局攻击的情况</a:t>
            </a:r>
            <a:endParaRPr lang="en-US" altLang="zh-CN"/>
          </a:p>
          <a:p>
            <a:r>
              <a:rPr lang="zh-CN" altLang="en-US"/>
              <a:t>假设攻击者同时控制了入口节点和出口节点，那么可通过被动分析或主动分析的攻击方法，通过入口节点和出口节点来关联发送端和接收端。</a:t>
            </a:r>
            <a:endParaRPr lang="en-US" altLang="zh-CN"/>
          </a:p>
          <a:p>
            <a:r>
              <a:rPr lang="zh-CN" alt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论文：</a:t>
            </a:r>
            <a:r>
              <a:rPr 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Erdin, Esra, C. Zachor, and M. H. Gunes. "How to Find Hidden Users: A Survey of Attacks on Anonymity Networks." IEEE Communications Surveys &amp; Tutorials 17.4(2015):2296-2316.</a:t>
            </a: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45C8-50D9-6525-3A90-2B5C0298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8AC3-2040-1D68-5661-DE2E02D2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被动分析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9109-9DE4-5DF5-2CFB-E3293826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交叉攻击</a:t>
            </a:r>
            <a:r>
              <a:rPr lang="zh-CN" altLang="en-US"/>
              <a:t>：攻击者通过持续观测并记录用户的网络行为，并进行交叉排除，最后锁定</a:t>
            </a:r>
            <a:r>
              <a:rPr lang="en-US"/>
              <a:t>Tor</a:t>
            </a:r>
            <a:r>
              <a:rPr lang="zh-CN" altLang="en-US"/>
              <a:t>用户的身份以及用户之间的通信关系。用户的网络行为：在浏览网页时遵循的某种模式、上下线的时间、邮件服务等。</a:t>
            </a:r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流量模式关联</a:t>
            </a:r>
            <a:r>
              <a:rPr lang="zh-CN" altLang="en-US"/>
              <a:t>：识别并记录入口节点和出口节点的流量特征，将通信双方的流量模式进行关联，流量特征一般包括：时间特征、数据包数量、数据的封包方式等。</a:t>
            </a:r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网站指纹识别</a:t>
            </a:r>
            <a:r>
              <a:rPr lang="zh-CN" altLang="en-US"/>
              <a:t>：访问不同网站时，产生的流量特征不同，攻击者可以根据这点建立网站的指纹数据库。当用户访问某网站时，可以在入口节点处捕获流量，并与指纹数据库进行匹配，最终得到该用户访问某网站这一事实。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7EC06-BC69-F371-5F4D-23ED0CC7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2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2D87-A14A-2B30-B78D-A898B1A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主动攻击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0D88-3CD6-F4C4-4176-AB007326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伪造流量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：攻击者对原有流量进行改变。比如：复制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删除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插入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改变某个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cell，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导致传输出错，并将错误传播到出口节点，触发错误处理机制，拆除虚电路。通过识别错误信号关联同一虚电路上的入口和出口节点。</a:t>
            </a:r>
          </a:p>
          <a:p>
            <a:pPr algn="l"/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标记攻击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：在流量中插入某种信号，然后在出口节点处识别该信号。例如，通过数据包中包含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cell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的数量来对信号进行编码，然后在出口节点处识别。</a:t>
            </a:r>
          </a:p>
          <a:p>
            <a:pPr algn="l"/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拥塞攻击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：攻击者增大某一节点的负载，然观测虚电路的拥塞状态，看虚电路是否受到影响，可以判断出其是否经过该节点。</a:t>
            </a:r>
          </a:p>
          <a:p>
            <a:pPr algn="l"/>
            <a:r>
              <a:rPr 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1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：攻击者通过对正常节点进行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攻击后，使其瘫痪，减小网络规模，提高恶意节点被选为入口节点和出口节点的概率，从而更容易使攻击成功。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1FE2C-5E15-7F2D-DC2D-8269E877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1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8C48-D98B-31DF-39B8-F2BBB426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去匿名</a:t>
            </a:r>
            <a:r>
              <a:rPr lang="en-US" altLang="zh-CN"/>
              <a:t>/</a:t>
            </a:r>
            <a:r>
              <a:rPr lang="zh-CN" altLang="en-US"/>
              <a:t>身份识别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7B93-1C70-1801-FDDC-60519707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/>
              <a:t>网络是开放的、公开的</a:t>
            </a:r>
          </a:p>
          <a:p>
            <a:pPr marL="800100" lvl="1" indent="-342900" algn="l"/>
            <a:r>
              <a:rPr lang="zh-CN" altLang="en-US"/>
              <a:t>互联网是一个开放网络</a:t>
            </a:r>
          </a:p>
          <a:p>
            <a:pPr marL="800100" lvl="1" indent="-342900" algn="l"/>
            <a:r>
              <a:rPr lang="en-US"/>
              <a:t>IP</a:t>
            </a:r>
            <a:r>
              <a:rPr lang="zh-CN" altLang="en-US"/>
              <a:t>地址标识通信端点</a:t>
            </a:r>
          </a:p>
          <a:p>
            <a:pPr marL="800100" lvl="1" indent="-342900" algn="l"/>
            <a:r>
              <a:rPr lang="zh-CN" altLang="en-US"/>
              <a:t>网络运营商、情报机关、工作单位监控流量</a:t>
            </a:r>
          </a:p>
          <a:p>
            <a:pPr marL="800100" lvl="1" indent="-342900" algn="l"/>
            <a:r>
              <a:rPr lang="en-US"/>
              <a:t>Wifi</a:t>
            </a:r>
            <a:r>
              <a:rPr lang="zh-CN" altLang="en-US"/>
              <a:t>接入点，</a:t>
            </a:r>
            <a:r>
              <a:rPr lang="en-US"/>
              <a:t>DNS</a:t>
            </a:r>
            <a:r>
              <a:rPr lang="zh-CN" altLang="en-US"/>
              <a:t>递归服务器、网站</a:t>
            </a:r>
            <a:r>
              <a:rPr lang="en-US" altLang="zh-CN"/>
              <a:t>/</a:t>
            </a:r>
            <a:r>
              <a:rPr lang="zh-CN" altLang="en-US"/>
              <a:t>应用追踪</a:t>
            </a:r>
            <a:endParaRPr lang="en-US" altLang="zh-CN"/>
          </a:p>
          <a:p>
            <a:pPr algn="l"/>
            <a:r>
              <a:rPr lang="zh-CN" altLang="en-US"/>
              <a:t>去匿名</a:t>
            </a:r>
            <a:r>
              <a:rPr lang="en-US" altLang="zh-CN"/>
              <a:t>/</a:t>
            </a:r>
            <a:r>
              <a:rPr lang="zh-CN" altLang="en-US"/>
              <a:t>身份识别 </a:t>
            </a:r>
            <a:r>
              <a:rPr lang="en-US" altLang="zh-CN"/>
              <a:t>vs. </a:t>
            </a:r>
            <a:r>
              <a:rPr lang="zh-CN" altLang="en-US"/>
              <a:t>匿名化对策：</a:t>
            </a:r>
          </a:p>
          <a:p>
            <a:pPr marL="800100" lvl="1" indent="-342900" algn="l"/>
            <a:r>
              <a:rPr lang="zh-CN" altLang="en-US"/>
              <a:t>被动流量分析：通过分析网络流量来识别个体；因此需要其他人承载流量</a:t>
            </a:r>
          </a:p>
          <a:p>
            <a:pPr marL="800100" lvl="1" indent="-342900" algn="l"/>
            <a:r>
              <a:rPr lang="zh-CN" altLang="en-US"/>
              <a:t>主动流量分析：注入攻击流量来帮助识别个体；因此需要抹掉流量特征</a:t>
            </a:r>
          </a:p>
          <a:p>
            <a:pPr marL="800100" lvl="1" indent="-342900" algn="l"/>
            <a:r>
              <a:rPr lang="zh-CN" altLang="en-US"/>
              <a:t>攻破网络节点：直接控制中继点；因此不能信任特定路由器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66654-4A24-3B6E-C065-34A08C81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F183-BF4F-9663-3181-1875A807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匿名定义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49A8-6699-E10A-6D9E-1457026D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不可关联性</a:t>
            </a:r>
            <a:r>
              <a:rPr lang="en-US" altLang="zh-CN"/>
              <a:t>(</a:t>
            </a:r>
            <a:r>
              <a:rPr lang="en-US"/>
              <a:t>Unlinkability): </a:t>
            </a:r>
            <a:r>
              <a:rPr lang="zh-CN" altLang="en-US"/>
              <a:t>观察者不能将某个个体和其消息、行为或身份标识符等关联起来</a:t>
            </a:r>
          </a:p>
          <a:p>
            <a:r>
              <a:rPr lang="zh-CN" altLang="en-US"/>
              <a:t>匿名</a:t>
            </a:r>
            <a:r>
              <a:rPr lang="en-US" altLang="zh-CN"/>
              <a:t>(</a:t>
            </a:r>
            <a:r>
              <a:rPr lang="en-US"/>
              <a:t>Anonymity)：</a:t>
            </a:r>
            <a:r>
              <a:rPr lang="zh-CN" altLang="en-US"/>
              <a:t>观察者不能充分地从一群主体的集合中识别出某个个体</a:t>
            </a:r>
          </a:p>
          <a:p>
            <a:r>
              <a:rPr lang="zh-CN" altLang="en-US"/>
              <a:t>接收者匿名，发送者匿名：观察者不能将消息与其接收者或发送者关联起来</a:t>
            </a:r>
          </a:p>
          <a:p>
            <a:pPr lvl="1"/>
            <a:r>
              <a:rPr lang="zh-CN" altLang="en-US"/>
              <a:t>关系匿名：观察者不能将某个通信的双方关联起来</a:t>
            </a:r>
          </a:p>
          <a:p>
            <a:r>
              <a:rPr lang="zh-CN" altLang="en-US"/>
              <a:t>不可观察性</a:t>
            </a:r>
            <a:r>
              <a:rPr lang="en-US" altLang="zh-CN"/>
              <a:t>(</a:t>
            </a:r>
            <a:r>
              <a:rPr lang="en-US"/>
              <a:t>Unobservability): </a:t>
            </a:r>
            <a:r>
              <a:rPr lang="zh-CN" altLang="en-US"/>
              <a:t>观察者不能充分辨别其任何感兴趣的东西</a:t>
            </a:r>
            <a:r>
              <a:rPr lang="en-US" altLang="zh-CN"/>
              <a:t>(</a:t>
            </a:r>
            <a:r>
              <a:rPr lang="zh-CN" altLang="en-US"/>
              <a:t>如个体、消息、行为等）是否存在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47205-A0FD-3475-343F-4A08E646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6E8A6-A6E4-4AD1-FC99-034D58AD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4826000"/>
            <a:ext cx="6083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1112-6F74-02F3-1FBB-F24505AF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8AC-AB0C-6261-1AB7-32A9D407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600" b="1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6600" b="1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zh-CN" sz="6600" b="1">
                <a:solidFill>
                  <a:srgbClr val="333333"/>
                </a:solidFill>
                <a:latin typeface="Open Sans" panose="020B0606030504020204" pitchFamily="34" charset="0"/>
              </a:rPr>
              <a:t>1</a:t>
            </a:r>
            <a:r>
              <a:rPr lang="en-US" altLang="zh-CN" sz="6600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zh-CN" altLang="en-US" sz="6600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6600" b="1">
                <a:solidFill>
                  <a:srgbClr val="333333"/>
                </a:solidFill>
                <a:latin typeface="Open Sans" panose="020B0606030504020204" pitchFamily="34" charset="0"/>
              </a:rPr>
              <a:t>Crowds</a:t>
            </a:r>
            <a:endParaRPr lang="en-US" sz="6600" b="1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B672-DECC-0DD6-5331-B532C4DF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DAF3-3102-C015-D731-34C8FA14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Crowds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C762-F72B-590C-4D3D-3BA93F8A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Crowds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一种用于匿名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浏览的匿名网络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核心思想：将一个用户与一群用户相混合，在一组相似用户之间来随机路由每个用户的通信。组成员和接收者都不清楚报文来自于哪里。</a:t>
            </a:r>
          </a:p>
          <a:p>
            <a:pPr algn="l"/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论文： 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Michael Reiter and Aviel Rubin (June 1998). "Crowds: Anonymity for Web Transactions" (PDF). ACM Transactions on Information and System Security.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A8D1-FB02-C402-AEFC-104EEF04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7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0DE3-E3FA-5EC1-24D3-58B19960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Crowds示意图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B68B-AD0F-B7EF-777C-32F9204E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656A2-13A2-BEFB-F48C-4682737B7A6B}"/>
              </a:ext>
            </a:extLst>
          </p:cNvPr>
          <p:cNvSpPr/>
          <p:nvPr/>
        </p:nvSpPr>
        <p:spPr>
          <a:xfrm>
            <a:off x="7731165" y="4028661"/>
            <a:ext cx="914400" cy="914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N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</a:p>
          <a:p>
            <a:pPr algn="ctr"/>
            <a:r>
              <a:rPr lang="en-CN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8E3979-F5F1-79B4-47F3-932AACF649FC}"/>
              </a:ext>
            </a:extLst>
          </p:cNvPr>
          <p:cNvSpPr txBox="1"/>
          <p:nvPr/>
        </p:nvSpPr>
        <p:spPr>
          <a:xfrm>
            <a:off x="1480611" y="2491245"/>
            <a:ext cx="1478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crowds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1CA028-7B92-E515-CF17-576D737C93B5}"/>
              </a:ext>
            </a:extLst>
          </p:cNvPr>
          <p:cNvGrpSpPr/>
          <p:nvPr/>
        </p:nvGrpSpPr>
        <p:grpSpPr>
          <a:xfrm>
            <a:off x="1515651" y="1209025"/>
            <a:ext cx="5910471" cy="5147330"/>
            <a:chOff x="1515651" y="1209025"/>
            <a:chExt cx="5910471" cy="5147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C1FD43-7B94-A8E5-8278-819B14B410F6}"/>
                </a:ext>
              </a:extLst>
            </p:cNvPr>
            <p:cNvSpPr/>
            <p:nvPr/>
          </p:nvSpPr>
          <p:spPr>
            <a:xfrm>
              <a:off x="3839154" y="1209025"/>
              <a:ext cx="1280160" cy="5163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u="none" strike="noStrike">
                  <a:solidFill>
                    <a:srgbClr val="333333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blender</a:t>
              </a:r>
              <a:endParaRPr lang="en-CN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24F262-1926-ADE5-819E-C8F298ED4499}"/>
                </a:ext>
              </a:extLst>
            </p:cNvPr>
            <p:cNvSpPr/>
            <p:nvPr/>
          </p:nvSpPr>
          <p:spPr>
            <a:xfrm>
              <a:off x="4024775" y="2888974"/>
              <a:ext cx="1309669" cy="54002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jondo 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753F75-CBB8-5F9A-9E90-3C043938B0C2}"/>
                </a:ext>
              </a:extLst>
            </p:cNvPr>
            <p:cNvSpPr/>
            <p:nvPr/>
          </p:nvSpPr>
          <p:spPr>
            <a:xfrm>
              <a:off x="4091035" y="4485861"/>
              <a:ext cx="1309669" cy="54002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jondo 13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EC5E06-0081-1016-DFA6-9F58FB334371}"/>
                </a:ext>
              </a:extLst>
            </p:cNvPr>
            <p:cNvSpPr/>
            <p:nvPr/>
          </p:nvSpPr>
          <p:spPr>
            <a:xfrm>
              <a:off x="5742611" y="3591340"/>
              <a:ext cx="1309669" cy="54002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jondo 15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6A2DB6-FE31-E0C7-9F19-469EA691306F}"/>
                </a:ext>
              </a:extLst>
            </p:cNvPr>
            <p:cNvSpPr/>
            <p:nvPr/>
          </p:nvSpPr>
          <p:spPr>
            <a:xfrm>
              <a:off x="5881759" y="5188227"/>
              <a:ext cx="1309669" cy="54002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jondo 9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2398F63-8B1F-00EB-CA72-43212E42FDD5}"/>
                </a:ext>
              </a:extLst>
            </p:cNvPr>
            <p:cNvSpPr/>
            <p:nvPr/>
          </p:nvSpPr>
          <p:spPr>
            <a:xfrm>
              <a:off x="1515651" y="2345635"/>
              <a:ext cx="5910471" cy="4010720"/>
            </a:xfrm>
            <a:prstGeom prst="roundRect">
              <a:avLst>
                <a:gd name="adj" fmla="val 7085"/>
              </a:avLst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CN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A2F25B2-29E1-7FC4-AF3C-A14C26E62FD3}"/>
                </a:ext>
              </a:extLst>
            </p:cNvPr>
            <p:cNvSpPr/>
            <p:nvPr/>
          </p:nvSpPr>
          <p:spPr>
            <a:xfrm>
              <a:off x="2723389" y="4783111"/>
              <a:ext cx="1309669" cy="54002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jondo 8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C3E9D0-C44D-492C-95AB-0F642FE36C0D}"/>
                </a:ext>
              </a:extLst>
            </p:cNvPr>
            <p:cNvSpPr/>
            <p:nvPr/>
          </p:nvSpPr>
          <p:spPr>
            <a:xfrm>
              <a:off x="3819534" y="5593150"/>
              <a:ext cx="1309669" cy="54002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jondo 12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2E1980-19CF-DFFF-99C5-4658C63EE65F}"/>
                </a:ext>
              </a:extLst>
            </p:cNvPr>
            <p:cNvSpPr/>
            <p:nvPr/>
          </p:nvSpPr>
          <p:spPr>
            <a:xfrm>
              <a:off x="5854374" y="2550831"/>
              <a:ext cx="1309669" cy="54002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jondo 12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EFB5F05-F539-8A0E-412F-6BFE46F0EDB7}"/>
                </a:ext>
              </a:extLst>
            </p:cNvPr>
            <p:cNvCxnSpPr>
              <a:cxnSpLocks/>
              <a:stCxn id="5" idx="2"/>
              <a:endCxn id="30" idx="0"/>
            </p:cNvCxnSpPr>
            <p:nvPr/>
          </p:nvCxnSpPr>
          <p:spPr>
            <a:xfrm flipH="1">
              <a:off x="4470887" y="1725363"/>
              <a:ext cx="8347" cy="62027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EE1B22E-E156-CECD-C225-FFF209729F30}"/>
              </a:ext>
            </a:extLst>
          </p:cNvPr>
          <p:cNvGrpSpPr/>
          <p:nvPr/>
        </p:nvGrpSpPr>
        <p:grpSpPr>
          <a:xfrm>
            <a:off x="4745870" y="1116011"/>
            <a:ext cx="3967177" cy="4151301"/>
            <a:chOff x="4745870" y="1116011"/>
            <a:chExt cx="3967177" cy="415130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F9A75D-62F8-33EF-FDBB-AF48A62FDD4A}"/>
                </a:ext>
              </a:extLst>
            </p:cNvPr>
            <p:cNvCxnSpPr>
              <a:cxnSpLocks/>
              <a:stCxn id="7" idx="6"/>
              <a:endCxn id="9" idx="0"/>
            </p:cNvCxnSpPr>
            <p:nvPr/>
          </p:nvCxnSpPr>
          <p:spPr>
            <a:xfrm>
              <a:off x="5334444" y="3158987"/>
              <a:ext cx="1063002" cy="43235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68FD98A-2AAE-83D4-7FA5-324986BD73EC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4745870" y="3861353"/>
              <a:ext cx="996741" cy="62450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5E5CD9-1C4C-9746-4BE6-8B218DCD5C3B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5208907" y="4946802"/>
              <a:ext cx="864649" cy="3205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27922C-FCE0-9428-2E06-6F033AFF223D}"/>
                </a:ext>
              </a:extLst>
            </p:cNvPr>
            <p:cNvCxnSpPr>
              <a:cxnSpLocks/>
              <a:stCxn id="10" idx="7"/>
              <a:endCxn id="12" idx="1"/>
            </p:cNvCxnSpPr>
            <p:nvPr/>
          </p:nvCxnSpPr>
          <p:spPr>
            <a:xfrm flipV="1">
              <a:off x="6999631" y="4485861"/>
              <a:ext cx="731534" cy="78145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ine Callout 1 63">
              <a:extLst>
                <a:ext uri="{FF2B5EF4-FFF2-40B4-BE49-F238E27FC236}">
                  <a16:creationId xmlns:a16="http://schemas.microsoft.com/office/drawing/2014/main" id="{538EEF99-72C3-009D-8418-D111B3E6FABB}"/>
                </a:ext>
              </a:extLst>
            </p:cNvPr>
            <p:cNvSpPr/>
            <p:nvPr/>
          </p:nvSpPr>
          <p:spPr>
            <a:xfrm>
              <a:off x="5538526" y="1354926"/>
              <a:ext cx="3174521" cy="612648"/>
            </a:xfrm>
            <a:prstGeom prst="borderCallout1">
              <a:avLst>
                <a:gd name="adj1" fmla="val 103111"/>
                <a:gd name="adj2" fmla="val 21976"/>
                <a:gd name="adj3" fmla="val 251721"/>
                <a:gd name="adj4" fmla="val -23946"/>
              </a:avLst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以概率p&gt;1/2</a:t>
              </a:r>
              <a:r>
                <a:rPr lang="zh-CN" altLang="en-US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，随机转发；</a:t>
              </a:r>
              <a:endParaRPr lang="en-US" altLang="zh-CN" sz="16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以概率</a:t>
              </a:r>
              <a:r>
                <a:rPr lang="en-US" altLang="zh-CN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1-p</a:t>
              </a:r>
              <a:r>
                <a:rPr lang="zh-CN" altLang="en-US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，发送给目的服务器</a:t>
              </a:r>
              <a:endParaRPr lang="en-CN" sz="16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C17B29-8BF3-3E1F-5851-0E1A9A0B7716}"/>
                </a:ext>
              </a:extLst>
            </p:cNvPr>
            <p:cNvSpPr/>
            <p:nvPr/>
          </p:nvSpPr>
          <p:spPr>
            <a:xfrm>
              <a:off x="5399646" y="1116011"/>
              <a:ext cx="342965" cy="3511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en-CN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7040C2-D0F2-05EC-BFFF-3098B4262CE8}"/>
              </a:ext>
            </a:extLst>
          </p:cNvPr>
          <p:cNvGrpSpPr/>
          <p:nvPr/>
        </p:nvGrpSpPr>
        <p:grpSpPr>
          <a:xfrm>
            <a:off x="1285461" y="1338267"/>
            <a:ext cx="2739314" cy="3094585"/>
            <a:chOff x="1285461" y="1338267"/>
            <a:chExt cx="2739314" cy="30945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7F8526-2D54-9710-D1FF-C69E65FBB9B8}"/>
                </a:ext>
              </a:extLst>
            </p:cNvPr>
            <p:cNvCxnSpPr>
              <a:cxnSpLocks/>
              <a:stCxn id="13" idx="3"/>
              <a:endCxn id="7" idx="2"/>
            </p:cNvCxnSpPr>
            <p:nvPr/>
          </p:nvCxnSpPr>
          <p:spPr>
            <a:xfrm flipV="1">
              <a:off x="2475926" y="3158987"/>
              <a:ext cx="1548849" cy="12738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ine Callout 1 37">
              <a:extLst>
                <a:ext uri="{FF2B5EF4-FFF2-40B4-BE49-F238E27FC236}">
                  <a16:creationId xmlns:a16="http://schemas.microsoft.com/office/drawing/2014/main" id="{79190239-DFC4-3BE8-0DD3-6BECDD174B32}"/>
                </a:ext>
              </a:extLst>
            </p:cNvPr>
            <p:cNvSpPr/>
            <p:nvPr/>
          </p:nvSpPr>
          <p:spPr>
            <a:xfrm>
              <a:off x="1480611" y="1543147"/>
              <a:ext cx="914400" cy="612648"/>
            </a:xfrm>
            <a:prstGeom prst="borderCallout1">
              <a:avLst>
                <a:gd name="adj1" fmla="val 107437"/>
                <a:gd name="adj2" fmla="val 78623"/>
                <a:gd name="adj3" fmla="val 423985"/>
                <a:gd name="adj4" fmla="val 150072"/>
              </a:avLst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请求消息</a:t>
              </a:r>
            </a:p>
            <a:p>
              <a:pPr algn="ctr"/>
              <a:r>
                <a:rPr lang="en-CN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随机路径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CB6DA4B-F9B2-5289-72AA-B0FF439F94FC}"/>
                </a:ext>
              </a:extLst>
            </p:cNvPr>
            <p:cNvSpPr/>
            <p:nvPr/>
          </p:nvSpPr>
          <p:spPr>
            <a:xfrm>
              <a:off x="1285461" y="1338267"/>
              <a:ext cx="342965" cy="3511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en-CN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C96489-26FF-F636-F9C3-2DB6AEA416CC}"/>
              </a:ext>
            </a:extLst>
          </p:cNvPr>
          <p:cNvGrpSpPr/>
          <p:nvPr/>
        </p:nvGrpSpPr>
        <p:grpSpPr>
          <a:xfrm>
            <a:off x="37316" y="1736035"/>
            <a:ext cx="4123867" cy="3154017"/>
            <a:chOff x="37316" y="1736035"/>
            <a:chExt cx="4123867" cy="31540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39E4D6-F347-5D02-2AF4-7ECF2719D679}"/>
                </a:ext>
              </a:extLst>
            </p:cNvPr>
            <p:cNvSpPr/>
            <p:nvPr/>
          </p:nvSpPr>
          <p:spPr>
            <a:xfrm>
              <a:off x="1561526" y="3975652"/>
              <a:ext cx="914400" cy="9144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sender</a:t>
              </a:r>
            </a:p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jondo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62AE5C-A7EE-98A5-C277-D0C5CCC6A729}"/>
                </a:ext>
              </a:extLst>
            </p:cNvPr>
            <p:cNvSpPr/>
            <p:nvPr/>
          </p:nvSpPr>
          <p:spPr>
            <a:xfrm>
              <a:off x="485296" y="3975652"/>
              <a:ext cx="914400" cy="9144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N" b="1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BFE9A5-C5C4-9FC5-DDCA-DBE7F2E4A7A4}"/>
                </a:ext>
              </a:extLst>
            </p:cNvPr>
            <p:cNvCxnSpPr>
              <a:cxnSpLocks/>
              <a:stCxn id="40" idx="3"/>
              <a:endCxn id="13" idx="1"/>
            </p:cNvCxnSpPr>
            <p:nvPr/>
          </p:nvCxnSpPr>
          <p:spPr>
            <a:xfrm>
              <a:off x="1399696" y="4432852"/>
              <a:ext cx="16183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648A1D7-6F7F-5D41-A21A-D34DA0D091CE}"/>
                </a:ext>
              </a:extLst>
            </p:cNvPr>
            <p:cNvSpPr/>
            <p:nvPr/>
          </p:nvSpPr>
          <p:spPr>
            <a:xfrm>
              <a:off x="967409" y="1736035"/>
              <a:ext cx="3193774" cy="2239617"/>
            </a:xfrm>
            <a:custGeom>
              <a:avLst/>
              <a:gdLst>
                <a:gd name="connsiteX0" fmla="*/ 0 w 3193774"/>
                <a:gd name="connsiteY0" fmla="*/ 2239617 h 2239617"/>
                <a:gd name="connsiteX1" fmla="*/ 1364974 w 3193774"/>
                <a:gd name="connsiteY1" fmla="*/ 1789043 h 2239617"/>
                <a:gd name="connsiteX2" fmla="*/ 2849217 w 3193774"/>
                <a:gd name="connsiteY2" fmla="*/ 887895 h 2239617"/>
                <a:gd name="connsiteX3" fmla="*/ 3193774 w 3193774"/>
                <a:gd name="connsiteY3" fmla="*/ 0 h 223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3774" h="2239617">
                  <a:moveTo>
                    <a:pt x="0" y="2239617"/>
                  </a:moveTo>
                  <a:cubicBezTo>
                    <a:pt x="445052" y="2126973"/>
                    <a:pt x="890105" y="2014330"/>
                    <a:pt x="1364974" y="1789043"/>
                  </a:cubicBezTo>
                  <a:cubicBezTo>
                    <a:pt x="1839843" y="1563756"/>
                    <a:pt x="2544417" y="1186069"/>
                    <a:pt x="2849217" y="887895"/>
                  </a:cubicBezTo>
                  <a:cubicBezTo>
                    <a:pt x="3154017" y="589721"/>
                    <a:pt x="3173895" y="294860"/>
                    <a:pt x="3193774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7072F5-750B-DE09-FEE2-F0629D82F890}"/>
                </a:ext>
              </a:extLst>
            </p:cNvPr>
            <p:cNvSpPr/>
            <p:nvPr/>
          </p:nvSpPr>
          <p:spPr>
            <a:xfrm>
              <a:off x="141023" y="2629051"/>
              <a:ext cx="1302238" cy="1179294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CN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在blender注册用户</a:t>
              </a:r>
              <a:r>
                <a:rPr lang="zh-CN" altLang="en-US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，加入一个</a:t>
              </a:r>
              <a:r>
                <a:rPr lang="en-US" altLang="zh-CN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crowds</a:t>
              </a:r>
              <a:endParaRPr lang="en-CN" sz="16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C529251-78F4-9B3B-8092-0F874923EC77}"/>
                </a:ext>
              </a:extLst>
            </p:cNvPr>
            <p:cNvSpPr/>
            <p:nvPr/>
          </p:nvSpPr>
          <p:spPr>
            <a:xfrm>
              <a:off x="37316" y="2360579"/>
              <a:ext cx="342965" cy="3511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en-CN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5A77252-833B-5D08-9235-9944934A0198}"/>
              </a:ext>
            </a:extLst>
          </p:cNvPr>
          <p:cNvGrpSpPr/>
          <p:nvPr/>
        </p:nvGrpSpPr>
        <p:grpSpPr>
          <a:xfrm>
            <a:off x="2466781" y="2139876"/>
            <a:ext cx="6576107" cy="3318364"/>
            <a:chOff x="2466781" y="2139876"/>
            <a:chExt cx="6576107" cy="331836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127C62B-B314-B3DF-CBA3-4F2F8FD9124F}"/>
                </a:ext>
              </a:extLst>
            </p:cNvPr>
            <p:cNvCxnSpPr>
              <a:cxnSpLocks/>
              <a:stCxn id="10" idx="2"/>
              <a:endCxn id="8" idx="4"/>
            </p:cNvCxnSpPr>
            <p:nvPr/>
          </p:nvCxnSpPr>
          <p:spPr>
            <a:xfrm flipH="1" flipV="1">
              <a:off x="4745870" y="5025887"/>
              <a:ext cx="1135889" cy="43235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23051A-9B9A-D187-6F24-EDE5EE67D128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7191428" y="4849374"/>
              <a:ext cx="539737" cy="60886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BA88D97-CC6B-4607-6DFC-6D6AA47AC65C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5208907" y="4052281"/>
              <a:ext cx="725501" cy="51266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D34A33E-244F-B331-AE78-52E924857875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5142647" y="3349915"/>
              <a:ext cx="791761" cy="32051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D775B1-B6FD-269A-8F31-3B7AF101408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2466781" y="3349915"/>
              <a:ext cx="1749791" cy="13861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e Callout 1 73">
              <a:extLst>
                <a:ext uri="{FF2B5EF4-FFF2-40B4-BE49-F238E27FC236}">
                  <a16:creationId xmlns:a16="http://schemas.microsoft.com/office/drawing/2014/main" id="{C9CB0F81-F5AA-186E-13A2-305E66EF0A42}"/>
                </a:ext>
              </a:extLst>
            </p:cNvPr>
            <p:cNvSpPr/>
            <p:nvPr/>
          </p:nvSpPr>
          <p:spPr>
            <a:xfrm>
              <a:off x="7628348" y="2330804"/>
              <a:ext cx="1414540" cy="1373606"/>
            </a:xfrm>
            <a:prstGeom prst="borderCallout1">
              <a:avLst>
                <a:gd name="adj1" fmla="val 101447"/>
                <a:gd name="adj2" fmla="val 2852"/>
                <a:gd name="adj3" fmla="val 204290"/>
                <a:gd name="adj4" fmla="val -13137"/>
              </a:avLst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CN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目的服务器反向转发给上一跳</a:t>
              </a:r>
              <a:r>
                <a:rPr lang="zh-CN" altLang="en-US" sz="1600">
                  <a:solidFill>
                    <a:srgbClr val="33333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，并沿着反向路径转发给用户</a:t>
              </a:r>
              <a:endParaRPr lang="en-CN" sz="16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2DAE6E4-6F88-9DB1-D120-78BE56C56627}"/>
                </a:ext>
              </a:extLst>
            </p:cNvPr>
            <p:cNvSpPr/>
            <p:nvPr/>
          </p:nvSpPr>
          <p:spPr>
            <a:xfrm>
              <a:off x="7461162" y="2139876"/>
              <a:ext cx="342965" cy="3511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en-CN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0D6-A481-AAA3-EFE5-76783CCE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Crowds原理描述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8F38-790F-FA41-5AB0-3090A3B2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加入一个由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blender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管理的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crowd：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一个新用户在一个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blender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服务器上注册，从而和同一个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blender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上注册的其他用户加入同一个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crowd。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用户主机上的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代理程序，称为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jondo（“John Doe”），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负责转发应用层请求，因此消息中不含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IP/TCP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头部，包含目的信息。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blender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之间共享口令，用来加密两者之间报文。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blender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为每对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产生一组密钥，用于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之间保密通信。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用户通过浏览器对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服务的请求被转发给本地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jondo，jondo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剥离与发送者有关的信息，例如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cookie，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而只转发应用层请求。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5B931-2098-94B6-7738-9C1F53BD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8.7|16.9|27.2|24.1|69.3"/>
</p:tagLst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66095</TotalTime>
  <Words>3155</Words>
  <Application>Microsoft Macintosh PowerPoint</Application>
  <PresentationFormat>On-screen Show (4:3)</PresentationFormat>
  <Paragraphs>249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Microsoft YaHei</vt:lpstr>
      <vt:lpstr>STKaiti</vt:lpstr>
      <vt:lpstr>Arial</vt:lpstr>
      <vt:lpstr>Calibri</vt:lpstr>
      <vt:lpstr>Open Sans</vt:lpstr>
      <vt:lpstr>Wingdings</vt:lpstr>
      <vt:lpstr>zy-blue</vt:lpstr>
      <vt:lpstr>匿名网络概述</vt:lpstr>
      <vt:lpstr>匿名互联网人口普查（Tor用户）</vt:lpstr>
      <vt:lpstr>匿名概念</vt:lpstr>
      <vt:lpstr>去匿名/身份识别</vt:lpstr>
      <vt:lpstr>匿名定义</vt:lpstr>
      <vt:lpstr>PowerPoint Presentation</vt:lpstr>
      <vt:lpstr>Crowds</vt:lpstr>
      <vt:lpstr>Crowds示意图</vt:lpstr>
      <vt:lpstr>Crowds原理描述</vt:lpstr>
      <vt:lpstr>Crowds原理描述（续）</vt:lpstr>
      <vt:lpstr>匿名性分级</vt:lpstr>
      <vt:lpstr>攻击者类型与匿名性</vt:lpstr>
      <vt:lpstr>合谋时，发送者匿名是probable innocence证明</vt:lpstr>
      <vt:lpstr>合谋时，发送者匿名是probable innocence证明</vt:lpstr>
      <vt:lpstr>PowerPoint Presentation</vt:lpstr>
      <vt:lpstr>Mix简介</vt:lpstr>
      <vt:lpstr>发送消息匿名机制</vt:lpstr>
      <vt:lpstr>应答消息匿名机制</vt:lpstr>
      <vt:lpstr>攻击与防御</vt:lpstr>
      <vt:lpstr>Mix被入侵</vt:lpstr>
      <vt:lpstr>PowerPoint Presentation</vt:lpstr>
      <vt:lpstr>通过Tor浏览器访问暗网（.onion）</vt:lpstr>
      <vt:lpstr>Tor网络</vt:lpstr>
      <vt:lpstr>Tor流量</vt:lpstr>
      <vt:lpstr>Tor历史</vt:lpstr>
      <vt:lpstr>Tor特点</vt:lpstr>
      <vt:lpstr>Tor特点（续）</vt:lpstr>
      <vt:lpstr>Tor设计基本概念</vt:lpstr>
      <vt:lpstr>目录服务器</vt:lpstr>
      <vt:lpstr>构建虚电路：采用逐跳扩展的方式</vt:lpstr>
      <vt:lpstr>隐藏服务（hidden service，HS）</vt:lpstr>
      <vt:lpstr>针对Tor的攻击</vt:lpstr>
      <vt:lpstr>被动分析</vt:lpstr>
      <vt:lpstr>主动攻击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1466</cp:revision>
  <dcterms:created xsi:type="dcterms:W3CDTF">2019-12-18T13:17:38Z</dcterms:created>
  <dcterms:modified xsi:type="dcterms:W3CDTF">2022-09-22T14:18:43Z</dcterms:modified>
</cp:coreProperties>
</file>