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81" r:id="rId3"/>
    <p:sldId id="264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D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BA43E6-CD94-4116-B623-20F622A98927}" v="512" dt="2020-02-24T07:50:51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85"/>
    <p:restoredTop sz="92623"/>
  </p:normalViewPr>
  <p:slideViewPr>
    <p:cSldViewPr snapToGrid="0" snapToObjects="1">
      <p:cViewPr varScale="1">
        <p:scale>
          <a:sx n="122" d="100"/>
          <a:sy n="122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c0a327afac5ea05" providerId="LiveId" clId="{2EBA43E6-CD94-4116-B623-20F622A98927}"/>
    <pc:docChg chg="undo modSld">
      <pc:chgData name="" userId="ec0a327afac5ea05" providerId="LiveId" clId="{2EBA43E6-CD94-4116-B623-20F622A98927}" dt="2020-02-24T07:50:51.629" v="511"/>
      <pc:docMkLst>
        <pc:docMk/>
      </pc:docMkLst>
      <pc:sldChg chg="modSp">
        <pc:chgData name="" userId="ec0a327afac5ea05" providerId="LiveId" clId="{2EBA43E6-CD94-4116-B623-20F622A98927}" dt="2020-02-24T01:59:14.943" v="11" actId="20577"/>
        <pc:sldMkLst>
          <pc:docMk/>
          <pc:sldMk cId="3351155807" sldId="256"/>
        </pc:sldMkLst>
        <pc:spChg chg="mod">
          <ac:chgData name="" userId="ec0a327afac5ea05" providerId="LiveId" clId="{2EBA43E6-CD94-4116-B623-20F622A98927}" dt="2020-02-24T01:59:14.943" v="11" actId="20577"/>
          <ac:spMkLst>
            <pc:docMk/>
            <pc:sldMk cId="3351155807" sldId="256"/>
            <ac:spMk id="3" creationId="{26AD1487-71BD-2C4C-9B14-0A246475AB3B}"/>
          </ac:spMkLst>
        </pc:spChg>
      </pc:sldChg>
      <pc:sldChg chg="modSp">
        <pc:chgData name="" userId="ec0a327afac5ea05" providerId="LiveId" clId="{2EBA43E6-CD94-4116-B623-20F622A98927}" dt="2020-02-24T07:41:38.133" v="504"/>
        <pc:sldMkLst>
          <pc:docMk/>
          <pc:sldMk cId="930325822" sldId="264"/>
        </pc:sldMkLst>
        <pc:spChg chg="mod">
          <ac:chgData name="" userId="ec0a327afac5ea05" providerId="LiveId" clId="{2EBA43E6-CD94-4116-B623-20F622A98927}" dt="2020-02-24T07:41:38.133" v="504"/>
          <ac:spMkLst>
            <pc:docMk/>
            <pc:sldMk cId="930325822" sldId="264"/>
            <ac:spMk id="3" creationId="{2413E5C1-6723-A44F-998C-0C850C41EFE8}"/>
          </ac:spMkLst>
        </pc:spChg>
      </pc:sldChg>
      <pc:sldChg chg="modSp">
        <pc:chgData name="" userId="ec0a327afac5ea05" providerId="LiveId" clId="{2EBA43E6-CD94-4116-B623-20F622A98927}" dt="2020-02-24T02:37:15.544" v="465"/>
        <pc:sldMkLst>
          <pc:docMk/>
          <pc:sldMk cId="655254594" sldId="281"/>
        </pc:sldMkLst>
        <pc:spChg chg="mod">
          <ac:chgData name="" userId="ec0a327afac5ea05" providerId="LiveId" clId="{2EBA43E6-CD94-4116-B623-20F622A98927}" dt="2020-02-24T02:37:15.544" v="465"/>
          <ac:spMkLst>
            <pc:docMk/>
            <pc:sldMk cId="655254594" sldId="281"/>
            <ac:spMk id="3" creationId="{83C4BA65-754F-FB4C-B58A-9AD2AD81663A}"/>
          </ac:spMkLst>
        </pc:spChg>
      </pc:sldChg>
      <pc:sldChg chg="modSp modAnim">
        <pc:chgData name="" userId="ec0a327afac5ea05" providerId="LiveId" clId="{2EBA43E6-CD94-4116-B623-20F622A98927}" dt="2020-02-24T07:50:51.629" v="511"/>
        <pc:sldMkLst>
          <pc:docMk/>
          <pc:sldMk cId="1272118138" sldId="282"/>
        </pc:sldMkLst>
        <pc:spChg chg="mod">
          <ac:chgData name="" userId="ec0a327afac5ea05" providerId="LiveId" clId="{2EBA43E6-CD94-4116-B623-20F622A98927}" dt="2020-02-24T07:50:51.629" v="511"/>
          <ac:spMkLst>
            <pc:docMk/>
            <pc:sldMk cId="1272118138" sldId="282"/>
            <ac:spMk id="3" creationId="{E122C2BC-B999-7042-A2E5-B44EDEB319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7EE3F-0E40-4E46-B38A-161A7323B42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180AA-17C1-8343-89F7-A1DAC01D4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422BE4-866A-7044-8197-DBFAEB6FFF91}"/>
              </a:ext>
            </a:extLst>
          </p:cNvPr>
          <p:cNvSpPr/>
          <p:nvPr userDrawn="1"/>
        </p:nvSpPr>
        <p:spPr>
          <a:xfrm>
            <a:off x="0" y="1194932"/>
            <a:ext cx="9144001" cy="229552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1911"/>
            <a:ext cx="7772400" cy="21705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A38B6F-6352-774F-9A82-2DD08BB6E0F3}"/>
              </a:ext>
            </a:extLst>
          </p:cNvPr>
          <p:cNvSpPr/>
          <p:nvPr userDrawn="1"/>
        </p:nvSpPr>
        <p:spPr>
          <a:xfrm>
            <a:off x="0" y="0"/>
            <a:ext cx="9144000" cy="834675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 anchor="t"/>
          <a:lstStyle>
            <a:lvl1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1pPr>
            <a:lvl2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2pPr>
            <a:lvl3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3pPr>
            <a:lvl4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4pPr>
            <a:lvl5pPr>
              <a:buClr>
                <a:srgbClr val="FF0000"/>
              </a:buClr>
              <a:defRPr sz="2400" b="0" i="0">
                <a:latin typeface="STKaiti" panose="02010600040101010101" pitchFamily="2" charset="-122"/>
                <a:ea typeface="STKaiti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4FF70-608F-3648-BC5D-A146BA23A0FA}"/>
              </a:ext>
            </a:extLst>
          </p:cNvPr>
          <p:cNvCxnSpPr/>
          <p:nvPr/>
        </p:nvCxnSpPr>
        <p:spPr>
          <a:xfrm>
            <a:off x="0" y="841286"/>
            <a:ext cx="9144000" cy="0"/>
          </a:xfrm>
          <a:prstGeom prst="line">
            <a:avLst/>
          </a:prstGeom>
          <a:ln w="63500">
            <a:solidFill>
              <a:srgbClr val="005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3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3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47898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843" y="847898"/>
            <a:ext cx="8766314" cy="58735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5488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 i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B8AE17C6-53CA-944D-9421-F2F3A04C57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>
          <a:srgbClr val="FF0000"/>
        </a:buClr>
        <a:buFont typeface="Wingdings" pitchFamily="2" charset="2"/>
        <a:buChar char="q"/>
        <a:defRPr sz="2400" b="0" i="0" kern="1200">
          <a:solidFill>
            <a:srgbClr val="002060"/>
          </a:solidFill>
          <a:latin typeface="STKaiti" panose="02010600040101010101" pitchFamily="2" charset="-122"/>
          <a:ea typeface="STKaiti" panose="02010600040101010101" pitchFamily="2" charset="-122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D08D-3A44-F94B-A869-1C01F082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80" y="1251911"/>
            <a:ext cx="8549640" cy="2170545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/>
              <a:t>互联网基础设施安全</a:t>
            </a:r>
            <a:br>
              <a:rPr lang="en-US" altLang="zh-CN" sz="4800" b="1" dirty="0"/>
            </a:br>
            <a:br>
              <a:rPr lang="en-US" altLang="zh-CN" sz="4800" b="1" dirty="0"/>
            </a:br>
            <a:r>
              <a:rPr lang="zh-CN" altLang="en-US" sz="4800" b="1" dirty="0"/>
              <a:t>课程介绍</a:t>
            </a:r>
            <a:endParaRPr lang="en-US" sz="4800" b="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1487-71BD-2C4C-9B14-0A246475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51902"/>
            <a:ext cx="6858000" cy="1685611"/>
          </a:xfrm>
        </p:spPr>
        <p:txBody>
          <a:bodyPr/>
          <a:lstStyle/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哈尔滨工业大学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b="1" dirty="0">
                <a:latin typeface="STKaiti" panose="02010600040101010101" pitchFamily="2" charset="-122"/>
                <a:ea typeface="STKaiti" panose="02010600040101010101" pitchFamily="2" charset="-122"/>
              </a:rPr>
              <a:t>张宇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en-US" altLang="zh-CN" b="1" dirty="0">
                <a:latin typeface="STKaiti" panose="02010600040101010101" pitchFamily="2" charset="-122"/>
                <a:ea typeface="STKaiti" panose="02010600040101010101" pitchFamily="2" charset="-122"/>
              </a:rPr>
              <a:t>2019,2020,2021</a:t>
            </a:r>
            <a:r>
              <a:rPr lang="en-US" altLang="zh-CN" b="1" dirty="0"/>
              <a:t>,2022</a:t>
            </a:r>
            <a:endParaRPr lang="en-US" altLang="zh-CN" b="1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115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4"/>
    </mc:Choice>
    <mc:Fallback xmlns="">
      <p:transition spd="slow" advTm="448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5FE1-ABB4-3844-9DC7-EBEA534A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BA65-754F-FB4C-B58A-9AD2AD81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168509" cy="58735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互联网体系结构与安全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关键互联网基础设施安全</a:t>
            </a:r>
            <a:r>
              <a:rPr lang="en-US" altLang="zh-CN" dirty="0"/>
              <a:t>——DNS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关键互联网基础设施安全</a:t>
            </a:r>
            <a:r>
              <a:rPr lang="en-US" altLang="zh-CN" dirty="0"/>
              <a:t>——BGP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互联网协议安全</a:t>
            </a:r>
            <a:r>
              <a:rPr lang="en-US" altLang="zh-CN" dirty="0"/>
              <a:t>——TCP/IP</a:t>
            </a:r>
            <a:r>
              <a:rPr lang="zh-CN" altLang="en-US" dirty="0"/>
              <a:t>安全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通信安全</a:t>
            </a:r>
            <a:r>
              <a:rPr lang="en-US" altLang="zh-CN" dirty="0"/>
              <a:t>——</a:t>
            </a:r>
            <a:r>
              <a:rPr lang="zh-CN" altLang="en-US" dirty="0"/>
              <a:t>匿名网络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互联网物理基础设施安全</a:t>
            </a:r>
            <a:r>
              <a:rPr lang="en-US" altLang="zh-CN" dirty="0"/>
              <a:t>——</a:t>
            </a:r>
            <a:r>
              <a:rPr lang="zh-CN" altLang="en-US" dirty="0"/>
              <a:t>网络拓扑测量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分布式安全网络基础设施</a:t>
            </a:r>
            <a:r>
              <a:rPr lang="en-US" altLang="zh-CN" dirty="0"/>
              <a:t>——</a:t>
            </a:r>
            <a:r>
              <a:rPr lang="zh-CN" altLang="en-US" dirty="0"/>
              <a:t>比特币</a:t>
            </a:r>
            <a:r>
              <a:rPr lang="en-US" altLang="zh-CN" dirty="0"/>
              <a:t>/</a:t>
            </a:r>
            <a:r>
              <a:rPr lang="zh-CN" altLang="en-US" dirty="0"/>
              <a:t>区块链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最新的研究成果</a:t>
            </a:r>
            <a:r>
              <a:rPr lang="en-US" altLang="zh-CN" dirty="0"/>
              <a:t>——</a:t>
            </a:r>
            <a:r>
              <a:rPr lang="zh-CN" altLang="en-US" dirty="0"/>
              <a:t>会议论文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r>
              <a:rPr lang="zh-CN" altLang="en-US" dirty="0"/>
              <a:t>“网络与信息安全”讲义，包含本课程内容：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HTTPS://github.com/YuZhang/Security-Courseware</a:t>
            </a:r>
          </a:p>
          <a:p>
            <a:r>
              <a:rPr lang="zh-CN" altLang="en-US" dirty="0"/>
              <a:t>部分课程音频</a:t>
            </a:r>
            <a:r>
              <a:rPr lang="en-US" altLang="zh-CN" dirty="0"/>
              <a:t>PPT</a:t>
            </a:r>
            <a:r>
              <a:rPr lang="zh-CN" altLang="en-US" dirty="0"/>
              <a:t>在课程</a:t>
            </a:r>
            <a:r>
              <a:rPr lang="en-US" altLang="zh-CN" dirty="0"/>
              <a:t>QQ</a:t>
            </a:r>
            <a:r>
              <a:rPr lang="zh-CN" altLang="en-US" dirty="0"/>
              <a:t>群发布</a:t>
            </a:r>
            <a:r>
              <a:rPr lang="en-US" altLang="zh-CN" dirty="0"/>
              <a:t>:720661132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8B743-A73E-2345-A734-2B30B69D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F276-7CB7-3847-A1AD-C6CCD78B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E5C1-6723-A44F-998C-0C850C41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本课程学习互联网基础设施原理与相关安全，培养从“系统”的角度理解工程设计与安全的关系。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希望通过课程学习，能够对以下的论调有自己的理解</a:t>
            </a:r>
            <a:endParaRPr lang="en-US" altLang="zh-CN" dirty="0"/>
          </a:p>
          <a:p>
            <a:r>
              <a:rPr lang="zh-CN" altLang="en-US" dirty="0"/>
              <a:t>“市场决定论”：占有市场的，就是优秀的！</a:t>
            </a:r>
            <a:endParaRPr lang="en-US" altLang="zh-CN" dirty="0"/>
          </a:p>
          <a:p>
            <a:r>
              <a:rPr lang="zh-CN" altLang="en-US" dirty="0"/>
              <a:t>“设计进步论”：旧的“太老”，新的“更好”！</a:t>
            </a:r>
            <a:endParaRPr lang="en-US" altLang="zh-CN" dirty="0"/>
          </a:p>
          <a:p>
            <a:r>
              <a:rPr lang="zh-CN" altLang="en-US" dirty="0"/>
              <a:t>“先天决定论”：核心问题源自最初的缺陷 ！</a:t>
            </a:r>
            <a:endParaRPr lang="en-US" altLang="zh-CN" dirty="0"/>
          </a:p>
          <a:p>
            <a:r>
              <a:rPr lang="zh-CN" altLang="en-US" dirty="0"/>
              <a:t>“补丁</a:t>
            </a:r>
            <a:r>
              <a:rPr lang="en-US" altLang="zh-CN" dirty="0"/>
              <a:t>/</a:t>
            </a:r>
            <a:r>
              <a:rPr lang="zh-CN" altLang="en-US" dirty="0"/>
              <a:t>反补丁论”：一事一议</a:t>
            </a:r>
            <a:r>
              <a:rPr lang="en-US" altLang="zh-CN" dirty="0"/>
              <a:t>/</a:t>
            </a:r>
            <a:r>
              <a:rPr lang="zh-CN" altLang="en-US" dirty="0"/>
              <a:t>实用是平庸的庇护所！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8231A-D189-C345-8250-0B227C2A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32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85"/>
    </mc:Choice>
    <mc:Fallback xmlns="">
      <p:transition spd="slow" advTm="141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5E90-A406-0140-9EAF-5879E7F4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课程考核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C2BC-B999-7042-A2E5-B44EDEB3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847898"/>
            <a:ext cx="8475612" cy="5873578"/>
          </a:xfrm>
        </p:spPr>
        <p:txBody>
          <a:bodyPr/>
          <a:lstStyle/>
          <a:p>
            <a:r>
              <a:rPr lang="zh-CN" altLang="en-US" strike="sngStrike" dirty="0"/>
              <a:t>课程参与（</a:t>
            </a:r>
            <a:r>
              <a:rPr lang="en-US" altLang="zh-CN" strike="sngStrike" dirty="0"/>
              <a:t>15</a:t>
            </a:r>
            <a:r>
              <a:rPr lang="zh-CN" altLang="en-US" strike="sngStrike" dirty="0"/>
              <a:t>分）：每次回答课堂提问</a:t>
            </a:r>
            <a:r>
              <a:rPr lang="en-US" altLang="zh-CN" strike="sngStrike" dirty="0"/>
              <a:t>5</a:t>
            </a:r>
            <a:r>
              <a:rPr lang="zh-CN" altLang="en-US" strike="sngStrike" dirty="0"/>
              <a:t>分</a:t>
            </a:r>
            <a:endParaRPr lang="en-US" altLang="zh-CN" strike="sngStrike" dirty="0"/>
          </a:p>
          <a:p>
            <a:r>
              <a:rPr lang="zh-CN" altLang="en-US" dirty="0"/>
              <a:t>论文报告（</a:t>
            </a:r>
            <a:r>
              <a:rPr lang="en-US" altLang="zh-CN" dirty="0"/>
              <a:t>15</a:t>
            </a:r>
            <a:r>
              <a:rPr lang="zh-CN" altLang="en-US" dirty="0"/>
              <a:t>*</a:t>
            </a:r>
            <a:r>
              <a:rPr lang="en-US" altLang="zh-CN" dirty="0"/>
              <a:t>2=30</a:t>
            </a:r>
            <a:r>
              <a:rPr lang="zh-CN" altLang="en-US" dirty="0"/>
              <a:t>分）：研读</a:t>
            </a:r>
            <a:r>
              <a:rPr lang="en-US" altLang="zh-CN" dirty="0"/>
              <a:t>2</a:t>
            </a:r>
            <a:r>
              <a:rPr lang="zh-CN" altLang="en-US" dirty="0"/>
              <a:t>篇</a:t>
            </a:r>
            <a:r>
              <a:rPr lang="en-US" altLang="zh-CN" dirty="0"/>
              <a:t>2020</a:t>
            </a:r>
            <a:r>
              <a:rPr lang="zh-CN" altLang="en-US" dirty="0"/>
              <a:t>年后顶级会议论文，方向包括网络体系结构、</a:t>
            </a:r>
            <a:r>
              <a:rPr lang="en-US" altLang="zh-CN" dirty="0"/>
              <a:t>TCP/IP</a:t>
            </a:r>
            <a:r>
              <a:rPr lang="zh-CN" altLang="en-US" dirty="0"/>
              <a:t>、</a:t>
            </a:r>
            <a:r>
              <a:rPr lang="en-US" altLang="zh-CN" dirty="0"/>
              <a:t>DNS</a:t>
            </a:r>
            <a:r>
              <a:rPr lang="zh-CN" altLang="en-US" dirty="0"/>
              <a:t>、</a:t>
            </a:r>
            <a:r>
              <a:rPr lang="en-US" altLang="zh-CN" dirty="0"/>
              <a:t>BGP</a:t>
            </a:r>
            <a:r>
              <a:rPr lang="zh-CN" altLang="en-US" dirty="0"/>
              <a:t>、</a:t>
            </a:r>
            <a:r>
              <a:rPr lang="en-US" altLang="zh-CN" strike="sngStrike" dirty="0"/>
              <a:t>TLS</a:t>
            </a:r>
            <a:r>
              <a:rPr lang="zh-CN" altLang="en-US" dirty="0"/>
              <a:t>、匿名通信、网络测量、区块链。准备</a:t>
            </a:r>
            <a:r>
              <a:rPr lang="en-US" altLang="zh-CN" dirty="0"/>
              <a:t>PPT+</a:t>
            </a:r>
            <a:r>
              <a:rPr lang="zh-CN" altLang="en-US" dirty="0"/>
              <a:t>音频报告，</a:t>
            </a:r>
            <a:r>
              <a:rPr lang="en-US" altLang="zh-CN" dirty="0"/>
              <a:t>&lt;5</a:t>
            </a:r>
            <a:r>
              <a:rPr lang="zh-CN" altLang="en-US" dirty="0"/>
              <a:t>分钟。</a:t>
            </a:r>
            <a:endParaRPr lang="en-US" altLang="zh-CN" dirty="0"/>
          </a:p>
          <a:p>
            <a:r>
              <a:rPr lang="zh-CN" altLang="en-US" dirty="0"/>
              <a:t>第一次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日提交，第二次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日。</a:t>
            </a:r>
            <a:endParaRPr lang="en-US" altLang="zh-CN" dirty="0"/>
          </a:p>
          <a:p>
            <a:r>
              <a:rPr lang="zh-CN" altLang="en-US" dirty="0"/>
              <a:t>期末考试（</a:t>
            </a:r>
            <a:r>
              <a:rPr lang="en-US" altLang="zh-CN" dirty="0"/>
              <a:t>70</a:t>
            </a:r>
            <a:r>
              <a:rPr lang="zh-CN" altLang="en-US" dirty="0"/>
              <a:t>分）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46D42-D5F5-1545-8AFB-EDBF145B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E17C6-53CA-944D-9421-F2F3A04C57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1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0.2|0.2|0.1"/>
</p:tagLst>
</file>

<file path=ppt/theme/theme1.xml><?xml version="1.0" encoding="utf-8"?>
<a:theme xmlns:a="http://schemas.openxmlformats.org/drawingml/2006/main" name="zy-blu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y-blue" id="{8CD101B2-958B-7A47-A194-91A5582D5E0B}" vid="{BDE09BB8-6C34-5846-8DB3-2521FF71BC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zy-blue</Template>
  <TotalTime>48935</TotalTime>
  <Words>310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YaHei</vt:lpstr>
      <vt:lpstr>STKaiti</vt:lpstr>
      <vt:lpstr>Arial</vt:lpstr>
      <vt:lpstr>Calibri</vt:lpstr>
      <vt:lpstr>Wingdings</vt:lpstr>
      <vt:lpstr>zy-blue</vt:lpstr>
      <vt:lpstr>互联网基础设施安全  课程介绍</vt:lpstr>
      <vt:lpstr>课程大纲</vt:lpstr>
      <vt:lpstr>课程目标</vt:lpstr>
      <vt:lpstr>课程考核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互联网体系结构与安全</dc:title>
  <dc:creator>Microsoft Office User</dc:creator>
  <cp:lastModifiedBy>Microsoft Office User</cp:lastModifiedBy>
  <cp:revision>658</cp:revision>
  <dcterms:created xsi:type="dcterms:W3CDTF">2019-12-18T13:17:38Z</dcterms:created>
  <dcterms:modified xsi:type="dcterms:W3CDTF">2022-09-22T14:32:22Z</dcterms:modified>
</cp:coreProperties>
</file>