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371" r:id="rId3"/>
    <p:sldId id="367" r:id="rId4"/>
    <p:sldId id="375" r:id="rId5"/>
    <p:sldId id="369" r:id="rId6"/>
    <p:sldId id="370" r:id="rId7"/>
    <p:sldId id="361" r:id="rId8"/>
    <p:sldId id="364" r:id="rId9"/>
    <p:sldId id="365" r:id="rId10"/>
    <p:sldId id="349" r:id="rId11"/>
    <p:sldId id="360" r:id="rId12"/>
    <p:sldId id="357" r:id="rId13"/>
    <p:sldId id="358" r:id="rId14"/>
    <p:sldId id="362" r:id="rId15"/>
    <p:sldId id="372" r:id="rId16"/>
    <p:sldId id="363" r:id="rId17"/>
    <p:sldId id="366" r:id="rId18"/>
    <p:sldId id="359" r:id="rId19"/>
    <p:sldId id="368" r:id="rId20"/>
    <p:sldId id="374" r:id="rId21"/>
    <p:sldId id="376" r:id="rId22"/>
    <p:sldId id="3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5E0BC-637E-4928-81A0-50D02CBDAA6F}" v="1956" dt="2020-02-24T15:34:2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/>
    <p:restoredTop sz="91392"/>
  </p:normalViewPr>
  <p:slideViewPr>
    <p:cSldViewPr snapToGrid="0" snapToObjects="1">
      <p:cViewPr>
        <p:scale>
          <a:sx n="113" d="100"/>
          <a:sy n="113" d="100"/>
        </p:scale>
        <p:origin x="2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1355E0BC-637E-4928-81A0-50D02CBDAA6F}"/>
    <pc:docChg chg="custSel modSld">
      <pc:chgData name="" userId="ec0a327afac5ea05" providerId="LiveId" clId="{1355E0BC-637E-4928-81A0-50D02CBDAA6F}" dt="2020-02-24T15:34:21.139" v="1953"/>
      <pc:docMkLst>
        <pc:docMk/>
      </pc:docMkLst>
      <pc:sldChg chg="modSp">
        <pc:chgData name="" userId="ec0a327afac5ea05" providerId="LiveId" clId="{1355E0BC-637E-4928-81A0-50D02CBDAA6F}" dt="2020-02-24T15:34:21.139" v="1953"/>
        <pc:sldMkLst>
          <pc:docMk/>
          <pc:sldMk cId="3850823891" sldId="257"/>
        </pc:sldMkLst>
        <pc:spChg chg="mod">
          <ac:chgData name="" userId="ec0a327afac5ea05" providerId="LiveId" clId="{1355E0BC-637E-4928-81A0-50D02CBDAA6F}" dt="2020-02-24T15:34:21.139" v="1953"/>
          <ac:spMkLst>
            <pc:docMk/>
            <pc:sldMk cId="3850823891" sldId="257"/>
            <ac:spMk id="3" creationId="{B5ED0FE2-6024-ED40-B45E-184A5566B7CA}"/>
          </ac:spMkLst>
        </pc:spChg>
      </pc:sldChg>
      <pc:sldChg chg="modSp">
        <pc:chgData name="" userId="ec0a327afac5ea05" providerId="LiveId" clId="{1355E0BC-637E-4928-81A0-50D02CBDAA6F}" dt="2020-02-24T09:11:20.011" v="407"/>
        <pc:sldMkLst>
          <pc:docMk/>
          <pc:sldMk cId="2212193259" sldId="284"/>
        </pc:sldMkLst>
        <pc:spChg chg="mod">
          <ac:chgData name="" userId="ec0a327afac5ea05" providerId="LiveId" clId="{1355E0BC-637E-4928-81A0-50D02CBDAA6F}" dt="2020-02-24T09:11:20.011" v="407"/>
          <ac:spMkLst>
            <pc:docMk/>
            <pc:sldMk cId="2212193259" sldId="284"/>
            <ac:spMk id="3" creationId="{6009FFD8-2EA5-6E46-A187-53E92754CDFF}"/>
          </ac:spMkLst>
        </pc:spChg>
      </pc:sldChg>
      <pc:sldChg chg="modSp">
        <pc:chgData name="" userId="ec0a327afac5ea05" providerId="LiveId" clId="{1355E0BC-637E-4928-81A0-50D02CBDAA6F}" dt="2020-02-24T10:10:34.842" v="472" actId="20577"/>
        <pc:sldMkLst>
          <pc:docMk/>
          <pc:sldMk cId="2328513437" sldId="289"/>
        </pc:sldMkLst>
        <pc:spChg chg="mod">
          <ac:chgData name="" userId="ec0a327afac5ea05" providerId="LiveId" clId="{1355E0BC-637E-4928-81A0-50D02CBDAA6F}" dt="2020-02-24T10:10:34.842" v="472" actId="20577"/>
          <ac:spMkLst>
            <pc:docMk/>
            <pc:sldMk cId="2328513437" sldId="289"/>
            <ac:spMk id="3" creationId="{04D77FE2-8520-1143-A0CB-E72517398825}"/>
          </ac:spMkLst>
        </pc:spChg>
      </pc:sldChg>
      <pc:sldChg chg="modSp">
        <pc:chgData name="" userId="ec0a327afac5ea05" providerId="LiveId" clId="{1355E0BC-637E-4928-81A0-50D02CBDAA6F}" dt="2020-02-24T11:04:24.018" v="650" actId="20577"/>
        <pc:sldMkLst>
          <pc:docMk/>
          <pc:sldMk cId="3405391959" sldId="295"/>
        </pc:sldMkLst>
        <pc:spChg chg="mod">
          <ac:chgData name="" userId="ec0a327afac5ea05" providerId="LiveId" clId="{1355E0BC-637E-4928-81A0-50D02CBDAA6F}" dt="2020-02-24T11:04:24.018" v="650" actId="20577"/>
          <ac:spMkLst>
            <pc:docMk/>
            <pc:sldMk cId="3405391959" sldId="295"/>
            <ac:spMk id="3" creationId="{BA99B77A-3C7A-CF4A-A3AF-3C95D32FE986}"/>
          </ac:spMkLst>
        </pc:spChg>
      </pc:sldChg>
      <pc:sldChg chg="modSp">
        <pc:chgData name="" userId="ec0a327afac5ea05" providerId="LiveId" clId="{1355E0BC-637E-4928-81A0-50D02CBDAA6F}" dt="2020-02-24T02:42:47.829" v="7"/>
        <pc:sldMkLst>
          <pc:docMk/>
          <pc:sldMk cId="346635305" sldId="298"/>
        </pc:sldMkLst>
        <pc:spChg chg="mod">
          <ac:chgData name="" userId="ec0a327afac5ea05" providerId="LiveId" clId="{1355E0BC-637E-4928-81A0-50D02CBDAA6F}" dt="2020-02-24T02:42:47.829" v="7"/>
          <ac:spMkLst>
            <pc:docMk/>
            <pc:sldMk cId="346635305" sldId="298"/>
            <ac:spMk id="2" creationId="{CF296905-7C5A-964D-B909-CDBD26383F49}"/>
          </ac:spMkLst>
        </pc:spChg>
      </pc:sldChg>
      <pc:sldChg chg="modSp">
        <pc:chgData name="" userId="ec0a327afac5ea05" providerId="LiveId" clId="{1355E0BC-637E-4928-81A0-50D02CBDAA6F}" dt="2020-02-24T08:39:59.700" v="347"/>
        <pc:sldMkLst>
          <pc:docMk/>
          <pc:sldMk cId="4263533675" sldId="306"/>
        </pc:sldMkLst>
        <pc:spChg chg="mod">
          <ac:chgData name="" userId="ec0a327afac5ea05" providerId="LiveId" clId="{1355E0BC-637E-4928-81A0-50D02CBDAA6F}" dt="2020-02-24T08:39:59.700" v="347"/>
          <ac:spMkLst>
            <pc:docMk/>
            <pc:sldMk cId="4263533675" sldId="306"/>
            <ac:spMk id="3" creationId="{FD9BCA8F-810B-694A-A42D-0E91B5FC87C3}"/>
          </ac:spMkLst>
        </pc:spChg>
      </pc:sldChg>
      <pc:sldChg chg="addSp delSp modSp">
        <pc:chgData name="" userId="ec0a327afac5ea05" providerId="LiveId" clId="{1355E0BC-637E-4928-81A0-50D02CBDAA6F}" dt="2020-02-24T10:12:09.988" v="537" actId="1036"/>
        <pc:sldMkLst>
          <pc:docMk/>
          <pc:sldMk cId="1587553331" sldId="313"/>
        </pc:sldMkLst>
        <pc:spChg chg="mod">
          <ac:chgData name="" userId="ec0a327afac5ea05" providerId="LiveId" clId="{1355E0BC-637E-4928-81A0-50D02CBDAA6F}" dt="2020-02-24T10:10:53.358" v="487"/>
          <ac:spMkLst>
            <pc:docMk/>
            <pc:sldMk cId="1587553331" sldId="313"/>
            <ac:spMk id="2" creationId="{E8360C03-E0FA-B44D-9BE3-D2B0B18E6FDB}"/>
          </ac:spMkLst>
        </pc:spChg>
        <pc:picChg chg="add mod">
          <ac:chgData name="" userId="ec0a327afac5ea05" providerId="LiveId" clId="{1355E0BC-637E-4928-81A0-50D02CBDAA6F}" dt="2020-02-24T10:12:09.988" v="537" actId="1036"/>
          <ac:picMkLst>
            <pc:docMk/>
            <pc:sldMk cId="1587553331" sldId="313"/>
            <ac:picMk id="5" creationId="{4C06FDFC-0778-4699-91A4-0D2836E758BA}"/>
          </ac:picMkLst>
        </pc:picChg>
        <pc:picChg chg="del">
          <ac:chgData name="" userId="ec0a327afac5ea05" providerId="LiveId" clId="{1355E0BC-637E-4928-81A0-50D02CBDAA6F}" dt="2020-02-24T10:11:53.072" v="488" actId="478"/>
          <ac:picMkLst>
            <pc:docMk/>
            <pc:sldMk cId="1587553331" sldId="313"/>
            <ac:picMk id="6" creationId="{9038DD58-CC47-D143-BA82-0FE5E11F1841}"/>
          </ac:picMkLst>
        </pc:picChg>
      </pc:sldChg>
      <pc:sldChg chg="modSp">
        <pc:chgData name="" userId="ec0a327afac5ea05" providerId="LiveId" clId="{1355E0BC-637E-4928-81A0-50D02CBDAA6F}" dt="2020-02-24T10:49:12.901" v="601" actId="20577"/>
        <pc:sldMkLst>
          <pc:docMk/>
          <pc:sldMk cId="2529633097" sldId="315"/>
        </pc:sldMkLst>
        <pc:spChg chg="mod">
          <ac:chgData name="" userId="ec0a327afac5ea05" providerId="LiveId" clId="{1355E0BC-637E-4928-81A0-50D02CBDAA6F}" dt="2020-02-24T10:49:12.901" v="601" actId="20577"/>
          <ac:spMkLst>
            <pc:docMk/>
            <pc:sldMk cId="2529633097" sldId="315"/>
            <ac:spMk id="3" creationId="{EA56CC63-7E69-CD48-9C04-0DF2326B7722}"/>
          </ac:spMkLst>
        </pc:spChg>
      </pc:sldChg>
      <pc:sldChg chg="modSp modAnim">
        <pc:chgData name="" userId="ec0a327afac5ea05" providerId="LiveId" clId="{1355E0BC-637E-4928-81A0-50D02CBDAA6F}" dt="2020-02-24T11:00:00.854" v="631"/>
        <pc:sldMkLst>
          <pc:docMk/>
          <pc:sldMk cId="3558479136" sldId="317"/>
        </pc:sldMkLst>
        <pc:spChg chg="mod">
          <ac:chgData name="" userId="ec0a327afac5ea05" providerId="LiveId" clId="{1355E0BC-637E-4928-81A0-50D02CBDAA6F}" dt="2020-02-24T08:43:28.319" v="380"/>
          <ac:spMkLst>
            <pc:docMk/>
            <pc:sldMk cId="3558479136" sldId="317"/>
            <ac:spMk id="2" creationId="{22DDBE4A-6CB8-2F48-8286-14A502A2B029}"/>
          </ac:spMkLst>
        </pc:spChg>
        <pc:spChg chg="mod">
          <ac:chgData name="" userId="ec0a327afac5ea05" providerId="LiveId" clId="{1355E0BC-637E-4928-81A0-50D02CBDAA6F}" dt="2020-02-24T11:00:00.854" v="631"/>
          <ac:spMkLst>
            <pc:docMk/>
            <pc:sldMk cId="3558479136" sldId="317"/>
            <ac:spMk id="3" creationId="{FD533448-93BB-DD4C-ABAA-E88A1E1F5270}"/>
          </ac:spMkLst>
        </pc:spChg>
      </pc:sldChg>
      <pc:sldChg chg="modSp">
        <pc:chgData name="" userId="ec0a327afac5ea05" providerId="LiveId" clId="{1355E0BC-637E-4928-81A0-50D02CBDAA6F}" dt="2020-02-24T08:27:19.746" v="274"/>
        <pc:sldMkLst>
          <pc:docMk/>
          <pc:sldMk cId="1368416983" sldId="318"/>
        </pc:sldMkLst>
        <pc:spChg chg="mod">
          <ac:chgData name="" userId="ec0a327afac5ea05" providerId="LiveId" clId="{1355E0BC-637E-4928-81A0-50D02CBDAA6F}" dt="2020-02-24T08:27:19.746" v="274"/>
          <ac:spMkLst>
            <pc:docMk/>
            <pc:sldMk cId="1368416983" sldId="318"/>
            <ac:spMk id="3" creationId="{C7BB4441-052B-A04C-9F1F-BE34F59E895B}"/>
          </ac:spMkLst>
        </pc:spChg>
      </pc:sldChg>
      <pc:sldChg chg="modSp modAnim">
        <pc:chgData name="" userId="ec0a327afac5ea05" providerId="LiveId" clId="{1355E0BC-637E-4928-81A0-50D02CBDAA6F}" dt="2020-02-24T11:41:38.958" v="1667"/>
        <pc:sldMkLst>
          <pc:docMk/>
          <pc:sldMk cId="3015496971" sldId="320"/>
        </pc:sldMkLst>
        <pc:spChg chg="mod">
          <ac:chgData name="" userId="ec0a327afac5ea05" providerId="LiveId" clId="{1355E0BC-637E-4928-81A0-50D02CBDAA6F}" dt="2020-02-24T11:41:38.958" v="1667"/>
          <ac:spMkLst>
            <pc:docMk/>
            <pc:sldMk cId="3015496971" sldId="320"/>
            <ac:spMk id="3" creationId="{677928DC-F665-424D-ABA4-A12ABD1C5392}"/>
          </ac:spMkLst>
        </pc:spChg>
      </pc:sldChg>
      <pc:sldChg chg="addSp delSp modSp modAnim">
        <pc:chgData name="" userId="ec0a327afac5ea05" providerId="LiveId" clId="{1355E0BC-637E-4928-81A0-50D02CBDAA6F}" dt="2020-02-24T11:32:15.346" v="1497"/>
        <pc:sldMkLst>
          <pc:docMk/>
          <pc:sldMk cId="4025062980" sldId="322"/>
        </pc:sldMkLst>
        <pc:spChg chg="mod">
          <ac:chgData name="" userId="ec0a327afac5ea05" providerId="LiveId" clId="{1355E0BC-637E-4928-81A0-50D02CBDAA6F}" dt="2020-02-24T11:32:15.346" v="1497"/>
          <ac:spMkLst>
            <pc:docMk/>
            <pc:sldMk cId="4025062980" sldId="322"/>
            <ac:spMk id="3" creationId="{677928DC-F665-424D-ABA4-A12ABD1C5392}"/>
          </ac:spMkLst>
        </pc:spChg>
        <pc:inkChg chg="add del">
          <ac:chgData name="" userId="ec0a327afac5ea05" providerId="LiveId" clId="{1355E0BC-637E-4928-81A0-50D02CBDAA6F}" dt="2020-02-24T03:06:11.387" v="171" actId="478"/>
          <ac:inkMkLst>
            <pc:docMk/>
            <pc:sldMk cId="4025062980" sldId="322"/>
            <ac:inkMk id="5" creationId="{83956A58-0719-477D-B4A1-616B9D68E627}"/>
          </ac:inkMkLst>
        </pc:inkChg>
      </pc:sldChg>
      <pc:sldChg chg="modSp modAnim">
        <pc:chgData name="" userId="ec0a327afac5ea05" providerId="LiveId" clId="{1355E0BC-637E-4928-81A0-50D02CBDAA6F}" dt="2020-02-24T11:52:14.264" v="1952"/>
        <pc:sldMkLst>
          <pc:docMk/>
          <pc:sldMk cId="3218287071" sldId="324"/>
        </pc:sldMkLst>
        <pc:spChg chg="mod">
          <ac:chgData name="" userId="ec0a327afac5ea05" providerId="LiveId" clId="{1355E0BC-637E-4928-81A0-50D02CBDAA6F}" dt="2020-02-24T11:52:14.264" v="1952"/>
          <ac:spMkLst>
            <pc:docMk/>
            <pc:sldMk cId="3218287071" sldId="324"/>
            <ac:spMk id="3" creationId="{3D91D8A1-E6E1-854C-B5F2-98715C2B7616}"/>
          </ac:spMkLst>
        </pc:spChg>
      </pc:sldChg>
    </pc:docChg>
  </pc:docChgLst>
  <pc:docChgLst>
    <pc:chgData name="Zhang Yu" userId="ec0a327afac5ea05" providerId="LiveId" clId="{478EAA6A-8FF7-4444-8DE6-EDAD42AEF260}"/>
    <pc:docChg chg="modSld">
      <pc:chgData name="Zhang Yu" userId="ec0a327afac5ea05" providerId="LiveId" clId="{478EAA6A-8FF7-4444-8DE6-EDAD42AEF260}" dt="2020-02-25T13:41:37.451" v="4" actId="1076"/>
      <pc:docMkLst>
        <pc:docMk/>
      </pc:docMkLst>
      <pc:sldChg chg="modSp">
        <pc:chgData name="Zhang Yu" userId="ec0a327afac5ea05" providerId="LiveId" clId="{478EAA6A-8FF7-4444-8DE6-EDAD42AEF260}" dt="2020-02-25T12:58:13.940" v="0" actId="1076"/>
        <pc:sldMkLst>
          <pc:docMk/>
          <pc:sldMk cId="3351155807" sldId="256"/>
        </pc:sldMkLst>
        <pc:spChg chg="mod">
          <ac:chgData name="Zhang Yu" userId="ec0a327afac5ea05" providerId="LiveId" clId="{478EAA6A-8FF7-4444-8DE6-EDAD42AEF260}" dt="2020-02-25T12:58:13.940" v="0" actId="1076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Zhang Yu" userId="ec0a327afac5ea05" providerId="LiveId" clId="{478EAA6A-8FF7-4444-8DE6-EDAD42AEF260}" dt="2020-02-25T12:58:17.417" v="1" actId="1076"/>
        <pc:sldMkLst>
          <pc:docMk/>
          <pc:sldMk cId="4088120922" sldId="285"/>
        </pc:sldMkLst>
        <pc:picChg chg="mod">
          <ac:chgData name="Zhang Yu" userId="ec0a327afac5ea05" providerId="LiveId" clId="{478EAA6A-8FF7-4444-8DE6-EDAD42AEF260}" dt="2020-02-25T12:58:17.417" v="1" actId="1076"/>
          <ac:picMkLst>
            <pc:docMk/>
            <pc:sldMk cId="4088120922" sldId="285"/>
            <ac:picMk id="5" creationId="{F7D1B077-665C-2D4D-8E3A-6C0645D0E794}"/>
          </ac:picMkLst>
        </pc:picChg>
      </pc:sldChg>
      <pc:sldChg chg="modSp">
        <pc:chgData name="Zhang Yu" userId="ec0a327afac5ea05" providerId="LiveId" clId="{478EAA6A-8FF7-4444-8DE6-EDAD42AEF260}" dt="2020-02-25T13:41:37.451" v="4" actId="1076"/>
        <pc:sldMkLst>
          <pc:docMk/>
          <pc:sldMk cId="3507042273" sldId="304"/>
        </pc:sldMkLst>
        <pc:spChg chg="mod">
          <ac:chgData name="Zhang Yu" userId="ec0a327afac5ea05" providerId="LiveId" clId="{478EAA6A-8FF7-4444-8DE6-EDAD42AEF260}" dt="2020-02-25T13:41:37.451" v="4" actId="1076"/>
          <ac:spMkLst>
            <pc:docMk/>
            <pc:sldMk cId="3507042273" sldId="304"/>
            <ac:spMk id="3" creationId="{41A76202-475A-244E-BC85-F2239FE1D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https://blog.apnic.net/wp-content/uploads/2021/12/MKGRA669-Report-for-APNIC-LACNIC-V3.pdf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https://www.cnet.com/news/privacy/vint-cerf-sopa-means-unprecedented-censorship-of-the-web/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上</a:t>
            </a:r>
            <a:r>
              <a:rPr lang="zh-CN" altLang="en-US"/>
              <a:t>：</a:t>
            </a:r>
            <a:r>
              <a:rPr lang="en-US"/>
              <a:t>APNIC</a:t>
            </a:r>
          </a:p>
          <a:p>
            <a:r>
              <a:rPr lang="en-US"/>
              <a:t>下</a:t>
            </a:r>
            <a:r>
              <a:rPr lang="zh-CN" altLang="en-US"/>
              <a:t>：</a:t>
            </a:r>
            <a:r>
              <a:rPr lang="en-US"/>
              <a:t>http://www.caict.ac.cn/kxyj/qwfb/ztbg/201907/P020190712576587138174.pdf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https://cacm.acm.org/magazines/2011/1/103186-to-change-the-world-take-a-chance/fulltext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/>
          </a:bodyPr>
          <a:lstStyle/>
          <a:p>
            <a:r>
              <a:rPr lang="zh-CN" altLang="en-CN" b="1" dirty="0"/>
              <a:t>互联网体系</a:t>
            </a:r>
            <a:r>
              <a:rPr lang="zh-CN" altLang="en-US" b="1" dirty="0"/>
              <a:t>演进</a:t>
            </a:r>
            <a:r>
              <a:rPr lang="zh-CN" altLang="en-US" dirty="0"/>
              <a:t>与革命</a:t>
            </a:r>
            <a:br>
              <a:rPr lang="en-US" altLang="zh-CN" dirty="0"/>
            </a:br>
            <a:r>
              <a:rPr lang="en-US" altLang="zh-CN" sz="3200" dirty="0"/>
              <a:t>evolution vs. clean-slate</a:t>
            </a:r>
            <a:br>
              <a:rPr lang="en-CN" altLang="zh-CN" b="1" dirty="0"/>
            </a:br>
            <a:endParaRPr lang="en-US" sz="24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20478"/>
            <a:ext cx="6858000" cy="1685611"/>
          </a:xfrm>
        </p:spPr>
        <p:txBody>
          <a:bodyPr/>
          <a:lstStyle/>
          <a:p>
            <a:r>
              <a:rPr lang="zh-CN" altLang="en-US" b="1" dirty="0"/>
              <a:t>哈尔滨工业大学 </a:t>
            </a:r>
            <a:r>
              <a:rPr lang="zh-CN" altLang="en-CN" b="1" dirty="0"/>
              <a:t>网络</a:t>
            </a:r>
            <a:r>
              <a:rPr lang="zh-CN" altLang="en-US" b="1" dirty="0"/>
              <a:t>空间安全学院</a:t>
            </a:r>
            <a:endParaRPr lang="en-US" altLang="zh-CN" b="1" dirty="0"/>
          </a:p>
          <a:p>
            <a:r>
              <a:rPr lang="zh-CN" altLang="en-US" b="1" dirty="0"/>
              <a:t>张宇</a:t>
            </a:r>
            <a:endParaRPr lang="en-US" altLang="zh-CN" b="1" dirty="0"/>
          </a:p>
          <a:p>
            <a:r>
              <a:rPr lang="en-US" altLang="zh-CN" b="1" dirty="0"/>
              <a:t>2022-09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A012-E430-0640-B5AF-CEC144C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IPv6特点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5D9C2-8D93-3148-945C-015E22F1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E1EF-961E-D9A7-BB42-C0F8D65D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/>
          <a:lstStyle/>
          <a:p>
            <a:r>
              <a:rPr lang="zh-CN" altLang="en-US"/>
              <a:t>扩展编址能力</a:t>
            </a:r>
            <a:endParaRPr lang="en-US" altLang="zh-CN"/>
          </a:p>
          <a:p>
            <a:pPr lvl="1"/>
            <a:r>
              <a:rPr lang="zh-CN" altLang="en-US"/>
              <a:t>从</a:t>
            </a:r>
            <a:r>
              <a:rPr lang="en-US" altLang="zh-CN"/>
              <a:t>32</a:t>
            </a:r>
            <a:r>
              <a:rPr lang="zh-CN" altLang="en-US"/>
              <a:t>位到</a:t>
            </a:r>
            <a:r>
              <a:rPr lang="en-US" altLang="zh-CN"/>
              <a:t>128</a:t>
            </a:r>
            <a:r>
              <a:rPr lang="zh-CN" altLang="en-US"/>
              <a:t>位</a:t>
            </a:r>
            <a:endParaRPr lang="en-US" altLang="zh-CN"/>
          </a:p>
          <a:p>
            <a:pPr lvl="1"/>
            <a:r>
              <a:rPr lang="zh-CN" altLang="en-US"/>
              <a:t>更多地址层级、更多地址、简化地址自动配置</a:t>
            </a:r>
            <a:endParaRPr lang="en-US" altLang="zh-CN"/>
          </a:p>
          <a:p>
            <a:pPr lvl="1"/>
            <a:r>
              <a:rPr lang="zh-CN" altLang="en-US"/>
              <a:t>组播地址，</a:t>
            </a:r>
            <a:r>
              <a:rPr lang="en-US" altLang="zh-CN"/>
              <a:t>scope</a:t>
            </a:r>
            <a:r>
              <a:rPr lang="zh-CN" altLang="en-US"/>
              <a:t>字段</a:t>
            </a:r>
            <a:endParaRPr lang="en-US" altLang="zh-CN"/>
          </a:p>
          <a:p>
            <a:pPr lvl="1"/>
            <a:r>
              <a:rPr lang="zh-CN" altLang="en-US"/>
              <a:t>任播地址</a:t>
            </a:r>
            <a:endParaRPr lang="en-CN" altLang="zh-CN"/>
          </a:p>
          <a:p>
            <a:r>
              <a:rPr lang="zh-CN" altLang="en-CN"/>
              <a:t>头部</a:t>
            </a:r>
            <a:r>
              <a:rPr lang="zh-CN" altLang="en-US"/>
              <a:t>格式简化</a:t>
            </a:r>
            <a:endParaRPr lang="en-US" altLang="zh-CN"/>
          </a:p>
          <a:p>
            <a:pPr lvl="1"/>
            <a:r>
              <a:rPr lang="zh-CN" altLang="en-US"/>
              <a:t>去掉或变成可选字段</a:t>
            </a:r>
            <a:endParaRPr lang="en-US" altLang="zh-CN"/>
          </a:p>
          <a:p>
            <a:r>
              <a:rPr lang="zh-CN" altLang="en-US"/>
              <a:t>改进扩展性和选项支持</a:t>
            </a:r>
            <a:endParaRPr lang="en-US" altLang="zh-CN"/>
          </a:p>
          <a:p>
            <a:r>
              <a:rPr lang="en-US" altLang="zh-CN"/>
              <a:t>Flow</a:t>
            </a:r>
            <a:r>
              <a:rPr lang="zh-CN" altLang="en-US"/>
              <a:t> </a:t>
            </a:r>
            <a:r>
              <a:rPr lang="en-US" altLang="zh-CN"/>
              <a:t>Labeling</a:t>
            </a:r>
            <a:r>
              <a:rPr lang="zh-CN" altLang="en-US"/>
              <a:t>能力</a:t>
            </a:r>
            <a:endParaRPr lang="en-US" altLang="zh-CN"/>
          </a:p>
          <a:p>
            <a:pPr lvl="1"/>
            <a:r>
              <a:rPr lang="zh-CN" altLang="en-US"/>
              <a:t>对一组包进行标记，作为单一流来处理</a:t>
            </a:r>
            <a:endParaRPr lang="en-US" altLang="zh-CN"/>
          </a:p>
          <a:p>
            <a:r>
              <a:rPr lang="zh-CN" altLang="en-US"/>
              <a:t>认证和隐私能力</a:t>
            </a:r>
            <a:endParaRPr lang="en-US" altLang="zh-CN"/>
          </a:p>
          <a:p>
            <a:pPr lvl="1"/>
            <a:r>
              <a:rPr lang="zh-CN" altLang="en-US"/>
              <a:t>支持认证、数据完整性和（可选）机密性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98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ED8F-C3D5-6101-D672-2C653B72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IPv4头部格式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59A01-9D82-0AC1-5543-9B55D73F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2F20E-A4A5-3DA3-8FF4-7CF488C28D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5799" y="1837122"/>
            <a:ext cx="7772400" cy="3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5DEC-6D65-5E1A-B144-397F47C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IPv6头部格式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EA776-003B-91B4-F03D-619AAE36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260F8-5161-8831-9589-F9942C43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24438" y="1493479"/>
            <a:ext cx="6889750" cy="42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3E98-931E-4946-8280-AAC45828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扩展头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466A-582D-52D9-2964-2B2635E5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22D78-2C75-55F0-D243-E7AF886270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5799" y="1025564"/>
            <a:ext cx="7772400" cy="41972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FEF599-09A6-E1A7-A041-1AF9FCCD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5400500"/>
            <a:ext cx="8168509" cy="1320975"/>
          </a:xfrm>
        </p:spPr>
        <p:txBody>
          <a:bodyPr/>
          <a:lstStyle/>
          <a:p>
            <a:r>
              <a:rPr lang="zh-CN" altLang="en-US"/>
              <a:t>类型包括</a:t>
            </a:r>
            <a:r>
              <a:rPr lang="en-US"/>
              <a:t>Hop-by-Hop</a:t>
            </a:r>
            <a:r>
              <a:rPr lang="zh-CN" altLang="en-US"/>
              <a:t>、</a:t>
            </a:r>
            <a:r>
              <a:rPr lang="en-US"/>
              <a:t>Destination</a:t>
            </a:r>
            <a:r>
              <a:rPr lang="zh-CN" altLang="en-US"/>
              <a:t>、</a:t>
            </a:r>
            <a:r>
              <a:rPr lang="en-US"/>
              <a:t>Routing</a:t>
            </a:r>
            <a:r>
              <a:rPr lang="zh-CN" altLang="en-US"/>
              <a:t>、</a:t>
            </a:r>
            <a:r>
              <a:rPr lang="en-US"/>
              <a:t>Fragment</a:t>
            </a:r>
            <a:r>
              <a:rPr lang="zh-CN" altLang="en-US"/>
              <a:t>、</a:t>
            </a:r>
            <a:r>
              <a:rPr lang="en-US"/>
              <a:t>Authentication</a:t>
            </a:r>
            <a:r>
              <a:rPr lang="zh-CN" altLang="en-US"/>
              <a:t>、</a:t>
            </a:r>
            <a:r>
              <a:rPr lang="en-US"/>
              <a:t>Encapsulating Security Payload</a:t>
            </a:r>
            <a:endParaRPr lang="en-US" altLang="zh-CN"/>
          </a:p>
          <a:p>
            <a:r>
              <a:rPr lang="zh-CN" altLang="en-US"/>
              <a:t>只有</a:t>
            </a:r>
            <a:r>
              <a:rPr lang="en-US" altLang="zh-CN"/>
              <a:t>Hop-by-hop</a:t>
            </a:r>
            <a:r>
              <a:rPr lang="zh-CN" altLang="en-US"/>
              <a:t>头部是路由器必须处理的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3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E2B1-1A0E-47C4-B637-6D4AFCDE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IPv6部署进展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F2993-6DE2-520B-DD59-DFDCE5BD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CD38-AB0D-F437-40B1-39341740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" y="1403786"/>
            <a:ext cx="8848849" cy="4212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A5E89-1DAB-D0D9-39D6-5FD493560760}"/>
              </a:ext>
            </a:extLst>
          </p:cNvPr>
          <p:cNvSpPr txBox="1"/>
          <p:nvPr/>
        </p:nvSpPr>
        <p:spPr>
          <a:xfrm>
            <a:off x="263524" y="6171689"/>
            <a:ext cx="838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https://www.google.com/intl/en/ipv6/statistics.html#tab=ipv6-adoption</a:t>
            </a:r>
          </a:p>
        </p:txBody>
      </p:sp>
    </p:spTree>
    <p:extLst>
      <p:ext uri="{BB962C8B-B14F-4D97-AF65-F5344CB8AC3E}">
        <p14:creationId xmlns:p14="http://schemas.microsoft.com/office/powerpoint/2010/main" val="149992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25F5-E52F-44A2-FA59-2D89AA20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我国推进IPv6部署情况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8707-4514-3BF2-EEB7-6E21FDC4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299448" cy="5873578"/>
          </a:xfrm>
        </p:spPr>
        <p:txBody>
          <a:bodyPr/>
          <a:lstStyle/>
          <a:p>
            <a:pPr algn="just"/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2017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年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11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月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26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日，中共中央办公厅、国务院办公厅印发了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《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推进互联网协议第六版（</a:t>
            </a:r>
            <a:r>
              <a:rPr 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IPv6）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规模部署行动计划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》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，并发出通知，要求各地区各部门结合实际认真贯彻落实。</a:t>
            </a:r>
            <a:endParaRPr lang="en-US" altLang="zh-CN" b="0" i="0" u="none" strike="noStrike">
              <a:solidFill>
                <a:srgbClr val="121212"/>
              </a:solidFill>
              <a:effectLst/>
              <a:latin typeface="-apple-system"/>
            </a:endParaRPr>
          </a:p>
          <a:p>
            <a:pPr algn="just"/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截至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2020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年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月，我国</a:t>
            </a:r>
            <a:r>
              <a:rPr 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IPv6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活跃用户数为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3.62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亿，占比达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40.01%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u="none" strike="noStrike">
              <a:solidFill>
                <a:srgbClr val="121212"/>
              </a:solidFill>
              <a:effectLst/>
              <a:latin typeface="-apple-system"/>
            </a:endParaRPr>
          </a:p>
          <a:p>
            <a:pPr algn="just"/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截至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2020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年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月，我国已申请</a:t>
            </a:r>
            <a:r>
              <a:rPr 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IPv6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地址资源总量达到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50209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块（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/32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），位居世界第二；我国已在互联网中通告的</a:t>
            </a:r>
            <a:r>
              <a:rPr 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AS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数量为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609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个。在已通告的</a:t>
            </a:r>
            <a:r>
              <a:rPr 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AS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中，支持</a:t>
            </a:r>
            <a:r>
              <a:rPr 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IPv6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AS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数量为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325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个，占比</a:t>
            </a:r>
            <a:r>
              <a:rPr lang="en-US" altLang="zh-CN" b="0" i="0" u="none" strike="noStrike">
                <a:solidFill>
                  <a:srgbClr val="121212"/>
                </a:solidFill>
                <a:effectLst/>
                <a:latin typeface="-apple-system"/>
              </a:rPr>
              <a:t>53.4%</a:t>
            </a:r>
            <a:r>
              <a:rPr lang="zh-CN" altLang="en-US" b="0" i="0" u="none" strike="noStrike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470A1-17D8-2A55-12ED-C891CDF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F65C-F258-5317-0A2E-B226A805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IPv6部署按国家统计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8118D-A646-C4D3-1A52-4555182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CA835-0BC9-1266-A130-D4E4C226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458798"/>
            <a:ext cx="7772400" cy="47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F4AD-45F8-F339-8EF4-F5E20B6A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中国IPv</a:t>
            </a:r>
            <a:r>
              <a:rPr lang="en-US" altLang="zh-CN"/>
              <a:t>6</a:t>
            </a:r>
            <a:r>
              <a:rPr lang="zh-CN" altLang="en-US"/>
              <a:t>部署情况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1D741-209E-9E3B-9E0E-B9C71673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DC53D-8AC6-6D6C-71FC-B229BCF3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76" y="990622"/>
            <a:ext cx="5332312" cy="273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5C219-EE9F-A8FB-359E-16711B6AD2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5799" y="3842371"/>
            <a:ext cx="7772400" cy="26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1182-1E11-1E6A-7F04-EDFC6FA0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为什么IPv</a:t>
            </a:r>
            <a:r>
              <a:rPr lang="en-US" altLang="zh-CN"/>
              <a:t>6</a:t>
            </a:r>
            <a:r>
              <a:rPr lang="zh-CN" altLang="en-US"/>
              <a:t>部署如此缓慢？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9BB3-A950-37A2-9ABB-A319D2B0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2581102"/>
          </a:xfrm>
        </p:spPr>
        <p:txBody>
          <a:bodyPr/>
          <a:lstStyle/>
          <a:p>
            <a:r>
              <a:rPr lang="zh-CN" altLang="en-US"/>
              <a:t>成本太高，需要更新网络设备</a:t>
            </a:r>
            <a:endParaRPr lang="en-US" altLang="zh-CN"/>
          </a:p>
          <a:p>
            <a:r>
              <a:rPr lang="zh-CN" altLang="en-US"/>
              <a:t>早期部署缺乏直接收益</a:t>
            </a:r>
            <a:endParaRPr lang="en-US" altLang="zh-CN"/>
          </a:p>
          <a:p>
            <a:r>
              <a:rPr lang="zh-CN" altLang="en-US"/>
              <a:t>没有</a:t>
            </a:r>
            <a:r>
              <a:rPr lang="en-US" altLang="zh-CN"/>
              <a:t>Killer</a:t>
            </a:r>
            <a:r>
              <a:rPr lang="zh-CN" altLang="en-US"/>
              <a:t> </a:t>
            </a:r>
            <a:r>
              <a:rPr lang="en-US" altLang="zh-CN"/>
              <a:t>App</a:t>
            </a:r>
          </a:p>
          <a:p>
            <a:r>
              <a:rPr lang="en-US" altLang="zh-CN"/>
              <a:t>CIDR</a:t>
            </a:r>
            <a:r>
              <a:rPr lang="zh-CN" altLang="en-US"/>
              <a:t> 和 </a:t>
            </a:r>
            <a:r>
              <a:rPr lang="en-US" altLang="zh-CN"/>
              <a:t>NAT</a:t>
            </a:r>
            <a:r>
              <a:rPr lang="zh-CN" altLang="en-US"/>
              <a:t>的部署减缓对</a:t>
            </a:r>
            <a:r>
              <a:rPr lang="en-US" altLang="zh-CN"/>
              <a:t>IP</a:t>
            </a:r>
            <a:r>
              <a:rPr lang="zh-CN" altLang="en-US"/>
              <a:t>地址的需求</a:t>
            </a:r>
            <a:endParaRPr lang="en-US" altLang="zh-CN"/>
          </a:p>
          <a:p>
            <a:r>
              <a:rPr lang="zh-CN" altLang="en-US"/>
              <a:t>与终端技术、已有软硬件不兼容、双栈技术延长</a:t>
            </a:r>
            <a:r>
              <a:rPr lang="en-US" altLang="zh-CN"/>
              <a:t>IPv4</a:t>
            </a:r>
            <a:r>
              <a:rPr lang="zh-CN" altLang="en-US"/>
              <a:t>寿命</a:t>
            </a:r>
            <a:endParaRPr lang="en-US" altLang="zh-CN"/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495A9-00DF-15BC-3395-C2BF1031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IPv6">
            <a:extLst>
              <a:ext uri="{FF2B5EF4-FFF2-40B4-BE49-F238E27FC236}">
                <a16:creationId xmlns:a16="http://schemas.microsoft.com/office/drawing/2014/main" id="{0B59A19B-A601-6B4F-756F-E55136AE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74" y="3902693"/>
            <a:ext cx="4004841" cy="210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8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9A0-1729-B57E-8B38-F7C6B7AF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革新式互联网体系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7537-85F9-0457-9CF2-03CFA08A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0" y="847898"/>
            <a:ext cx="8484643" cy="5873578"/>
          </a:xfrm>
        </p:spPr>
        <p:txBody>
          <a:bodyPr/>
          <a:lstStyle/>
          <a:p>
            <a:pPr algn="just"/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NSF</a:t>
            </a:r>
            <a:r>
              <a:rPr lang="zh-CN" altLang="en-US"/>
              <a:t> </a:t>
            </a:r>
            <a:r>
              <a:rPr lang="en-US" altLang="zh-CN"/>
              <a:t>FIA</a:t>
            </a:r>
            <a:r>
              <a:rPr lang="zh-CN" altLang="en-US"/>
              <a:t>项目征集要求：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Trustworthiness</a:t>
            </a:r>
            <a:r>
              <a:rPr lang="en-US" b="1"/>
              <a:t> - broadly defined as encompassing </a:t>
            </a:r>
            <a:r>
              <a:rPr lang="en-US" b="1">
                <a:solidFill>
                  <a:srgbClr val="FF0000"/>
                </a:solidFill>
              </a:rPr>
              <a:t>security, privacy, reliability</a:t>
            </a:r>
            <a:r>
              <a:rPr lang="en-US" b="1"/>
              <a:t>, and </a:t>
            </a:r>
            <a:r>
              <a:rPr lang="en-US" b="1">
                <a:solidFill>
                  <a:srgbClr val="FF0000"/>
                </a:solidFill>
              </a:rPr>
              <a:t>usability</a:t>
            </a:r>
            <a:r>
              <a:rPr lang="en-US"/>
              <a:t> - must be considered as a fundamental design requirement in proposed architectures.  Other design requirements such as, but not limited to, </a:t>
            </a:r>
            <a:r>
              <a:rPr lang="en-US">
                <a:solidFill>
                  <a:srgbClr val="FF0000"/>
                </a:solidFill>
              </a:rPr>
              <a:t>scalability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openness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ubquitous access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innovation-enabling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manageability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evolvability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economic viability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共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个项目收到</a:t>
            </a:r>
            <a:r>
              <a:rPr lang="zh-CN" altLang="en-US"/>
              <a:t>资助：</a:t>
            </a:r>
            <a:r>
              <a:rPr lang="en-US"/>
              <a:t>Named Data Networking</a:t>
            </a:r>
            <a:r>
              <a:rPr lang="zh-CN" altLang="en-US"/>
              <a:t>、</a:t>
            </a:r>
            <a:r>
              <a:rPr lang="en-US"/>
              <a:t> MobilityFirst</a:t>
            </a:r>
            <a:r>
              <a:rPr lang="zh-CN" altLang="en-US"/>
              <a:t>、</a:t>
            </a:r>
            <a:r>
              <a:rPr lang="en-US"/>
              <a:t> NEBULA</a:t>
            </a:r>
            <a:r>
              <a:rPr lang="zh-CN" altLang="en-US"/>
              <a:t>、</a:t>
            </a:r>
            <a:r>
              <a:rPr lang="en-US"/>
              <a:t> eXpressive Internet Architecture以及ChoiceNet</a:t>
            </a:r>
          </a:p>
          <a:p>
            <a:pPr algn="just"/>
            <a:endParaRPr lang="en-US"/>
          </a:p>
          <a:p>
            <a:pPr algn="just"/>
            <a:r>
              <a:rPr lang="en-US"/>
              <a:t>我们学习一下NDN</a:t>
            </a:r>
            <a:r>
              <a:rPr lang="zh-CN" altLang="en-US"/>
              <a:t>，在另一个非公开的</a:t>
            </a:r>
            <a:r>
              <a:rPr lang="en-US" altLang="zh-CN"/>
              <a:t>PPT</a:t>
            </a:r>
            <a:r>
              <a:rPr lang="zh-CN" altLang="en-US"/>
              <a:t>中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4AAE4-3169-3B34-EE60-1F15584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2DD-B0CB-DC96-3BCA-CFC763B2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F910-5EA6-6E9D-9EA0-A4ECBB71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改进体系架构</a:t>
            </a:r>
          </a:p>
          <a:p>
            <a:r>
              <a:rPr lang="en-CN"/>
              <a:t>IPv6</a:t>
            </a:r>
            <a:r>
              <a:rPr lang="en-US" altLang="zh-CN"/>
              <a:t>——</a:t>
            </a:r>
            <a:r>
              <a:rPr lang="zh-CN" altLang="en-US"/>
              <a:t>修改地址长度和头部格式</a:t>
            </a:r>
            <a:endParaRPr lang="en-US" altLang="zh-CN"/>
          </a:p>
          <a:p>
            <a:r>
              <a:rPr lang="en-US" altLang="zh-CN"/>
              <a:t>FIA——</a:t>
            </a:r>
            <a:r>
              <a:rPr lang="zh-CN" altLang="en-US"/>
              <a:t>美国未来互联网体系架构计划</a:t>
            </a:r>
            <a:endParaRPr lang="en-US" altLang="zh-CN"/>
          </a:p>
          <a:p>
            <a:r>
              <a:rPr lang="en-US" altLang="zh-CN"/>
              <a:t>NDN——</a:t>
            </a:r>
            <a:r>
              <a:rPr lang="zh-CN" altLang="en-US"/>
              <a:t>另一个非公开</a:t>
            </a:r>
            <a:r>
              <a:rPr lang="en-US" altLang="zh-CN"/>
              <a:t>PPT</a:t>
            </a:r>
          </a:p>
          <a:p>
            <a:r>
              <a:rPr lang="zh-CN" altLang="en-US"/>
              <a:t>讨论：体系架构创新 演进式 </a:t>
            </a:r>
            <a:r>
              <a:rPr lang="en-US" altLang="zh-CN"/>
              <a:t>vs. </a:t>
            </a:r>
            <a:r>
              <a:rPr lang="zh-CN" altLang="en-US"/>
              <a:t>革命式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E6BF1-4A51-54E0-8DBD-496F6455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4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F2DE-C730-0468-3734-064726BF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关于演进式与革命式的讨论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95F1-1060-415A-63F3-9FAC3C3D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32278" cy="5873578"/>
          </a:xfrm>
        </p:spPr>
        <p:txBody>
          <a:bodyPr/>
          <a:lstStyle/>
          <a:p>
            <a:r>
              <a:rPr lang="en-US" b="1"/>
              <a:t>Future Internet Architecture: Clean-Slate Versus</a:t>
            </a:r>
            <a:r>
              <a:rPr lang="zh-CN" altLang="en-US" b="1"/>
              <a:t> </a:t>
            </a:r>
            <a:r>
              <a:rPr lang="en-US" b="1"/>
              <a:t>Evolutionary Research</a:t>
            </a:r>
            <a:r>
              <a:rPr lang="zh-CN" altLang="en-US"/>
              <a:t>，</a:t>
            </a:r>
            <a:r>
              <a:rPr lang="en-US"/>
              <a:t>CACM, September 2010</a:t>
            </a:r>
          </a:p>
          <a:p>
            <a:r>
              <a:rPr lang="en-US">
                <a:solidFill>
                  <a:srgbClr val="FF0000"/>
                </a:solidFill>
              </a:rPr>
              <a:t>Jennifer Rexford</a:t>
            </a:r>
            <a:r>
              <a:rPr lang="zh-CN" altLang="en-US">
                <a:solidFill>
                  <a:srgbClr val="FF0000"/>
                </a:solidFill>
              </a:rPr>
              <a:t> 支持革命式</a:t>
            </a:r>
            <a:endParaRPr lang="en-US">
              <a:solidFill>
                <a:srgbClr val="FF0000"/>
              </a:solidFill>
            </a:endParaRPr>
          </a:p>
          <a:p>
            <a:r>
              <a:rPr lang="zh-CN" altLang="en-US"/>
              <a:t>革命式：</a:t>
            </a:r>
            <a:r>
              <a:rPr lang="en-US" altLang="zh-CN"/>
              <a:t>clean-slate</a:t>
            </a:r>
            <a:r>
              <a:rPr lang="zh-CN" altLang="en-US"/>
              <a:t>，不考虑当前互联网</a:t>
            </a:r>
            <a:endParaRPr lang="en-US" altLang="zh-CN"/>
          </a:p>
          <a:p>
            <a:r>
              <a:rPr lang="zh-CN" altLang="en-US"/>
              <a:t>促进计算机网络从工程到“科学”</a:t>
            </a:r>
            <a:endParaRPr lang="en-US" altLang="zh-CN"/>
          </a:p>
          <a:p>
            <a:r>
              <a:rPr lang="zh-CN" altLang="en-US"/>
              <a:t>不受限制的探索新设计</a:t>
            </a:r>
            <a:endParaRPr lang="en-US" altLang="zh-CN"/>
          </a:p>
          <a:p>
            <a:r>
              <a:rPr lang="zh-CN" altLang="en-US"/>
              <a:t>彻底改变是可行的，例如企业</a:t>
            </a:r>
            <a:r>
              <a:rPr lang="en-US" altLang="zh-CN"/>
              <a:t>SDN</a:t>
            </a:r>
            <a:r>
              <a:rPr lang="zh-CN" altLang="en-US"/>
              <a:t>、</a:t>
            </a:r>
            <a:r>
              <a:rPr lang="en-US" altLang="zh-CN"/>
              <a:t>GENI</a:t>
            </a:r>
            <a:r>
              <a:rPr lang="zh-CN" altLang="en-US"/>
              <a:t>（未来网试验床）</a:t>
            </a:r>
            <a:endParaRPr lang="en-US" altLang="zh-CN"/>
          </a:p>
          <a:p>
            <a:r>
              <a:rPr lang="zh-CN" altLang="en-US"/>
              <a:t>应该种下种子，让未来的互联网“从实验室离开”</a:t>
            </a:r>
            <a:endParaRPr lang="en-US" altLang="zh-CN"/>
          </a:p>
          <a:p>
            <a:endParaRPr lang="en-US" altLang="zh-CN"/>
          </a:p>
          <a:p>
            <a:endParaRPr lang="en-US"/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22A0F-C838-1800-76B2-EC9FDD4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2BA98F-5764-8528-CCC3-7E62AE8C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14" y="1695796"/>
            <a:ext cx="1243230" cy="17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8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A884-E3FF-DD5A-3A56-B7136AEA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关于演进式与革命式的讨论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62E-4672-15B3-3054-BC56CE27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Constantine Dovrolis</a:t>
            </a:r>
            <a:r>
              <a:rPr lang="zh-CN" altLang="en-US">
                <a:solidFill>
                  <a:srgbClr val="FF0000"/>
                </a:solidFill>
              </a:rPr>
              <a:t> 支持演进式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演进式：向后兼容，可增量部署</a:t>
            </a:r>
            <a:endParaRPr lang="en-US" altLang="zh-CN"/>
          </a:p>
          <a:p>
            <a:r>
              <a:rPr lang="zh-CN" altLang="en-US"/>
              <a:t>革命式的经济成本过高，都难以增量部署，例如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CLNP</a:t>
            </a:r>
            <a:r>
              <a:rPr lang="zh-CN" altLang="en-US"/>
              <a:t>、</a:t>
            </a:r>
            <a:r>
              <a:rPr lang="en-US" altLang="zh-CN"/>
              <a:t>IPv6</a:t>
            </a:r>
            <a:r>
              <a:rPr lang="zh-CN" altLang="en-US"/>
              <a:t>、组播、</a:t>
            </a:r>
            <a:r>
              <a:rPr lang="en-US" altLang="zh-CN"/>
              <a:t>IPSec</a:t>
            </a:r>
            <a:r>
              <a:rPr lang="zh-CN" altLang="en-US"/>
              <a:t>、</a:t>
            </a:r>
            <a:r>
              <a:rPr lang="en-US" altLang="zh-CN"/>
              <a:t>RSVP</a:t>
            </a:r>
            <a:r>
              <a:rPr lang="zh-CN" altLang="en-US"/>
              <a:t>、</a:t>
            </a:r>
            <a:r>
              <a:rPr lang="en-US" altLang="zh-CN"/>
              <a:t>S-BGP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革命式设计实现并在未来网测试床</a:t>
            </a:r>
            <a:r>
              <a:rPr lang="en-US" altLang="zh-CN"/>
              <a:t>GENI</a:t>
            </a:r>
            <a:r>
              <a:rPr lang="zh-CN" altLang="en-US"/>
              <a:t>进行评价并没有用，因为不是真实用户和应用，没有在经济和政策限制下</a:t>
            </a:r>
            <a:endParaRPr lang="en-US" altLang="zh-CN"/>
          </a:p>
          <a:p>
            <a:r>
              <a:rPr lang="zh-CN" altLang="en-US"/>
              <a:t>说</a:t>
            </a:r>
            <a:r>
              <a:rPr lang="en-US" altLang="zh-CN"/>
              <a:t>TCP/IP</a:t>
            </a:r>
            <a:r>
              <a:rPr lang="zh-CN" altLang="en-US"/>
              <a:t>或者包交换是革命式成功是不对的，都是经历了长期演化过程；从电路交换网络中同步复用到</a:t>
            </a:r>
            <a:r>
              <a:rPr lang="en-US"/>
              <a:t> 异步复用再到数据包转发</a:t>
            </a:r>
            <a:r>
              <a:rPr lang="zh-CN" altLang="en-US"/>
              <a:t>；</a:t>
            </a:r>
            <a:r>
              <a:rPr lang="en-US" altLang="zh-CN"/>
              <a:t>IP</a:t>
            </a:r>
            <a:r>
              <a:rPr lang="zh-CN" altLang="en-US"/>
              <a:t>在与多个协议的竞争中胜出</a:t>
            </a:r>
            <a:endParaRPr lang="en-US" altLang="zh-CN"/>
          </a:p>
          <a:p>
            <a:r>
              <a:rPr lang="zh-CN" altLang="en-US"/>
              <a:t>建议将互联网看作是生态系统，部署“互联网监测设施”来观察当前互联网并定位问题，这是当前研究所缺乏的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31C7-B55B-F18E-6550-81E783C7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5AEED-CC66-A437-5918-B9D45444B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19" y="546473"/>
            <a:ext cx="1454069" cy="174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9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C729-FFCC-76C5-8B7D-007065B9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u="none" strike="noStrike">
                <a:effectLst/>
                <a:latin typeface="Arial" panose="020B0604020202020204" pitchFamily="34" charset="0"/>
              </a:rPr>
              <a:t>To Change the World, Take a Chance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D59D-7A9C-F76F-ECF1-44DFED33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15194" cy="5873578"/>
          </a:xfrm>
        </p:spPr>
        <p:txBody>
          <a:bodyPr/>
          <a:lstStyle/>
          <a:p>
            <a:r>
              <a:rPr lang="en-CN"/>
              <a:t>针对以上讨论</a:t>
            </a:r>
            <a:r>
              <a:rPr lang="zh-CN" altLang="en-US"/>
              <a:t>，一封读者来信被</a:t>
            </a:r>
            <a:r>
              <a:rPr lang="en-US" altLang="zh-CN"/>
              <a:t>CACM</a:t>
            </a:r>
            <a:r>
              <a:rPr lang="zh-CN" altLang="en-US"/>
              <a:t>发表：</a:t>
            </a:r>
            <a:endParaRPr lang="en-US" altLang="zh-CN"/>
          </a:p>
          <a:p>
            <a:r>
              <a:rPr lang="zh-CN" altLang="en-US"/>
              <a:t>演进式的“实用主义”论点既不实用，也没有远见，也不可行</a:t>
            </a:r>
            <a:endParaRPr lang="en-US" altLang="zh-CN"/>
          </a:p>
          <a:p>
            <a:r>
              <a:rPr lang="zh-CN" altLang="en-US"/>
              <a:t>数学史专家</a:t>
            </a:r>
            <a:r>
              <a:rPr lang="en-US" altLang="zh-CN"/>
              <a:t>Morris Kline</a:t>
            </a:r>
            <a:r>
              <a:rPr lang="zh-CN" altLang="en-US"/>
              <a:t>说：“历史的教训是，我们最坚定的信念不应该教条地坚持；事实上，它们应该是最值得怀疑的；它们标志着的不是我们的胜利，而是我们的局限和界限。”</a:t>
            </a:r>
            <a:endParaRPr lang="en-US" altLang="zh-CN"/>
          </a:p>
          <a:p>
            <a:r>
              <a:rPr lang="zh-CN" altLang="en-US"/>
              <a:t>互联网</a:t>
            </a:r>
            <a:r>
              <a:rPr lang="en-US" altLang="zh-CN"/>
              <a:t>50</a:t>
            </a:r>
            <a:r>
              <a:rPr lang="zh-CN" altLang="en-US"/>
              <a:t>年历史与其他技术革命历史相比可以忽略不计</a:t>
            </a:r>
            <a:endParaRPr lang="en-US" altLang="zh-CN"/>
          </a:p>
          <a:p>
            <a:r>
              <a:rPr lang="zh-CN" altLang="en-US"/>
              <a:t>革命通常失败，而失败往往是创新的源泉；尊重并拥抱革命，而不要斥责为“不切实际”；唯一可行的是去做，以开放的态度去试验我们的信念和假设，包括所有革命式的选项</a:t>
            </a:r>
            <a:endParaRPr lang="en-US" altLang="zh-CN"/>
          </a:p>
          <a:p>
            <a:r>
              <a:rPr lang="zh-CN" altLang="en-US"/>
              <a:t>我担心我们文化中的盲点，经常选择“可行的”而不是产生巨大改变的更大胆的投资。 在制定研究议程时，谁会采取</a:t>
            </a:r>
            <a:r>
              <a:rPr lang="en-US" altLang="zh-CN"/>
              <a:t>10,000</a:t>
            </a:r>
            <a:r>
              <a:rPr lang="zh-CN" altLang="en-US"/>
              <a:t>年、</a:t>
            </a:r>
            <a:r>
              <a:rPr lang="en-US" altLang="zh-CN"/>
              <a:t>1,000</a:t>
            </a:r>
            <a:r>
              <a:rPr lang="zh-CN" altLang="en-US"/>
              <a:t>年甚至</a:t>
            </a:r>
            <a:r>
              <a:rPr lang="en-US" altLang="zh-CN"/>
              <a:t>100</a:t>
            </a:r>
            <a:r>
              <a:rPr lang="zh-CN" altLang="en-US"/>
              <a:t>年的观点？太少了。虽然在我们当中“新人”比“实干者”更常失败，但他们确实是改变世界的人。</a:t>
            </a:r>
            <a:endParaRPr lang="en-US" altLang="zh-CN"/>
          </a:p>
          <a:p>
            <a:endParaRPr lang="en-US" altLang="zh-CN"/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24C3-165D-4FA5-2E2A-0438A61E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626A-265E-D765-008B-0DB85C8B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/>
              <a:t>互联网成功经验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3524-52AE-A1DC-F974-5D5300C8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2369864"/>
          </a:xfrm>
        </p:spPr>
        <p:txBody>
          <a:bodyPr/>
          <a:lstStyle/>
          <a:p>
            <a:r>
              <a:rPr lang="en-US"/>
              <a:t>Permissionless innovation (无许可创新)</a:t>
            </a:r>
          </a:p>
          <a:p>
            <a:r>
              <a:rPr lang="en-US"/>
              <a:t>统一性</a:t>
            </a:r>
            <a:r>
              <a:rPr lang="zh-CN" altLang="en-US"/>
              <a:t>：</a:t>
            </a:r>
            <a:r>
              <a:rPr lang="en-US" altLang="zh-CN"/>
              <a:t>IP</a:t>
            </a:r>
            <a:r>
              <a:rPr lang="zh-CN" altLang="en-US"/>
              <a:t>协议、</a:t>
            </a:r>
            <a:r>
              <a:rPr lang="en-US" altLang="zh-CN"/>
              <a:t>IP</a:t>
            </a:r>
            <a:r>
              <a:rPr lang="zh-CN" altLang="en-US"/>
              <a:t>地址、域名</a:t>
            </a:r>
            <a:endParaRPr lang="en-US" altLang="zh-CN"/>
          </a:p>
          <a:p>
            <a:r>
              <a:rPr lang="en-US" altLang="zh-CN"/>
              <a:t>IP</a:t>
            </a:r>
            <a:r>
              <a:rPr lang="zh-CN" altLang="en-US"/>
              <a:t>协议对应用（要传什么）和通信（用什么传递）透明</a:t>
            </a:r>
            <a:endParaRPr lang="en-US" altLang="zh-CN"/>
          </a:p>
          <a:p>
            <a:r>
              <a:rPr lang="zh-CN" altLang="en-US"/>
              <a:t>开放、免费标准协议</a:t>
            </a:r>
            <a:endParaRPr lang="en-US" altLang="zh-CN"/>
          </a:p>
          <a:p>
            <a:r>
              <a:rPr lang="zh-CN" altLang="en-US"/>
              <a:t>下图是</a:t>
            </a:r>
            <a:r>
              <a:rPr lang="en-US" altLang="zh-CN"/>
              <a:t>APNIC</a:t>
            </a:r>
            <a:r>
              <a:rPr lang="zh-CN" altLang="en-US"/>
              <a:t>和</a:t>
            </a:r>
            <a:r>
              <a:rPr lang="en-US" altLang="zh-CN"/>
              <a:t>LACNIC</a:t>
            </a:r>
            <a:r>
              <a:rPr lang="zh-CN" altLang="en-US"/>
              <a:t>关于互联网成功的联合研究结果：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A914-CBFE-33ED-39D8-F54F02D7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EC3FA-DE67-BF76-DA18-B768A353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349690"/>
            <a:ext cx="7772400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A795-E07B-E3A3-B910-61DE6297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互联网面对的问题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EEA1-7F8E-6071-CC84-B3451952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/>
              <a:t>安全</a:t>
            </a:r>
            <a:r>
              <a:rPr lang="zh-CN" altLang="en-US"/>
              <a:t>：</a:t>
            </a:r>
            <a:r>
              <a:rPr lang="en-US" altLang="zh-CN"/>
              <a:t>DDoS</a:t>
            </a:r>
            <a:r>
              <a:rPr lang="zh-CN" altLang="en-US"/>
              <a:t>、钓鱼</a:t>
            </a:r>
            <a:endParaRPr lang="en-US" altLang="zh-CN"/>
          </a:p>
          <a:p>
            <a:r>
              <a:rPr lang="zh-CN" altLang="en-US"/>
              <a:t>移动性：不支持移动主机</a:t>
            </a:r>
            <a:endParaRPr lang="en-US" altLang="zh-CN"/>
          </a:p>
          <a:p>
            <a:r>
              <a:rPr lang="en-CN"/>
              <a:t>服务质量</a:t>
            </a:r>
            <a:r>
              <a:rPr lang="zh-CN" altLang="en-US"/>
              <a:t>：尽力而为的服务难以支持实时性强的应用</a:t>
            </a:r>
            <a:endParaRPr lang="en-US" altLang="zh-CN"/>
          </a:p>
          <a:p>
            <a:r>
              <a:rPr lang="zh-CN" altLang="en-US"/>
              <a:t>不足够可靠，管理代价高</a:t>
            </a:r>
            <a:endParaRPr lang="en-US" altLang="zh-CN"/>
          </a:p>
          <a:p>
            <a:r>
              <a:rPr lang="zh-CN" altLang="en-US"/>
              <a:t>消耗太多能量</a:t>
            </a:r>
            <a:endParaRPr lang="en-US" altLang="zh-CN"/>
          </a:p>
          <a:p>
            <a:r>
              <a:rPr lang="zh-CN" altLang="en-US"/>
              <a:t>难以支持未来海量的物联网设备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E193-23A6-3BCA-FB52-6E1FD9DD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62C4-4093-E84D-02AB-D82F60F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/>
              <a:t>对互联网体系的改动要小心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4D9C-17B8-5AF1-59C4-DBB74231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2" y="847898"/>
            <a:ext cx="6482222" cy="2362682"/>
          </a:xfrm>
        </p:spPr>
        <p:txBody>
          <a:bodyPr/>
          <a:lstStyle/>
          <a:p>
            <a:r>
              <a:rPr lang="en-US"/>
              <a:t> Stop Online Piracy Act (SOPA</a:t>
            </a:r>
            <a:r>
              <a:rPr lang="zh-CN" altLang="en-US"/>
              <a:t>，禁止在线盗版法</a:t>
            </a:r>
            <a:r>
              <a:rPr lang="en-US"/>
              <a:t>)</a:t>
            </a:r>
            <a:r>
              <a:rPr lang="zh-CN" altLang="en-US"/>
              <a:t>，由美国众议院于</a:t>
            </a:r>
            <a:r>
              <a:rPr lang="en-US" altLang="zh-CN"/>
              <a:t>2011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月提交，将赋予美国政府关闭侵权网站的广告、支付、搜索引擎和网络，无论该网站在哪个国家。互联网相关企业反对该方案，电影和音乐企业支持该法案。</a:t>
            </a:r>
            <a:endParaRPr lang="en-US" altLang="zh-CN"/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D1000-EC19-71C7-951F-255FF347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3D201-93DE-CF33-2B78-CCDBA525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88" y="847898"/>
            <a:ext cx="1869144" cy="23626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A6910-B2A6-F867-C63E-DC23D166BC34}"/>
              </a:ext>
            </a:extLst>
          </p:cNvPr>
          <p:cNvSpPr txBox="1">
            <a:spLocks/>
          </p:cNvSpPr>
          <p:nvPr/>
        </p:nvSpPr>
        <p:spPr>
          <a:xfrm>
            <a:off x="375977" y="3210580"/>
            <a:ext cx="8392044" cy="29154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q"/>
              <a:defRPr sz="2400" b="0" i="0" kern="1200">
                <a:solidFill>
                  <a:srgbClr val="002060"/>
                </a:solidFill>
                <a:latin typeface="STKaiti" panose="02010600040101010101" pitchFamily="2" charset="-122"/>
                <a:ea typeface="STKaiti" panose="02010600040101010101" pitchFamily="2" charset="-122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Wingdings" pitchFamily="2" charset="2"/>
              <a:buChar char="q"/>
              <a:defRPr sz="2400" b="0" i="0" kern="1200">
                <a:solidFill>
                  <a:srgbClr val="002060"/>
                </a:solidFill>
                <a:latin typeface="STKaiti" panose="02010600040101010101" pitchFamily="2" charset="-122"/>
                <a:ea typeface="STKaiti" panose="02010600040101010101" pitchFamily="2" charset="-122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Wingdings" pitchFamily="2" charset="2"/>
              <a:buChar char="q"/>
              <a:defRPr sz="2400" b="0" i="0" kern="1200">
                <a:solidFill>
                  <a:srgbClr val="002060"/>
                </a:solidFill>
                <a:latin typeface="STKaiti" panose="02010600040101010101" pitchFamily="2" charset="-122"/>
                <a:ea typeface="STKaiti" panose="02010600040101010101" pitchFamily="2" charset="-122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Wingdings" pitchFamily="2" charset="2"/>
              <a:buChar char="q"/>
              <a:defRPr sz="2400" b="0" i="0" kern="1200">
                <a:solidFill>
                  <a:srgbClr val="002060"/>
                </a:solidFill>
                <a:latin typeface="STKaiti" panose="02010600040101010101" pitchFamily="2" charset="-122"/>
                <a:ea typeface="STKaiti" panose="02010600040101010101" pitchFamily="2" charset="-122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Wingdings" pitchFamily="2" charset="2"/>
              <a:buChar char="q"/>
              <a:defRPr sz="2400" b="0" i="0" kern="1200">
                <a:solidFill>
                  <a:srgbClr val="002060"/>
                </a:solidFill>
                <a:latin typeface="STKaiti" panose="02010600040101010101" pitchFamily="2" charset="-122"/>
                <a:ea typeface="STKaiti" panose="02010600040101010101" pitchFamily="2" charset="-122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Vint</a:t>
            </a:r>
            <a:r>
              <a:rPr lang="zh-CN" altLang="en-US"/>
              <a:t> </a:t>
            </a:r>
            <a:r>
              <a:rPr lang="en-US" altLang="zh-CN"/>
              <a:t>Cerf</a:t>
            </a:r>
            <a:r>
              <a:rPr lang="zh-CN" altLang="en-US"/>
              <a:t>等专家反对该法案的理由：</a:t>
            </a:r>
            <a:endParaRPr lang="en-US" altLang="zh-CN"/>
          </a:p>
          <a:p>
            <a:r>
              <a:rPr lang="zh-CN" altLang="en-US"/>
              <a:t>法案要求</a:t>
            </a:r>
            <a:r>
              <a:rPr lang="en-US" altLang="zh-CN"/>
              <a:t>ISP</a:t>
            </a:r>
            <a:r>
              <a:rPr lang="zh-CN" altLang="en-US"/>
              <a:t>通过伪造</a:t>
            </a:r>
            <a:r>
              <a:rPr lang="en-US" altLang="zh-CN"/>
              <a:t>DNS</a:t>
            </a:r>
            <a:r>
              <a:rPr lang="zh-CN" altLang="en-US"/>
              <a:t>应答中</a:t>
            </a:r>
            <a:r>
              <a:rPr lang="en-US" altLang="zh-CN"/>
              <a:t>IP</a:t>
            </a:r>
            <a:r>
              <a:rPr lang="zh-CN" altLang="en-US"/>
              <a:t>地址来禁止网站，将破坏</a:t>
            </a:r>
            <a:r>
              <a:rPr lang="en-US" altLang="zh-CN"/>
              <a:t>DNSSEC</a:t>
            </a:r>
            <a:r>
              <a:rPr lang="zh-CN" altLang="en-US"/>
              <a:t>机制；互联网设计和体系的一个关键性假设是</a:t>
            </a:r>
            <a:r>
              <a:rPr lang="en-US" altLang="zh-CN"/>
              <a:t>DNS</a:t>
            </a:r>
            <a:r>
              <a:rPr lang="zh-CN" altLang="en-US"/>
              <a:t>查询响应的全局一致性。</a:t>
            </a:r>
            <a:endParaRPr lang="en-US" altLang="zh-CN"/>
          </a:p>
          <a:p>
            <a:r>
              <a:rPr lang="zh-CN" altLang="en-US"/>
              <a:t>有效性存疑：降低</a:t>
            </a:r>
            <a:r>
              <a:rPr lang="en-US" altLang="zh-CN"/>
              <a:t>DNS</a:t>
            </a:r>
            <a:r>
              <a:rPr lang="zh-CN" altLang="en-US"/>
              <a:t>效用，滥用者可采用</a:t>
            </a:r>
            <a:r>
              <a:rPr lang="en-US" altLang="zh-CN"/>
              <a:t>IP</a:t>
            </a:r>
            <a:r>
              <a:rPr lang="zh-CN" altLang="en-US"/>
              <a:t>地址列表；客户端使用离岸解析器；网站在离岸注册商注册多个域名；虚假</a:t>
            </a:r>
            <a:r>
              <a:rPr lang="en-US" altLang="zh-CN"/>
              <a:t>DNS</a:t>
            </a:r>
            <a:r>
              <a:rPr lang="zh-CN" altLang="en-US"/>
              <a:t>应答会破坏</a:t>
            </a:r>
            <a:r>
              <a:rPr lang="en-US" altLang="zh-CN"/>
              <a:t>DNSSEC</a:t>
            </a:r>
            <a:r>
              <a:rPr lang="zh-CN" altLang="en-US"/>
              <a:t>在“抗降级攻击”上的改进。</a:t>
            </a:r>
            <a:endParaRPr lang="en-US" altLang="zh-CN"/>
          </a:p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756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D666-9294-B4D4-9E82-D0A7D1DC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地址即消息</a:t>
            </a:r>
            <a:r>
              <a:rPr lang="zh-CN" altLang="en-US"/>
              <a:t>（</a:t>
            </a:r>
            <a:r>
              <a:rPr lang="en-CN"/>
              <a:t>RFC1776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1383-37EA-A8B3-0A2C-E11D114F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902"/>
            <a:ext cx="4699721" cy="5873578"/>
          </a:xfrm>
        </p:spPr>
        <p:txBody>
          <a:bodyPr/>
          <a:lstStyle/>
          <a:p>
            <a:r>
              <a:rPr lang="en-CN"/>
              <a:t>I</a:t>
            </a:r>
            <a:r>
              <a:rPr lang="en-US"/>
              <a:t>P</a:t>
            </a:r>
            <a:r>
              <a:rPr lang="en-CN"/>
              <a:t>ng工作组选择了一个包格式</a:t>
            </a:r>
            <a:r>
              <a:rPr lang="zh-CN" altLang="en-US"/>
              <a:t>，包括</a:t>
            </a:r>
            <a:r>
              <a:rPr lang="en-US" altLang="zh-CN"/>
              <a:t>1696</a:t>
            </a:r>
            <a:r>
              <a:rPr lang="zh-CN" altLang="en-US"/>
              <a:t>字节地址空间</a:t>
            </a:r>
            <a:endParaRPr lang="en-US" altLang="zh-CN"/>
          </a:p>
          <a:p>
            <a:r>
              <a:rPr lang="en-US" altLang="zh-CN"/>
              <a:t>It’s not what you know but who you know.</a:t>
            </a:r>
          </a:p>
          <a:p>
            <a:r>
              <a:rPr lang="en-US"/>
              <a:t>安全专家欢呼</a:t>
            </a:r>
            <a:r>
              <a:rPr lang="zh-CN" altLang="en-US"/>
              <a:t>，包中没有内容，机密性和完整性不再需要讨论</a:t>
            </a:r>
            <a:endParaRPr lang="en-US" altLang="zh-CN"/>
          </a:p>
          <a:p>
            <a:r>
              <a:rPr lang="en-CN"/>
              <a:t>情报和执法部门立即将工作调整到检测谁和谁通信</a:t>
            </a:r>
            <a:r>
              <a:rPr lang="zh-CN" altLang="en-US"/>
              <a:t>，并且默默感激他们可以避免关于密钥托管、出口控制及相关事务的有分歧的公开讨论</a:t>
            </a:r>
            <a:endParaRPr lang="en-US" altLang="zh-CN"/>
          </a:p>
          <a:p>
            <a:r>
              <a:rPr lang="zh-CN" altLang="en-US"/>
              <a:t>尽管</a:t>
            </a:r>
            <a:r>
              <a:rPr lang="en-US" altLang="zh-CN"/>
              <a:t>IPng</a:t>
            </a:r>
            <a:r>
              <a:rPr lang="zh-CN" altLang="en-US"/>
              <a:t>工作组声明有足够的地址空间，但互联网服务提供商立即开始争夺预留的地址空间</a:t>
            </a:r>
            <a:endParaRPr lang="en-US" altLang="zh-CN"/>
          </a:p>
          <a:p>
            <a:endParaRPr lang="en-CN"/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314EB-3454-39F9-C9E2-F54C7C88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47165-8ACA-DBA2-DE55-B216122B6D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048396" y="2542497"/>
            <a:ext cx="3874183" cy="3813858"/>
          </a:xfrm>
          <a:prstGeom prst="rect">
            <a:avLst/>
          </a:prstGeom>
        </p:spPr>
      </p:pic>
      <p:pic>
        <p:nvPicPr>
          <p:cNvPr id="1026" name="Picture 2" descr="Headshot of Internet pioneer Steve Crocker.">
            <a:extLst>
              <a:ext uri="{FF2B5EF4-FFF2-40B4-BE49-F238E27FC236}">
                <a16:creationId xmlns:a16="http://schemas.microsoft.com/office/drawing/2014/main" id="{B22B1C98-F70F-1497-473F-F14E1ADF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79" y="423949"/>
            <a:ext cx="13970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0C13A-4BA2-8F1D-F227-576A89F31801}"/>
              </a:ext>
            </a:extLst>
          </p:cNvPr>
          <p:cNvSpPr txBox="1"/>
          <p:nvPr/>
        </p:nvSpPr>
        <p:spPr>
          <a:xfrm>
            <a:off x="5217289" y="2110841"/>
            <a:ext cx="246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Stephen D. Crocker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473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BB99-5E81-B5C9-2076-99A7B8FF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IPv6背景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AF81-9C13-E9AC-E6B8-935B01D2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90</a:t>
            </a:r>
            <a:r>
              <a:rPr lang="zh-CN" altLang="en-US"/>
              <a:t>年代：</a:t>
            </a:r>
            <a:r>
              <a:rPr lang="en-US" altLang="zh-CN"/>
              <a:t>IPv4</a:t>
            </a:r>
            <a:r>
              <a:rPr lang="zh-CN" altLang="en-US"/>
              <a:t>地址空间可预见地耗尽</a:t>
            </a:r>
            <a:endParaRPr lang="en-US" altLang="zh-CN"/>
          </a:p>
          <a:p>
            <a:r>
              <a:rPr lang="en-US" altLang="zh-CN"/>
              <a:t>1992:</a:t>
            </a:r>
            <a:r>
              <a:rPr lang="zh-CN" altLang="en-US"/>
              <a:t> </a:t>
            </a:r>
            <a:r>
              <a:rPr lang="en-US" altLang="zh-CN"/>
              <a:t>IETF</a:t>
            </a:r>
            <a:r>
              <a:rPr lang="zh-CN" altLang="en-US"/>
              <a:t>预测到</a:t>
            </a:r>
            <a:r>
              <a:rPr lang="en-US" altLang="zh-CN"/>
              <a:t>2020</a:t>
            </a:r>
            <a:r>
              <a:rPr lang="zh-CN" altLang="en-US"/>
              <a:t>年有</a:t>
            </a:r>
            <a:r>
              <a:rPr lang="en-US" altLang="zh-CN"/>
              <a:t>100</a:t>
            </a:r>
            <a:r>
              <a:rPr lang="zh-CN" altLang="en-US"/>
              <a:t>亿人，每人</a:t>
            </a:r>
            <a:r>
              <a:rPr lang="en-US" altLang="zh-CN"/>
              <a:t>100</a:t>
            </a:r>
            <a:r>
              <a:rPr lang="zh-CN" altLang="en-US"/>
              <a:t>台计算机</a:t>
            </a:r>
            <a:endParaRPr lang="en-US" altLang="zh-CN"/>
          </a:p>
          <a:p>
            <a:pPr lvl="1"/>
            <a:r>
              <a:rPr lang="en-US" altLang="zh-CN"/>
              <a:t>10^15</a:t>
            </a:r>
            <a:r>
              <a:rPr lang="zh-CN" altLang="en-US"/>
              <a:t>台计算机，</a:t>
            </a:r>
            <a:r>
              <a:rPr lang="en-US" altLang="zh-CN"/>
              <a:t>10^12</a:t>
            </a:r>
            <a:r>
              <a:rPr lang="zh-CN" altLang="en-US"/>
              <a:t>个网络</a:t>
            </a:r>
            <a:endParaRPr lang="en-US" altLang="zh-CN"/>
          </a:p>
          <a:p>
            <a:r>
              <a:rPr lang="en-US" altLang="zh-CN"/>
              <a:t>1993</a:t>
            </a:r>
            <a:r>
              <a:rPr lang="zh-CN" altLang="en-US"/>
              <a:t>：</a:t>
            </a:r>
            <a:r>
              <a:rPr lang="en-CN"/>
              <a:t>CIDR</a:t>
            </a:r>
            <a:r>
              <a:rPr lang="zh-CN" altLang="en-US"/>
              <a:t> （</a:t>
            </a:r>
            <a:r>
              <a:rPr lang="zh-CN" altLang="en-CN"/>
              <a:t>无</a:t>
            </a:r>
            <a:r>
              <a:rPr lang="zh-CN" altLang="en-US"/>
              <a:t>类域间路由）</a:t>
            </a:r>
            <a:r>
              <a:rPr lang="en-CN"/>
              <a:t>RFC</a:t>
            </a:r>
            <a:r>
              <a:rPr lang="en-US" altLang="zh-CN"/>
              <a:t>1517</a:t>
            </a:r>
            <a:r>
              <a:rPr lang="zh-CN" altLang="en-US"/>
              <a:t>、</a:t>
            </a:r>
            <a:r>
              <a:rPr lang="en-US" altLang="zh-CN"/>
              <a:t>RFC1519</a:t>
            </a:r>
          </a:p>
          <a:p>
            <a:r>
              <a:rPr lang="en-US"/>
              <a:t>1994</a:t>
            </a:r>
            <a:r>
              <a:rPr lang="zh-CN" altLang="en-US"/>
              <a:t>：</a:t>
            </a:r>
            <a:r>
              <a:rPr lang="en-US"/>
              <a:t>BGPv4 支持</a:t>
            </a:r>
            <a:r>
              <a:rPr lang="zh-CN" altLang="en-US"/>
              <a:t> </a:t>
            </a:r>
            <a:r>
              <a:rPr lang="en-US" altLang="zh-CN"/>
              <a:t>CIDR</a:t>
            </a:r>
            <a:r>
              <a:rPr lang="zh-CN" altLang="en-US"/>
              <a:t>，</a:t>
            </a:r>
            <a:r>
              <a:rPr lang="en-US"/>
              <a:t>RFC165</a:t>
            </a:r>
            <a:r>
              <a:rPr lang="en-US" altLang="zh-CN"/>
              <a:t>4</a:t>
            </a:r>
          </a:p>
          <a:p>
            <a:r>
              <a:rPr lang="en-US" altLang="zh-CN"/>
              <a:t>1994</a:t>
            </a:r>
            <a:r>
              <a:rPr lang="zh-CN" altLang="en-US"/>
              <a:t>：地址扩展方案，</a:t>
            </a:r>
            <a:r>
              <a:rPr lang="en-US" altLang="zh-CN"/>
              <a:t>CNAT</a:t>
            </a:r>
            <a:r>
              <a:rPr lang="zh-CN" altLang="en-US"/>
              <a:t>、</a:t>
            </a:r>
            <a:r>
              <a:rPr lang="en-US" altLang="zh-CN"/>
              <a:t>TUBA</a:t>
            </a:r>
            <a:r>
              <a:rPr lang="zh-CN" altLang="en-US"/>
              <a:t>、</a:t>
            </a:r>
            <a:r>
              <a:rPr lang="en-US" altLang="zh-CN"/>
              <a:t>IPAE</a:t>
            </a:r>
            <a:r>
              <a:rPr lang="zh-CN" altLang="en-US"/>
              <a:t>、</a:t>
            </a:r>
            <a:r>
              <a:rPr lang="en-US" altLang="zh-CN"/>
              <a:t>Nimrod</a:t>
            </a:r>
            <a:r>
              <a:rPr lang="zh-CN" altLang="en-US"/>
              <a:t>、</a:t>
            </a:r>
            <a:r>
              <a:rPr lang="en-US" altLang="zh-CN"/>
              <a:t>EIP</a:t>
            </a:r>
            <a:r>
              <a:rPr lang="zh-CN" altLang="en-US"/>
              <a:t>、</a:t>
            </a:r>
            <a:r>
              <a:rPr lang="en-US" altLang="zh-CN"/>
              <a:t>SIP</a:t>
            </a:r>
            <a:r>
              <a:rPr lang="zh-CN" altLang="en-US"/>
              <a:t>、</a:t>
            </a:r>
            <a:r>
              <a:rPr lang="en-US" altLang="zh-CN"/>
              <a:t>PIP</a:t>
            </a:r>
            <a:r>
              <a:rPr lang="zh-CN" altLang="en-US"/>
              <a:t> （</a:t>
            </a:r>
            <a:r>
              <a:rPr lang="en-US" altLang="zh-CN"/>
              <a:t>IPv8</a:t>
            </a:r>
            <a:r>
              <a:rPr lang="zh-CN" altLang="en-US"/>
              <a:t>）、</a:t>
            </a:r>
            <a:r>
              <a:rPr lang="en-US" altLang="zh-CN"/>
              <a:t>TP/IX</a:t>
            </a:r>
          </a:p>
          <a:p>
            <a:r>
              <a:rPr lang="zh-CN" altLang="en-US"/>
              <a:t>三个候选：</a:t>
            </a:r>
            <a:r>
              <a:rPr lang="en-US" altLang="zh-CN"/>
              <a:t>SIPP</a:t>
            </a:r>
            <a:r>
              <a:rPr lang="zh-CN" altLang="en-US"/>
              <a:t>（</a:t>
            </a:r>
            <a:r>
              <a:rPr lang="en-US" altLang="zh-CN"/>
              <a:t>IPAE</a:t>
            </a:r>
            <a:r>
              <a:rPr lang="zh-CN" altLang="en-US"/>
              <a:t>、</a:t>
            </a:r>
            <a:r>
              <a:rPr lang="en-US" altLang="zh-CN"/>
              <a:t>SIP</a:t>
            </a:r>
            <a:r>
              <a:rPr lang="zh-CN" altLang="en-US"/>
              <a:t>、</a:t>
            </a:r>
            <a:r>
              <a:rPr lang="en-US" altLang="zh-CN"/>
              <a:t>PIP</a:t>
            </a:r>
            <a:r>
              <a:rPr lang="zh-CN" altLang="en-US"/>
              <a:t>）、</a:t>
            </a:r>
            <a:r>
              <a:rPr lang="en-US" altLang="zh-CN"/>
              <a:t>TUBA</a:t>
            </a:r>
            <a:r>
              <a:rPr lang="zh-CN" altLang="en-US"/>
              <a:t>（</a:t>
            </a:r>
            <a:r>
              <a:rPr lang="en-US" altLang="zh-CN"/>
              <a:t>IPv9</a:t>
            </a:r>
            <a:r>
              <a:rPr lang="zh-CN" altLang="en-US"/>
              <a:t>）、</a:t>
            </a:r>
            <a:r>
              <a:rPr lang="en-US"/>
              <a:t>CATNIP</a:t>
            </a:r>
            <a:r>
              <a:rPr lang="zh-CN" altLang="en-US"/>
              <a:t>（</a:t>
            </a:r>
            <a:r>
              <a:rPr lang="en-US" altLang="zh-CN"/>
              <a:t>TP/IX</a:t>
            </a:r>
            <a:r>
              <a:rPr lang="zh-CN" altLang="en-US"/>
              <a:t>，</a:t>
            </a:r>
            <a:r>
              <a:rPr lang="en-US" altLang="zh-CN"/>
              <a:t>IPv7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1995: </a:t>
            </a:r>
            <a:r>
              <a:rPr lang="zh-CN" altLang="en-US"/>
              <a:t>选择</a:t>
            </a:r>
            <a:r>
              <a:rPr lang="en-US" altLang="zh-CN"/>
              <a:t>SIPP</a:t>
            </a:r>
            <a:r>
              <a:rPr lang="zh-CN" altLang="en-US"/>
              <a:t>（</a:t>
            </a:r>
            <a:r>
              <a:rPr lang="en-US" altLang="zh-CN"/>
              <a:t>Simple Internet Protocol Plus</a:t>
            </a:r>
            <a:r>
              <a:rPr lang="zh-CN" altLang="en-US"/>
              <a:t>）</a:t>
            </a:r>
            <a:r>
              <a:rPr lang="en-US" altLang="zh-CN"/>
              <a:t>128</a:t>
            </a:r>
            <a:r>
              <a:rPr lang="zh-CN" altLang="en-US"/>
              <a:t>位版本，作为</a:t>
            </a:r>
            <a:r>
              <a:rPr lang="en-US" altLang="zh-CN"/>
              <a:t>IPng</a:t>
            </a:r>
            <a:r>
              <a:rPr lang="zh-CN" altLang="en-US"/>
              <a:t>，</a:t>
            </a:r>
            <a:r>
              <a:rPr lang="en-US" altLang="zh-CN"/>
              <a:t> RFC1752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FA626-F300-CCF4-9A1D-C90E755C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7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4C40-52FB-5139-70C2-F3C4D2EC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IPng评价结果</a:t>
            </a:r>
            <a:r>
              <a:rPr lang="zh-CN" altLang="en-US" sz="2400"/>
              <a:t>（</a:t>
            </a:r>
            <a:r>
              <a:rPr lang="en-US" altLang="zh-CN" sz="2400"/>
              <a:t> RFC1752 1994</a:t>
            </a:r>
            <a:r>
              <a:rPr lang="zh-CN" altLang="en-US" sz="2400"/>
              <a:t>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B76A6-16E5-3DBE-9253-2396072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3005C-5896-B0C6-22E8-861BE2D71C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5799" y="1468346"/>
            <a:ext cx="7772400" cy="52531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FA5257-81E5-A3D3-14A7-5E1417A9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三个方案都有重大问题，</a:t>
            </a:r>
            <a:r>
              <a:rPr lang="en-US" altLang="zh-CN"/>
              <a:t>SIPP</a:t>
            </a:r>
            <a:r>
              <a:rPr lang="zh-CN" altLang="en-US"/>
              <a:t>和</a:t>
            </a:r>
            <a:r>
              <a:rPr lang="en-US" altLang="zh-CN"/>
              <a:t>TUBA</a:t>
            </a:r>
            <a:r>
              <a:rPr lang="zh-CN" altLang="en-US"/>
              <a:t>可行，</a:t>
            </a:r>
            <a:r>
              <a:rPr lang="en-US" altLang="zh-CN"/>
              <a:t>CATNIP</a:t>
            </a:r>
            <a:r>
              <a:rPr lang="zh-CN" altLang="en-US"/>
              <a:t>不予考虑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03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5AFB-6EC3-1DB7-119D-35D85B98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IPv6标准化历史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A906-5012-B8DF-A055-4900C5E0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96217" cy="1316568"/>
          </a:xfrm>
        </p:spPr>
        <p:txBody>
          <a:bodyPr/>
          <a:lstStyle/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IPv6</a:t>
            </a:r>
            <a:r>
              <a:rPr lang="zh-CN" altLang="en-US"/>
              <a:t>在</a:t>
            </a:r>
            <a:r>
              <a:rPr lang="en-US" altLang="zh-CN"/>
              <a:t>1998</a:t>
            </a:r>
            <a:r>
              <a:rPr lang="zh-CN" altLang="en-US"/>
              <a:t>年成为草案性标准（</a:t>
            </a:r>
            <a:r>
              <a:rPr lang="en-US" altLang="zh-CN"/>
              <a:t>Draft</a:t>
            </a:r>
            <a:r>
              <a:rPr lang="zh-CN" altLang="en-US"/>
              <a:t> </a:t>
            </a:r>
            <a:r>
              <a:rPr lang="en-US" altLang="zh-CN"/>
              <a:t>Standard</a:t>
            </a:r>
            <a:r>
              <a:rPr lang="zh-CN" altLang="en-US"/>
              <a:t>），经过持续研究最终在</a:t>
            </a:r>
            <a:r>
              <a:rPr lang="en-US" altLang="zh-CN"/>
              <a:t>2017</a:t>
            </a:r>
            <a:r>
              <a:rPr lang="zh-CN" altLang="en-US"/>
              <a:t>年成为正式互联网标准（</a:t>
            </a:r>
            <a:r>
              <a:rPr lang="en-US" altLang="zh-CN"/>
              <a:t>Internet</a:t>
            </a:r>
            <a:r>
              <a:rPr lang="zh-CN" altLang="en-US"/>
              <a:t> </a:t>
            </a:r>
            <a:r>
              <a:rPr lang="en-US" altLang="zh-CN"/>
              <a:t>Standard</a:t>
            </a:r>
            <a:r>
              <a:rPr lang="zh-CN" altLang="en-US"/>
              <a:t>）。</a:t>
            </a: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18437-6898-22EE-2B02-0C708229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282F7E-5DC8-844E-B89F-9FC05002C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5" y="2457179"/>
            <a:ext cx="8738088" cy="3258579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18015"/>
      </p:ext>
    </p:extLst>
  </p:cSld>
  <p:clrMapOvr>
    <a:masterClrMapping/>
  </p:clrMapOvr>
</p:sld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67080</TotalTime>
  <Words>1531</Words>
  <Application>Microsoft Macintosh PowerPoint</Application>
  <PresentationFormat>On-screen Show (4:3)</PresentationFormat>
  <Paragraphs>142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Microsoft YaHei</vt:lpstr>
      <vt:lpstr>Microsoft YaHei Light</vt:lpstr>
      <vt:lpstr>STKaiti</vt:lpstr>
      <vt:lpstr>Arial</vt:lpstr>
      <vt:lpstr>Calibri</vt:lpstr>
      <vt:lpstr>Wingdings</vt:lpstr>
      <vt:lpstr>zy-blue</vt:lpstr>
      <vt:lpstr>互联网体系演进与革命 evolution vs. clean-slate </vt:lpstr>
      <vt:lpstr>目录</vt:lpstr>
      <vt:lpstr>互联网成功经验</vt:lpstr>
      <vt:lpstr>互联网面对的问题</vt:lpstr>
      <vt:lpstr>对互联网体系的改动要小心</vt:lpstr>
      <vt:lpstr>地址即消息（RFC1776）</vt:lpstr>
      <vt:lpstr>IPv6背景</vt:lpstr>
      <vt:lpstr>IPng评价结果（ RFC1752 1994）</vt:lpstr>
      <vt:lpstr>IPv6标准化历史</vt:lpstr>
      <vt:lpstr>IPv6特点</vt:lpstr>
      <vt:lpstr>IPv4头部格式</vt:lpstr>
      <vt:lpstr>IPv6头部格式</vt:lpstr>
      <vt:lpstr>扩展头</vt:lpstr>
      <vt:lpstr>IPv6部署进展</vt:lpstr>
      <vt:lpstr>我国推进IPv6部署情况</vt:lpstr>
      <vt:lpstr>IPv6部署按国家统计</vt:lpstr>
      <vt:lpstr>中国IPv6部署情况</vt:lpstr>
      <vt:lpstr>为什么IPv6部署如此缓慢？</vt:lpstr>
      <vt:lpstr>革新式互联网体系</vt:lpstr>
      <vt:lpstr>关于演进式与革命式的讨论（1）</vt:lpstr>
      <vt:lpstr>关于演进式与革命式的讨论（2）</vt:lpstr>
      <vt:lpstr>To Change the World, Take a Chance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1581</cp:revision>
  <dcterms:created xsi:type="dcterms:W3CDTF">2019-12-18T13:17:38Z</dcterms:created>
  <dcterms:modified xsi:type="dcterms:W3CDTF">2022-10-09T15:57:30Z</dcterms:modified>
</cp:coreProperties>
</file>