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6"/>
  </p:notesMasterIdLst>
  <p:sldIdLst>
    <p:sldId id="257" r:id="rId2"/>
    <p:sldId id="260" r:id="rId3"/>
    <p:sldId id="263" r:id="rId4"/>
    <p:sldId id="264" r:id="rId5"/>
    <p:sldId id="348" r:id="rId6"/>
    <p:sldId id="269" r:id="rId7"/>
    <p:sldId id="349" r:id="rId8"/>
    <p:sldId id="357" r:id="rId9"/>
    <p:sldId id="350" r:id="rId10"/>
    <p:sldId id="352" r:id="rId11"/>
    <p:sldId id="354" r:id="rId12"/>
    <p:sldId id="355" r:id="rId13"/>
    <p:sldId id="356" r:id="rId14"/>
    <p:sldId id="35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39" autoAdjust="0"/>
  </p:normalViewPr>
  <p:slideViewPr>
    <p:cSldViewPr snapToGrid="0">
      <p:cViewPr varScale="1">
        <p:scale>
          <a:sx n="93" d="100"/>
          <a:sy n="93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9F781-A94A-48DE-907B-B4EFEE6A9863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D1985-D936-43AB-B84E-EC2454374D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13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F9965-3B01-B2EB-C775-0F0394DE0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6DF3466-93CB-727F-1E40-4F54F4AC3E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5EE89D4-8BA2-B55D-8CF7-CBB239A62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253606-2693-AA42-D7D2-5C6551A182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D1985-D936-43AB-B84E-EC2454374D7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486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DCB0E-0D1C-7FA2-7E17-6C950C0B6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C851F51-B9CF-0F26-1FE4-323D24A4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0AFBE76-0FFE-5FE3-3C71-C28024001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267A5C-C55D-018E-5F01-0A0B23402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D1985-D936-43AB-B84E-EC2454374D7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41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b02797fa4_2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b02797fa4_2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可以有效追蹤訓練過程，而且他會記錄 </a:t>
            </a:r>
            <a:r>
              <a:rPr lang="en-US" altLang="zh-TW" dirty="0"/>
              <a:t>git state / model config </a:t>
            </a:r>
            <a:r>
              <a:rPr lang="zh-TW" altLang="en-US" dirty="0"/>
              <a:t>所以可以不用擔心沒辦法重現實驗結果。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D1985-D936-43AB-B84E-EC2454374D7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656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9D9E6-EDE2-DF4F-B635-1955273EA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4368611-8D50-0056-EE22-289D68CC00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AC58F00-8369-7C27-EB2B-7F505C85D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EC1EFA-A286-47AA-1010-C29B85AAD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D1985-D936-43AB-B84E-EC2454374D7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504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C62E4-9632-A229-CC8A-14E3702C3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8B4C02E-4053-AEFD-65A1-0557F45BD8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0ED1370-151E-D5CA-FEE8-55AF71762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我在分析的時候忘記截圖，注意這是我其他實驗的紀錄，不是這次的截圖</a:t>
            </a:r>
            <a:endParaRPr lang="en-US" altLang="zh-TW" dirty="0"/>
          </a:p>
          <a:p>
            <a:r>
              <a:rPr lang="zh-TW" altLang="en-US" dirty="0"/>
              <a:t>因為程式相對單純，就沒有用 </a:t>
            </a:r>
            <a:r>
              <a:rPr lang="en-US" altLang="zh-TW" dirty="0" err="1"/>
              <a:t>Pytorch</a:t>
            </a:r>
            <a:r>
              <a:rPr lang="en-US" altLang="zh-TW" dirty="0"/>
              <a:t> Profiler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CCEE76-B6F3-CA6F-71DE-0EB0FBAF8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D1985-D936-43AB-B84E-EC2454374D7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4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FAF03-23C4-6DA7-6D5D-63D7FE5C6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1165B09-F6AE-A3DC-7B8C-E2D224D0D1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6C068CF-7425-F1EC-29D0-52E363D78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主要是 </a:t>
            </a:r>
            <a:r>
              <a:rPr lang="en-US" altLang="zh-TW" dirty="0"/>
              <a:t>Load Dataset </a:t>
            </a:r>
            <a:r>
              <a:rPr lang="zh-TW" altLang="en-US" dirty="0"/>
              <a:t>那邊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E61429-6F59-E8AF-D918-640C8D6C50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D1985-D936-43AB-B84E-EC2454374D7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0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716833" y="949300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" name="Google Shape;10;p2"/>
          <p:cNvSpPr/>
          <p:nvPr/>
        </p:nvSpPr>
        <p:spPr>
          <a:xfrm>
            <a:off x="0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Google Shape;11;p2"/>
          <p:cNvSpPr/>
          <p:nvPr/>
        </p:nvSpPr>
        <p:spPr>
          <a:xfrm flipH="1">
            <a:off x="1378933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33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5333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732333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306367" y="-480333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0" name="Google Shape;340;p44"/>
          <p:cNvSpPr/>
          <p:nvPr/>
        </p:nvSpPr>
        <p:spPr>
          <a:xfrm>
            <a:off x="9319867" y="45970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7353633" y="-24094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_AND_BODY_1_1">
    <p:bg>
      <p:bgPr>
        <a:solidFill>
          <a:schemeClr val="accent5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50"/>
          <p:cNvSpPr/>
          <p:nvPr/>
        </p:nvSpPr>
        <p:spPr>
          <a:xfrm flipH="1">
            <a:off x="9884933" y="3309467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rot="10800000" flipH="1">
            <a:off x="-1232733" y="-1805433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rot="10800000" flipH="1">
            <a:off x="-2662300" y="-26475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9366000" y="3467500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9505067" y="3467500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7" name="Google Shape;437;p58"/>
          <p:cNvSpPr/>
          <p:nvPr/>
        </p:nvSpPr>
        <p:spPr>
          <a:xfrm>
            <a:off x="8070800" y="4086433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1" name="Google Shape;441;p59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3" name="Google Shape;443;p59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225733" y="-86000"/>
            <a:ext cx="5934800" cy="7029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2139567" y="21658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587533" y="25109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6414361" y="1552091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6414361" y="2709320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7587533" y="48377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7587533" y="13920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7587533" y="36804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6414361" y="384055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6414361" y="499778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587533" y="1759393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7587533" y="4060560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7587533" y="2883597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7587533" y="5210331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50967" y="2931733"/>
            <a:ext cx="455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6394833" y="-290100"/>
            <a:ext cx="5797200" cy="749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950967" y="1920267"/>
            <a:ext cx="514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950967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123800" y="719333"/>
            <a:ext cx="1066800" cy="11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149933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565933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8701007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8117001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4920200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4336197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5_1">
    <p:bg>
      <p:bgPr>
        <a:solidFill>
          <a:schemeClr val="accent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5797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6698913" y="192026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6698913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21_1_1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3186800" y="-136633"/>
            <a:ext cx="18516000" cy="87632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3" name="Google Shape;163;p26"/>
          <p:cNvSpPr/>
          <p:nvPr/>
        </p:nvSpPr>
        <p:spPr>
          <a:xfrm>
            <a:off x="-7015935" y="2060167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245700" y="4177652"/>
            <a:ext cx="5700400" cy="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2301600" y="2241933"/>
            <a:ext cx="7588800" cy="17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9225833" y="-984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9416333" y="-1060367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2771767" y="5781033"/>
            <a:ext cx="6972400" cy="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6790333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391705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412305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3123089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3133289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484181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4852013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6568111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6574111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8292836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4" r:id="rId4"/>
    <p:sldLayoutId id="2147483666" r:id="rId5"/>
    <p:sldLayoutId id="2147483670" r:id="rId6"/>
    <p:sldLayoutId id="2147483672" r:id="rId7"/>
    <p:sldLayoutId id="2147483682" r:id="rId8"/>
    <p:sldLayoutId id="2147483685" r:id="rId9"/>
    <p:sldLayoutId id="2147483690" r:id="rId10"/>
    <p:sldLayoutId id="2147483695" r:id="rId11"/>
    <p:sldLayoutId id="2147483696" r:id="rId12"/>
    <p:sldLayoutId id="2147483703" r:id="rId13"/>
    <p:sldLayoutId id="2147483704" r:id="rId14"/>
    <p:sldLayoutId id="2147483705" r:id="rId15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99" userDrawn="1">
          <p15:clr>
            <a:srgbClr val="EA4335"/>
          </p15:clr>
        </p15:guide>
        <p15:guide id="2" pos="7081" userDrawn="1">
          <p15:clr>
            <a:srgbClr val="EA4335"/>
          </p15:clr>
        </p15:guide>
        <p15:guide id="3" orient="horz" pos="453" userDrawn="1">
          <p15:clr>
            <a:srgbClr val="EA4335"/>
          </p15:clr>
        </p15:guide>
        <p15:guide id="4" orient="horz" pos="3871" userDrawn="1">
          <p15:clr>
            <a:srgbClr val="EA4335"/>
          </p15:clr>
        </p15:guide>
        <p15:guide id="5" pos="3840" userDrawn="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5074333" y="2931567"/>
            <a:ext cx="5763600" cy="201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i="0" u="none" strike="noStrike" baseline="0" dirty="0">
                <a:solidFill>
                  <a:schemeClr val="bg1"/>
                </a:solidFill>
                <a:latin typeface="TimesNewRomanPS-BoldMT"/>
              </a:rPr>
              <a:t>Defect Classifications of AOI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5626733" y="5355407"/>
            <a:ext cx="5105600" cy="10532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000" dirty="0">
                <a:solidFill>
                  <a:schemeClr val="bg1"/>
                </a:solidFill>
              </a:rPr>
              <a:t>Group 5</a:t>
            </a:r>
            <a:endParaRPr lang="en-US" altLang="zh-TW" sz="1800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bg1"/>
                </a:solidFill>
              </a:rPr>
              <a:t>陳昱仲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bg1"/>
                </a:solidFill>
              </a:rPr>
              <a:t>邱泓斌</a:t>
            </a:r>
            <a:endParaRPr sz="1600" dirty="0">
              <a:solidFill>
                <a:schemeClr val="bg1"/>
              </a:solidFill>
            </a:endParaRPr>
          </a:p>
        </p:txBody>
      </p:sp>
      <p:cxnSp>
        <p:nvCxnSpPr>
          <p:cNvPr id="465" name="Google Shape;465;p67"/>
          <p:cNvCxnSpPr/>
          <p:nvPr/>
        </p:nvCxnSpPr>
        <p:spPr>
          <a:xfrm>
            <a:off x="9869533" y="5355407"/>
            <a:ext cx="862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1722588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6E7DC-5BFB-7EDC-B544-A43EDCC66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44BB8AD9-CF26-17C9-F9C1-BDF8BBDB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TW" dirty="0"/>
              <a:t>NVIDIA Nsight Systems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NVTX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9437A6D-8622-FE06-B7C7-E27283D26F3B}"/>
              </a:ext>
            </a:extLst>
          </p:cNvPr>
          <p:cNvGrpSpPr/>
          <p:nvPr/>
        </p:nvGrpSpPr>
        <p:grpSpPr>
          <a:xfrm>
            <a:off x="2104103" y="4977392"/>
            <a:ext cx="7152856" cy="1422251"/>
            <a:chOff x="794031" y="2731969"/>
            <a:chExt cx="8933627" cy="1867711"/>
          </a:xfrm>
        </p:grpSpPr>
        <p:sp>
          <p:nvSpPr>
            <p:cNvPr id="2" name="Google Shape;540;p74">
              <a:extLst>
                <a:ext uri="{FF2B5EF4-FFF2-40B4-BE49-F238E27FC236}">
                  <a16:creationId xmlns:a16="http://schemas.microsoft.com/office/drawing/2014/main" id="{4F3109E3-C6A7-8FB4-961C-150C89F45640}"/>
                </a:ext>
              </a:extLst>
            </p:cNvPr>
            <p:cNvSpPr txBox="1">
              <a:spLocks/>
            </p:cNvSpPr>
            <p:nvPr/>
          </p:nvSpPr>
          <p:spPr>
            <a:xfrm>
              <a:off x="7136655" y="3256762"/>
              <a:ext cx="2591003" cy="818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609585" marR="0" lvl="0" indent="-42332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1219170" marR="0" lvl="1" indent="-42332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828754" marR="0" lvl="2" indent="-42332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2438339" marR="0" lvl="3" indent="-42332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3047924" marR="0" lvl="4" indent="-42332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3657509" marR="0" lvl="5" indent="-42332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4267093" marR="0" lvl="6" indent="-42332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4876678" marR="0" lvl="7" indent="-42332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5486263" marR="0" lvl="8" indent="-42332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US" altLang="zh-TW" sz="2800" kern="0" dirty="0"/>
                <a:t>8 minutes</a:t>
              </a:r>
              <a:endParaRPr lang="en-US" sz="2800" kern="0" dirty="0"/>
            </a:p>
          </p:txBody>
        </p:sp>
        <p:sp>
          <p:nvSpPr>
            <p:cNvPr id="3" name="Google Shape;540;p74">
              <a:extLst>
                <a:ext uri="{FF2B5EF4-FFF2-40B4-BE49-F238E27FC236}">
                  <a16:creationId xmlns:a16="http://schemas.microsoft.com/office/drawing/2014/main" id="{277CE058-98D1-3EFB-1334-4F8839B2AF81}"/>
                </a:ext>
              </a:extLst>
            </p:cNvPr>
            <p:cNvSpPr txBox="1">
              <a:spLocks/>
            </p:cNvSpPr>
            <p:nvPr/>
          </p:nvSpPr>
          <p:spPr>
            <a:xfrm>
              <a:off x="794031" y="3256762"/>
              <a:ext cx="3628810" cy="818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609585" marR="0" lvl="0" indent="-42332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1219170" marR="0" lvl="1" indent="-42332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828754" marR="0" lvl="2" indent="-42332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2438339" marR="0" lvl="3" indent="-42332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3047924" marR="0" lvl="4" indent="-42332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3657509" marR="0" lvl="5" indent="-42332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4267093" marR="0" lvl="6" indent="-42332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4876678" marR="0" lvl="7" indent="-42332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○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5486263" marR="0" lvl="8" indent="-42332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■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US" altLang="zh-TW" sz="2800" kern="0" dirty="0"/>
                <a:t>20 ~ 30 minutes</a:t>
              </a:r>
              <a:endParaRPr lang="en-US" sz="2800" kern="0" dirty="0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694CF76-AC98-66A4-16DD-F03C9D0B9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5893" y="2731969"/>
              <a:ext cx="1867711" cy="186771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Google Shape;540;p74">
                <a:extLst>
                  <a:ext uri="{FF2B5EF4-FFF2-40B4-BE49-F238E27FC236}">
                    <a16:creationId xmlns:a16="http://schemas.microsoft.com/office/drawing/2014/main" id="{68368CF8-6648-B552-5057-3388EABC88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9991" y="3470897"/>
                <a:ext cx="9123149" cy="818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609585" marR="0" lvl="0" indent="-42332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●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1219170" marR="0" lvl="1" indent="-42332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○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828754" marR="0" lvl="2" indent="-42332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■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2438339" marR="0" lvl="3" indent="-42332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●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3047924" marR="0" lvl="4" indent="-42332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○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3657509" marR="0" lvl="5" indent="-42332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■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4267093" marR="0" lvl="6" indent="-42332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●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4876678" marR="0" lvl="7" indent="-42332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○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5486263" marR="0" lvl="8" indent="-42332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■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51</m:t>
                    </m:r>
                    <m:r>
                      <a:rPr lang="en-US" altLang="zh-TW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sz="2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51</m:t>
                    </m:r>
                    <m:r>
                      <a:rPr lang="en-US" altLang="zh-TW" sz="2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2×</m:t>
                    </m:r>
                    <m:r>
                      <a:rPr lang="en-US" altLang="zh-TW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sz="2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sz="2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zh-TW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sz="2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zh-TW" altLang="en-US" sz="2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662,700,03</m:t>
                    </m:r>
                    <m:r>
                      <a:rPr lang="en-US" altLang="zh-TW" sz="2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zh-TW" altLang="en-US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zh-TW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𝑦𝑡𝑒𝑠</m:t>
                    </m:r>
                    <m:r>
                      <a:rPr lang="en-US" altLang="zh-TW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≅0.6 </m:t>
                    </m:r>
                    <m:r>
                      <a:rPr lang="en-US" altLang="zh-TW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𝐺𝐵</m:t>
                    </m:r>
                  </m:oMath>
                </a14:m>
                <a:r>
                  <a:rPr lang="zh-TW" altLang="en-US" sz="2800" kern="0" dirty="0"/>
                  <a:t> </a:t>
                </a:r>
                <a:endParaRPr lang="en-US" sz="2800" kern="0" dirty="0"/>
              </a:p>
            </p:txBody>
          </p:sp>
        </mc:Choice>
        <mc:Fallback>
          <p:sp>
            <p:nvSpPr>
              <p:cNvPr id="12" name="Google Shape;540;p74">
                <a:extLst>
                  <a:ext uri="{FF2B5EF4-FFF2-40B4-BE49-F238E27FC236}">
                    <a16:creationId xmlns:a16="http://schemas.microsoft.com/office/drawing/2014/main" id="{68368CF8-6648-B552-5057-3388EABC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991" y="3470897"/>
                <a:ext cx="9123149" cy="8181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540;p74">
                <a:extLst>
                  <a:ext uri="{FF2B5EF4-FFF2-40B4-BE49-F238E27FC236}">
                    <a16:creationId xmlns:a16="http://schemas.microsoft.com/office/drawing/2014/main" id="{03A9B337-AE13-4661-C967-FBFE857CA2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9991" y="2364029"/>
                <a:ext cx="9123149" cy="818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L="609585" marR="0" lvl="0" indent="-42332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●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1219170" marR="0" lvl="1" indent="-42332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○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828754" marR="0" lvl="2" indent="-42332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■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2438339" marR="0" lvl="3" indent="-42332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●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3047924" marR="0" lvl="4" indent="-42332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○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3657509" marR="0" lvl="5" indent="-42332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■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4267093" marR="0" lvl="6" indent="-42332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●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4876678" marR="0" lvl="7" indent="-42332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○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5486263" marR="0" lvl="8" indent="-42332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■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latin typeface="Cambria Math" panose="02040503050406030204" pitchFamily="18" charset="0"/>
                            </a:rPr>
                            <m:t>𝐻𝑒𝑖𝑔h𝑡</m:t>
                          </m:r>
                          <m:r>
                            <a:rPr 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𝑊𝑖𝑑𝑡h</m:t>
                          </m:r>
                        </m:e>
                      </m:d>
                      <m:r>
                        <a:rPr lang="en-US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𝐷𝑎𝑡𝑎</m:t>
                      </m:r>
                      <m:r>
                        <a:rPr lang="en-US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𝑡𝑦𝑝𝑒</m:t>
                      </m:r>
                      <m:r>
                        <a:rPr lang="en-US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𝐼𝑚𝑎𝑔𝑒</m:t>
                      </m:r>
                      <m:r>
                        <a:rPr lang="en-US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𝑆𝑖𝑧𝑒</m:t>
                      </m:r>
                    </m:oMath>
                  </m:oMathPara>
                </a14:m>
                <a:endParaRPr lang="en-US" sz="2800" kern="0" dirty="0"/>
              </a:p>
            </p:txBody>
          </p:sp>
        </mc:Choice>
        <mc:Fallback>
          <p:sp>
            <p:nvSpPr>
              <p:cNvPr id="13" name="Google Shape;540;p74">
                <a:extLst>
                  <a:ext uri="{FF2B5EF4-FFF2-40B4-BE49-F238E27FC236}">
                    <a16:creationId xmlns:a16="http://schemas.microsoft.com/office/drawing/2014/main" id="{03A9B337-AE13-4661-C967-FBFE857CA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991" y="2364029"/>
                <a:ext cx="9123149" cy="8181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0192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F5BC4-49CD-1CDB-7EF3-E1D0D2757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38DEA1D1-8E1F-920F-5E2F-458DD201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TW" b="1" dirty="0" err="1"/>
              <a:t>Torchvision</a:t>
            </a:r>
            <a:endParaRPr lang="zh-TW" altLang="en-US" dirty="0"/>
          </a:p>
        </p:txBody>
      </p:sp>
      <p:pic>
        <p:nvPicPr>
          <p:cNvPr id="3" name="圖片 2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D9F77287-D4D5-0D90-D441-35E3690C6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343" y="2874541"/>
            <a:ext cx="6087396" cy="1952037"/>
          </a:xfrm>
          <a:prstGeom prst="rect">
            <a:avLst/>
          </a:prstGeom>
        </p:spPr>
      </p:pic>
      <p:pic>
        <p:nvPicPr>
          <p:cNvPr id="5" name="圖片 4" descr="一張含有 文字, 螢幕擷取畫面, 字型, 陳列 的圖片&#10;&#10;自動產生的描述">
            <a:extLst>
              <a:ext uri="{FF2B5EF4-FFF2-40B4-BE49-F238E27FC236}">
                <a16:creationId xmlns:a16="http://schemas.microsoft.com/office/drawing/2014/main" id="{08125114-9C9D-9561-9139-62005985A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t="10729" r="6022" b="10425"/>
          <a:stretch/>
        </p:blipFill>
        <p:spPr>
          <a:xfrm>
            <a:off x="406280" y="2558846"/>
            <a:ext cx="5062250" cy="258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207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B2346-FF5B-A248-0C81-6A1601317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83961F98-860F-D28F-BEBA-5E0EA5E0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TW" b="1" dirty="0" err="1"/>
              <a:t>Torchvision</a:t>
            </a:r>
            <a:endParaRPr lang="zh-TW" altLang="en-US" dirty="0"/>
          </a:p>
        </p:txBody>
      </p:sp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:a16="http://schemas.microsoft.com/office/drawing/2014/main" id="{B3FD3F26-665C-15A5-AB0A-B03E42DD2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2" b="20215"/>
          <a:stretch/>
        </p:blipFill>
        <p:spPr>
          <a:xfrm>
            <a:off x="0" y="2044556"/>
            <a:ext cx="12192000" cy="2003461"/>
          </a:xfrm>
          <a:prstGeom prst="rect">
            <a:avLst/>
          </a:prstGeom>
        </p:spPr>
      </p:pic>
      <p:pic>
        <p:nvPicPr>
          <p:cNvPr id="7" name="圖片 6" descr="一張含有 文字, 螢幕擷取畫面, Rectangle, 設計 的圖片&#10;&#10;自動產生的描述">
            <a:extLst>
              <a:ext uri="{FF2B5EF4-FFF2-40B4-BE49-F238E27FC236}">
                <a16:creationId xmlns:a16="http://schemas.microsoft.com/office/drawing/2014/main" id="{74FEE77C-9BBC-526F-C051-EF8FCBFC7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9" r="7873" b="20919"/>
          <a:stretch/>
        </p:blipFill>
        <p:spPr>
          <a:xfrm>
            <a:off x="0" y="4232952"/>
            <a:ext cx="11232167" cy="200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7006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E0F3201-A4C6-DFC2-1638-7EC69810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圖片 5" descr="一張含有 文字, 螢幕擷取畫面, 軟體, 網頁 的圖片&#10;&#10;自動產生的描述">
            <a:extLst>
              <a:ext uri="{FF2B5EF4-FFF2-40B4-BE49-F238E27FC236}">
                <a16:creationId xmlns:a16="http://schemas.microsoft.com/office/drawing/2014/main" id="{FBB0C616-7CAD-3DD4-1406-EA54B89B5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15299" r="7002"/>
          <a:stretch/>
        </p:blipFill>
        <p:spPr>
          <a:xfrm>
            <a:off x="728212" y="1756880"/>
            <a:ext cx="4620704" cy="4578421"/>
          </a:xfrm>
          <a:prstGeom prst="rect">
            <a:avLst/>
          </a:prstGeom>
        </p:spPr>
      </p:pic>
      <p:pic>
        <p:nvPicPr>
          <p:cNvPr id="8" name="圖片 7" descr="一張含有 文字, 字型, 行, 螢幕擷取畫面 的圖片&#10;&#10;自動產生的描述">
            <a:extLst>
              <a:ext uri="{FF2B5EF4-FFF2-40B4-BE49-F238E27FC236}">
                <a16:creationId xmlns:a16="http://schemas.microsoft.com/office/drawing/2014/main" id="{27CB061A-0908-90A0-7187-C47F5A589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80" y="3338697"/>
            <a:ext cx="6454984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4004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CF80D-2999-9CCE-C4C0-8DAB8D0B5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3CD0507-260C-947D-BDF1-EE00FC6F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600" y="2555000"/>
            <a:ext cx="7588800" cy="17480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Thanks.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806850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0"/>
          <p:cNvSpPr txBox="1">
            <a:spLocks noGrp="1"/>
          </p:cNvSpPr>
          <p:nvPr>
            <p:ph type="title" idx="15"/>
          </p:nvPr>
        </p:nvSpPr>
        <p:spPr>
          <a:xfrm>
            <a:off x="950967" y="2931733"/>
            <a:ext cx="4555200" cy="70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Outline</a:t>
            </a:r>
            <a:endParaRPr sz="3600" b="1" dirty="0">
              <a:solidFill>
                <a:schemeClr val="lt1"/>
              </a:solidFill>
            </a:endParaRPr>
          </a:p>
        </p:txBody>
      </p:sp>
      <p:sp>
        <p:nvSpPr>
          <p:cNvPr id="486" name="Google Shape;486;p70"/>
          <p:cNvSpPr txBox="1">
            <a:spLocks noGrp="1"/>
          </p:cNvSpPr>
          <p:nvPr>
            <p:ph type="title" idx="5"/>
          </p:nvPr>
        </p:nvSpPr>
        <p:spPr>
          <a:xfrm>
            <a:off x="7587533" y="1528891"/>
            <a:ext cx="4258400" cy="43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7" name="Google Shape;487;p70"/>
          <p:cNvSpPr txBox="1">
            <a:spLocks noGrp="1"/>
          </p:cNvSpPr>
          <p:nvPr>
            <p:ph type="title"/>
          </p:nvPr>
        </p:nvSpPr>
        <p:spPr>
          <a:xfrm>
            <a:off x="7587533" y="2686124"/>
            <a:ext cx="4258400" cy="43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Model Architecture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9" name="Google Shape;489;p70"/>
          <p:cNvSpPr txBox="1">
            <a:spLocks noGrp="1"/>
          </p:cNvSpPr>
          <p:nvPr>
            <p:ph type="title" idx="2"/>
          </p:nvPr>
        </p:nvSpPr>
        <p:spPr>
          <a:xfrm>
            <a:off x="6414361" y="1552091"/>
            <a:ext cx="912800" cy="38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90" name="Google Shape;490;p70"/>
          <p:cNvSpPr txBox="1">
            <a:spLocks noGrp="1"/>
          </p:cNvSpPr>
          <p:nvPr>
            <p:ph type="title" idx="3"/>
          </p:nvPr>
        </p:nvSpPr>
        <p:spPr>
          <a:xfrm>
            <a:off x="6414361" y="2709320"/>
            <a:ext cx="912800" cy="38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1" name="Google Shape;491;p70"/>
          <p:cNvSpPr txBox="1">
            <a:spLocks noGrp="1"/>
          </p:cNvSpPr>
          <p:nvPr>
            <p:ph type="title" idx="6"/>
          </p:nvPr>
        </p:nvSpPr>
        <p:spPr>
          <a:xfrm>
            <a:off x="7587533" y="3817357"/>
            <a:ext cx="4258400" cy="43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Tricks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93" name="Google Shape;493;p70"/>
          <p:cNvSpPr txBox="1">
            <a:spLocks noGrp="1"/>
          </p:cNvSpPr>
          <p:nvPr>
            <p:ph type="title" idx="4"/>
          </p:nvPr>
        </p:nvSpPr>
        <p:spPr>
          <a:xfrm>
            <a:off x="7587533" y="4974587"/>
            <a:ext cx="4258400" cy="43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Results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95" name="Google Shape;495;p70"/>
          <p:cNvSpPr txBox="1">
            <a:spLocks noGrp="1"/>
          </p:cNvSpPr>
          <p:nvPr>
            <p:ph type="title" idx="7"/>
          </p:nvPr>
        </p:nvSpPr>
        <p:spPr>
          <a:xfrm>
            <a:off x="6414361" y="3840557"/>
            <a:ext cx="912800" cy="38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6" name="Google Shape;496;p70"/>
          <p:cNvSpPr txBox="1">
            <a:spLocks noGrp="1"/>
          </p:cNvSpPr>
          <p:nvPr>
            <p:ph type="title" idx="8"/>
          </p:nvPr>
        </p:nvSpPr>
        <p:spPr>
          <a:xfrm>
            <a:off x="6414361" y="4997787"/>
            <a:ext cx="912800" cy="38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497" name="Google Shape;497;p70"/>
          <p:cNvCxnSpPr/>
          <p:nvPr/>
        </p:nvCxnSpPr>
        <p:spPr>
          <a:xfrm>
            <a:off x="1092700" y="4136273"/>
            <a:ext cx="862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120172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3"/>
          <p:cNvSpPr txBox="1">
            <a:spLocks noGrp="1"/>
          </p:cNvSpPr>
          <p:nvPr>
            <p:ph type="body" idx="1"/>
          </p:nvPr>
        </p:nvSpPr>
        <p:spPr>
          <a:xfrm>
            <a:off x="3179712" y="1678549"/>
            <a:ext cx="6058555" cy="103694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Didact Gothic"/>
                <a:ea typeface="Didact Gothic"/>
                <a:cs typeface="Didact Gothic"/>
                <a:sym typeface="Didact Gothic"/>
              </a:rPr>
              <a:t>We referred to </a:t>
            </a:r>
            <a:r>
              <a:rPr lang="en-US" b="1" dirty="0" err="1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Alexnet</a:t>
            </a:r>
            <a:r>
              <a:rPr lang="en-US" dirty="0" err="1">
                <a:solidFill>
                  <a:schemeClr val="bg1"/>
                </a:solidFill>
                <a:latin typeface="Didact Gothic"/>
                <a:ea typeface="Didact Gothic"/>
                <a:cs typeface="Didact Gothic"/>
                <a:sym typeface="Didact Gothic"/>
              </a:rPr>
              <a:t>’s</a:t>
            </a:r>
            <a:r>
              <a:rPr lang="en-US" dirty="0">
                <a:solidFill>
                  <a:schemeClr val="bg1"/>
                </a:solidFill>
                <a:latin typeface="Didact Gothic"/>
                <a:ea typeface="Didact Gothic"/>
                <a:cs typeface="Didact Gothic"/>
                <a:sym typeface="Didact Gothic"/>
              </a:rPr>
              <a:t> model architecture and experimented with </a:t>
            </a:r>
            <a:r>
              <a:rPr lang="en-US" b="1" dirty="0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various techniques</a:t>
            </a:r>
            <a:r>
              <a:rPr lang="en-US" dirty="0">
                <a:solidFill>
                  <a:schemeClr val="bg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to enhance performance, ultimately achieving an </a:t>
            </a:r>
            <a:r>
              <a:rPr lang="en-US" b="1" dirty="0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accuracy of 98.91%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2301600" y="573389"/>
            <a:ext cx="7588800" cy="64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 dirty="0">
                <a:solidFill>
                  <a:schemeClr val="bg1"/>
                </a:solidFill>
              </a:rPr>
              <a:t>Introduction </a:t>
            </a:r>
            <a:endParaRPr sz="3600" u="sng" dirty="0">
              <a:solidFill>
                <a:schemeClr val="bg1"/>
              </a:solidFill>
            </a:endParaRPr>
          </a:p>
        </p:txBody>
      </p:sp>
      <p:cxnSp>
        <p:nvCxnSpPr>
          <p:cNvPr id="534" name="Google Shape;534;p73"/>
          <p:cNvCxnSpPr/>
          <p:nvPr/>
        </p:nvCxnSpPr>
        <p:spPr>
          <a:xfrm>
            <a:off x="1086633" y="2890709"/>
            <a:ext cx="86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圖片 2" descr="一張含有 文字, 字型, 行, 螢幕擷取畫面 的圖片&#10;&#10;自動產生的描述">
            <a:extLst>
              <a:ext uri="{FF2B5EF4-FFF2-40B4-BE49-F238E27FC236}">
                <a16:creationId xmlns:a16="http://schemas.microsoft.com/office/drawing/2014/main" id="{85D8E563-2C41-7B88-2445-469E96FA8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105" y="3429000"/>
            <a:ext cx="7049790" cy="136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3762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4"/>
          <p:cNvSpPr txBox="1">
            <a:spLocks noGrp="1"/>
          </p:cNvSpPr>
          <p:nvPr>
            <p:ph type="title"/>
          </p:nvPr>
        </p:nvSpPr>
        <p:spPr>
          <a:xfrm>
            <a:off x="6832263" y="2025944"/>
            <a:ext cx="4534400" cy="70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zh-TW" sz="2400" dirty="0">
                <a:solidFill>
                  <a:schemeClr val="dk1"/>
                </a:solidFill>
              </a:rPr>
              <a:t>Model Architecture</a:t>
            </a:r>
            <a:endParaRPr sz="2400" dirty="0"/>
          </a:p>
        </p:txBody>
      </p:sp>
      <p:sp>
        <p:nvSpPr>
          <p:cNvPr id="540" name="Google Shape;540;p74"/>
          <p:cNvSpPr txBox="1">
            <a:spLocks noGrp="1"/>
          </p:cNvSpPr>
          <p:nvPr>
            <p:ph type="subTitle" idx="1"/>
          </p:nvPr>
        </p:nvSpPr>
        <p:spPr>
          <a:xfrm>
            <a:off x="6698913" y="3017733"/>
            <a:ext cx="4534400" cy="175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 to </a:t>
            </a:r>
            <a:r>
              <a:rPr lang="en-US" dirty="0" err="1"/>
              <a:t>Alexnet</a:t>
            </a:r>
            <a:r>
              <a:rPr lang="en-US" dirty="0"/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(CNN + </a:t>
            </a:r>
            <a:r>
              <a:rPr lang="en-US" dirty="0" err="1"/>
              <a:t>MaxPool</a:t>
            </a:r>
            <a:r>
              <a:rPr lang="en-US" dirty="0"/>
              <a:t>) * 3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(Linear + Dropout) * 3</a:t>
            </a:r>
            <a:endParaRPr dirty="0"/>
          </a:p>
        </p:txBody>
      </p:sp>
      <p:cxnSp>
        <p:nvCxnSpPr>
          <p:cNvPr id="544" name="Google Shape;544;p74"/>
          <p:cNvCxnSpPr/>
          <p:nvPr/>
        </p:nvCxnSpPr>
        <p:spPr>
          <a:xfrm>
            <a:off x="10370513" y="2890709"/>
            <a:ext cx="86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5" name="Google Shape;545;p74"/>
          <p:cNvSpPr/>
          <p:nvPr/>
        </p:nvSpPr>
        <p:spPr>
          <a:xfrm flipH="1">
            <a:off x="10166513" y="719333"/>
            <a:ext cx="1066800" cy="11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pic>
        <p:nvPicPr>
          <p:cNvPr id="3" name="圖片 2" descr="一張含有 文字, 螢幕擷取畫面, 數字, 功能表 的圖片&#10;&#10;自動產生的描述">
            <a:extLst>
              <a:ext uri="{FF2B5EF4-FFF2-40B4-BE49-F238E27FC236}">
                <a16:creationId xmlns:a16="http://schemas.microsoft.com/office/drawing/2014/main" id="{590B3CB2-3A82-A5D0-3755-E95C24A7F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88" y="1290932"/>
            <a:ext cx="5200000" cy="4552381"/>
          </a:xfrm>
          <a:prstGeom prst="rect">
            <a:avLst/>
          </a:prstGeom>
        </p:spPr>
      </p:pic>
      <p:sp>
        <p:nvSpPr>
          <p:cNvPr id="4" name="Google Shape;539;p74">
            <a:extLst>
              <a:ext uri="{FF2B5EF4-FFF2-40B4-BE49-F238E27FC236}">
                <a16:creationId xmlns:a16="http://schemas.microsoft.com/office/drawing/2014/main" id="{5970D49C-5B05-6C2E-6787-4C9EB605F994}"/>
              </a:ext>
            </a:extLst>
          </p:cNvPr>
          <p:cNvSpPr txBox="1">
            <a:spLocks/>
          </p:cNvSpPr>
          <p:nvPr/>
        </p:nvSpPr>
        <p:spPr>
          <a:xfrm>
            <a:off x="108767" y="5843313"/>
            <a:ext cx="4534400" cy="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kern="0" dirty="0">
                <a:solidFill>
                  <a:schemeClr val="bg1"/>
                </a:solidFill>
              </a:rPr>
              <a:t>Snapshot from the torch-summary</a:t>
            </a:r>
          </a:p>
        </p:txBody>
      </p:sp>
    </p:spTree>
    <p:extLst>
      <p:ext uri="{BB962C8B-B14F-4D97-AF65-F5344CB8AC3E}">
        <p14:creationId xmlns:p14="http://schemas.microsoft.com/office/powerpoint/2010/main" val="147268287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B9A7C163-4D4E-7AE8-7740-F865D45A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 Setup</a:t>
            </a:r>
            <a:endParaRPr lang="zh-TW" altLang="en-US" dirty="0"/>
          </a:p>
        </p:txBody>
      </p:sp>
      <p:pic>
        <p:nvPicPr>
          <p:cNvPr id="13" name="圖片 1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18175AC5-B27D-8F4C-3047-81E16CC30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214" y="1751798"/>
            <a:ext cx="5789572" cy="4662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07A63A5-303D-752A-C001-1C4E8ECE4297}"/>
              </a:ext>
            </a:extLst>
          </p:cNvPr>
          <p:cNvSpPr/>
          <p:nvPr/>
        </p:nvSpPr>
        <p:spPr>
          <a:xfrm>
            <a:off x="3280528" y="3280527"/>
            <a:ext cx="1329179" cy="183823"/>
          </a:xfrm>
          <a:prstGeom prst="roundRect">
            <a:avLst/>
          </a:prstGeom>
          <a:solidFill>
            <a:srgbClr val="FF33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6DDDFB0-7271-BD23-9399-7C35F680E2B7}"/>
              </a:ext>
            </a:extLst>
          </p:cNvPr>
          <p:cNvSpPr/>
          <p:nvPr/>
        </p:nvSpPr>
        <p:spPr>
          <a:xfrm>
            <a:off x="4194929" y="5593545"/>
            <a:ext cx="1131216" cy="183823"/>
          </a:xfrm>
          <a:prstGeom prst="roundRect">
            <a:avLst/>
          </a:prstGeom>
          <a:solidFill>
            <a:srgbClr val="FF33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F817E77F-D1E3-A43A-11DE-FF97BE136DAF}"/>
              </a:ext>
            </a:extLst>
          </p:cNvPr>
          <p:cNvSpPr/>
          <p:nvPr/>
        </p:nvSpPr>
        <p:spPr>
          <a:xfrm>
            <a:off x="4194928" y="5955377"/>
            <a:ext cx="2771479" cy="183823"/>
          </a:xfrm>
          <a:prstGeom prst="roundRect">
            <a:avLst/>
          </a:prstGeom>
          <a:solidFill>
            <a:srgbClr val="FF33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9EA25B5-0021-D340-2E52-DE03A02BF36B}"/>
              </a:ext>
            </a:extLst>
          </p:cNvPr>
          <p:cNvSpPr txBox="1"/>
          <p:nvPr/>
        </p:nvSpPr>
        <p:spPr>
          <a:xfrm>
            <a:off x="7825339" y="512064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Memory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D937162-5DAB-2BE9-AEA2-A080D17B4DE1}"/>
              </a:ext>
            </a:extLst>
          </p:cNvPr>
          <p:cNvSpPr txBox="1"/>
          <p:nvPr/>
        </p:nvSpPr>
        <p:spPr>
          <a:xfrm>
            <a:off x="8048155" y="5516179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40G</a:t>
            </a:r>
            <a:endParaRPr lang="zh-TW" altLang="en-US" sz="16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F0BD5B8-9F6D-A168-B49C-B1543FB4B8DE}"/>
              </a:ext>
            </a:extLst>
          </p:cNvPr>
          <p:cNvSpPr txBox="1"/>
          <p:nvPr/>
        </p:nvSpPr>
        <p:spPr>
          <a:xfrm>
            <a:off x="8105061" y="5881345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8G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73058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9"/>
          <p:cNvSpPr txBox="1">
            <a:spLocks noGrp="1"/>
          </p:cNvSpPr>
          <p:nvPr>
            <p:ph type="title" idx="4"/>
          </p:nvPr>
        </p:nvSpPr>
        <p:spPr>
          <a:xfrm>
            <a:off x="4594352" y="4551617"/>
            <a:ext cx="3013836" cy="41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NVIDIA Nsight Systems</a:t>
            </a:r>
            <a:endParaRPr lang="zh-TW" altLang="en-US" b="1" dirty="0"/>
          </a:p>
        </p:txBody>
      </p:sp>
      <p:sp>
        <p:nvSpPr>
          <p:cNvPr id="596" name="Google Shape;596;p79"/>
          <p:cNvSpPr txBox="1">
            <a:spLocks noGrp="1"/>
          </p:cNvSpPr>
          <p:nvPr>
            <p:ph type="title"/>
          </p:nvPr>
        </p:nvSpPr>
        <p:spPr>
          <a:xfrm>
            <a:off x="1149933" y="4557448"/>
            <a:ext cx="2351600" cy="41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Weights &amp; Biases</a:t>
            </a:r>
            <a:endParaRPr sz="1800" b="1" dirty="0"/>
          </a:p>
        </p:txBody>
      </p:sp>
      <p:sp>
        <p:nvSpPr>
          <p:cNvPr id="597" name="Google Shape;597;p79"/>
          <p:cNvSpPr txBox="1">
            <a:spLocks noGrp="1"/>
          </p:cNvSpPr>
          <p:nvPr>
            <p:ph type="subTitle" idx="1"/>
          </p:nvPr>
        </p:nvSpPr>
        <p:spPr>
          <a:xfrm>
            <a:off x="565933" y="4879215"/>
            <a:ext cx="3519600" cy="10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Tracing the training result.</a:t>
            </a:r>
            <a:endParaRPr dirty="0"/>
          </a:p>
        </p:txBody>
      </p:sp>
      <p:sp>
        <p:nvSpPr>
          <p:cNvPr id="598" name="Google Shape;598;p79"/>
          <p:cNvSpPr txBox="1">
            <a:spLocks noGrp="1"/>
          </p:cNvSpPr>
          <p:nvPr>
            <p:ph type="title" idx="2"/>
          </p:nvPr>
        </p:nvSpPr>
        <p:spPr>
          <a:xfrm>
            <a:off x="8701007" y="4557448"/>
            <a:ext cx="2351600" cy="41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Torchvision</a:t>
            </a:r>
            <a:endParaRPr b="1" dirty="0"/>
          </a:p>
        </p:txBody>
      </p:sp>
      <p:sp>
        <p:nvSpPr>
          <p:cNvPr id="599" name="Google Shape;599;p79"/>
          <p:cNvSpPr txBox="1">
            <a:spLocks noGrp="1"/>
          </p:cNvSpPr>
          <p:nvPr>
            <p:ph type="subTitle" idx="3"/>
          </p:nvPr>
        </p:nvSpPr>
        <p:spPr>
          <a:xfrm>
            <a:off x="8117001" y="4879215"/>
            <a:ext cx="3519600" cy="10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Transforming and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augmenting images.</a:t>
            </a:r>
          </a:p>
        </p:txBody>
      </p:sp>
      <p:sp>
        <p:nvSpPr>
          <p:cNvPr id="600" name="Google Shape;600;p79"/>
          <p:cNvSpPr txBox="1">
            <a:spLocks noGrp="1"/>
          </p:cNvSpPr>
          <p:nvPr>
            <p:ph type="subTitle" idx="5"/>
          </p:nvPr>
        </p:nvSpPr>
        <p:spPr>
          <a:xfrm>
            <a:off x="4342995" y="4963217"/>
            <a:ext cx="3519600" cy="10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Profiling the system,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finding the bottlenecks,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optimizing it.</a:t>
            </a:r>
          </a:p>
        </p:txBody>
      </p:sp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Tricks</a:t>
            </a:r>
            <a:endParaRPr sz="2800"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5664600" y="1700080"/>
            <a:ext cx="86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 descr="Brand Identity - Weights &amp; Biases">
            <a:extLst>
              <a:ext uri="{FF2B5EF4-FFF2-40B4-BE49-F238E27FC236}">
                <a16:creationId xmlns:a16="http://schemas.microsoft.com/office/drawing/2014/main" id="{D854A707-F474-2532-665A-4CDA7CC39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58" y="2121374"/>
            <a:ext cx="1943149" cy="2048899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sight Systems | NVIDIA Developer">
            <a:extLst>
              <a:ext uri="{FF2B5EF4-FFF2-40B4-BE49-F238E27FC236}">
                <a16:creationId xmlns:a16="http://schemas.microsoft.com/office/drawing/2014/main" id="{E8AFD8F5-7F8D-4660-1CB1-834DA4317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987" y="2121374"/>
            <a:ext cx="2128025" cy="211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orchvision | Papers With Code">
            <a:extLst>
              <a:ext uri="{FF2B5EF4-FFF2-40B4-BE49-F238E27FC236}">
                <a16:creationId xmlns:a16="http://schemas.microsoft.com/office/drawing/2014/main" id="{4815DC37-66CF-02D4-99DB-07C9098B3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900" y="2242298"/>
            <a:ext cx="1941000" cy="194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84882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40CB367D-5099-B379-E532-78EE0338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TW" dirty="0"/>
              <a:t>Weights &amp; Biases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F3328A7-6BE9-A2F6-6E01-31427FDBA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998" y="1551710"/>
            <a:ext cx="7950004" cy="5112326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513632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568A5-CD3C-9F97-2BE8-ADCC9105B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F76773C5-0533-DAFB-80D8-E84B9065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TW" dirty="0"/>
              <a:t>Weights &amp; Biases</a:t>
            </a:r>
            <a:endParaRPr lang="zh-TW" altLang="en-US" dirty="0"/>
          </a:p>
        </p:txBody>
      </p:sp>
      <p:pic>
        <p:nvPicPr>
          <p:cNvPr id="3" name="圖片 2" descr="一張含有 文字, 行, 螢幕擷取畫面, 圖表 的圖片&#10;&#10;自動產生的描述">
            <a:extLst>
              <a:ext uri="{FF2B5EF4-FFF2-40B4-BE49-F238E27FC236}">
                <a16:creationId xmlns:a16="http://schemas.microsoft.com/office/drawing/2014/main" id="{67303914-84D1-8374-E1CB-54895899F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15" y="1540271"/>
            <a:ext cx="4797108" cy="2520000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pic>
        <p:nvPicPr>
          <p:cNvPr id="7" name="圖片 6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C3D0641A-CB16-42F0-961F-A29949B58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369" y="1540271"/>
            <a:ext cx="5054416" cy="2520000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pic>
        <p:nvPicPr>
          <p:cNvPr id="5" name="圖片 4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C189B21A-17CA-CC32-8455-92098C88D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92" y="4188109"/>
            <a:ext cx="4787431" cy="2514916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59542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31397-EB78-1D9D-1B0B-1CD1FEBF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E0D95DDF-8CE8-F3A5-AFA1-9E87BB442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497" y="1682886"/>
            <a:ext cx="8407005" cy="484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7">
            <a:extLst>
              <a:ext uri="{FF2B5EF4-FFF2-40B4-BE49-F238E27FC236}">
                <a16:creationId xmlns:a16="http://schemas.microsoft.com/office/drawing/2014/main" id="{6CB84785-E897-2B8E-6AFA-155E3D88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707633"/>
            <a:ext cx="10281200" cy="704800"/>
          </a:xfrm>
        </p:spPr>
        <p:txBody>
          <a:bodyPr anchor="ctr"/>
          <a:lstStyle/>
          <a:p>
            <a:pPr algn="ctr"/>
            <a:r>
              <a:rPr lang="en-US" altLang="zh-TW" dirty="0"/>
              <a:t>NVIDIA Nsight Systems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NVTX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910857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216</Words>
  <Application>Microsoft Office PowerPoint</Application>
  <PresentationFormat>寬螢幕</PresentationFormat>
  <Paragraphs>57</Paragraphs>
  <Slides>14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TimesNewRomanPS-BoldMT</vt:lpstr>
      <vt:lpstr>Aptos</vt:lpstr>
      <vt:lpstr>Arial</vt:lpstr>
      <vt:lpstr>Cambria Math</vt:lpstr>
      <vt:lpstr>Didact Gothic</vt:lpstr>
      <vt:lpstr>Julius Sans One</vt:lpstr>
      <vt:lpstr>Montserrat</vt:lpstr>
      <vt:lpstr>Questrial</vt:lpstr>
      <vt:lpstr>Minimalist Grayscale Pitch Deck XL by Slidesgo</vt:lpstr>
      <vt:lpstr>Defect Classifications of AOI</vt:lpstr>
      <vt:lpstr>Outline</vt:lpstr>
      <vt:lpstr>Introduction </vt:lpstr>
      <vt:lpstr>Model Architecture</vt:lpstr>
      <vt:lpstr>Env Setup</vt:lpstr>
      <vt:lpstr>NVIDIA Nsight Systems</vt:lpstr>
      <vt:lpstr>Weights &amp; Biases</vt:lpstr>
      <vt:lpstr>Weights &amp; Biases</vt:lpstr>
      <vt:lpstr>NVIDIA Nsight Systems + NVTX</vt:lpstr>
      <vt:lpstr>NVIDIA Nsight Systems + NVTX</vt:lpstr>
      <vt:lpstr>Torchvision</vt:lpstr>
      <vt:lpstr>Torchvision</vt:lpstr>
      <vt:lpstr>Results </vt:lpstr>
      <vt:lpstr>Thanks.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陳昱仲</dc:creator>
  <cp:lastModifiedBy>陳昱仲</cp:lastModifiedBy>
  <cp:revision>7</cp:revision>
  <dcterms:created xsi:type="dcterms:W3CDTF">2024-12-22T06:10:54Z</dcterms:created>
  <dcterms:modified xsi:type="dcterms:W3CDTF">2024-12-22T08:40:59Z</dcterms:modified>
</cp:coreProperties>
</file>