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803"/>
  </p:normalViewPr>
  <p:slideViewPr>
    <p:cSldViewPr snapToGrid="0" snapToObjects="1">
      <p:cViewPr>
        <p:scale>
          <a:sx n="122" d="100"/>
          <a:sy n="122" d="100"/>
        </p:scale>
        <p:origin x="190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441F4-CB5F-9A4F-B1E9-48CE54F77C2C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4FF7F-EE0F-1446-9ED6-2FAF489E08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371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graphical measure of the accuracy of a continuous diagnostic test.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4FF7F-EE0F-1446-9ED6-2FAF489E088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85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prior processes that we have considered here are quite different. The DPM model behaves like a f </a:t>
            </a:r>
            <a:r>
              <a:rPr lang="en-US" dirty="0" err="1"/>
              <a:t>inite</a:t>
            </a:r>
            <a:r>
              <a:rPr lang="en-US" dirty="0"/>
              <a:t> mixture model with an unknown </a:t>
            </a:r>
            <a:r>
              <a:rPr lang="en-US" dirty="0" err="1"/>
              <a:t>numberofcomponents</a:t>
            </a:r>
            <a:r>
              <a:rPr lang="en-US" dirty="0"/>
              <a:t>, and this fact has been exploited for modelling multimodal densities and data where clumping naturally occurs. In contrast, the MPT prior model is </a:t>
            </a:r>
            <a:r>
              <a:rPr lang="en-US" dirty="0" err="1"/>
              <a:t>centred</a:t>
            </a:r>
            <a:r>
              <a:rPr lang="en-US" dirty="0"/>
              <a:t> at a parametric family and can inherit the overall shape of the </a:t>
            </a:r>
            <a:r>
              <a:rPr lang="en-US" dirty="0" err="1"/>
              <a:t>centring</a:t>
            </a:r>
            <a:r>
              <a:rPr lang="en-US" dirty="0"/>
              <a:t> density when sample sizes are small or the MPT weight parameter is relatively large.</a:t>
            </a:r>
          </a:p>
          <a:p>
            <a:r>
              <a:rPr lang="en-US" dirty="0"/>
              <a:t>a finite PT prior for a distribution F is constructed by partitioning the sample space into increasingly fine disjoint sets at successive levels of the tree up to level J.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4FF7F-EE0F-1446-9ED6-2FAF489E088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437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73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3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65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045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84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31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70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02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978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7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54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6BC2-B5F5-6F41-972C-B32CCEEF5F7A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13B8-2B12-864F-885B-8D6BDAFE55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215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133309-0397-D54F-B517-1128A0F7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1348680"/>
            <a:ext cx="6546574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Modelling Stochastic Order in the Analysis of Receiver Operating Characteristic Data: Bayesian Non-parametric Approaches</a:t>
            </a:r>
            <a:endParaRPr lang="en-CN" sz="36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CC4558-E87F-B841-ACCA-DC5126CB9E80}"/>
              </a:ext>
            </a:extLst>
          </p:cNvPr>
          <p:cNvCxnSpPr>
            <a:cxnSpLocks/>
          </p:cNvCxnSpPr>
          <p:nvPr/>
        </p:nvCxnSpPr>
        <p:spPr>
          <a:xfrm>
            <a:off x="866643" y="4057103"/>
            <a:ext cx="7410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AE27740-AF1B-2D4F-811E-ACAD3A61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6" y="4360664"/>
            <a:ext cx="6321287" cy="1686987"/>
          </a:xfrm>
        </p:spPr>
        <p:txBody>
          <a:bodyPr>
            <a:normAutofit/>
          </a:bodyPr>
          <a:lstStyle/>
          <a:p>
            <a:r>
              <a:rPr lang="en-CN" sz="1400" dirty="0">
                <a:latin typeface="Palatino" pitchFamily="2" charset="77"/>
                <a:ea typeface="Palatino" pitchFamily="2" charset="77"/>
              </a:rPr>
              <a:t>Yu Zhu</a:t>
            </a:r>
          </a:p>
          <a:p>
            <a:r>
              <a:rPr lang="en-CN" sz="1400" dirty="0">
                <a:latin typeface="Palatino" pitchFamily="2" charset="77"/>
                <a:ea typeface="Palatino" pitchFamily="2" charset="77"/>
              </a:rPr>
              <a:t>Department of Statistical Science</a:t>
            </a:r>
          </a:p>
          <a:p>
            <a:r>
              <a:rPr lang="en-CN" sz="1400" dirty="0">
                <a:latin typeface="Palatino" pitchFamily="2" charset="77"/>
                <a:ea typeface="Palatino" pitchFamily="2" charset="77"/>
              </a:rPr>
              <a:t>University of California, Santa Cruz</a:t>
            </a:r>
          </a:p>
        </p:txBody>
      </p:sp>
    </p:spTree>
    <p:extLst>
      <p:ext uri="{BB962C8B-B14F-4D97-AF65-F5344CB8AC3E}">
        <p14:creationId xmlns:p14="http://schemas.microsoft.com/office/powerpoint/2010/main" val="16302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Simulation Study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93EBC-3256-0448-9BD0-16CD2882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126549"/>
            <a:ext cx="7992678" cy="26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Serology Score Analysis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F94C3-175E-5C4E-B23F-E06EC7BDDD68}"/>
              </a:ext>
            </a:extLst>
          </p:cNvPr>
          <p:cNvSpPr txBox="1"/>
          <p:nvPr/>
        </p:nvSpPr>
        <p:spPr>
          <a:xfrm>
            <a:off x="655319" y="1046429"/>
            <a:ext cx="769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Analyze the serology data from two different ELISA kits for detection of MAP in dairy cattle, the serology scores were log-transformed to facilitate the use of normal centering distributions of the non-parametric priors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C78F4-0D09-3045-AD5F-6024D07788CF}"/>
              </a:ext>
            </a:extLst>
          </p:cNvPr>
          <p:cNvSpPr txBox="1"/>
          <p:nvPr/>
        </p:nvSpPr>
        <p:spPr>
          <a:xfrm>
            <a:off x="655318" y="1993961"/>
            <a:ext cx="769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Prior specification: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66497E7D-1D35-B442-8D25-28CB53708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382347"/>
                  </p:ext>
                </p:extLst>
              </p:nvPr>
            </p:nvGraphicFramePr>
            <p:xfrm>
              <a:off x="441515" y="2449050"/>
              <a:ext cx="3026796" cy="1417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13398">
                      <a:extLst>
                        <a:ext uri="{9D8B030D-6E8A-4147-A177-3AD203B41FA5}">
                          <a16:colId xmlns:a16="http://schemas.microsoft.com/office/drawing/2014/main" val="2182091602"/>
                        </a:ext>
                      </a:extLst>
                    </a:gridCol>
                    <a:gridCol w="1513398">
                      <a:extLst>
                        <a:ext uri="{9D8B030D-6E8A-4147-A177-3AD203B41FA5}">
                          <a16:colId xmlns:a16="http://schemas.microsoft.com/office/drawing/2014/main" val="694905982"/>
                        </a:ext>
                      </a:extLst>
                    </a:gridCol>
                  </a:tblGrid>
                  <a:tr h="274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DPM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MPT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803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(2, 4)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(2, 1)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0324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−2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−2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 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−2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−2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864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2.5)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=5 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013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66497E7D-1D35-B442-8D25-28CB53708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382347"/>
                  </p:ext>
                </p:extLst>
              </p:nvPr>
            </p:nvGraphicFramePr>
            <p:xfrm>
              <a:off x="441515" y="2449050"/>
              <a:ext cx="3026796" cy="1417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13398">
                      <a:extLst>
                        <a:ext uri="{9D8B030D-6E8A-4147-A177-3AD203B41FA5}">
                          <a16:colId xmlns:a16="http://schemas.microsoft.com/office/drawing/2014/main" val="2182091602"/>
                        </a:ext>
                      </a:extLst>
                    </a:gridCol>
                    <a:gridCol w="1513398">
                      <a:extLst>
                        <a:ext uri="{9D8B030D-6E8A-4147-A177-3AD203B41FA5}">
                          <a16:colId xmlns:a16="http://schemas.microsoft.com/office/drawing/2014/main" val="69490598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DPM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MPT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803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0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324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6207" r="-1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8620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64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76667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666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130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CC32693-9B5C-2A48-9E3A-7E0E5257E8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377563"/>
                  </p:ext>
                </p:extLst>
              </p:nvPr>
            </p:nvGraphicFramePr>
            <p:xfrm>
              <a:off x="3800062" y="2228052"/>
              <a:ext cx="5077721" cy="1630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2017">
                      <a:extLst>
                        <a:ext uri="{9D8B030D-6E8A-4147-A177-3AD203B41FA5}">
                          <a16:colId xmlns:a16="http://schemas.microsoft.com/office/drawing/2014/main" val="2786851448"/>
                        </a:ext>
                      </a:extLst>
                    </a:gridCol>
                    <a:gridCol w="1538350">
                      <a:extLst>
                        <a:ext uri="{9D8B030D-6E8A-4147-A177-3AD203B41FA5}">
                          <a16:colId xmlns:a16="http://schemas.microsoft.com/office/drawing/2014/main" val="318611426"/>
                        </a:ext>
                      </a:extLst>
                    </a:gridCol>
                    <a:gridCol w="1583319">
                      <a:extLst>
                        <a:ext uri="{9D8B030D-6E8A-4147-A177-3AD203B41FA5}">
                          <a16:colId xmlns:a16="http://schemas.microsoft.com/office/drawing/2014/main" val="2923539109"/>
                        </a:ext>
                      </a:extLst>
                    </a:gridCol>
                    <a:gridCol w="1304035">
                      <a:extLst>
                        <a:ext uri="{9D8B030D-6E8A-4147-A177-3AD203B41FA5}">
                          <a16:colId xmlns:a16="http://schemas.microsoft.com/office/drawing/2014/main" val="1722262850"/>
                        </a:ext>
                      </a:extLst>
                    </a:gridCol>
                  </a:tblGrid>
                  <a:tr h="24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Prior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DPM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MPT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Prior Median and 95% CI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018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(2, 2)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(2, 1.5)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0.5 (0.2, 1.3)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951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 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10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0.3 (0.1, 0.8)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677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.5)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Palatino" pitchFamily="2" charset="77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(1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400" dirty="0">
                            <a:latin typeface="Palatino" pitchFamily="2" charset="77"/>
                            <a:ea typeface="Palatino" pitchFamily="2" charset="7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0.2 (0.1, 0.6)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1327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CC32693-9B5C-2A48-9E3A-7E0E5257E8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377563"/>
                  </p:ext>
                </p:extLst>
              </p:nvPr>
            </p:nvGraphicFramePr>
            <p:xfrm>
              <a:off x="3800062" y="2228052"/>
              <a:ext cx="5077721" cy="1630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2017">
                      <a:extLst>
                        <a:ext uri="{9D8B030D-6E8A-4147-A177-3AD203B41FA5}">
                          <a16:colId xmlns:a16="http://schemas.microsoft.com/office/drawing/2014/main" val="2786851448"/>
                        </a:ext>
                      </a:extLst>
                    </a:gridCol>
                    <a:gridCol w="1538350">
                      <a:extLst>
                        <a:ext uri="{9D8B030D-6E8A-4147-A177-3AD203B41FA5}">
                          <a16:colId xmlns:a16="http://schemas.microsoft.com/office/drawing/2014/main" val="318611426"/>
                        </a:ext>
                      </a:extLst>
                    </a:gridCol>
                    <a:gridCol w="1583319">
                      <a:extLst>
                        <a:ext uri="{9D8B030D-6E8A-4147-A177-3AD203B41FA5}">
                          <a16:colId xmlns:a16="http://schemas.microsoft.com/office/drawing/2014/main" val="2923539109"/>
                        </a:ext>
                      </a:extLst>
                    </a:gridCol>
                    <a:gridCol w="1304035">
                      <a:extLst>
                        <a:ext uri="{9D8B030D-6E8A-4147-A177-3AD203B41FA5}">
                          <a16:colId xmlns:a16="http://schemas.microsoft.com/office/drawing/2014/main" val="172226285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Prior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DPM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MPT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Prior Median and 95% CI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018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803" t="-144828" r="-186885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400" t="-144828" r="-8240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0.5 (0.2, 1.3)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951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 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803" t="-236667" r="-18688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400" t="-236667" r="-824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0.3 (0.1, 0.8)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677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803" t="-348276" r="-18688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400" t="-348276" r="-824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>
                              <a:latin typeface="Palatino" pitchFamily="2" charset="77"/>
                              <a:ea typeface="Palatino" pitchFamily="2" charset="77"/>
                            </a:rPr>
                            <a:t>0.2 (0.1, 0.6)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13278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2C0416-51CB-4849-A95B-EBFB5B1CC48C}"/>
              </a:ext>
            </a:extLst>
          </p:cNvPr>
          <p:cNvSpPr txBox="1"/>
          <p:nvPr/>
        </p:nvSpPr>
        <p:spPr>
          <a:xfrm>
            <a:off x="625500" y="4072216"/>
            <a:ext cx="815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Three priors for the DPM model precision parameters were considered, reflecting different levels of prior variability about the prior predictive density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4BA88-EAE0-BC4B-885A-79942AEE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315" y="4616756"/>
            <a:ext cx="5877242" cy="21653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03543C-BFCC-0C4E-A250-F88DAD59D6D3}"/>
              </a:ext>
            </a:extLst>
          </p:cNvPr>
          <p:cNvSpPr/>
          <p:nvPr/>
        </p:nvSpPr>
        <p:spPr>
          <a:xfrm>
            <a:off x="4950372" y="6106510"/>
            <a:ext cx="2532994" cy="18918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5D807-082C-8B4D-AAC9-02AA33C26CF9}"/>
              </a:ext>
            </a:extLst>
          </p:cNvPr>
          <p:cNvSpPr/>
          <p:nvPr/>
        </p:nvSpPr>
        <p:spPr>
          <a:xfrm>
            <a:off x="2317187" y="6261953"/>
            <a:ext cx="2532994" cy="1703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97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Serology Score Analysis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0369E-E34E-6E48-B57A-8F30D8BB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24" y="1227473"/>
            <a:ext cx="5988326" cy="4538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9587C-0F03-8146-95DD-19716C63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4" y="5766303"/>
            <a:ext cx="7860979" cy="83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EE16A9-3D13-CD4A-B8E8-D7EBD2C0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81" y="954772"/>
            <a:ext cx="2751083" cy="2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133309-0397-D54F-B517-1128A0F7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1348680"/>
            <a:ext cx="6546574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Thank you !</a:t>
            </a:r>
            <a:endParaRPr lang="en-CN" sz="36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CC4558-E87F-B841-ACCA-DC5126CB9E80}"/>
              </a:ext>
            </a:extLst>
          </p:cNvPr>
          <p:cNvCxnSpPr>
            <a:cxnSpLocks/>
          </p:cNvCxnSpPr>
          <p:nvPr/>
        </p:nvCxnSpPr>
        <p:spPr>
          <a:xfrm>
            <a:off x="866643" y="4057103"/>
            <a:ext cx="7410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Appendix: 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A4DC-192A-E441-8271-CE43CC6AE5FA}"/>
              </a:ext>
            </a:extLst>
          </p:cNvPr>
          <p:cNvSpPr/>
          <p:nvPr/>
        </p:nvSpPr>
        <p:spPr>
          <a:xfrm>
            <a:off x="655319" y="982872"/>
            <a:ext cx="8130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We performed the posterior sampling based on Polya urn representation:</a:t>
            </a:r>
            <a:br>
              <a:rPr lang="en-US" sz="1600" dirty="0"/>
            </a:br>
            <a:r>
              <a:rPr lang="en-US" sz="16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52A57-8018-3347-A8B9-7106AD68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9" y="1548936"/>
            <a:ext cx="8791137" cy="3760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78C14-823A-7949-8A15-6E6109A2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5035" y="5457961"/>
            <a:ext cx="9144000" cy="4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A87249-6B49-4C47-9725-C2DEAF58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9" y="935419"/>
            <a:ext cx="5763638" cy="455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750B6-8437-3A47-9BD7-D0170E99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45" y="1103585"/>
            <a:ext cx="1580056" cy="19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4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5CAD4-86C2-994D-A583-C72513EB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2" y="2627585"/>
            <a:ext cx="2872130" cy="2106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EB723D-6572-1045-AA1F-1222A72D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84" y="2719027"/>
            <a:ext cx="2971260" cy="23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426FE-2586-8947-8128-1C8952C9DB9C}"/>
              </a:ext>
            </a:extLst>
          </p:cNvPr>
          <p:cNvSpPr txBox="1"/>
          <p:nvPr/>
        </p:nvSpPr>
        <p:spPr>
          <a:xfrm>
            <a:off x="1692166" y="1040524"/>
            <a:ext cx="673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585AE-0415-4543-ABAA-6CC323A70863}"/>
              </a:ext>
            </a:extLst>
          </p:cNvPr>
          <p:cNvSpPr txBox="1"/>
          <p:nvPr/>
        </p:nvSpPr>
        <p:spPr>
          <a:xfrm>
            <a:off x="1082565" y="4940313"/>
            <a:ext cx="734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Q4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(a) if H0 says as &lt;=: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(b) if they calculate Z alpha/2 or did not calculate critical value :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(c) if no technical terms: -1</a:t>
            </a:r>
          </a:p>
          <a:p>
            <a:pPr lvl="1"/>
            <a:r>
              <a:rPr lang="en-CN" dirty="0"/>
              <a:t>           if compare z stat with alpha: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3D868-E63A-1C44-AC75-CAFF463B0CDF}"/>
              </a:ext>
            </a:extLst>
          </p:cNvPr>
          <p:cNvSpPr txBox="1"/>
          <p:nvPr/>
        </p:nvSpPr>
        <p:spPr>
          <a:xfrm>
            <a:off x="1082564" y="1674674"/>
            <a:ext cx="734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(a) don’t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(b) no continuity correction: -2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 16 and 18 as correction: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(c) no continuity correction/wrong correction: -1</a:t>
            </a:r>
          </a:p>
          <a:p>
            <a:pPr lvl="1"/>
            <a:r>
              <a:rPr lang="en-CN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1DB81-5C73-D547-A47A-36E475D842E0}"/>
              </a:ext>
            </a:extLst>
          </p:cNvPr>
          <p:cNvSpPr txBox="1"/>
          <p:nvPr/>
        </p:nvSpPr>
        <p:spPr>
          <a:xfrm>
            <a:off x="1250730" y="3419842"/>
            <a:ext cx="734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(a)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(b)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(c) if use 0.275 instead of 0.2 :-1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CN" dirty="0"/>
              <a:t>ncorrect formula/bullshit: -2</a:t>
            </a:r>
          </a:p>
        </p:txBody>
      </p:sp>
    </p:spTree>
    <p:extLst>
      <p:ext uri="{BB962C8B-B14F-4D97-AF65-F5344CB8AC3E}">
        <p14:creationId xmlns:p14="http://schemas.microsoft.com/office/powerpoint/2010/main" val="12528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18" y="2462026"/>
            <a:ext cx="448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Background on ROC curves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10F6F-84F5-CE46-997F-55B90A9DF69D}"/>
              </a:ext>
            </a:extLst>
          </p:cNvPr>
          <p:cNvSpPr/>
          <p:nvPr/>
        </p:nvSpPr>
        <p:spPr>
          <a:xfrm>
            <a:off x="671523" y="2826676"/>
            <a:ext cx="4922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Bayesian Nonparametric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Order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Dirichlet process mixtures (DPM)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Mixtures of finite </a:t>
            </a:r>
            <a:r>
              <a:rPr lang="en-US" sz="1600" dirty="0" err="1">
                <a:latin typeface="Palatino" pitchFamily="2" charset="77"/>
                <a:ea typeface="Palatino" pitchFamily="2" charset="77"/>
              </a:rPr>
              <a:t>Polya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trees (MPT)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6745-C378-9843-B883-5E211B97DE2F}"/>
              </a:ext>
            </a:extLst>
          </p:cNvPr>
          <p:cNvSpPr/>
          <p:nvPr/>
        </p:nvSpPr>
        <p:spPr>
          <a:xfrm>
            <a:off x="671523" y="4142068"/>
            <a:ext cx="4922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Prior Elicitation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3CC5E-D128-B34F-B20E-E93FE825B8EC}"/>
              </a:ext>
            </a:extLst>
          </p:cNvPr>
          <p:cNvSpPr/>
          <p:nvPr/>
        </p:nvSpPr>
        <p:spPr>
          <a:xfrm>
            <a:off x="655318" y="5515070"/>
            <a:ext cx="4922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Case Study: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Serology Score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Compare between DPM and 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3E92B-30AD-384D-9478-B8B8582E1FD1}"/>
              </a:ext>
            </a:extLst>
          </p:cNvPr>
          <p:cNvSpPr/>
          <p:nvPr/>
        </p:nvSpPr>
        <p:spPr>
          <a:xfrm>
            <a:off x="671523" y="4504089"/>
            <a:ext cx="4922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Model Comparison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A0174-0859-3648-B3FC-EBBB2AD78564}"/>
              </a:ext>
            </a:extLst>
          </p:cNvPr>
          <p:cNvSpPr/>
          <p:nvPr/>
        </p:nvSpPr>
        <p:spPr>
          <a:xfrm>
            <a:off x="671523" y="4886469"/>
            <a:ext cx="4922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Simulation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Implement DPM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23971-6C87-174F-8BAF-3312AE33A548}"/>
              </a:ext>
            </a:extLst>
          </p:cNvPr>
          <p:cNvSpPr/>
          <p:nvPr/>
        </p:nvSpPr>
        <p:spPr>
          <a:xfrm>
            <a:off x="534889" y="824412"/>
            <a:ext cx="8398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C1D1E"/>
                </a:solidFill>
                <a:latin typeface="Palatino" pitchFamily="2" charset="77"/>
                <a:ea typeface="Palatino" pitchFamily="2" charset="77"/>
              </a:rPr>
              <a:t>Hanson, T.E., </a:t>
            </a:r>
            <a:r>
              <a:rPr lang="en-US" sz="1600" dirty="0" err="1">
                <a:solidFill>
                  <a:srgbClr val="1C1D1E"/>
                </a:solidFill>
                <a:latin typeface="Palatino" pitchFamily="2" charset="77"/>
                <a:ea typeface="Palatino" pitchFamily="2" charset="77"/>
              </a:rPr>
              <a:t>Kottas</a:t>
            </a:r>
            <a:r>
              <a:rPr lang="en-US" sz="1600" dirty="0">
                <a:solidFill>
                  <a:srgbClr val="1C1D1E"/>
                </a:solidFill>
                <a:latin typeface="Palatino" pitchFamily="2" charset="77"/>
                <a:ea typeface="Palatino" pitchFamily="2" charset="77"/>
              </a:rPr>
              <a:t>, A. and </a:t>
            </a:r>
            <a:r>
              <a:rPr lang="en-US" sz="1600" dirty="0" err="1">
                <a:solidFill>
                  <a:srgbClr val="1C1D1E"/>
                </a:solidFill>
                <a:latin typeface="Palatino" pitchFamily="2" charset="77"/>
                <a:ea typeface="Palatino" pitchFamily="2" charset="77"/>
              </a:rPr>
              <a:t>Branscum</a:t>
            </a:r>
            <a:r>
              <a:rPr lang="en-US" sz="1600" dirty="0">
                <a:solidFill>
                  <a:srgbClr val="1C1D1E"/>
                </a:solidFill>
                <a:latin typeface="Palatino" pitchFamily="2" charset="77"/>
                <a:ea typeface="Palatino" pitchFamily="2" charset="77"/>
              </a:rPr>
              <a:t>, A.J. (2008), Modelling stochastic order in the analysis of receiver operating characteristic data: Bayesian non-parametric approaches. Journal of the Royal Statistical Society: Series C (Applied Statistics), 57: 207-225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1937C2C-2E7F-8846-83F3-312F7D3086A7}"/>
              </a:ext>
            </a:extLst>
          </p:cNvPr>
          <p:cNvSpPr txBox="1">
            <a:spLocks/>
          </p:cNvSpPr>
          <p:nvPr/>
        </p:nvSpPr>
        <p:spPr>
          <a:xfrm>
            <a:off x="534889" y="498682"/>
            <a:ext cx="6103290" cy="383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Reference:</a:t>
            </a:r>
            <a:endParaRPr lang="en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24A036-296B-1F4C-A11E-881A103608C3}"/>
              </a:ext>
            </a:extLst>
          </p:cNvPr>
          <p:cNvSpPr txBox="1">
            <a:spLocks/>
          </p:cNvSpPr>
          <p:nvPr/>
        </p:nvSpPr>
        <p:spPr>
          <a:xfrm>
            <a:off x="534889" y="1994026"/>
            <a:ext cx="6103290" cy="383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Outline:</a:t>
            </a:r>
            <a:endParaRPr lang="en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7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ROC Curve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20" y="1046429"/>
            <a:ext cx="7693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For some continuous test, we define the true positive response probability (TPF) and the false positive response probability (FPF) under some cut-off value k as below:</a:t>
            </a:r>
          </a:p>
          <a:p>
            <a:pPr marL="285750" indent="-285750">
              <a:buFont typeface="Wingdings" pitchFamily="2" charset="2"/>
              <a:buChar char="Ø"/>
            </a:pP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FF036-A223-A943-B994-9EDB068E3CAD}"/>
              </a:ext>
            </a:extLst>
          </p:cNvPr>
          <p:cNvSpPr/>
          <p:nvPr/>
        </p:nvSpPr>
        <p:spPr>
          <a:xfrm>
            <a:off x="671522" y="2639864"/>
            <a:ext cx="79556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ROC curve represents the plot                                          for all cut-off values 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Denote                                              , ROC curve is given as: 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3CC5E-D128-B34F-B20E-E93FE825B8EC}"/>
              </a:ext>
            </a:extLst>
          </p:cNvPr>
          <p:cNvSpPr/>
          <p:nvPr/>
        </p:nvSpPr>
        <p:spPr>
          <a:xfrm>
            <a:off x="671523" y="3868878"/>
            <a:ext cx="79556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Area under the ROC curve (AUC):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One of the information summarization measures for ROC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The probability that the test outcome for a randomly chosen diseased subject exceeds the one exhibited by a randomly selected non-diseased 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AUC = 0.5 indicates a non-informative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C71BB-FA8D-254F-98FC-5C225C34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67" y="1807250"/>
            <a:ext cx="4658472" cy="727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CB1B8-5961-CE4C-AC35-354960F2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055" y="3308632"/>
            <a:ext cx="3591890" cy="42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F33F6-75D2-DB47-99B6-6C996C776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523" y="2676979"/>
            <a:ext cx="1794603" cy="29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D998A-B32B-6549-9B8C-98448C90D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608" y="2965788"/>
            <a:ext cx="2245609" cy="36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B63C6-6500-934B-AE5B-189E44DF0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536" y="4887413"/>
            <a:ext cx="2005118" cy="6646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0F821E-0DB7-C242-816E-234E56A4C7AE}"/>
              </a:ext>
            </a:extLst>
          </p:cNvPr>
          <p:cNvSpPr/>
          <p:nvPr/>
        </p:nvSpPr>
        <p:spPr>
          <a:xfrm>
            <a:off x="721723" y="5930718"/>
            <a:ext cx="5531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 nature consequence of the stochastic order constraint: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92DD1-C480-1C46-9A98-7C566A5AA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216" y="6254197"/>
            <a:ext cx="742635" cy="3385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E93BF-0925-8D40-BA91-B4AD3A934048}"/>
              </a:ext>
            </a:extLst>
          </p:cNvPr>
          <p:cNvSpPr/>
          <p:nvPr/>
        </p:nvSpPr>
        <p:spPr>
          <a:xfrm>
            <a:off x="2206791" y="6246346"/>
            <a:ext cx="145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if and only if </a:t>
            </a:r>
            <a:endParaRPr lang="en-C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6F2BE-EB1E-2B40-B767-88206A46BD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1321" y="6256339"/>
            <a:ext cx="1162749" cy="324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165D2-6A0E-A24F-8C85-99F3D7226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7005" y="6292043"/>
            <a:ext cx="1044795" cy="26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DD7DB-F4D8-E846-B00D-DAE94CB475DA}"/>
                  </a:ext>
                </a:extLst>
              </p:cNvPr>
              <p:cNvSpPr txBox="1"/>
              <p:nvPr/>
            </p:nvSpPr>
            <p:spPr>
              <a:xfrm>
                <a:off x="4884482" y="6269272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DD7DB-F4D8-E846-B00D-DAE94CB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82" y="6269272"/>
                <a:ext cx="325409" cy="276999"/>
              </a:xfrm>
              <a:prstGeom prst="rect">
                <a:avLst/>
              </a:prstGeom>
              <a:blipFill>
                <a:blip r:embed="rId11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53F52DD-A44B-D34A-A5BF-BA886479F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523" y="2639864"/>
            <a:ext cx="2023921" cy="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Bayesian Nonparametric Approaches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19" y="1046429"/>
            <a:ext cx="8329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Motivations for non-parametric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The distributions F</a:t>
            </a:r>
            <a:r>
              <a:rPr lang="en-US" sz="1600" baseline="-25000" dirty="0">
                <a:latin typeface="Palatino" pitchFamily="2" charset="77"/>
                <a:ea typeface="Palatino" pitchFamily="2" charset="77"/>
              </a:rPr>
              <a:t>0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and F</a:t>
            </a:r>
            <a:r>
              <a:rPr lang="en-US" sz="1600" baseline="-25000" dirty="0">
                <a:latin typeface="Palatino" pitchFamily="2" charset="77"/>
                <a:ea typeface="Palatino" pitchFamily="2" charset="77"/>
              </a:rPr>
              <a:t>1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often exhibit non-standard features such as multimodality and skewness that parametric models are not as flexible to capture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 Non-parametric models can handle some other non-standard features that aren't known in advance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3CC5E-D128-B34F-B20E-E93FE825B8EC}"/>
              </a:ext>
            </a:extLst>
          </p:cNvPr>
          <p:cNvSpPr/>
          <p:nvPr/>
        </p:nvSpPr>
        <p:spPr>
          <a:xfrm>
            <a:off x="655319" y="3752885"/>
            <a:ext cx="7955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Dirichlet process mixtures: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DPMs generalize finite mixture models, offering practical advantages in modelling and inference for data that arise from non-standard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32997-A863-5449-A7EC-896336C14655}"/>
              </a:ext>
            </a:extLst>
          </p:cNvPr>
          <p:cNvSpPr/>
          <p:nvPr/>
        </p:nvSpPr>
        <p:spPr>
          <a:xfrm>
            <a:off x="655319" y="5103113"/>
            <a:ext cx="7955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Mixtures of finite </a:t>
            </a:r>
            <a:r>
              <a:rPr lang="en-US" sz="1600" dirty="0" err="1">
                <a:latin typeface="Palatino" pitchFamily="2" charset="77"/>
                <a:ea typeface="Palatino" pitchFamily="2" charset="77"/>
              </a:rPr>
              <a:t>Polya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It’s straightforward to elicit prior information, because the parametric model is a centering special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45CC9A-D1ED-B54F-A2C8-B78EBC3F81BC}"/>
                  </a:ext>
                </a:extLst>
              </p:cNvPr>
              <p:cNvSpPr/>
              <p:nvPr/>
            </p:nvSpPr>
            <p:spPr>
              <a:xfrm>
                <a:off x="655320" y="2502208"/>
                <a:ext cx="815075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Two non-parametric prior models are proposed incorporating the stochastic order constraint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Palatino" pitchFamily="2" charset="77"/>
                      </a:rPr>
                      <m:t>𝐹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Palatino" pitchFamily="2" charset="77"/>
                      </a:rPr>
                      <m:t>0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Palatino" pitchFamily="2" charset="77"/>
                      </a:rPr>
                      <m:t>𝐹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Palatino" pitchFamily="2" charset="77"/>
                      </a:rPr>
                      <m:t>1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,                       for all             (consider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Bayesian inference avoids constrained optimization since a prior restriction</a:t>
                </a:r>
              </a:p>
              <a:p>
                <a:pPr lvl="1"/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{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}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would imply that stochastic order is retained a posteriori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45CC9A-D1ED-B54F-A2C8-B78EBC3F8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2502208"/>
                <a:ext cx="8150750" cy="1077218"/>
              </a:xfrm>
              <a:prstGeom prst="rect">
                <a:avLst/>
              </a:prstGeom>
              <a:blipFill>
                <a:blip r:embed="rId3"/>
                <a:stretch>
                  <a:fillRect l="-311" t="-1163" b="-69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5C607DA-035E-C64B-8A38-0ABA1D055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58" y="2803323"/>
            <a:ext cx="556585" cy="222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8E3459-186F-7942-A1CE-A3135B92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947" y="2776582"/>
            <a:ext cx="1143331" cy="2722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76879C-5594-4044-A9E5-606D321C2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212" y="4597056"/>
            <a:ext cx="3804132" cy="290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01AA40-C83D-6C47-99BD-89C10E216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466" y="5907917"/>
            <a:ext cx="2416391" cy="2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Dirichlet Process Mixtures (DPM)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19" y="1046429"/>
            <a:ext cx="832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Location normal mixture models for the distributions for diseased and non-diseased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     populations: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32997-A863-5449-A7EC-896336C14655}"/>
                  </a:ext>
                </a:extLst>
              </p:cNvPr>
              <p:cNvSpPr/>
              <p:nvPr/>
            </p:nvSpPr>
            <p:spPr>
              <a:xfrm>
                <a:off x="655319" y="3821388"/>
                <a:ext cx="79556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Introduce latent distribution functions H and G 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: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32997-A863-5449-A7EC-896336C14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" y="3821388"/>
                <a:ext cx="7955642" cy="338554"/>
              </a:xfrm>
              <a:prstGeom prst="rect">
                <a:avLst/>
              </a:prstGeom>
              <a:blipFill>
                <a:blip r:embed="rId2"/>
                <a:stretch>
                  <a:fillRect l="-318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745CC9A-D1ED-B54F-A2C8-B78EBC3F81BC}"/>
              </a:ext>
            </a:extLst>
          </p:cNvPr>
          <p:cNvSpPr/>
          <p:nvPr/>
        </p:nvSpPr>
        <p:spPr>
          <a:xfrm>
            <a:off x="655319" y="2053238"/>
            <a:ext cx="75416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The                 distribution is stochastically ordered in </a:t>
            </a:r>
            <a:r>
              <a:rPr lang="el-GR" sz="1600" dirty="0">
                <a:latin typeface="Palatino" pitchFamily="2" charset="77"/>
                <a:ea typeface="Palatino" pitchFamily="2" charset="77"/>
              </a:rPr>
              <a:t>θ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for fixed </a:t>
            </a:r>
            <a:r>
              <a:rPr lang="el-GR" sz="1600" dirty="0">
                <a:latin typeface="Palatino" pitchFamily="2" charset="77"/>
                <a:ea typeface="Palatino" pitchFamily="2" charset="77"/>
              </a:rPr>
              <a:t>σ</a:t>
            </a:r>
            <a:r>
              <a:rPr lang="el-GR" sz="1600" baseline="30000" dirty="0">
                <a:latin typeface="Palatino" pitchFamily="2" charset="77"/>
                <a:ea typeface="Palatino" pitchFamily="2" charset="77"/>
              </a:rPr>
              <a:t>2</a:t>
            </a:r>
            <a:endParaRPr lang="en-US" sz="1600" baseline="300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          i.e. if 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          so we obtain the stochastic ordering for mixtures if the mixing distributions</a:t>
            </a:r>
            <a:br>
              <a:rPr lang="en-US" sz="1600" dirty="0">
                <a:latin typeface="Palatino" pitchFamily="2" charset="77"/>
                <a:ea typeface="Palatino" pitchFamily="2" charset="77"/>
              </a:rPr>
            </a:br>
            <a:r>
              <a:rPr lang="en-US" sz="1600" dirty="0">
                <a:latin typeface="Palatino" pitchFamily="2" charset="77"/>
                <a:ea typeface="Palatino" pitchFamily="2" charset="77"/>
              </a:rPr>
              <a:t>are stochastically ordered:</a:t>
            </a:r>
          </a:p>
          <a:p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0C281-FFD2-9248-A3B5-7BD8F5C6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55" y="2345625"/>
            <a:ext cx="763152" cy="254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C6987B-2DA6-E64C-A35C-E765BB86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41" y="2355150"/>
            <a:ext cx="1957551" cy="23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E9F49-D3C1-8F40-9F6E-BBC394F5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118" y="2053238"/>
            <a:ext cx="777409" cy="27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474BE-EAC8-8948-B8A0-405AABD77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924" y="3035195"/>
            <a:ext cx="2651539" cy="65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3D9DB-D5AA-B141-BCBC-AC7133EA3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842" y="4100015"/>
            <a:ext cx="1256157" cy="31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956A4-7545-0643-8E66-7FCFC0315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454" y="4100015"/>
            <a:ext cx="1622724" cy="338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95012-18DE-6A47-BFEC-4125F21222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3668" y="4717196"/>
            <a:ext cx="4312955" cy="9738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E0B99CA-FBCB-C54C-8D5B-4E6ECC910741}"/>
              </a:ext>
            </a:extLst>
          </p:cNvPr>
          <p:cNvSpPr/>
          <p:nvPr/>
        </p:nvSpPr>
        <p:spPr>
          <a:xfrm>
            <a:off x="892021" y="4419478"/>
            <a:ext cx="7955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 The stochastically ordered DPM model is defined as: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F6373-8BF0-064F-8C7D-D85EC1099B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7009" y="1508578"/>
            <a:ext cx="4386765" cy="5167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56D169-6C77-084E-82F9-734489C3FEA4}"/>
              </a:ext>
            </a:extLst>
          </p:cNvPr>
          <p:cNvSpPr/>
          <p:nvPr/>
        </p:nvSpPr>
        <p:spPr>
          <a:xfrm>
            <a:off x="991411" y="6245894"/>
            <a:ext cx="1991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Hyper-parameters: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2F62E6-873D-3E47-9A6A-85ADDBE1D6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6782" y="5657617"/>
            <a:ext cx="2045458" cy="5632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BF3289-896D-5A40-A27E-C27E0A7F8E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79" y="6240737"/>
            <a:ext cx="2613795" cy="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Mixtures of Finite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Trees (MPT)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19" y="1046429"/>
            <a:ext cx="83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Define the model directly as 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32997-A863-5449-A7EC-896336C14655}"/>
              </a:ext>
            </a:extLst>
          </p:cNvPr>
          <p:cNvSpPr/>
          <p:nvPr/>
        </p:nvSpPr>
        <p:spPr>
          <a:xfrm>
            <a:off x="655319" y="4231833"/>
            <a:ext cx="7955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The levels of finite </a:t>
            </a:r>
            <a:r>
              <a:rPr lang="en-US" sz="1600" dirty="0" err="1">
                <a:latin typeface="Palatino" pitchFamily="2" charset="77"/>
                <a:ea typeface="Palatino" pitchFamily="2" charset="77"/>
              </a:rPr>
              <a:t>Polya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Fix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Bias-Variance tradeoff: increasing J to J +1 essentially doubles the number of conditional probabilities and decrease the bias, while also increases overall variability and can reduce the predictive 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5CC9A-D1ED-B54F-A2C8-B78EBC3F81BC}"/>
              </a:ext>
            </a:extLst>
          </p:cNvPr>
          <p:cNvSpPr/>
          <p:nvPr/>
        </p:nvSpPr>
        <p:spPr>
          <a:xfrm>
            <a:off x="655319" y="2152422"/>
            <a:ext cx="4697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The mixture of finite PT priors are assigned 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E71968-9414-4B49-A352-B439836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86" y="1395301"/>
            <a:ext cx="2236028" cy="654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5EA0F-4352-9248-A2E1-A6F53652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83" y="2494260"/>
            <a:ext cx="2809033" cy="883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8F5ABB-85AB-4747-B9C0-599A0C94DFCE}"/>
              </a:ext>
            </a:extLst>
          </p:cNvPr>
          <p:cNvSpPr/>
          <p:nvPr/>
        </p:nvSpPr>
        <p:spPr>
          <a:xfrm>
            <a:off x="655319" y="3437532"/>
            <a:ext cx="5050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H is randomly centered at                                  with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5A0F1-00F8-344E-A388-D99B6CCE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986" y="3461251"/>
            <a:ext cx="1584957" cy="291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66550-1205-F74D-B02F-062A01D43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165" y="3449006"/>
            <a:ext cx="1378226" cy="298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69010-3C16-F94C-B155-4FE666537B3D}"/>
              </a:ext>
            </a:extLst>
          </p:cNvPr>
          <p:cNvSpPr/>
          <p:nvPr/>
        </p:nvSpPr>
        <p:spPr>
          <a:xfrm>
            <a:off x="951642" y="3787560"/>
            <a:ext cx="6530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G is randomly centered at                                 with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149BE-126A-5848-9101-B178509E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986" y="3826013"/>
            <a:ext cx="1520993" cy="260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2AE7E-9A2C-5742-969B-16CCE3678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0728" y="3823713"/>
            <a:ext cx="1330679" cy="282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F2214-852C-5441-971C-4A45FFE3A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386" y="4536390"/>
            <a:ext cx="1177649" cy="2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19" y="95123"/>
            <a:ext cx="7250189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Prior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Elicitation and Model Comparison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F4D45-3AFF-7C47-8478-F8A9DC6B4EE4}"/>
                  </a:ext>
                </a:extLst>
              </p:cNvPr>
              <p:cNvSpPr txBox="1"/>
              <p:nvPr/>
            </p:nvSpPr>
            <p:spPr>
              <a:xfrm>
                <a:off x="655319" y="1046429"/>
                <a:ext cx="8329655" cy="231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In order to make models more comparable, specify the prior that ensures roughly the same amount of prior information is incorporated in each of the models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Control the prior variability based on the expected prior predictive densities:</a:t>
                </a:r>
              </a:p>
              <a:p>
                <a:pPr lvl="1"/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     match                 and                  under two models by specifying same priors for        </a:t>
                </a:r>
              </a:p>
              <a:p>
                <a:pPr lvl="1"/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Sup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𝐻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under the MPT model is given the prior that is induced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Sup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𝐻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+</m:t>
                    </m:r>
                    <m:sSup>
                      <m:sSup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p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</a:t>
                </a:r>
              </a:p>
              <a:p>
                <a:pPr lvl="1"/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       under DPM model. Same idea for G.</a:t>
                </a:r>
              </a:p>
              <a:p>
                <a:pPr lvl="1"/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Palatino" pitchFamily="2" charset="77"/>
                    <a:ea typeface="Palatino" pitchFamily="2" charset="77"/>
                  </a:rPr>
                  <a:t>Use L1-distance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</a:rPr>
                  <a:t>as a measure of prior density variability to specify the priors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Palatino" pitchFamily="2" charset="77"/>
                      </a:rPr>
                      <m:t>,</m:t>
                    </m:r>
                    <m:sSub>
                      <m:sSub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Palatino" pitchFamily="2" charset="77"/>
                    <a:ea typeface="Palatino" pitchFamily="2" charset="77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Palatino" pitchFamily="2" charset="77"/>
                      </a:rPr>
                      <m:t>,</m:t>
                    </m:r>
                    <m:sSub>
                      <m:sSubPr>
                        <m:ctrlPr>
                          <a:rPr lang="en-CN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Palatino" pitchFamily="2" charset="77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Palatino" pitchFamily="2" charset="77"/>
                    <a:ea typeface="Palatino" pitchFamily="2" charset="77"/>
                  </a:rPr>
                  <a:t> </a:t>
                </a:r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F4D45-3AFF-7C47-8478-F8A9DC6B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" y="1046429"/>
                <a:ext cx="8329655" cy="2311787"/>
              </a:xfrm>
              <a:prstGeom prst="rect">
                <a:avLst/>
              </a:prstGeom>
              <a:blipFill>
                <a:blip r:embed="rId2"/>
                <a:stretch>
                  <a:fillRect l="-304" t="-546" r="-609" b="-21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97C612-9637-DC45-9702-43E4E604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9" y="3177893"/>
            <a:ext cx="1069397" cy="267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7095A9-5E64-604C-A2AB-70C0C045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64" y="3483941"/>
            <a:ext cx="3564871" cy="2957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528127-04D8-D742-810D-BD8D86CBEF14}"/>
              </a:ext>
            </a:extLst>
          </p:cNvPr>
          <p:cNvSpPr/>
          <p:nvPr/>
        </p:nvSpPr>
        <p:spPr>
          <a:xfrm>
            <a:off x="1486239" y="3808515"/>
            <a:ext cx="207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Palatino" pitchFamily="2" charset="77"/>
                <a:ea typeface="Palatino" pitchFamily="2" charset="77"/>
              </a:rPr>
              <a:t>w.l.o.g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., assume</a:t>
            </a:r>
            <a:endParaRPr lang="en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6AD7-202D-754C-A86A-D101761DC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4" y="3858047"/>
            <a:ext cx="1763722" cy="23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9D549-88B2-0846-B6FD-1160A448A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110" y="3850475"/>
            <a:ext cx="1909794" cy="230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F0614-A87F-0C45-8A76-B24A2957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239" y="4144083"/>
            <a:ext cx="5852110" cy="489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D242CA-9AC1-E64D-8474-AE9AA897B1FD}"/>
              </a:ext>
            </a:extLst>
          </p:cNvPr>
          <p:cNvSpPr/>
          <p:nvPr/>
        </p:nvSpPr>
        <p:spPr>
          <a:xfrm>
            <a:off x="1336876" y="4651252"/>
            <a:ext cx="7807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latin typeface="Palatino" pitchFamily="2" charset="77"/>
                <a:ea typeface="Palatino" pitchFamily="2" charset="77"/>
              </a:rPr>
              <a:t>Through simulation of prior densities under both models, can find out the specifications constructing similar prior median and corresponding 95% CI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B8A67-B1A6-A34C-8CA9-29CD198D27D7}"/>
              </a:ext>
            </a:extLst>
          </p:cNvPr>
          <p:cNvSpPr/>
          <p:nvPr/>
        </p:nvSpPr>
        <p:spPr>
          <a:xfrm>
            <a:off x="655319" y="5339654"/>
            <a:ext cx="8488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Compare models via log-pseudo-marginal likelihood(LPML) based on predictive utility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Calculate conditional predictive ordinate (CPO) for each observation under each model and calculate LPML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51E44-418E-1F43-9381-6CA173085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87" y="6209799"/>
            <a:ext cx="2141916" cy="283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F057DB-FE17-D647-9803-C7688B679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400" y="6250837"/>
            <a:ext cx="798125" cy="213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4F319C-E16E-C542-8DAB-838BC32D49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2859" y="6200204"/>
            <a:ext cx="1401941" cy="3047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3964AA-BEA5-5540-9CF7-905AD01D19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7137" y="6238278"/>
            <a:ext cx="2209232" cy="207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CA982F-E80E-6F4A-B713-5134FA49A3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7494" y="1811861"/>
            <a:ext cx="793879" cy="259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C95A42-C611-9E47-8292-97FEE34F35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4922" y="1805413"/>
            <a:ext cx="793879" cy="2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Simulation Study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4D45-3AFF-7C47-8478-F8A9DC6B4EE4}"/>
              </a:ext>
            </a:extLst>
          </p:cNvPr>
          <p:cNvSpPr txBox="1"/>
          <p:nvPr/>
        </p:nvSpPr>
        <p:spPr>
          <a:xfrm>
            <a:off x="655319" y="1046429"/>
            <a:ext cx="83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Random sample n</a:t>
            </a:r>
            <a:r>
              <a:rPr lang="en-US" sz="1600" baseline="-25000" dirty="0">
                <a:latin typeface="Palatino" pitchFamily="2" charset="77"/>
                <a:ea typeface="Palatino" pitchFamily="2" charset="77"/>
              </a:rPr>
              <a:t>0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= n</a:t>
            </a:r>
            <a:r>
              <a:rPr lang="en-US" sz="1600" baseline="-25000" dirty="0">
                <a:latin typeface="Palatino" pitchFamily="2" charset="77"/>
                <a:ea typeface="Palatino" pitchFamily="2" charset="77"/>
              </a:rPr>
              <a:t>1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= 500 observations for each population: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5CC9A-D1ED-B54F-A2C8-B78EBC3F81BC}"/>
              </a:ext>
            </a:extLst>
          </p:cNvPr>
          <p:cNvSpPr/>
          <p:nvPr/>
        </p:nvSpPr>
        <p:spPr>
          <a:xfrm>
            <a:off x="655320" y="2152422"/>
            <a:ext cx="7842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We establish the DPM model and </a:t>
            </a:r>
            <a:r>
              <a:rPr lang="en-CN" sz="1600" dirty="0">
                <a:latin typeface="Palatino" pitchFamily="2" charset="77"/>
                <a:ea typeface="Palatino" pitchFamily="2" charset="77"/>
              </a:rPr>
              <a:t>express in the hierarchical form with latent mixing parameters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:                                                            and 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F9D38-2D5C-AB45-AF78-90C71506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05" y="2424931"/>
            <a:ext cx="2925743" cy="302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E4031-8692-6F42-8E86-4DF77F56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95" y="2424931"/>
            <a:ext cx="1790700" cy="267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C7F0AA-5C70-C349-B346-F917474BD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559" y="2919947"/>
            <a:ext cx="5664677" cy="17178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1F4655-579E-5049-B84D-4A9D945CECD0}"/>
              </a:ext>
            </a:extLst>
          </p:cNvPr>
          <p:cNvSpPr/>
          <p:nvPr/>
        </p:nvSpPr>
        <p:spPr>
          <a:xfrm>
            <a:off x="655319" y="4874687"/>
            <a:ext cx="8130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Introduce the a</a:t>
            </a:r>
            <a:r>
              <a:rPr lang="en-US" sz="1600" dirty="0" err="1">
                <a:latin typeface="Palatino" pitchFamily="2" charset="77"/>
                <a:ea typeface="Palatino" pitchFamily="2" charset="77"/>
              </a:rPr>
              <a:t>dditional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 mixing parameters            can retain the first-stage conditionally independent specification in the hierarchical model after marginalizing in model the random distribution functions H and G over their DP priors</a:t>
            </a:r>
            <a:br>
              <a:rPr lang="en-US" sz="1600" dirty="0"/>
            </a:b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B1B179-2455-AD42-A8CF-00B85A985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034" y="4864748"/>
            <a:ext cx="504136" cy="274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08371-3C3B-184E-AD1E-7C529FA66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530" y="1438930"/>
            <a:ext cx="4478940" cy="5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70371-E76C-A641-AF25-8E3A6791EC48}"/>
              </a:ext>
            </a:extLst>
          </p:cNvPr>
          <p:cNvSpPr txBox="1">
            <a:spLocks/>
          </p:cNvSpPr>
          <p:nvPr/>
        </p:nvSpPr>
        <p:spPr>
          <a:xfrm>
            <a:off x="655320" y="95123"/>
            <a:ext cx="610329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Simulation Study</a:t>
            </a:r>
            <a:endParaRPr lang="en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F4655-579E-5049-B84D-4A9D945CECD0}"/>
              </a:ext>
            </a:extLst>
          </p:cNvPr>
          <p:cNvSpPr/>
          <p:nvPr/>
        </p:nvSpPr>
        <p:spPr>
          <a:xfrm>
            <a:off x="655319" y="2715367"/>
            <a:ext cx="8130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Let                          with                            and                  with                              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be the number of and values of the distinct components in</a:t>
            </a:r>
            <a:r>
              <a:rPr lang="en-CN" sz="1600" dirty="0">
                <a:latin typeface="Palatino" pitchFamily="2" charset="77"/>
                <a:ea typeface="Palatino" pitchFamily="2" charset="77"/>
              </a:rPr>
              <a:t>     and.   .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41BCA-0F5C-154C-B187-3E207A8690C3}"/>
              </a:ext>
            </a:extLst>
          </p:cNvPr>
          <p:cNvSpPr/>
          <p:nvPr/>
        </p:nvSpPr>
        <p:spPr>
          <a:xfrm>
            <a:off x="655319" y="982872"/>
            <a:ext cx="8130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Prior settings:</a:t>
            </a:r>
            <a:br>
              <a:rPr lang="en-US" sz="1600" dirty="0"/>
            </a:b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0BAA4-F082-8E40-9897-20463A35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03" y="2770898"/>
            <a:ext cx="1222789" cy="226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09B84-F2B7-C54E-8A24-8091BCCF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10" y="2753780"/>
            <a:ext cx="1347966" cy="260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F758C0-CCBD-084D-93CD-5B6542E3F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4" y="2753780"/>
            <a:ext cx="843170" cy="237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2D0C3-AA57-364D-951B-8A18A1E31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82" y="2739173"/>
            <a:ext cx="1443935" cy="267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8A157-9E15-F849-84DA-0BCD8DE3A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633" y="2977694"/>
            <a:ext cx="193693" cy="2582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60C00D-C95E-BA48-B313-289A123F0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338" y="3006202"/>
            <a:ext cx="177524" cy="2088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2ACAEF-282D-7942-B0B3-030BB13C6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0022" y="3321257"/>
            <a:ext cx="1671983" cy="261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CB05-C048-DD47-86C1-D28F58968B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641" y="3338151"/>
            <a:ext cx="1671983" cy="232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55E631-86C7-7A43-8C81-24BD213214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913" y="3629971"/>
            <a:ext cx="4187187" cy="6385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4DB258-688C-DB4E-82CA-E08F8F6D7CB2}"/>
              </a:ext>
            </a:extLst>
          </p:cNvPr>
          <p:cNvSpPr/>
          <p:nvPr/>
        </p:nvSpPr>
        <p:spPr>
          <a:xfrm>
            <a:off x="655319" y="4510803"/>
            <a:ext cx="8130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Posterior simulation:</a:t>
            </a:r>
            <a:br>
              <a:rPr lang="en-US" sz="1600" dirty="0"/>
            </a:br>
            <a:r>
              <a:rPr lang="en-US" sz="1600" dirty="0">
                <a:latin typeface="Palatino" pitchFamily="2" charset="77"/>
                <a:ea typeface="Palatino" pitchFamily="2" charset="77"/>
              </a:rPr>
              <a:t>The posterior simulation can be performed from                             by integrating H and G over their DP priors: 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A55F8A-75D0-F645-A919-7C19EC20F3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5173" y="4781339"/>
            <a:ext cx="1413071" cy="2691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E4EFE3-F57F-2B44-A5EC-B0ACD6F98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760" y="5347555"/>
            <a:ext cx="7310910" cy="9600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4017CF-75C2-084E-8B4E-AA5A5A6D4A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8635" y="1315580"/>
            <a:ext cx="2949691" cy="1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8375</TotalTime>
  <Words>1286</Words>
  <Application>Microsoft Macintosh PowerPoint</Application>
  <PresentationFormat>On-screen Show (4:3)</PresentationFormat>
  <Paragraphs>136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Palatino</vt:lpstr>
      <vt:lpstr>Wingdings</vt:lpstr>
      <vt:lpstr>Office Theme</vt:lpstr>
      <vt:lpstr>Modelling Stochastic Order in the Analysis of Receiver Operating Characteristic Data: Bayesian Non-parametric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Zhu</dc:creator>
  <cp:lastModifiedBy>Yu Zhu</cp:lastModifiedBy>
  <cp:revision>291</cp:revision>
  <dcterms:created xsi:type="dcterms:W3CDTF">2022-06-06T19:41:54Z</dcterms:created>
  <dcterms:modified xsi:type="dcterms:W3CDTF">2022-06-13T03:43:03Z</dcterms:modified>
</cp:coreProperties>
</file>