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8" r:id="rId10"/>
    <p:sldId id="273" r:id="rId11"/>
    <p:sldId id="271" r:id="rId12"/>
    <p:sldId id="277" r:id="rId13"/>
    <p:sldId id="274" r:id="rId14"/>
    <p:sldId id="278" r:id="rId15"/>
    <p:sldId id="276" r:id="rId16"/>
    <p:sldId id="275" r:id="rId1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>
        <p:scale>
          <a:sx n="120" d="100"/>
          <a:sy n="120" d="100"/>
        </p:scale>
        <p:origin x="5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A8B-1974-2D47-B572-D32904E4A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EA3AA-66F7-5945-8F63-3ABF5D628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8CF4-D2B4-9D4C-B454-7EA7A1C9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BB5A-FEA8-F845-9CB5-983800D5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6D21-377A-D34A-B59C-60970E76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824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DD97-9429-0D44-B720-A5104008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CBFA-D5FF-B443-A3B9-7A5A42F3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445C-7B9E-1F43-93FD-D2BB3587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4ECE-9D30-2046-81F0-D059732C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B407-63F7-E043-A297-10712016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554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EEF8C-A31D-E543-870D-776A166F6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3DB49-25CA-B843-9FD5-D7544DF7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5117-CA0D-A048-89E0-2D2FB926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2244-DED7-E646-82D2-CE6BF34C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EFE9-352A-6744-95B6-46EAB3E6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60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8540-ED58-3C4B-9218-72121F36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DFA4-25A6-644E-BDB5-FFC02B69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2648B-D182-F54E-BED0-FE1BB3DF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93E3-2F9A-AE40-B514-C644F645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993E-D03B-F240-834F-B96EFA37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79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1D0-4093-C746-9A2F-A8B845CB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D8BC-DE96-1D40-8248-9FC11FBE0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B98F-4D82-9443-A2D9-952F7921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769C-1B59-B349-8CBF-DB831882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AE004-CBA0-3C45-9961-8AA4AA9B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35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A4E5-A4A6-834C-B069-8CA4C222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A7FE-D8F8-EF42-ACFF-E4BE87476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41A3A-962E-D44A-AE4C-CFEC0646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AB94F-74BB-8C46-9925-EBBFC5D3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EE379-31CC-A74C-BA75-5847BD9A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3FCA8-D978-E94D-885A-6F356B4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05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C3BF-7B5F-844D-8E92-E0EC4A54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D37AB-BB3B-E648-8743-7AD5F883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E393A-064A-E84F-A9F4-98E1F861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E1A92-ABF2-2E4C-9357-BB95435A1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0F6D8-975F-D845-A7B5-3451DCC6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F0205-52C4-8C40-BEC9-649966A6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AF270-0311-184F-90D9-BB2EB221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DE70-C165-4D4D-B1CB-2DD140E4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068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8481-F1F9-954B-83DF-39B6E194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2F1E-33E9-8445-AC47-916238E8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CA336-8562-8A43-B735-E70000D8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CD78E-7D1E-4246-8BE7-4764804B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807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D3FF7-8760-C84D-87F9-AE5763B8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62D17-6A1D-E84F-91CD-96DCE20C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528A5-B549-2149-B60B-FFCE1A97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183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BC5D-C271-754E-9062-DB6039D8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1434-9A72-0442-B28F-EE2AAA3D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57510-2802-6448-85F3-4161E1560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37AC-4800-3E4E-9BED-406A1F5E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477B-5B68-FC42-9516-3732DDD4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44ED4-60C7-064B-B704-9D150AC1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607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C811-6254-AB4F-849E-F2FF1FC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A1136-FB7F-4E40-8451-B26588D7B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53CE5-33DC-144D-BCEE-BEC7389D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5EF6F-D220-5842-8288-2DA2ADBA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4A36-4233-F341-B922-C5BEA853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C3C7-17AD-BC48-8C1D-CFB4A08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269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F7588-B1F2-E04F-B3A3-2CE4F005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CAEC-B54D-694E-8226-43157A29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AEA7-DED0-9445-A375-6F398887B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DC30-D4D8-9147-A87F-B5E4642E003A}" type="datetimeFigureOut">
              <a:rPr lang="en-CN" smtClean="0"/>
              <a:t>2020/10/23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53FFF-B72D-274D-9E83-DBC94D8C5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BDE8-DD56-AE44-BF71-2A6BA57DD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1548-4277-4148-B94A-593C012A95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uzhu201@ucs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CEBD-FA76-A44D-87DA-231EE9BD0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N" b="1" dirty="0">
                <a:latin typeface="PT Sans Caption" panose="020B0603020203020204" pitchFamily="34" charset="77"/>
              </a:rPr>
              <a:t>SECTION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49709-31D3-6A41-91E2-CB3F83FF7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CN" sz="2800" b="1" dirty="0">
                <a:latin typeface="Palatino" pitchFamily="2" charset="77"/>
                <a:ea typeface="Palatino" pitchFamily="2" charset="77"/>
              </a:rPr>
              <a:t>Chapter 6, 7, 8 and 9</a:t>
            </a:r>
          </a:p>
        </p:txBody>
      </p:sp>
    </p:spTree>
    <p:extLst>
      <p:ext uri="{BB962C8B-B14F-4D97-AF65-F5344CB8AC3E}">
        <p14:creationId xmlns:p14="http://schemas.microsoft.com/office/powerpoint/2010/main" val="51050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8BDF-CF23-7349-8A6E-696B96B9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T Sans Caption" panose="020B0603020203020204" pitchFamily="34" charset="77"/>
              </a:rPr>
              <a:t>Algebraic Equation for a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B48CE-2EA9-9E4C-A03A-1F22766033BD}"/>
              </a:ext>
            </a:extLst>
          </p:cNvPr>
          <p:cNvSpPr txBox="1"/>
          <p:nvPr/>
        </p:nvSpPr>
        <p:spPr>
          <a:xfrm>
            <a:off x="838200" y="1690688"/>
            <a:ext cx="109123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Equation </a:t>
            </a:r>
            <a:r>
              <a:rPr lang="en-US" dirty="0">
                <a:highlight>
                  <a:srgbClr val="FFFF00"/>
                </a:highlight>
                <a:latin typeface="Palatino" pitchFamily="2" charset="77"/>
                <a:ea typeface="Palatino" pitchFamily="2" charset="77"/>
              </a:rPr>
              <a:t>y = mx +b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is a straight line, with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slope m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intercept b.     [</a:t>
            </a:r>
            <a:r>
              <a:rPr lang="en-US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Two points can define one line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]</a:t>
            </a:r>
          </a:p>
          <a:p>
            <a:endParaRPr lang="en-CN" sz="20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2C8E1-2996-104F-902C-974E9081EED0}"/>
              </a:ext>
            </a:extLst>
          </p:cNvPr>
          <p:cNvSpPr txBox="1"/>
          <p:nvPr/>
        </p:nvSpPr>
        <p:spPr>
          <a:xfrm>
            <a:off x="924910" y="2280745"/>
            <a:ext cx="458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chemeClr val="accent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Type I. 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G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ven an equation, plot the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D81B2-5FD9-7B45-A0F6-EA5A0EDFFBAA}"/>
              </a:ext>
            </a:extLst>
          </p:cNvPr>
          <p:cNvSpPr txBox="1"/>
          <p:nvPr/>
        </p:nvSpPr>
        <p:spPr>
          <a:xfrm>
            <a:off x="1003300" y="3447029"/>
            <a:ext cx="458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chemeClr val="accent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Type II. 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G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ven a line, find out the equation.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73F97-D5F9-1C4B-B51D-8051DCA7AD4C}"/>
              </a:ext>
            </a:extLst>
          </p:cNvPr>
          <p:cNvSpPr txBox="1"/>
          <p:nvPr/>
        </p:nvSpPr>
        <p:spPr>
          <a:xfrm>
            <a:off x="924908" y="4982646"/>
            <a:ext cx="747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chemeClr val="accent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Type III. 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G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ven a line/equation, find out if some points are on this line.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747E1-5C83-3E45-A548-869B078F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741520"/>
            <a:ext cx="5308600" cy="533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9F2CCF-66BB-2B43-9FE2-F4117467F7CA}"/>
              </a:ext>
            </a:extLst>
          </p:cNvPr>
          <p:cNvSpPr/>
          <p:nvPr/>
        </p:nvSpPr>
        <p:spPr>
          <a:xfrm>
            <a:off x="924907" y="5942035"/>
            <a:ext cx="7472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b="1" dirty="0">
                <a:solidFill>
                  <a:schemeClr val="accent1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Type IV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. G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i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ven three points, find out if they are on one line.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67FF1-DCA2-9941-B69C-67AE40B8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21" y="3900433"/>
            <a:ext cx="1102272" cy="1013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03329D-AA92-7B48-8765-DAA7C66FF5F0}"/>
              </a:ext>
            </a:extLst>
          </p:cNvPr>
          <p:cNvSpPr txBox="1"/>
          <p:nvPr/>
        </p:nvSpPr>
        <p:spPr>
          <a:xfrm>
            <a:off x="1051034" y="5430944"/>
            <a:ext cx="6483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>
                <a:latin typeface="Palatino" pitchFamily="2" charset="77"/>
                <a:ea typeface="Palatino" pitchFamily="2" charset="77"/>
              </a:rPr>
              <a:t>Eg: Given a line y = x – 4, if (0.5, -5) is in this line</a:t>
            </a:r>
          </a:p>
        </p:txBody>
      </p:sp>
    </p:spTree>
    <p:extLst>
      <p:ext uri="{BB962C8B-B14F-4D97-AF65-F5344CB8AC3E}">
        <p14:creationId xmlns:p14="http://schemas.microsoft.com/office/powerpoint/2010/main" val="355428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10AEB-2CFA-6943-8A2E-E53FBFD0546D}"/>
              </a:ext>
            </a:extLst>
          </p:cNvPr>
          <p:cNvSpPr/>
          <p:nvPr/>
        </p:nvSpPr>
        <p:spPr>
          <a:xfrm>
            <a:off x="0" y="0"/>
            <a:ext cx="4596714" cy="6858000"/>
          </a:xfrm>
          <a:prstGeom prst="rect">
            <a:avLst/>
          </a:prstGeom>
          <a:solidFill>
            <a:schemeClr val="accent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EC82-124A-4C4F-90CE-595ED022737A}"/>
              </a:ext>
            </a:extLst>
          </p:cNvPr>
          <p:cNvSpPr txBox="1"/>
          <p:nvPr/>
        </p:nvSpPr>
        <p:spPr>
          <a:xfrm>
            <a:off x="1062680" y="4782065"/>
            <a:ext cx="3162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solidFill>
                  <a:schemeClr val="bg1"/>
                </a:solidFill>
                <a:latin typeface="PT Sans Caption" panose="020B0603020203020204" pitchFamily="34" charset="77"/>
              </a:rPr>
              <a:t>CHAPTER 8 &amp;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B0A74-C976-D142-B680-FE90B896A681}"/>
              </a:ext>
            </a:extLst>
          </p:cNvPr>
          <p:cNvSpPr txBox="1"/>
          <p:nvPr/>
        </p:nvSpPr>
        <p:spPr>
          <a:xfrm>
            <a:off x="5931245" y="2014154"/>
            <a:ext cx="5511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latin typeface="Palatino" pitchFamily="2" charset="77"/>
                <a:ea typeface="Palatino" pitchFamily="2" charset="77"/>
              </a:rPr>
              <a:t>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B8E97-55C9-204D-92A1-C13C445FAFED}"/>
              </a:ext>
            </a:extLst>
          </p:cNvPr>
          <p:cNvSpPr txBox="1"/>
          <p:nvPr/>
        </p:nvSpPr>
        <p:spPr>
          <a:xfrm>
            <a:off x="5931245" y="2687605"/>
            <a:ext cx="519807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CN" sz="2000" dirty="0">
              <a:latin typeface="Palatino" pitchFamily="2" charset="77"/>
              <a:ea typeface="Palatino" pitchFamily="2" charset="7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Scatter Plot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Correlation Coefficient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SD Line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Correlation Coefficient Computation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N" sz="20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217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4D2575-B3E3-5843-9119-D987EB1E6AA0}"/>
              </a:ext>
            </a:extLst>
          </p:cNvPr>
          <p:cNvSpPr/>
          <p:nvPr/>
        </p:nvSpPr>
        <p:spPr>
          <a:xfrm>
            <a:off x="714703" y="4172607"/>
            <a:ext cx="10993821" cy="2459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3FF048-8013-C24F-AD36-3756E485474F}"/>
              </a:ext>
            </a:extLst>
          </p:cNvPr>
          <p:cNvSpPr/>
          <p:nvPr/>
        </p:nvSpPr>
        <p:spPr>
          <a:xfrm>
            <a:off x="6371119" y="4309019"/>
            <a:ext cx="5221792" cy="21279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742F6-A20E-1A42-A160-A029277E2283}"/>
              </a:ext>
            </a:extLst>
          </p:cNvPr>
          <p:cNvSpPr txBox="1"/>
          <p:nvPr/>
        </p:nvSpPr>
        <p:spPr>
          <a:xfrm>
            <a:off x="848710" y="1723696"/>
            <a:ext cx="10859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• A scatterplot or scatter diagram is a two-dimensional plot of data. The horizontal dimension is called x, and the vertical dimension is called y.</a:t>
            </a: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• Each point on a scatterplot or scatter diagram shows two values, an x value and a y value. Each point represents a single case. A single case could be a single person or object, but a single case could be a matched pair (e.g. father-son, twins, husband-wife)</a:t>
            </a: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• Scatter diagrams only show association, but association does not mean causation</a:t>
            </a:r>
          </a:p>
          <a:p>
            <a:endParaRPr lang="en-C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5E8DF-49E9-8948-B220-63F75102456B}"/>
              </a:ext>
            </a:extLst>
          </p:cNvPr>
          <p:cNvSpPr/>
          <p:nvPr/>
        </p:nvSpPr>
        <p:spPr>
          <a:xfrm>
            <a:off x="951643" y="837465"/>
            <a:ext cx="3408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4400" b="1" dirty="0">
                <a:latin typeface="PT Sans Caption" panose="020B0603020203020204" pitchFamily="34" charset="77"/>
                <a:ea typeface="+mj-ea"/>
                <a:cs typeface="+mj-cs"/>
              </a:rPr>
              <a:t>Scatter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D9946-1EE7-F444-8AE9-295C0E89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83" y="4354944"/>
            <a:ext cx="2300861" cy="205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69C75-67C8-9842-AE21-09B7AD2C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624" y="4354944"/>
            <a:ext cx="2319214" cy="2082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E482A2-1BD8-2F40-992B-570218D2FB28}"/>
              </a:ext>
            </a:extLst>
          </p:cNvPr>
          <p:cNvSpPr txBox="1"/>
          <p:nvPr/>
        </p:nvSpPr>
        <p:spPr>
          <a:xfrm>
            <a:off x="6621518" y="5302699"/>
            <a:ext cx="4971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The swarm of points slopes upward to the right, the y-coordinates of the points tending to </a:t>
            </a:r>
            <a:r>
              <a:rPr lang="en-US" dirty="0">
                <a:highlight>
                  <a:srgbClr val="FFFF00"/>
                </a:highlight>
                <a:latin typeface="Palatino" pitchFamily="2" charset="77"/>
                <a:ea typeface="Palatino" pitchFamily="2" charset="77"/>
              </a:rPr>
              <a:t>increase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with their x-coordinates.</a:t>
            </a:r>
          </a:p>
          <a:p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16158-0600-2A4F-BFAD-19858D3F9F1F}"/>
              </a:ext>
            </a:extLst>
          </p:cNvPr>
          <p:cNvSpPr txBox="1"/>
          <p:nvPr/>
        </p:nvSpPr>
        <p:spPr>
          <a:xfrm>
            <a:off x="6621517" y="4445431"/>
            <a:ext cx="4855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A </a:t>
            </a:r>
            <a:r>
              <a:rPr lang="en-US" b="1" i="1" dirty="0">
                <a:highlight>
                  <a:srgbClr val="FFFF00"/>
                </a:highlight>
                <a:latin typeface="Palatino" pitchFamily="2" charset="77"/>
                <a:ea typeface="Palatino" pitchFamily="2" charset="77"/>
              </a:rPr>
              <a:t>positive association</a:t>
            </a:r>
            <a:r>
              <a:rPr lang="en-US" i="1" dirty="0">
                <a:highlight>
                  <a:srgbClr val="FFFF00"/>
                </a:highlight>
                <a:latin typeface="Palatino" pitchFamily="2" charset="77"/>
                <a:ea typeface="Palatino" pitchFamily="2" charset="77"/>
              </a:rPr>
              <a:t> </a:t>
            </a: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between the heights of fathers and sons</a:t>
            </a:r>
          </a:p>
          <a:p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194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0DD70-C80C-4B41-8357-50378F51500E}"/>
              </a:ext>
            </a:extLst>
          </p:cNvPr>
          <p:cNvSpPr/>
          <p:nvPr/>
        </p:nvSpPr>
        <p:spPr>
          <a:xfrm>
            <a:off x="367862" y="2376890"/>
            <a:ext cx="11351172" cy="4339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43F0F7-CFB8-6B45-8FE2-E1D1AF41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N" b="1" dirty="0">
                <a:latin typeface="PT Sans Caption" panose="020B0603020203020204" pitchFamily="34" charset="77"/>
              </a:rPr>
              <a:t>Correlation Coefficient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3E57A-0627-4944-8D48-1B0734E61010}"/>
              </a:ext>
            </a:extLst>
          </p:cNvPr>
          <p:cNvSpPr txBox="1"/>
          <p:nvPr/>
        </p:nvSpPr>
        <p:spPr>
          <a:xfrm>
            <a:off x="838200" y="1383757"/>
            <a:ext cx="951449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The Correlation Coefficient, denoted r, measures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how close the data are to a straight line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, or in other words, it measures the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strength of association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209A1-95A2-6448-8493-C906FE70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509"/>
            <a:ext cx="4617764" cy="1683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60083-E898-F04D-ADCC-7DA4B4BA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4087"/>
            <a:ext cx="3605705" cy="1909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DCBB44-5866-7A49-9CC0-943744CEF8B0}"/>
              </a:ext>
            </a:extLst>
          </p:cNvPr>
          <p:cNvSpPr txBox="1"/>
          <p:nvPr/>
        </p:nvSpPr>
        <p:spPr>
          <a:xfrm>
            <a:off x="5896303" y="3392797"/>
            <a:ext cx="571762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The </a:t>
            </a:r>
            <a:r>
              <a:rPr lang="en-US" u="sng" dirty="0">
                <a:latin typeface="Palatino" pitchFamily="2" charset="77"/>
                <a:ea typeface="Palatino" pitchFamily="2" charset="77"/>
              </a:rPr>
              <a:t>average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of the x-values, the </a:t>
            </a:r>
            <a:r>
              <a:rPr lang="en-US" u="sng" dirty="0">
                <a:latin typeface="Palatino" pitchFamily="2" charset="77"/>
                <a:ea typeface="Palatino" pitchFamily="2" charset="77"/>
              </a:rPr>
              <a:t>SD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of the x-values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The </a:t>
            </a:r>
            <a:r>
              <a:rPr lang="en-US" u="sng" dirty="0">
                <a:latin typeface="Palatino" pitchFamily="2" charset="77"/>
                <a:ea typeface="Palatino" pitchFamily="2" charset="77"/>
              </a:rPr>
              <a:t>average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of the y-values, the </a:t>
            </a:r>
            <a:r>
              <a:rPr lang="en-US" u="sng" dirty="0">
                <a:latin typeface="Palatino" pitchFamily="2" charset="77"/>
                <a:ea typeface="Palatino" pitchFamily="2" charset="77"/>
              </a:rPr>
              <a:t>SD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of the y-values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154D4-78E6-3240-8588-51AB2099F570}"/>
              </a:ext>
            </a:extLst>
          </p:cNvPr>
          <p:cNvSpPr txBox="1"/>
          <p:nvPr/>
        </p:nvSpPr>
        <p:spPr>
          <a:xfrm>
            <a:off x="5905721" y="5198712"/>
            <a:ext cx="571762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The </a:t>
            </a:r>
            <a:r>
              <a:rPr lang="en-US" u="sng" dirty="0">
                <a:latin typeface="Palatino" pitchFamily="2" charset="77"/>
                <a:ea typeface="Palatino" pitchFamily="2" charset="77"/>
              </a:rPr>
              <a:t>correlation coefficient r</a:t>
            </a:r>
          </a:p>
          <a:p>
            <a:pPr>
              <a:lnSpc>
                <a:spcPct val="150000"/>
              </a:lnSpc>
            </a:pP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7E874-8579-D74E-9791-229820F0D005}"/>
              </a:ext>
            </a:extLst>
          </p:cNvPr>
          <p:cNvSpPr txBox="1"/>
          <p:nvPr/>
        </p:nvSpPr>
        <p:spPr>
          <a:xfrm>
            <a:off x="5905722" y="2676109"/>
            <a:ext cx="571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The relationship between two variables can be summarized by:</a:t>
            </a:r>
          </a:p>
          <a:p>
            <a:endParaRPr lang="en-CN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70949E-875E-F843-ABE0-9520D0033427}"/>
              </a:ext>
            </a:extLst>
          </p:cNvPr>
          <p:cNvSpPr/>
          <p:nvPr/>
        </p:nvSpPr>
        <p:spPr>
          <a:xfrm>
            <a:off x="1061545" y="4684087"/>
            <a:ext cx="1450427" cy="42394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3E6164-A1C8-2241-A9AE-CA83FEE40C2A}"/>
              </a:ext>
            </a:extLst>
          </p:cNvPr>
          <p:cNvSpPr/>
          <p:nvPr/>
        </p:nvSpPr>
        <p:spPr>
          <a:xfrm>
            <a:off x="2993478" y="4689343"/>
            <a:ext cx="1450427" cy="42394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202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8A8AC8-2F48-0E40-906B-C364CD4CC30C}"/>
              </a:ext>
            </a:extLst>
          </p:cNvPr>
          <p:cNvSpPr/>
          <p:nvPr/>
        </p:nvSpPr>
        <p:spPr>
          <a:xfrm>
            <a:off x="8202650" y="2891385"/>
            <a:ext cx="3268717" cy="600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5914965-02F7-0143-939F-536DC2A77DA6}"/>
              </a:ext>
            </a:extLst>
          </p:cNvPr>
          <p:cNvSpPr/>
          <p:nvPr/>
        </p:nvSpPr>
        <p:spPr>
          <a:xfrm>
            <a:off x="3722647" y="2900643"/>
            <a:ext cx="3268717" cy="600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D307-2DD0-4C46-9476-9ECAF188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48" y="3642492"/>
            <a:ext cx="9347200" cy="27051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23BD14-E097-B94C-8F78-A6CD4E04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N" b="1" dirty="0">
                <a:latin typeface="PT Sans Caption" panose="020B0603020203020204" pitchFamily="34" charset="77"/>
              </a:rPr>
              <a:t>SD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A7F680-1A07-B546-8256-1E017C98486B}"/>
              </a:ext>
            </a:extLst>
          </p:cNvPr>
          <p:cNvSpPr/>
          <p:nvPr/>
        </p:nvSpPr>
        <p:spPr>
          <a:xfrm>
            <a:off x="838200" y="1486770"/>
            <a:ext cx="9427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The points in a scatter diagram generally seem to cluster around the SD line.</a:t>
            </a:r>
            <a:endParaRPr lang="en-US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F592-747C-314C-A95B-0559D95E1029}"/>
              </a:ext>
            </a:extLst>
          </p:cNvPr>
          <p:cNvSpPr/>
          <p:nvPr/>
        </p:nvSpPr>
        <p:spPr>
          <a:xfrm>
            <a:off x="838200" y="1876215"/>
            <a:ext cx="11088414" cy="883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Goes through the point of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averages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Goes through all the points which are an equal number of SDs away from the average, for both variables</a:t>
            </a:r>
            <a:endParaRPr lang="en-US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2327E-DF15-C44E-BE7B-D0D57D0A30BC}"/>
              </a:ext>
            </a:extLst>
          </p:cNvPr>
          <p:cNvCxnSpPr/>
          <p:nvPr/>
        </p:nvCxnSpPr>
        <p:spPr>
          <a:xfrm flipH="1">
            <a:off x="4435366" y="3451385"/>
            <a:ext cx="283779" cy="70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F8FD63-FF29-AD4B-A831-3F71AD302EF7}"/>
              </a:ext>
            </a:extLst>
          </p:cNvPr>
          <p:cNvSpPr/>
          <p:nvPr/>
        </p:nvSpPr>
        <p:spPr>
          <a:xfrm>
            <a:off x="3947005" y="3016251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Slope: </a:t>
            </a:r>
            <a:r>
              <a:rPr lang="en-US" b="1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(SD of y)/(SD of x)</a:t>
            </a:r>
            <a:endParaRPr lang="en-US" b="1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64BE04-A5BE-3A40-8FB2-E8298D4F4D07}"/>
              </a:ext>
            </a:extLst>
          </p:cNvPr>
          <p:cNvCxnSpPr/>
          <p:nvPr/>
        </p:nvCxnSpPr>
        <p:spPr>
          <a:xfrm flipH="1">
            <a:off x="8939049" y="3517620"/>
            <a:ext cx="283779" cy="70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74D42-F5AF-1A45-95BC-087D91055419}"/>
              </a:ext>
            </a:extLst>
          </p:cNvPr>
          <p:cNvSpPr/>
          <p:nvPr/>
        </p:nvSpPr>
        <p:spPr>
          <a:xfrm>
            <a:off x="8388536" y="3016251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Slope: </a:t>
            </a:r>
            <a:r>
              <a:rPr lang="en-US" b="1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-(SD of y)/(SD of x)</a:t>
            </a:r>
            <a:endParaRPr lang="en-US" b="1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C9929C-35EC-6241-BF9C-EE3CBF739659}"/>
                  </a:ext>
                </a:extLst>
              </p:cNvPr>
              <p:cNvSpPr txBox="1"/>
              <p:nvPr/>
            </p:nvSpPr>
            <p:spPr>
              <a:xfrm>
                <a:off x="5357005" y="2006661"/>
                <a:ext cx="5528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>
                    <a:latin typeface="Palatino" pitchFamily="2" charset="77"/>
                    <a:ea typeface="Palatino" pitchFamily="2" charset="77"/>
                  </a:rPr>
                  <a:t>Avg of y  =  </a:t>
                </a:r>
                <a:r>
                  <a:rPr lang="en-CN" dirty="0">
                    <a:highlight>
                      <a:srgbClr val="FFFF00"/>
                    </a:highlight>
                    <a:latin typeface="Palatino" pitchFamily="2" charset="77"/>
                    <a:ea typeface="Palatino" pitchFamily="2" charset="77"/>
                  </a:rPr>
                  <a:t>Intercept  </a:t>
                </a:r>
                <a:r>
                  <a:rPr lang="en-CN" dirty="0">
                    <a:latin typeface="Palatino" pitchFamily="2" charset="77"/>
                    <a:ea typeface="Palatino" pitchFamily="2" charset="77"/>
                  </a:rPr>
                  <a:t> +   Slope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N" dirty="0">
                    <a:latin typeface="Palatino" pitchFamily="2" charset="77"/>
                    <a:ea typeface="Palatino" pitchFamily="2" charset="77"/>
                  </a:rPr>
                  <a:t> Avg of x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C9929C-35EC-6241-BF9C-EE3CBF739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05" y="2006661"/>
                <a:ext cx="5528441" cy="369332"/>
              </a:xfrm>
              <a:prstGeom prst="rect">
                <a:avLst/>
              </a:prstGeom>
              <a:blipFill>
                <a:blip r:embed="rId3"/>
                <a:stretch>
                  <a:fillRect l="-915" t="-3226" b="-193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0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F0CDD6F-D43F-0649-BFD8-B78C6AE30661}"/>
              </a:ext>
            </a:extLst>
          </p:cNvPr>
          <p:cNvSpPr/>
          <p:nvPr/>
        </p:nvSpPr>
        <p:spPr>
          <a:xfrm>
            <a:off x="515007" y="3776130"/>
            <a:ext cx="11256579" cy="2792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09B738A-3C3A-F446-B674-289B0EBC87CB}"/>
              </a:ext>
            </a:extLst>
          </p:cNvPr>
          <p:cNvSpPr/>
          <p:nvPr/>
        </p:nvSpPr>
        <p:spPr>
          <a:xfrm>
            <a:off x="838200" y="1860109"/>
            <a:ext cx="10082048" cy="653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E85CF86-67BA-E946-9202-ADA25E20C5E7}"/>
              </a:ext>
            </a:extLst>
          </p:cNvPr>
          <p:cNvSpPr/>
          <p:nvPr/>
        </p:nvSpPr>
        <p:spPr>
          <a:xfrm>
            <a:off x="838200" y="2902071"/>
            <a:ext cx="9945414" cy="653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7B6297-0ACC-AB40-A10C-31AEA015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N" b="1" dirty="0">
                <a:latin typeface="PT Sans Caption" panose="020B0603020203020204" pitchFamily="34" charset="77"/>
              </a:rPr>
              <a:t>Correlation Coefficient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20E8D8-D548-EA4F-AF2A-DB9049020D0C}"/>
                  </a:ext>
                </a:extLst>
              </p:cNvPr>
              <p:cNvSpPr txBox="1"/>
              <p:nvPr/>
            </p:nvSpPr>
            <p:spPr>
              <a:xfrm>
                <a:off x="977461" y="2902071"/>
                <a:ext cx="9942787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Palatino" pitchFamily="2" charset="77"/>
                    <a:ea typeface="Palatino" pitchFamily="2" charset="77"/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)×(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N" sz="2000" dirty="0">
                    <a:latin typeface="Palatino" pitchFamily="2" charset="77"/>
                    <a:ea typeface="Palatino" pitchFamily="2" charset="77"/>
                  </a:rPr>
                  <a:t>  </a:t>
                </a:r>
                <a:r>
                  <a:rPr lang="en-CN" dirty="0">
                    <a:latin typeface="Palatino" pitchFamily="2" charset="77"/>
                    <a:ea typeface="Palatino" pitchFamily="2" charset="77"/>
                  </a:rPr>
                  <a:t>where cov(x, y) = average of products xy – (average of 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N" dirty="0">
                    <a:latin typeface="Palatino" pitchFamily="2" charset="77"/>
                    <a:ea typeface="Palatino" pitchFamily="2" charset="77"/>
                  </a:rPr>
                  <a:t> (average of y)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20E8D8-D548-EA4F-AF2A-DB9049020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61" y="2902071"/>
                <a:ext cx="9942787" cy="582660"/>
              </a:xfrm>
              <a:prstGeom prst="rect">
                <a:avLst/>
              </a:prstGeom>
              <a:blipFill>
                <a:blip r:embed="rId2"/>
                <a:stretch>
                  <a:fillRect l="-510" b="-85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6072F6-9B4F-BB41-800C-E5A57DC80CAB}"/>
                  </a:ext>
                </a:extLst>
              </p:cNvPr>
              <p:cNvSpPr/>
              <p:nvPr/>
            </p:nvSpPr>
            <p:spPr>
              <a:xfrm>
                <a:off x="838200" y="1860109"/>
                <a:ext cx="10124759" cy="572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Palatino" pitchFamily="2" charset="77"/>
                    <a:ea typeface="Palatino" pitchFamily="2" charset="77"/>
                  </a:rPr>
                  <a:t>r = average of (x in standard units)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Palatino" pitchFamily="2" charset="77"/>
                      </a:rPr>
                      <m:t>×</m:t>
                    </m:r>
                  </m:oMath>
                </a14:m>
                <a:r>
                  <a:rPr lang="en-US" dirty="0">
                    <a:latin typeface="Palatino" pitchFamily="2" charset="77"/>
                    <a:ea typeface="Palatino" pitchFamily="2" charset="77"/>
                  </a:rPr>
                  <a:t>(y in standard units)  where standard units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Palatino" pitchFamily="2" charset="77"/>
                            <a:ea typeface="Palatino" pitchFamily="2" charset="77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dirty="0">
                            <a:latin typeface="Palatino" pitchFamily="2" charset="77"/>
                            <a:ea typeface="Palatino" pitchFamily="2" charset="77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Palatino" pitchFamily="2" charset="77"/>
                            <a:ea typeface="Palatino" pitchFamily="2" charset="77"/>
                          </a:rPr>
                          <m:t>average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Palatino" pitchFamily="2" charset="77"/>
                          </a:rPr>
                          <m:t>𝑆𝐷</m:t>
                        </m:r>
                      </m:den>
                    </m:f>
                  </m:oMath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6072F6-9B4F-BB41-800C-E5A57DC80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0109"/>
                <a:ext cx="10124759" cy="572336"/>
              </a:xfrm>
              <a:prstGeom prst="rect">
                <a:avLst/>
              </a:prstGeom>
              <a:blipFill>
                <a:blip r:embed="rId3"/>
                <a:stretch>
                  <a:fillRect l="-627" b="-65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4F5FD1B-450E-2D4C-8581-9AD258A05100}"/>
              </a:ext>
            </a:extLst>
          </p:cNvPr>
          <p:cNvSpPr txBox="1"/>
          <p:nvPr/>
        </p:nvSpPr>
        <p:spPr>
          <a:xfrm>
            <a:off x="838200" y="1493855"/>
            <a:ext cx="151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Palatino" pitchFamily="2" charset="77"/>
                <a:ea typeface="Palatino" pitchFamily="2" charset="77"/>
              </a:rPr>
              <a:t>Method I: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4626E3-B620-F84E-A22D-DA0D8E6583DA}"/>
              </a:ext>
            </a:extLst>
          </p:cNvPr>
          <p:cNvSpPr/>
          <p:nvPr/>
        </p:nvSpPr>
        <p:spPr>
          <a:xfrm>
            <a:off x="838200" y="2532739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latin typeface="Palatino" pitchFamily="2" charset="77"/>
                <a:ea typeface="Palatino" pitchFamily="2" charset="77"/>
              </a:rPr>
              <a:t>Method II: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3EB8A5-DBFB-2048-A9A7-0350A362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07" y="4215390"/>
            <a:ext cx="1456559" cy="18984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FD9A1C-D659-3844-99DB-7762C8A3A8E5}"/>
              </a:ext>
            </a:extLst>
          </p:cNvPr>
          <p:cNvSpPr/>
          <p:nvPr/>
        </p:nvSpPr>
        <p:spPr>
          <a:xfrm>
            <a:off x="2549189" y="4288963"/>
            <a:ext cx="4323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Step 1. Convert the x-values to standard units</a:t>
            </a:r>
            <a:endParaRPr lang="en-US" sz="1600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9564A-78C7-8147-BAF0-8C62BC105A1B}"/>
              </a:ext>
            </a:extLst>
          </p:cNvPr>
          <p:cNvSpPr/>
          <p:nvPr/>
        </p:nvSpPr>
        <p:spPr>
          <a:xfrm>
            <a:off x="2549189" y="4658295"/>
            <a:ext cx="4331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Step 2. Convert the y-values to standard units</a:t>
            </a:r>
            <a:endParaRPr lang="en-US" sz="1600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59F33B7-2F3F-DE4B-A0D6-0165B94A262F}"/>
                  </a:ext>
                </a:extLst>
              </p:cNvPr>
              <p:cNvSpPr/>
              <p:nvPr/>
            </p:nvSpPr>
            <p:spPr>
              <a:xfrm>
                <a:off x="2549189" y="5031496"/>
                <a:ext cx="4758867" cy="855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231F20"/>
                    </a:solidFill>
                    <a:latin typeface="Palatino" pitchFamily="2" charset="77"/>
                    <a:ea typeface="Palatino" pitchFamily="2" charset="77"/>
                  </a:rPr>
                  <a:t>Step 3. Work out the product for each (x, y) pair</a:t>
                </a:r>
              </a:p>
              <a:p>
                <a:r>
                  <a:rPr lang="en-US" sz="1600" dirty="0">
                    <a:solidFill>
                      <a:srgbClr val="231F20"/>
                    </a:solidFill>
                    <a:effectLst/>
                    <a:latin typeface="Palatino" pitchFamily="2" charset="77"/>
                    <a:ea typeface="Palatino" pitchFamily="2" charset="77"/>
                  </a:rPr>
                  <a:t>             </a:t>
                </a:r>
                <a:r>
                  <a:rPr lang="en-US" sz="1600" dirty="0">
                    <a:solidFill>
                      <a:srgbClr val="231F20"/>
                    </a:solidFill>
                    <a:latin typeface="Palatino" pitchFamily="2" charset="77"/>
                    <a:ea typeface="Palatino" pitchFamily="2" charset="77"/>
                  </a:rPr>
                  <a:t>(x in standard units)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>
                    <a:solidFill>
                      <a:srgbClr val="231F20"/>
                    </a:solidFill>
                    <a:latin typeface="Palatino" pitchFamily="2" charset="77"/>
                    <a:ea typeface="Palatino" pitchFamily="2" charset="77"/>
                  </a:rPr>
                  <a:t>(y in standard units)</a:t>
                </a:r>
              </a:p>
              <a:p>
                <a:endParaRPr lang="en-US" sz="1600" dirty="0">
                  <a:solidFill>
                    <a:srgbClr val="231F20"/>
                  </a:solidFill>
                  <a:effectLst/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59F33B7-2F3F-DE4B-A0D6-0165B94A2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189" y="5031496"/>
                <a:ext cx="4758867" cy="855427"/>
              </a:xfrm>
              <a:prstGeom prst="rect">
                <a:avLst/>
              </a:prstGeom>
              <a:blipFill>
                <a:blip r:embed="rId5"/>
                <a:stretch>
                  <a:fillRect l="-532" t="-29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BB3D158-1FBD-2748-99C2-B1B32E4EED8A}"/>
              </a:ext>
            </a:extLst>
          </p:cNvPr>
          <p:cNvSpPr/>
          <p:nvPr/>
        </p:nvSpPr>
        <p:spPr>
          <a:xfrm>
            <a:off x="2549189" y="5638696"/>
            <a:ext cx="3785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Step 4. Take the average of the products</a:t>
            </a:r>
            <a:endParaRPr lang="en-US" sz="1600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A7959-62FF-8446-A385-9685ADAC7813}"/>
              </a:ext>
            </a:extLst>
          </p:cNvPr>
          <p:cNvSpPr txBox="1"/>
          <p:nvPr/>
        </p:nvSpPr>
        <p:spPr>
          <a:xfrm>
            <a:off x="2549189" y="3776131"/>
            <a:ext cx="151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>
                <a:latin typeface="Palatino" pitchFamily="2" charset="77"/>
                <a:ea typeface="Palatino" pitchFamily="2" charset="77"/>
              </a:rPr>
              <a:t>Method I: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5B6420-072F-C94C-A97F-61468A31F8A8}"/>
              </a:ext>
            </a:extLst>
          </p:cNvPr>
          <p:cNvSpPr/>
          <p:nvPr/>
        </p:nvSpPr>
        <p:spPr>
          <a:xfrm>
            <a:off x="7308056" y="3776131"/>
            <a:ext cx="1141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1600" dirty="0">
                <a:latin typeface="Palatino" pitchFamily="2" charset="77"/>
                <a:ea typeface="Palatino" pitchFamily="2" charset="77"/>
              </a:rPr>
              <a:t>Method II: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25C8A1-0F83-FD41-903E-DC3CEFA4FF13}"/>
              </a:ext>
            </a:extLst>
          </p:cNvPr>
          <p:cNvSpPr/>
          <p:nvPr/>
        </p:nvSpPr>
        <p:spPr>
          <a:xfrm>
            <a:off x="7317374" y="4288963"/>
            <a:ext cx="4177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Step 1. Calculate the average of products </a:t>
            </a:r>
            <a:r>
              <a:rPr lang="en-US" sz="1600" dirty="0" err="1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xy</a:t>
            </a:r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,</a:t>
            </a:r>
          </a:p>
          <a:p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 avg of x, avg of y</a:t>
            </a:r>
            <a:endParaRPr lang="en-US" sz="1600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2A8B3-A0BE-FA43-ACF7-2DA68B78F947}"/>
              </a:ext>
            </a:extLst>
          </p:cNvPr>
          <p:cNvSpPr/>
          <p:nvPr/>
        </p:nvSpPr>
        <p:spPr>
          <a:xfrm>
            <a:off x="7317374" y="4934441"/>
            <a:ext cx="3542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Step 2. Calculate covariance </a:t>
            </a:r>
            <a:r>
              <a:rPr lang="en-US" sz="1600" dirty="0" err="1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cov</a:t>
            </a:r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(x, y)</a:t>
            </a:r>
            <a:endParaRPr lang="en-US" sz="1600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917A4E-9EEB-0D4F-B10C-3F55E47B6113}"/>
              </a:ext>
            </a:extLst>
          </p:cNvPr>
          <p:cNvSpPr/>
          <p:nvPr/>
        </p:nvSpPr>
        <p:spPr>
          <a:xfrm>
            <a:off x="7308056" y="5327698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Step 3. Calculate SD of x, SD of y</a:t>
            </a:r>
            <a:endParaRPr lang="en-US" sz="1600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71CE3-8A87-7C4B-9510-5C8A28A920E4}"/>
              </a:ext>
            </a:extLst>
          </p:cNvPr>
          <p:cNvSpPr/>
          <p:nvPr/>
        </p:nvSpPr>
        <p:spPr>
          <a:xfrm>
            <a:off x="7317374" y="5623937"/>
            <a:ext cx="4098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Step 4. Divide covariance by the product of</a:t>
            </a:r>
          </a:p>
          <a:p>
            <a:r>
              <a:rPr lang="en-US" sz="1600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             SD of x and SD of y </a:t>
            </a:r>
            <a:endParaRPr lang="en-US" sz="1600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8F335F-B9A0-724E-8613-70A7285F06F8}"/>
              </a:ext>
            </a:extLst>
          </p:cNvPr>
          <p:cNvSpPr txBox="1"/>
          <p:nvPr/>
        </p:nvSpPr>
        <p:spPr>
          <a:xfrm>
            <a:off x="928906" y="6200127"/>
            <a:ext cx="378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latin typeface="Palatino" pitchFamily="2" charset="77"/>
                <a:ea typeface="Palatino" pitchFamily="2" charset="77"/>
              </a:rPr>
              <a:t>Mean_x = 4, Mean_y = ; SD_x = 2, SD_y = 4</a:t>
            </a:r>
          </a:p>
        </p:txBody>
      </p:sp>
    </p:spTree>
    <p:extLst>
      <p:ext uri="{BB962C8B-B14F-4D97-AF65-F5344CB8AC3E}">
        <p14:creationId xmlns:p14="http://schemas.microsoft.com/office/powerpoint/2010/main" val="339674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FFE0F3-F8C4-B547-A8FB-FE5D78693AD0}"/>
              </a:ext>
            </a:extLst>
          </p:cNvPr>
          <p:cNvSpPr/>
          <p:nvPr/>
        </p:nvSpPr>
        <p:spPr>
          <a:xfrm>
            <a:off x="585951" y="491657"/>
            <a:ext cx="6886904" cy="5874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•  </a:t>
            </a:r>
            <a:r>
              <a:rPr lang="en-US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-1 &lt;= r &lt;=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• The correlation r measures how close the data are to a line</a:t>
            </a:r>
            <a:endParaRPr lang="en-US" b="1" dirty="0">
              <a:solidFill>
                <a:srgbClr val="C00000"/>
              </a:solidFill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• If r is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close to 1 or -1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, the data are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close to a line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• If r is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close to 0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, the data are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not close to a line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• r does </a:t>
            </a:r>
            <a:r>
              <a:rPr lang="en-US" b="1" dirty="0">
                <a:latin typeface="Palatino" pitchFamily="2" charset="77"/>
                <a:ea typeface="Palatino" pitchFamily="2" charset="77"/>
              </a:rPr>
              <a:t>NOT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tell what percentage of the data fall on the line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• r = 0.80 does not indicate twice as much linearity as r = 0.40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• The correlation between x and y is the same as the correlation between y and x. </a:t>
            </a:r>
            <a:r>
              <a:rPr lang="en-US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r(x, y)=r(y, x)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• </a:t>
            </a:r>
            <a:r>
              <a:rPr lang="en-US" u="sng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Invariant under addition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: If some constant "a" is added to every one of the X or the Y values, the correlation is unchanged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alatino" pitchFamily="2" charset="77"/>
                <a:ea typeface="Palatino" pitchFamily="2" charset="77"/>
              </a:rPr>
              <a:t>• </a:t>
            </a:r>
            <a:r>
              <a:rPr lang="en-US" u="sng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Invariant under multiplication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: if all the x or the y values are multiplied by some positive constant "b", the correlation is unchanged. The correlation can change very dramatically if only ONE of the data points is changed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29263-E6A5-8247-A68C-28B79E52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020" y="0"/>
            <a:ext cx="4394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3D56-47D7-7048-A1A5-18E8C9C7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800" b="1" dirty="0">
                <a:latin typeface="PT Sans Caption" panose="020B0603020203020204" pitchFamily="34" charset="77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427A0-B68E-B14C-8C34-488F571814C7}"/>
              </a:ext>
            </a:extLst>
          </p:cNvPr>
          <p:cNvSpPr txBox="1"/>
          <p:nvPr/>
        </p:nvSpPr>
        <p:spPr>
          <a:xfrm>
            <a:off x="838200" y="2049034"/>
            <a:ext cx="10072816" cy="281615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Palatino" pitchFamily="2" charset="77"/>
                <a:ea typeface="Palatino" pitchFamily="2" charset="77"/>
              </a:rPr>
              <a:t>Yu (Zoey) Zhu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Palatino" pitchFamily="2" charset="77"/>
                <a:ea typeface="Palatino" pitchFamily="2" charset="77"/>
              </a:rPr>
              <a:t>Email</a:t>
            </a:r>
            <a:r>
              <a:rPr lang="en-US" sz="2400" dirty="0">
                <a:latin typeface="Palatino" pitchFamily="2" charset="77"/>
                <a:ea typeface="Palatino" pitchFamily="2" charset="77"/>
              </a:rPr>
              <a:t>: </a:t>
            </a:r>
            <a:r>
              <a:rPr lang="en-US" sz="2400" dirty="0">
                <a:latin typeface="Palatino" pitchFamily="2" charset="77"/>
                <a:ea typeface="Palatino" pitchFamily="2" charset="77"/>
                <a:hlinkClick r:id="rId2"/>
              </a:rPr>
              <a:t>yuzhu201@ucsc.edu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Palatino" pitchFamily="2" charset="77"/>
                <a:ea typeface="Palatino" pitchFamily="2" charset="77"/>
              </a:rPr>
              <a:t>Sections</a:t>
            </a:r>
            <a:r>
              <a:rPr lang="en-US" sz="2400" dirty="0">
                <a:latin typeface="Palatino" pitchFamily="2" charset="77"/>
                <a:ea typeface="Palatino" pitchFamily="2" charset="77"/>
              </a:rPr>
              <a:t>: Friday, 5 - 6 PM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Palatino" pitchFamily="2" charset="77"/>
                <a:ea typeface="Palatino" pitchFamily="2" charset="77"/>
              </a:rPr>
              <a:t>No Office Hour and Attend Lectures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Palatino" pitchFamily="2" charset="77"/>
                <a:ea typeface="Palatino" pitchFamily="2" charset="77"/>
              </a:rPr>
              <a:t>Section Materials</a:t>
            </a:r>
            <a:r>
              <a:rPr lang="en-US" sz="2400" dirty="0">
                <a:latin typeface="Palatino" pitchFamily="2" charset="77"/>
                <a:ea typeface="Palatino" pitchFamily="2" charset="77"/>
              </a:rPr>
              <a:t>:  https://</a:t>
            </a:r>
            <a:r>
              <a:rPr lang="en-US" sz="2400" dirty="0" err="1">
                <a:latin typeface="Palatino" pitchFamily="2" charset="77"/>
                <a:ea typeface="Palatino" pitchFamily="2" charset="77"/>
              </a:rPr>
              <a:t>github.com</a:t>
            </a:r>
            <a:r>
              <a:rPr lang="en-US" sz="2400" dirty="0">
                <a:latin typeface="Palatino" pitchFamily="2" charset="77"/>
                <a:ea typeface="Palatino" pitchFamily="2" charset="77"/>
              </a:rPr>
              <a:t>/</a:t>
            </a:r>
            <a:r>
              <a:rPr lang="en-US" sz="2400" dirty="0" err="1">
                <a:latin typeface="Palatino" pitchFamily="2" charset="77"/>
                <a:ea typeface="Palatino" pitchFamily="2" charset="77"/>
              </a:rPr>
              <a:t>YuZoeyZhu</a:t>
            </a:r>
            <a:r>
              <a:rPr lang="en-US" sz="2400" dirty="0">
                <a:latin typeface="Palatino" pitchFamily="2" charset="77"/>
                <a:ea typeface="Palatino" pitchFamily="2" charset="77"/>
              </a:rPr>
              <a:t>/STAT05-TANotes</a:t>
            </a:r>
            <a:endParaRPr lang="en-CN" sz="24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4908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10AEB-2CFA-6943-8A2E-E53FBFD0546D}"/>
              </a:ext>
            </a:extLst>
          </p:cNvPr>
          <p:cNvSpPr/>
          <p:nvPr/>
        </p:nvSpPr>
        <p:spPr>
          <a:xfrm>
            <a:off x="0" y="0"/>
            <a:ext cx="4596714" cy="6858000"/>
          </a:xfrm>
          <a:prstGeom prst="rect">
            <a:avLst/>
          </a:prstGeom>
          <a:solidFill>
            <a:schemeClr val="accent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EC82-124A-4C4F-90CE-595ED022737A}"/>
              </a:ext>
            </a:extLst>
          </p:cNvPr>
          <p:cNvSpPr txBox="1"/>
          <p:nvPr/>
        </p:nvSpPr>
        <p:spPr>
          <a:xfrm>
            <a:off x="1062680" y="4782065"/>
            <a:ext cx="269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solidFill>
                  <a:schemeClr val="bg1"/>
                </a:solidFill>
                <a:latin typeface="PT Sans Caption" panose="020B0603020203020204" pitchFamily="34" charset="77"/>
              </a:rPr>
              <a:t>CHAPTER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B0A74-C976-D142-B680-FE90B896A681}"/>
              </a:ext>
            </a:extLst>
          </p:cNvPr>
          <p:cNvSpPr txBox="1"/>
          <p:nvPr/>
        </p:nvSpPr>
        <p:spPr>
          <a:xfrm>
            <a:off x="5931245" y="2014154"/>
            <a:ext cx="491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latin typeface="Palatino" pitchFamily="2" charset="77"/>
                <a:ea typeface="Palatino" pitchFamily="2" charset="77"/>
              </a:rPr>
              <a:t>Measurement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B8E97-55C9-204D-92A1-C13C445FAFED}"/>
              </a:ext>
            </a:extLst>
          </p:cNvPr>
          <p:cNvSpPr txBox="1"/>
          <p:nvPr/>
        </p:nvSpPr>
        <p:spPr>
          <a:xfrm>
            <a:off x="5931245" y="3030782"/>
            <a:ext cx="43372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Chance Error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Bias / System Error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93378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8BDF-CF23-7349-8A6E-696B96B9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>
                <a:latin typeface="PT Sans Caption" panose="020B0603020203020204" pitchFamily="34" charset="77"/>
              </a:rPr>
              <a:t>Chance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0F357-C899-2E43-BD42-A27C25A5DB5E}"/>
              </a:ext>
            </a:extLst>
          </p:cNvPr>
          <p:cNvSpPr txBox="1"/>
          <p:nvPr/>
        </p:nvSpPr>
        <p:spPr>
          <a:xfrm>
            <a:off x="838200" y="1541599"/>
            <a:ext cx="9567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If the same thing is measured several times, the same result would be obtained each time. But in practice, there are differences because of chance error.</a:t>
            </a:r>
          </a:p>
          <a:p>
            <a:endParaRPr lang="en-US" sz="2000" dirty="0">
              <a:latin typeface="Palatino" pitchFamily="2" charset="77"/>
              <a:ea typeface="Palatino" pitchFamily="2" charset="77"/>
            </a:endParaRPr>
          </a:p>
          <a:p>
            <a:r>
              <a:rPr lang="en-CN" sz="2400" b="1" dirty="0">
                <a:latin typeface="Palatino" pitchFamily="2" charset="77"/>
                <a:ea typeface="Palatino" pitchFamily="2" charset="77"/>
              </a:rPr>
              <a:t>Chance error</a:t>
            </a:r>
            <a:r>
              <a:rPr lang="en-CN" sz="2400" dirty="0">
                <a:latin typeface="Palatino" pitchFamily="2" charset="77"/>
                <a:ea typeface="Palatino" pitchFamily="2" charset="77"/>
              </a:rPr>
              <a:t>: </a:t>
            </a:r>
            <a:r>
              <a:rPr lang="en-CN" sz="2000" dirty="0">
                <a:latin typeface="Palatino" pitchFamily="2" charset="77"/>
                <a:ea typeface="Palatino" pitchFamily="2" charset="77"/>
              </a:rPr>
              <a:t>error changes from measurement to measurement</a:t>
            </a:r>
            <a:endParaRPr lang="en-CN" sz="2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A4E9F1-6B64-EA4A-B949-15436E194DBC}"/>
              </a:ext>
            </a:extLst>
          </p:cNvPr>
          <p:cNvSpPr/>
          <p:nvPr/>
        </p:nvSpPr>
        <p:spPr>
          <a:xfrm>
            <a:off x="838200" y="4921123"/>
            <a:ext cx="1063909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Whenever a measurement is taken, and no matter how carefully it is made any measurement is subject to chance error.</a:t>
            </a:r>
          </a:p>
          <a:p>
            <a:endParaRPr lang="en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individual measurement = exact value + chance error</a:t>
            </a:r>
          </a:p>
          <a:p>
            <a:endParaRPr lang="en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D35ED1-BD66-564E-9D16-5D25BA64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5683"/>
            <a:ext cx="3944007" cy="1590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474857-79C9-8A44-B229-1F599D5B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07" y="3373861"/>
            <a:ext cx="5660259" cy="9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ED4C17-8049-F746-8604-2DDF4D8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>
                <a:latin typeface="PT Sans Caption" panose="020B0603020203020204" pitchFamily="34" charset="77"/>
              </a:rPr>
              <a:t>Bias / System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53398-0E66-7A43-A873-021DE038D6FD}"/>
              </a:ext>
            </a:extLst>
          </p:cNvPr>
          <p:cNvSpPr txBox="1"/>
          <p:nvPr/>
        </p:nvSpPr>
        <p:spPr>
          <a:xfrm>
            <a:off x="950786" y="4862063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individual measurement = exact value + bias + chance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ED47E-78AD-EC48-8ABE-D3232F013BE3}"/>
              </a:ext>
            </a:extLst>
          </p:cNvPr>
          <p:cNvSpPr/>
          <p:nvPr/>
        </p:nvSpPr>
        <p:spPr>
          <a:xfrm>
            <a:off x="838200" y="272523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Palatino" pitchFamily="2" charset="77"/>
                <a:ea typeface="Palatino" pitchFamily="2" charset="77"/>
              </a:rPr>
              <a:t>Bias affects all measurements the same way,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pushing them in the same direction, either too high or too low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Palatino" pitchFamily="2" charset="77"/>
                <a:ea typeface="Palatino" pitchFamily="2" charset="77"/>
              </a:rPr>
              <a:t>Chance errors change from measurement to measurement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, sometimes up and sometimes down.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3B473A-FDEA-864E-B08F-6EBF3723F97B}"/>
              </a:ext>
            </a:extLst>
          </p:cNvPr>
          <p:cNvSpPr/>
          <p:nvPr/>
        </p:nvSpPr>
        <p:spPr>
          <a:xfrm>
            <a:off x="854675" y="1995937"/>
            <a:ext cx="6609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Example: a butcher weighs a steak with his thumb on the scale</a:t>
            </a:r>
            <a:endParaRPr lang="en-US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D8A50-A7C0-2C4F-8626-3F45C6FD3FD0}"/>
              </a:ext>
            </a:extLst>
          </p:cNvPr>
          <p:cNvSpPr txBox="1"/>
          <p:nvPr/>
        </p:nvSpPr>
        <p:spPr>
          <a:xfrm>
            <a:off x="950786" y="4253278"/>
            <a:ext cx="60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Palatino" pitchFamily="2" charset="77"/>
                <a:ea typeface="Palatino" pitchFamily="2" charset="77"/>
              </a:rPr>
              <a:t>So the modification of the previous equation: </a:t>
            </a:r>
          </a:p>
        </p:txBody>
      </p:sp>
    </p:spTree>
    <p:extLst>
      <p:ext uri="{BB962C8B-B14F-4D97-AF65-F5344CB8AC3E}">
        <p14:creationId xmlns:p14="http://schemas.microsoft.com/office/powerpoint/2010/main" val="388600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910-0FFA-F449-89F4-1CC1AFE1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>
                <a:latin typeface="PT Sans Caption" panose="020B0603020203020204" pitchFamily="34" charset="77"/>
              </a:rPr>
              <a:t>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9AEA1-87A1-A240-A476-28F9FEFE6607}"/>
              </a:ext>
            </a:extLst>
          </p:cNvPr>
          <p:cNvSpPr txBox="1"/>
          <p:nvPr/>
        </p:nvSpPr>
        <p:spPr>
          <a:xfrm>
            <a:off x="838200" y="1498977"/>
            <a:ext cx="10703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Measurements which are far out of the range of the other measurement.</a:t>
            </a:r>
            <a:endParaRPr lang="en-CN" sz="2000" dirty="0">
              <a:latin typeface="Palatino" pitchFamily="2" charset="77"/>
              <a:ea typeface="Palatino" pitchFamily="2" charset="77"/>
            </a:endParaRPr>
          </a:p>
          <a:p>
            <a:endParaRPr lang="en-CN" sz="2000" dirty="0">
              <a:latin typeface="Palatino" pitchFamily="2" charset="77"/>
              <a:ea typeface="Palatino" pitchFamily="2" charset="77"/>
            </a:endParaRPr>
          </a:p>
          <a:p>
            <a:r>
              <a:rPr lang="en-US" sz="2000" dirty="0">
                <a:latin typeface="Palatino" pitchFamily="2" charset="77"/>
                <a:ea typeface="Palatino" pitchFamily="2" charset="77"/>
              </a:rPr>
              <a:t>How far out does it have to be to be an outlier? A rule of thumb is 3 SD’s. But it still depends.</a:t>
            </a:r>
            <a:endParaRPr lang="en-CN" sz="20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2A66D-FFA8-FF4C-BF8F-DD17B83C1656}"/>
              </a:ext>
            </a:extLst>
          </p:cNvPr>
          <p:cNvSpPr txBox="1"/>
          <p:nvPr/>
        </p:nvSpPr>
        <p:spPr>
          <a:xfrm>
            <a:off x="5412400" y="3002680"/>
            <a:ext cx="5785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Palatino" pitchFamily="2" charset="77"/>
                <a:ea typeface="Palatino" pitchFamily="2" charset="77"/>
              </a:rPr>
              <a:t>What can we do about outliers?</a:t>
            </a:r>
          </a:p>
          <a:p>
            <a:endParaRPr lang="en-CN" b="1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Palatino" pitchFamily="2" charset="77"/>
                <a:ea typeface="Palatino" pitchFamily="2" charset="77"/>
              </a:rPr>
              <a:t>Ignore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Drop those as bad data points and make the left data be closer to the normal curve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alatino" pitchFamily="2" charset="77"/>
                <a:ea typeface="Palatino" pitchFamily="2" charset="77"/>
              </a:rPr>
              <a:t>Analyze separately and report them as outliers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 </a:t>
            </a:r>
          </a:p>
          <a:p>
            <a:endParaRPr lang="en-CN" b="1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4CE34-3C1B-6341-8A01-6DF93329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22" y="2717193"/>
            <a:ext cx="3609209" cy="1957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4A5ED9-43D6-DD44-A5FB-13564317F9C1}"/>
              </a:ext>
            </a:extLst>
          </p:cNvPr>
          <p:cNvSpPr/>
          <p:nvPr/>
        </p:nvSpPr>
        <p:spPr>
          <a:xfrm>
            <a:off x="3983421" y="3894525"/>
            <a:ext cx="357351" cy="2780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38414-0AC6-9543-A51C-605FDA521E60}"/>
              </a:ext>
            </a:extLst>
          </p:cNvPr>
          <p:cNvSpPr/>
          <p:nvPr/>
        </p:nvSpPr>
        <p:spPr>
          <a:xfrm>
            <a:off x="1445173" y="3878760"/>
            <a:ext cx="357351" cy="2780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AF28E-2598-8C4A-BB2D-2376546E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21" y="4674901"/>
            <a:ext cx="3609209" cy="16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10AEB-2CFA-6943-8A2E-E53FBFD0546D}"/>
              </a:ext>
            </a:extLst>
          </p:cNvPr>
          <p:cNvSpPr/>
          <p:nvPr/>
        </p:nvSpPr>
        <p:spPr>
          <a:xfrm>
            <a:off x="0" y="0"/>
            <a:ext cx="4596714" cy="6858000"/>
          </a:xfrm>
          <a:prstGeom prst="rect">
            <a:avLst/>
          </a:prstGeom>
          <a:solidFill>
            <a:schemeClr val="accent1">
              <a:lumMod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EC82-124A-4C4F-90CE-595ED022737A}"/>
              </a:ext>
            </a:extLst>
          </p:cNvPr>
          <p:cNvSpPr txBox="1"/>
          <p:nvPr/>
        </p:nvSpPr>
        <p:spPr>
          <a:xfrm>
            <a:off x="1062680" y="4782065"/>
            <a:ext cx="269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solidFill>
                  <a:schemeClr val="bg1"/>
                </a:solidFill>
                <a:latin typeface="PT Sans Caption" panose="020B0603020203020204" pitchFamily="34" charset="77"/>
              </a:rPr>
              <a:t>CHAPTER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B0A74-C976-D142-B680-FE90B896A681}"/>
              </a:ext>
            </a:extLst>
          </p:cNvPr>
          <p:cNvSpPr txBox="1"/>
          <p:nvPr/>
        </p:nvSpPr>
        <p:spPr>
          <a:xfrm>
            <a:off x="5931245" y="2014154"/>
            <a:ext cx="5511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latin typeface="Palatino" pitchFamily="2" charset="77"/>
                <a:ea typeface="Palatino" pitchFamily="2" charset="77"/>
              </a:rPr>
              <a:t>Plotting Points and 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B8E97-55C9-204D-92A1-C13C445FAFED}"/>
              </a:ext>
            </a:extLst>
          </p:cNvPr>
          <p:cNvSpPr txBox="1"/>
          <p:nvPr/>
        </p:nvSpPr>
        <p:spPr>
          <a:xfrm>
            <a:off x="5931245" y="2687605"/>
            <a:ext cx="51980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CN" sz="2000" dirty="0">
              <a:latin typeface="Palatino" pitchFamily="2" charset="77"/>
              <a:ea typeface="Palatino" pitchFamily="2" charset="7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Read and Plot Points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Slope and I</a:t>
            </a:r>
            <a:r>
              <a:rPr lang="en-US" sz="2000" dirty="0">
                <a:latin typeface="Palatino" pitchFamily="2" charset="77"/>
                <a:ea typeface="Palatino" pitchFamily="2" charset="77"/>
              </a:rPr>
              <a:t>n</a:t>
            </a:r>
            <a:r>
              <a:rPr lang="en-CN" sz="2000" dirty="0">
                <a:latin typeface="Palatino" pitchFamily="2" charset="77"/>
                <a:ea typeface="Palatino" pitchFamily="2" charset="77"/>
              </a:rPr>
              <a:t>tercept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Palatino" pitchFamily="2" charset="77"/>
                <a:ea typeface="Palatino" pitchFamily="2" charset="77"/>
              </a:rPr>
              <a:t>Algebraic Equation for a Line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CN" sz="2000" dirty="0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55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8BDF-CF23-7349-8A6E-696B96B9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>
                <a:latin typeface="PT Sans Caption" panose="020B0603020203020204" pitchFamily="34" charset="77"/>
              </a:rPr>
              <a:t>Read and Plot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99E21-833C-884A-9BCD-5C213D36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08" y="2528679"/>
            <a:ext cx="2117268" cy="1650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6B774-99D9-C84C-9129-FE9B9581EFEA}"/>
              </a:ext>
            </a:extLst>
          </p:cNvPr>
          <p:cNvSpPr txBox="1"/>
          <p:nvPr/>
        </p:nvSpPr>
        <p:spPr>
          <a:xfrm>
            <a:off x="949434" y="1569881"/>
            <a:ext cx="479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Palatino" pitchFamily="2" charset="77"/>
                <a:ea typeface="Palatino" pitchFamily="2" charset="77"/>
              </a:rPr>
              <a:t>Read points: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in x- and y-coordinates,  (x, y) </a:t>
            </a:r>
          </a:p>
          <a:p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1172F-AFBE-0543-8B40-021C7364D1B6}"/>
              </a:ext>
            </a:extLst>
          </p:cNvPr>
          <p:cNvSpPr txBox="1"/>
          <p:nvPr/>
        </p:nvSpPr>
        <p:spPr>
          <a:xfrm>
            <a:off x="1250731" y="2102861"/>
            <a:ext cx="262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 pitchFamily="2" charset="77"/>
                <a:ea typeface="Palatino" pitchFamily="2" charset="77"/>
              </a:rPr>
              <a:t>x</a:t>
            </a:r>
            <a:r>
              <a:rPr lang="en-CN" b="1" dirty="0">
                <a:latin typeface="Palatino" pitchFamily="2" charset="77"/>
                <a:ea typeface="Palatino" pitchFamily="2" charset="77"/>
              </a:rPr>
              <a:t> = 3, y = 2, (3,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458D3-E687-0B45-B1F0-7E8DB8DA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35" y="2528679"/>
            <a:ext cx="1994098" cy="1752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4D8DB1-F05F-DD4B-97DA-0B281EF83266}"/>
              </a:ext>
            </a:extLst>
          </p:cNvPr>
          <p:cNvSpPr txBox="1"/>
          <p:nvPr/>
        </p:nvSpPr>
        <p:spPr>
          <a:xfrm>
            <a:off x="4629807" y="2099133"/>
            <a:ext cx="262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 pitchFamily="2" charset="77"/>
                <a:ea typeface="Palatino" pitchFamily="2" charset="77"/>
              </a:rPr>
              <a:t>x</a:t>
            </a:r>
            <a:r>
              <a:rPr lang="en-CN" b="1" dirty="0">
                <a:latin typeface="Palatino" pitchFamily="2" charset="77"/>
                <a:ea typeface="Palatino" pitchFamily="2" charset="77"/>
              </a:rPr>
              <a:t> = -2, y = -1, (-2, -1)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48DE9E-5462-E04C-8DB3-644634D6B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81" y="4933221"/>
            <a:ext cx="6979307" cy="16506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E5847F-23ED-AF4E-9F4C-B17F966A35A3}"/>
              </a:ext>
            </a:extLst>
          </p:cNvPr>
          <p:cNvSpPr txBox="1"/>
          <p:nvPr/>
        </p:nvSpPr>
        <p:spPr>
          <a:xfrm>
            <a:off x="888999" y="4399427"/>
            <a:ext cx="1080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Palatino" pitchFamily="2" charset="77"/>
                <a:ea typeface="Palatino" pitchFamily="2" charset="77"/>
              </a:rPr>
              <a:t>Plot points: 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in x- and y-coordinates,  for data point (x, y), locate x on the x-axis and y on the y-axis  </a:t>
            </a:r>
          </a:p>
          <a:p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B111C-65FC-F34E-B976-F91892D01C45}"/>
              </a:ext>
            </a:extLst>
          </p:cNvPr>
          <p:cNvSpPr txBox="1"/>
          <p:nvPr/>
        </p:nvSpPr>
        <p:spPr>
          <a:xfrm>
            <a:off x="8296870" y="5573871"/>
            <a:ext cx="262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Palatino" pitchFamily="2" charset="77"/>
                <a:ea typeface="Palatino" pitchFamily="2" charset="77"/>
              </a:rPr>
              <a:t>(2, 1)</a:t>
            </a:r>
          </a:p>
        </p:txBody>
      </p:sp>
    </p:spTree>
    <p:extLst>
      <p:ext uri="{BB962C8B-B14F-4D97-AF65-F5344CB8AC3E}">
        <p14:creationId xmlns:p14="http://schemas.microsoft.com/office/powerpoint/2010/main" val="266410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0CC6FA-7D21-CB46-9B86-E9F6F200D823}"/>
              </a:ext>
            </a:extLst>
          </p:cNvPr>
          <p:cNvSpPr/>
          <p:nvPr/>
        </p:nvSpPr>
        <p:spPr>
          <a:xfrm>
            <a:off x="644397" y="3626863"/>
            <a:ext cx="6733865" cy="3020316"/>
          </a:xfrm>
          <a:prstGeom prst="round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8BDF-CF23-7349-8A6E-696B96B9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b="1" dirty="0">
                <a:latin typeface="PT Sans Caption" panose="020B0603020203020204" pitchFamily="34" charset="77"/>
              </a:rPr>
              <a:t>Slope a</a:t>
            </a:r>
            <a:r>
              <a:rPr lang="en-US" b="1" dirty="0" err="1">
                <a:latin typeface="PT Sans Caption" panose="020B0603020203020204" pitchFamily="34" charset="77"/>
              </a:rPr>
              <a:t>nd</a:t>
            </a:r>
            <a:r>
              <a:rPr lang="en-US" b="1" dirty="0">
                <a:latin typeface="PT Sans Caption" panose="020B0603020203020204" pitchFamily="34" charset="77"/>
              </a:rPr>
              <a:t> Intercept</a:t>
            </a:r>
            <a:endParaRPr lang="en-CN" b="1" dirty="0">
              <a:latin typeface="PT Sans Caption" panose="020B0603020203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0F357-C899-2E43-BD42-A27C25A5DB5E}"/>
              </a:ext>
            </a:extLst>
          </p:cNvPr>
          <p:cNvSpPr txBox="1"/>
          <p:nvPr/>
        </p:nvSpPr>
        <p:spPr>
          <a:xfrm>
            <a:off x="985344" y="1598449"/>
            <a:ext cx="10801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Palatino" pitchFamily="2" charset="77"/>
                <a:ea typeface="Palatino" pitchFamily="2" charset="77"/>
              </a:rPr>
              <a:t>Slope</a:t>
            </a:r>
            <a:r>
              <a:rPr lang="en-CN" sz="2000" dirty="0">
                <a:latin typeface="Palatino" pitchFamily="2" charset="77"/>
                <a:ea typeface="Palatino" pitchFamily="2" charset="77"/>
              </a:rPr>
              <a:t>: </a:t>
            </a:r>
            <a:r>
              <a:rPr lang="en-US" sz="2000" dirty="0">
                <a:latin typeface="Palatino" pitchFamily="2" charset="77"/>
                <a:ea typeface="Palatino" pitchFamily="2" charset="77"/>
              </a:rPr>
              <a:t> the rate at which y increases with x, along the line.        </a:t>
            </a:r>
            <a:r>
              <a:rPr lang="en-US" sz="2000" dirty="0">
                <a:highlight>
                  <a:srgbClr val="FFFF00"/>
                </a:highlight>
                <a:latin typeface="Palatino" pitchFamily="2" charset="77"/>
                <a:ea typeface="Palatino" pitchFamily="2" charset="77"/>
              </a:rPr>
              <a:t>slope = rise/run</a:t>
            </a:r>
          </a:p>
          <a:p>
            <a:endParaRPr lang="en-US" sz="2000" dirty="0">
              <a:latin typeface="Palatino" pitchFamily="2" charset="77"/>
              <a:ea typeface="Palatino" pitchFamily="2" charset="77"/>
            </a:endParaRPr>
          </a:p>
          <a:p>
            <a:r>
              <a:rPr lang="en-US" sz="2000" b="1" dirty="0">
                <a:latin typeface="Palatino" pitchFamily="2" charset="77"/>
                <a:ea typeface="Palatino" pitchFamily="2" charset="77"/>
              </a:rPr>
              <a:t>Intercept</a:t>
            </a:r>
            <a:r>
              <a:rPr lang="en-US" sz="2000" dirty="0">
                <a:latin typeface="Palatino" pitchFamily="2" charset="77"/>
                <a:ea typeface="Palatino" pitchFamily="2" charset="77"/>
              </a:rPr>
              <a:t>: the height when x = 0.</a:t>
            </a:r>
          </a:p>
          <a:p>
            <a:r>
              <a:rPr lang="en-CN" sz="2400" dirty="0">
                <a:latin typeface="Palatino" pitchFamily="2" charset="77"/>
                <a:ea typeface="Palatino" pitchFamily="2" charset="77"/>
              </a:rPr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936776-C7DE-7242-82CE-ABF0FD77D2D4}"/>
              </a:ext>
            </a:extLst>
          </p:cNvPr>
          <p:cNvSpPr/>
          <p:nvPr/>
        </p:nvSpPr>
        <p:spPr>
          <a:xfrm>
            <a:off x="985344" y="2736935"/>
            <a:ext cx="8510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31F20"/>
                </a:solidFill>
                <a:effectLst/>
                <a:latin typeface="Palatino" pitchFamily="2" charset="77"/>
                <a:ea typeface="Palatino" pitchFamily="2" charset="77"/>
              </a:rPr>
              <a:t>Slope Calculation Method: </a:t>
            </a:r>
          </a:p>
          <a:p>
            <a:r>
              <a:rPr lang="en-US" dirty="0">
                <a:solidFill>
                  <a:srgbClr val="231F20"/>
                </a:solidFill>
                <a:effectLst/>
                <a:latin typeface="Palatino" pitchFamily="2" charset="77"/>
                <a:ea typeface="Palatino" pitchFamily="2" charset="77"/>
              </a:rPr>
              <a:t>Find two points in the line, A and B. </a:t>
            </a:r>
            <a:r>
              <a:rPr lang="en-US" dirty="0">
                <a:solidFill>
                  <a:srgbClr val="231F20"/>
                </a:solidFill>
                <a:latin typeface="Palatino" pitchFamily="2" charset="77"/>
                <a:ea typeface="Palatino" pitchFamily="2" charset="77"/>
              </a:rPr>
              <a:t>Find the rise and run, then do the calculation</a:t>
            </a:r>
            <a:endParaRPr lang="en-US" dirty="0">
              <a:solidFill>
                <a:srgbClr val="231F20"/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AD7B8-4D2C-724B-A505-5964F66D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31" y="4096190"/>
            <a:ext cx="5693542" cy="2274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5F940-ACE4-B148-A75E-F12D89DB5639}"/>
              </a:ext>
            </a:extLst>
          </p:cNvPr>
          <p:cNvSpPr txBox="1"/>
          <p:nvPr/>
        </p:nvSpPr>
        <p:spPr>
          <a:xfrm>
            <a:off x="1085630" y="3694885"/>
            <a:ext cx="1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Palatino" pitchFamily="2" charset="77"/>
                <a:ea typeface="Palatino" pitchFamily="2" charset="77"/>
              </a:rPr>
              <a:t>Exercises</a:t>
            </a:r>
            <a:r>
              <a:rPr lang="en-CN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84DD6-AFA0-5840-8A2F-EDDEA3B29271}"/>
              </a:ext>
            </a:extLst>
          </p:cNvPr>
          <p:cNvSpPr txBox="1"/>
          <p:nvPr/>
        </p:nvSpPr>
        <p:spPr>
          <a:xfrm>
            <a:off x="7581937" y="3555989"/>
            <a:ext cx="396566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Palatino" pitchFamily="2" charset="77"/>
                <a:ea typeface="Palatino" pitchFamily="2" charset="77"/>
              </a:rPr>
              <a:t>NOTE</a:t>
            </a:r>
            <a:r>
              <a:rPr lang="en-CN" dirty="0">
                <a:latin typeface="Palatino" pitchFamily="2" charset="77"/>
                <a:ea typeface="Palatino" pitchFamily="2" charset="77"/>
              </a:rPr>
              <a:t>: </a:t>
            </a:r>
            <a:endParaRPr lang="en-CN" sz="16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For some lines </a:t>
            </a:r>
            <a:r>
              <a:rPr lang="en-US" sz="1600" dirty="0">
                <a:latin typeface="Palatino" pitchFamily="2" charset="77"/>
                <a:ea typeface="Palatino" pitchFamily="2" charset="77"/>
              </a:rPr>
              <a:t>w</a:t>
            </a:r>
            <a:r>
              <a:rPr lang="en-CN" sz="1600" dirty="0">
                <a:latin typeface="Palatino" pitchFamily="2" charset="77"/>
                <a:ea typeface="Palatino" pitchFamily="2" charset="77"/>
              </a:rPr>
              <a:t>ith same slopes, they are parellel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With the positive slope, the line shows the increasing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With the negative slope, the line shows the decreasing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16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dirty="0">
                <a:latin typeface="Palatino" pitchFamily="2" charset="77"/>
                <a:ea typeface="Palatino" pitchFamily="2" charset="77"/>
              </a:rPr>
              <a:t>The larger the absolute value of slope, the steeper the line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7581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1273</Words>
  <Application>Microsoft Macintosh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Palatino</vt:lpstr>
      <vt:lpstr>PT Sans Caption</vt:lpstr>
      <vt:lpstr>Times New Roman</vt:lpstr>
      <vt:lpstr>Office Theme</vt:lpstr>
      <vt:lpstr>SECTION 2</vt:lpstr>
      <vt:lpstr>Introduction</vt:lpstr>
      <vt:lpstr>PowerPoint Presentation</vt:lpstr>
      <vt:lpstr>Chance Error</vt:lpstr>
      <vt:lpstr>Bias / System Error</vt:lpstr>
      <vt:lpstr>Outliers</vt:lpstr>
      <vt:lpstr>PowerPoint Presentation</vt:lpstr>
      <vt:lpstr>Read and Plot Points</vt:lpstr>
      <vt:lpstr>Slope and Intercept</vt:lpstr>
      <vt:lpstr>Algebraic Equation for a Line</vt:lpstr>
      <vt:lpstr>PowerPoint Presentation</vt:lpstr>
      <vt:lpstr>PowerPoint Presentation</vt:lpstr>
      <vt:lpstr>Correlation Coefficient</vt:lpstr>
      <vt:lpstr>SD Line</vt:lpstr>
      <vt:lpstr>Correlation Coefficient Computation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</dc:title>
  <dc:creator>Yu Zhu</dc:creator>
  <cp:lastModifiedBy>Yu Zhu</cp:lastModifiedBy>
  <cp:revision>106</cp:revision>
  <dcterms:created xsi:type="dcterms:W3CDTF">2020-10-15T08:15:46Z</dcterms:created>
  <dcterms:modified xsi:type="dcterms:W3CDTF">2020-10-23T18:35:19Z</dcterms:modified>
</cp:coreProperties>
</file>