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38" autoAdjust="0"/>
    <p:restoredTop sz="95232" autoAdjust="0"/>
  </p:normalViewPr>
  <p:slideViewPr>
    <p:cSldViewPr snapToGrid="0">
      <p:cViewPr>
        <p:scale>
          <a:sx n="150" d="100"/>
          <a:sy n="150" d="100"/>
        </p:scale>
        <p:origin x="-18077" y="-52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y%20Chang\Documents\Fall2018\Data%20Science%20principles\Final%20Project\Frequent_Insincer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y%20Chang\Documents\Fall2018\Data%20Science%20principles\Final%20Project\Frequent_Sincer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y%20Chang\Documents\Fall2018\Data%20Science%20principles\Final%20Project\logregwe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kern="1200" spc="0" baseline="0">
                <a:solidFill>
                  <a:srgbClr val="000000"/>
                </a:solidFill>
                <a:effectLst/>
              </a:rPr>
              <a:t>Bi-Gram Count – Insincere Questions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Frequent_Insincere2!$B$1</c:f>
              <c:strCache>
                <c:ptCount val="1"/>
                <c:pt idx="0">
                  <c:v>Word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Frequent_Insincere2!$A$2:$A$20</c:f>
              <c:strCache>
                <c:ptCount val="19"/>
                <c:pt idx="0">
                  <c:v>donald trump</c:v>
                </c:pt>
                <c:pt idx="1">
                  <c:v>white people</c:v>
                </c:pt>
                <c:pt idx="2">
                  <c:v>black people</c:v>
                </c:pt>
                <c:pt idx="3">
                  <c:v>many people</c:v>
                </c:pt>
                <c:pt idx="4">
                  <c:v>united states</c:v>
                </c:pt>
                <c:pt idx="5">
                  <c:v>even though</c:v>
                </c:pt>
                <c:pt idx="6">
                  <c:v>trump supporters</c:v>
                </c:pt>
                <c:pt idx="7">
                  <c:v>year old</c:v>
                </c:pt>
                <c:pt idx="8">
                  <c:v>president trump</c:v>
                </c:pt>
                <c:pt idx="9">
                  <c:v>hillary clinton</c:v>
                </c:pt>
                <c:pt idx="10">
                  <c:v>people think</c:v>
                </c:pt>
                <c:pt idx="11">
                  <c:v>chinese people</c:v>
                </c:pt>
                <c:pt idx="12">
                  <c:v>indian muslims</c:v>
                </c:pt>
                <c:pt idx="13">
                  <c:v>indian girls</c:v>
                </c:pt>
                <c:pt idx="14">
                  <c:v>people hate</c:v>
                </c:pt>
                <c:pt idx="15">
                  <c:v>north indians</c:v>
                </c:pt>
                <c:pt idx="16">
                  <c:v>people quora</c:v>
                </c:pt>
                <c:pt idx="17">
                  <c:v>indian women</c:v>
                </c:pt>
                <c:pt idx="18">
                  <c:v>white women</c:v>
                </c:pt>
              </c:strCache>
            </c:strRef>
          </c:cat>
          <c:val>
            <c:numRef>
              <c:f>Frequent_Insincere2!$B$2:$B$20</c:f>
              <c:numCache>
                <c:formatCode>General</c:formatCode>
                <c:ptCount val="19"/>
                <c:pt idx="0">
                  <c:v>1253</c:v>
                </c:pt>
                <c:pt idx="1">
                  <c:v>673</c:v>
                </c:pt>
                <c:pt idx="2">
                  <c:v>653</c:v>
                </c:pt>
                <c:pt idx="3">
                  <c:v>383</c:v>
                </c:pt>
                <c:pt idx="4">
                  <c:v>360</c:v>
                </c:pt>
                <c:pt idx="5">
                  <c:v>335</c:v>
                </c:pt>
                <c:pt idx="6">
                  <c:v>335</c:v>
                </c:pt>
                <c:pt idx="7">
                  <c:v>330</c:v>
                </c:pt>
                <c:pt idx="8">
                  <c:v>328</c:v>
                </c:pt>
                <c:pt idx="9">
                  <c:v>305</c:v>
                </c:pt>
                <c:pt idx="10">
                  <c:v>297</c:v>
                </c:pt>
                <c:pt idx="11">
                  <c:v>255</c:v>
                </c:pt>
                <c:pt idx="12">
                  <c:v>225</c:v>
                </c:pt>
                <c:pt idx="13">
                  <c:v>221</c:v>
                </c:pt>
                <c:pt idx="14">
                  <c:v>217</c:v>
                </c:pt>
                <c:pt idx="15">
                  <c:v>204</c:v>
                </c:pt>
                <c:pt idx="16">
                  <c:v>186</c:v>
                </c:pt>
                <c:pt idx="17">
                  <c:v>184</c:v>
                </c:pt>
                <c:pt idx="18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4-4A72-82F7-418763D5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1748368"/>
        <c:axId val="772733968"/>
      </c:barChart>
      <c:catAx>
        <c:axId val="771748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733968"/>
        <c:crosses val="autoZero"/>
        <c:auto val="1"/>
        <c:lblAlgn val="ctr"/>
        <c:lblOffset val="100"/>
        <c:noMultiLvlLbl val="0"/>
      </c:catAx>
      <c:valAx>
        <c:axId val="7727339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74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baseline="0" dirty="0">
                <a:solidFill>
                  <a:schemeClr val="tx1"/>
                </a:solidFill>
              </a:rPr>
              <a:t>Bi-Gram Count - Sincere Questions</a:t>
            </a:r>
          </a:p>
        </c:rich>
      </c:tx>
      <c:layout>
        <c:manualLayout>
          <c:xMode val="edge"/>
          <c:yMode val="edge"/>
          <c:x val="0.20270034227943212"/>
          <c:y val="1.5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Frequent_Sincere2!$B$1</c:f>
              <c:strCache>
                <c:ptCount val="1"/>
                <c:pt idx="0">
                  <c:v>Word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Frequent_Sincere2!$A$2:$A$20</c:f>
              <c:strCache>
                <c:ptCount val="19"/>
                <c:pt idx="0">
                  <c:v>best way</c:v>
                </c:pt>
                <c:pt idx="1">
                  <c:v>year old</c:v>
                </c:pt>
                <c:pt idx="2">
                  <c:v>will happen</c:v>
                </c:pt>
                <c:pt idx="3">
                  <c:v>many people</c:v>
                </c:pt>
                <c:pt idx="4">
                  <c:v>computer science</c:v>
                </c:pt>
                <c:pt idx="5">
                  <c:v>even though</c:v>
                </c:pt>
                <c:pt idx="6">
                  <c:v>known for?</c:v>
                </c:pt>
                <c:pt idx="7">
                  <c:v>united states</c:v>
                </c:pt>
                <c:pt idx="8">
                  <c:v>long take</c:v>
                </c:pt>
                <c:pt idx="9">
                  <c:v>high school</c:v>
                </c:pt>
                <c:pt idx="10">
                  <c:v>best ways</c:v>
                </c:pt>
                <c:pt idx="11">
                  <c:v>social media</c:v>
                </c:pt>
                <c:pt idx="12">
                  <c:v>donald trump</c:v>
                </c:pt>
                <c:pt idx="13">
                  <c:v>look like?</c:v>
                </c:pt>
                <c:pt idx="14">
                  <c:v>much time</c:v>
                </c:pt>
                <c:pt idx="15">
                  <c:v>much money</c:v>
                </c:pt>
                <c:pt idx="16">
                  <c:v>best place</c:v>
                </c:pt>
                <c:pt idx="17">
                  <c:v>people think</c:v>
                </c:pt>
                <c:pt idx="18">
                  <c:v>united states?</c:v>
                </c:pt>
              </c:strCache>
            </c:strRef>
          </c:cat>
          <c:val>
            <c:numRef>
              <c:f>Frequent_Sincere2!$B$2:$B$20</c:f>
              <c:numCache>
                <c:formatCode>General</c:formatCode>
                <c:ptCount val="19"/>
                <c:pt idx="0">
                  <c:v>6973</c:v>
                </c:pt>
                <c:pt idx="1">
                  <c:v>2972</c:v>
                </c:pt>
                <c:pt idx="2">
                  <c:v>2084</c:v>
                </c:pt>
                <c:pt idx="3">
                  <c:v>1931</c:v>
                </c:pt>
                <c:pt idx="4">
                  <c:v>1870</c:v>
                </c:pt>
                <c:pt idx="5">
                  <c:v>1859</c:v>
                </c:pt>
                <c:pt idx="6">
                  <c:v>1822</c:v>
                </c:pt>
                <c:pt idx="7">
                  <c:v>1797</c:v>
                </c:pt>
                <c:pt idx="8">
                  <c:v>1796</c:v>
                </c:pt>
                <c:pt idx="9">
                  <c:v>1775</c:v>
                </c:pt>
                <c:pt idx="10">
                  <c:v>1447</c:v>
                </c:pt>
                <c:pt idx="11">
                  <c:v>1435</c:v>
                </c:pt>
                <c:pt idx="12">
                  <c:v>1417</c:v>
                </c:pt>
                <c:pt idx="13">
                  <c:v>1327</c:v>
                </c:pt>
                <c:pt idx="14">
                  <c:v>1287</c:v>
                </c:pt>
                <c:pt idx="15">
                  <c:v>1176</c:v>
                </c:pt>
                <c:pt idx="16">
                  <c:v>1162</c:v>
                </c:pt>
                <c:pt idx="17">
                  <c:v>1143</c:v>
                </c:pt>
                <c:pt idx="18">
                  <c:v>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A-4A2D-A8BE-903F3371B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47216"/>
        <c:axId val="767608128"/>
      </c:barChart>
      <c:catAx>
        <c:axId val="577447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608128"/>
        <c:crosses val="autoZero"/>
        <c:auto val="1"/>
        <c:lblAlgn val="ctr"/>
        <c:lblOffset val="100"/>
        <c:noMultiLvlLbl val="0"/>
      </c:catAx>
      <c:valAx>
        <c:axId val="7676081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4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>
                <a:solidFill>
                  <a:schemeClr val="tx1"/>
                </a:solidFill>
              </a:rPr>
              <a:t>Top 10 High/Low Logistic Regression Coefficients </a:t>
            </a:r>
            <a:r>
              <a:rPr lang="en-US" b="1" baseline="0">
                <a:solidFill>
                  <a:schemeClr val="tx1"/>
                </a:solidFill>
              </a:rPr>
              <a:t>for Insincerity</a:t>
            </a:r>
            <a:endParaRPr lang="en-US" b="1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logreg coefficients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Sheet1!$F$2:$F$21</c:f>
              <c:strCache>
                <c:ptCount val="20"/>
                <c:pt idx="0">
                  <c:v>castrated</c:v>
                </c:pt>
                <c:pt idx="1">
                  <c:v>castrate</c:v>
                </c:pt>
                <c:pt idx="2">
                  <c:v>liberals</c:v>
                </c:pt>
                <c:pt idx="3">
                  <c:v>democrats</c:v>
                </c:pt>
                <c:pt idx="4">
                  <c:v>muslims</c:v>
                </c:pt>
                <c:pt idx="5">
                  <c:v>indians</c:v>
                </c:pt>
                <c:pt idx="6">
                  <c:v>trump</c:v>
                </c:pt>
                <c:pt idx="7">
                  <c:v>americans</c:v>
                </c:pt>
                <c:pt idx="8">
                  <c:v>blacks</c:v>
                </c:pt>
                <c:pt idx="9">
                  <c:v>women</c:v>
                </c:pt>
                <c:pt idx="10">
                  <c:v>books</c:v>
                </c:pt>
                <c:pt idx="11">
                  <c:v>men women</c:v>
                </c:pt>
                <c:pt idx="12">
                  <c:v>differences</c:v>
                </c:pt>
                <c:pt idx="13">
                  <c:v>affect</c:v>
                </c:pt>
                <c:pt idx="14">
                  <c:v>christians muslims</c:v>
                </c:pt>
                <c:pt idx="15">
                  <c:v>black hole</c:v>
                </c:pt>
                <c:pt idx="16">
                  <c:v>liberals conservatives</c:v>
                </c:pt>
                <c:pt idx="17">
                  <c:v>tips</c:v>
                </c:pt>
                <c:pt idx="18">
                  <c:v>best</c:v>
                </c:pt>
                <c:pt idx="19">
                  <c:v>democrats republicans</c:v>
                </c:pt>
              </c:strCache>
            </c:str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20.611999999999998</c:v>
                </c:pt>
                <c:pt idx="1">
                  <c:v>18.013999999999999</c:v>
                </c:pt>
                <c:pt idx="2">
                  <c:v>17.248000000000001</c:v>
                </c:pt>
                <c:pt idx="3">
                  <c:v>17.018999999999998</c:v>
                </c:pt>
                <c:pt idx="4">
                  <c:v>16.91</c:v>
                </c:pt>
                <c:pt idx="5">
                  <c:v>15.34</c:v>
                </c:pt>
                <c:pt idx="6">
                  <c:v>14.542999999999999</c:v>
                </c:pt>
                <c:pt idx="7">
                  <c:v>14.329000000000001</c:v>
                </c:pt>
                <c:pt idx="8">
                  <c:v>14.226000000000001</c:v>
                </c:pt>
                <c:pt idx="9">
                  <c:v>14.122</c:v>
                </c:pt>
                <c:pt idx="10">
                  <c:v>-5.4219999999999997</c:v>
                </c:pt>
                <c:pt idx="11">
                  <c:v>-5.6059999999999999</c:v>
                </c:pt>
                <c:pt idx="12">
                  <c:v>-5.6710000000000003</c:v>
                </c:pt>
                <c:pt idx="13">
                  <c:v>-5.6879999999999997</c:v>
                </c:pt>
                <c:pt idx="14">
                  <c:v>-5.9119999999999999</c:v>
                </c:pt>
                <c:pt idx="15">
                  <c:v>-5.9290000000000003</c:v>
                </c:pt>
                <c:pt idx="16">
                  <c:v>-5.9779999999999998</c:v>
                </c:pt>
                <c:pt idx="17">
                  <c:v>-5.992</c:v>
                </c:pt>
                <c:pt idx="18">
                  <c:v>-6.3579999999999997</c:v>
                </c:pt>
                <c:pt idx="19">
                  <c:v>-6.5940000000000003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F0-4622-95C5-56407DAB4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6438559"/>
        <c:axId val="448339903"/>
      </c:barChart>
      <c:catAx>
        <c:axId val="45643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339903"/>
        <c:crosses val="autoZero"/>
        <c:auto val="1"/>
        <c:lblAlgn val="ctr"/>
        <c:lblOffset val="0"/>
        <c:noMultiLvlLbl val="0"/>
      </c:catAx>
      <c:valAx>
        <c:axId val="44833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43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baseline="0" dirty="0">
                <a:solidFill>
                  <a:schemeClr val="tx1"/>
                </a:solidFill>
              </a:rPr>
              <a:t>Target Variable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9-4FFD-BA19-49EC8B847B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Sincere</c:v>
                </c:pt>
                <c:pt idx="1">
                  <c:v>Insincere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0.93799999999999994</c:v>
                </c:pt>
                <c:pt idx="1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9-4FFD-BA19-49EC8B847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2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D353-3453-46D9-A7F5-DAF6EF6A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489452"/>
            <a:ext cx="274320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019F8-C039-49F4-809F-146EE187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A2FF-F82A-44B9-BAC2-EAC69B42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904F-EF2A-4BCD-BCA2-7FE3E332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4F-5D29-4D0C-BA1D-F28CF1B6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FF5-AABD-4DB3-B4E4-405CE19D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E667A-7249-4CC6-A9C9-1ECED0A8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8297-FAFF-4C18-B9DD-C2147386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6F6C-EC33-469A-A2F7-FBE8076B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0820-3970-4AFC-ADD1-5BD3E44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E03C6-ED8E-460D-9E72-186F8F3DE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1429-2184-4928-8F2F-9AFE0F23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A9B0-A6E0-4627-8787-C423270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259F-D5DF-4E11-AA2B-9A61F59E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5A3C-A53E-49FA-97C3-4FC0E382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3029-A9AA-4BEC-A16D-458650D8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07B5-43A0-414B-BF8F-FFA5EEB7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E413-9D90-45FF-BC04-FD09E5A2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5236-3EC3-41C3-9EE3-F0DFBCFB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E3E7-9441-48E4-B0C2-F7D4BFBD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C4AB-9CAE-4369-A71D-0257A76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E247-908D-40D3-B067-EFF5F993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8357854"/>
            <a:ext cx="315468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CFD2-1F39-4321-97F2-FC4EE8A6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73E7-3623-4F6E-AB90-EC5E8A85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F160-9080-476A-8413-ACF39DF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FD9E-4950-4C4B-B2E5-11DDD3C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F7E-1178-46D9-AE92-F8071EFEC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2941-260C-4B47-AFB0-9F32E9DD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126C-F069-411C-83E5-EDB5E249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E57D-1CB3-4373-A67D-02ABC52E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A04-0374-45F8-A058-385004FC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FE1F-DC81-4A06-8497-5055C00E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460502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037D-9C45-44F8-96A3-82AB7D9E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B21A-70E0-43F9-818C-C93D6543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10020300"/>
            <a:ext cx="15473361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4348-0F6A-47D7-813B-4AAC60CA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6724652"/>
            <a:ext cx="15549564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28B2C-D486-4429-88AD-D3DFE6B08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2E7D6-4C14-4DD3-8DDE-D8200E93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00A0-7267-4FBD-8BC3-234262EF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DDEA-7027-4E14-8A3A-288E5D62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DF3-EC80-4FF8-AA48-82175E5E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E4332-B315-49CE-B9EA-EEBE346A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36F6-DD2D-40F8-927C-933519B9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024A-DA45-4EFF-AE8D-29B36E6D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F2DA-3793-4ED8-91A4-A793EE6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A61-21C2-4C72-AABC-145135C2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FC11-F8E6-40B1-AF5E-4EB9753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BFDB-DC47-44F6-B8B2-C11DB61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4BD9-057A-4292-9F35-DE2C54B7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AD75-1B91-4F57-8F54-EA38D4E4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22D7A-015E-41EB-906E-C5B9107B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39E4-B280-49A1-8FD0-7E7E9D34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3535-822B-470A-B614-E217D66E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C105-289C-49B4-83B8-56A8040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475A4-970B-416D-A1E0-E19726D6C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E3E4-27A0-4DBC-95BF-BCEDE314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520A2-2D65-4167-BCB8-2DB4A91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BB95-3963-4694-A946-22C7E3D1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CA06-36EB-4C49-B4BE-4C350AD0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40683-C8E7-4FA4-9296-547B25AA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460502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B62E-F098-4621-BAE2-03144177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6D07-87F9-43DB-A196-72C61EA76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993-B9B9-4796-BC55-1AB504282E9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168C-4D8C-4319-9E77-3705DFAF9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0CEB-16D7-4D21-8460-563CEF17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7775-C409-4DCF-B7D5-B1634402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8AFAF-009C-42BE-8195-25E61FF5D775}"/>
              </a:ext>
            </a:extLst>
          </p:cNvPr>
          <p:cNvSpPr txBox="1"/>
          <p:nvPr/>
        </p:nvSpPr>
        <p:spPr>
          <a:xfrm>
            <a:off x="7901214" y="614681"/>
            <a:ext cx="20773572" cy="3372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/>
              <a:t>Kaggle: Classifying Quora Question Sincerity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Clive Unger, </a:t>
            </a:r>
            <a:r>
              <a:rPr lang="en-US" sz="4400" dirty="0" err="1"/>
              <a:t>Avishka</a:t>
            </a:r>
            <a:r>
              <a:rPr lang="en-US" sz="4400" dirty="0"/>
              <a:t> </a:t>
            </a:r>
            <a:r>
              <a:rPr lang="en-US" sz="4400" dirty="0" err="1"/>
              <a:t>Suduwa</a:t>
            </a:r>
            <a:r>
              <a:rPr lang="en-US" sz="4400" dirty="0"/>
              <a:t> </a:t>
            </a:r>
            <a:r>
              <a:rPr lang="en-US" sz="4400" dirty="0" err="1"/>
              <a:t>Dewage</a:t>
            </a:r>
            <a:r>
              <a:rPr lang="en-US" sz="4400" dirty="0"/>
              <a:t>, Andy Chang, Nicholas Edelman, Nicolas Key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EE 461P Data Science Principles Final 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9737E-9F61-4B0B-B821-5655434B54D6}"/>
              </a:ext>
            </a:extLst>
          </p:cNvPr>
          <p:cNvSpPr txBox="1"/>
          <p:nvPr/>
        </p:nvSpPr>
        <p:spPr>
          <a:xfrm>
            <a:off x="1005681" y="4294909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Introduction: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734D8-F5B0-4895-86E2-C4FF37B5FB3C}"/>
              </a:ext>
            </a:extLst>
          </p:cNvPr>
          <p:cNvSpPr txBox="1"/>
          <p:nvPr/>
        </p:nvSpPr>
        <p:spPr>
          <a:xfrm>
            <a:off x="1005681" y="5310572"/>
            <a:ext cx="7893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Quora.com is a platform where people can ask questions and connect with others who contribute unique insights and quality answers.</a:t>
            </a:r>
          </a:p>
          <a:p>
            <a:endParaRPr lang="en-US" sz="2800" dirty="0"/>
          </a:p>
          <a:p>
            <a:r>
              <a:rPr lang="en-US" sz="2800" dirty="0"/>
              <a:t>A key challenge is to weed out insincere questions, founded upon false premises, or intending to make a statement rather than look for helpful answers.</a:t>
            </a:r>
          </a:p>
          <a:p>
            <a:endParaRPr lang="en-US" sz="2800" dirty="0"/>
          </a:p>
          <a:p>
            <a:r>
              <a:rPr lang="en-US" sz="2800" dirty="0"/>
              <a:t>In this competition, Kagglers will develop models that identify and flag insincere questions.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E7692-F14E-4607-A0C5-64BF2CA3E151}"/>
              </a:ext>
            </a:extLst>
          </p:cNvPr>
          <p:cNvSpPr txBox="1"/>
          <p:nvPr/>
        </p:nvSpPr>
        <p:spPr>
          <a:xfrm>
            <a:off x="1000204" y="9971628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Data: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65F981-14B4-4947-8369-997AF77660AD}"/>
              </a:ext>
            </a:extLst>
          </p:cNvPr>
          <p:cNvSpPr txBox="1"/>
          <p:nvPr/>
        </p:nvSpPr>
        <p:spPr>
          <a:xfrm>
            <a:off x="1000203" y="10987291"/>
            <a:ext cx="78939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 strings labeled as sincere or insincere.</a:t>
            </a:r>
          </a:p>
          <a:p>
            <a:endParaRPr lang="en-US" sz="2800" dirty="0"/>
          </a:p>
          <a:p>
            <a:r>
              <a:rPr lang="en-US" sz="2800" dirty="0"/>
              <a:t>Some characteristics that make questions insincere: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 a non-neutral tone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disparaging or inflammatory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Isn't grounded in reality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sexual content for shock value</a:t>
            </a:r>
          </a:p>
          <a:p>
            <a:endParaRPr lang="en-US" sz="2800" dirty="0"/>
          </a:p>
          <a:p>
            <a:r>
              <a:rPr lang="en-US" sz="2800" dirty="0"/>
              <a:t>Several sets of word embeddings are also provided: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word2vec embeddings from Google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“GloVe” word embeddings from Wikipedia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PPDB Paragram word Embeddings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fastText trained word embeddings from Wikinews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BFC36A-EB1B-48AB-931C-C836C423F0ED}"/>
              </a:ext>
            </a:extLst>
          </p:cNvPr>
          <p:cNvSpPr txBox="1"/>
          <p:nvPr/>
        </p:nvSpPr>
        <p:spPr>
          <a:xfrm>
            <a:off x="1048214" y="16979210"/>
            <a:ext cx="789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Evaluation: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75976B-6209-47C3-98A0-32773D5C7797}"/>
                  </a:ext>
                </a:extLst>
              </p:cNvPr>
              <p:cNvSpPr txBox="1"/>
              <p:nvPr/>
            </p:nvSpPr>
            <p:spPr>
              <a:xfrm>
                <a:off x="1048214" y="17994873"/>
                <a:ext cx="7893988" cy="205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Submissions are scored on F1 Score</a:t>
                </a:r>
              </a:p>
              <a:p>
                <a:endParaRPr lang="en-US" sz="2800" dirty="0"/>
              </a:p>
              <a:p>
                <a:pPr algn="ctr"/>
                <a:r>
                  <a:rPr lang="en-US" sz="2800" b="0" dirty="0"/>
                  <a:t>f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1=2∗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75976B-6209-47C3-98A0-32773D5C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14" y="17994873"/>
                <a:ext cx="7893988" cy="2059090"/>
              </a:xfrm>
              <a:prstGeom prst="rect">
                <a:avLst/>
              </a:prstGeom>
              <a:blipFill>
                <a:blip r:embed="rId2"/>
                <a:stretch>
                  <a:fillRect l="-1622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1287F9-B8C9-447B-BA7E-3B0A82D05905}"/>
              </a:ext>
            </a:extLst>
          </p:cNvPr>
          <p:cNvSpPr txBox="1"/>
          <p:nvPr/>
        </p:nvSpPr>
        <p:spPr>
          <a:xfrm>
            <a:off x="9898709" y="4396684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Exploratory Data Analysis: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A3EF3D-4734-482A-9660-1DBD428E3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"/>
          <a:stretch/>
        </p:blipFill>
        <p:spPr bwMode="auto">
          <a:xfrm>
            <a:off x="9993229" y="19691831"/>
            <a:ext cx="8321908" cy="58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CF600F-BA15-4DB0-BC1D-15320CD9003D}"/>
              </a:ext>
            </a:extLst>
          </p:cNvPr>
          <p:cNvSpPr txBox="1"/>
          <p:nvPr/>
        </p:nvSpPr>
        <p:spPr>
          <a:xfrm>
            <a:off x="9898709" y="19032089"/>
            <a:ext cx="789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Word Cloud - Insincere Questions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D865992-D3F2-4DB1-842D-F3909B0C2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/>
          <a:stretch/>
        </p:blipFill>
        <p:spPr bwMode="auto">
          <a:xfrm>
            <a:off x="18702757" y="19672934"/>
            <a:ext cx="7893985" cy="59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1AAC4B-AFD3-4771-9F4B-10F1D97FA466}"/>
              </a:ext>
            </a:extLst>
          </p:cNvPr>
          <p:cNvSpPr txBox="1"/>
          <p:nvPr/>
        </p:nvSpPr>
        <p:spPr>
          <a:xfrm>
            <a:off x="18623350" y="19032089"/>
            <a:ext cx="78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Word Cloud - Sincere Questions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9EC4E1-CDCC-4990-BBB4-8ACBF5E87D76}"/>
              </a:ext>
            </a:extLst>
          </p:cNvPr>
          <p:cNvSpPr txBox="1"/>
          <p:nvPr/>
        </p:nvSpPr>
        <p:spPr>
          <a:xfrm>
            <a:off x="1048214" y="19985537"/>
            <a:ext cx="789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Data Preprocessing: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2B0997-7821-40D9-B46D-D600ACC5131A}"/>
              </a:ext>
            </a:extLst>
          </p:cNvPr>
          <p:cNvSpPr txBox="1"/>
          <p:nvPr/>
        </p:nvSpPr>
        <p:spPr>
          <a:xfrm>
            <a:off x="1048214" y="21026492"/>
            <a:ext cx="7893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Punctuation, word case,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British vs American spellings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Misspellings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“Facebook” vs “Instagram” -&gt; “Social medium”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“to”, “and”, meaningless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 printable characters</a:t>
            </a:r>
          </a:p>
          <a:p>
            <a:endParaRPr lang="en-US" sz="2800" dirty="0"/>
          </a:p>
          <a:p>
            <a:r>
              <a:rPr lang="en-US" sz="2800" dirty="0"/>
              <a:t>Tokenization requires 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err="1"/>
              <a:t>tokenizatability</a:t>
            </a:r>
            <a:r>
              <a:rPr lang="en-US" sz="2800" dirty="0"/>
              <a:t> increased from 22% to 97%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13B80D9-407F-4530-BC86-D012AF9F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874770"/>
              </p:ext>
            </p:extLst>
          </p:nvPr>
        </p:nvGraphicFramePr>
        <p:xfrm>
          <a:off x="9898709" y="13047332"/>
          <a:ext cx="8321908" cy="540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FFE963A-77F2-463D-B548-5EF3D8E39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14589"/>
              </p:ext>
            </p:extLst>
          </p:nvPr>
        </p:nvGraphicFramePr>
        <p:xfrm>
          <a:off x="18702757" y="13047331"/>
          <a:ext cx="7893985" cy="545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4C6B68E-A9FF-4210-8CD6-1FD1AB80C04D}"/>
              </a:ext>
            </a:extLst>
          </p:cNvPr>
          <p:cNvSpPr txBox="1"/>
          <p:nvPr/>
        </p:nvSpPr>
        <p:spPr>
          <a:xfrm>
            <a:off x="27676327" y="8982485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Modeling: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C7DF2-9FE3-421D-8F3F-89ADBF4DC477}"/>
              </a:ext>
            </a:extLst>
          </p:cNvPr>
          <p:cNvSpPr txBox="1"/>
          <p:nvPr/>
        </p:nvSpPr>
        <p:spPr>
          <a:xfrm>
            <a:off x="27676326" y="9998148"/>
            <a:ext cx="78939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GRU based RNN w/ 1 GRU: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Currently 50</a:t>
            </a:r>
            <a:r>
              <a:rPr lang="en-US" sz="2800" b="1" baseline="30000" dirty="0"/>
              <a:t>%</a:t>
            </a:r>
            <a:r>
              <a:rPr lang="en-US" sz="2800" b="1" dirty="0"/>
              <a:t>, 0.67 public score on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Embedding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Bidirectional GRU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Ensembling</a:t>
            </a:r>
            <a:r>
              <a:rPr lang="en-US" sz="2800" dirty="0"/>
              <a:t> results based on all pretrained embeddings gave best performance</a:t>
            </a:r>
          </a:p>
          <a:p>
            <a:endParaRPr lang="en-US" sz="2800" dirty="0"/>
          </a:p>
          <a:p>
            <a:r>
              <a:rPr lang="en-US" sz="2800" b="1" u="sng" dirty="0"/>
              <a:t>Logistic Regression: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as part of data 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Trained on TF-IDF vectorized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Examining feature importance through weights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7C5990-38CC-4B6B-933C-FBEC8E75D70C}"/>
              </a:ext>
            </a:extLst>
          </p:cNvPr>
          <p:cNvSpPr txBox="1"/>
          <p:nvPr/>
        </p:nvSpPr>
        <p:spPr>
          <a:xfrm>
            <a:off x="27676326" y="18631979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Future Steps: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5EA3EE-E93E-4DCE-BEFF-DFEBE2A86002}"/>
              </a:ext>
            </a:extLst>
          </p:cNvPr>
          <p:cNvSpPr txBox="1"/>
          <p:nvPr/>
        </p:nvSpPr>
        <p:spPr>
          <a:xfrm>
            <a:off x="27676325" y="19647642"/>
            <a:ext cx="789399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 more with different embeddings and embedding layer hyperparameters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likely do </a:t>
            </a:r>
            <a:r>
              <a:rPr lang="en-US" sz="2800" dirty="0" err="1"/>
              <a:t>gridsearch</a:t>
            </a:r>
            <a:r>
              <a:rPr lang="en-US" sz="2800" dirty="0"/>
              <a:t> and perform </a:t>
            </a:r>
            <a:r>
              <a:rPr lang="en-US" sz="2800" dirty="0" err="1"/>
              <a:t>ensembling</a:t>
            </a:r>
            <a:endParaRPr lang="en-US" sz="2800" dirty="0"/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 with different RNN configurations, different recurrent blocks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(GRU, LSTM)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 with padding vectorized sentences and feeding into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different NLP techniques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77E36A-8585-4E63-8FBA-E99AABB63695}"/>
              </a:ext>
            </a:extLst>
          </p:cNvPr>
          <p:cNvSpPr txBox="1"/>
          <p:nvPr/>
        </p:nvSpPr>
        <p:spPr>
          <a:xfrm>
            <a:off x="27676326" y="15554214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What we Learned: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27B986-782D-42C8-82C2-9099C821500B}"/>
              </a:ext>
            </a:extLst>
          </p:cNvPr>
          <p:cNvSpPr txBox="1"/>
          <p:nvPr/>
        </p:nvSpPr>
        <p:spPr>
          <a:xfrm>
            <a:off x="27676325" y="16569877"/>
            <a:ext cx="7893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Importance of Data Preprocessing for text based data</a:t>
            </a:r>
          </a:p>
          <a:p>
            <a:endParaRPr lang="en-US" sz="2800" dirty="0"/>
          </a:p>
          <a:p>
            <a:r>
              <a:rPr lang="en-US" sz="2800" dirty="0"/>
              <a:t>What are word embeddings and how to use them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32EB5F-6FAA-45D3-AA40-91A37A1E8E37}"/>
              </a:ext>
            </a:extLst>
          </p:cNvPr>
          <p:cNvSpPr txBox="1"/>
          <p:nvPr/>
        </p:nvSpPr>
        <p:spPr>
          <a:xfrm>
            <a:off x="27676329" y="4261658"/>
            <a:ext cx="789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Embeddings: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B8461C-A080-48D5-9009-912F22CD9871}"/>
              </a:ext>
            </a:extLst>
          </p:cNvPr>
          <p:cNvSpPr txBox="1"/>
          <p:nvPr/>
        </p:nvSpPr>
        <p:spPr>
          <a:xfrm>
            <a:off x="27676328" y="5277321"/>
            <a:ext cx="78939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Why use embeddings?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rows of data have same #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Superior performance to bag of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Embeddings as features have meaning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u="sng" dirty="0"/>
              <a:t>Which embeddings?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Provided pretrained embeddings had better performance than self trained embeddings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1253F641-3398-4237-98C5-C66AE7290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53454"/>
              </p:ext>
            </p:extLst>
          </p:nvPr>
        </p:nvGraphicFramePr>
        <p:xfrm>
          <a:off x="18978452" y="5868365"/>
          <a:ext cx="7940040" cy="638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14C4030-389C-44B6-8BC3-F33F07CC6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40755"/>
              </p:ext>
            </p:extLst>
          </p:nvPr>
        </p:nvGraphicFramePr>
        <p:xfrm>
          <a:off x="9993229" y="6157941"/>
          <a:ext cx="7463664" cy="594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9235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424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Chang</dc:creator>
  <cp:lastModifiedBy>Andy Chang</cp:lastModifiedBy>
  <cp:revision>37</cp:revision>
  <dcterms:created xsi:type="dcterms:W3CDTF">2018-12-05T21:51:12Z</dcterms:created>
  <dcterms:modified xsi:type="dcterms:W3CDTF">2018-12-06T13:26:28Z</dcterms:modified>
</cp:coreProperties>
</file>