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1" r:id="rId5"/>
    <p:sldId id="258" r:id="rId6"/>
    <p:sldId id="262" r:id="rId7"/>
    <p:sldId id="260" r:id="rId8"/>
    <p:sldId id="263" r:id="rId9"/>
    <p:sldId id="264" r:id="rId10"/>
    <p:sldId id="265" r:id="rId11"/>
    <p:sldId id="272" r:id="rId12"/>
    <p:sldId id="267" r:id="rId13"/>
    <p:sldId id="268" r:id="rId14"/>
    <p:sldId id="269" r:id="rId15"/>
    <p:sldId id="270" r:id="rId16"/>
    <p:sldId id="271" r:id="rId17"/>
    <p:sldId id="273" r:id="rId18"/>
    <p:sldId id="280" r:id="rId19"/>
    <p:sldId id="281" r:id="rId20"/>
    <p:sldId id="282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7" r:id="rId33"/>
    <p:sldId id="306" r:id="rId34"/>
    <p:sldId id="308" r:id="rId35"/>
    <p:sldId id="309" r:id="rId36"/>
    <p:sldId id="311" r:id="rId37"/>
    <p:sldId id="313" r:id="rId38"/>
    <p:sldId id="314" r:id="rId39"/>
    <p:sldId id="312" r:id="rId40"/>
    <p:sldId id="316" r:id="rId41"/>
    <p:sldId id="317" r:id="rId42"/>
    <p:sldId id="274" r:id="rId43"/>
    <p:sldId id="275" r:id="rId44"/>
    <p:sldId id="277" r:id="rId45"/>
    <p:sldId id="276" r:id="rId46"/>
    <p:sldId id="278" r:id="rId47"/>
    <p:sldId id="279" r:id="rId48"/>
    <p:sldId id="284" r:id="rId49"/>
    <p:sldId id="285" r:id="rId50"/>
    <p:sldId id="286" r:id="rId51"/>
    <p:sldId id="287" r:id="rId52"/>
    <p:sldId id="315" r:id="rId53"/>
    <p:sldId id="318" r:id="rId54"/>
    <p:sldId id="319" r:id="rId55"/>
    <p:sldId id="288" r:id="rId56"/>
    <p:sldId id="291" r:id="rId57"/>
    <p:sldId id="289" r:id="rId58"/>
    <p:sldId id="293" r:id="rId59"/>
    <p:sldId id="290" r:id="rId60"/>
    <p:sldId id="294" r:id="rId61"/>
    <p:sldId id="292" r:id="rId6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82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BBC255-7DF3-4079-8DE4-A0DBFD4D135E}" type="datetimeFigureOut">
              <a:rPr lang="zh-TW" altLang="en-US" smtClean="0"/>
              <a:t>2013/9/2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521374-4800-4DA4-82B1-BF752DEFDD3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C255-7DF3-4079-8DE4-A0DBFD4D135E}" type="datetimeFigureOut">
              <a:rPr lang="zh-TW" altLang="en-US" smtClean="0"/>
              <a:t>2013/9/2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1374-4800-4DA4-82B1-BF752DEFDD3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C255-7DF3-4079-8DE4-A0DBFD4D135E}" type="datetimeFigureOut">
              <a:rPr lang="zh-TW" altLang="en-US" smtClean="0"/>
              <a:t>2013/9/2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1374-4800-4DA4-82B1-BF752DEFDD3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C255-7DF3-4079-8DE4-A0DBFD4D135E}" type="datetimeFigureOut">
              <a:rPr lang="zh-TW" altLang="en-US" smtClean="0"/>
              <a:t>2013/9/2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1374-4800-4DA4-82B1-BF752DEFDD3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C255-7DF3-4079-8DE4-A0DBFD4D135E}" type="datetimeFigureOut">
              <a:rPr lang="zh-TW" altLang="en-US" smtClean="0"/>
              <a:t>2013/9/2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1374-4800-4DA4-82B1-BF752DEFDD3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C255-7DF3-4079-8DE4-A0DBFD4D135E}" type="datetimeFigureOut">
              <a:rPr lang="zh-TW" altLang="en-US" smtClean="0"/>
              <a:t>2013/9/2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1374-4800-4DA4-82B1-BF752DEFDD3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C255-7DF3-4079-8DE4-A0DBFD4D135E}" type="datetimeFigureOut">
              <a:rPr lang="zh-TW" altLang="en-US" smtClean="0"/>
              <a:t>2013/9/2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1374-4800-4DA4-82B1-BF752DEFDD3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C255-7DF3-4079-8DE4-A0DBFD4D135E}" type="datetimeFigureOut">
              <a:rPr lang="zh-TW" altLang="en-US" smtClean="0"/>
              <a:t>2013/9/2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1374-4800-4DA4-82B1-BF752DEFDD3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C255-7DF3-4079-8DE4-A0DBFD4D135E}" type="datetimeFigureOut">
              <a:rPr lang="zh-TW" altLang="en-US" smtClean="0"/>
              <a:t>2013/9/2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1374-4800-4DA4-82B1-BF752DEFDD3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C255-7DF3-4079-8DE4-A0DBFD4D135E}" type="datetimeFigureOut">
              <a:rPr lang="zh-TW" altLang="en-US" smtClean="0"/>
              <a:t>2013/9/2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1374-4800-4DA4-82B1-BF752DEFDD3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C255-7DF3-4079-8DE4-A0DBFD4D135E}" type="datetimeFigureOut">
              <a:rPr lang="zh-TW" altLang="en-US" smtClean="0"/>
              <a:t>2013/9/2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1374-4800-4DA4-82B1-BF752DEFDD3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ABBC255-7DF3-4079-8DE4-A0DBFD4D135E}" type="datetimeFigureOut">
              <a:rPr lang="zh-TW" altLang="en-US" smtClean="0"/>
              <a:t>2013/9/2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1521374-4800-4DA4-82B1-BF752DEFDD3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Hearts Land Design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Tom</a:t>
            </a:r>
          </a:p>
          <a:p>
            <a:r>
              <a:rPr lang="en-US" altLang="zh-TW" smtClean="0"/>
              <a:t>2013/7/17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15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A selection with all boards under the site</a:t>
            </a:r>
          </a:p>
          <a:p>
            <a:r>
              <a:rPr lang="en-US" altLang="zh-TW" smtClean="0"/>
              <a:t>Tutorial</a:t>
            </a:r>
          </a:p>
          <a:p>
            <a:r>
              <a:rPr lang="en-US" altLang="zh-TW" smtClean="0"/>
              <a:t>Alert (</a:t>
            </a:r>
            <a:r>
              <a:rPr lang="en-US" altLang="zh-TW" err="1" smtClean="0"/>
              <a:t>firefox</a:t>
            </a:r>
            <a:r>
              <a:rPr lang="en-US" altLang="zh-TW" smtClean="0"/>
              <a:t> not supported)</a:t>
            </a:r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site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69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A tag is a list of discussions with a specific label.</a:t>
            </a:r>
          </a:p>
          <a:p>
            <a:r>
              <a:rPr lang="en-US" altLang="zh-TW" smtClean="0"/>
              <a:t>Used as a sub-board. Like stack overflow.</a:t>
            </a:r>
          </a:p>
          <a:p>
            <a:r>
              <a:rPr lang="en-US" altLang="zh-TW" smtClean="0"/>
              <a:t>Like a out-of-band link</a:t>
            </a:r>
          </a:p>
          <a:p>
            <a:pPr lvl="1"/>
            <a:r>
              <a:rPr lang="en-US" altLang="zh-TW" smtClean="0"/>
              <a:t>Put aside the default tree structure.</a:t>
            </a:r>
          </a:p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tag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3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609653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err="1" smtClean="0"/>
              <a:t>Kuso</a:t>
            </a:r>
            <a:r>
              <a:rPr lang="en-US" altLang="zh-TW" smtClean="0"/>
              <a:t>, joke, classic reading</a:t>
            </a:r>
          </a:p>
          <a:p>
            <a:r>
              <a:rPr lang="en-US" altLang="zh-TW" smtClean="0"/>
              <a:t>From a guild, a </a:t>
            </a:r>
            <a:r>
              <a:rPr lang="zh-TW" altLang="en-US" smtClean="0"/>
              <a:t>戰隊</a:t>
            </a:r>
            <a:r>
              <a:rPr lang="en-US" altLang="zh-TW" smtClean="0"/>
              <a:t>, a person, a gold/silver/bronze member, a person with special label (mirror world, criminal, warning, unwelcomed).</a:t>
            </a:r>
          </a:p>
          <a:p>
            <a:r>
              <a:rPr lang="en-US" altLang="zh-TW" smtClean="0"/>
              <a:t>award winning (most funny, most </a:t>
            </a:r>
            <a:r>
              <a:rPr lang="zh-TW" altLang="en-US" smtClean="0"/>
              <a:t>中肯</a:t>
            </a:r>
            <a:r>
              <a:rPr lang="en-US" altLang="zh-TW" smtClean="0"/>
              <a:t>, most errata). Relic.</a:t>
            </a:r>
            <a:r>
              <a:rPr lang="zh-TW" altLang="en-US"/>
              <a:t>板主精選，站長精選</a:t>
            </a:r>
            <a:r>
              <a:rPr lang="zh-TW" altLang="en-US" smtClean="0"/>
              <a:t>。</a:t>
            </a:r>
            <a:endParaRPr lang="zh-TW" altLang="en-US"/>
          </a:p>
          <a:p>
            <a:r>
              <a:rPr lang="en-US" altLang="zh-TW" smtClean="0"/>
              <a:t>Uploaded picture, video from smart phone.</a:t>
            </a:r>
          </a:p>
          <a:p>
            <a:r>
              <a:rPr lang="en-US" altLang="zh-TW" err="1" smtClean="0"/>
              <a:t>Youtube</a:t>
            </a:r>
            <a:endParaRPr lang="en-US" altLang="zh-TW" smtClean="0"/>
          </a:p>
          <a:p>
            <a:r>
              <a:rPr lang="en-US" altLang="zh-TW" smtClean="0"/>
              <a:t>Votes, polls, petitions, exams.</a:t>
            </a:r>
          </a:p>
          <a:p>
            <a:r>
              <a:rPr lang="en-US" altLang="zh-TW" smtClean="0"/>
              <a:t>From China, world, Taiwan.</a:t>
            </a:r>
          </a:p>
          <a:p>
            <a:r>
              <a:rPr lang="en-US" altLang="zh-TW" smtClean="0"/>
              <a:t>From </a:t>
            </a:r>
            <a:r>
              <a:rPr lang="en-US" altLang="zh-TW" err="1" smtClean="0"/>
              <a:t>hinet</a:t>
            </a:r>
            <a:r>
              <a:rPr lang="en-US" altLang="zh-TW" smtClean="0"/>
              <a:t>, </a:t>
            </a:r>
            <a:r>
              <a:rPr lang="en-US" altLang="zh-TW" err="1" smtClean="0"/>
              <a:t>seednet</a:t>
            </a:r>
            <a:r>
              <a:rPr lang="en-US" altLang="zh-TW" smtClean="0"/>
              <a:t>, </a:t>
            </a:r>
            <a:r>
              <a:rPr lang="en-US" altLang="zh-TW" err="1" smtClean="0"/>
              <a:t>sonet</a:t>
            </a:r>
            <a:r>
              <a:rPr lang="en-US" altLang="zh-TW" smtClean="0"/>
              <a:t>, university, </a:t>
            </a:r>
            <a:r>
              <a:rPr lang="en-US" altLang="zh-TW" err="1" smtClean="0"/>
              <a:t>edu</a:t>
            </a:r>
            <a:r>
              <a:rPr lang="en-US" altLang="zh-TW" smtClean="0"/>
              <a:t>, mobile phone.</a:t>
            </a:r>
          </a:p>
          <a:p>
            <a:r>
              <a:rPr lang="zh-TW" altLang="en-US" smtClean="0"/>
              <a:t>原創，轉貼，轉貼自</a:t>
            </a:r>
            <a:r>
              <a:rPr lang="en-US" altLang="zh-TW" err="1" smtClean="0"/>
              <a:t>ptt</a:t>
            </a:r>
            <a:r>
              <a:rPr lang="en-US" altLang="zh-TW" smtClean="0"/>
              <a:t>, which news media, etc..</a:t>
            </a:r>
            <a:r>
              <a:rPr lang="zh-TW" altLang="en-US" smtClean="0"/>
              <a:t>。</a:t>
            </a:r>
            <a:r>
              <a:rPr lang="en-US" altLang="zh-TW" smtClean="0"/>
              <a:t>Link from other post in the same site.</a:t>
            </a:r>
          </a:p>
          <a:p>
            <a:r>
              <a:rPr lang="en-US" altLang="zh-TW" smtClean="0"/>
              <a:t>private channel</a:t>
            </a:r>
          </a:p>
          <a:p>
            <a:r>
              <a:rPr lang="en-US" altLang="zh-TW" smtClean="0"/>
              <a:t>Non-</a:t>
            </a:r>
            <a:r>
              <a:rPr lang="en-US" altLang="zh-TW" err="1" smtClean="0"/>
              <a:t>chinese</a:t>
            </a:r>
            <a:r>
              <a:rPr lang="en-US" altLang="zh-TW" smtClean="0"/>
              <a:t> language.</a:t>
            </a:r>
          </a:p>
          <a:p>
            <a:r>
              <a:rPr lang="en-US" altLang="zh-TW" smtClean="0"/>
              <a:t>Nuclear, technology, math, high school lesson.</a:t>
            </a:r>
          </a:p>
          <a:p>
            <a:r>
              <a:rPr lang="en-US" altLang="zh-TW" smtClean="0"/>
              <a:t>Open questions. Open requests. Open bounties.</a:t>
            </a:r>
          </a:p>
          <a:p>
            <a:r>
              <a:rPr lang="en-US" altLang="zh-TW" smtClean="0"/>
              <a:t>Garbage. Professional, show-off.</a:t>
            </a:r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Tags of discussion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07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smtClean="0"/>
              <a:t>Types</a:t>
            </a:r>
          </a:p>
          <a:p>
            <a:pPr lvl="1"/>
            <a:r>
              <a:rPr lang="en-US" altLang="zh-TW" smtClean="0"/>
              <a:t>Question and answer</a:t>
            </a:r>
          </a:p>
          <a:p>
            <a:pPr lvl="1"/>
            <a:r>
              <a:rPr lang="en-US" altLang="zh-TW" smtClean="0"/>
              <a:t>Request, bounty.</a:t>
            </a:r>
          </a:p>
          <a:p>
            <a:pPr lvl="1"/>
            <a:r>
              <a:rPr lang="zh-TW" altLang="en-US" smtClean="0"/>
              <a:t>故事接龍，安價。小說創作。</a:t>
            </a:r>
            <a:endParaRPr lang="en-US" altLang="zh-TW" smtClean="0"/>
          </a:p>
          <a:p>
            <a:pPr lvl="2"/>
            <a:r>
              <a:rPr lang="zh-TW" altLang="en-US" smtClean="0"/>
              <a:t>只看樓主。</a:t>
            </a:r>
            <a:endParaRPr lang="en-US" altLang="zh-TW" smtClean="0"/>
          </a:p>
          <a:p>
            <a:pPr lvl="1"/>
            <a:r>
              <a:rPr lang="en-US" altLang="zh-TW" smtClean="0"/>
              <a:t>Petition</a:t>
            </a:r>
          </a:p>
          <a:p>
            <a:pPr lvl="1"/>
            <a:r>
              <a:rPr lang="en-US" altLang="zh-TW" smtClean="0"/>
              <a:t>Exam</a:t>
            </a:r>
            <a:r>
              <a:rPr lang="zh-TW" altLang="en-US" smtClean="0"/>
              <a:t>考試</a:t>
            </a:r>
            <a:endParaRPr lang="en-US" altLang="zh-TW" smtClean="0"/>
          </a:p>
          <a:p>
            <a:pPr lvl="2"/>
            <a:r>
              <a:rPr lang="zh-TW" altLang="en-US" smtClean="0"/>
              <a:t>考試結果變成</a:t>
            </a:r>
            <a:r>
              <a:rPr lang="en-US" altLang="zh-TW" smtClean="0"/>
              <a:t>post reply</a:t>
            </a:r>
            <a:r>
              <a:rPr lang="zh-TW" altLang="en-US" smtClean="0"/>
              <a:t>，但設</a:t>
            </a:r>
            <a:r>
              <a:rPr lang="en-US" altLang="zh-TW" smtClean="0"/>
              <a:t>creator only</a:t>
            </a:r>
            <a:r>
              <a:rPr lang="zh-TW" altLang="en-US" smtClean="0"/>
              <a:t>只有本人看的到。</a:t>
            </a:r>
            <a:endParaRPr lang="en-US" altLang="zh-TW" smtClean="0"/>
          </a:p>
          <a:p>
            <a:pPr lvl="1"/>
            <a:r>
              <a:rPr lang="zh-TW" altLang="en-US" smtClean="0"/>
              <a:t>海龜湯，對聯，文字接龍。</a:t>
            </a:r>
            <a:endParaRPr lang="en-US" altLang="zh-TW" smtClean="0"/>
          </a:p>
          <a:p>
            <a:pPr lvl="1"/>
            <a:r>
              <a:rPr lang="zh-TW" altLang="en-US" smtClean="0"/>
              <a:t>獎評審</a:t>
            </a:r>
            <a:endParaRPr lang="en-US" altLang="zh-TW" smtClean="0"/>
          </a:p>
          <a:p>
            <a:pPr lvl="1"/>
            <a:r>
              <a:rPr lang="zh-TW" altLang="en-US" smtClean="0"/>
              <a:t>審理</a:t>
            </a:r>
            <a:r>
              <a:rPr lang="en-US" altLang="zh-TW" smtClean="0"/>
              <a:t>case</a:t>
            </a:r>
          </a:p>
          <a:p>
            <a:pPr lvl="1"/>
            <a:r>
              <a:rPr lang="zh-TW" altLang="en-US" smtClean="0"/>
              <a:t>辯論會</a:t>
            </a:r>
            <a:endParaRPr lang="en-US" altLang="zh-TW" smtClean="0"/>
          </a:p>
          <a:p>
            <a:pPr lvl="1"/>
            <a:r>
              <a:rPr lang="zh-TW" altLang="en-US" smtClean="0"/>
              <a:t>問卷調查</a:t>
            </a:r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discussion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42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Types</a:t>
            </a:r>
          </a:p>
          <a:p>
            <a:pPr lvl="1"/>
            <a:r>
              <a:rPr lang="en-US" altLang="zh-TW" smtClean="0"/>
              <a:t>Text + image + video</a:t>
            </a:r>
          </a:p>
          <a:p>
            <a:pPr lvl="1"/>
            <a:r>
              <a:rPr lang="en-US" altLang="zh-TW" smtClean="0"/>
              <a:t>Link from</a:t>
            </a:r>
          </a:p>
          <a:p>
            <a:pPr lvl="1"/>
            <a:r>
              <a:rPr lang="en-US" altLang="zh-TW" smtClean="0"/>
              <a:t>Forwarded from</a:t>
            </a:r>
          </a:p>
          <a:p>
            <a:pPr lvl="1"/>
            <a:r>
              <a:rPr lang="en-US" altLang="zh-TW" smtClean="0"/>
              <a:t>White-board</a:t>
            </a:r>
          </a:p>
          <a:p>
            <a:pPr lvl="1"/>
            <a:r>
              <a:rPr lang="en-US" altLang="zh-TW" smtClean="0"/>
              <a:t>Game</a:t>
            </a:r>
          </a:p>
          <a:p>
            <a:pPr lvl="1"/>
            <a:r>
              <a:rPr lang="en-US" altLang="zh-TW" smtClean="0"/>
              <a:t>vote</a:t>
            </a:r>
          </a:p>
          <a:p>
            <a:pPr lvl="1"/>
            <a:r>
              <a:rPr lang="en-US" altLang="zh-TW" smtClean="0"/>
              <a:t>Translation to </a:t>
            </a:r>
            <a:r>
              <a:rPr lang="en-US" altLang="zh-TW" err="1" smtClean="0"/>
              <a:t>english</a:t>
            </a:r>
            <a:r>
              <a:rPr lang="en-US" altLang="zh-TW" smtClean="0"/>
              <a:t>, </a:t>
            </a:r>
            <a:r>
              <a:rPr lang="en-US" altLang="zh-TW" err="1" smtClean="0"/>
              <a:t>japanese</a:t>
            </a:r>
            <a:endParaRPr lang="en-US" altLang="zh-TW" smtClean="0"/>
          </a:p>
          <a:p>
            <a:pPr lvl="1"/>
            <a:r>
              <a:rPr lang="en-US" altLang="zh-TW" smtClean="0"/>
              <a:t>Erratum correction.</a:t>
            </a:r>
          </a:p>
          <a:p>
            <a:pPr lvl="1"/>
            <a:r>
              <a:rPr lang="en-US" altLang="zh-TW" smtClean="0"/>
              <a:t>Record sound, play.</a:t>
            </a:r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Letter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8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609653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mtClean="0">
                <a:solidFill>
                  <a:schemeClr val="bg1">
                    <a:lumMod val="65000"/>
                  </a:schemeClr>
                </a:solidFill>
              </a:rPr>
              <a:t>content</a:t>
            </a:r>
          </a:p>
          <a:p>
            <a:pPr lvl="1"/>
            <a:r>
              <a:rPr lang="en-US" altLang="zh-TW" smtClean="0">
                <a:solidFill>
                  <a:schemeClr val="bg1">
                    <a:lumMod val="65000"/>
                  </a:schemeClr>
                </a:solidFill>
              </a:rPr>
              <a:t>Original title</a:t>
            </a:r>
          </a:p>
          <a:p>
            <a:pPr lvl="1"/>
            <a:r>
              <a:rPr lang="en-US" altLang="zh-TW" smtClean="0">
                <a:solidFill>
                  <a:schemeClr val="bg1">
                    <a:lumMod val="65000"/>
                  </a:schemeClr>
                </a:solidFill>
              </a:rPr>
              <a:t>Suggested title</a:t>
            </a:r>
          </a:p>
          <a:p>
            <a:pPr lvl="1"/>
            <a:r>
              <a:rPr lang="en-US" altLang="zh-TW" smtClean="0">
                <a:solidFill>
                  <a:schemeClr val="bg1">
                    <a:lumMod val="65000"/>
                  </a:schemeClr>
                </a:solidFill>
              </a:rPr>
              <a:t>Subject</a:t>
            </a:r>
          </a:p>
          <a:p>
            <a:pPr lvl="1"/>
            <a:r>
              <a:rPr lang="en-US" altLang="zh-TW" smtClean="0">
                <a:solidFill>
                  <a:schemeClr val="bg1">
                    <a:lumMod val="65000"/>
                  </a:schemeClr>
                </a:solidFill>
              </a:rPr>
              <a:t>Description</a:t>
            </a:r>
          </a:p>
          <a:p>
            <a:pPr lvl="1"/>
            <a:r>
              <a:rPr lang="en-US" altLang="zh-TW" smtClean="0">
                <a:solidFill>
                  <a:schemeClr val="bg1">
                    <a:lumMod val="65000"/>
                  </a:schemeClr>
                </a:solidFill>
              </a:rPr>
              <a:t>Status</a:t>
            </a:r>
          </a:p>
          <a:p>
            <a:pPr lvl="1"/>
            <a:r>
              <a:rPr lang="en-US" altLang="zh-TW" smtClean="0">
                <a:solidFill>
                  <a:schemeClr val="bg1">
                    <a:lumMod val="65000"/>
                  </a:schemeClr>
                </a:solidFill>
              </a:rPr>
              <a:t>Announcement, footnote</a:t>
            </a:r>
          </a:p>
          <a:p>
            <a:pPr lvl="1"/>
            <a:r>
              <a:rPr lang="en-US" altLang="zh-TW" smtClean="0">
                <a:solidFill>
                  <a:schemeClr val="bg1">
                    <a:lumMod val="65000"/>
                  </a:schemeClr>
                </a:solidFill>
              </a:rPr>
              <a:t>Statistics</a:t>
            </a:r>
          </a:p>
          <a:p>
            <a:pPr lvl="2"/>
            <a:r>
              <a:rPr lang="en-US" altLang="zh-TW" smtClean="0">
                <a:solidFill>
                  <a:schemeClr val="bg1">
                    <a:lumMod val="65000"/>
                  </a:schemeClr>
                </a:solidFill>
              </a:rPr>
              <a:t># of bytes, # of replies</a:t>
            </a:r>
          </a:p>
          <a:p>
            <a:pPr lvl="1"/>
            <a:r>
              <a:rPr lang="en-US" altLang="zh-TW" smtClean="0">
                <a:solidFill>
                  <a:schemeClr val="bg1">
                    <a:lumMod val="65000"/>
                  </a:schemeClr>
                </a:solidFill>
              </a:rPr>
              <a:t>Discussion labels</a:t>
            </a:r>
          </a:p>
          <a:p>
            <a:pPr lvl="1"/>
            <a:r>
              <a:rPr lang="en-US" altLang="zh-TW" smtClean="0">
                <a:solidFill>
                  <a:schemeClr val="bg1">
                    <a:lumMod val="65000"/>
                  </a:schemeClr>
                </a:solidFill>
              </a:rPr>
              <a:t>ads</a:t>
            </a:r>
          </a:p>
          <a:p>
            <a:r>
              <a:rPr lang="en-US" altLang="zh-TW" smtClean="0"/>
              <a:t>lists</a:t>
            </a:r>
          </a:p>
          <a:p>
            <a:pPr lvl="1"/>
            <a:r>
              <a:rPr lang="en-US" altLang="zh-TW" smtClean="0"/>
              <a:t>From owner</a:t>
            </a:r>
          </a:p>
          <a:p>
            <a:pPr lvl="1"/>
            <a:r>
              <a:rPr lang="en-US" altLang="zh-TW" smtClean="0">
                <a:solidFill>
                  <a:schemeClr val="bg1">
                    <a:lumMod val="65000"/>
                  </a:schemeClr>
                </a:solidFill>
              </a:rPr>
              <a:t>Hidden, deleted, reported, under table, mirror world.</a:t>
            </a:r>
          </a:p>
          <a:p>
            <a:pPr lvl="1"/>
            <a:r>
              <a:rPr lang="en-US" altLang="zh-TW" smtClean="0"/>
              <a:t>Most +1. most -1.</a:t>
            </a:r>
          </a:p>
          <a:p>
            <a:pPr lvl="1"/>
            <a:r>
              <a:rPr lang="en-US" altLang="zh-TW" smtClean="0"/>
              <a:t>Recommend by owner.</a:t>
            </a:r>
          </a:p>
          <a:p>
            <a:pPr lvl="1"/>
            <a:r>
              <a:rPr lang="en-US" altLang="zh-TW" smtClean="0">
                <a:solidFill>
                  <a:schemeClr val="bg1">
                    <a:lumMod val="65000"/>
                  </a:schemeClr>
                </a:solidFill>
              </a:rPr>
              <a:t>Related discussions</a:t>
            </a:r>
            <a:endParaRPr lang="zh-TW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Discussion page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28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smtClean="0"/>
              <a:t>Content</a:t>
            </a:r>
          </a:p>
          <a:p>
            <a:pPr lvl="1"/>
            <a:r>
              <a:rPr lang="en-US" altLang="zh-TW" smtClean="0"/>
              <a:t>Title</a:t>
            </a:r>
          </a:p>
          <a:p>
            <a:pPr lvl="1"/>
            <a:r>
              <a:rPr lang="en-US" altLang="zh-TW" smtClean="0"/>
              <a:t>Words</a:t>
            </a:r>
          </a:p>
          <a:p>
            <a:pPr lvl="2"/>
            <a:r>
              <a:rPr lang="en-US" altLang="zh-TW" err="1" smtClean="0"/>
              <a:t>Bbcode</a:t>
            </a:r>
            <a:endParaRPr lang="en-US" altLang="zh-TW" smtClean="0"/>
          </a:p>
          <a:p>
            <a:pPr lvl="2"/>
            <a:r>
              <a:rPr lang="en-US" altLang="zh-TW" smtClean="0"/>
              <a:t>Plug-in</a:t>
            </a:r>
          </a:p>
          <a:p>
            <a:pPr lvl="1"/>
            <a:r>
              <a:rPr lang="en-US" altLang="zh-TW" smtClean="0"/>
              <a:t>Labels</a:t>
            </a:r>
          </a:p>
          <a:p>
            <a:pPr lvl="1"/>
            <a:r>
              <a:rPr lang="en-US" altLang="zh-TW" smtClean="0"/>
              <a:t>Child letters</a:t>
            </a:r>
          </a:p>
          <a:p>
            <a:r>
              <a:rPr lang="en-US" altLang="zh-TW" smtClean="0"/>
              <a:t>Function</a:t>
            </a:r>
          </a:p>
          <a:p>
            <a:pPr lvl="1"/>
            <a:r>
              <a:rPr lang="en-US" altLang="zh-TW" smtClean="0"/>
              <a:t>Reply</a:t>
            </a:r>
          </a:p>
          <a:p>
            <a:pPr lvl="1"/>
            <a:r>
              <a:rPr lang="en-US" altLang="zh-TW" smtClean="0"/>
              <a:t>Add label</a:t>
            </a:r>
          </a:p>
          <a:p>
            <a:pPr lvl="1"/>
            <a:r>
              <a:rPr lang="en-US" altLang="zh-TW" smtClean="0"/>
              <a:t>+1, -1</a:t>
            </a:r>
          </a:p>
          <a:p>
            <a:pPr lvl="1"/>
            <a:r>
              <a:rPr lang="en-US" altLang="zh-TW" smtClean="0"/>
              <a:t>Translate</a:t>
            </a:r>
          </a:p>
          <a:p>
            <a:pPr lvl="1"/>
            <a:r>
              <a:rPr lang="en-US" altLang="zh-TW" smtClean="0"/>
              <a:t>Correct errata</a:t>
            </a:r>
          </a:p>
          <a:p>
            <a:pPr lvl="1"/>
            <a:r>
              <a:rPr lang="en-US" altLang="zh-TW" smtClean="0"/>
              <a:t>Edit (discussion owner, board owner, assistant)</a:t>
            </a:r>
          </a:p>
          <a:p>
            <a:pPr lvl="1"/>
            <a:r>
              <a:rPr lang="en-US" altLang="zh-TW" smtClean="0"/>
              <a:t>Share to </a:t>
            </a:r>
            <a:r>
              <a:rPr lang="en-US" altLang="zh-TW" err="1" smtClean="0"/>
              <a:t>facebook</a:t>
            </a:r>
            <a:r>
              <a:rPr lang="en-US" altLang="zh-TW" smtClean="0"/>
              <a:t>, twitter, followers, friends. </a:t>
            </a:r>
            <a:r>
              <a:rPr lang="zh-TW" altLang="en-US" smtClean="0"/>
              <a:t>蘋果爆料</a:t>
            </a:r>
            <a:r>
              <a:rPr lang="en-US" altLang="zh-TW" smtClean="0"/>
              <a:t>.</a:t>
            </a:r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Letter block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65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mtClean="0"/>
              <a:t>case</a:t>
            </a:r>
          </a:p>
          <a:p>
            <a:pPr lvl="1"/>
            <a:r>
              <a:rPr lang="zh-TW" altLang="en-US" smtClean="0"/>
              <a:t>刪除，隱藏</a:t>
            </a:r>
            <a:endParaRPr lang="en-US" altLang="zh-TW" smtClean="0"/>
          </a:p>
          <a:p>
            <a:pPr lvl="1"/>
            <a:r>
              <a:rPr lang="en-US" altLang="zh-TW" smtClean="0"/>
              <a:t>ban </a:t>
            </a:r>
            <a:r>
              <a:rPr lang="en-US" altLang="zh-TW" err="1" smtClean="0"/>
              <a:t>ip</a:t>
            </a:r>
            <a:r>
              <a:rPr lang="en-US" altLang="zh-TW" smtClean="0"/>
              <a:t>, ban device, role suspend</a:t>
            </a:r>
            <a:endParaRPr lang="en-US" altLang="zh-TW"/>
          </a:p>
          <a:p>
            <a:pPr lvl="2"/>
            <a:r>
              <a:rPr lang="en-US" altLang="zh-TW" smtClean="0"/>
              <a:t>Board level, site level.</a:t>
            </a:r>
          </a:p>
          <a:p>
            <a:pPr lvl="1"/>
            <a:r>
              <a:rPr lang="zh-TW" altLang="en-US" smtClean="0"/>
              <a:t>板規，站規</a:t>
            </a:r>
            <a:endParaRPr lang="en-US" altLang="zh-TW" smtClean="0"/>
          </a:p>
          <a:p>
            <a:pPr lvl="1"/>
            <a:r>
              <a:rPr lang="zh-TW" altLang="en-US" smtClean="0"/>
              <a:t>是否允許某類文，是否允許離題</a:t>
            </a:r>
            <a:endParaRPr lang="en-US" altLang="zh-TW" smtClean="0"/>
          </a:p>
          <a:p>
            <a:pPr lvl="1"/>
            <a:r>
              <a:rPr lang="en-US" altLang="zh-TW" smtClean="0"/>
              <a:t>Unfreeze a </a:t>
            </a:r>
            <a:r>
              <a:rPr lang="en-US" altLang="zh-TW" err="1" smtClean="0"/>
              <a:t>freezed</a:t>
            </a:r>
            <a:r>
              <a:rPr lang="en-US" altLang="zh-TW" smtClean="0"/>
              <a:t> discussion.</a:t>
            </a:r>
          </a:p>
          <a:p>
            <a:r>
              <a:rPr lang="en-US" altLang="zh-TW" smtClean="0"/>
              <a:t>Process</a:t>
            </a:r>
          </a:p>
          <a:p>
            <a:pPr lvl="1"/>
            <a:r>
              <a:rPr lang="en-US" altLang="zh-TW" smtClean="0"/>
              <a:t>Board owner, assistant owner</a:t>
            </a:r>
          </a:p>
          <a:p>
            <a:pPr lvl="1"/>
            <a:r>
              <a:rPr lang="en-US" altLang="zh-TW" smtClean="0"/>
              <a:t>1/n board member voting, n from 8, 4, 2, 1</a:t>
            </a:r>
          </a:p>
          <a:p>
            <a:pPr lvl="1"/>
            <a:r>
              <a:rPr lang="en-US" altLang="zh-TW" smtClean="0"/>
              <a:t>1/n site member voting, n from 32, 16, 8, 4, 2, 1</a:t>
            </a:r>
          </a:p>
          <a:p>
            <a:r>
              <a:rPr lang="en-US" altLang="zh-TW" smtClean="0"/>
              <a:t>Associate chat room</a:t>
            </a:r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dispute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23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Board has 2 types</a:t>
            </a:r>
          </a:p>
          <a:p>
            <a:pPr lvl="1"/>
            <a:r>
              <a:rPr lang="en-US" altLang="zh-TW" smtClean="0"/>
              <a:t>Ruled by owner and assistant</a:t>
            </a:r>
          </a:p>
          <a:p>
            <a:pPr lvl="1"/>
            <a:r>
              <a:rPr lang="en-US" altLang="zh-TW" smtClean="0"/>
              <a:t>No owner</a:t>
            </a:r>
          </a:p>
          <a:p>
            <a:r>
              <a:rPr lang="en-US" altLang="zh-TW" smtClean="0"/>
              <a:t>Has reputation point.</a:t>
            </a:r>
          </a:p>
          <a:p>
            <a:r>
              <a:rPr lang="en-US" altLang="zh-TW" smtClean="0"/>
              <a:t>When reputation goes high, can do actions</a:t>
            </a:r>
          </a:p>
          <a:p>
            <a:pPr lvl="1"/>
            <a:r>
              <a:rPr lang="en-US" altLang="zh-TW" smtClean="0"/>
              <a:t>Create discussion, reply</a:t>
            </a:r>
          </a:p>
          <a:p>
            <a:pPr lvl="2"/>
            <a:r>
              <a:rPr lang="en-US" altLang="zh-TW" smtClean="0"/>
              <a:t>under table or not</a:t>
            </a:r>
          </a:p>
          <a:p>
            <a:pPr lvl="1"/>
            <a:r>
              <a:rPr lang="en-US" altLang="zh-TW" smtClean="0"/>
              <a:t>Label +1, -1, report</a:t>
            </a:r>
          </a:p>
          <a:p>
            <a:pPr lvl="1"/>
            <a:r>
              <a:rPr lang="en-US" altLang="zh-TW" smtClean="0"/>
              <a:t>Edit discussion title, subject, reply, note</a:t>
            </a:r>
          </a:p>
          <a:p>
            <a:pPr lvl="1"/>
            <a:r>
              <a:rPr lang="en-US" altLang="zh-TW" smtClean="0"/>
              <a:t>Delete, hide</a:t>
            </a:r>
            <a:r>
              <a:rPr lang="en-US" altLang="zh-TW"/>
              <a:t> discussion title, subject, reply, note</a:t>
            </a:r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Role in a board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8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609653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mtClean="0">
                <a:solidFill>
                  <a:schemeClr val="bg1">
                    <a:lumMod val="50000"/>
                  </a:schemeClr>
                </a:solidFill>
              </a:rPr>
              <a:t>Opting-based award</a:t>
            </a:r>
          </a:p>
          <a:p>
            <a:pPr lvl="1"/>
            <a:r>
              <a:rPr lang="en-US" altLang="zh-TW" smtClean="0">
                <a:solidFill>
                  <a:schemeClr val="bg1">
                    <a:lumMod val="50000"/>
                  </a:schemeClr>
                </a:solidFill>
              </a:rPr>
              <a:t>Movie, song.</a:t>
            </a:r>
          </a:p>
          <a:p>
            <a:r>
              <a:rPr lang="en-US" altLang="zh-TW" smtClean="0"/>
              <a:t>Steps</a:t>
            </a:r>
          </a:p>
          <a:p>
            <a:pPr lvl="1"/>
            <a:r>
              <a:rPr lang="zh-TW" altLang="en-US" smtClean="0"/>
              <a:t>推薦候選，投票，開獎。</a:t>
            </a:r>
            <a:endParaRPr lang="en-US" altLang="zh-TW" smtClean="0"/>
          </a:p>
          <a:p>
            <a:r>
              <a:rPr lang="en-US" altLang="zh-TW" smtClean="0"/>
              <a:t>Periods</a:t>
            </a:r>
          </a:p>
          <a:p>
            <a:pPr lvl="1"/>
            <a:r>
              <a:rPr lang="zh-TW" altLang="en-US" smtClean="0"/>
              <a:t>推薦期，投票期。</a:t>
            </a:r>
            <a:endParaRPr lang="en-US" altLang="zh-TW" smtClean="0"/>
          </a:p>
          <a:p>
            <a:r>
              <a:rPr lang="zh-TW" altLang="en-US" smtClean="0"/>
              <a:t>定期舉辦</a:t>
            </a:r>
            <a:endParaRPr lang="en-US" altLang="zh-TW" smtClean="0"/>
          </a:p>
          <a:p>
            <a:pPr lvl="1"/>
            <a:r>
              <a:rPr lang="zh-TW" altLang="en-US" smtClean="0"/>
              <a:t>第一屆電影板最佳電影獎</a:t>
            </a:r>
            <a:endParaRPr lang="en-US" altLang="zh-TW" smtClean="0"/>
          </a:p>
          <a:p>
            <a:pPr lvl="1"/>
            <a:r>
              <a:rPr lang="zh-TW" altLang="en-US" smtClean="0"/>
              <a:t>第二屆電影板最佳男主角獎</a:t>
            </a:r>
            <a:endParaRPr lang="en-US" altLang="zh-TW" smtClean="0"/>
          </a:p>
          <a:p>
            <a:pPr lvl="1"/>
            <a:r>
              <a:rPr lang="zh-TW" altLang="en-US" smtClean="0"/>
              <a:t>第三屆流行音樂板最佳歌手獎</a:t>
            </a:r>
            <a:endParaRPr lang="en-US" altLang="zh-TW" smtClean="0"/>
          </a:p>
          <a:p>
            <a:r>
              <a:rPr lang="en-US" altLang="zh-TW" smtClean="0"/>
              <a:t>Award as a discussion</a:t>
            </a:r>
          </a:p>
          <a:p>
            <a:pPr lvl="1"/>
            <a:r>
              <a:rPr lang="zh-TW" altLang="en-US" smtClean="0"/>
              <a:t>推薦名單 </a:t>
            </a:r>
            <a:r>
              <a:rPr lang="en-US" altLang="zh-TW" smtClean="0"/>
              <a:t>as a letter.</a:t>
            </a:r>
          </a:p>
          <a:p>
            <a:pPr lvl="1"/>
            <a:r>
              <a:rPr lang="zh-TW" altLang="en-US" smtClean="0"/>
              <a:t>投票 </a:t>
            </a:r>
            <a:r>
              <a:rPr lang="en-US" altLang="zh-TW" smtClean="0"/>
              <a:t>as a +1 label.</a:t>
            </a:r>
          </a:p>
          <a:p>
            <a:pPr lvl="1"/>
            <a:r>
              <a:rPr lang="zh-TW" altLang="en-US" smtClean="0"/>
              <a:t>最終結果 </a:t>
            </a:r>
            <a:r>
              <a:rPr lang="en-US" altLang="zh-TW" smtClean="0"/>
              <a:t>as an announcement letter.</a:t>
            </a:r>
          </a:p>
          <a:p>
            <a:r>
              <a:rPr lang="zh-TW" altLang="en-US" smtClean="0"/>
              <a:t>投票前需考試以防沒看過的人投票。題庫</a:t>
            </a:r>
            <a:r>
              <a:rPr lang="en-US" altLang="zh-TW" smtClean="0"/>
              <a:t>10</a:t>
            </a:r>
            <a:r>
              <a:rPr lang="zh-TW" altLang="en-US" smtClean="0"/>
              <a:t>題，隨機選</a:t>
            </a:r>
            <a:r>
              <a:rPr lang="en-US" altLang="zh-TW" smtClean="0"/>
              <a:t>3</a:t>
            </a:r>
            <a:r>
              <a:rPr lang="zh-TW" altLang="en-US" smtClean="0"/>
              <a:t>題。</a:t>
            </a:r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awards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8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Discussion</a:t>
            </a:r>
          </a:p>
          <a:p>
            <a:pPr lvl="1"/>
            <a:r>
              <a:rPr lang="en-US" altLang="zh-TW" smtClean="0"/>
              <a:t>Letter - title, subject, reply, note</a:t>
            </a:r>
          </a:p>
          <a:p>
            <a:pPr lvl="1"/>
            <a:r>
              <a:rPr lang="en-US" altLang="zh-TW" smtClean="0"/>
              <a:t>Post - </a:t>
            </a:r>
            <a:r>
              <a:rPr lang="en-US" altLang="zh-TW"/>
              <a:t>subject, reply, </a:t>
            </a:r>
            <a:r>
              <a:rPr lang="en-US" altLang="zh-TW" smtClean="0"/>
              <a:t>note</a:t>
            </a:r>
          </a:p>
          <a:p>
            <a:pPr lvl="1"/>
            <a:r>
              <a:rPr lang="en-US" altLang="zh-TW" smtClean="0"/>
              <a:t>Award for board, discussion</a:t>
            </a:r>
          </a:p>
          <a:p>
            <a:pPr lvl="1"/>
            <a:r>
              <a:rPr lang="en-US" altLang="zh-TW" smtClean="0"/>
              <a:t>Medal for inhabitant</a:t>
            </a:r>
          </a:p>
          <a:p>
            <a:pPr lvl="1"/>
            <a:r>
              <a:rPr lang="en-US" altLang="zh-TW" smtClean="0"/>
              <a:t>plus point, minus point</a:t>
            </a:r>
          </a:p>
          <a:p>
            <a:pPr lvl="1"/>
            <a:r>
              <a:rPr lang="en-US" altLang="zh-TW" smtClean="0"/>
              <a:t>flag/handle flag</a:t>
            </a:r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Definitions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93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609653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/>
              <a:t>Statistics-based</a:t>
            </a:r>
          </a:p>
          <a:p>
            <a:pPr lvl="1"/>
            <a:r>
              <a:rPr lang="zh-TW" altLang="en-US"/>
              <a:t>日人氣排行、週人氣排行、月人氣排行、年人氣排行</a:t>
            </a:r>
            <a:endParaRPr lang="en-US" altLang="zh-TW"/>
          </a:p>
          <a:p>
            <a:pPr lvl="1"/>
            <a:r>
              <a:rPr lang="en-US" altLang="zh-TW"/>
              <a:t>Most funny, most useful, most professional, most awakening, most share, most +1, most anti-subject, most cool.</a:t>
            </a:r>
          </a:p>
          <a:p>
            <a:r>
              <a:rPr lang="zh-TW" altLang="en-US" smtClean="0"/>
              <a:t>指標</a:t>
            </a:r>
            <a:endParaRPr lang="en-US" altLang="zh-TW" smtClean="0"/>
          </a:p>
          <a:p>
            <a:pPr lvl="1"/>
            <a:r>
              <a:rPr lang="en-US" altLang="zh-TW" smtClean="0"/>
              <a:t># of +1, # of replies and notes, # of shares.</a:t>
            </a:r>
          </a:p>
          <a:p>
            <a:pPr lvl="1"/>
            <a:r>
              <a:rPr lang="en-US" altLang="zh-TW" err="1" smtClean="0"/>
              <a:t>deltaN</a:t>
            </a:r>
            <a:r>
              <a:rPr lang="en-US" altLang="zh-TW" smtClean="0"/>
              <a:t> = </a:t>
            </a:r>
            <a:r>
              <a:rPr lang="en-US" altLang="zh-TW" err="1" smtClean="0"/>
              <a:t>currentN</a:t>
            </a:r>
            <a:r>
              <a:rPr lang="en-US" altLang="zh-TW" smtClean="0"/>
              <a:t> – </a:t>
            </a:r>
            <a:r>
              <a:rPr lang="en-US" altLang="zh-TW" err="1" smtClean="0"/>
              <a:t>baseN</a:t>
            </a:r>
            <a:endParaRPr lang="en-US" altLang="zh-TW" smtClean="0"/>
          </a:p>
          <a:p>
            <a:pPr lvl="2"/>
            <a:r>
              <a:rPr lang="en-US" altLang="zh-TW" err="1" smtClean="0"/>
              <a:t>baseN</a:t>
            </a:r>
            <a:r>
              <a:rPr lang="en-US" altLang="zh-TW" smtClean="0"/>
              <a:t> is N at start of period.</a:t>
            </a:r>
          </a:p>
          <a:p>
            <a:pPr lvl="2"/>
            <a:r>
              <a:rPr lang="en-US" altLang="zh-TW" err="1" smtClean="0"/>
              <a:t>deltaN</a:t>
            </a:r>
            <a:r>
              <a:rPr lang="en-US" altLang="zh-TW" smtClean="0"/>
              <a:t> is the index of sorting.</a:t>
            </a:r>
          </a:p>
          <a:p>
            <a:r>
              <a:rPr lang="zh-TW" altLang="en-US" smtClean="0"/>
              <a:t>期間</a:t>
            </a:r>
            <a:endParaRPr lang="en-US" altLang="zh-TW" smtClean="0"/>
          </a:p>
          <a:p>
            <a:pPr lvl="1"/>
            <a:r>
              <a:rPr lang="zh-TW" altLang="en-US" smtClean="0"/>
              <a:t>每天，每週，每月，每年</a:t>
            </a:r>
            <a:endParaRPr lang="en-US" altLang="zh-TW" smtClean="0"/>
          </a:p>
          <a:p>
            <a:r>
              <a:rPr lang="en-US" altLang="zh-TW" smtClean="0"/>
              <a:t>Name</a:t>
            </a:r>
          </a:p>
          <a:p>
            <a:pPr lvl="1"/>
            <a:r>
              <a:rPr lang="en-US" altLang="zh-TW" smtClean="0"/>
              <a:t>2013</a:t>
            </a:r>
            <a:r>
              <a:rPr lang="zh-TW" altLang="en-US" smtClean="0"/>
              <a:t>年</a:t>
            </a:r>
            <a:r>
              <a:rPr lang="en-US" altLang="zh-TW" smtClean="0"/>
              <a:t>7</a:t>
            </a:r>
            <a:r>
              <a:rPr lang="zh-TW" altLang="en-US" smtClean="0"/>
              <a:t>月</a:t>
            </a:r>
            <a:r>
              <a:rPr lang="en-US" altLang="zh-TW" smtClean="0"/>
              <a:t>23</a:t>
            </a:r>
            <a:r>
              <a:rPr lang="zh-TW" altLang="en-US" smtClean="0"/>
              <a:t>日吐槽板最高人氣排行榜</a:t>
            </a:r>
            <a:endParaRPr lang="en-US" altLang="zh-TW" smtClean="0"/>
          </a:p>
          <a:p>
            <a:pPr lvl="1"/>
            <a:r>
              <a:rPr lang="en-US" altLang="zh-TW"/>
              <a:t>2013</a:t>
            </a:r>
            <a:r>
              <a:rPr lang="zh-TW" altLang="en-US"/>
              <a:t>年</a:t>
            </a:r>
            <a:r>
              <a:rPr lang="en-US" altLang="zh-TW"/>
              <a:t>7</a:t>
            </a:r>
            <a:r>
              <a:rPr lang="zh-TW" altLang="en-US"/>
              <a:t>月</a:t>
            </a:r>
            <a:r>
              <a:rPr lang="en-US" altLang="zh-TW" smtClean="0"/>
              <a:t>21</a:t>
            </a:r>
            <a:r>
              <a:rPr lang="zh-TW" altLang="en-US" smtClean="0"/>
              <a:t>日到</a:t>
            </a:r>
            <a:r>
              <a:rPr lang="en-US" altLang="zh-TW" smtClean="0"/>
              <a:t>27</a:t>
            </a:r>
            <a:r>
              <a:rPr lang="zh-TW" altLang="en-US" smtClean="0"/>
              <a:t>日胡扯板最多分享排行榜</a:t>
            </a:r>
            <a:endParaRPr lang="en-US" altLang="zh-TW" smtClean="0"/>
          </a:p>
          <a:p>
            <a:pPr lvl="1"/>
            <a:r>
              <a:rPr lang="en-US" altLang="zh-TW" smtClean="0"/>
              <a:t>2013</a:t>
            </a:r>
            <a:r>
              <a:rPr lang="zh-TW" altLang="en-US" smtClean="0"/>
              <a:t>年</a:t>
            </a:r>
            <a:r>
              <a:rPr lang="en-US" altLang="zh-TW" smtClean="0"/>
              <a:t>7</a:t>
            </a:r>
            <a:r>
              <a:rPr lang="zh-TW" altLang="en-US" smtClean="0"/>
              <a:t>月新手村板最多</a:t>
            </a:r>
            <a:r>
              <a:rPr lang="en-US" altLang="zh-TW" smtClean="0"/>
              <a:t>+1</a:t>
            </a:r>
            <a:r>
              <a:rPr lang="zh-TW" altLang="en-US" smtClean="0"/>
              <a:t>排行榜</a:t>
            </a:r>
            <a:endParaRPr lang="en-US" altLang="zh-TW"/>
          </a:p>
          <a:p>
            <a:pPr lvl="1"/>
            <a:r>
              <a:rPr lang="en-US" altLang="zh-TW" smtClean="0"/>
              <a:t>2013</a:t>
            </a:r>
            <a:r>
              <a:rPr lang="zh-TW" altLang="en-US" smtClean="0"/>
              <a:t>年測試板最多精華排行榜</a:t>
            </a:r>
            <a:endParaRPr lang="en-US" altLang="zh-TW" smtClean="0"/>
          </a:p>
          <a:p>
            <a:r>
              <a:rPr lang="en-US" altLang="zh-TW" smtClean="0"/>
              <a:t>Billboard as a discussion</a:t>
            </a:r>
          </a:p>
          <a:p>
            <a:pPr lvl="1"/>
            <a:r>
              <a:rPr lang="zh-TW" altLang="en-US" smtClean="0"/>
              <a:t>期間內討論串內容為動態改變。</a:t>
            </a:r>
            <a:endParaRPr lang="en-US" altLang="zh-TW" smtClean="0"/>
          </a:p>
          <a:p>
            <a:pPr lvl="1"/>
            <a:r>
              <a:rPr lang="zh-TW" altLang="en-US" smtClean="0"/>
              <a:t>期間結束討論</a:t>
            </a:r>
            <a:r>
              <a:rPr lang="zh-TW" altLang="en-US"/>
              <a:t>串</a:t>
            </a:r>
            <a:r>
              <a:rPr lang="zh-TW" altLang="en-US" smtClean="0"/>
              <a:t>內容即固定下來。</a:t>
            </a:r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billboard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4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mtClean="0"/>
              <a:t>排行榜</a:t>
            </a:r>
            <a:endParaRPr lang="en-US" altLang="zh-TW" smtClean="0"/>
          </a:p>
          <a:p>
            <a:pPr lvl="1"/>
            <a:r>
              <a:rPr lang="zh-TW" altLang="en-US" smtClean="0"/>
              <a:t>全部，插畫，漫畫，小說</a:t>
            </a:r>
            <a:endParaRPr lang="en-US" altLang="zh-TW" smtClean="0"/>
          </a:p>
          <a:p>
            <a:pPr lvl="1"/>
            <a:r>
              <a:rPr lang="zh-TW" altLang="en-US"/>
              <a:t>本日，本週，</a:t>
            </a:r>
            <a:r>
              <a:rPr lang="zh-TW" altLang="en-US" smtClean="0"/>
              <a:t>本月，新人，</a:t>
            </a:r>
            <a:r>
              <a:rPr lang="zh-TW" altLang="en-US"/>
              <a:t>原</a:t>
            </a:r>
            <a:r>
              <a:rPr lang="zh-TW" altLang="en-US" smtClean="0"/>
              <a:t>創，男生中的人氣作品，女生中的人氣作品</a:t>
            </a:r>
            <a:endParaRPr lang="en-US" altLang="zh-TW" smtClean="0"/>
          </a:p>
          <a:p>
            <a:pPr lvl="1"/>
            <a:r>
              <a:rPr lang="zh-TW" altLang="en-US" smtClean="0"/>
              <a:t>一般，</a:t>
            </a:r>
            <a:r>
              <a:rPr lang="en-US" altLang="zh-TW" smtClean="0"/>
              <a:t>R-18</a:t>
            </a:r>
          </a:p>
          <a:p>
            <a:pPr lvl="1"/>
            <a:r>
              <a:rPr lang="zh-TW" altLang="en-US" smtClean="0"/>
              <a:t>熱門標籤</a:t>
            </a:r>
            <a:endParaRPr lang="en-US" altLang="zh-TW" smtClean="0"/>
          </a:p>
          <a:p>
            <a:pPr lvl="1"/>
            <a:r>
              <a:rPr lang="zh-TW" altLang="en-US" smtClean="0"/>
              <a:t>地區排行榜</a:t>
            </a:r>
            <a:endParaRPr lang="en-US" altLang="zh-TW" smtClean="0"/>
          </a:p>
          <a:p>
            <a:pPr lvl="2"/>
            <a:r>
              <a:rPr lang="zh-TW" altLang="en-US" smtClean="0"/>
              <a:t>區，縣，府，海外</a:t>
            </a:r>
            <a:endParaRPr lang="en-US" altLang="zh-TW" smtClean="0"/>
          </a:p>
          <a:p>
            <a:pPr lvl="1"/>
            <a:r>
              <a:rPr lang="zh-TW" altLang="en-US" smtClean="0"/>
              <a:t>排行榜日曆</a:t>
            </a:r>
            <a:endParaRPr lang="en-US" altLang="zh-TW" smtClean="0"/>
          </a:p>
          <a:p>
            <a:pPr lvl="1"/>
            <a:endParaRPr lang="zh-TW" altLang="en-US" smtClean="0"/>
          </a:p>
          <a:p>
            <a:pPr lvl="1"/>
            <a:r>
              <a:rPr lang="en-US" altLang="zh-TW" smtClean="0"/>
              <a:t>title, </a:t>
            </a:r>
            <a:r>
              <a:rPr lang="zh-TW" altLang="en-US" smtClean="0"/>
              <a:t>作品，作者，閱覽數，總分，投稿日期</a:t>
            </a:r>
            <a:endParaRPr lang="en-US" altLang="zh-TW" smtClean="0"/>
          </a:p>
          <a:p>
            <a:pPr lvl="1"/>
            <a:r>
              <a:rPr lang="zh-TW" altLang="en-US" smtClean="0"/>
              <a:t>排名，之前排名</a:t>
            </a:r>
            <a:endParaRPr lang="en-US" altLang="zh-TW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pixiv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029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609653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smtClean="0"/>
              <a:t>作品</a:t>
            </a:r>
            <a:endParaRPr lang="en-US" altLang="zh-TW" smtClean="0"/>
          </a:p>
          <a:p>
            <a:pPr lvl="1"/>
            <a:r>
              <a:rPr lang="zh-TW" altLang="en-US" smtClean="0"/>
              <a:t>閱覽數，評分數，總分</a:t>
            </a:r>
            <a:endParaRPr lang="en-US" altLang="zh-TW" smtClean="0"/>
          </a:p>
          <a:p>
            <a:pPr lvl="2"/>
            <a:r>
              <a:rPr lang="en-US" altLang="zh-TW" smtClean="0"/>
              <a:t>1 star – 10 stars</a:t>
            </a:r>
          </a:p>
          <a:p>
            <a:pPr lvl="1"/>
            <a:r>
              <a:rPr lang="en-US" altLang="zh-TW" smtClean="0"/>
              <a:t>twitter</a:t>
            </a:r>
            <a:r>
              <a:rPr lang="zh-TW" altLang="en-US" smtClean="0"/>
              <a:t>推文數</a:t>
            </a:r>
            <a:r>
              <a:rPr lang="en-US" altLang="zh-TW" smtClean="0"/>
              <a:t>, facebook</a:t>
            </a:r>
            <a:r>
              <a:rPr lang="zh-TW" altLang="en-US" smtClean="0"/>
              <a:t>讚數</a:t>
            </a:r>
            <a:endParaRPr lang="en-US" altLang="zh-TW" smtClean="0"/>
          </a:p>
          <a:p>
            <a:pPr lvl="1"/>
            <a:r>
              <a:rPr lang="en-US" altLang="zh-TW" smtClean="0"/>
              <a:t>comment</a:t>
            </a:r>
          </a:p>
          <a:p>
            <a:r>
              <a:rPr lang="zh-TW" altLang="en-US" smtClean="0"/>
              <a:t>個人信息</a:t>
            </a:r>
            <a:r>
              <a:rPr lang="zh-TW" altLang="en-US"/>
              <a:t>，</a:t>
            </a:r>
            <a:r>
              <a:rPr lang="zh-TW" altLang="en-US" smtClean="0"/>
              <a:t>投稿</a:t>
            </a:r>
            <a:endParaRPr lang="en-US" altLang="zh-TW" smtClean="0"/>
          </a:p>
          <a:p>
            <a:r>
              <a:rPr lang="zh-TW" altLang="en-US" smtClean="0"/>
              <a:t>收藏</a:t>
            </a:r>
            <a:endParaRPr lang="en-US" altLang="zh-TW" smtClean="0"/>
          </a:p>
          <a:p>
            <a:pPr lvl="1"/>
            <a:r>
              <a:rPr lang="zh-TW" altLang="en-US" smtClean="0"/>
              <a:t>收藏順序，投稿順序，總數</a:t>
            </a:r>
            <a:endParaRPr lang="en-US" altLang="zh-TW" smtClean="0"/>
          </a:p>
          <a:p>
            <a:pPr lvl="1"/>
            <a:r>
              <a:rPr lang="zh-TW" altLang="en-US" smtClean="0"/>
              <a:t>每個作品列</a:t>
            </a:r>
            <a:r>
              <a:rPr lang="en-US" altLang="zh-TW" smtClean="0"/>
              <a:t>title</a:t>
            </a:r>
            <a:r>
              <a:rPr lang="zh-TW" altLang="en-US" smtClean="0"/>
              <a:t>，日期，作者，被收藏次數</a:t>
            </a:r>
            <a:endParaRPr lang="en-US" altLang="zh-TW" smtClean="0"/>
          </a:p>
          <a:p>
            <a:r>
              <a:rPr lang="zh-TW" altLang="en-US" smtClean="0"/>
              <a:t>收藏標籤，推文，追蹤動態，關注用戶，好</a:t>
            </a:r>
            <a:r>
              <a:rPr lang="en-US" altLang="zh-TW" smtClean="0"/>
              <a:t>p</a:t>
            </a:r>
            <a:r>
              <a:rPr lang="zh-TW" altLang="en-US" smtClean="0"/>
              <a:t>友</a:t>
            </a:r>
            <a:endParaRPr lang="en-US" altLang="zh-TW" smtClean="0"/>
          </a:p>
          <a:p>
            <a:r>
              <a:rPr lang="zh-TW" altLang="en-US" smtClean="0"/>
              <a:t>首頁</a:t>
            </a:r>
            <a:endParaRPr lang="en-US" altLang="zh-TW" smtClean="0"/>
          </a:p>
          <a:p>
            <a:pPr lvl="1"/>
            <a:r>
              <a:rPr lang="zh-TW" altLang="en-US" smtClean="0"/>
              <a:t>新作品，</a:t>
            </a:r>
            <a:r>
              <a:rPr lang="en-US" altLang="zh-TW" smtClean="0"/>
              <a:t>tags</a:t>
            </a:r>
            <a:r>
              <a:rPr lang="zh-TW" altLang="en-US" smtClean="0"/>
              <a:t>，喜歡的新作品</a:t>
            </a:r>
            <a:endParaRPr lang="en-US" altLang="zh-TW" smtClean="0"/>
          </a:p>
          <a:p>
            <a:pPr lvl="1"/>
            <a:r>
              <a:rPr lang="zh-TW" altLang="en-US" smtClean="0"/>
              <a:t>現在速度</a:t>
            </a:r>
            <a:r>
              <a:rPr lang="en-US" altLang="zh-TW" smtClean="0"/>
              <a:t>121ps</a:t>
            </a:r>
          </a:p>
          <a:p>
            <a:r>
              <a:rPr lang="en-US" altLang="zh-TW" smtClean="0"/>
              <a:t>tag</a:t>
            </a:r>
          </a:p>
          <a:p>
            <a:pPr lvl="1"/>
            <a:r>
              <a:rPr lang="en-US" altLang="zh-TW" smtClean="0"/>
              <a:t># of views history chart</a:t>
            </a:r>
          </a:p>
          <a:p>
            <a:pPr lvl="1"/>
            <a:r>
              <a:rPr lang="zh-TW" altLang="en-US" smtClean="0"/>
              <a:t>投稿作品，熱門序，最新排序</a:t>
            </a:r>
            <a:endParaRPr lang="en-US" altLang="zh-TW" smtClean="0"/>
          </a:p>
          <a:p>
            <a:pPr lvl="1"/>
            <a:r>
              <a:rPr lang="zh-TW" altLang="en-US" smtClean="0"/>
              <a:t>投稿作品數，閱覽數，</a:t>
            </a:r>
            <a:r>
              <a:rPr lang="en-US" altLang="zh-TW" smtClean="0"/>
              <a:t>comment</a:t>
            </a:r>
            <a:r>
              <a:rPr lang="zh-TW" altLang="en-US" smtClean="0"/>
              <a:t>數</a:t>
            </a:r>
            <a:endParaRPr lang="en-US" altLang="zh-TW" smtClean="0"/>
          </a:p>
          <a:p>
            <a:pPr lvl="1"/>
            <a:r>
              <a:rPr lang="en-US" altLang="zh-TW" smtClean="0"/>
              <a:t>related tags</a:t>
            </a:r>
          </a:p>
          <a:p>
            <a:pPr lvl="1"/>
            <a:r>
              <a:rPr lang="en-US" altLang="zh-TW" smtClean="0"/>
              <a:t>title, </a:t>
            </a:r>
            <a:r>
              <a:rPr lang="zh-TW" altLang="en-US" smtClean="0"/>
              <a:t>作者，</a:t>
            </a:r>
            <a:r>
              <a:rPr lang="zh-TW" altLang="en-US"/>
              <a:t>被收藏次數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pixiv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741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609653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mtClean="0"/>
              <a:t>question sorting</a:t>
            </a:r>
          </a:p>
          <a:p>
            <a:pPr lvl="1"/>
            <a:r>
              <a:rPr lang="en-US" altLang="zh-TW" smtClean="0"/>
              <a:t>homepage</a:t>
            </a:r>
          </a:p>
          <a:p>
            <a:pPr lvl="2"/>
            <a:r>
              <a:rPr lang="en-US" altLang="zh-TW" smtClean="0"/>
              <a:t>interesting – personal history and tag preference</a:t>
            </a:r>
          </a:p>
          <a:p>
            <a:pPr lvl="2"/>
            <a:r>
              <a:rPr lang="en-US" altLang="zh-TW" smtClean="0"/>
              <a:t>featured - active bounty</a:t>
            </a:r>
          </a:p>
          <a:p>
            <a:pPr lvl="2"/>
            <a:r>
              <a:rPr lang="en-US" altLang="zh-TW" smtClean="0"/>
              <a:t>hot – most views, answers, and votes over last few days</a:t>
            </a:r>
          </a:p>
          <a:p>
            <a:pPr lvl="2"/>
            <a:r>
              <a:rPr lang="en-US" altLang="zh-TW" smtClean="0"/>
              <a:t>week - </a:t>
            </a:r>
            <a:r>
              <a:rPr lang="en-US" altLang="zh-TW"/>
              <a:t>most views, answers, and </a:t>
            </a:r>
            <a:r>
              <a:rPr lang="en-US" altLang="zh-TW" smtClean="0"/>
              <a:t>votes this week</a:t>
            </a:r>
          </a:p>
          <a:p>
            <a:pPr lvl="2"/>
            <a:r>
              <a:rPr lang="en-US" altLang="zh-TW" smtClean="0"/>
              <a:t>month - </a:t>
            </a:r>
            <a:r>
              <a:rPr lang="en-US" altLang="zh-TW"/>
              <a:t>most views, answers, and </a:t>
            </a:r>
            <a:r>
              <a:rPr lang="en-US" altLang="zh-TW" smtClean="0"/>
              <a:t>votes this month</a:t>
            </a:r>
          </a:p>
          <a:p>
            <a:pPr lvl="1"/>
            <a:r>
              <a:rPr lang="en-US" altLang="zh-TW" smtClean="0"/>
              <a:t>all</a:t>
            </a:r>
          </a:p>
          <a:p>
            <a:pPr lvl="2"/>
            <a:r>
              <a:rPr lang="en-US" altLang="zh-TW" smtClean="0"/>
              <a:t>newest – most recently asked</a:t>
            </a:r>
          </a:p>
          <a:p>
            <a:pPr lvl="2"/>
            <a:r>
              <a:rPr lang="en-US" altLang="zh-TW" smtClean="0"/>
              <a:t>votes – most votes</a:t>
            </a:r>
          </a:p>
          <a:p>
            <a:pPr lvl="2"/>
            <a:r>
              <a:rPr lang="en-US" altLang="zh-TW" smtClean="0"/>
              <a:t>featured – open bounties</a:t>
            </a:r>
          </a:p>
          <a:p>
            <a:pPr lvl="2"/>
            <a:r>
              <a:rPr lang="en-US" altLang="zh-TW" smtClean="0"/>
              <a:t>frequent – most links</a:t>
            </a:r>
          </a:p>
          <a:p>
            <a:pPr lvl="2"/>
            <a:r>
              <a:rPr lang="en-US" altLang="zh-TW" smtClean="0"/>
              <a:t>active – recent activity</a:t>
            </a:r>
          </a:p>
          <a:p>
            <a:pPr lvl="2"/>
            <a:r>
              <a:rPr lang="en-US" altLang="zh-TW" smtClean="0"/>
              <a:t>unanswered – no upvoted answers</a:t>
            </a:r>
          </a:p>
          <a:p>
            <a:pPr lvl="1"/>
            <a:r>
              <a:rPr lang="en-US" altLang="zh-TW" smtClean="0"/>
              <a:t>unanswered (no upvoted answer)</a:t>
            </a:r>
          </a:p>
          <a:p>
            <a:pPr lvl="2"/>
            <a:r>
              <a:rPr lang="en-US" altLang="zh-TW" smtClean="0"/>
              <a:t>my tags, newest, votes, no answer</a:t>
            </a:r>
          </a:p>
          <a:p>
            <a:pPr lvl="1"/>
            <a:r>
              <a:rPr lang="en-US" altLang="zh-TW" smtClean="0"/>
              <a:t>tagged question</a:t>
            </a:r>
          </a:p>
          <a:p>
            <a:pPr lvl="2"/>
            <a:r>
              <a:rPr lang="en-US" altLang="zh-TW" smtClean="0"/>
              <a:t>newest, featured, frequent, votes, active, unanswered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stackoverflow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11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60965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/>
              <a:t>question </a:t>
            </a:r>
            <a:r>
              <a:rPr lang="en-US" altLang="zh-TW" smtClean="0"/>
              <a:t>listing summary</a:t>
            </a:r>
            <a:endParaRPr lang="en-US" altLang="zh-TW"/>
          </a:p>
          <a:p>
            <a:pPr lvl="1"/>
            <a:r>
              <a:rPr lang="en-US" altLang="zh-TW"/>
              <a:t># of votes, # of answers, accepted flag, has accepted answer, # of views</a:t>
            </a:r>
          </a:p>
          <a:p>
            <a:pPr lvl="1"/>
            <a:r>
              <a:rPr lang="en-US" altLang="zh-TW"/>
              <a:t>title, tags, last activity time, who, and reputation</a:t>
            </a:r>
          </a:p>
          <a:p>
            <a:pPr lvl="1"/>
            <a:r>
              <a:rPr lang="en-US" altLang="zh-TW"/>
              <a:t>content abstract on mouse </a:t>
            </a:r>
            <a:r>
              <a:rPr lang="en-US" altLang="zh-TW" smtClean="0"/>
              <a:t>hover</a:t>
            </a:r>
          </a:p>
          <a:p>
            <a:r>
              <a:rPr lang="en-US" altLang="zh-TW" smtClean="0"/>
              <a:t>answer listing summary</a:t>
            </a:r>
          </a:p>
          <a:p>
            <a:pPr lvl="1"/>
            <a:r>
              <a:rPr lang="en-US" altLang="zh-TW" smtClean="0"/>
              <a:t>votes – highest score</a:t>
            </a:r>
          </a:p>
          <a:p>
            <a:pPr lvl="1"/>
            <a:r>
              <a:rPr lang="en-US" altLang="zh-TW" smtClean="0"/>
              <a:t>oldest – time</a:t>
            </a:r>
          </a:p>
          <a:p>
            <a:pPr lvl="1"/>
            <a:r>
              <a:rPr lang="en-US" altLang="zh-TW" smtClean="0"/>
              <a:t>active – last activity</a:t>
            </a:r>
          </a:p>
          <a:p>
            <a:r>
              <a:rPr lang="en-US" altLang="zh-TW" smtClean="0"/>
              <a:t>tags listing</a:t>
            </a:r>
          </a:p>
          <a:p>
            <a:pPr lvl="1"/>
            <a:r>
              <a:rPr lang="en-US" altLang="zh-TW" smtClean="0"/>
              <a:t>popular</a:t>
            </a:r>
          </a:p>
          <a:p>
            <a:pPr lvl="1"/>
            <a:r>
              <a:rPr lang="en-US" altLang="zh-TW" smtClean="0"/>
              <a:t>name</a:t>
            </a:r>
          </a:p>
          <a:p>
            <a:pPr lvl="1"/>
            <a:r>
              <a:rPr lang="en-US" altLang="zh-TW" smtClean="0"/>
              <a:t>new</a:t>
            </a:r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stackoverflow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425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/>
              <a:t>discussion page</a:t>
            </a:r>
          </a:p>
          <a:p>
            <a:pPr lvl="1"/>
            <a:r>
              <a:rPr lang="en-US" altLang="zh-TW"/>
              <a:t>title, tags, ask time, # of views, last activity time</a:t>
            </a:r>
          </a:p>
          <a:p>
            <a:pPr lvl="1"/>
            <a:r>
              <a:rPr lang="en-US" altLang="zh-TW"/>
              <a:t>related discussions, linked discussions</a:t>
            </a:r>
          </a:p>
          <a:p>
            <a:r>
              <a:rPr lang="en-US" altLang="zh-TW"/>
              <a:t>question</a:t>
            </a:r>
          </a:p>
          <a:p>
            <a:pPr lvl="1"/>
            <a:r>
              <a:rPr lang="en-US" altLang="zh-TW"/>
              <a:t>up vote - down vote, # of favorites</a:t>
            </a:r>
          </a:p>
          <a:p>
            <a:pPr lvl="1"/>
            <a:r>
              <a:rPr lang="en-US" altLang="zh-TW"/>
              <a:t>content, last edit time, editor, reputation, badges</a:t>
            </a:r>
          </a:p>
          <a:p>
            <a:pPr lvl="1"/>
            <a:r>
              <a:rPr lang="en-US" altLang="zh-TW"/>
              <a:t>asker, ask time, reputation, badges</a:t>
            </a:r>
          </a:p>
          <a:p>
            <a:r>
              <a:rPr lang="en-US" altLang="zh-TW"/>
              <a:t>comment</a:t>
            </a:r>
          </a:p>
          <a:p>
            <a:pPr lvl="1"/>
            <a:r>
              <a:rPr lang="en-US" altLang="zh-TW"/>
              <a:t>votes, content, who, time, edited flag</a:t>
            </a:r>
          </a:p>
          <a:p>
            <a:r>
              <a:rPr lang="en-US" altLang="zh-TW"/>
              <a:t>answer</a:t>
            </a:r>
          </a:p>
          <a:p>
            <a:pPr lvl="1"/>
            <a:r>
              <a:rPr lang="en-US" altLang="zh-TW"/>
              <a:t>up vote - down vote, accepted flag, time</a:t>
            </a:r>
          </a:p>
          <a:p>
            <a:pPr lvl="1"/>
            <a:r>
              <a:rPr lang="en-US" altLang="zh-TW"/>
              <a:t>content, last edit time, editor, reputation, badges</a:t>
            </a:r>
          </a:p>
          <a:p>
            <a:pPr lvl="1"/>
            <a:r>
              <a:rPr lang="en-US" altLang="zh-TW"/>
              <a:t>answerer, answer time, reputation, badges</a:t>
            </a:r>
          </a:p>
          <a:p>
            <a:r>
              <a:rPr lang="en-US" altLang="zh-TW" smtClean="0"/>
              <a:t>statistics</a:t>
            </a:r>
          </a:p>
          <a:p>
            <a:pPr lvl="1"/>
            <a:r>
              <a:rPr lang="en-US" altLang="zh-TW" smtClean="0"/>
              <a:t># of questions with no upvoted answers</a:t>
            </a:r>
          </a:p>
          <a:p>
            <a:pPr lvl="1"/>
            <a:r>
              <a:rPr lang="en-US" altLang="zh-TW" smtClean="0"/>
              <a:t># of all questions</a:t>
            </a:r>
          </a:p>
          <a:p>
            <a:pPr lvl="1"/>
            <a:r>
              <a:rPr lang="en-US" altLang="zh-TW" smtClean="0"/>
              <a:t># of questions tagged</a:t>
            </a:r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stackoverflow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227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609653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mtClean="0"/>
              <a:t>tag</a:t>
            </a:r>
          </a:p>
          <a:p>
            <a:pPr lvl="1"/>
            <a:r>
              <a:rPr lang="en-US" altLang="zh-TW" smtClean="0"/>
              <a:t>info, info history, excerpt, excerpt history</a:t>
            </a:r>
          </a:p>
          <a:p>
            <a:pPr lvl="1"/>
            <a:r>
              <a:rPr lang="en-US" altLang="zh-TW" smtClean="0"/>
              <a:t>top users, synonyms, related tags</a:t>
            </a:r>
          </a:p>
          <a:p>
            <a:pPr lvl="1"/>
            <a:r>
              <a:rPr lang="en-US" altLang="zh-TW" smtClean="0"/>
              <a:t>new answers</a:t>
            </a:r>
          </a:p>
          <a:p>
            <a:pPr lvl="2"/>
            <a:r>
              <a:rPr lang="en-US" altLang="zh-TW" smtClean="0"/>
              <a:t>votes, title, abstract, tags, accepted flag, answerer, answer time, reputation, badge</a:t>
            </a:r>
          </a:p>
          <a:p>
            <a:pPr lvl="1"/>
            <a:r>
              <a:rPr lang="en-US" altLang="zh-TW" smtClean="0"/>
              <a:t>hot answers</a:t>
            </a:r>
          </a:p>
          <a:p>
            <a:pPr lvl="2"/>
            <a:r>
              <a:rPr lang="en-US" altLang="zh-TW" smtClean="0"/>
              <a:t>all, year, month, week, day</a:t>
            </a:r>
          </a:p>
          <a:p>
            <a:pPr lvl="1"/>
            <a:r>
              <a:rPr lang="en-US" altLang="zh-TW" smtClean="0"/>
              <a:t>stats</a:t>
            </a:r>
          </a:p>
          <a:p>
            <a:pPr lvl="2"/>
            <a:r>
              <a:rPr lang="en-US" altLang="zh-TW" smtClean="0"/>
              <a:t>create time, # of views, last active time, # of editors</a:t>
            </a:r>
          </a:p>
          <a:p>
            <a:pPr lvl="1"/>
            <a:r>
              <a:rPr lang="en-US" altLang="zh-TW" smtClean="0"/>
              <a:t># of questions, % unanswered</a:t>
            </a:r>
          </a:p>
          <a:p>
            <a:pPr lvl="2"/>
            <a:r>
              <a:rPr lang="en-US" altLang="zh-TW" smtClean="0"/>
              <a:t>last 7 days, last 30 days, all time</a:t>
            </a:r>
          </a:p>
          <a:p>
            <a:pPr lvl="1"/>
            <a:r>
              <a:rPr lang="en-US" altLang="zh-TW" smtClean="0"/>
              <a:t>top answerers</a:t>
            </a:r>
          </a:p>
          <a:p>
            <a:pPr lvl="2"/>
            <a:r>
              <a:rPr lang="en-US" altLang="zh-TW" smtClean="0"/>
              <a:t>last 30 days, all time</a:t>
            </a:r>
          </a:p>
          <a:p>
            <a:pPr lvl="2"/>
            <a:r>
              <a:rPr lang="en-US" altLang="zh-TW" smtClean="0"/>
              <a:t>total score, # of answers provided, reputation, badges</a:t>
            </a:r>
          </a:p>
          <a:p>
            <a:pPr lvl="1"/>
            <a:r>
              <a:rPr lang="en-US" altLang="zh-TW" smtClean="0"/>
              <a:t>top askers</a:t>
            </a:r>
          </a:p>
          <a:p>
            <a:pPr lvl="2"/>
            <a:r>
              <a:rPr lang="en-US" altLang="zh-TW"/>
              <a:t>last 30 days, all time</a:t>
            </a:r>
          </a:p>
          <a:p>
            <a:pPr lvl="2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stackoverflow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825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609653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smtClean="0"/>
              <a:t>user</a:t>
            </a:r>
          </a:p>
          <a:p>
            <a:pPr lvl="1"/>
            <a:r>
              <a:rPr lang="en-US" altLang="zh-TW" smtClean="0"/>
              <a:t>reputation, badges</a:t>
            </a:r>
          </a:p>
          <a:p>
            <a:pPr lvl="1"/>
            <a:r>
              <a:rPr lang="en-US" altLang="zh-TW" smtClean="0"/>
              <a:t>website, location, age, join time, last active time</a:t>
            </a:r>
          </a:p>
          <a:p>
            <a:pPr lvl="1"/>
            <a:r>
              <a:rPr lang="en-US" altLang="zh-TW" smtClean="0"/>
              <a:t># of profile views, custom profile</a:t>
            </a:r>
          </a:p>
          <a:p>
            <a:pPr lvl="1"/>
            <a:r>
              <a:rPr lang="en-US" altLang="zh-TW" smtClean="0"/>
              <a:t>answers</a:t>
            </a:r>
          </a:p>
          <a:p>
            <a:pPr lvl="2"/>
            <a:r>
              <a:rPr lang="en-US" altLang="zh-TW"/>
              <a:t>sort by </a:t>
            </a:r>
            <a:r>
              <a:rPr lang="en-US" altLang="zh-TW" smtClean="0"/>
              <a:t>votes, activity, newest</a:t>
            </a:r>
          </a:p>
          <a:p>
            <a:pPr lvl="2"/>
            <a:r>
              <a:rPr lang="en-US" altLang="zh-TW" smtClean="0"/>
              <a:t># of answers</a:t>
            </a:r>
          </a:p>
          <a:p>
            <a:pPr lvl="2"/>
            <a:r>
              <a:rPr lang="en-US" altLang="zh-TW" smtClean="0"/>
              <a:t>votes, accepted flag, title, time</a:t>
            </a:r>
          </a:p>
          <a:p>
            <a:pPr lvl="1"/>
            <a:r>
              <a:rPr lang="en-US" altLang="zh-TW" smtClean="0"/>
              <a:t>questions</a:t>
            </a:r>
          </a:p>
          <a:p>
            <a:pPr lvl="2"/>
            <a:r>
              <a:rPr lang="en-US" altLang="zh-TW" smtClean="0"/>
              <a:t>sort by votes, activity, newest, views</a:t>
            </a:r>
          </a:p>
          <a:p>
            <a:pPr lvl="2"/>
            <a:r>
              <a:rPr lang="en-US" altLang="zh-TW" smtClean="0"/>
              <a:t>display # of favorites, votes, # of answers, accepted flag, # of views, title, tags</a:t>
            </a:r>
          </a:p>
          <a:p>
            <a:pPr lvl="2"/>
            <a:r>
              <a:rPr lang="en-US" altLang="zh-TW" smtClean="0"/>
              <a:t>last activity time, who, reputation</a:t>
            </a:r>
          </a:p>
          <a:p>
            <a:pPr lvl="1"/>
            <a:r>
              <a:rPr lang="en-US" altLang="zh-TW" smtClean="0"/>
              <a:t>tags (for each tag)</a:t>
            </a:r>
          </a:p>
          <a:p>
            <a:pPr lvl="2"/>
            <a:r>
              <a:rPr lang="en-US" altLang="zh-TW" smtClean="0"/>
              <a:t>sort by votes, name</a:t>
            </a:r>
          </a:p>
          <a:p>
            <a:pPr lvl="2"/>
            <a:r>
              <a:rPr lang="en-US" altLang="zh-TW" smtClean="0"/>
              <a:t>total score of answers, total score of questions</a:t>
            </a:r>
          </a:p>
          <a:p>
            <a:pPr lvl="2"/>
            <a:r>
              <a:rPr lang="en-US" altLang="zh-TW" smtClean="0"/>
              <a:t># of questions, # of answers</a:t>
            </a:r>
          </a:p>
          <a:p>
            <a:pPr lvl="2"/>
            <a:r>
              <a:rPr lang="en-US" altLang="zh-TW" smtClean="0"/>
              <a:t># of posts</a:t>
            </a:r>
          </a:p>
          <a:p>
            <a:pPr lvl="1"/>
            <a:r>
              <a:rPr lang="en-US" altLang="zh-TW" smtClean="0"/>
              <a:t>badges</a:t>
            </a:r>
          </a:p>
          <a:p>
            <a:pPr lvl="2"/>
            <a:r>
              <a:rPr lang="en-US" altLang="zh-TW" smtClean="0"/>
              <a:t>total number</a:t>
            </a:r>
          </a:p>
          <a:p>
            <a:pPr lvl="2"/>
            <a:r>
              <a:rPr lang="en-US" altLang="zh-TW" smtClean="0"/>
              <a:t>times the badge is awarded</a:t>
            </a:r>
          </a:p>
          <a:p>
            <a:pPr lvl="2"/>
            <a:r>
              <a:rPr lang="en-US" altLang="zh-TW" smtClean="0"/>
              <a:t>sort by recent, class, name</a:t>
            </a:r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stackoverflow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065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609653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smtClean="0"/>
              <a:t>user</a:t>
            </a:r>
          </a:p>
          <a:p>
            <a:pPr lvl="1"/>
            <a:r>
              <a:rPr lang="en-US" altLang="zh-TW" smtClean="0"/>
              <a:t>favorites (questions)</a:t>
            </a:r>
          </a:p>
          <a:p>
            <a:pPr lvl="2"/>
            <a:r>
              <a:rPr lang="en-US" altLang="zh-TW" smtClean="0"/>
              <a:t>sort by votes, activity, newest, views, added</a:t>
            </a:r>
          </a:p>
          <a:p>
            <a:pPr lvl="2"/>
            <a:r>
              <a:rPr lang="en-US" altLang="zh-TW" smtClean="0"/>
              <a:t># of favorites</a:t>
            </a:r>
          </a:p>
          <a:p>
            <a:pPr lvl="1"/>
            <a:r>
              <a:rPr lang="en-US" altLang="zh-TW" smtClean="0"/>
              <a:t>reputation</a:t>
            </a:r>
          </a:p>
          <a:p>
            <a:pPr lvl="2"/>
            <a:r>
              <a:rPr lang="en-US" altLang="zh-TW" smtClean="0"/>
              <a:t>total # of reputation</a:t>
            </a:r>
          </a:p>
          <a:p>
            <a:pPr lvl="2"/>
            <a:r>
              <a:rPr lang="en-US" altLang="zh-TW" smtClean="0"/>
              <a:t>today, yesterday, 2 days ago, by each date</a:t>
            </a:r>
          </a:p>
          <a:p>
            <a:pPr lvl="3"/>
            <a:r>
              <a:rPr lang="en-US" altLang="zh-TW" smtClean="0"/>
              <a:t>reputation history of each date</a:t>
            </a:r>
          </a:p>
          <a:p>
            <a:pPr lvl="2"/>
            <a:r>
              <a:rPr lang="en-US" altLang="zh-TW" smtClean="0"/>
              <a:t>+N, time, type, title</a:t>
            </a:r>
          </a:p>
          <a:p>
            <a:pPr lvl="2"/>
            <a:r>
              <a:rPr lang="en-US" altLang="zh-TW" smtClean="0"/>
              <a:t>top x% this month</a:t>
            </a:r>
          </a:p>
          <a:p>
            <a:pPr lvl="1"/>
            <a:r>
              <a:rPr lang="en-US" altLang="zh-TW" smtClean="0"/>
              <a:t>activity</a:t>
            </a:r>
          </a:p>
          <a:p>
            <a:pPr lvl="2"/>
            <a:r>
              <a:rPr lang="en-US" altLang="zh-TW" smtClean="0"/>
              <a:t>sort by all, accepts, posts, badges, comments, revisions, reviews, suggestions</a:t>
            </a:r>
          </a:p>
          <a:p>
            <a:pPr lvl="2"/>
            <a:r>
              <a:rPr lang="en-US" altLang="zh-TW" smtClean="0"/>
              <a:t>total # of actions</a:t>
            </a:r>
          </a:p>
          <a:p>
            <a:pPr lvl="2"/>
            <a:r>
              <a:rPr lang="en-US" altLang="zh-TW" smtClean="0"/>
              <a:t>time, type, title, abstract</a:t>
            </a:r>
          </a:p>
          <a:p>
            <a:pPr lvl="2"/>
            <a:r>
              <a:rPr lang="en-US" altLang="zh-TW" smtClean="0"/>
              <a:t>type = accepted, asked, answered, awarded, comment, revised, reviewed, suggested</a:t>
            </a:r>
          </a:p>
          <a:p>
            <a:pPr lvl="1"/>
            <a:r>
              <a:rPr lang="en-US" altLang="zh-TW" smtClean="0"/>
              <a:t>bounty</a:t>
            </a:r>
          </a:p>
          <a:p>
            <a:pPr lvl="2"/>
            <a:r>
              <a:rPr lang="en-US" altLang="zh-TW" smtClean="0"/>
              <a:t>sort by active, offered, earned</a:t>
            </a:r>
          </a:p>
          <a:p>
            <a:pPr lvl="1"/>
            <a:r>
              <a:rPr lang="en-US" altLang="zh-TW" smtClean="0"/>
              <a:t>votes cast</a:t>
            </a:r>
          </a:p>
          <a:p>
            <a:pPr lvl="2"/>
            <a:r>
              <a:rPr lang="en-US" altLang="zh-TW" smtClean="0"/>
              <a:t>all time up, down</a:t>
            </a:r>
          </a:p>
          <a:p>
            <a:pPr lvl="2"/>
            <a:r>
              <a:rPr lang="en-US" altLang="zh-TW" smtClean="0"/>
              <a:t>question, answer</a:t>
            </a:r>
          </a:p>
          <a:p>
            <a:pPr lvl="2"/>
            <a:r>
              <a:rPr lang="en-US" altLang="zh-TW" smtClean="0"/>
              <a:t>month, week, day</a:t>
            </a:r>
          </a:p>
          <a:p>
            <a:pPr lvl="2"/>
            <a:r>
              <a:rPr lang="en-US" altLang="zh-TW" smtClean="0"/>
              <a:t>total # of votes cast</a:t>
            </a:r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stackoverflow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135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smtClean="0"/>
              <a:t>user listing</a:t>
            </a:r>
          </a:p>
          <a:p>
            <a:pPr lvl="1"/>
            <a:r>
              <a:rPr lang="en-US" altLang="zh-TW" smtClean="0"/>
              <a:t>reputation</a:t>
            </a:r>
          </a:p>
          <a:p>
            <a:pPr lvl="2"/>
            <a:r>
              <a:rPr lang="en-US" altLang="zh-TW" smtClean="0"/>
              <a:t>week, month, quarter, year, all</a:t>
            </a:r>
          </a:p>
          <a:p>
            <a:pPr lvl="2"/>
            <a:r>
              <a:rPr lang="en-US" altLang="zh-TW" smtClean="0"/>
              <a:t>name, location, reputation this week, total reputation, tags</a:t>
            </a:r>
            <a:endParaRPr lang="zh-TW" altLang="en-US" smtClean="0"/>
          </a:p>
          <a:p>
            <a:pPr lvl="1"/>
            <a:r>
              <a:rPr lang="en-US" altLang="zh-TW" smtClean="0"/>
              <a:t>new users</a:t>
            </a:r>
          </a:p>
          <a:p>
            <a:pPr lvl="2"/>
            <a:r>
              <a:rPr lang="en-US" altLang="zh-TW" smtClean="0"/>
              <a:t>reputation, creation date</a:t>
            </a:r>
          </a:p>
          <a:p>
            <a:pPr lvl="2"/>
            <a:r>
              <a:rPr lang="en-US" altLang="zh-TW" smtClean="0"/>
              <a:t>name, location, reputation in n days, tags</a:t>
            </a:r>
          </a:p>
          <a:p>
            <a:pPr lvl="1"/>
            <a:r>
              <a:rPr lang="en-US" altLang="zh-TW" smtClean="0"/>
              <a:t>voters</a:t>
            </a:r>
          </a:p>
          <a:p>
            <a:pPr lvl="2">
              <a:buClr>
                <a:srgbClr val="873624"/>
              </a:buClr>
            </a:pPr>
            <a:r>
              <a:rPr lang="en-US" altLang="zh-TW" sz="2100">
                <a:solidFill>
                  <a:prstClr val="black">
                    <a:lumMod val="85000"/>
                    <a:lumOff val="15000"/>
                  </a:prstClr>
                </a:solidFill>
              </a:rPr>
              <a:t>week, month, quarter, year, </a:t>
            </a:r>
            <a:r>
              <a:rPr lang="en-US" altLang="zh-TW" sz="21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all</a:t>
            </a:r>
          </a:p>
          <a:p>
            <a:pPr lvl="2">
              <a:buClr>
                <a:srgbClr val="873624"/>
              </a:buClr>
            </a:pPr>
            <a:r>
              <a:rPr lang="en-US" altLang="zh-TW" sz="2400"/>
              <a:t>name, location, reputation this week, total reputation</a:t>
            </a:r>
            <a:r>
              <a:rPr lang="en-US" altLang="zh-TW" sz="2400" smtClean="0"/>
              <a:t>, # of votes</a:t>
            </a:r>
            <a:endParaRPr lang="en-US" altLang="zh-TW" sz="210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r>
              <a:rPr lang="en-US" altLang="zh-TW" smtClean="0"/>
              <a:t>editors</a:t>
            </a:r>
          </a:p>
          <a:p>
            <a:pPr lvl="2">
              <a:buClr>
                <a:srgbClr val="873624"/>
              </a:buClr>
            </a:pPr>
            <a:r>
              <a:rPr lang="en-US" altLang="zh-TW" sz="2100">
                <a:solidFill>
                  <a:prstClr val="black">
                    <a:lumMod val="85000"/>
                    <a:lumOff val="15000"/>
                  </a:prstClr>
                </a:solidFill>
              </a:rPr>
              <a:t>week, month, quarter, year, all</a:t>
            </a:r>
          </a:p>
          <a:p>
            <a:pPr lvl="2">
              <a:buClr>
                <a:srgbClr val="873624"/>
              </a:buClr>
            </a:pPr>
            <a:r>
              <a:rPr lang="en-US" altLang="zh-TW" sz="2400"/>
              <a:t>name, location, reputation this week, total reputation, # of </a:t>
            </a:r>
            <a:r>
              <a:rPr lang="en-US" altLang="zh-TW" sz="2400" smtClean="0"/>
              <a:t>edits</a:t>
            </a:r>
            <a:endParaRPr lang="en-US" altLang="zh-TW" smtClean="0"/>
          </a:p>
          <a:p>
            <a:pPr lvl="1"/>
            <a:r>
              <a:rPr lang="en-US" altLang="zh-TW" smtClean="0"/>
              <a:t>moderators</a:t>
            </a:r>
          </a:p>
          <a:p>
            <a:pPr lvl="2"/>
            <a:r>
              <a:rPr lang="en-US" altLang="zh-TW" smtClean="0"/>
              <a:t>name, location, reputation, badges, elected year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stackoverflow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12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609653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mtClean="0"/>
              <a:t>content</a:t>
            </a:r>
          </a:p>
          <a:p>
            <a:pPr lvl="1"/>
            <a:r>
              <a:rPr lang="en-US" altLang="zh-TW" smtClean="0"/>
              <a:t>Discussion list</a:t>
            </a:r>
          </a:p>
          <a:p>
            <a:pPr lvl="2"/>
            <a:r>
              <a:rPr lang="en-US" altLang="zh-TW" smtClean="0">
                <a:solidFill>
                  <a:schemeClr val="bg1">
                    <a:lumMod val="65000"/>
                  </a:schemeClr>
                </a:solidFill>
              </a:rPr>
              <a:t>Hot, </a:t>
            </a:r>
            <a:r>
              <a:rPr lang="en-US" altLang="zh-TW" err="1" smtClean="0">
                <a:solidFill>
                  <a:schemeClr val="bg1">
                    <a:lumMod val="65000"/>
                  </a:schemeClr>
                </a:solidFill>
              </a:rPr>
              <a:t>freezed</a:t>
            </a:r>
            <a:r>
              <a:rPr lang="en-US" altLang="zh-TW" smtClean="0">
                <a:solidFill>
                  <a:schemeClr val="bg1">
                    <a:lumMod val="65000"/>
                  </a:schemeClr>
                </a:solidFill>
              </a:rPr>
              <a:t>, archived, good parts, awards</a:t>
            </a:r>
            <a:r>
              <a:rPr lang="en-US" altLang="zh-TW" smtClean="0"/>
              <a:t>. Featured, most popular</a:t>
            </a:r>
          </a:p>
          <a:p>
            <a:pPr lvl="2"/>
            <a:r>
              <a:rPr lang="en-US" altLang="zh-TW" smtClean="0"/>
              <a:t>Requests, bounties, pray.</a:t>
            </a:r>
          </a:p>
          <a:p>
            <a:pPr lvl="1"/>
            <a:r>
              <a:rPr lang="en-US" altLang="zh-TW" smtClean="0"/>
              <a:t>Static content</a:t>
            </a:r>
          </a:p>
          <a:p>
            <a:pPr lvl="2"/>
            <a:r>
              <a:rPr lang="en-US" altLang="zh-TW" smtClean="0">
                <a:solidFill>
                  <a:schemeClr val="bg1">
                    <a:lumMod val="65000"/>
                  </a:schemeClr>
                </a:solidFill>
              </a:rPr>
              <a:t>Board rule, footnote, description, announcement, status.</a:t>
            </a:r>
          </a:p>
          <a:p>
            <a:pPr lvl="3"/>
            <a:r>
              <a:rPr lang="en-US" altLang="zh-TW" smtClean="0"/>
              <a:t>Video.</a:t>
            </a:r>
          </a:p>
          <a:p>
            <a:pPr lvl="2"/>
            <a:r>
              <a:rPr lang="en-US" altLang="zh-TW" smtClean="0">
                <a:solidFill>
                  <a:schemeClr val="bg1">
                    <a:lumMod val="65000"/>
                  </a:schemeClr>
                </a:solidFill>
              </a:rPr>
              <a:t>Related boards, statistics. Sub boards (for selections).</a:t>
            </a:r>
          </a:p>
          <a:p>
            <a:pPr lvl="2"/>
            <a:r>
              <a:rPr lang="en-US" altLang="zh-TW" smtClean="0">
                <a:solidFill>
                  <a:schemeClr val="bg1">
                    <a:lumMod val="65000"/>
                  </a:schemeClr>
                </a:solidFill>
              </a:rPr>
              <a:t>Awards, labels.</a:t>
            </a:r>
            <a:endParaRPr lang="en-US" altLang="zh-TW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altLang="zh-TW">
                <a:solidFill>
                  <a:schemeClr val="bg1">
                    <a:lumMod val="65000"/>
                  </a:schemeClr>
                </a:solidFill>
              </a:rPr>
              <a:t>Advertisements</a:t>
            </a:r>
          </a:p>
          <a:p>
            <a:pPr lvl="1"/>
            <a:r>
              <a:rPr lang="en-US" altLang="zh-TW" smtClean="0"/>
              <a:t>News</a:t>
            </a:r>
          </a:p>
          <a:p>
            <a:pPr lvl="2"/>
            <a:r>
              <a:rPr lang="en-US" altLang="zh-TW" smtClean="0"/>
              <a:t>Latest discussion changes (new letters).</a:t>
            </a:r>
          </a:p>
          <a:p>
            <a:pPr lvl="2"/>
            <a:r>
              <a:rPr lang="en-US" altLang="zh-TW" smtClean="0"/>
              <a:t>short-time popular/rising discussions visual display.</a:t>
            </a:r>
          </a:p>
          <a:p>
            <a:pPr lvl="1"/>
            <a:r>
              <a:rPr lang="en-US" altLang="zh-TW" smtClean="0"/>
              <a:t>Here member list.</a:t>
            </a:r>
          </a:p>
          <a:p>
            <a:pPr lvl="1"/>
            <a:r>
              <a:rPr lang="en-US" altLang="zh-TW" smtClean="0"/>
              <a:t>Chat room, votes/polls, white-board, award opting, petition, parade, debate, dispute.</a:t>
            </a:r>
          </a:p>
          <a:p>
            <a:pPr lvl="1"/>
            <a:r>
              <a:rPr lang="en-US" altLang="zh-TW" smtClean="0"/>
              <a:t>book (classic reading, good article) roller.</a:t>
            </a:r>
          </a:p>
          <a:p>
            <a:pPr lvl="1"/>
            <a:r>
              <a:rPr lang="en-US" altLang="zh-TW" smtClean="0"/>
              <a:t>Games. Map, picture sharing. Shops. Jigsaw, puzzle. Sea turtle soup.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Board page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03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609653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mtClean="0"/>
              <a:t>reputation is capped at 200 per day. bounty awards and accepted answers are immune.</a:t>
            </a:r>
          </a:p>
          <a:p>
            <a:r>
              <a:rPr lang="en-US" altLang="zh-TW" smtClean="0"/>
              <a:t>reputation league</a:t>
            </a:r>
          </a:p>
          <a:p>
            <a:pPr lvl="1"/>
            <a:r>
              <a:rPr lang="en-US" altLang="zh-TW" smtClean="0"/>
              <a:t>week, month, quarter, year, all time</a:t>
            </a:r>
          </a:p>
          <a:p>
            <a:pPr lvl="1"/>
            <a:r>
              <a:rPr lang="en-US" altLang="zh-TW" smtClean="0"/>
              <a:t>user name, badges, join time</a:t>
            </a:r>
          </a:p>
          <a:p>
            <a:pPr lvl="1"/>
            <a:r>
              <a:rPr lang="en-US" altLang="zh-TW" smtClean="0"/>
              <a:t>week rank, rank change, total reputation, week reputation</a:t>
            </a:r>
          </a:p>
          <a:p>
            <a:r>
              <a:rPr lang="en-US" altLang="zh-TW" smtClean="0"/>
              <a:t>reputation change</a:t>
            </a:r>
          </a:p>
          <a:p>
            <a:pPr lvl="1"/>
            <a:r>
              <a:rPr lang="en-US" altLang="zh-TW" smtClean="0"/>
              <a:t>10000+, # of users</a:t>
            </a:r>
          </a:p>
          <a:p>
            <a:pPr lvl="1"/>
            <a:r>
              <a:rPr lang="en-US" altLang="zh-TW" smtClean="0"/>
              <a:t>5000+, # of users</a:t>
            </a:r>
          </a:p>
          <a:p>
            <a:pPr lvl="1"/>
            <a:r>
              <a:rPr lang="en-US" altLang="zh-TW" smtClean="0"/>
              <a:t>2500+, # of users</a:t>
            </a:r>
          </a:p>
          <a:p>
            <a:pPr lvl="1"/>
            <a:r>
              <a:rPr lang="en-US" altLang="zh-TW" smtClean="0"/>
              <a:t>1+</a:t>
            </a:r>
            <a:r>
              <a:rPr lang="en-US" altLang="zh-TW"/>
              <a:t>, # of users</a:t>
            </a:r>
            <a:endParaRPr lang="en-US" altLang="zh-TW" smtClean="0"/>
          </a:p>
          <a:p>
            <a:r>
              <a:rPr lang="en-US" altLang="zh-TW" smtClean="0"/>
              <a:t>total reputation</a:t>
            </a:r>
          </a:p>
          <a:p>
            <a:pPr lvl="1"/>
            <a:r>
              <a:rPr lang="en-US" altLang="zh-TW" smtClean="0"/>
              <a:t>100000+</a:t>
            </a:r>
            <a:r>
              <a:rPr lang="en-US" altLang="zh-TW"/>
              <a:t>, # of </a:t>
            </a:r>
            <a:r>
              <a:rPr lang="en-US" altLang="zh-TW" smtClean="0"/>
              <a:t>users</a:t>
            </a:r>
          </a:p>
          <a:p>
            <a:pPr lvl="1"/>
            <a:r>
              <a:rPr lang="en-US" altLang="zh-TW" smtClean="0"/>
              <a:t>50000+</a:t>
            </a:r>
            <a:r>
              <a:rPr lang="en-US" altLang="zh-TW"/>
              <a:t>, # of </a:t>
            </a:r>
            <a:r>
              <a:rPr lang="en-US" altLang="zh-TW" smtClean="0"/>
              <a:t>users</a:t>
            </a:r>
          </a:p>
          <a:p>
            <a:pPr lvl="1"/>
            <a:r>
              <a:rPr lang="en-US" altLang="zh-TW" smtClean="0"/>
              <a:t>25000+ </a:t>
            </a:r>
            <a:r>
              <a:rPr lang="en-US" altLang="zh-TW"/>
              <a:t>, # of </a:t>
            </a:r>
            <a:r>
              <a:rPr lang="en-US" altLang="zh-TW" smtClean="0"/>
              <a:t>users</a:t>
            </a:r>
          </a:p>
          <a:p>
            <a:pPr lvl="1"/>
            <a:r>
              <a:rPr lang="en-US" altLang="zh-TW" smtClean="0"/>
              <a:t>1+</a:t>
            </a:r>
            <a:r>
              <a:rPr lang="en-US" altLang="zh-TW"/>
              <a:t>, # of users</a:t>
            </a:r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stackoverflow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807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609653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mtClean="0"/>
              <a:t>video</a:t>
            </a:r>
          </a:p>
          <a:p>
            <a:pPr lvl="1"/>
            <a:r>
              <a:rPr lang="zh-TW" altLang="en-US" smtClean="0"/>
              <a:t>統計資料</a:t>
            </a:r>
            <a:endParaRPr lang="en-US" altLang="zh-TW" smtClean="0"/>
          </a:p>
          <a:p>
            <a:pPr lvl="2"/>
            <a:r>
              <a:rPr lang="zh-TW" altLang="en-US" smtClean="0"/>
              <a:t>觀看次數，觀看時間，訂閱數，分享次數</a:t>
            </a:r>
            <a:endParaRPr lang="en-US" altLang="zh-TW" smtClean="0"/>
          </a:p>
          <a:p>
            <a:pPr lvl="3"/>
            <a:r>
              <a:rPr lang="en-US" altLang="zh-TW" smtClean="0"/>
              <a:t>history chart</a:t>
            </a:r>
            <a:r>
              <a:rPr lang="zh-TW" altLang="en-US" smtClean="0"/>
              <a:t>，</a:t>
            </a:r>
            <a:r>
              <a:rPr lang="zh-TW" altLang="en-US"/>
              <a:t>累計，每日</a:t>
            </a:r>
            <a:endParaRPr lang="en-US" altLang="zh-TW" smtClean="0"/>
          </a:p>
          <a:p>
            <a:pPr lvl="2"/>
            <a:r>
              <a:rPr lang="zh-TW" altLang="en-US" smtClean="0"/>
              <a:t>平均觀看時間長度，總觀看次數</a:t>
            </a:r>
            <a:endParaRPr lang="en-US" altLang="zh-TW" smtClean="0"/>
          </a:p>
          <a:p>
            <a:pPr lvl="1"/>
            <a:r>
              <a:rPr lang="en-US" altLang="zh-TW" smtClean="0"/>
              <a:t># of I like it, # of I don’t like it</a:t>
            </a:r>
          </a:p>
          <a:p>
            <a:pPr lvl="1"/>
            <a:r>
              <a:rPr lang="zh-TW" altLang="en-US" smtClean="0"/>
              <a:t>最佳評論，所有評論，上傳者評論</a:t>
            </a:r>
            <a:endParaRPr lang="en-US" altLang="zh-TW" smtClean="0"/>
          </a:p>
          <a:p>
            <a:pPr lvl="2"/>
            <a:r>
              <a:rPr lang="zh-TW" altLang="en-US" smtClean="0"/>
              <a:t>人，</a:t>
            </a:r>
            <a:r>
              <a:rPr lang="en-US" altLang="zh-TW" smtClean="0"/>
              <a:t>time, content, # of </a:t>
            </a:r>
            <a:r>
              <a:rPr lang="en-US" altLang="zh-TW"/>
              <a:t>I like it, # of I don’t like </a:t>
            </a:r>
            <a:r>
              <a:rPr lang="en-US" altLang="zh-TW" smtClean="0"/>
              <a:t>it</a:t>
            </a:r>
          </a:p>
          <a:p>
            <a:pPr lvl="1"/>
            <a:r>
              <a:rPr lang="zh-TW" altLang="en-US" smtClean="0"/>
              <a:t>推薦影片</a:t>
            </a:r>
            <a:r>
              <a:rPr lang="en-US" altLang="zh-TW" smtClean="0"/>
              <a:t>, </a:t>
            </a:r>
            <a:r>
              <a:rPr lang="zh-TW" altLang="en-US" smtClean="0"/>
              <a:t>精選內容</a:t>
            </a:r>
            <a:endParaRPr lang="en-US" altLang="zh-TW" smtClean="0"/>
          </a:p>
          <a:p>
            <a:pPr lvl="2"/>
            <a:r>
              <a:rPr lang="en-US" altLang="zh-TW" smtClean="0"/>
              <a:t>title, thumbnail, </a:t>
            </a:r>
            <a:r>
              <a:rPr lang="zh-TW" altLang="en-US" smtClean="0"/>
              <a:t>上傳者，觀看次數，長度</a:t>
            </a:r>
            <a:endParaRPr lang="en-US" altLang="zh-TW" smtClean="0"/>
          </a:p>
          <a:p>
            <a:r>
              <a:rPr lang="en-US" altLang="zh-TW" smtClean="0"/>
              <a:t>user / channel</a:t>
            </a:r>
          </a:p>
          <a:p>
            <a:pPr lvl="1"/>
            <a:r>
              <a:rPr lang="zh-TW" altLang="en-US" smtClean="0"/>
              <a:t>訂閱人數，觀看次數，加入日期，簡介</a:t>
            </a:r>
            <a:endParaRPr lang="en-US" altLang="zh-TW" smtClean="0"/>
          </a:p>
          <a:p>
            <a:pPr lvl="1"/>
            <a:r>
              <a:rPr lang="zh-TW" altLang="en-US" smtClean="0"/>
              <a:t>最近上傳影片，播放清單，喜歡的內容</a:t>
            </a:r>
            <a:endParaRPr lang="en-US" altLang="zh-TW" smtClean="0"/>
          </a:p>
          <a:p>
            <a:pPr lvl="2"/>
            <a:r>
              <a:rPr lang="en-US" altLang="zh-TW" smtClean="0"/>
              <a:t>sort by </a:t>
            </a:r>
            <a:r>
              <a:rPr lang="zh-TW" altLang="en-US" smtClean="0"/>
              <a:t>最熱門，新增日期</a:t>
            </a:r>
            <a:endParaRPr lang="en-US" altLang="zh-TW" smtClean="0"/>
          </a:p>
          <a:p>
            <a:pPr lvl="1"/>
            <a:r>
              <a:rPr lang="zh-TW" altLang="en-US" smtClean="0"/>
              <a:t>動態清息</a:t>
            </a:r>
            <a:endParaRPr lang="en-US" altLang="zh-TW" smtClean="0"/>
          </a:p>
          <a:p>
            <a:pPr lvl="2"/>
            <a:r>
              <a:rPr lang="zh-TW" altLang="en-US" smtClean="0"/>
              <a:t>上傳，喜歡的內容，已加入播放清單的項目，報導，訂閱，發表評論</a:t>
            </a:r>
            <a:endParaRPr lang="en-US" altLang="zh-TW" smtClean="0"/>
          </a:p>
          <a:p>
            <a:pPr lvl="1"/>
            <a:r>
              <a:rPr lang="zh-TW" altLang="en-US" smtClean="0"/>
              <a:t>訂閱項目，近期活動，官方頻道，相關頻道</a:t>
            </a:r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youtube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322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Logics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01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609653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smtClean="0"/>
              <a:t>site</a:t>
            </a:r>
          </a:p>
          <a:p>
            <a:pPr lvl="1"/>
            <a:r>
              <a:rPr lang="en-US" altLang="zh-TW" smtClean="0"/>
              <a:t>new post rate</a:t>
            </a:r>
          </a:p>
          <a:p>
            <a:r>
              <a:rPr lang="en-US" altLang="zh-TW" smtClean="0"/>
              <a:t>subject, reply, comment</a:t>
            </a:r>
          </a:p>
          <a:p>
            <a:pPr lvl="1"/>
            <a:r>
              <a:rPr lang="en-US" altLang="zh-TW" smtClean="0"/>
              <a:t>plus points, minus points</a:t>
            </a:r>
            <a:r>
              <a:rPr lang="en-US" altLang="zh-TW"/>
              <a:t> , # of </a:t>
            </a:r>
            <a:r>
              <a:rPr lang="en-US" altLang="zh-TW" smtClean="0"/>
              <a:t>bookmarks</a:t>
            </a:r>
          </a:p>
          <a:p>
            <a:pPr lvl="1"/>
            <a:r>
              <a:rPr lang="en-US" altLang="zh-TW" smtClean="0"/>
              <a:t>size (video length, # of characters)</a:t>
            </a:r>
          </a:p>
          <a:p>
            <a:r>
              <a:rPr lang="en-US" altLang="zh-TW" smtClean="0"/>
              <a:t>discussion</a:t>
            </a:r>
          </a:p>
          <a:p>
            <a:pPr lvl="1"/>
            <a:r>
              <a:rPr lang="en-US" altLang="zh-TW" smtClean="0"/>
              <a:t># of views, # of bookmarks, # of shares, # of links (faq)</a:t>
            </a:r>
          </a:p>
          <a:p>
            <a:pPr lvl="1"/>
            <a:r>
              <a:rPr lang="en-US" altLang="zh-TW" smtClean="0"/>
              <a:t># of replies</a:t>
            </a:r>
          </a:p>
          <a:p>
            <a:r>
              <a:rPr lang="en-US" altLang="zh-TW" smtClean="0"/>
              <a:t>board, selection, tag</a:t>
            </a:r>
          </a:p>
          <a:p>
            <a:pPr lvl="1">
              <a:buClr>
                <a:srgbClr val="873624"/>
              </a:buClr>
            </a:pPr>
            <a:r>
              <a:rPr lang="en-US" altLang="zh-TW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sum of containee’s # </a:t>
            </a:r>
            <a:r>
              <a:rPr lang="en-US" altLang="zh-TW">
                <a:solidFill>
                  <a:prstClr val="black">
                    <a:lumMod val="85000"/>
                    <a:lumOff val="15000"/>
                  </a:prstClr>
                </a:solidFill>
              </a:rPr>
              <a:t>of </a:t>
            </a:r>
            <a:r>
              <a:rPr lang="en-US" altLang="zh-TW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views, # of bookmarks</a:t>
            </a:r>
          </a:p>
          <a:p>
            <a:pPr lvl="1">
              <a:buClr>
                <a:srgbClr val="873624"/>
              </a:buClr>
            </a:pPr>
            <a:r>
              <a:rPr lang="en-US" altLang="zh-TW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total # </a:t>
            </a:r>
            <a:r>
              <a:rPr lang="en-US" altLang="zh-TW">
                <a:solidFill>
                  <a:prstClr val="black">
                    <a:lumMod val="85000"/>
                    <a:lumOff val="15000"/>
                  </a:prstClr>
                </a:solidFill>
              </a:rPr>
              <a:t>of discussions, replies, </a:t>
            </a:r>
            <a:r>
              <a:rPr lang="en-US" altLang="zh-TW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comments</a:t>
            </a:r>
          </a:p>
          <a:p>
            <a:pPr lvl="1">
              <a:buClr>
                <a:srgbClr val="873624"/>
              </a:buClr>
            </a:pPr>
            <a:r>
              <a:rPr lang="en-US" altLang="zh-TW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for each user</a:t>
            </a:r>
          </a:p>
          <a:p>
            <a:pPr lvl="2">
              <a:buClr>
                <a:srgbClr val="873624"/>
              </a:buClr>
            </a:pPr>
            <a:r>
              <a:rPr lang="en-US" altLang="zh-TW">
                <a:solidFill>
                  <a:prstClr val="black">
                    <a:lumMod val="85000"/>
                    <a:lumOff val="15000"/>
                  </a:prstClr>
                </a:solidFill>
              </a:rPr>
              <a:t>total # of discussions, replies, comments</a:t>
            </a:r>
          </a:p>
          <a:p>
            <a:pPr lvl="2">
              <a:buClr>
                <a:srgbClr val="873624"/>
              </a:buClr>
            </a:pPr>
            <a:r>
              <a:rPr lang="en-US" altLang="zh-TW"/>
              <a:t>got total points of </a:t>
            </a:r>
            <a:r>
              <a:rPr lang="en-US" altLang="zh-TW">
                <a:solidFill>
                  <a:prstClr val="black">
                    <a:lumMod val="85000"/>
                    <a:lumOff val="15000"/>
                  </a:prstClr>
                </a:solidFill>
              </a:rPr>
              <a:t>subjects / replies / </a:t>
            </a:r>
            <a:r>
              <a:rPr lang="en-US" altLang="zh-TW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comments</a:t>
            </a:r>
            <a:endParaRPr lang="en-US" altLang="zh-TW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>
              <a:buClr>
                <a:srgbClr val="873624"/>
              </a:buClr>
            </a:pPr>
            <a:r>
              <a:rPr lang="en-US" altLang="zh-TW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user</a:t>
            </a:r>
          </a:p>
          <a:p>
            <a:pPr lvl="1">
              <a:buClr>
                <a:srgbClr val="873624"/>
              </a:buClr>
            </a:pPr>
            <a:r>
              <a:rPr lang="en-US" altLang="zh-TW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reputation, badges</a:t>
            </a:r>
          </a:p>
          <a:p>
            <a:pPr lvl="1">
              <a:buClr>
                <a:srgbClr val="873624"/>
              </a:buClr>
            </a:pPr>
            <a:r>
              <a:rPr lang="en-US" altLang="zh-TW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# of plus/minus points given out, # of points given to subject / reply / comment</a:t>
            </a:r>
          </a:p>
          <a:p>
            <a:pPr lvl="1">
              <a:buClr>
                <a:srgbClr val="873624"/>
              </a:buClr>
            </a:pPr>
            <a:r>
              <a:rPr lang="en-US" altLang="zh-TW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# of edits, </a:t>
            </a:r>
            <a:r>
              <a:rPr lang="en-US" altLang="zh-TW">
                <a:solidFill>
                  <a:prstClr val="black">
                    <a:lumMod val="85000"/>
                    <a:lumOff val="15000"/>
                  </a:prstClr>
                </a:solidFill>
              </a:rPr>
              <a:t># of </a:t>
            </a:r>
            <a:r>
              <a:rPr lang="en-US" altLang="zh-TW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profile views, sum of my discussion’s # of views</a:t>
            </a:r>
          </a:p>
          <a:p>
            <a:pPr lvl="1">
              <a:buClr>
                <a:srgbClr val="873624"/>
              </a:buClr>
            </a:pPr>
            <a:r>
              <a:rPr lang="en-US" altLang="zh-TW">
                <a:solidFill>
                  <a:prstClr val="black">
                    <a:lumMod val="85000"/>
                    <a:lumOff val="15000"/>
                  </a:prstClr>
                </a:solidFill>
              </a:rPr>
              <a:t># of </a:t>
            </a:r>
            <a:r>
              <a:rPr lang="en-US" altLang="zh-TW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bookmarks</a:t>
            </a:r>
          </a:p>
          <a:p>
            <a:pPr lvl="1">
              <a:buClr>
                <a:srgbClr val="873624"/>
              </a:buClr>
            </a:pPr>
            <a:r>
              <a:rPr lang="en-US" altLang="zh-TW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# of discussions, replies, comments</a:t>
            </a:r>
          </a:p>
          <a:p>
            <a:pPr lvl="1">
              <a:buClr>
                <a:srgbClr val="873624"/>
              </a:buClr>
            </a:pPr>
            <a:r>
              <a:rPr lang="en-US" altLang="zh-TW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in each board/selection/tag</a:t>
            </a:r>
          </a:p>
          <a:p>
            <a:pPr lvl="2">
              <a:buClr>
                <a:srgbClr val="873624"/>
              </a:buClr>
            </a:pPr>
            <a:r>
              <a:rPr lang="en-US" altLang="zh-TW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post # </a:t>
            </a:r>
            <a:r>
              <a:rPr lang="en-US" altLang="zh-TW">
                <a:solidFill>
                  <a:prstClr val="black">
                    <a:lumMod val="85000"/>
                    <a:lumOff val="15000"/>
                  </a:prstClr>
                </a:solidFill>
              </a:rPr>
              <a:t>of </a:t>
            </a:r>
            <a:r>
              <a:rPr lang="en-US" altLang="zh-TW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subjects </a:t>
            </a:r>
            <a:r>
              <a:rPr lang="en-US" altLang="zh-TW">
                <a:solidFill>
                  <a:prstClr val="black">
                    <a:lumMod val="85000"/>
                    <a:lumOff val="15000"/>
                  </a:prstClr>
                </a:solidFill>
              </a:rPr>
              <a:t>/ replies / comments</a:t>
            </a:r>
          </a:p>
          <a:p>
            <a:pPr lvl="2"/>
            <a:r>
              <a:rPr lang="en-US" altLang="zh-TW" smtClean="0"/>
              <a:t>got total </a:t>
            </a:r>
            <a:r>
              <a:rPr lang="en-US" altLang="zh-TW"/>
              <a:t>points of </a:t>
            </a:r>
            <a:r>
              <a:rPr lang="en-US" altLang="zh-TW">
                <a:solidFill>
                  <a:prstClr val="black">
                    <a:lumMod val="85000"/>
                    <a:lumOff val="15000"/>
                  </a:prstClr>
                </a:solidFill>
              </a:rPr>
              <a:t>subjects / replies / </a:t>
            </a:r>
            <a:r>
              <a:rPr lang="en-US" altLang="zh-TW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comments</a:t>
            </a:r>
            <a:endParaRPr lang="en-US" altLang="zh-TW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statistics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57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609653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smtClean="0"/>
              <a:t>action</a:t>
            </a:r>
          </a:p>
          <a:p>
            <a:pPr lvl="1"/>
            <a:r>
              <a:rPr lang="en-US" altLang="zh-TW"/>
              <a:t>hide </a:t>
            </a:r>
            <a:r>
              <a:rPr lang="en-US" altLang="zh-TW" smtClean="0"/>
              <a:t>, close, delete, under table</a:t>
            </a:r>
          </a:p>
          <a:p>
            <a:pPr lvl="1"/>
            <a:r>
              <a:rPr lang="en-US" altLang="zh-TW" smtClean="0"/>
              <a:t>ban role, ban ip, ban device</a:t>
            </a:r>
            <a:r>
              <a:rPr lang="en-US" altLang="zh-TW"/>
              <a:t>, mirror </a:t>
            </a:r>
            <a:r>
              <a:rPr lang="en-US" altLang="zh-TW" smtClean="0"/>
              <a:t>world role, device</a:t>
            </a:r>
            <a:r>
              <a:rPr lang="en-US" altLang="zh-TW"/>
              <a:t> , limited </a:t>
            </a:r>
            <a:r>
              <a:rPr lang="en-US" altLang="zh-TW" smtClean="0"/>
              <a:t>scope role, device</a:t>
            </a:r>
          </a:p>
          <a:p>
            <a:pPr lvl="1"/>
            <a:r>
              <a:rPr lang="en-US" altLang="zh-TW" smtClean="0"/>
              <a:t>remove from front page, hide from search engine, merge</a:t>
            </a:r>
          </a:p>
          <a:p>
            <a:r>
              <a:rPr lang="en-US" altLang="zh-TW" smtClean="0"/>
              <a:t>process</a:t>
            </a:r>
          </a:p>
          <a:p>
            <a:pPr lvl="1"/>
            <a:r>
              <a:rPr lang="en-US" altLang="zh-TW" smtClean="0"/>
              <a:t>direct moderate (judge, coordinated committee)</a:t>
            </a:r>
          </a:p>
          <a:p>
            <a:pPr lvl="2"/>
            <a:r>
              <a:rPr lang="en-US" altLang="zh-TW" smtClean="0"/>
              <a:t>boolean, true or false, can be reverted by those who have the right.</a:t>
            </a:r>
          </a:p>
          <a:p>
            <a:pPr lvl="1"/>
            <a:r>
              <a:rPr lang="en-US" altLang="zh-TW" smtClean="0"/>
              <a:t>leveled judge</a:t>
            </a:r>
          </a:p>
          <a:p>
            <a:pPr lvl="2"/>
            <a:r>
              <a:rPr lang="en-US" altLang="zh-TW" smtClean="0"/>
              <a:t>boolean of each level, but high level override low level.</a:t>
            </a:r>
          </a:p>
          <a:p>
            <a:pPr lvl="1"/>
            <a:r>
              <a:rPr lang="en-US" altLang="zh-TW" smtClean="0"/>
              <a:t>voting (jury)</a:t>
            </a:r>
          </a:p>
          <a:p>
            <a:pPr lvl="2"/>
            <a:r>
              <a:rPr lang="en-US" altLang="zh-TW" smtClean="0"/>
              <a:t>threshold</a:t>
            </a:r>
          </a:p>
          <a:p>
            <a:pPr lvl="3"/>
            <a:r>
              <a:rPr lang="zh-TW" altLang="en-US" smtClean="0"/>
              <a:t>在一段時間內達到</a:t>
            </a:r>
            <a:r>
              <a:rPr lang="en-US" altLang="zh-TW" smtClean="0"/>
              <a:t>n</a:t>
            </a:r>
            <a:r>
              <a:rPr lang="zh-TW" altLang="en-US" smtClean="0"/>
              <a:t>票，幾天內未有新投票就</a:t>
            </a:r>
            <a:r>
              <a:rPr lang="en-US" altLang="zh-TW" smtClean="0"/>
              <a:t>expire</a:t>
            </a:r>
          </a:p>
          <a:p>
            <a:pPr lvl="3"/>
            <a:r>
              <a:rPr lang="zh-TW" altLang="en-US" smtClean="0"/>
              <a:t>共需有</a:t>
            </a:r>
            <a:r>
              <a:rPr lang="en-US" altLang="zh-TW" smtClean="0"/>
              <a:t>N</a:t>
            </a:r>
            <a:r>
              <a:rPr lang="zh-TW" altLang="en-US" smtClean="0"/>
              <a:t>票，</a:t>
            </a:r>
            <a:r>
              <a:rPr lang="en-US" altLang="zh-TW" smtClean="0"/>
              <a:t>x%</a:t>
            </a:r>
            <a:r>
              <a:rPr lang="zh-TW" altLang="en-US" smtClean="0"/>
              <a:t>贊成 </a:t>
            </a:r>
            <a:r>
              <a:rPr lang="en-US" altLang="zh-TW" smtClean="0"/>
              <a:t>(v)</a:t>
            </a:r>
          </a:p>
          <a:p>
            <a:pPr lvl="2"/>
            <a:r>
              <a:rPr lang="en-US" altLang="zh-TW" smtClean="0"/>
              <a:t>composition</a:t>
            </a:r>
          </a:p>
          <a:p>
            <a:pPr lvl="3"/>
            <a:r>
              <a:rPr lang="en-US" altLang="zh-TW" smtClean="0"/>
              <a:t>all those who have the right (v)</a:t>
            </a:r>
          </a:p>
          <a:p>
            <a:pPr lvl="3"/>
            <a:r>
              <a:rPr lang="en-US" altLang="zh-TW" smtClean="0"/>
              <a:t>randomly select from </a:t>
            </a:r>
            <a:r>
              <a:rPr lang="en-US" altLang="zh-TW"/>
              <a:t>those who have the right</a:t>
            </a:r>
            <a:endParaRPr lang="en-US" altLang="zh-TW" smtClean="0"/>
          </a:p>
          <a:p>
            <a:pPr lvl="2"/>
            <a:r>
              <a:rPr lang="en-US" altLang="zh-TW" smtClean="0"/>
              <a:t>bring into attention</a:t>
            </a:r>
          </a:p>
          <a:p>
            <a:pPr lvl="3"/>
            <a:r>
              <a:rPr lang="en-US" altLang="zh-TW" smtClean="0"/>
              <a:t>a review queue</a:t>
            </a:r>
            <a:r>
              <a:rPr lang="en-US" altLang="zh-TW"/>
              <a:t> (v)</a:t>
            </a:r>
            <a:endParaRPr lang="en-US" altLang="zh-TW" smtClean="0"/>
          </a:p>
          <a:p>
            <a:pPr lvl="3"/>
            <a:r>
              <a:rPr lang="en-US" altLang="zh-TW" smtClean="0"/>
              <a:t>send notification to all or randomly selected jury</a:t>
            </a:r>
            <a:r>
              <a:rPr lang="en-US" altLang="zh-TW"/>
              <a:t> (v)</a:t>
            </a:r>
            <a:endParaRPr lang="en-US" altLang="zh-TW" smtClean="0"/>
          </a:p>
          <a:p>
            <a:pPr lvl="3"/>
            <a:r>
              <a:rPr lang="en-US" altLang="zh-TW" smtClean="0"/>
              <a:t>gradual, only people seeing the discussion will vote.</a:t>
            </a:r>
            <a:r>
              <a:rPr lang="en-US" altLang="zh-TW"/>
              <a:t> (v)</a:t>
            </a:r>
            <a:endParaRPr lang="en-US" altLang="zh-TW" smtClean="0"/>
          </a:p>
          <a:p>
            <a:pPr lvl="2"/>
            <a:r>
              <a:rPr lang="zh-TW" altLang="en-US" smtClean="0"/>
              <a:t>看了但不投票的人</a:t>
            </a:r>
            <a:endParaRPr lang="en-US" altLang="zh-TW" smtClean="0"/>
          </a:p>
          <a:p>
            <a:pPr lvl="3"/>
            <a:r>
              <a:rPr lang="zh-TW" altLang="en-US" smtClean="0"/>
              <a:t>等於投</a:t>
            </a:r>
            <a:r>
              <a:rPr lang="en-US" altLang="zh-TW" smtClean="0"/>
              <a:t>0.01</a:t>
            </a:r>
            <a:r>
              <a:rPr lang="zh-TW" altLang="en-US" smtClean="0"/>
              <a:t>的反對票</a:t>
            </a:r>
            <a:endParaRPr lang="en-US" altLang="zh-TW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report and moderate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205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/>
              <a:t>cycle</a:t>
            </a:r>
          </a:p>
          <a:p>
            <a:pPr lvl="1"/>
            <a:r>
              <a:rPr lang="en-US" altLang="zh-TW"/>
              <a:t>method</a:t>
            </a:r>
          </a:p>
          <a:p>
            <a:pPr lvl="2"/>
            <a:r>
              <a:rPr lang="zh-TW" altLang="en-US"/>
              <a:t>超過門檻採取行動後，要回復必需再另一個新投票，有自己的門檻</a:t>
            </a:r>
            <a:r>
              <a:rPr lang="zh-TW" altLang="en-US" smtClean="0"/>
              <a:t>。</a:t>
            </a:r>
            <a:r>
              <a:rPr lang="en-US" altLang="zh-TW" smtClean="0"/>
              <a:t>(v)</a:t>
            </a:r>
            <a:endParaRPr lang="en-US" altLang="zh-TW"/>
          </a:p>
          <a:p>
            <a:pPr lvl="2"/>
            <a:r>
              <a:rPr lang="zh-TW" altLang="en-US"/>
              <a:t>超過門檻採取行動後，一個反對票就可讓票數又低於門檻，就回復了。</a:t>
            </a:r>
            <a:endParaRPr lang="en-US" altLang="zh-TW"/>
          </a:p>
          <a:p>
            <a:pPr lvl="1"/>
            <a:r>
              <a:rPr lang="en-US" altLang="zh-TW"/>
              <a:t>delete, undelete, delete again, undelete again</a:t>
            </a:r>
          </a:p>
          <a:p>
            <a:pPr lvl="1"/>
            <a:r>
              <a:rPr lang="en-US" altLang="zh-TW"/>
              <a:t>close, reopen, close again, reopen again</a:t>
            </a:r>
          </a:p>
          <a:p>
            <a:r>
              <a:rPr lang="en-US" altLang="zh-TW"/>
              <a:t>report</a:t>
            </a:r>
          </a:p>
          <a:p>
            <a:pPr lvl="1"/>
            <a:r>
              <a:rPr lang="en-US" altLang="zh-TW"/>
              <a:t>spam, offensive, abusive, or hate speech</a:t>
            </a:r>
          </a:p>
          <a:p>
            <a:pPr lvl="1"/>
            <a:r>
              <a:rPr lang="en-US" altLang="zh-TW"/>
              <a:t>require moderator attention, not an answer, very low quality, off-topic, doesn't belong here, duplicate, not </a:t>
            </a:r>
            <a:r>
              <a:rPr lang="en-US" altLang="zh-TW" smtClean="0"/>
              <a:t>welcome, </a:t>
            </a:r>
            <a:r>
              <a:rPr lang="en-US" altLang="zh-TW"/>
              <a:t>disputed, possible vandalism, excessively long, rollback war. merge candidate.</a:t>
            </a:r>
          </a:p>
          <a:p>
            <a:pPr lvl="1"/>
            <a:r>
              <a:rPr lang="en-US" altLang="zh-TW"/>
              <a:t>duplicate, off-topic, unclear, too broad, opinion-based.</a:t>
            </a:r>
          </a:p>
          <a:p>
            <a:r>
              <a:rPr lang="en-US" altLang="zh-TW"/>
              <a:t>vote to take </a:t>
            </a:r>
            <a:r>
              <a:rPr lang="en-US" altLang="zh-TW" smtClean="0"/>
              <a:t>action (v)</a:t>
            </a:r>
            <a:endParaRPr lang="en-US" altLang="zh-TW"/>
          </a:p>
          <a:p>
            <a:pPr lvl="1"/>
            <a:r>
              <a:rPr lang="en-US" altLang="zh-TW"/>
              <a:t>vote to close, vote to delete, </a:t>
            </a:r>
            <a:r>
              <a:rPr lang="en-US" altLang="zh-TW" smtClean="0"/>
              <a:t>edit</a:t>
            </a:r>
            <a:endParaRPr lang="zh-TW" altLang="en-US"/>
          </a:p>
          <a:p>
            <a:r>
              <a:rPr lang="en-US" altLang="zh-TW" smtClean="0"/>
              <a:t>alternative</a:t>
            </a:r>
          </a:p>
          <a:p>
            <a:pPr lvl="1"/>
            <a:r>
              <a:rPr lang="zh-TW" altLang="en-US" smtClean="0"/>
              <a:t>一個</a:t>
            </a:r>
            <a:r>
              <a:rPr lang="en-US" altLang="zh-TW" smtClean="0"/>
              <a:t>post</a:t>
            </a:r>
            <a:r>
              <a:rPr lang="zh-TW" altLang="en-US" smtClean="0"/>
              <a:t>開剛始只有少數人看的到，愈多讚看的到的人愈多</a:t>
            </a:r>
            <a:endParaRPr lang="en-US" altLang="zh-TW" smtClean="0"/>
          </a:p>
          <a:p>
            <a:pPr lvl="1"/>
            <a:r>
              <a:rPr lang="zh-TW" altLang="en-US" smtClean="0"/>
              <a:t>使用</a:t>
            </a:r>
            <a:r>
              <a:rPr lang="en-US" altLang="zh-TW" smtClean="0"/>
              <a:t>-1</a:t>
            </a:r>
            <a:r>
              <a:rPr lang="zh-TW" altLang="en-US" smtClean="0"/>
              <a:t>數為</a:t>
            </a:r>
            <a:r>
              <a:rPr lang="en-US" altLang="zh-TW" smtClean="0"/>
              <a:t>vote</a:t>
            </a:r>
          </a:p>
          <a:p>
            <a:pPr lvl="1"/>
            <a:r>
              <a:rPr lang="en-US" altLang="zh-TW" smtClean="0"/>
              <a:t>whole site picket, </a:t>
            </a:r>
            <a:r>
              <a:rPr lang="zh-TW" altLang="en-US" smtClean="0"/>
              <a:t>巡邏</a:t>
            </a:r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report and moderate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8621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smtClean="0"/>
              <a:t>user report</a:t>
            </a:r>
            <a:r>
              <a:rPr lang="en-US" altLang="zh-TW" smtClean="0">
                <a:sym typeface="Wingdings" pitchFamily="2" charset="2"/>
              </a:rPr>
              <a:t>system hold a vote (hide or close)put into review queue</a:t>
            </a:r>
          </a:p>
          <a:p>
            <a:r>
              <a:rPr lang="en-US" altLang="zh-TW" smtClean="0">
                <a:sym typeface="Wingdings" pitchFamily="2" charset="2"/>
              </a:rPr>
              <a:t>the picket can vote or hold another delete vote</a:t>
            </a:r>
            <a:r>
              <a:rPr lang="en-US" altLang="zh-TW">
                <a:sym typeface="Wingdings" pitchFamily="2" charset="2"/>
              </a:rPr>
              <a:t> put into review </a:t>
            </a:r>
            <a:r>
              <a:rPr lang="en-US" altLang="zh-TW" smtClean="0">
                <a:sym typeface="Wingdings" pitchFamily="2" charset="2"/>
              </a:rPr>
              <a:t>queue</a:t>
            </a:r>
          </a:p>
          <a:p>
            <a:r>
              <a:rPr lang="en-US" altLang="zh-TW" smtClean="0">
                <a:sym typeface="Wingdings" pitchFamily="2" charset="2"/>
              </a:rPr>
              <a:t>once hide/close/delete is established, any user can hold a “undo” vote.</a:t>
            </a:r>
          </a:p>
          <a:p>
            <a:r>
              <a:rPr lang="en-US" altLang="zh-TW"/>
              <a:t>+1=vote to delete, -1=disagree, 0=flag for delete.</a:t>
            </a:r>
          </a:p>
          <a:p>
            <a:r>
              <a:rPr lang="en-US" altLang="zh-TW"/>
              <a:t>+1=vote to close, -1=leave it open, 0=flag for close.</a:t>
            </a:r>
          </a:p>
          <a:p>
            <a:r>
              <a:rPr lang="en-US" altLang="zh-TW"/>
              <a:t>remove </a:t>
            </a:r>
            <a:r>
              <a:rPr lang="en-US" altLang="zh-TW" smtClean="0"/>
              <a:t>from review queue when </a:t>
            </a:r>
            <a:r>
              <a:rPr lang="en-US" altLang="zh-TW"/>
              <a:t>post deleted or closed</a:t>
            </a:r>
            <a:r>
              <a:rPr lang="en-US" altLang="zh-TW" smtClean="0"/>
              <a:t>.</a:t>
            </a:r>
          </a:p>
          <a:p>
            <a:r>
              <a:rPr lang="en-US" altLang="zh-TW"/>
              <a:t>when subject is deleted, the discussion is closed</a:t>
            </a:r>
            <a:r>
              <a:rPr lang="en-US" altLang="zh-TW" smtClean="0"/>
              <a:t>.</a:t>
            </a:r>
          </a:p>
          <a:p>
            <a:endParaRPr lang="en-US" altLang="zh-TW"/>
          </a:p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873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low quality</a:t>
            </a:r>
          </a:p>
          <a:p>
            <a:pPr lvl="1"/>
            <a:r>
              <a:rPr lang="zh-TW" altLang="en-US" smtClean="0"/>
              <a:t>檢舉</a:t>
            </a:r>
            <a:r>
              <a:rPr lang="en-US" altLang="zh-TW" smtClean="0">
                <a:sym typeface="Wingdings" pitchFamily="2" charset="2"/>
              </a:rPr>
              <a:t></a:t>
            </a:r>
            <a:r>
              <a:rPr lang="zh-TW" altLang="en-US" smtClean="0">
                <a:sym typeface="Wingdings" pitchFamily="2" charset="2"/>
              </a:rPr>
              <a:t>投票</a:t>
            </a:r>
            <a:r>
              <a:rPr lang="zh-TW" altLang="en-US">
                <a:sym typeface="Wingdings" pitchFamily="2" charset="2"/>
              </a:rPr>
              <a:t>隱藏</a:t>
            </a:r>
            <a:r>
              <a:rPr lang="en-US" altLang="zh-TW" smtClean="0">
                <a:sym typeface="Wingdings" pitchFamily="2" charset="2"/>
              </a:rPr>
              <a:t></a:t>
            </a:r>
            <a:r>
              <a:rPr lang="zh-TW" altLang="en-US" smtClean="0">
                <a:sym typeface="Wingdings" pitchFamily="2" charset="2"/>
              </a:rPr>
              <a:t>不通過</a:t>
            </a:r>
            <a:endParaRPr lang="en-US" altLang="zh-TW" smtClean="0">
              <a:sym typeface="Wingdings" pitchFamily="2" charset="2"/>
            </a:endParaRPr>
          </a:p>
          <a:p>
            <a:pPr lvl="2"/>
            <a:r>
              <a:rPr lang="zh-TW" altLang="en-US" smtClean="0">
                <a:sym typeface="Wingdings" pitchFamily="2" charset="2"/>
              </a:rPr>
              <a:t>可再次檢舉</a:t>
            </a:r>
            <a:r>
              <a:rPr lang="en-US" altLang="zh-TW">
                <a:sym typeface="Wingdings" pitchFamily="2" charset="2"/>
              </a:rPr>
              <a:t></a:t>
            </a:r>
            <a:r>
              <a:rPr lang="zh-TW" altLang="en-US" smtClean="0">
                <a:sym typeface="Wingdings" pitchFamily="2" charset="2"/>
              </a:rPr>
              <a:t>投票</a:t>
            </a:r>
            <a:r>
              <a:rPr lang="zh-TW" altLang="en-US">
                <a:sym typeface="Wingdings" pitchFamily="2" charset="2"/>
              </a:rPr>
              <a:t>隱藏</a:t>
            </a:r>
            <a:endParaRPr lang="en-US" altLang="zh-TW" smtClean="0">
              <a:sym typeface="Wingdings" pitchFamily="2" charset="2"/>
            </a:endParaRPr>
          </a:p>
          <a:p>
            <a:pPr lvl="3"/>
            <a:r>
              <a:rPr lang="zh-TW" altLang="en-US" smtClean="0">
                <a:sym typeface="Wingdings" pitchFamily="2" charset="2"/>
              </a:rPr>
              <a:t>投票人可重覆</a:t>
            </a:r>
            <a:endParaRPr lang="en-US" altLang="zh-TW" smtClean="0">
              <a:sym typeface="Wingdings" pitchFamily="2" charset="2"/>
            </a:endParaRPr>
          </a:p>
          <a:p>
            <a:pPr lvl="1"/>
            <a:r>
              <a:rPr lang="zh-TW" altLang="en-US"/>
              <a:t>檢舉</a:t>
            </a:r>
            <a:r>
              <a:rPr lang="en-US" altLang="zh-TW">
                <a:sym typeface="Wingdings" pitchFamily="2" charset="2"/>
              </a:rPr>
              <a:t></a:t>
            </a:r>
            <a:r>
              <a:rPr lang="zh-TW" altLang="en-US" smtClean="0">
                <a:sym typeface="Wingdings" pitchFamily="2" charset="2"/>
              </a:rPr>
              <a:t>投票</a:t>
            </a:r>
            <a:r>
              <a:rPr lang="zh-TW" altLang="en-US">
                <a:sym typeface="Wingdings" pitchFamily="2" charset="2"/>
              </a:rPr>
              <a:t>隱藏</a:t>
            </a:r>
            <a:r>
              <a:rPr lang="en-US" altLang="zh-TW" smtClean="0">
                <a:sym typeface="Wingdings" pitchFamily="2" charset="2"/>
              </a:rPr>
              <a:t></a:t>
            </a:r>
            <a:r>
              <a:rPr lang="zh-TW" altLang="en-US" smtClean="0">
                <a:sym typeface="Wingdings" pitchFamily="2" charset="2"/>
              </a:rPr>
              <a:t>通過</a:t>
            </a:r>
            <a:r>
              <a:rPr lang="en-US" altLang="zh-TW" smtClean="0">
                <a:sym typeface="Wingdings" pitchFamily="2" charset="2"/>
              </a:rPr>
              <a:t></a:t>
            </a:r>
            <a:r>
              <a:rPr lang="zh-TW" altLang="en-US" smtClean="0">
                <a:sym typeface="Wingdings" pitchFamily="2" charset="2"/>
              </a:rPr>
              <a:t>隱藏</a:t>
            </a:r>
            <a:endParaRPr lang="en-US" altLang="zh-TW" smtClean="0">
              <a:sym typeface="Wingdings" pitchFamily="2" charset="2"/>
            </a:endParaRPr>
          </a:p>
          <a:p>
            <a:pPr lvl="2"/>
            <a:r>
              <a:rPr lang="zh-TW" altLang="en-US" smtClean="0">
                <a:sym typeface="Wingdings" pitchFamily="2" charset="2"/>
              </a:rPr>
              <a:t>編輯</a:t>
            </a:r>
            <a:r>
              <a:rPr lang="en-US" altLang="zh-TW" smtClean="0">
                <a:sym typeface="Wingdings" pitchFamily="2" charset="2"/>
              </a:rPr>
              <a:t></a:t>
            </a:r>
            <a:r>
              <a:rPr lang="zh-TW" altLang="en-US" smtClean="0">
                <a:sym typeface="Wingdings" pitchFamily="2" charset="2"/>
              </a:rPr>
              <a:t>投票取消隱藏</a:t>
            </a:r>
            <a:r>
              <a:rPr lang="en-US" altLang="zh-TW">
                <a:sym typeface="Wingdings" pitchFamily="2" charset="2"/>
              </a:rPr>
              <a:t></a:t>
            </a:r>
            <a:r>
              <a:rPr lang="zh-TW" altLang="en-US">
                <a:sym typeface="Wingdings" pitchFamily="2" charset="2"/>
              </a:rPr>
              <a:t>不</a:t>
            </a:r>
            <a:r>
              <a:rPr lang="zh-TW" altLang="en-US" smtClean="0">
                <a:sym typeface="Wingdings" pitchFamily="2" charset="2"/>
              </a:rPr>
              <a:t>通過</a:t>
            </a:r>
            <a:endParaRPr lang="en-US" altLang="zh-TW" smtClean="0">
              <a:sym typeface="Wingdings" pitchFamily="2" charset="2"/>
            </a:endParaRPr>
          </a:p>
          <a:p>
            <a:pPr lvl="3"/>
            <a:r>
              <a:rPr lang="zh-TW" altLang="en-US" smtClean="0">
                <a:sym typeface="Wingdings" pitchFamily="2" charset="2"/>
              </a:rPr>
              <a:t>可再次</a:t>
            </a:r>
            <a:r>
              <a:rPr lang="zh-TW" altLang="en-US">
                <a:sym typeface="Wingdings" pitchFamily="2" charset="2"/>
              </a:rPr>
              <a:t>編輯</a:t>
            </a:r>
            <a:r>
              <a:rPr lang="en-US" altLang="zh-TW">
                <a:sym typeface="Wingdings" pitchFamily="2" charset="2"/>
              </a:rPr>
              <a:t></a:t>
            </a:r>
            <a:r>
              <a:rPr lang="zh-TW" altLang="en-US">
                <a:sym typeface="Wingdings" pitchFamily="2" charset="2"/>
              </a:rPr>
              <a:t>投票取消</a:t>
            </a:r>
            <a:r>
              <a:rPr lang="zh-TW" altLang="en-US" smtClean="0">
                <a:sym typeface="Wingdings" pitchFamily="2" charset="2"/>
              </a:rPr>
              <a:t>隱藏</a:t>
            </a:r>
            <a:endParaRPr lang="en-US" altLang="zh-TW" smtClean="0">
              <a:sym typeface="Wingdings" pitchFamily="2" charset="2"/>
            </a:endParaRPr>
          </a:p>
          <a:p>
            <a:pPr lvl="4"/>
            <a:r>
              <a:rPr lang="zh-TW" altLang="en-US">
                <a:sym typeface="Wingdings" pitchFamily="2" charset="2"/>
              </a:rPr>
              <a:t>投票人可重覆</a:t>
            </a:r>
            <a:endParaRPr lang="en-US" altLang="zh-TW">
              <a:sym typeface="Wingdings" pitchFamily="2" charset="2"/>
            </a:endParaRPr>
          </a:p>
          <a:p>
            <a:pPr lvl="2"/>
            <a:r>
              <a:rPr lang="zh-TW" altLang="en-US">
                <a:sym typeface="Wingdings" pitchFamily="2" charset="2"/>
              </a:rPr>
              <a:t>編輯</a:t>
            </a:r>
            <a:r>
              <a:rPr lang="en-US" altLang="zh-TW">
                <a:sym typeface="Wingdings" pitchFamily="2" charset="2"/>
              </a:rPr>
              <a:t></a:t>
            </a:r>
            <a:r>
              <a:rPr lang="zh-TW" altLang="en-US">
                <a:sym typeface="Wingdings" pitchFamily="2" charset="2"/>
              </a:rPr>
              <a:t>投票取消隱藏</a:t>
            </a:r>
            <a:r>
              <a:rPr lang="en-US" altLang="zh-TW" smtClean="0">
                <a:sym typeface="Wingdings" pitchFamily="2" charset="2"/>
              </a:rPr>
              <a:t></a:t>
            </a:r>
            <a:r>
              <a:rPr lang="zh-TW" altLang="en-US" smtClean="0">
                <a:sym typeface="Wingdings" pitchFamily="2" charset="2"/>
              </a:rPr>
              <a:t>通過</a:t>
            </a:r>
            <a:r>
              <a:rPr lang="en-US" altLang="zh-TW" smtClean="0">
                <a:sym typeface="Wingdings" pitchFamily="2" charset="2"/>
              </a:rPr>
              <a:t></a:t>
            </a:r>
            <a:r>
              <a:rPr lang="zh-TW" altLang="en-US">
                <a:sym typeface="Wingdings" pitchFamily="2" charset="2"/>
              </a:rPr>
              <a:t>取消</a:t>
            </a:r>
            <a:r>
              <a:rPr lang="zh-TW" altLang="en-US" smtClean="0">
                <a:sym typeface="Wingdings" pitchFamily="2" charset="2"/>
              </a:rPr>
              <a:t>隱藏</a:t>
            </a:r>
            <a:endParaRPr lang="en-US" altLang="zh-TW" smtClean="0">
              <a:sym typeface="Wingdings" pitchFamily="2" charset="2"/>
            </a:endParaRPr>
          </a:p>
          <a:p>
            <a:pPr lvl="3"/>
            <a:r>
              <a:rPr lang="zh-TW" altLang="en-US">
                <a:sym typeface="Wingdings" pitchFamily="2" charset="2"/>
              </a:rPr>
              <a:t>可再次檢舉</a:t>
            </a:r>
            <a:r>
              <a:rPr lang="en-US" altLang="zh-TW">
                <a:sym typeface="Wingdings" pitchFamily="2" charset="2"/>
              </a:rPr>
              <a:t></a:t>
            </a:r>
            <a:r>
              <a:rPr lang="zh-TW" altLang="en-US">
                <a:sym typeface="Wingdings" pitchFamily="2" charset="2"/>
              </a:rPr>
              <a:t>投票隱藏</a:t>
            </a:r>
            <a:endParaRPr lang="en-US" altLang="zh-TW">
              <a:sym typeface="Wingdings" pitchFamily="2" charset="2"/>
            </a:endParaRPr>
          </a:p>
          <a:p>
            <a:pPr lvl="3"/>
            <a:r>
              <a:rPr lang="zh-TW" altLang="en-US">
                <a:sym typeface="Wingdings" pitchFamily="2" charset="2"/>
              </a:rPr>
              <a:t>投票人可重覆</a:t>
            </a:r>
          </a:p>
          <a:p>
            <a:pPr lvl="3"/>
            <a:endParaRPr lang="en-US" altLang="zh-TW" smtClean="0">
              <a:sym typeface="Wingdings" pitchFamily="2" charset="2"/>
            </a:endParaRPr>
          </a:p>
          <a:p>
            <a:pPr lvl="2"/>
            <a:endParaRPr lang="en-US" altLang="zh-TW">
              <a:sym typeface="Wingdings" pitchFamily="2" charset="2"/>
            </a:endParaRPr>
          </a:p>
          <a:p>
            <a:pPr lvl="1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571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投票結束離開</a:t>
            </a:r>
            <a:r>
              <a:rPr lang="en-US" altLang="zh-TW" smtClean="0"/>
              <a:t>queue</a:t>
            </a:r>
          </a:p>
          <a:p>
            <a:r>
              <a:rPr lang="zh-TW" altLang="en-US" smtClean="0"/>
              <a:t>沒有發文權限的人，發文需審核，有三個同意之後才會發表上去。</a:t>
            </a:r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906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mtClean="0"/>
              <a:t>blacklist</a:t>
            </a:r>
          </a:p>
          <a:p>
            <a:r>
              <a:rPr lang="en-US" altLang="zh-TW" smtClean="0"/>
              <a:t>guest (not logged in or anonymous)</a:t>
            </a:r>
          </a:p>
          <a:p>
            <a:r>
              <a:rPr lang="en-US" altLang="zh-TW" smtClean="0"/>
              <a:t>user (logged in)</a:t>
            </a:r>
          </a:p>
          <a:p>
            <a:r>
              <a:rPr lang="en-US" altLang="zh-TW" smtClean="0"/>
              <a:t>board</a:t>
            </a:r>
          </a:p>
          <a:p>
            <a:pPr lvl="1"/>
            <a:r>
              <a:rPr lang="en-US" altLang="zh-TW" smtClean="0"/>
              <a:t>member</a:t>
            </a:r>
          </a:p>
          <a:p>
            <a:pPr lvl="1"/>
            <a:r>
              <a:rPr lang="en-US" altLang="zh-TW" smtClean="0"/>
              <a:t>picket/assistant/owner</a:t>
            </a:r>
          </a:p>
          <a:p>
            <a:pPr lvl="1"/>
            <a:r>
              <a:rPr lang="en-US" altLang="zh-TW" smtClean="0"/>
              <a:t>credit first 90%, 70%, 50%, 30%, 20%, 10%</a:t>
            </a:r>
          </a:p>
          <a:p>
            <a:r>
              <a:rPr lang="en-US" altLang="zh-TW" smtClean="0"/>
              <a:t>site picket/assistant/owner</a:t>
            </a:r>
          </a:p>
          <a:p>
            <a:r>
              <a:rPr lang="en-US" altLang="zh-TW" smtClean="0"/>
              <a:t>assistant</a:t>
            </a:r>
            <a:r>
              <a:rPr lang="zh-TW" altLang="en-US" smtClean="0"/>
              <a:t>為副板主，權限同板主</a:t>
            </a:r>
            <a:endParaRPr lang="en-US" altLang="zh-TW" smtClean="0"/>
          </a:p>
          <a:p>
            <a:pPr lvl="1"/>
            <a:r>
              <a:rPr lang="zh-TW" altLang="en-US" smtClean="0"/>
              <a:t>板主可挑選副板主</a:t>
            </a:r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3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/>
              <a:t>Function</a:t>
            </a:r>
          </a:p>
          <a:p>
            <a:pPr lvl="1"/>
            <a:r>
              <a:rPr lang="en-US" altLang="zh-TW"/>
              <a:t>Create new discussion</a:t>
            </a:r>
          </a:p>
          <a:p>
            <a:pPr lvl="1"/>
            <a:r>
              <a:rPr lang="en-US" altLang="zh-TW"/>
              <a:t>Search in </a:t>
            </a:r>
            <a:r>
              <a:rPr lang="en-US" altLang="zh-TW" smtClean="0"/>
              <a:t>board</a:t>
            </a:r>
          </a:p>
          <a:p>
            <a:pPr lvl="1"/>
            <a:r>
              <a:rPr lang="en-US" altLang="zh-TW" smtClean="0"/>
              <a:t>Tags (sub-boards)</a:t>
            </a:r>
            <a:endParaRPr lang="en-US" altLang="zh-TW"/>
          </a:p>
          <a:p>
            <a:pPr lvl="1"/>
            <a:r>
              <a:rPr lang="en-US" altLang="zh-TW"/>
              <a:t>Navigation</a:t>
            </a:r>
          </a:p>
          <a:p>
            <a:pPr lvl="2"/>
            <a:r>
              <a:rPr lang="en-US" altLang="zh-TW"/>
              <a:t>Go to home page, go up one level</a:t>
            </a:r>
          </a:p>
          <a:p>
            <a:pPr lvl="2"/>
            <a:r>
              <a:rPr lang="en-US" altLang="zh-TW"/>
              <a:t>Home </a:t>
            </a:r>
            <a:r>
              <a:rPr lang="en-US" altLang="zh-TW">
                <a:sym typeface="Wingdings" pitchFamily="2" charset="2"/>
              </a:rPr>
              <a:t> selection  board</a:t>
            </a:r>
          </a:p>
          <a:p>
            <a:pPr lvl="2"/>
            <a:r>
              <a:rPr lang="en-US" altLang="zh-TW">
                <a:sym typeface="Wingdings" pitchFamily="2" charset="2"/>
              </a:rPr>
              <a:t>Enter </a:t>
            </a:r>
            <a:r>
              <a:rPr lang="en-US" altLang="zh-TW" smtClean="0">
                <a:sym typeface="Wingdings" pitchFamily="2" charset="2"/>
              </a:rPr>
              <a:t>auxiliary page</a:t>
            </a:r>
          </a:p>
          <a:p>
            <a:pPr lvl="2"/>
            <a:r>
              <a:rPr lang="en-US" altLang="zh-TW" smtClean="0">
                <a:sym typeface="Wingdings" pitchFamily="2" charset="2"/>
              </a:rPr>
              <a:t>Login/logout</a:t>
            </a:r>
          </a:p>
          <a:p>
            <a:pPr lvl="2"/>
            <a:r>
              <a:rPr lang="en-US" altLang="zh-TW" smtClean="0">
                <a:sym typeface="Wingdings" pitchFamily="2" charset="2"/>
              </a:rPr>
              <a:t>Go to my page</a:t>
            </a:r>
            <a:endParaRPr lang="en-US" altLang="zh-TW">
              <a:sym typeface="Wingdings" pitchFamily="2" charset="2"/>
            </a:endParaRPr>
          </a:p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Board </a:t>
            </a:r>
            <a:r>
              <a:rPr lang="en-US" altLang="zh-TW" smtClean="0"/>
              <a:t>page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37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+1 once someone give plus point, -1 once someone give minus point</a:t>
            </a:r>
          </a:p>
          <a:p>
            <a:r>
              <a:rPr lang="en-US" altLang="zh-TW" smtClean="0"/>
              <a:t>day popularity</a:t>
            </a:r>
          </a:p>
          <a:p>
            <a:pPr lvl="1"/>
            <a:r>
              <a:rPr lang="en-US" altLang="zh-TW" smtClean="0"/>
              <a:t>*0.91 on hour boundary</a:t>
            </a:r>
          </a:p>
          <a:p>
            <a:r>
              <a:rPr lang="en-US" altLang="zh-TW" smtClean="0"/>
              <a:t>week popularity</a:t>
            </a:r>
          </a:p>
          <a:p>
            <a:pPr lvl="1"/>
            <a:r>
              <a:rPr lang="en-US" altLang="zh-TW" smtClean="0"/>
              <a:t>*0.85 on half day boundary</a:t>
            </a:r>
          </a:p>
          <a:p>
            <a:r>
              <a:rPr lang="en-US" altLang="zh-TW" smtClean="0"/>
              <a:t>month popularity</a:t>
            </a:r>
          </a:p>
          <a:p>
            <a:pPr lvl="1"/>
            <a:r>
              <a:rPr lang="en-US" altLang="zh-TW" smtClean="0"/>
              <a:t>*0.93 on day boundary</a:t>
            </a:r>
          </a:p>
          <a:p>
            <a:pPr lvl="1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popularity ranking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034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special </a:t>
            </a:r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4328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Models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23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mtClean="0"/>
              <a:t>id</a:t>
            </a:r>
          </a:p>
          <a:p>
            <a:r>
              <a:rPr lang="en-US" altLang="zh-TW" smtClean="0"/>
              <a:t>Aspects</a:t>
            </a:r>
          </a:p>
          <a:p>
            <a:pPr lvl="1"/>
            <a:r>
              <a:rPr lang="en-US" altLang="zh-TW" smtClean="0"/>
              <a:t>Cover</a:t>
            </a:r>
          </a:p>
          <a:p>
            <a:pPr lvl="2"/>
            <a:r>
              <a:rPr lang="en-US" altLang="zh-TW" smtClean="0"/>
              <a:t>Title, creator, status</a:t>
            </a:r>
          </a:p>
          <a:p>
            <a:pPr lvl="2"/>
            <a:r>
              <a:rPr lang="en-US" altLang="zh-TW" smtClean="0"/>
              <a:t>Statistics, # of replies, # of +1s</a:t>
            </a:r>
          </a:p>
          <a:p>
            <a:pPr lvl="2"/>
            <a:r>
              <a:rPr lang="en-US" altLang="zh-TW" smtClean="0"/>
              <a:t>Discussion labels and points.</a:t>
            </a:r>
          </a:p>
          <a:p>
            <a:pPr lvl="1"/>
            <a:r>
              <a:rPr lang="en-US" altLang="zh-TW" smtClean="0"/>
              <a:t>Summary</a:t>
            </a:r>
          </a:p>
          <a:p>
            <a:pPr lvl="2"/>
            <a:r>
              <a:rPr lang="en-US" altLang="zh-TW" smtClean="0"/>
              <a:t>Subject</a:t>
            </a:r>
          </a:p>
          <a:p>
            <a:pPr lvl="2"/>
            <a:r>
              <a:rPr lang="en-US" altLang="zh-TW" smtClean="0"/>
              <a:t>Last n replies and notes</a:t>
            </a:r>
          </a:p>
          <a:p>
            <a:pPr lvl="3"/>
            <a:r>
              <a:rPr lang="en-US" altLang="zh-TW" smtClean="0"/>
              <a:t>Associated labels and points.</a:t>
            </a:r>
          </a:p>
          <a:p>
            <a:pPr lvl="1"/>
            <a:r>
              <a:rPr lang="en-US" altLang="zh-TW" smtClean="0"/>
              <a:t>All</a:t>
            </a:r>
          </a:p>
          <a:p>
            <a:pPr lvl="2"/>
            <a:r>
              <a:rPr lang="en-US" altLang="zh-TW" smtClean="0"/>
              <a:t>All replies and notes</a:t>
            </a:r>
          </a:p>
          <a:p>
            <a:pPr lvl="3"/>
            <a:r>
              <a:rPr lang="en-US" altLang="zh-TW"/>
              <a:t>Associated labels and points.</a:t>
            </a:r>
          </a:p>
          <a:p>
            <a:pPr lvl="2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discussion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6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圓柱 3"/>
          <p:cNvSpPr/>
          <p:nvPr/>
        </p:nvSpPr>
        <p:spPr>
          <a:xfrm>
            <a:off x="7010071" y="3212976"/>
            <a:ext cx="1080120" cy="19442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database</a:t>
            </a:r>
            <a:endParaRPr lang="zh-TW" altLang="en-US"/>
          </a:p>
        </p:txBody>
      </p:sp>
      <p:sp>
        <p:nvSpPr>
          <p:cNvPr id="5" name="立方體 4"/>
          <p:cNvSpPr/>
          <p:nvPr/>
        </p:nvSpPr>
        <p:spPr>
          <a:xfrm>
            <a:off x="4716016" y="3212976"/>
            <a:ext cx="1368152" cy="1944216"/>
          </a:xfrm>
          <a:prstGeom prst="cube">
            <a:avLst>
              <a:gd name="adj" fmla="val 13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Discussion cache</a:t>
            </a:r>
            <a:endParaRPr lang="zh-TW" altLang="en-US"/>
          </a:p>
        </p:txBody>
      </p:sp>
      <p:sp>
        <p:nvSpPr>
          <p:cNvPr id="6" name="剪去同側角落矩形 5"/>
          <p:cNvSpPr/>
          <p:nvPr/>
        </p:nvSpPr>
        <p:spPr>
          <a:xfrm>
            <a:off x="2699792" y="3212976"/>
            <a:ext cx="1080120" cy="1944216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Request processor</a:t>
            </a:r>
            <a:endParaRPr lang="zh-TW" altLang="en-US"/>
          </a:p>
        </p:txBody>
      </p:sp>
      <p:sp>
        <p:nvSpPr>
          <p:cNvPr id="10" name="流程圖: 預設處理作業 9"/>
          <p:cNvSpPr/>
          <p:nvPr/>
        </p:nvSpPr>
        <p:spPr>
          <a:xfrm>
            <a:off x="611560" y="3212976"/>
            <a:ext cx="792088" cy="1944216"/>
          </a:xfrm>
          <a:prstGeom prst="flowChartPredefined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browser</a:t>
            </a:r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1403648" y="3661452"/>
            <a:ext cx="1296144" cy="2160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3779912" y="3661452"/>
            <a:ext cx="936104" cy="2160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6084167" y="3661452"/>
            <a:ext cx="925903" cy="2160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左箭號 13"/>
          <p:cNvSpPr/>
          <p:nvPr/>
        </p:nvSpPr>
        <p:spPr>
          <a:xfrm>
            <a:off x="1403648" y="4293096"/>
            <a:ext cx="1296144" cy="216024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左箭號 14"/>
          <p:cNvSpPr/>
          <p:nvPr/>
        </p:nvSpPr>
        <p:spPr>
          <a:xfrm>
            <a:off x="3779912" y="4293096"/>
            <a:ext cx="936105" cy="216024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左箭號 15"/>
          <p:cNvSpPr/>
          <p:nvPr/>
        </p:nvSpPr>
        <p:spPr>
          <a:xfrm>
            <a:off x="6084168" y="4293096"/>
            <a:ext cx="925902" cy="216024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27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List of discussion ids</a:t>
            </a:r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tag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3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609653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mtClean="0"/>
              <a:t>write</a:t>
            </a:r>
          </a:p>
          <a:p>
            <a:pPr lvl="1"/>
            <a:r>
              <a:rPr lang="en-US" altLang="zh-TW" smtClean="0"/>
              <a:t>Create discussion</a:t>
            </a:r>
          </a:p>
          <a:p>
            <a:pPr lvl="1"/>
            <a:r>
              <a:rPr lang="en-US" altLang="zh-TW" smtClean="0"/>
              <a:t>Create reply, note</a:t>
            </a:r>
          </a:p>
          <a:p>
            <a:pPr lvl="1"/>
            <a:r>
              <a:rPr lang="en-US" altLang="zh-TW" smtClean="0"/>
              <a:t>Edit title, subject, reply, note, comment.</a:t>
            </a:r>
          </a:p>
          <a:p>
            <a:pPr lvl="1"/>
            <a:r>
              <a:rPr lang="en-US" altLang="zh-TW" smtClean="0"/>
              <a:t>Edit point.</a:t>
            </a:r>
          </a:p>
          <a:p>
            <a:pPr lvl="1"/>
            <a:r>
              <a:rPr lang="en-US" altLang="zh-TW" smtClean="0"/>
              <a:t>+1, -1, age, sage. Good parts, anti-subject, warehouse.</a:t>
            </a:r>
          </a:p>
          <a:p>
            <a:pPr lvl="1"/>
            <a:r>
              <a:rPr lang="en-US" altLang="zh-TW" smtClean="0"/>
              <a:t>Description label</a:t>
            </a:r>
          </a:p>
          <a:p>
            <a:pPr lvl="1"/>
            <a:r>
              <a:rPr lang="en-US" altLang="zh-TW" smtClean="0"/>
              <a:t>Create vote</a:t>
            </a:r>
          </a:p>
          <a:p>
            <a:pPr lvl="2"/>
            <a:r>
              <a:rPr lang="en-US" altLang="zh-TW" smtClean="0"/>
              <a:t>Vote on a option</a:t>
            </a:r>
          </a:p>
          <a:p>
            <a:pPr lvl="1"/>
            <a:r>
              <a:rPr lang="en-US" altLang="zh-TW" smtClean="0"/>
              <a:t>Report, handle report. Move (delete, hide, under table, mirror world, limited scope).</a:t>
            </a:r>
          </a:p>
          <a:p>
            <a:pPr lvl="1"/>
            <a:r>
              <a:rPr lang="en-US" altLang="zh-TW" smtClean="0"/>
              <a:t>Freeze, archive. lock</a:t>
            </a:r>
          </a:p>
          <a:p>
            <a:pPr lvl="1"/>
            <a:r>
              <a:rPr lang="en-US" altLang="zh-TW" smtClean="0"/>
              <a:t>Share.</a:t>
            </a:r>
            <a:endParaRPr lang="zh-TW" altLang="en-US" smtClean="0"/>
          </a:p>
          <a:p>
            <a:r>
              <a:rPr lang="en-US" altLang="zh-TW" smtClean="0"/>
              <a:t>Read</a:t>
            </a:r>
          </a:p>
          <a:p>
            <a:pPr lvl="1"/>
            <a:r>
              <a:rPr lang="en-US" altLang="zh-TW" smtClean="0"/>
              <a:t>Get discussion short, summary, all.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Use cases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66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Partition key = role id, </a:t>
            </a:r>
            <a:r>
              <a:rPr lang="en-US" altLang="zh-TW" err="1" smtClean="0"/>
              <a:t>ip</a:t>
            </a:r>
            <a:r>
              <a:rPr lang="en-US" altLang="zh-TW" smtClean="0"/>
              <a:t> id, device id</a:t>
            </a:r>
          </a:p>
          <a:p>
            <a:r>
              <a:rPr lang="en-US" altLang="zh-TW" smtClean="0"/>
              <a:t>Row key = target sand id</a:t>
            </a:r>
          </a:p>
          <a:p>
            <a:endParaRPr lang="en-US" altLang="zh-TW"/>
          </a:p>
          <a:p>
            <a:r>
              <a:rPr lang="en-US" altLang="zh-TW" smtClean="0"/>
              <a:t>For vote, award-opting, target sand id is parent vote id, instead of vote option id.</a:t>
            </a:r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Repeat prevention database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99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ideas</a:t>
            </a:r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9590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mtClean="0"/>
              <a:t>New replies, notes appear automatically without clicking “refresh” button.</a:t>
            </a:r>
          </a:p>
          <a:p>
            <a:r>
              <a:rPr lang="zh-TW" altLang="en-US"/>
              <a:t>巨大象棋，地圖</a:t>
            </a:r>
            <a:r>
              <a:rPr lang="en-US" altLang="zh-TW"/>
              <a:t>4</a:t>
            </a:r>
            <a:r>
              <a:rPr lang="zh-TW" altLang="en-US"/>
              <a:t>倍大，可</a:t>
            </a:r>
            <a:r>
              <a:rPr lang="en-US" altLang="zh-TW"/>
              <a:t>10+</a:t>
            </a:r>
            <a:r>
              <a:rPr lang="zh-TW" altLang="en-US"/>
              <a:t>人同時下。</a:t>
            </a:r>
          </a:p>
          <a:p>
            <a:r>
              <a:rPr lang="zh-TW" altLang="en-US" smtClean="0"/>
              <a:t>畫圓比賽</a:t>
            </a:r>
            <a:endParaRPr lang="en-US" altLang="zh-TW"/>
          </a:p>
          <a:p>
            <a:r>
              <a:rPr lang="zh-TW" altLang="en-US" smtClean="0"/>
              <a:t>圖片再創作。可拿樓主或某樓的圖片，加上塗鴉，再發一個新的回覆。</a:t>
            </a:r>
            <a:endParaRPr lang="en-US" altLang="zh-TW" smtClean="0"/>
          </a:p>
          <a:p>
            <a:pPr lvl="1"/>
            <a:r>
              <a:rPr lang="en-US" altLang="zh-TW" err="1" smtClean="0"/>
              <a:t>Ie</a:t>
            </a:r>
            <a:r>
              <a:rPr lang="en-US" altLang="zh-TW" smtClean="0"/>
              <a:t>.</a:t>
            </a:r>
            <a:r>
              <a:rPr lang="zh-TW" altLang="en-US" smtClean="0"/>
              <a:t>雲之創作，一樓為一張</a:t>
            </a:r>
            <a:r>
              <a:rPr lang="zh-TW" altLang="en-US"/>
              <a:t>雲</a:t>
            </a:r>
            <a:r>
              <a:rPr lang="zh-TW" altLang="en-US" smtClean="0"/>
              <a:t>的照片，回覆為在該照片上加塗鴉。</a:t>
            </a:r>
            <a:endParaRPr lang="en-US" altLang="zh-TW" smtClean="0"/>
          </a:p>
          <a:p>
            <a:r>
              <a:rPr lang="en-US" altLang="zh-TW" smtClean="0"/>
              <a:t>election (stackoverflow)</a:t>
            </a:r>
          </a:p>
          <a:p>
            <a:pPr lvl="1"/>
            <a:r>
              <a:rPr lang="en-US" altLang="zh-TW" smtClean="0"/>
              <a:t>nomination – 7 days</a:t>
            </a:r>
          </a:p>
          <a:p>
            <a:pPr lvl="1"/>
            <a:r>
              <a:rPr lang="en-US" altLang="zh-TW" smtClean="0"/>
              <a:t>primary</a:t>
            </a:r>
          </a:p>
          <a:p>
            <a:pPr lvl="1"/>
            <a:r>
              <a:rPr lang="en-US" altLang="zh-TW" smtClean="0"/>
              <a:t>election</a:t>
            </a:r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90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smtClean="0"/>
              <a:t>Statistics</a:t>
            </a:r>
          </a:p>
          <a:p>
            <a:pPr lvl="1"/>
            <a:r>
              <a:rPr lang="en-US" altLang="zh-TW" smtClean="0"/>
              <a:t>Active member list, count</a:t>
            </a:r>
          </a:p>
          <a:p>
            <a:pPr lvl="1"/>
            <a:r>
              <a:rPr lang="en-US" altLang="zh-TW" smtClean="0">
                <a:solidFill>
                  <a:schemeClr val="bg1">
                    <a:lumMod val="65000"/>
                  </a:schemeClr>
                </a:solidFill>
              </a:rPr>
              <a:t># of letters per day, # of views per day. # of points per day.</a:t>
            </a:r>
          </a:p>
          <a:p>
            <a:pPr lvl="1"/>
            <a:r>
              <a:rPr lang="en-US" altLang="zh-TW" smtClean="0"/>
              <a:t>How sticky</a:t>
            </a:r>
          </a:p>
          <a:p>
            <a:pPr lvl="1"/>
            <a:r>
              <a:rPr lang="en-US" altLang="zh-TW" smtClean="0"/>
              <a:t>History, </a:t>
            </a:r>
            <a:r>
              <a:rPr lang="en-US" altLang="zh-TW" smtClean="0">
                <a:solidFill>
                  <a:schemeClr val="bg1">
                    <a:lumMod val="65000"/>
                  </a:schemeClr>
                </a:solidFill>
              </a:rPr>
              <a:t>awards</a:t>
            </a:r>
            <a:r>
              <a:rPr lang="en-US" altLang="zh-TW" smtClean="0"/>
              <a:t>.</a:t>
            </a:r>
          </a:p>
          <a:p>
            <a:r>
              <a:rPr lang="en-US" altLang="zh-TW" smtClean="0"/>
              <a:t>Management</a:t>
            </a:r>
          </a:p>
          <a:p>
            <a:pPr lvl="1"/>
            <a:r>
              <a:rPr lang="en-US" altLang="zh-TW" smtClean="0"/>
              <a:t>Role</a:t>
            </a:r>
          </a:p>
          <a:p>
            <a:pPr lvl="2"/>
            <a:r>
              <a:rPr lang="en-US" altLang="zh-TW" smtClean="0"/>
              <a:t>Owner, assistant owner, high members, members.</a:t>
            </a:r>
          </a:p>
          <a:p>
            <a:pPr lvl="1"/>
            <a:r>
              <a:rPr lang="en-US" altLang="zh-TW" smtClean="0"/>
              <a:t>Reports</a:t>
            </a:r>
          </a:p>
          <a:p>
            <a:pPr lvl="2"/>
            <a:r>
              <a:rPr lang="en-US" altLang="zh-TW" smtClean="0"/>
              <a:t>View, judge.</a:t>
            </a:r>
          </a:p>
          <a:p>
            <a:pPr lvl="1"/>
            <a:r>
              <a:rPr lang="en-US" altLang="zh-TW" smtClean="0"/>
              <a:t>Settings</a:t>
            </a:r>
          </a:p>
          <a:p>
            <a:pPr lvl="2"/>
            <a:r>
              <a:rPr lang="en-US" altLang="zh-TW" smtClean="0"/>
              <a:t>Feature on/off, regulation on/off.</a:t>
            </a:r>
          </a:p>
          <a:p>
            <a:pPr lvl="1"/>
            <a:r>
              <a:rPr lang="en-US" altLang="zh-TW" smtClean="0"/>
              <a:t>Theme change</a:t>
            </a:r>
          </a:p>
          <a:p>
            <a:pPr lvl="1"/>
            <a:r>
              <a:rPr lang="en-US" altLang="zh-TW" smtClean="0"/>
              <a:t>Plug-in</a:t>
            </a:r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Board auxiliary page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85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smtClean="0"/>
              <a:t>Board / selection</a:t>
            </a:r>
          </a:p>
          <a:p>
            <a:pPr lvl="1"/>
            <a:r>
              <a:rPr lang="en-US" altLang="zh-TW" smtClean="0"/>
              <a:t>Statistics</a:t>
            </a:r>
          </a:p>
          <a:p>
            <a:pPr lvl="2"/>
            <a:r>
              <a:rPr lang="en-US" altLang="zh-TW" smtClean="0"/>
              <a:t># of active members, # of active participants</a:t>
            </a:r>
          </a:p>
          <a:p>
            <a:pPr lvl="1"/>
            <a:r>
              <a:rPr lang="en-US" altLang="zh-TW" smtClean="0"/>
              <a:t>List</a:t>
            </a:r>
          </a:p>
          <a:p>
            <a:pPr lvl="2"/>
            <a:r>
              <a:rPr lang="en-US" altLang="zh-TW" smtClean="0"/>
              <a:t>Most active members, most active participants</a:t>
            </a:r>
          </a:p>
          <a:p>
            <a:pPr lvl="3"/>
            <a:r>
              <a:rPr lang="en-US" altLang="zh-TW" smtClean="0"/>
              <a:t>Daily</a:t>
            </a:r>
          </a:p>
          <a:p>
            <a:r>
              <a:rPr lang="en-US" altLang="zh-TW" smtClean="0"/>
              <a:t>Discussion</a:t>
            </a:r>
          </a:p>
          <a:p>
            <a:pPr lvl="1"/>
            <a:r>
              <a:rPr lang="en-US" altLang="zh-TW" smtClean="0"/>
              <a:t>List of participating members / participants.</a:t>
            </a:r>
          </a:p>
          <a:p>
            <a:r>
              <a:rPr lang="en-US" altLang="zh-TW" smtClean="0"/>
              <a:t>Billboard</a:t>
            </a:r>
          </a:p>
          <a:p>
            <a:pPr lvl="1"/>
            <a:r>
              <a:rPr lang="zh-TW" altLang="en-US" smtClean="0"/>
              <a:t>本日最多發表會員排行榜</a:t>
            </a:r>
            <a:endParaRPr lang="en-US" altLang="zh-TW" smtClean="0"/>
          </a:p>
          <a:p>
            <a:pPr lvl="1"/>
            <a:r>
              <a:rPr lang="zh-TW" altLang="en-US" smtClean="0"/>
              <a:t>本週最多</a:t>
            </a:r>
            <a:r>
              <a:rPr lang="en-US" altLang="zh-TW" smtClean="0"/>
              <a:t>+1</a:t>
            </a:r>
            <a:r>
              <a:rPr lang="zh-TW" altLang="en-US"/>
              <a:t>會員</a:t>
            </a:r>
            <a:r>
              <a:rPr lang="zh-TW" altLang="en-US" smtClean="0"/>
              <a:t>排行榜</a:t>
            </a:r>
            <a:endParaRPr lang="en-US" altLang="zh-TW" smtClean="0"/>
          </a:p>
          <a:p>
            <a:pPr lvl="1"/>
            <a:r>
              <a:rPr lang="zh-TW" altLang="en-US" smtClean="0"/>
              <a:t>本月最多分享</a:t>
            </a:r>
            <a:r>
              <a:rPr lang="zh-TW" altLang="en-US"/>
              <a:t>會員</a:t>
            </a:r>
            <a:r>
              <a:rPr lang="zh-TW" altLang="en-US" smtClean="0"/>
              <a:t>排行榜</a:t>
            </a:r>
            <a:endParaRPr lang="en-US" altLang="zh-TW" smtClean="0"/>
          </a:p>
          <a:p>
            <a:r>
              <a:rPr lang="zh-TW" altLang="en-US" smtClean="0"/>
              <a:t>板主票選</a:t>
            </a:r>
            <a:endParaRPr lang="en-US" altLang="zh-TW" smtClean="0"/>
          </a:p>
          <a:p>
            <a:pPr lvl="1"/>
            <a:r>
              <a:rPr lang="zh-TW" altLang="en-US" smtClean="0"/>
              <a:t>登記</a:t>
            </a:r>
            <a:r>
              <a:rPr lang="en-US" altLang="zh-TW" smtClean="0">
                <a:sym typeface="Wingdings" pitchFamily="2" charset="2"/>
              </a:rPr>
              <a:t></a:t>
            </a:r>
            <a:r>
              <a:rPr lang="zh-TW" altLang="en-US" smtClean="0">
                <a:sym typeface="Wingdings" pitchFamily="2" charset="2"/>
              </a:rPr>
              <a:t>政見發表</a:t>
            </a:r>
            <a:r>
              <a:rPr lang="en-US" altLang="zh-TW" smtClean="0">
                <a:sym typeface="Wingdings" pitchFamily="2" charset="2"/>
              </a:rPr>
              <a:t></a:t>
            </a:r>
            <a:r>
              <a:rPr lang="zh-TW" altLang="en-US" smtClean="0">
                <a:sym typeface="Wingdings" pitchFamily="2" charset="2"/>
              </a:rPr>
              <a:t>投票</a:t>
            </a:r>
            <a:r>
              <a:rPr lang="en-US" altLang="zh-TW" smtClean="0">
                <a:sym typeface="Wingdings" pitchFamily="2" charset="2"/>
              </a:rPr>
              <a:t>(</a:t>
            </a:r>
            <a:r>
              <a:rPr lang="zh-TW" altLang="en-US" smtClean="0">
                <a:sym typeface="Wingdings" pitchFamily="2" charset="2"/>
              </a:rPr>
              <a:t>只能</a:t>
            </a:r>
            <a:r>
              <a:rPr lang="en-US" altLang="zh-TW" smtClean="0">
                <a:sym typeface="Wingdings" pitchFamily="2" charset="2"/>
              </a:rPr>
              <a:t>+1</a:t>
            </a:r>
            <a:r>
              <a:rPr lang="zh-TW" altLang="en-US" smtClean="0">
                <a:sym typeface="Wingdings" pitchFamily="2" charset="2"/>
              </a:rPr>
              <a:t>不能</a:t>
            </a:r>
            <a:r>
              <a:rPr lang="en-US" altLang="zh-TW" smtClean="0">
                <a:sym typeface="Wingdings" pitchFamily="2" charset="2"/>
              </a:rPr>
              <a:t>-1</a:t>
            </a:r>
            <a:r>
              <a:rPr lang="zh-TW" altLang="en-US" smtClean="0">
                <a:sym typeface="Wingdings" pitchFamily="2" charset="2"/>
              </a:rPr>
              <a:t>，每票的</a:t>
            </a:r>
            <a:r>
              <a:rPr lang="en-US" altLang="zh-TW" smtClean="0">
                <a:sym typeface="Wingdings" pitchFamily="2" charset="2"/>
              </a:rPr>
              <a:t>repeat prevention on</a:t>
            </a:r>
            <a:r>
              <a:rPr lang="zh-TW" altLang="en-US" smtClean="0">
                <a:sym typeface="Wingdings" pitchFamily="2" charset="2"/>
              </a:rPr>
              <a:t>所有候選人</a:t>
            </a:r>
            <a:r>
              <a:rPr lang="en-US" altLang="zh-TW" smtClean="0">
                <a:sym typeface="Wingdings" pitchFamily="2" charset="2"/>
              </a:rPr>
              <a:t>)</a:t>
            </a:r>
            <a:r>
              <a:rPr lang="zh-TW" altLang="en-US" smtClean="0">
                <a:sym typeface="Wingdings" pitchFamily="2" charset="2"/>
              </a:rPr>
              <a:t>開票</a:t>
            </a:r>
            <a:endParaRPr lang="en-US" altLang="zh-TW" smtClean="0"/>
          </a:p>
          <a:p>
            <a:r>
              <a:rPr lang="zh-TW" altLang="en-US" smtClean="0"/>
              <a:t>得獎作品投票</a:t>
            </a:r>
            <a:endParaRPr lang="en-US" altLang="zh-TW" smtClean="0"/>
          </a:p>
          <a:p>
            <a:r>
              <a:rPr lang="en-US" altLang="zh-TW" smtClean="0"/>
              <a:t>like nico video</a:t>
            </a:r>
            <a:r>
              <a:rPr lang="zh-TW" altLang="en-US" smtClean="0"/>
              <a:t>，但除了加字幕外，還可以加塗鴉</a:t>
            </a:r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2470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smtClean="0"/>
              <a:t>Catalog</a:t>
            </a:r>
            <a:r>
              <a:rPr lang="zh-TW" altLang="en-US"/>
              <a:t> </a:t>
            </a:r>
            <a:r>
              <a:rPr lang="en-US" altLang="zh-TW" smtClean="0"/>
              <a:t>has tree structure </a:t>
            </a:r>
            <a:r>
              <a:rPr lang="en-US" altLang="zh-TW" smtClean="0">
                <a:sym typeface="Wingdings" pitchFamily="2" charset="2"/>
              </a:rPr>
              <a:t> table of contents</a:t>
            </a:r>
          </a:p>
          <a:p>
            <a:r>
              <a:rPr lang="en-US" altLang="zh-TW" smtClean="0">
                <a:sym typeface="Wingdings" pitchFamily="2" charset="2"/>
              </a:rPr>
              <a:t>wiki-like sub-heading, sub-sub-heading for generating toc (and jump anchor)</a:t>
            </a:r>
          </a:p>
          <a:p>
            <a:r>
              <a:rPr lang="en-US" altLang="zh-TW" smtClean="0">
                <a:sym typeface="Wingdings" pitchFamily="2" charset="2"/>
              </a:rPr>
              <a:t>link discussion with other discussion</a:t>
            </a:r>
          </a:p>
          <a:p>
            <a:r>
              <a:rPr lang="en-US" altLang="zh-TW" smtClean="0">
                <a:sym typeface="Wingdings" pitchFamily="2" charset="2"/>
              </a:rPr>
              <a:t>score of discussion</a:t>
            </a:r>
          </a:p>
          <a:p>
            <a:pPr lvl="1"/>
            <a:r>
              <a:rPr lang="en-US" altLang="zh-TW" smtClean="0">
                <a:sym typeface="Wingdings" pitchFamily="2" charset="2"/>
              </a:rPr>
              <a:t>score of subject</a:t>
            </a:r>
          </a:p>
          <a:p>
            <a:pPr lvl="1"/>
            <a:r>
              <a:rPr lang="en-US" altLang="zh-TW" smtClean="0">
                <a:sym typeface="Wingdings" pitchFamily="2" charset="2"/>
              </a:rPr>
              <a:t>score of subject, replies</a:t>
            </a:r>
          </a:p>
          <a:p>
            <a:pPr lvl="1"/>
            <a:r>
              <a:rPr lang="en-US" altLang="zh-TW">
                <a:sym typeface="Wingdings" pitchFamily="2" charset="2"/>
              </a:rPr>
              <a:t>score of subject, </a:t>
            </a:r>
            <a:r>
              <a:rPr lang="en-US" altLang="zh-TW" smtClean="0">
                <a:sym typeface="Wingdings" pitchFamily="2" charset="2"/>
              </a:rPr>
              <a:t>replies, notes</a:t>
            </a:r>
          </a:p>
          <a:p>
            <a:pPr lvl="1"/>
            <a:r>
              <a:rPr lang="en-US" altLang="zh-TW">
                <a:sym typeface="Wingdings" pitchFamily="2" charset="2"/>
              </a:rPr>
              <a:t>score of subject, </a:t>
            </a:r>
            <a:r>
              <a:rPr lang="en-US" altLang="zh-TW" smtClean="0">
                <a:sym typeface="Wingdings" pitchFamily="2" charset="2"/>
              </a:rPr>
              <a:t>replies, notes, and discussion</a:t>
            </a:r>
          </a:p>
          <a:p>
            <a:r>
              <a:rPr lang="en-US" altLang="zh-TW" smtClean="0">
                <a:sym typeface="Wingdings" pitchFamily="2" charset="2"/>
              </a:rPr>
              <a:t>labels</a:t>
            </a:r>
          </a:p>
          <a:p>
            <a:pPr lvl="1"/>
            <a:r>
              <a:rPr lang="en-US" altLang="zh-TW" smtClean="0">
                <a:sym typeface="Wingdings" pitchFamily="2" charset="2"/>
              </a:rPr>
              <a:t>closed, protect, </a:t>
            </a:r>
            <a:r>
              <a:rPr lang="zh-TW" altLang="en-US" smtClean="0">
                <a:sym typeface="Wingdings" pitchFamily="2" charset="2"/>
              </a:rPr>
              <a:t>授權</a:t>
            </a:r>
            <a:endParaRPr lang="en-US" altLang="zh-TW" smtClean="0">
              <a:sym typeface="Wingdings" pitchFamily="2" charset="2"/>
            </a:endParaRPr>
          </a:p>
          <a:p>
            <a:pPr lvl="1"/>
            <a:r>
              <a:rPr lang="en-US" altLang="zh-TW" smtClean="0">
                <a:sym typeface="Wingdings" pitchFamily="2" charset="2"/>
              </a:rPr>
              <a:t>protected questions only allow answers by users with more than 10 reputation.</a:t>
            </a:r>
            <a:endParaRPr lang="en-US" altLang="zh-TW">
              <a:sym typeface="Wingdings" pitchFamily="2" charset="2"/>
            </a:endParaRPr>
          </a:p>
          <a:p>
            <a:pPr lvl="1"/>
            <a:endParaRPr lang="en-US" altLang="zh-TW">
              <a:sym typeface="Wingdings" pitchFamily="2" charset="2"/>
            </a:endParaRPr>
          </a:p>
          <a:p>
            <a:pPr lvl="1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4075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609653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mtClean="0"/>
              <a:t>issue tracking, like firefox development</a:t>
            </a:r>
          </a:p>
          <a:p>
            <a:pPr lvl="1"/>
            <a:r>
              <a:rPr lang="en-US" altLang="zh-TW" smtClean="0"/>
              <a:t>fire bug/feature request</a:t>
            </a:r>
          </a:p>
          <a:p>
            <a:pPr lvl="1"/>
            <a:r>
              <a:rPr lang="en-US" altLang="zh-TW" smtClean="0"/>
              <a:t>developer update status</a:t>
            </a:r>
          </a:p>
          <a:p>
            <a:pPr lvl="2"/>
            <a:r>
              <a:rPr lang="en-US" altLang="zh-TW" smtClean="0"/>
              <a:t>state=accepted, working, closed, verifying</a:t>
            </a:r>
          </a:p>
          <a:p>
            <a:pPr lvl="2"/>
            <a:r>
              <a:rPr lang="en-US" altLang="zh-TW" smtClean="0"/>
              <a:t>due date, assignee role</a:t>
            </a:r>
          </a:p>
          <a:p>
            <a:pPr lvl="1"/>
            <a:r>
              <a:rPr lang="en-US" altLang="zh-TW" smtClean="0"/>
              <a:t>list of issues</a:t>
            </a:r>
          </a:p>
          <a:p>
            <a:pPr lvl="2"/>
            <a:r>
              <a:rPr lang="en-US" altLang="zh-TW" smtClean="0"/>
              <a:t>sort by create date / last activity date</a:t>
            </a:r>
          </a:p>
          <a:p>
            <a:pPr lvl="2"/>
            <a:r>
              <a:rPr lang="en-US" altLang="zh-TW" smtClean="0"/>
              <a:t>filter by state</a:t>
            </a:r>
          </a:p>
          <a:p>
            <a:r>
              <a:rPr lang="en-US" altLang="zh-TW" smtClean="0"/>
              <a:t>special catalog</a:t>
            </a:r>
          </a:p>
          <a:p>
            <a:pPr lvl="1"/>
            <a:r>
              <a:rPr lang="en-US" altLang="zh-TW" smtClean="0"/>
              <a:t>board</a:t>
            </a:r>
          </a:p>
          <a:p>
            <a:pPr lvl="2"/>
            <a:r>
              <a:rPr lang="en-US" altLang="zh-TW" smtClean="0"/>
              <a:t>faq, great parts</a:t>
            </a:r>
          </a:p>
          <a:p>
            <a:pPr lvl="1"/>
            <a:r>
              <a:rPr lang="zh-TW" altLang="en-US" smtClean="0"/>
              <a:t>客服用板</a:t>
            </a:r>
            <a:endParaRPr lang="en-US" altLang="zh-TW" smtClean="0"/>
          </a:p>
          <a:p>
            <a:pPr lvl="2"/>
            <a:r>
              <a:rPr lang="en-US" altLang="zh-TW" smtClean="0"/>
              <a:t>case study, success story</a:t>
            </a:r>
          </a:p>
          <a:p>
            <a:pPr lvl="1"/>
            <a:r>
              <a:rPr lang="en-US" altLang="zh-TW" smtClean="0"/>
              <a:t>site</a:t>
            </a:r>
            <a:r>
              <a:rPr lang="zh-TW" altLang="en-US" smtClean="0"/>
              <a:t>排名</a:t>
            </a:r>
            <a:endParaRPr lang="en-US" altLang="zh-TW" smtClean="0"/>
          </a:p>
          <a:p>
            <a:pPr lvl="2"/>
            <a:r>
              <a:rPr lang="zh-TW" altLang="en-US" smtClean="0"/>
              <a:t>本日最中肯，本日最好笑，本日最混亂，本日最激怒，專業</a:t>
            </a:r>
            <a:endParaRPr lang="en-US" altLang="zh-TW" smtClean="0"/>
          </a:p>
          <a:p>
            <a:pPr lvl="3"/>
            <a:r>
              <a:rPr lang="zh-TW" altLang="en-US" smtClean="0"/>
              <a:t>需某人先把該討論串打上</a:t>
            </a:r>
            <a:r>
              <a:rPr lang="en-US" altLang="zh-TW" smtClean="0"/>
              <a:t>tag</a:t>
            </a:r>
            <a:r>
              <a:rPr lang="zh-TW" altLang="en-US" smtClean="0"/>
              <a:t>，加入</a:t>
            </a:r>
            <a:r>
              <a:rPr lang="en-US" altLang="zh-TW" smtClean="0"/>
              <a:t>catalog</a:t>
            </a:r>
          </a:p>
          <a:p>
            <a:pPr lvl="3"/>
            <a:r>
              <a:rPr lang="zh-TW" altLang="en-US" smtClean="0"/>
              <a:t>然後用該討論串本身的</a:t>
            </a:r>
            <a:r>
              <a:rPr lang="en-US" altLang="zh-TW" smtClean="0"/>
              <a:t>+-1</a:t>
            </a:r>
            <a:r>
              <a:rPr lang="zh-TW" altLang="en-US" smtClean="0"/>
              <a:t>做排名。</a:t>
            </a:r>
            <a:endParaRPr lang="en-US" altLang="zh-TW" smtClean="0"/>
          </a:p>
          <a:p>
            <a:pPr lvl="3"/>
            <a:r>
              <a:rPr lang="en-US" altLang="zh-TW" smtClean="0"/>
              <a:t>tag</a:t>
            </a:r>
            <a:r>
              <a:rPr lang="zh-TW" altLang="en-US" smtClean="0"/>
              <a:t>本身也可接受</a:t>
            </a:r>
            <a:r>
              <a:rPr lang="en-US" altLang="zh-TW" smtClean="0"/>
              <a:t>+-1</a:t>
            </a:r>
            <a:r>
              <a:rPr lang="zh-TW" altLang="en-US" smtClean="0"/>
              <a:t>，但是是為了標</a:t>
            </a:r>
            <a:r>
              <a:rPr lang="en-US" altLang="zh-TW" smtClean="0"/>
              <a:t>/</a:t>
            </a:r>
            <a:r>
              <a:rPr lang="zh-TW" altLang="en-US" smtClean="0"/>
              <a:t>取消</a:t>
            </a:r>
            <a:r>
              <a:rPr lang="en-US" altLang="zh-TW" smtClean="0"/>
              <a:t>tag</a:t>
            </a:r>
          </a:p>
          <a:p>
            <a:pPr lvl="1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3974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屬性六角圖</a:t>
            </a:r>
            <a:endParaRPr lang="en-US" altLang="zh-TW" smtClean="0"/>
          </a:p>
          <a:p>
            <a:pPr lvl="1"/>
            <a:r>
              <a:rPr lang="zh-TW" altLang="en-US" smtClean="0"/>
              <a:t>勇氣，愛心，智慧，直言，冷靜，理智，善良，樂於助人，新奇，熱心公益，幽默</a:t>
            </a:r>
            <a:endParaRPr lang="en-US" altLang="zh-TW" smtClean="0"/>
          </a:p>
          <a:p>
            <a:pPr lvl="1"/>
            <a:r>
              <a:rPr lang="en-US" altLang="zh-TW" smtClean="0"/>
              <a:t>1 point=</a:t>
            </a:r>
            <a:r>
              <a:rPr lang="zh-TW" altLang="en-US" smtClean="0"/>
              <a:t>累人的一分鐘</a:t>
            </a:r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關於人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0470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credit in each board</a:t>
            </a:r>
          </a:p>
          <a:p>
            <a:pPr lvl="1"/>
            <a:r>
              <a:rPr lang="en-US" altLang="zh-TW" smtClean="0"/>
              <a:t>gained from posting, getting +1.</a:t>
            </a:r>
          </a:p>
          <a:p>
            <a:pPr lvl="1"/>
            <a:r>
              <a:rPr lang="zh-TW" altLang="en-US" smtClean="0"/>
              <a:t>依不同的</a:t>
            </a:r>
            <a:r>
              <a:rPr lang="en-US" altLang="zh-TW" smtClean="0"/>
              <a:t>credit</a:t>
            </a:r>
            <a:r>
              <a:rPr lang="zh-TW" altLang="en-US" smtClean="0"/>
              <a:t>值有不同的權力</a:t>
            </a:r>
            <a:endParaRPr lang="en-US" altLang="zh-TW" smtClean="0"/>
          </a:p>
          <a:p>
            <a:pPr lvl="1"/>
            <a:r>
              <a:rPr lang="zh-TW" altLang="en-US" smtClean="0"/>
              <a:t>發生某件事</a:t>
            </a:r>
            <a:r>
              <a:rPr lang="en-US" altLang="zh-TW" smtClean="0">
                <a:sym typeface="Wingdings" pitchFamily="2" charset="2"/>
              </a:rPr>
              <a:t></a:t>
            </a:r>
            <a:r>
              <a:rPr lang="zh-TW" altLang="en-US" smtClean="0">
                <a:sym typeface="Wingdings" pitchFamily="2" charset="2"/>
              </a:rPr>
              <a:t>某人的</a:t>
            </a:r>
            <a:r>
              <a:rPr lang="en-US" altLang="zh-TW" smtClean="0">
                <a:sym typeface="Wingdings" pitchFamily="2" charset="2"/>
              </a:rPr>
              <a:t>credit</a:t>
            </a:r>
            <a:r>
              <a:rPr lang="zh-TW" altLang="en-US" smtClean="0">
                <a:sym typeface="Wingdings" pitchFamily="2" charset="2"/>
              </a:rPr>
              <a:t>增加或減少</a:t>
            </a:r>
            <a:endParaRPr lang="en-US" altLang="zh-TW" smtClean="0">
              <a:sym typeface="Wingdings" pitchFamily="2" charset="2"/>
            </a:endParaRPr>
          </a:p>
          <a:p>
            <a:pPr lvl="2"/>
            <a:r>
              <a:rPr lang="zh-TW" altLang="en-US" smtClean="0">
                <a:sym typeface="Wingdings" pitchFamily="2" charset="2"/>
              </a:rPr>
              <a:t>每件事有不同的</a:t>
            </a:r>
            <a:r>
              <a:rPr lang="en-US" altLang="zh-TW" smtClean="0">
                <a:sym typeface="Wingdings" pitchFamily="2" charset="2"/>
              </a:rPr>
              <a:t>weight</a:t>
            </a:r>
            <a:r>
              <a:rPr lang="zh-TW" altLang="en-US" smtClean="0">
                <a:sym typeface="Wingdings" pitchFamily="2" charset="2"/>
              </a:rPr>
              <a:t>，分開以類似統計項的方式儲存。</a:t>
            </a:r>
            <a:endParaRPr lang="en-US" altLang="zh-TW" smtClean="0"/>
          </a:p>
          <a:p>
            <a:r>
              <a:rPr lang="en-US" altLang="zh-TW" smtClean="0"/>
              <a:t>whole site coin</a:t>
            </a:r>
          </a:p>
          <a:p>
            <a:pPr lvl="1"/>
            <a:r>
              <a:rPr lang="en-US" altLang="zh-TW" smtClean="0"/>
              <a:t>gained from joining official activity</a:t>
            </a:r>
          </a:p>
          <a:p>
            <a:pPr lvl="1"/>
            <a:r>
              <a:rPr lang="en-US" altLang="zh-TW" smtClean="0"/>
              <a:t>buy special effect</a:t>
            </a:r>
          </a:p>
          <a:p>
            <a:r>
              <a:rPr lang="en-US" altLang="zh-TW" smtClean="0"/>
              <a:t>per board badge</a:t>
            </a:r>
          </a:p>
          <a:p>
            <a:r>
              <a:rPr lang="en-US" altLang="zh-TW" smtClean="0"/>
              <a:t>per site badge</a:t>
            </a:r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credit, reputation, coin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774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Use cases</a:t>
            </a:r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4214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Sand id</a:t>
            </a:r>
          </a:p>
          <a:p>
            <a:pPr lvl="1"/>
            <a:r>
              <a:rPr lang="en-US" altLang="zh-TW" smtClean="0"/>
              <a:t>Type + number = self id</a:t>
            </a:r>
          </a:p>
          <a:p>
            <a:pPr lvl="1"/>
            <a:r>
              <a:rPr lang="en-US" altLang="zh-TW" smtClean="0"/>
              <a:t>Parent id + “.” + self id = whole id</a:t>
            </a:r>
          </a:p>
          <a:p>
            <a:r>
              <a:rPr lang="en-US" altLang="zh-TW" smtClean="0"/>
              <a:t>Type</a:t>
            </a:r>
          </a:p>
          <a:p>
            <a:pPr lvl="1"/>
            <a:r>
              <a:rPr lang="en-US" altLang="zh-TW" smtClean="0"/>
              <a:t>1 char or 3 char a-z</a:t>
            </a:r>
          </a:p>
          <a:p>
            <a:r>
              <a:rPr lang="en-US" altLang="zh-TW" smtClean="0"/>
              <a:t>Number</a:t>
            </a:r>
          </a:p>
          <a:p>
            <a:pPr lvl="1"/>
            <a:r>
              <a:rPr lang="en-US" altLang="zh-TW" smtClean="0"/>
              <a:t>Integer from 1</a:t>
            </a:r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9714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609653"/>
          </a:xfrm>
        </p:spPr>
        <p:txBody>
          <a:bodyPr>
            <a:normAutofit/>
          </a:bodyPr>
          <a:lstStyle/>
          <a:p>
            <a:pPr lvl="1"/>
            <a:r>
              <a:rPr lang="en-US" altLang="zh-TW" smtClean="0"/>
              <a:t>role_id (i3.r3), board_id (i3.b3)</a:t>
            </a:r>
          </a:p>
          <a:p>
            <a:r>
              <a:rPr lang="en-US" altLang="zh-TW" smtClean="0"/>
              <a:t>actcreatesand (board_id, “d”, true, role_id, true)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create basic discussion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804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/>
              <a:t>string sand_id </a:t>
            </a:r>
            <a:r>
              <a:rPr lang="en-US" altLang="zh-TW" smtClean="0"/>
              <a:t>actcreatesand (string </a:t>
            </a:r>
            <a:r>
              <a:rPr lang="en-US" altLang="zh-TW"/>
              <a:t>parent_id, string </a:t>
            </a:r>
            <a:r>
              <a:rPr lang="en-US" altLang="zh-TW" smtClean="0"/>
              <a:t>type, </a:t>
            </a:r>
            <a:r>
              <a:rPr lang="en-US" altLang="zh-TW"/>
              <a:t>bool has_num</a:t>
            </a:r>
            <a:r>
              <a:rPr lang="en-US" altLang="zh-TW" smtClean="0"/>
              <a:t>, string role_id, bool log_action)</a:t>
            </a:r>
            <a:endParaRPr lang="en-US" altLang="zh-TW"/>
          </a:p>
          <a:p>
            <a:endParaRPr lang="en-US" altLang="zh-TW" smtClean="0"/>
          </a:p>
          <a:p>
            <a:r>
              <a:rPr lang="en-US" altLang="zh-TW" smtClean="0"/>
              <a:t>string </a:t>
            </a:r>
            <a:r>
              <a:rPr lang="en-US" altLang="zh-TW"/>
              <a:t>sand_id = </a:t>
            </a:r>
            <a:r>
              <a:rPr lang="en-US" altLang="zh-TW" smtClean="0"/>
              <a:t>createsand (parent_id</a:t>
            </a:r>
            <a:r>
              <a:rPr lang="en-US" altLang="zh-TW"/>
              <a:t>, </a:t>
            </a:r>
            <a:r>
              <a:rPr lang="en-US" altLang="zh-TW" smtClean="0"/>
              <a:t>type, has_num)</a:t>
            </a:r>
            <a:endParaRPr lang="en-US" altLang="zh-TW"/>
          </a:p>
          <a:p>
            <a:pPr lvl="1"/>
            <a:r>
              <a:rPr lang="en-US" altLang="zh-TW"/>
              <a:t>creator = </a:t>
            </a:r>
            <a:r>
              <a:rPr lang="en-US" altLang="zh-TW" smtClean="0"/>
              <a:t>role_id</a:t>
            </a:r>
            <a:r>
              <a:rPr lang="en-US" altLang="zh-TW"/>
              <a:t>, createtime = now</a:t>
            </a:r>
          </a:p>
          <a:p>
            <a:r>
              <a:rPr lang="en-US" altLang="zh-TW" smtClean="0"/>
              <a:t>if log_action</a:t>
            </a:r>
          </a:p>
          <a:p>
            <a:pPr lvl="1"/>
            <a:r>
              <a:rPr lang="en-US" altLang="zh-TW" smtClean="0"/>
              <a:t>createsand(role_id</a:t>
            </a:r>
            <a:r>
              <a:rPr lang="en-US" altLang="zh-TW"/>
              <a:t>, “acn</a:t>
            </a:r>
            <a:r>
              <a:rPr lang="en-US" altLang="zh-TW" smtClean="0"/>
              <a:t>”, true)</a:t>
            </a:r>
            <a:endParaRPr lang="en-US" altLang="zh-TW"/>
          </a:p>
          <a:p>
            <a:pPr lvl="2"/>
            <a:r>
              <a:rPr lang="en-US" altLang="zh-TW"/>
              <a:t>subtype = create, </a:t>
            </a:r>
            <a:r>
              <a:rPr lang="en-US" altLang="zh-TW" smtClean="0"/>
              <a:t>words= </a:t>
            </a:r>
            <a:r>
              <a:rPr lang="en-US" altLang="zh-TW"/>
              <a:t>sand_id</a:t>
            </a:r>
          </a:p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act create sand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3815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609653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altLang="zh-TW" smtClean="0"/>
              <a:t>string </a:t>
            </a:r>
            <a:r>
              <a:rPr lang="en-US" altLang="zh-TW" err="1" smtClean="0"/>
              <a:t>sand_id</a:t>
            </a:r>
            <a:r>
              <a:rPr lang="en-US" altLang="zh-TW" smtClean="0"/>
              <a:t> </a:t>
            </a:r>
            <a:r>
              <a:rPr lang="en-US" altLang="zh-TW"/>
              <a:t>createsand </a:t>
            </a:r>
            <a:r>
              <a:rPr lang="en-US" altLang="zh-TW" smtClean="0"/>
              <a:t>(string </a:t>
            </a:r>
            <a:r>
              <a:rPr lang="en-US" altLang="zh-TW" err="1" smtClean="0"/>
              <a:t>parent_id</a:t>
            </a:r>
            <a:r>
              <a:rPr lang="en-US" altLang="zh-TW" smtClean="0"/>
              <a:t>, string type, bool has_num, callback)</a:t>
            </a:r>
          </a:p>
          <a:p>
            <a:r>
              <a:rPr lang="en-US" altLang="zh-TW" smtClean="0"/>
              <a:t>if has_num</a:t>
            </a:r>
          </a:p>
          <a:p>
            <a:pPr lvl="1"/>
            <a:r>
              <a:rPr lang="en-US" altLang="zh-TW" smtClean="0"/>
              <a:t>lookup parent_id.type1</a:t>
            </a:r>
            <a:endParaRPr lang="en-US" altLang="zh-TW"/>
          </a:p>
          <a:p>
            <a:pPr lvl="2"/>
            <a:r>
              <a:rPr lang="en-US" altLang="zh-TW" smtClean="0"/>
              <a:t>if exist</a:t>
            </a:r>
          </a:p>
          <a:p>
            <a:pPr lvl="3"/>
            <a:r>
              <a:rPr lang="en-US" altLang="zh-TW" err="1" smtClean="0"/>
              <a:t>num</a:t>
            </a:r>
            <a:r>
              <a:rPr lang="en-US" altLang="zh-TW" smtClean="0"/>
              <a:t> </a:t>
            </a:r>
            <a:r>
              <a:rPr lang="en-US" altLang="zh-TW"/>
              <a:t>= parent_id.type1</a:t>
            </a:r>
            <a:r>
              <a:rPr lang="en-US" altLang="zh-TW" smtClean="0"/>
              <a:t>[</a:t>
            </a:r>
            <a:r>
              <a:rPr lang="en-US" altLang="zh-TW" err="1" smtClean="0"/>
              <a:t>nextid</a:t>
            </a:r>
            <a:r>
              <a:rPr lang="en-US" altLang="zh-TW" smtClean="0"/>
              <a:t>]</a:t>
            </a:r>
          </a:p>
          <a:p>
            <a:pPr lvl="3"/>
            <a:r>
              <a:rPr lang="en-US" altLang="zh-TW" smtClean="0"/>
              <a:t>parent_id.type1[nextid]++</a:t>
            </a:r>
            <a:endParaRPr lang="en-US" altLang="zh-TW"/>
          </a:p>
          <a:p>
            <a:pPr lvl="2"/>
            <a:r>
              <a:rPr lang="en-US" altLang="zh-TW" smtClean="0"/>
              <a:t>if </a:t>
            </a:r>
            <a:r>
              <a:rPr lang="en-US" altLang="zh-TW"/>
              <a:t>not </a:t>
            </a:r>
            <a:r>
              <a:rPr lang="en-US" altLang="zh-TW" smtClean="0"/>
              <a:t>exist</a:t>
            </a:r>
          </a:p>
          <a:p>
            <a:pPr lvl="3"/>
            <a:r>
              <a:rPr lang="en-US" altLang="zh-TW" err="1" smtClean="0"/>
              <a:t>num</a:t>
            </a:r>
            <a:r>
              <a:rPr lang="en-US" altLang="zh-TW" smtClean="0"/>
              <a:t> = 1</a:t>
            </a:r>
          </a:p>
          <a:p>
            <a:pPr lvl="1"/>
            <a:r>
              <a:rPr lang="en-US" altLang="zh-TW" smtClean="0"/>
              <a:t>sand_id = parent_id.type+num</a:t>
            </a:r>
          </a:p>
          <a:p>
            <a:r>
              <a:rPr lang="en-US" altLang="zh-TW" smtClean="0"/>
              <a:t>else</a:t>
            </a:r>
          </a:p>
          <a:p>
            <a:pPr lvl="1">
              <a:buClr>
                <a:srgbClr val="873624"/>
              </a:buClr>
            </a:pPr>
            <a:r>
              <a:rPr lang="en-US" altLang="zh-TW" sz="2100">
                <a:solidFill>
                  <a:prstClr val="black">
                    <a:lumMod val="85000"/>
                    <a:lumOff val="15000"/>
                  </a:prstClr>
                </a:solidFill>
              </a:rPr>
              <a:t>sand_id = </a:t>
            </a:r>
            <a:r>
              <a:rPr lang="en-US" altLang="zh-TW" sz="21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parent_id.type</a:t>
            </a:r>
            <a:endParaRPr lang="en-US" altLang="zh-TW" smtClean="0"/>
          </a:p>
          <a:p>
            <a:r>
              <a:rPr lang="en-US" altLang="zh-TW" smtClean="0"/>
              <a:t>create entity</a:t>
            </a:r>
          </a:p>
          <a:p>
            <a:pPr lvl="1"/>
            <a:r>
              <a:rPr lang="en-US" altLang="zh-TW" smtClean="0"/>
              <a:t>insertsand (sand_id)</a:t>
            </a:r>
          </a:p>
          <a:p>
            <a:pPr lvl="2"/>
            <a:r>
              <a:rPr lang="en-US" altLang="zh-TW" smtClean="0"/>
              <a:t>if has_num &amp;&amp; num == 1, </a:t>
            </a:r>
            <a:r>
              <a:rPr lang="en-US" altLang="zh-TW" err="1" smtClean="0"/>
              <a:t>nextid</a:t>
            </a:r>
            <a:r>
              <a:rPr lang="en-US" altLang="zh-TW" smtClean="0"/>
              <a:t> = 2</a:t>
            </a:r>
            <a:endParaRPr lang="en-US" altLang="zh-TW"/>
          </a:p>
          <a:p>
            <a:pPr lvl="2"/>
            <a:r>
              <a:rPr lang="en-US" altLang="zh-TW" smtClean="0"/>
              <a:t>callback(entity)</a:t>
            </a:r>
            <a:endParaRPr lang="en-US" altLang="zh-TW"/>
          </a:p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create sand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33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60965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mtClean="0">
                <a:solidFill>
                  <a:schemeClr val="bg1">
                    <a:lumMod val="65000"/>
                  </a:schemeClr>
                </a:solidFill>
              </a:rPr>
              <a:t>Basically a board page.</a:t>
            </a:r>
          </a:p>
          <a:p>
            <a:r>
              <a:rPr lang="en-US" altLang="zh-TW" smtClean="0">
                <a:solidFill>
                  <a:schemeClr val="bg1">
                    <a:lumMod val="65000"/>
                  </a:schemeClr>
                </a:solidFill>
              </a:rPr>
              <a:t>Used as mailbox</a:t>
            </a:r>
          </a:p>
          <a:p>
            <a:r>
              <a:rPr lang="en-US" altLang="zh-TW" smtClean="0">
                <a:solidFill>
                  <a:schemeClr val="bg1">
                    <a:lumMod val="65000"/>
                  </a:schemeClr>
                </a:solidFill>
              </a:rPr>
              <a:t>Private message</a:t>
            </a:r>
          </a:p>
          <a:p>
            <a:r>
              <a:rPr lang="en-US" altLang="zh-TW" smtClean="0">
                <a:solidFill>
                  <a:schemeClr val="bg1">
                    <a:lumMod val="65000"/>
                  </a:schemeClr>
                </a:solidFill>
              </a:rPr>
              <a:t>Public message</a:t>
            </a:r>
          </a:p>
          <a:p>
            <a:r>
              <a:rPr lang="en-US" altLang="zh-TW"/>
              <a:t>Activities</a:t>
            </a:r>
          </a:p>
          <a:p>
            <a:pPr lvl="1"/>
            <a:r>
              <a:rPr lang="en-US" altLang="zh-TW" smtClean="0">
                <a:solidFill>
                  <a:schemeClr val="bg1">
                    <a:lumMod val="65000"/>
                  </a:schemeClr>
                </a:solidFill>
              </a:rPr>
              <a:t>Posts</a:t>
            </a:r>
          </a:p>
          <a:p>
            <a:pPr lvl="1"/>
            <a:r>
              <a:rPr lang="en-US" altLang="zh-TW" smtClean="0"/>
              <a:t>Give label points (age, recommend)</a:t>
            </a:r>
          </a:p>
          <a:p>
            <a:pPr lvl="1"/>
            <a:r>
              <a:rPr lang="en-US" altLang="zh-TW" smtClean="0"/>
              <a:t>Judge on report.</a:t>
            </a:r>
            <a:endParaRPr lang="en-US" altLang="zh-TW"/>
          </a:p>
          <a:p>
            <a:r>
              <a:rPr lang="en-US" altLang="zh-TW" smtClean="0">
                <a:solidFill>
                  <a:schemeClr val="bg1">
                    <a:lumMod val="65000"/>
                  </a:schemeClr>
                </a:solidFill>
              </a:rPr>
              <a:t>Bookmarked discussions</a:t>
            </a:r>
          </a:p>
          <a:p>
            <a:r>
              <a:rPr lang="en-US" altLang="zh-TW" smtClean="0">
                <a:solidFill>
                  <a:schemeClr val="bg1">
                    <a:lumMod val="65000"/>
                  </a:schemeClr>
                </a:solidFill>
              </a:rPr>
              <a:t>Deleted posts</a:t>
            </a:r>
          </a:p>
          <a:p>
            <a:r>
              <a:rPr lang="en-US" altLang="zh-TW" smtClean="0">
                <a:solidFill>
                  <a:schemeClr val="bg1">
                    <a:lumMod val="65000"/>
                  </a:schemeClr>
                </a:solidFill>
              </a:rPr>
              <a:t>Notifications</a:t>
            </a:r>
          </a:p>
          <a:p>
            <a:r>
              <a:rPr lang="en-US" altLang="zh-TW" smtClean="0"/>
              <a:t>Recent </a:t>
            </a:r>
            <a:r>
              <a:rPr lang="en-US" altLang="zh-TW"/>
              <a:t>posts/activities of my favorite boards</a:t>
            </a:r>
            <a:r>
              <a:rPr lang="en-US" altLang="zh-TW" smtClean="0"/>
              <a:t>.</a:t>
            </a:r>
            <a:endParaRPr lang="zh-TW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Inhabitant page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96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smtClean="0"/>
              <a:t>void insertsand (string sand_id, callback)</a:t>
            </a:r>
          </a:p>
          <a:p>
            <a:r>
              <a:rPr lang="en-US" altLang="zh-TW" smtClean="0"/>
              <a:t> </a:t>
            </a:r>
            <a:r>
              <a:rPr lang="en-US" altLang="zh-TW"/>
              <a:t>create entity</a:t>
            </a:r>
          </a:p>
          <a:p>
            <a:pPr lvl="1"/>
            <a:r>
              <a:rPr lang="en-US" altLang="zh-TW" smtClean="0"/>
              <a:t>(partition_key, row_key) = splitkey(sand_id)</a:t>
            </a:r>
          </a:p>
          <a:p>
            <a:pPr lvl="1"/>
            <a:r>
              <a:rPr lang="en-US" altLang="zh-TW" smtClean="0"/>
              <a:t>callback(entity</a:t>
            </a:r>
            <a:r>
              <a:rPr lang="en-US" altLang="zh-TW"/>
              <a:t>)</a:t>
            </a:r>
          </a:p>
          <a:p>
            <a:pPr lvl="1"/>
            <a:r>
              <a:rPr lang="en-US" altLang="zh-TW"/>
              <a:t>insert entity</a:t>
            </a:r>
          </a:p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insert sand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3523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create discussion title</a:t>
            </a:r>
            <a:endParaRPr lang="en-US" altLang="zh-TW" smtClean="0"/>
          </a:p>
          <a:p>
            <a:pPr lvl="2"/>
            <a:r>
              <a:rPr lang="en-US" altLang="zh-TW" smtClean="0"/>
              <a:t>discussion_id (i3.b3.d3), string title, role_id</a:t>
            </a:r>
          </a:p>
          <a:p>
            <a:pPr lvl="1"/>
            <a:r>
              <a:rPr lang="en-US" altLang="zh-TW"/>
              <a:t>actcreatesand </a:t>
            </a:r>
            <a:r>
              <a:rPr lang="en-US" altLang="zh-TW" smtClean="0"/>
              <a:t>(</a:t>
            </a:r>
            <a:r>
              <a:rPr lang="en-US" altLang="zh-TW"/>
              <a:t>discussion_id</a:t>
            </a:r>
            <a:r>
              <a:rPr lang="en-US" altLang="zh-TW" smtClean="0"/>
              <a:t>, “cvr.ttl”, false, </a:t>
            </a:r>
            <a:r>
              <a:rPr lang="en-US" altLang="zh-TW"/>
              <a:t>role_id, </a:t>
            </a:r>
            <a:r>
              <a:rPr lang="en-US" altLang="zh-TW" smtClean="0"/>
              <a:t>false)</a:t>
            </a:r>
            <a:endParaRPr lang="en-US" altLang="zh-TW"/>
          </a:p>
          <a:p>
            <a:pPr lvl="2"/>
            <a:r>
              <a:rPr lang="en-US" altLang="zh-TW" smtClean="0"/>
              <a:t>words = title</a:t>
            </a:r>
          </a:p>
          <a:p>
            <a:r>
              <a:rPr lang="en-US" altLang="zh-TW" smtClean="0"/>
              <a:t>create discussion alternative title</a:t>
            </a:r>
          </a:p>
          <a:p>
            <a:pPr lvl="2"/>
            <a:r>
              <a:rPr lang="en-US" altLang="zh-TW">
                <a:solidFill>
                  <a:prstClr val="black">
                    <a:lumMod val="85000"/>
                    <a:lumOff val="15000"/>
                  </a:prstClr>
                </a:solidFill>
              </a:rPr>
              <a:t>discussion_id (i3.b3.d3), string </a:t>
            </a:r>
            <a:r>
              <a:rPr lang="en-US" altLang="zh-TW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title</a:t>
            </a:r>
            <a:r>
              <a:rPr lang="en-US" altLang="zh-TW"/>
              <a:t>, role_id</a:t>
            </a:r>
          </a:p>
          <a:p>
            <a:pPr lvl="1"/>
            <a:r>
              <a:rPr lang="en-US" altLang="zh-TW"/>
              <a:t>actcreatesand (discussion_id, “</a:t>
            </a:r>
            <a:r>
              <a:rPr lang="en-US" altLang="zh-TW" smtClean="0"/>
              <a:t>cvr.atl</a:t>
            </a:r>
            <a:r>
              <a:rPr lang="en-US" altLang="zh-TW"/>
              <a:t>”, </a:t>
            </a:r>
            <a:r>
              <a:rPr lang="en-US" altLang="zh-TW" smtClean="0"/>
              <a:t>true, </a:t>
            </a:r>
            <a:r>
              <a:rPr lang="en-US" altLang="zh-TW"/>
              <a:t>role_id, </a:t>
            </a:r>
            <a:r>
              <a:rPr lang="en-US" altLang="zh-TW" smtClean="0"/>
              <a:t>true)</a:t>
            </a:r>
            <a:endParaRPr lang="en-US" altLang="zh-TW"/>
          </a:p>
          <a:p>
            <a:pPr lvl="2"/>
            <a:r>
              <a:rPr lang="en-US" altLang="zh-TW"/>
              <a:t>words = title</a:t>
            </a:r>
          </a:p>
          <a:p>
            <a:pPr lvl="2">
              <a:buClr>
                <a:srgbClr val="873624"/>
              </a:buClr>
            </a:pPr>
            <a:endParaRPr lang="en-US" altLang="zh-TW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fill basic discussion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7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609653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smtClean="0"/>
              <a:t>Current location/activity.</a:t>
            </a:r>
          </a:p>
          <a:p>
            <a:r>
              <a:rPr lang="en-US" altLang="zh-TW" smtClean="0">
                <a:solidFill>
                  <a:schemeClr val="bg1">
                    <a:lumMod val="65000"/>
                  </a:schemeClr>
                </a:solidFill>
              </a:rPr>
              <a:t>Followers</a:t>
            </a:r>
          </a:p>
          <a:p>
            <a:r>
              <a:rPr lang="en-US" altLang="zh-TW" smtClean="0"/>
              <a:t>Following</a:t>
            </a:r>
          </a:p>
          <a:p>
            <a:pPr lvl="1"/>
            <a:r>
              <a:rPr lang="en-US" altLang="zh-TW" smtClean="0"/>
              <a:t>Status, online, recent posts/activities, last login.</a:t>
            </a:r>
          </a:p>
          <a:p>
            <a:r>
              <a:rPr lang="en-US" altLang="zh-TW" smtClean="0"/>
              <a:t>Special roles</a:t>
            </a:r>
          </a:p>
          <a:p>
            <a:pPr lvl="1"/>
            <a:r>
              <a:rPr lang="en-US" altLang="zh-TW" smtClean="0"/>
              <a:t>Owner of which boards</a:t>
            </a:r>
          </a:p>
          <a:p>
            <a:pPr lvl="1"/>
            <a:r>
              <a:rPr lang="en-US" altLang="zh-TW" smtClean="0"/>
              <a:t>Assistant owner of which boards</a:t>
            </a:r>
          </a:p>
          <a:p>
            <a:pPr lvl="1"/>
            <a:r>
              <a:rPr lang="en-US" altLang="zh-TW" smtClean="0"/>
              <a:t>High member of which boards</a:t>
            </a:r>
          </a:p>
          <a:p>
            <a:r>
              <a:rPr lang="en-US" altLang="zh-TW" smtClean="0"/>
              <a:t>Medals</a:t>
            </a:r>
          </a:p>
          <a:p>
            <a:pPr lvl="1"/>
            <a:r>
              <a:rPr lang="en-US" altLang="zh-TW" smtClean="0"/>
              <a:t>Site level, board level.</a:t>
            </a:r>
          </a:p>
          <a:p>
            <a:pPr lvl="1"/>
            <a:r>
              <a:rPr lang="en-US" altLang="zh-TW" smtClean="0"/>
              <a:t>Credit in each board</a:t>
            </a:r>
          </a:p>
          <a:p>
            <a:pPr lvl="2"/>
            <a:r>
              <a:rPr lang="en-US" altLang="zh-TW" smtClean="0"/>
              <a:t>+ is welcome, - is unwelcome.</a:t>
            </a:r>
          </a:p>
          <a:p>
            <a:r>
              <a:rPr lang="en-US" altLang="zh-TW" smtClean="0"/>
              <a:t>History</a:t>
            </a:r>
          </a:p>
          <a:p>
            <a:pPr lvl="1"/>
            <a:r>
              <a:rPr lang="en-US" altLang="zh-TW" smtClean="0"/>
              <a:t>Register time, last login time.</a:t>
            </a:r>
          </a:p>
          <a:p>
            <a:r>
              <a:rPr lang="en-US" altLang="zh-TW" smtClean="0">
                <a:solidFill>
                  <a:schemeClr val="bg1">
                    <a:lumMod val="65000"/>
                  </a:schemeClr>
                </a:solidFill>
              </a:rPr>
              <a:t>Statistics</a:t>
            </a:r>
          </a:p>
          <a:p>
            <a:pPr lvl="1"/>
            <a:r>
              <a:rPr lang="en-US" altLang="zh-TW" smtClean="0">
                <a:solidFill>
                  <a:schemeClr val="bg1">
                    <a:lumMod val="65000"/>
                  </a:schemeClr>
                </a:solidFill>
              </a:rPr>
              <a:t># of letters in each board.</a:t>
            </a:r>
          </a:p>
          <a:p>
            <a:pPr lvl="1"/>
            <a:r>
              <a:rPr lang="en-US" altLang="zh-TW" smtClean="0">
                <a:solidFill>
                  <a:schemeClr val="bg1">
                    <a:lumMod val="65000"/>
                  </a:schemeClr>
                </a:solidFill>
              </a:rPr>
              <a:t># of +1/-1s in each board</a:t>
            </a:r>
          </a:p>
          <a:p>
            <a:r>
              <a:rPr lang="en-US" altLang="zh-TW" smtClean="0">
                <a:solidFill>
                  <a:schemeClr val="bg1">
                    <a:lumMod val="65000"/>
                  </a:schemeClr>
                </a:solidFill>
              </a:rPr>
              <a:t>Favorite boards</a:t>
            </a:r>
          </a:p>
          <a:p>
            <a:r>
              <a:rPr lang="en-US" altLang="zh-TW" smtClean="0">
                <a:solidFill>
                  <a:schemeClr val="bg1">
                    <a:lumMod val="65000"/>
                  </a:schemeClr>
                </a:solidFill>
              </a:rPr>
              <a:t>About me, description, video, picture.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Inhabitant auxiliary </a:t>
            </a:r>
            <a:r>
              <a:rPr lang="en-US" altLang="zh-TW" smtClean="0"/>
              <a:t>page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31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mtClean="0"/>
              <a:t>the same as tagging a tag to a discussion and filter when displaying.</a:t>
            </a:r>
          </a:p>
          <a:p>
            <a:r>
              <a:rPr lang="en-US" altLang="zh-TW" smtClean="0">
                <a:solidFill>
                  <a:schemeClr val="bg1">
                    <a:lumMod val="65000"/>
                  </a:schemeClr>
                </a:solidFill>
              </a:rPr>
              <a:t>Implement by labels of type sub-board.</a:t>
            </a:r>
          </a:p>
          <a:p>
            <a:r>
              <a:rPr lang="en-US" altLang="zh-TW" err="1" smtClean="0"/>
              <a:t>Subboard</a:t>
            </a:r>
            <a:r>
              <a:rPr lang="en-US" altLang="zh-TW" smtClean="0"/>
              <a:t> is filter on labels (on the discussion)</a:t>
            </a:r>
          </a:p>
          <a:p>
            <a:pPr lvl="1"/>
            <a:r>
              <a:rPr lang="en-US" altLang="zh-TW" smtClean="0">
                <a:solidFill>
                  <a:schemeClr val="bg1">
                    <a:lumMod val="65000"/>
                  </a:schemeClr>
                </a:solidFill>
              </a:rPr>
              <a:t>Good parts</a:t>
            </a:r>
          </a:p>
          <a:p>
            <a:pPr lvl="1"/>
            <a:r>
              <a:rPr lang="en-US" altLang="zh-TW" smtClean="0"/>
              <a:t>Awarding-wining</a:t>
            </a:r>
          </a:p>
          <a:p>
            <a:pPr lvl="1"/>
            <a:r>
              <a:rPr lang="en-US" altLang="zh-TW" smtClean="0"/>
              <a:t>Deleted, Hidden, Reported</a:t>
            </a:r>
          </a:p>
          <a:p>
            <a:pPr lvl="1"/>
            <a:r>
              <a:rPr lang="en-US" altLang="zh-TW" smtClean="0">
                <a:solidFill>
                  <a:schemeClr val="bg1">
                    <a:lumMod val="65000"/>
                  </a:schemeClr>
                </a:solidFill>
              </a:rPr>
              <a:t>Sub-type (dogs, cats, fishes, others)</a:t>
            </a:r>
          </a:p>
          <a:p>
            <a:pPr lvl="1"/>
            <a:r>
              <a:rPr lang="en-US" altLang="zh-TW" smtClean="0"/>
              <a:t>Requests, bounties, prays.</a:t>
            </a:r>
          </a:p>
          <a:p>
            <a:pPr lvl="1"/>
            <a:r>
              <a:rPr lang="en-US" altLang="zh-TW" smtClean="0"/>
              <a:t>Tip-and-tricks, official announcement, press release</a:t>
            </a:r>
          </a:p>
          <a:p>
            <a:pPr lvl="1"/>
            <a:r>
              <a:rPr lang="en-US" altLang="zh-TW" smtClean="0"/>
              <a:t>Forward from which media</a:t>
            </a:r>
          </a:p>
          <a:p>
            <a:pPr lvl="1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About sub-board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23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>
                <a:solidFill>
                  <a:schemeClr val="bg1">
                    <a:lumMod val="65000"/>
                  </a:schemeClr>
                </a:solidFill>
              </a:rPr>
              <a:t>List of boards.</a:t>
            </a:r>
          </a:p>
          <a:p>
            <a:r>
              <a:rPr lang="en-US" altLang="zh-TW" smtClean="0">
                <a:solidFill>
                  <a:schemeClr val="bg1">
                    <a:lumMod val="65000"/>
                  </a:schemeClr>
                </a:solidFill>
              </a:rPr>
              <a:t>Is itself a board.</a:t>
            </a:r>
          </a:p>
          <a:p>
            <a:r>
              <a:rPr lang="en-US" altLang="zh-TW" smtClean="0"/>
              <a:t>Whose discussions are the collection of discussions of child boards.</a:t>
            </a:r>
          </a:p>
          <a:p>
            <a:r>
              <a:rPr lang="en-US" altLang="zh-TW" smtClean="0"/>
              <a:t>Maintain self discussion lists</a:t>
            </a:r>
          </a:p>
          <a:p>
            <a:pPr lvl="1"/>
            <a:r>
              <a:rPr lang="en-US" altLang="zh-TW" smtClean="0"/>
              <a:t>Update each time a child board’s discussion list is updated.</a:t>
            </a:r>
          </a:p>
          <a:p>
            <a:r>
              <a:rPr lang="en-US" altLang="zh-TW" smtClean="0"/>
              <a:t>A discussion can belong to a board and many selections.</a:t>
            </a:r>
          </a:p>
          <a:p>
            <a:r>
              <a:rPr lang="en-US" altLang="zh-TW" smtClean="0"/>
              <a:t>Tag works.</a:t>
            </a:r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selection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06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精裝版">
  <a:themeElements>
    <a:clrScheme name="精裝版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精裝版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精裝版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28768</TotalTime>
  <Words>4129</Words>
  <Application>Microsoft Office PowerPoint</Application>
  <PresentationFormat>如螢幕大小 (4:3)</PresentationFormat>
  <Paragraphs>709</Paragraphs>
  <Slides>61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62" baseType="lpstr">
      <vt:lpstr>精裝版</vt:lpstr>
      <vt:lpstr>Hearts Land Design</vt:lpstr>
      <vt:lpstr>Definitions</vt:lpstr>
      <vt:lpstr>Board page</vt:lpstr>
      <vt:lpstr>Board page</vt:lpstr>
      <vt:lpstr>Board auxiliary page</vt:lpstr>
      <vt:lpstr>Inhabitant page</vt:lpstr>
      <vt:lpstr>Inhabitant auxiliary page</vt:lpstr>
      <vt:lpstr>About sub-board</vt:lpstr>
      <vt:lpstr>selection</vt:lpstr>
      <vt:lpstr>site</vt:lpstr>
      <vt:lpstr>tag</vt:lpstr>
      <vt:lpstr>Tags of discussion</vt:lpstr>
      <vt:lpstr>discussion</vt:lpstr>
      <vt:lpstr>Letter</vt:lpstr>
      <vt:lpstr>Discussion page</vt:lpstr>
      <vt:lpstr>Letter block</vt:lpstr>
      <vt:lpstr>dispute</vt:lpstr>
      <vt:lpstr>Role in a board</vt:lpstr>
      <vt:lpstr>awards</vt:lpstr>
      <vt:lpstr>billboard</vt:lpstr>
      <vt:lpstr>pixiv</vt:lpstr>
      <vt:lpstr>pixiv</vt:lpstr>
      <vt:lpstr>stackoverflow</vt:lpstr>
      <vt:lpstr>stackoverflow</vt:lpstr>
      <vt:lpstr>stackoverflow</vt:lpstr>
      <vt:lpstr>stackoverflow</vt:lpstr>
      <vt:lpstr>stackoverflow</vt:lpstr>
      <vt:lpstr>stackoverflow</vt:lpstr>
      <vt:lpstr>stackoverflow</vt:lpstr>
      <vt:lpstr>stackoverflow</vt:lpstr>
      <vt:lpstr>youtube</vt:lpstr>
      <vt:lpstr>Logics</vt:lpstr>
      <vt:lpstr>statistics</vt:lpstr>
      <vt:lpstr>report and moderate</vt:lpstr>
      <vt:lpstr>report and moderate</vt:lpstr>
      <vt:lpstr>PowerPoint 簡報</vt:lpstr>
      <vt:lpstr>PowerPoint 簡報</vt:lpstr>
      <vt:lpstr>PowerPoint 簡報</vt:lpstr>
      <vt:lpstr>PowerPoint 簡報</vt:lpstr>
      <vt:lpstr>popularity ranking</vt:lpstr>
      <vt:lpstr>PowerPoint 簡報</vt:lpstr>
      <vt:lpstr>Models</vt:lpstr>
      <vt:lpstr>discussion</vt:lpstr>
      <vt:lpstr>PowerPoint 簡報</vt:lpstr>
      <vt:lpstr>tag</vt:lpstr>
      <vt:lpstr>Use cases</vt:lpstr>
      <vt:lpstr>Repeat prevention database</vt:lpstr>
      <vt:lpstr>ideas</vt:lpstr>
      <vt:lpstr>PowerPoint 簡報</vt:lpstr>
      <vt:lpstr>PowerPoint 簡報</vt:lpstr>
      <vt:lpstr>PowerPoint 簡報</vt:lpstr>
      <vt:lpstr>PowerPoint 簡報</vt:lpstr>
      <vt:lpstr>關於人</vt:lpstr>
      <vt:lpstr>credit, reputation, coin</vt:lpstr>
      <vt:lpstr>Use cases</vt:lpstr>
      <vt:lpstr>PowerPoint 簡報</vt:lpstr>
      <vt:lpstr>create basic discussion</vt:lpstr>
      <vt:lpstr>act create sand</vt:lpstr>
      <vt:lpstr>create sand</vt:lpstr>
      <vt:lpstr>insert sand</vt:lpstr>
      <vt:lpstr>fill basic 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Hearts Land Design</dc:title>
  <dc:creator>esl md</dc:creator>
  <cp:lastModifiedBy>esl md</cp:lastModifiedBy>
  <cp:revision>235</cp:revision>
  <dcterms:created xsi:type="dcterms:W3CDTF">2013-07-17T02:30:41Z</dcterms:created>
  <dcterms:modified xsi:type="dcterms:W3CDTF">2013-09-03T02:36:38Z</dcterms:modified>
</cp:coreProperties>
</file>