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1CBDCE"/>
    <a:srgbClr val="9900CC"/>
    <a:srgbClr val="66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92571-BB42-4EBB-B2ED-897FE50ABF0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02F88-634C-4384-AA3C-2EC3109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5A76-0E50-4E9E-B28C-FFA607275B49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6FF9-985D-4F3B-9ED5-2066359647F5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97A9-696C-44DF-8769-D4CEBC28058C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3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8D9C-AAE8-48F6-9B1B-7CD4D91ECCB0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8CA5-F625-4671-837A-B6A2A775C722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7ADD-C423-4986-A77D-AA1CACC622AB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6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6DB0-F675-4188-8502-75816EF250FC}" type="datetime1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4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12E8-3AC0-4843-93C6-2E30D1B136F4}" type="datetime1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ACF1-C0AA-4DBD-B101-90B965959DDF}" type="datetime1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AD2-1E81-4657-86C1-B5CC156E2BA0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1D37-2668-4438-91A9-C0FCD5C07A24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FFD9-7E1D-4377-905F-EF1DBCBCA5C5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313" y="386896"/>
            <a:ext cx="10328365" cy="2116592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Not Quite Any Way You Slice It: </a:t>
            </a:r>
            <a:br>
              <a:rPr lang="en-US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</a:br>
            <a:r>
              <a:rPr lang="en-US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Different Analogical </a:t>
            </a:r>
            <a:r>
              <a:rPr lang="fr-FR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Constructions Affect </a:t>
            </a:r>
            <a:r>
              <a:rPr lang="fr-FR" sz="4800" dirty="0" err="1">
                <a:latin typeface="Franklin Gothic Medium Cond" charset="0"/>
                <a:ea typeface="Franklin Gothic Medium Cond" charset="0"/>
                <a:cs typeface="Franklin Gothic Medium Cond" charset="0"/>
              </a:rPr>
              <a:t>Raven’s</a:t>
            </a:r>
            <a:r>
              <a:rPr lang="fr-FR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 Matrices Performance</a:t>
            </a:r>
            <a:endParaRPr lang="en-US" sz="4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312" y="2503488"/>
            <a:ext cx="10328365" cy="1572123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Yuan Yang</a:t>
            </a:r>
            <a:r>
              <a:rPr lang="en-US" sz="128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</a:t>
            </a:r>
            <a:endParaRPr lang="en-US" sz="12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  <a:p>
            <a:pPr algn="r"/>
            <a: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Keith McGreggor</a:t>
            </a:r>
            <a:r>
              <a:rPr lang="en-US" sz="128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2</a:t>
            </a:r>
          </a:p>
          <a:p>
            <a:pPr algn="r"/>
            <a: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Maithilee Kunda</a:t>
            </a:r>
            <a:r>
              <a:rPr lang="en-US" sz="128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</a:t>
            </a:r>
            <a:b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</a:br>
            <a:r>
              <a:rPr lang="en-US" sz="80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</a:t>
            </a:r>
            <a:r>
              <a:rPr lang="en-US" sz="8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Electrical Engineering and Computer Science, Vanderbilt University</a:t>
            </a:r>
          </a:p>
          <a:p>
            <a:pPr algn="r"/>
            <a:r>
              <a:rPr lang="en-US" sz="80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2</a:t>
            </a:r>
            <a:r>
              <a:rPr lang="en-US" sz="8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School of Interactive Computing, Georgia Tech</a:t>
            </a:r>
          </a:p>
          <a:p>
            <a:pPr algn="r">
              <a:lnSpc>
                <a:spcPct val="110000"/>
              </a:lnSpc>
              <a:spcBef>
                <a:spcPts val="1600"/>
              </a:spcBef>
            </a:pPr>
            <a:endParaRPr lang="en-US" sz="47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14676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70" y="618307"/>
            <a:ext cx="4037805" cy="3897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83" y="618307"/>
            <a:ext cx="3980306" cy="38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0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779521" y="4008119"/>
            <a:ext cx="5033555" cy="20051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77158"/>
            <a:ext cx="3279868" cy="316556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04811" y="5080539"/>
            <a:ext cx="2020389" cy="76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Transformations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96299" y="5080539"/>
            <a:ext cx="2020389" cy="7663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Analogies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04810" y="4197529"/>
            <a:ext cx="4111877" cy="7663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Strategies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6690467" y="2046515"/>
            <a:ext cx="1225624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6" y="1959940"/>
            <a:ext cx="6215089" cy="794279"/>
          </a:xfrm>
          <a:prstGeom prst="rect">
            <a:avLst/>
          </a:prstGeom>
        </p:spPr>
      </p:pic>
      <p:sp>
        <p:nvSpPr>
          <p:cNvPr id="19" name="Bent-Up Arrow 18"/>
          <p:cNvSpPr/>
          <p:nvPr/>
        </p:nvSpPr>
        <p:spPr>
          <a:xfrm rot="5400000">
            <a:off x="1549033" y="3121734"/>
            <a:ext cx="2429731" cy="1793936"/>
          </a:xfrm>
          <a:prstGeom prst="bentUpArrow">
            <a:avLst>
              <a:gd name="adj1" fmla="val 13609"/>
              <a:gd name="adj2" fmla="val 12478"/>
              <a:gd name="adj3" fmla="val 14843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0800000">
            <a:off x="8888135" y="4780543"/>
            <a:ext cx="1225624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02241" y="4687526"/>
            <a:ext cx="1001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Answer Choice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60689" y="6026324"/>
            <a:ext cx="614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Affine and Set Transformation Induction Model (ASTI)</a:t>
            </a:r>
          </a:p>
        </p:txBody>
      </p:sp>
    </p:spTree>
    <p:extLst>
      <p:ext uri="{BB962C8B-B14F-4D97-AF65-F5344CB8AC3E}">
        <p14:creationId xmlns:p14="http://schemas.microsoft.com/office/powerpoint/2010/main" val="426841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9532" y="157849"/>
            <a:ext cx="3049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Jaccard Index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3847" y="1190684"/>
            <a:ext cx="1777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Symmetric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847" y="2038853"/>
            <a:ext cx="1953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Asymmetric</a:t>
            </a:r>
          </a:p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(directional)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50" y="1188151"/>
            <a:ext cx="2187130" cy="6934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33" y="2044412"/>
            <a:ext cx="2347163" cy="746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49AEA-4C64-42BD-B980-C0A801DCCEFE}"/>
              </a:ext>
            </a:extLst>
          </p:cNvPr>
          <p:cNvSpPr txBox="1"/>
          <p:nvPr/>
        </p:nvSpPr>
        <p:spPr>
          <a:xfrm>
            <a:off x="6756362" y="157848"/>
            <a:ext cx="4631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Similarity Procedures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02CEB-6AEF-4B0D-B103-D48421519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174" y="1367916"/>
            <a:ext cx="3724265" cy="365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0EB6F-0012-4B0E-B854-5ACF1C34C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363" y="2244159"/>
            <a:ext cx="5163891" cy="365124"/>
          </a:xfrm>
          <a:prstGeom prst="rect">
            <a:avLst/>
          </a:prstGeom>
        </p:spPr>
      </p:pic>
      <p:sp>
        <p:nvSpPr>
          <p:cNvPr id="6" name="Left Arrow 19">
            <a:extLst>
              <a:ext uri="{FF2B5EF4-FFF2-40B4-BE49-F238E27FC236}">
                <a16:creationId xmlns:a16="http://schemas.microsoft.com/office/drawing/2014/main" id="{864A001F-8FE6-4730-82A2-30DF12BFC11A}"/>
              </a:ext>
            </a:extLst>
          </p:cNvPr>
          <p:cNvSpPr/>
          <p:nvPr/>
        </p:nvSpPr>
        <p:spPr>
          <a:xfrm rot="10800000">
            <a:off x="4714373" y="1320328"/>
            <a:ext cx="1972673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19">
            <a:extLst>
              <a:ext uri="{FF2B5EF4-FFF2-40B4-BE49-F238E27FC236}">
                <a16:creationId xmlns:a16="http://schemas.microsoft.com/office/drawing/2014/main" id="{CC7D99E2-19B5-4031-90AC-9F5324155F6E}"/>
              </a:ext>
            </a:extLst>
          </p:cNvPr>
          <p:cNvSpPr/>
          <p:nvPr/>
        </p:nvSpPr>
        <p:spPr>
          <a:xfrm rot="10800000">
            <a:off x="4714373" y="2187675"/>
            <a:ext cx="1972673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1F5DB6-90B6-40E9-906A-FEB9C792D6FD}"/>
              </a:ext>
            </a:extLst>
          </p:cNvPr>
          <p:cNvCxnSpPr>
            <a:cxnSpLocks/>
          </p:cNvCxnSpPr>
          <p:nvPr/>
        </p:nvCxnSpPr>
        <p:spPr>
          <a:xfrm>
            <a:off x="5615868" y="849835"/>
            <a:ext cx="0" cy="237803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F111A5-FE7C-482C-88CC-BB5EDCE73680}"/>
              </a:ext>
            </a:extLst>
          </p:cNvPr>
          <p:cNvSpPr txBox="1"/>
          <p:nvPr/>
        </p:nvSpPr>
        <p:spPr>
          <a:xfrm>
            <a:off x="4586314" y="3005532"/>
            <a:ext cx="205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Alignment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8A128D-2B27-404F-A1D1-7E6847304358}"/>
              </a:ext>
            </a:extLst>
          </p:cNvPr>
          <p:cNvSpPr/>
          <p:nvPr/>
        </p:nvSpPr>
        <p:spPr>
          <a:xfrm>
            <a:off x="5109663" y="4277976"/>
            <a:ext cx="1972673" cy="197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EAB-FCCC-46B9-B040-9C7BFE0238CA}"/>
              </a:ext>
            </a:extLst>
          </p:cNvPr>
          <p:cNvSpPr/>
          <p:nvPr/>
        </p:nvSpPr>
        <p:spPr>
          <a:xfrm>
            <a:off x="4204914" y="3852778"/>
            <a:ext cx="1470134" cy="1459120"/>
          </a:xfrm>
          <a:prstGeom prst="rect">
            <a:avLst/>
          </a:prstGeom>
          <a:solidFill>
            <a:schemeClr val="accent6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B0B039-281D-40A5-B3AF-EA11FDF50CAD}"/>
              </a:ext>
            </a:extLst>
          </p:cNvPr>
          <p:cNvCxnSpPr>
            <a:cxnSpLocks/>
          </p:cNvCxnSpPr>
          <p:nvPr/>
        </p:nvCxnSpPr>
        <p:spPr>
          <a:xfrm>
            <a:off x="5783410" y="4083709"/>
            <a:ext cx="1075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F7D6EA-5492-4C16-8DB9-2F26F444F25E}"/>
              </a:ext>
            </a:extLst>
          </p:cNvPr>
          <p:cNvCxnSpPr>
            <a:cxnSpLocks/>
          </p:cNvCxnSpPr>
          <p:nvPr/>
        </p:nvCxnSpPr>
        <p:spPr>
          <a:xfrm>
            <a:off x="4750276" y="5508728"/>
            <a:ext cx="0" cy="596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7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E1A92-87CA-49F9-8875-71850BBE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D1ED86-25CE-4C1B-9D92-52C8C868603E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E547B9-30C4-4608-A9AD-A1DACA213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235" y="3536376"/>
              <a:ext cx="1368000" cy="13680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F8DA1A-D85F-4813-B0E0-56EF4470743E}"/>
                </a:ext>
              </a:extLst>
            </p:cNvPr>
            <p:cNvSpPr txBox="1"/>
            <p:nvPr/>
          </p:nvSpPr>
          <p:spPr>
            <a:xfrm>
              <a:off x="1096186" y="4230001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A2CCBD-2672-4998-98AE-DB95CA850642}"/>
                </a:ext>
              </a:extLst>
            </p:cNvPr>
            <p:cNvSpPr txBox="1"/>
            <p:nvPr/>
          </p:nvSpPr>
          <p:spPr>
            <a:xfrm>
              <a:off x="1097101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C2D633-A321-4440-B90D-E14DC45548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93860" y="3545807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11CCE13-1E9A-4CFD-B6B5-3CB19BCCB283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982722" y="3553919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538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E1A92-87CA-49F9-8875-71850BBE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D1ED86-25CE-4C1B-9D92-52C8C868603E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E547B9-30C4-4608-A9AD-A1DACA213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235" y="3536376"/>
              <a:ext cx="1368000" cy="13680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F8DA1A-D85F-4813-B0E0-56EF4470743E}"/>
                </a:ext>
              </a:extLst>
            </p:cNvPr>
            <p:cNvSpPr txBox="1"/>
            <p:nvPr/>
          </p:nvSpPr>
          <p:spPr>
            <a:xfrm>
              <a:off x="1096186" y="4230001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A2CCBD-2672-4998-98AE-DB95CA850642}"/>
                </a:ext>
              </a:extLst>
            </p:cNvPr>
            <p:cNvSpPr txBox="1"/>
            <p:nvPr/>
          </p:nvSpPr>
          <p:spPr>
            <a:xfrm>
              <a:off x="1097101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C2D633-A321-4440-B90D-E14DC45548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93860" y="3545807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11CCE13-1E9A-4CFD-B6B5-3CB19BCCB283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982722" y="3553919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AEF061-B3C9-4107-BE0F-6E3E3AF58E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33" y="2274179"/>
            <a:ext cx="7701133" cy="245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4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E1A92-87CA-49F9-8875-71850BBE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D1ED86-25CE-4C1B-9D92-52C8C868603E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E547B9-30C4-4608-A9AD-A1DACA213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235" y="3536376"/>
              <a:ext cx="1368000" cy="13680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F8DA1A-D85F-4813-B0E0-56EF4470743E}"/>
                </a:ext>
              </a:extLst>
            </p:cNvPr>
            <p:cNvSpPr txBox="1"/>
            <p:nvPr/>
          </p:nvSpPr>
          <p:spPr>
            <a:xfrm>
              <a:off x="1096186" y="4230001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A2CCBD-2672-4998-98AE-DB95CA850642}"/>
                </a:ext>
              </a:extLst>
            </p:cNvPr>
            <p:cNvSpPr txBox="1"/>
            <p:nvPr/>
          </p:nvSpPr>
          <p:spPr>
            <a:xfrm>
              <a:off x="1097101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C2D633-A321-4440-B90D-E14DC45548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93860" y="3545807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11CCE13-1E9A-4CFD-B6B5-3CB19BCCB283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982722" y="3553919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F6B4FA6-69EF-48A5-8B72-D4B947033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12" y="1165283"/>
            <a:ext cx="6210176" cy="49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E1A92-87CA-49F9-8875-71850BBE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D1ED86-25CE-4C1B-9D92-52C8C868603E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E547B9-30C4-4608-A9AD-A1DACA213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235" y="3536376"/>
              <a:ext cx="1368000" cy="13680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F8DA1A-D85F-4813-B0E0-56EF4470743E}"/>
                </a:ext>
              </a:extLst>
            </p:cNvPr>
            <p:cNvSpPr txBox="1"/>
            <p:nvPr/>
          </p:nvSpPr>
          <p:spPr>
            <a:xfrm>
              <a:off x="1096186" y="4230001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A2CCBD-2672-4998-98AE-DB95CA850642}"/>
                </a:ext>
              </a:extLst>
            </p:cNvPr>
            <p:cNvSpPr txBox="1"/>
            <p:nvPr/>
          </p:nvSpPr>
          <p:spPr>
            <a:xfrm>
              <a:off x="1097101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C2D633-A321-4440-B90D-E14DC45548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93860" y="3545807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11CCE13-1E9A-4CFD-B6B5-3CB19BCCB283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982722" y="3553919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4A446B9-06CB-47EE-A40D-0B5C6803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00" y="1166400"/>
            <a:ext cx="6212586" cy="50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8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Franklin Gothic Medium Cond</vt:lpstr>
      <vt:lpstr>Office Theme</vt:lpstr>
      <vt:lpstr>Not Quite Any Way You Slice It:  How Different Analogical Constructions Affect Raven’s Matrices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Yuan</dc:creator>
  <cp:lastModifiedBy>Yang, Yuan</cp:lastModifiedBy>
  <cp:revision>116</cp:revision>
  <dcterms:created xsi:type="dcterms:W3CDTF">2020-08-09T17:45:33Z</dcterms:created>
  <dcterms:modified xsi:type="dcterms:W3CDTF">2020-08-10T04:10:27Z</dcterms:modified>
</cp:coreProperties>
</file>