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3" r:id="rId32"/>
    <p:sldId id="292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Yuan" initials="YY" lastIdx="1" clrIdx="0">
    <p:extLst>
      <p:ext uri="{19B8F6BF-5375-455C-9EA6-DF929625EA0E}">
        <p15:presenceInfo xmlns:p15="http://schemas.microsoft.com/office/powerpoint/2012/main" userId="Yang, Y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FF"/>
    <a:srgbClr val="33CCFF"/>
    <a:srgbClr val="CC0000"/>
    <a:srgbClr val="1CBDCE"/>
    <a:srgbClr val="9900CC"/>
    <a:srgbClr val="66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627914-993F-47AD-A770-691781E755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#talk-yang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A2E9B-10F3-43B8-9CA2-8383E6BD3F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F5054-736F-4AAA-A761-565914A26FF9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32A3-64B5-47A5-B837-CEB4C5B1EC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FB5A5-042D-4CBC-BBCD-4203EC5FEE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6784D-3DBC-4D6A-8EE4-F602FF92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0887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#talk-yang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92571-BB42-4EBB-B2ED-897FE50ABF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02F88-634C-4384-AA3C-2EC3109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42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8FF8-7DB6-43E5-8352-1DF8901D7E37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6539-B7F5-471D-8635-371DA2EC5BA1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847B-818A-497D-9D23-8B0423E28FED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081-8EED-459C-9380-043A6C291F0E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792F-515B-4DEE-AE8D-233FD56E6DBF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F90-B078-459C-B932-819F5B5A4634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FE96-1E5E-4414-985D-414C0A0C2990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7DC1-E591-4B3C-81E1-7628BF578E48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499-0F1A-4F5B-B487-13C6F4968034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7866-5580-488D-BD9A-431E841B8205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38A-3662-4B6A-B2BC-549BC0CE76FC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DDC9-51CA-41EB-BE3A-0AAFF70FEEA9}" type="datetime1">
              <a:rPr lang="en-US" altLang="zh-CN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13" y="386896"/>
            <a:ext cx="10328365" cy="211659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Not Quite Any Way You Slice It: </a:t>
            </a:r>
            <a:b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Different Analogical </a:t>
            </a:r>
            <a:r>
              <a:rPr lang="fr-FR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Constructions Affect </a:t>
            </a:r>
            <a:r>
              <a:rPr lang="fr-FR" sz="4800" dirty="0" err="1">
                <a:latin typeface="Franklin Gothic Medium Cond" charset="0"/>
                <a:ea typeface="Franklin Gothic Medium Cond" charset="0"/>
                <a:cs typeface="Franklin Gothic Medium Cond" charset="0"/>
              </a:rPr>
              <a:t>Raven’s</a:t>
            </a:r>
            <a:r>
              <a:rPr lang="fr-FR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 Matrices Performance</a:t>
            </a:r>
            <a:endParaRPr lang="en-US" sz="4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312" y="2503488"/>
            <a:ext cx="10328365" cy="157212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Yuan Yang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endParaRPr lang="en-US" sz="1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Keith McGreggor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</a:p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Maithilee Kunda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b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80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Electrical Engineering and Computer Science, Vanderbilt University</a:t>
            </a:r>
          </a:p>
          <a:p>
            <a:pPr algn="r"/>
            <a:r>
              <a:rPr lang="en-US" sz="80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School of Interactive Computing, Georgia Tech</a:t>
            </a:r>
          </a:p>
          <a:p>
            <a:pPr algn="r">
              <a:lnSpc>
                <a:spcPct val="110000"/>
              </a:lnSpc>
              <a:spcBef>
                <a:spcPts val="1600"/>
              </a:spcBef>
            </a:pPr>
            <a:endParaRPr lang="en-US" sz="47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977F-8B36-4963-9533-78F884AE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14676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6362392" y="4097463"/>
            <a:ext cx="145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A:B::C:?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7B81D636-A53A-41BF-A433-316E2CD6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424603"/>
            <a:ext cx="382905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57595-8343-4CFB-86EC-EDC7AD93E4EE}"/>
              </a:ext>
            </a:extLst>
          </p:cNvPr>
          <p:cNvSpPr txBox="1"/>
          <p:nvPr/>
        </p:nvSpPr>
        <p:spPr>
          <a:xfrm>
            <a:off x="613611" y="13176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170BB-8E92-40E7-BB6A-A6DC2F74E7C0}"/>
              </a:ext>
            </a:extLst>
          </p:cNvPr>
          <p:cNvSpPr txBox="1"/>
          <p:nvPr/>
        </p:nvSpPr>
        <p:spPr>
          <a:xfrm>
            <a:off x="8609663" y="4097462"/>
            <a:ext cx="145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A:C::B:?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77D457-83DA-475B-9648-CA640B12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57401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CAB81BC-ED56-4E3A-AA1C-6BA828A9C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20" y="2276475"/>
            <a:ext cx="5353050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1AC47-4FB2-48F3-B1FF-F83E47E8BE18}"/>
              </a:ext>
            </a:extLst>
          </p:cNvPr>
          <p:cNvSpPr txBox="1"/>
          <p:nvPr/>
        </p:nvSpPr>
        <p:spPr>
          <a:xfrm>
            <a:off x="5476978" y="4753221"/>
            <a:ext cx="254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A:B:C::G:H:?</a:t>
            </a:r>
          </a:p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D:E:F::G:H:?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8E7A9-EE76-4E34-BB78-20100D20018B}"/>
              </a:ext>
            </a:extLst>
          </p:cNvPr>
          <p:cNvSpPr txBox="1"/>
          <p:nvPr/>
        </p:nvSpPr>
        <p:spPr>
          <a:xfrm>
            <a:off x="8587882" y="4753221"/>
            <a:ext cx="254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A:D:G::C:F:?</a:t>
            </a:r>
          </a:p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B:E:H::C:F:?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5964B2-FB4B-4EA2-9528-51C2D94E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97521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685662B-F844-437A-99D5-0BCC0F60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17" y="2131783"/>
            <a:ext cx="5543550" cy="2495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56DBF-08D6-49E6-9459-1EDA3A20CF2D}"/>
              </a:ext>
            </a:extLst>
          </p:cNvPr>
          <p:cNvSpPr txBox="1"/>
          <p:nvPr/>
        </p:nvSpPr>
        <p:spPr>
          <a:xfrm>
            <a:off x="4892511" y="4745907"/>
            <a:ext cx="318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A:B:C::D:E:F</a:t>
            </a:r>
            <a:r>
              <a:rPr lang="en-US" sz="2400" dirty="0">
                <a:solidFill>
                  <a:srgbClr val="C0000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:::</a:t>
            </a:r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D:E:F::</a:t>
            </a:r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G:H:?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D1947-C623-4632-AFF8-3D9FBF5FD633}"/>
              </a:ext>
            </a:extLst>
          </p:cNvPr>
          <p:cNvSpPr txBox="1"/>
          <p:nvPr/>
        </p:nvSpPr>
        <p:spPr>
          <a:xfrm>
            <a:off x="8343875" y="1725384"/>
            <a:ext cx="318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A:D:G::B:E:H</a:t>
            </a:r>
            <a:r>
              <a:rPr lang="en-US" sz="2400" dirty="0">
                <a:solidFill>
                  <a:srgbClr val="C0000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:::</a:t>
            </a:r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B</a:t>
            </a:r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:E:H::C</a:t>
            </a:r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:F:?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75C13-F78D-475A-B193-7B35B935B7F6}"/>
              </a:ext>
            </a:extLst>
          </p:cNvPr>
          <p:cNvSpPr txBox="1"/>
          <p:nvPr/>
        </p:nvSpPr>
        <p:spPr>
          <a:xfrm>
            <a:off x="3299381" y="5651241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A:B:C::D:E:? with F as the only option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CBEFE37-5AFB-457E-87A1-EDA62FB6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C570F-C433-464E-AFDA-0F444844F414}"/>
              </a:ext>
            </a:extLst>
          </p:cNvPr>
          <p:cNvSpPr txBox="1"/>
          <p:nvPr/>
        </p:nvSpPr>
        <p:spPr>
          <a:xfrm>
            <a:off x="6619661" y="5651241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D:E:F::G:H:? with the original options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35309B-4B3C-43A2-BFA9-3A0607C013FF}"/>
              </a:ext>
            </a:extLst>
          </p:cNvPr>
          <p:cNvCxnSpPr>
            <a:cxnSpLocks/>
          </p:cNvCxnSpPr>
          <p:nvPr/>
        </p:nvCxnSpPr>
        <p:spPr>
          <a:xfrm>
            <a:off x="5052768" y="5141584"/>
            <a:ext cx="1282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97D482-329A-40FB-89FA-959A0FDFCDEF}"/>
              </a:ext>
            </a:extLst>
          </p:cNvPr>
          <p:cNvCxnSpPr>
            <a:cxnSpLocks/>
          </p:cNvCxnSpPr>
          <p:nvPr/>
        </p:nvCxnSpPr>
        <p:spPr>
          <a:xfrm>
            <a:off x="6619661" y="5141584"/>
            <a:ext cx="12705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45C71E-544E-4132-9834-3F7865170D66}"/>
              </a:ext>
            </a:extLst>
          </p:cNvPr>
          <p:cNvCxnSpPr>
            <a:endCxn id="12" idx="0"/>
          </p:cNvCxnSpPr>
          <p:nvPr/>
        </p:nvCxnSpPr>
        <p:spPr>
          <a:xfrm flipH="1">
            <a:off x="4892511" y="5207572"/>
            <a:ext cx="801279" cy="4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EF099-5272-453D-86E4-D757C4534B5B}"/>
              </a:ext>
            </a:extLst>
          </p:cNvPr>
          <p:cNvCxnSpPr>
            <a:endCxn id="14" idx="0"/>
          </p:cNvCxnSpPr>
          <p:nvPr/>
        </p:nvCxnSpPr>
        <p:spPr>
          <a:xfrm>
            <a:off x="7254948" y="5207572"/>
            <a:ext cx="957843" cy="4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BE05B4-C6E0-4B2D-A5DD-2E804A333FC2}"/>
              </a:ext>
            </a:extLst>
          </p:cNvPr>
          <p:cNvCxnSpPr>
            <a:cxnSpLocks/>
          </p:cNvCxnSpPr>
          <p:nvPr/>
        </p:nvCxnSpPr>
        <p:spPr>
          <a:xfrm>
            <a:off x="8523876" y="1800548"/>
            <a:ext cx="1282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FAB3BE-0D83-4898-ABD5-35F1D648926C}"/>
              </a:ext>
            </a:extLst>
          </p:cNvPr>
          <p:cNvCxnSpPr>
            <a:cxnSpLocks/>
          </p:cNvCxnSpPr>
          <p:nvPr/>
        </p:nvCxnSpPr>
        <p:spPr>
          <a:xfrm>
            <a:off x="10080869" y="1800548"/>
            <a:ext cx="1282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153F4F-62F6-49BB-8C76-98C46178D589}"/>
              </a:ext>
            </a:extLst>
          </p:cNvPr>
          <p:cNvSpPr txBox="1"/>
          <p:nvPr/>
        </p:nvSpPr>
        <p:spPr>
          <a:xfrm>
            <a:off x="5959311" y="420620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A:D:G::B:E:? with H as the only option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11E0-5A75-4C2D-8EC6-18DD6B234DF0}"/>
              </a:ext>
            </a:extLst>
          </p:cNvPr>
          <p:cNvSpPr txBox="1"/>
          <p:nvPr/>
        </p:nvSpPr>
        <p:spPr>
          <a:xfrm>
            <a:off x="9317299" y="377837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B:E:H::C:F:? with the original options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4DFB4A-FB28-4A1C-BCEA-3973FF622A2D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7552441" y="1251617"/>
            <a:ext cx="1505230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D3B4C7-8B50-49ED-B4FB-36C5AB0E279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0738701" y="1208834"/>
            <a:ext cx="171728" cy="50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1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8D83B-4D91-4551-84ED-47DF684D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440B445C-1AE3-4002-9953-5EBBEBC9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0" y="2091152"/>
            <a:ext cx="5939898" cy="28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More Analogies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5BC0CF3-F442-402C-A63A-09E2EF7E9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6" y="2466735"/>
            <a:ext cx="8059181" cy="245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More Analogies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8" name="Picture 7" descr="A picture containing flock, group, bird, different&#10;&#10;Description automatically generated">
            <a:extLst>
              <a:ext uri="{FF2B5EF4-FFF2-40B4-BE49-F238E27FC236}">
                <a16:creationId xmlns:a16="http://schemas.microsoft.com/office/drawing/2014/main" id="{C8D55356-4D02-4263-8634-1FB3AC1F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0" y="2250130"/>
            <a:ext cx="11858920" cy="31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Given transformations and analogies, how do humans solve Raven’s problem?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33123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9B272-C4B5-46CC-8ACC-9F17BE12B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3" y="853400"/>
            <a:ext cx="5316109" cy="513084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0A6F8CA7-D24D-4871-88BA-D40D4A84FD8B}"/>
              </a:ext>
            </a:extLst>
          </p:cNvPr>
          <p:cNvSpPr/>
          <p:nvPr/>
        </p:nvSpPr>
        <p:spPr>
          <a:xfrm rot="5400000">
            <a:off x="1726830" y="1168770"/>
            <a:ext cx="1818641" cy="2000784"/>
          </a:xfrm>
          <a:prstGeom prst="corner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8ABD50A-0551-48DC-AD3C-70347972A9F7}"/>
              </a:ext>
            </a:extLst>
          </p:cNvPr>
          <p:cNvSpPr/>
          <p:nvPr/>
        </p:nvSpPr>
        <p:spPr>
          <a:xfrm>
            <a:off x="-1" y="3826655"/>
            <a:ext cx="5403043" cy="2204720"/>
          </a:xfrm>
          <a:prstGeom prst="flowChartProcess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6956692-AEE2-4A43-8193-A2897607F670}"/>
              </a:ext>
            </a:extLst>
          </p:cNvPr>
          <p:cNvSpPr/>
          <p:nvPr/>
        </p:nvSpPr>
        <p:spPr>
          <a:xfrm>
            <a:off x="2906933" y="3016627"/>
            <a:ext cx="543559" cy="810028"/>
          </a:xfrm>
          <a:prstGeom prst="upArrow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09D04-AE25-4F6E-8B8D-FC84AE146659}"/>
              </a:ext>
            </a:extLst>
          </p:cNvPr>
          <p:cNvSpPr txBox="1"/>
          <p:nvPr/>
        </p:nvSpPr>
        <p:spPr>
          <a:xfrm>
            <a:off x="5489978" y="1042194"/>
            <a:ext cx="718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Franklin Gothic Medium Cond" charset="0"/>
              </a:rPr>
              <a:t>Explain: pairs of analogy and transformation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CBDAC-5358-45B3-833B-59C91D759031}"/>
              </a:ext>
            </a:extLst>
          </p:cNvPr>
          <p:cNvSpPr/>
          <p:nvPr/>
        </p:nvSpPr>
        <p:spPr>
          <a:xfrm>
            <a:off x="2798393" y="2362783"/>
            <a:ext cx="760641" cy="704528"/>
          </a:xfrm>
          <a:prstGeom prst="rect">
            <a:avLst/>
          </a:pr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16BE-C9DA-423E-8806-6C779086694C}"/>
              </a:ext>
            </a:extLst>
          </p:cNvPr>
          <p:cNvSpPr txBox="1"/>
          <p:nvPr/>
        </p:nvSpPr>
        <p:spPr>
          <a:xfrm>
            <a:off x="5520930" y="3147393"/>
            <a:ext cx="68703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Franklin Gothic Medium Cond" charset="0"/>
              </a:rPr>
              <a:t>(rotate90, A:B::C:?), (</a:t>
            </a:r>
            <a:r>
              <a:rPr lang="en-US" altLang="zh-CN" sz="2000" dirty="0" err="1">
                <a:latin typeface="Franklin Gothic Medium Cond" charset="0"/>
              </a:rPr>
              <a:t>filp</a:t>
            </a:r>
            <a:r>
              <a:rPr lang="en-US" altLang="zh-CN" sz="2000" dirty="0">
                <a:latin typeface="Franklin Gothic Medium Cond" charset="0"/>
              </a:rPr>
              <a:t>, A:B::C:?), …</a:t>
            </a:r>
          </a:p>
          <a:p>
            <a:r>
              <a:rPr lang="en-US" altLang="zh-CN" sz="2000" dirty="0">
                <a:latin typeface="Franklin Gothic Medium Cond" charset="0"/>
              </a:rPr>
              <a:t>(</a:t>
            </a:r>
            <a:r>
              <a:rPr lang="en-US" altLang="zh-CN" sz="2000" dirty="0" err="1">
                <a:latin typeface="Franklin Gothic Medium Cond" charset="0"/>
              </a:rPr>
              <a:t>sub_diff</a:t>
            </a:r>
            <a:r>
              <a:rPr lang="en-US" altLang="zh-CN" sz="2000" dirty="0">
                <a:latin typeface="Franklin Gothic Medium Cond" charset="0"/>
              </a:rPr>
              <a:t>, A:B::C:?),</a:t>
            </a:r>
            <a:r>
              <a:rPr lang="en-US" altLang="zh-CN" sz="2800" dirty="0">
                <a:latin typeface="Franklin Gothic Medium Cond" charset="0"/>
              </a:rPr>
              <a:t>(add_diff, A:B::C:?), </a:t>
            </a:r>
            <a:r>
              <a:rPr lang="en-US" altLang="zh-CN" sz="2000" dirty="0">
                <a:latin typeface="Franklin Gothic Medium Cond" charset="0"/>
              </a:rPr>
              <a:t>(</a:t>
            </a:r>
            <a:r>
              <a:rPr lang="en-US" altLang="zh-CN" sz="2000" dirty="0" err="1">
                <a:latin typeface="Franklin Gothic Medium Cond" charset="0"/>
              </a:rPr>
              <a:t>xor_diff</a:t>
            </a:r>
            <a:r>
              <a:rPr lang="en-US" altLang="zh-CN" sz="2000" dirty="0">
                <a:latin typeface="Franklin Gothic Medium Cond" charset="0"/>
              </a:rPr>
              <a:t>, A:B::C:?)…</a:t>
            </a:r>
          </a:p>
          <a:p>
            <a:r>
              <a:rPr lang="en-US" altLang="zh-CN" sz="2000" dirty="0">
                <a:latin typeface="Franklin Gothic Medium Cond" charset="0"/>
              </a:rPr>
              <a:t>……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FC1AC-9408-40DF-B8B1-DE043E62910A}"/>
              </a:ext>
            </a:extLst>
          </p:cNvPr>
          <p:cNvSpPr txBox="1"/>
          <p:nvPr/>
        </p:nvSpPr>
        <p:spPr>
          <a:xfrm>
            <a:off x="5489978" y="1530065"/>
            <a:ext cx="6339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85D70-5F8D-40F3-A959-52E9F02C25E0}"/>
              </a:ext>
            </a:extLst>
          </p:cNvPr>
          <p:cNvSpPr txBox="1"/>
          <p:nvPr/>
        </p:nvSpPr>
        <p:spPr>
          <a:xfrm>
            <a:off x="5489978" y="2013347"/>
            <a:ext cx="6339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3D5879-5E33-47E6-919A-6CD2CC4BE0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8" y="823477"/>
            <a:ext cx="5210960" cy="51020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0A6F8CA7-D24D-4871-88BA-D40D4A84FD8B}"/>
              </a:ext>
            </a:extLst>
          </p:cNvPr>
          <p:cNvSpPr/>
          <p:nvPr/>
        </p:nvSpPr>
        <p:spPr>
          <a:xfrm rot="5400000">
            <a:off x="1379220" y="855981"/>
            <a:ext cx="2641598" cy="2677160"/>
          </a:xfrm>
          <a:prstGeom prst="corner">
            <a:avLst>
              <a:gd name="adj1" fmla="val 67692"/>
              <a:gd name="adj2" fmla="val 67629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8ABD50A-0551-48DC-AD3C-70347972A9F7}"/>
              </a:ext>
            </a:extLst>
          </p:cNvPr>
          <p:cNvSpPr/>
          <p:nvPr/>
        </p:nvSpPr>
        <p:spPr>
          <a:xfrm>
            <a:off x="-1" y="3928990"/>
            <a:ext cx="5403043" cy="2055249"/>
          </a:xfrm>
          <a:prstGeom prst="flowChartProcess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6956692-AEE2-4A43-8193-A2897607F670}"/>
              </a:ext>
            </a:extLst>
          </p:cNvPr>
          <p:cNvSpPr/>
          <p:nvPr/>
        </p:nvSpPr>
        <p:spPr>
          <a:xfrm>
            <a:off x="3385186" y="3429001"/>
            <a:ext cx="543559" cy="499990"/>
          </a:xfrm>
          <a:prstGeom prst="upArrow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09D04-AE25-4F6E-8B8D-FC84AE146659}"/>
              </a:ext>
            </a:extLst>
          </p:cNvPr>
          <p:cNvSpPr txBox="1"/>
          <p:nvPr/>
        </p:nvSpPr>
        <p:spPr>
          <a:xfrm>
            <a:off x="5489978" y="1042194"/>
            <a:ext cx="7187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Franklin Gothic Medium Cond" charset="0"/>
              </a:rPr>
              <a:t>Explain: pairs of analogy and transformation</a:t>
            </a:r>
          </a:p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CBDAC-5358-45B3-833B-59C91D759031}"/>
              </a:ext>
            </a:extLst>
          </p:cNvPr>
          <p:cNvSpPr/>
          <p:nvPr/>
        </p:nvSpPr>
        <p:spPr>
          <a:xfrm>
            <a:off x="3276646" y="2793647"/>
            <a:ext cx="760641" cy="704528"/>
          </a:xfrm>
          <a:prstGeom prst="rect">
            <a:avLst/>
          </a:pr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16BE-C9DA-423E-8806-6C779086694C}"/>
              </a:ext>
            </a:extLst>
          </p:cNvPr>
          <p:cNvSpPr txBox="1"/>
          <p:nvPr/>
        </p:nvSpPr>
        <p:spPr>
          <a:xfrm>
            <a:off x="5520930" y="3147393"/>
            <a:ext cx="6870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Franklin Gothic Medium Cond" charset="0"/>
              </a:rPr>
              <a:t>(unite, A:B:C::G:H:?), (unite, D:E:F::G:H:?), …</a:t>
            </a:r>
          </a:p>
          <a:p>
            <a:r>
              <a:rPr lang="en-US" altLang="zh-CN" sz="2000" dirty="0">
                <a:latin typeface="Franklin Gothic Medium Cond" charset="0"/>
              </a:rPr>
              <a:t>(intersect, A:D:G::B:E:H:::B:E:H::C:F:?), …</a:t>
            </a:r>
          </a:p>
          <a:p>
            <a:r>
              <a:rPr lang="en-US" altLang="zh-CN" sz="2800" dirty="0">
                <a:latin typeface="Franklin Gothic Medium Cond" charset="0"/>
              </a:rPr>
              <a:t>(</a:t>
            </a:r>
            <a:r>
              <a:rPr lang="en-US" altLang="zh-CN" sz="2800" dirty="0" err="1">
                <a:latin typeface="Franklin Gothic Medium Cond" charset="0"/>
              </a:rPr>
              <a:t>inv_unite</a:t>
            </a:r>
            <a:r>
              <a:rPr lang="en-US" altLang="zh-CN" sz="2800" dirty="0">
                <a:latin typeface="Franklin Gothic Medium Cond" charset="0"/>
              </a:rPr>
              <a:t>, G:F:B::C:H:D:::C:H:D::A:E:?),</a:t>
            </a:r>
            <a:r>
              <a:rPr lang="en-US" altLang="zh-CN" sz="2000" dirty="0">
                <a:latin typeface="Franklin Gothic Medium Cond" charset="0"/>
              </a:rPr>
              <a:t> …</a:t>
            </a:r>
          </a:p>
          <a:p>
            <a:r>
              <a:rPr lang="en-US" altLang="zh-CN" sz="2000" dirty="0">
                <a:latin typeface="Franklin Gothic Medium Cond" charset="0"/>
              </a:rPr>
              <a:t>(</a:t>
            </a:r>
            <a:r>
              <a:rPr lang="en-US" altLang="zh-CN" sz="2000" dirty="0" err="1">
                <a:latin typeface="Franklin Gothic Medium Cond" charset="0"/>
              </a:rPr>
              <a:t>xor</a:t>
            </a:r>
            <a:r>
              <a:rPr lang="en-US" altLang="zh-CN" sz="2000" dirty="0">
                <a:latin typeface="Franklin Gothic Medium Cond" charset="0"/>
              </a:rPr>
              <a:t>, A:B::C:?)…</a:t>
            </a:r>
          </a:p>
          <a:p>
            <a:r>
              <a:rPr lang="en-US" altLang="zh-CN" sz="2000" dirty="0">
                <a:latin typeface="Franklin Gothic Medium Cond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6566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7A674-EABE-4C08-A156-82D276B19155}"/>
              </a:ext>
            </a:extLst>
          </p:cNvPr>
          <p:cNvSpPr txBox="1"/>
          <p:nvPr/>
        </p:nvSpPr>
        <p:spPr>
          <a:xfrm>
            <a:off x="145818" y="413782"/>
            <a:ext cx="1090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To quantify this process, scores based on similarity metrics 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Franklin Gothic Medium Cond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E651F-00B8-43F1-A3B5-39F2F9EE8A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2675047"/>
            <a:ext cx="9011920" cy="24821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F39662-1AC0-4F8E-BC37-C319791AA9B5}"/>
              </a:ext>
            </a:extLst>
          </p:cNvPr>
          <p:cNvSpPr txBox="1"/>
          <p:nvPr/>
        </p:nvSpPr>
        <p:spPr>
          <a:xfrm>
            <a:off x="1762760" y="3641901"/>
            <a:ext cx="28346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CBD75-D011-4B97-9777-CF21711D41B9}"/>
              </a:ext>
            </a:extLst>
          </p:cNvPr>
          <p:cNvSpPr txBox="1"/>
          <p:nvPr/>
        </p:nvSpPr>
        <p:spPr>
          <a:xfrm>
            <a:off x="5774690" y="1416493"/>
            <a:ext cx="3822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399FF"/>
                </a:solidFill>
                <a:latin typeface="Franklin Gothic Medium Cond" charset="0"/>
              </a:rPr>
              <a:t>Explain: pairs of analogy and transformation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09D8B-56B3-4FB6-8652-97DB4B80C34F}"/>
              </a:ext>
            </a:extLst>
          </p:cNvPr>
          <p:cNvSpPr txBox="1"/>
          <p:nvPr/>
        </p:nvSpPr>
        <p:spPr>
          <a:xfrm>
            <a:off x="3258818" y="5511268"/>
            <a:ext cx="3705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02667B4-CBE8-474E-917A-BBB8B6B2D742}"/>
              </a:ext>
            </a:extLst>
          </p:cNvPr>
          <p:cNvSpPr/>
          <p:nvPr/>
        </p:nvSpPr>
        <p:spPr>
          <a:xfrm rot="10800000">
            <a:off x="1579878" y="3641899"/>
            <a:ext cx="2745740" cy="1077219"/>
          </a:xfrm>
          <a:prstGeom prst="wedgeRoundRectCallout">
            <a:avLst>
              <a:gd name="adj1" fmla="val -23793"/>
              <a:gd name="adj2" fmla="val 88909"/>
              <a:gd name="adj3" fmla="val 16667"/>
            </a:avLst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76791EA-510F-4F81-A04C-61591B52D9D6}"/>
              </a:ext>
            </a:extLst>
          </p:cNvPr>
          <p:cNvSpPr/>
          <p:nvPr/>
        </p:nvSpPr>
        <p:spPr>
          <a:xfrm rot="10800000">
            <a:off x="3180080" y="5543106"/>
            <a:ext cx="3705860" cy="1045379"/>
          </a:xfrm>
          <a:prstGeom prst="wedgeRoundRectCallout">
            <a:avLst>
              <a:gd name="adj1" fmla="val -19462"/>
              <a:gd name="adj2" fmla="val 91657"/>
              <a:gd name="adj3" fmla="val 16667"/>
            </a:avLst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80C1B74F-8D18-44B4-810A-3084A0C578CA}"/>
              </a:ext>
            </a:extLst>
          </p:cNvPr>
          <p:cNvSpPr/>
          <p:nvPr/>
        </p:nvSpPr>
        <p:spPr>
          <a:xfrm>
            <a:off x="5664198" y="1448330"/>
            <a:ext cx="3933192" cy="1077219"/>
          </a:xfrm>
          <a:prstGeom prst="wedgeRoundRectCallout">
            <a:avLst>
              <a:gd name="adj1" fmla="val -34642"/>
              <a:gd name="adj2" fmla="val 68159"/>
              <a:gd name="adj3" fmla="val 16667"/>
            </a:avLst>
          </a:prstGeom>
          <a:noFill/>
          <a:ln w="317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5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3" y="1023659"/>
            <a:ext cx="4037805" cy="389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4" y="1023659"/>
            <a:ext cx="3980306" cy="389708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CC063D-02F3-4504-BE83-25ED4576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93250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E651F-00B8-43F1-A3B5-39F2F9EE8A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2675047"/>
            <a:ext cx="9011920" cy="24821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F39662-1AC0-4F8E-BC37-C319791AA9B5}"/>
              </a:ext>
            </a:extLst>
          </p:cNvPr>
          <p:cNvSpPr txBox="1"/>
          <p:nvPr/>
        </p:nvSpPr>
        <p:spPr>
          <a:xfrm>
            <a:off x="1762760" y="3641901"/>
            <a:ext cx="28346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CBD75-D011-4B97-9777-CF21711D41B9}"/>
              </a:ext>
            </a:extLst>
          </p:cNvPr>
          <p:cNvSpPr txBox="1"/>
          <p:nvPr/>
        </p:nvSpPr>
        <p:spPr>
          <a:xfrm>
            <a:off x="5774690" y="1416493"/>
            <a:ext cx="3822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399FF"/>
                </a:solidFill>
                <a:latin typeface="Franklin Gothic Medium Cond" charset="0"/>
              </a:rPr>
              <a:t>Explain: pairs of analogy and transformation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09D8B-56B3-4FB6-8652-97DB4B80C34F}"/>
              </a:ext>
            </a:extLst>
          </p:cNvPr>
          <p:cNvSpPr txBox="1"/>
          <p:nvPr/>
        </p:nvSpPr>
        <p:spPr>
          <a:xfrm>
            <a:off x="3258818" y="5511268"/>
            <a:ext cx="3705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02667B4-CBE8-474E-917A-BBB8B6B2D742}"/>
              </a:ext>
            </a:extLst>
          </p:cNvPr>
          <p:cNvSpPr/>
          <p:nvPr/>
        </p:nvSpPr>
        <p:spPr>
          <a:xfrm rot="10800000">
            <a:off x="1579878" y="3641899"/>
            <a:ext cx="2745740" cy="1077219"/>
          </a:xfrm>
          <a:prstGeom prst="wedgeRoundRectCallout">
            <a:avLst>
              <a:gd name="adj1" fmla="val -23793"/>
              <a:gd name="adj2" fmla="val 88909"/>
              <a:gd name="adj3" fmla="val 16667"/>
            </a:avLst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76791EA-510F-4F81-A04C-61591B52D9D6}"/>
              </a:ext>
            </a:extLst>
          </p:cNvPr>
          <p:cNvSpPr/>
          <p:nvPr/>
        </p:nvSpPr>
        <p:spPr>
          <a:xfrm rot="10800000">
            <a:off x="3180080" y="5543106"/>
            <a:ext cx="3705860" cy="1045379"/>
          </a:xfrm>
          <a:prstGeom prst="wedgeRoundRectCallout">
            <a:avLst>
              <a:gd name="adj1" fmla="val -19462"/>
              <a:gd name="adj2" fmla="val 91657"/>
              <a:gd name="adj3" fmla="val 16667"/>
            </a:avLst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80C1B74F-8D18-44B4-810A-3084A0C578CA}"/>
              </a:ext>
            </a:extLst>
          </p:cNvPr>
          <p:cNvSpPr/>
          <p:nvPr/>
        </p:nvSpPr>
        <p:spPr>
          <a:xfrm>
            <a:off x="5664198" y="1448330"/>
            <a:ext cx="3933192" cy="1077219"/>
          </a:xfrm>
          <a:prstGeom prst="wedgeRoundRectCallout">
            <a:avLst>
              <a:gd name="adj1" fmla="val -34642"/>
              <a:gd name="adj2" fmla="val 68159"/>
              <a:gd name="adj3" fmla="val 16667"/>
            </a:avLst>
          </a:prstGeom>
          <a:noFill/>
          <a:ln w="317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B5ACF-8F65-469A-B988-C8F8B18E8D2B}"/>
              </a:ext>
            </a:extLst>
          </p:cNvPr>
          <p:cNvSpPr txBox="1"/>
          <p:nvPr/>
        </p:nvSpPr>
        <p:spPr>
          <a:xfrm>
            <a:off x="215900" y="171057"/>
            <a:ext cx="47929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 helpful heuristic:</a:t>
            </a:r>
          </a:p>
          <a:p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Ideally, A good MAT score implies good O scores, and thus good MATO score.</a:t>
            </a:r>
          </a:p>
        </p:txBody>
      </p:sp>
    </p:spTree>
    <p:extLst>
      <p:ext uri="{BB962C8B-B14F-4D97-AF65-F5344CB8AC3E}">
        <p14:creationId xmlns:p14="http://schemas.microsoft.com/office/powerpoint/2010/main" val="9128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56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6EB7A-2688-448E-BFB4-9752C6C1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82" y="1594460"/>
            <a:ext cx="6164897" cy="998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B97461-A825-460C-9104-3F2699A0ECE3}"/>
              </a:ext>
            </a:extLst>
          </p:cNvPr>
          <p:cNvSpPr txBox="1"/>
          <p:nvPr/>
        </p:nvSpPr>
        <p:spPr>
          <a:xfrm>
            <a:off x="4038600" y="1714724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M-confident: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79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ED6374-0893-4FEE-912E-68BB38D6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66" y="3101501"/>
            <a:ext cx="5913424" cy="990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46DF4-323D-4D85-B78A-EC1FFC126D5F}"/>
              </a:ext>
            </a:extLst>
          </p:cNvPr>
          <p:cNvSpPr txBox="1"/>
          <p:nvPr/>
        </p:nvSpPr>
        <p:spPr>
          <a:xfrm>
            <a:off x="4122576" y="3317516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M-neutral: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574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B21154-DFFE-4D79-92B3-B716A1C6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00" y="4762758"/>
            <a:ext cx="5677192" cy="464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BEA4B9-5E3C-4B31-8BB7-CE8C3DDDB467}"/>
              </a:ext>
            </a:extLst>
          </p:cNvPr>
          <p:cNvSpPr txBox="1"/>
          <p:nvPr/>
        </p:nvSpPr>
        <p:spPr>
          <a:xfrm>
            <a:off x="4038600" y="4704382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M-prudent: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70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17E2F-2D58-4F9F-9B31-1FC6346DF24C}"/>
              </a:ext>
            </a:extLst>
          </p:cNvPr>
          <p:cNvSpPr txBox="1"/>
          <p:nvPr/>
        </p:nvSpPr>
        <p:spPr>
          <a:xfrm>
            <a:off x="4874726" y="1742282"/>
            <a:ext cx="5251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O-confident strategy is mathematically equivalent to M-confident strategy.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9023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4E828-61C9-4E1D-A7D7-0208F994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17" y="3210791"/>
            <a:ext cx="3063397" cy="1005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C9C5A0-3BAF-4837-85F6-ECB00175CECE}"/>
              </a:ext>
            </a:extLst>
          </p:cNvPr>
          <p:cNvSpPr txBox="1"/>
          <p:nvPr/>
        </p:nvSpPr>
        <p:spPr>
          <a:xfrm>
            <a:off x="4038600" y="3349347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O-prudent: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042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1DA61-F3BA-4FC9-B624-BB8C4E431898}"/>
              </a:ext>
            </a:extLst>
          </p:cNvPr>
          <p:cNvSpPr txBox="1"/>
          <p:nvPr/>
        </p:nvSpPr>
        <p:spPr>
          <a:xfrm>
            <a:off x="4038600" y="4704382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O-prudent:</a:t>
            </a:r>
            <a:endParaRPr lang="zh-CN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2FCF5-A8CB-4082-9000-2C2F0F3F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70968"/>
            <a:ext cx="2644276" cy="4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3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8644-7DB7-4A50-BC2F-3F25B94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9DD74-CFC9-4635-9594-FC8542A8C012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strategies compare?</a:t>
            </a:r>
          </a:p>
        </p:txBody>
      </p:sp>
      <p:pic>
        <p:nvPicPr>
          <p:cNvPr id="8" name="Picture 7" descr="A picture containing device, thermometer&#10;&#10;Description automatically generated">
            <a:extLst>
              <a:ext uri="{FF2B5EF4-FFF2-40B4-BE49-F238E27FC236}">
                <a16:creationId xmlns:a16="http://schemas.microsoft.com/office/drawing/2014/main" id="{78EB7F18-1C8C-4322-B509-1EBE7A3FD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574"/>
            <a:ext cx="12192000" cy="31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71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8644-7DB7-4A50-BC2F-3F25B94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9DD74-CFC9-4635-9594-FC8542A8C012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strategies compare?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1A37DB-1EC3-445F-8000-74CB804BF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033"/>
            <a:ext cx="12192000" cy="31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779521" y="4008119"/>
            <a:ext cx="5033555" cy="2005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7158"/>
            <a:ext cx="3279868" cy="316556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04811" y="5080539"/>
            <a:ext cx="2020389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Transformations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96299" y="5080539"/>
            <a:ext cx="2020389" cy="7663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04810" y="4197529"/>
            <a:ext cx="4111877" cy="7663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Strategies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6690467" y="2046515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6" y="1959940"/>
            <a:ext cx="6215089" cy="794279"/>
          </a:xfrm>
          <a:prstGeom prst="rect">
            <a:avLst/>
          </a:prstGeom>
        </p:spPr>
      </p:pic>
      <p:sp>
        <p:nvSpPr>
          <p:cNvPr id="19" name="Bent-Up Arrow 18"/>
          <p:cNvSpPr/>
          <p:nvPr/>
        </p:nvSpPr>
        <p:spPr>
          <a:xfrm rot="5400000">
            <a:off x="1549033" y="3121734"/>
            <a:ext cx="2429731" cy="1793936"/>
          </a:xfrm>
          <a:prstGeom prst="bentUpArrow">
            <a:avLst>
              <a:gd name="adj1" fmla="val 13609"/>
              <a:gd name="adj2" fmla="val 12478"/>
              <a:gd name="adj3" fmla="val 1484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8888135" y="4780543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02241" y="4687526"/>
            <a:ext cx="100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Answer Choice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60689" y="6026324"/>
            <a:ext cx="614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Affine and Set Transformation Induction Model (ASTI)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5FE74-240A-401D-9D67-736F5B7E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426841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8644-7DB7-4A50-BC2F-3F25B94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9DD74-CFC9-4635-9594-FC8542A8C012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strategies compare?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2993C18-A277-4569-8FA1-11B928C0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465"/>
            <a:ext cx="12192000" cy="48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A43E-7C38-43C7-B943-258690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3553B-565E-43DF-923F-4A23808956D4}"/>
              </a:ext>
            </a:extLst>
          </p:cNvPr>
          <p:cNvSpPr txBox="1"/>
          <p:nvPr/>
        </p:nvSpPr>
        <p:spPr>
          <a:xfrm>
            <a:off x="662405" y="136525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Grouping of Transformations and Analogies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EF8BD-E3A7-4FE9-954B-C02566AE67A4}"/>
              </a:ext>
            </a:extLst>
          </p:cNvPr>
          <p:cNvSpPr txBox="1"/>
          <p:nvPr/>
        </p:nvSpPr>
        <p:spPr>
          <a:xfrm>
            <a:off x="662405" y="968673"/>
            <a:ext cx="96396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Affine = {</a:t>
            </a:r>
            <a:r>
              <a:rPr lang="en-US" altLang="zh-CN" sz="2400" i="1" dirty="0">
                <a:latin typeface="Franklin Gothic Medium Cond" charset="0"/>
              </a:rPr>
              <a:t>all the affine transformations </a:t>
            </a:r>
            <a:r>
              <a:rPr lang="en-US" altLang="zh-CN" sz="2400" dirty="0">
                <a:latin typeface="Franklin Gothic Medium Cond" charset="0"/>
              </a:rPr>
              <a:t>}</a:t>
            </a:r>
          </a:p>
          <a:p>
            <a:r>
              <a:rPr lang="en-US" altLang="zh-CN" sz="2400" dirty="0">
                <a:latin typeface="Franklin Gothic Medium Cond" charset="0"/>
              </a:rPr>
              <a:t>Diff = {</a:t>
            </a:r>
            <a:r>
              <a:rPr lang="en-US" altLang="zh-CN" sz="2400" i="1" dirty="0">
                <a:latin typeface="Franklin Gothic Medium Cond" charset="0"/>
              </a:rPr>
              <a:t>add_diff, sub_diff, </a:t>
            </a:r>
            <a:r>
              <a:rPr lang="en-US" altLang="zh-CN" sz="2400" i="1" dirty="0" err="1">
                <a:latin typeface="Franklin Gothic Medium Cond" charset="0"/>
              </a:rPr>
              <a:t>xor_diff</a:t>
            </a:r>
            <a:r>
              <a:rPr lang="en-US" altLang="zh-CN" sz="2400" i="1" dirty="0">
                <a:latin typeface="Franklin Gothic Medium Cond" charset="0"/>
              </a:rPr>
              <a:t> </a:t>
            </a:r>
            <a:r>
              <a:rPr lang="en-US" altLang="zh-CN" sz="2400" dirty="0">
                <a:latin typeface="Franklin Gothic Medium Cond" charset="0"/>
              </a:rPr>
              <a:t>}</a:t>
            </a:r>
          </a:p>
          <a:p>
            <a:r>
              <a:rPr lang="en-US" altLang="zh-CN" sz="2400" dirty="0">
                <a:latin typeface="Franklin Gothic Medium Cond" charset="0"/>
              </a:rPr>
              <a:t>Match = {</a:t>
            </a:r>
            <a:r>
              <a:rPr lang="en-US" altLang="zh-CN" sz="2400" i="1" dirty="0">
                <a:latin typeface="Franklin Gothic Medium Cond" charset="0"/>
              </a:rPr>
              <a:t>duplicate, rearrange </a:t>
            </a:r>
            <a:r>
              <a:rPr lang="en-US" altLang="zh-CN" sz="2400" dirty="0">
                <a:latin typeface="Franklin Gothic Medium Cond" charset="0"/>
              </a:rPr>
              <a:t>}</a:t>
            </a:r>
          </a:p>
          <a:p>
            <a:r>
              <a:rPr lang="en-US" altLang="zh-CN" sz="2400" dirty="0">
                <a:latin typeface="Franklin Gothic Medium Cond" charset="0"/>
              </a:rPr>
              <a:t>Set = {</a:t>
            </a:r>
            <a:r>
              <a:rPr lang="en-US" altLang="zh-CN" sz="2400" i="1" dirty="0">
                <a:latin typeface="Franklin Gothic Medium Cond" charset="0"/>
              </a:rPr>
              <a:t>Other  set operations </a:t>
            </a:r>
            <a:r>
              <a:rPr lang="en-US" altLang="zh-CN" sz="2400" dirty="0">
                <a:latin typeface="Franklin Gothic Medium Cond" charset="0"/>
              </a:rPr>
              <a:t>}</a:t>
            </a:r>
            <a:endParaRPr lang="zh-CN" altLang="en-US" sz="2400" dirty="0"/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03B0574F-1D2E-4441-AB49-37049501E5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9" y="2783601"/>
            <a:ext cx="8776537" cy="37553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C9A39F1-32C8-4596-8B8F-77C6F1B86318}"/>
              </a:ext>
            </a:extLst>
          </p:cNvPr>
          <p:cNvSpPr/>
          <p:nvPr/>
        </p:nvSpPr>
        <p:spPr>
          <a:xfrm>
            <a:off x="662405" y="2783601"/>
            <a:ext cx="2146783" cy="3535809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09BE9-92B1-472A-8A16-D01F7C859DB6}"/>
              </a:ext>
            </a:extLst>
          </p:cNvPr>
          <p:cNvSpPr/>
          <p:nvPr/>
        </p:nvSpPr>
        <p:spPr>
          <a:xfrm>
            <a:off x="2882072" y="2783601"/>
            <a:ext cx="2146783" cy="3535809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4E2F03-FEE3-4ACB-B806-CE895BE8E6A6}"/>
              </a:ext>
            </a:extLst>
          </p:cNvPr>
          <p:cNvSpPr/>
          <p:nvPr/>
        </p:nvSpPr>
        <p:spPr>
          <a:xfrm>
            <a:off x="5123557" y="2783600"/>
            <a:ext cx="2146783" cy="3535809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15E726-CB91-46A5-946C-E230C68E2CFE}"/>
              </a:ext>
            </a:extLst>
          </p:cNvPr>
          <p:cNvSpPr/>
          <p:nvPr/>
        </p:nvSpPr>
        <p:spPr>
          <a:xfrm>
            <a:off x="7459745" y="2783600"/>
            <a:ext cx="2146783" cy="3535809"/>
          </a:xfrm>
          <a:prstGeom prst="rect">
            <a:avLst/>
          </a:prstGeom>
          <a:solidFill>
            <a:srgbClr val="FF3300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0FDA8-4C43-48D7-B201-30452637B13D}"/>
              </a:ext>
            </a:extLst>
          </p:cNvPr>
          <p:cNvSpPr txBox="1"/>
          <p:nvPr/>
        </p:nvSpPr>
        <p:spPr>
          <a:xfrm>
            <a:off x="9136908" y="2812701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R</a:t>
            </a:r>
            <a:endParaRPr lang="zh-CN" altLang="en-US" sz="4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27DDA0-14D0-4B6A-85E7-4FE7B8D9678D}"/>
              </a:ext>
            </a:extLst>
          </p:cNvPr>
          <p:cNvSpPr txBox="1"/>
          <p:nvPr/>
        </p:nvSpPr>
        <p:spPr>
          <a:xfrm>
            <a:off x="2305256" y="2813446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S</a:t>
            </a:r>
            <a:endParaRPr lang="zh-CN" altLang="en-US" sz="4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FD9EB7-9DE8-4484-8176-2542CA568CCD}"/>
              </a:ext>
            </a:extLst>
          </p:cNvPr>
          <p:cNvSpPr txBox="1"/>
          <p:nvPr/>
        </p:nvSpPr>
        <p:spPr>
          <a:xfrm>
            <a:off x="4469456" y="2812701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H</a:t>
            </a:r>
            <a:endParaRPr lang="zh-CN" altLang="en-US" sz="4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16E3FD-B548-492F-B765-E9795D61594A}"/>
              </a:ext>
            </a:extLst>
          </p:cNvPr>
          <p:cNvSpPr txBox="1"/>
          <p:nvPr/>
        </p:nvSpPr>
        <p:spPr>
          <a:xfrm>
            <a:off x="6755314" y="2812701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V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5710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A43E-7C38-43C7-B943-258690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3553B-565E-43DF-923F-4A23808956D4}"/>
              </a:ext>
            </a:extLst>
          </p:cNvPr>
          <p:cNvSpPr txBox="1"/>
          <p:nvPr/>
        </p:nvSpPr>
        <p:spPr>
          <a:xfrm>
            <a:off x="662405" y="136525"/>
            <a:ext cx="1086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Transformations and Analogies Compares?</a:t>
            </a:r>
          </a:p>
          <a:p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(Using M-prudent strategy) </a:t>
            </a:r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3B5D6CF-6162-45B9-8372-747601EBA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323"/>
            <a:ext cx="12192000" cy="2925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67AB05-33A9-432F-91F2-D0BCE3C178E5}"/>
              </a:ext>
            </a:extLst>
          </p:cNvPr>
          <p:cNvSpPr txBox="1"/>
          <p:nvPr/>
        </p:nvSpPr>
        <p:spPr>
          <a:xfrm>
            <a:off x="3048785" y="501533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1-to-1 Comparison</a:t>
            </a:r>
          </a:p>
        </p:txBody>
      </p:sp>
    </p:spTree>
    <p:extLst>
      <p:ext uri="{BB962C8B-B14F-4D97-AF65-F5344CB8AC3E}">
        <p14:creationId xmlns:p14="http://schemas.microsoft.com/office/powerpoint/2010/main" val="40926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A43E-7C38-43C7-B943-258690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3553B-565E-43DF-923F-4A23808956D4}"/>
              </a:ext>
            </a:extLst>
          </p:cNvPr>
          <p:cNvSpPr txBox="1"/>
          <p:nvPr/>
        </p:nvSpPr>
        <p:spPr>
          <a:xfrm>
            <a:off x="662405" y="136525"/>
            <a:ext cx="1086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Transformations and Analogies Compares?</a:t>
            </a:r>
          </a:p>
          <a:p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(Using M-prudent strategy) 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90323C-54F3-4DBD-850A-09A5E3ECB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902"/>
            <a:ext cx="12192000" cy="2812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34D784-3439-4E4F-8E3E-97ED31CC724C}"/>
              </a:ext>
            </a:extLst>
          </p:cNvPr>
          <p:cNvSpPr txBox="1"/>
          <p:nvPr/>
        </p:nvSpPr>
        <p:spPr>
          <a:xfrm>
            <a:off x="3048785" y="501533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Incremental Comparison</a:t>
            </a:r>
          </a:p>
        </p:txBody>
      </p:sp>
    </p:spTree>
    <p:extLst>
      <p:ext uri="{BB962C8B-B14F-4D97-AF65-F5344CB8AC3E}">
        <p14:creationId xmlns:p14="http://schemas.microsoft.com/office/powerpoint/2010/main" val="226875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7AA7-1B1F-4C7D-85E2-A2E5BD4B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EE6C5-A7A1-4BC2-BAB8-96EA792AE9F8}"/>
              </a:ext>
            </a:extLst>
          </p:cNvPr>
          <p:cNvSpPr txBox="1"/>
          <p:nvPr/>
        </p:nvSpPr>
        <p:spPr>
          <a:xfrm>
            <a:off x="84841" y="136525"/>
            <a:ext cx="119814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Some Reflections on Analogical Constructions in Raven’s</a:t>
            </a:r>
          </a:p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From an outsider perspective</a:t>
            </a:r>
            <a:endParaRPr lang="en-US" sz="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313DB-3C1E-4495-906B-E0ABE9A4F493}"/>
              </a:ext>
            </a:extLst>
          </p:cNvPr>
          <p:cNvSpPr txBox="1"/>
          <p:nvPr/>
        </p:nvSpPr>
        <p:spPr>
          <a:xfrm>
            <a:off x="737815" y="2194359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Tests like Raven’s, what characteristic do they have?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3585F-5E58-49CC-BB17-4D1FDA4A3633}"/>
              </a:ext>
            </a:extLst>
          </p:cNvPr>
          <p:cNvSpPr txBox="1"/>
          <p:nvPr/>
        </p:nvSpPr>
        <p:spPr>
          <a:xfrm>
            <a:off x="737814" y="3278753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Ideally, the scenarios in the test should be completely new to the test-takers.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3212A-37EF-4795-A73E-1168A8DF84B8}"/>
              </a:ext>
            </a:extLst>
          </p:cNvPr>
          <p:cNvSpPr txBox="1"/>
          <p:nvPr/>
        </p:nvSpPr>
        <p:spPr>
          <a:xfrm>
            <a:off x="737817" y="2736556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Fluid intelligence, especially </a:t>
            </a:r>
            <a:r>
              <a:rPr lang="en-US" altLang="zh-CN" sz="2400" dirty="0" err="1">
                <a:latin typeface="Franklin Gothic Medium Cond" charset="0"/>
              </a:rPr>
              <a:t>eductive</a:t>
            </a:r>
            <a:r>
              <a:rPr lang="en-US" altLang="zh-CN" sz="2400" dirty="0">
                <a:latin typeface="Franklin Gothic Medium Cond" charset="0"/>
              </a:rPr>
              <a:t> ability, is tested.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94814-CEBF-459D-A741-7D88EE92BA41}"/>
              </a:ext>
            </a:extLst>
          </p:cNvPr>
          <p:cNvSpPr txBox="1"/>
          <p:nvPr/>
        </p:nvSpPr>
        <p:spPr>
          <a:xfrm>
            <a:off x="737813" y="3818904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So if it is completely new to me, how do I know I am solving the problem correctly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30FBB-E755-4D37-8ABE-1FA24AE6BCD8}"/>
              </a:ext>
            </a:extLst>
          </p:cNvPr>
          <p:cNvSpPr txBox="1"/>
          <p:nvPr/>
        </p:nvSpPr>
        <p:spPr>
          <a:xfrm>
            <a:off x="737812" y="4338111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Redundancy!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03B0A-60C7-42E1-829B-3D4AA24ABF15}"/>
              </a:ext>
            </a:extLst>
          </p:cNvPr>
          <p:cNvSpPr txBox="1"/>
          <p:nvPr/>
        </p:nvSpPr>
        <p:spPr>
          <a:xfrm>
            <a:off x="737812" y="4821735"/>
            <a:ext cx="10423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Analogy is thus required to organize redundant information to give you that “aha” moment.</a:t>
            </a:r>
          </a:p>
        </p:txBody>
      </p:sp>
    </p:spTree>
    <p:extLst>
      <p:ext uri="{BB962C8B-B14F-4D97-AF65-F5344CB8AC3E}">
        <p14:creationId xmlns:p14="http://schemas.microsoft.com/office/powerpoint/2010/main" val="41102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7AA7-1B1F-4C7D-85E2-A2E5BD4B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EE6C5-A7A1-4BC2-BAB8-96EA792AE9F8}"/>
              </a:ext>
            </a:extLst>
          </p:cNvPr>
          <p:cNvSpPr txBox="1"/>
          <p:nvPr/>
        </p:nvSpPr>
        <p:spPr>
          <a:xfrm>
            <a:off x="662405" y="136525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Conclusion and Future Work</a:t>
            </a:r>
            <a:endParaRPr lang="en-US" sz="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00A78-3FFA-4654-806D-7F330A037FB9}"/>
              </a:ext>
            </a:extLst>
          </p:cNvPr>
          <p:cNvSpPr txBox="1"/>
          <p:nvPr/>
        </p:nvSpPr>
        <p:spPr>
          <a:xfrm>
            <a:off x="662405" y="1289386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Try to push the performance to the limit, using only pixel-level operations.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63862-924D-4D06-AF91-9E76FCBA2B35}"/>
              </a:ext>
            </a:extLst>
          </p:cNvPr>
          <p:cNvSpPr txBox="1"/>
          <p:nvPr/>
        </p:nvSpPr>
        <p:spPr>
          <a:xfrm>
            <a:off x="662405" y="1813517"/>
            <a:ext cx="1011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Thoroughly study the influences of transformations, analogies, and integration strategies.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65105-B502-4600-8377-0D40AF841799}"/>
              </a:ext>
            </a:extLst>
          </p:cNvPr>
          <p:cNvSpPr txBox="1"/>
          <p:nvPr/>
        </p:nvSpPr>
        <p:spPr>
          <a:xfrm>
            <a:off x="662405" y="2337648"/>
            <a:ext cx="1011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For AI, analogical ability is an unavoidable issue.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C4D58-285F-47BE-BE15-E62D62365273}"/>
              </a:ext>
            </a:extLst>
          </p:cNvPr>
          <p:cNvSpPr txBox="1"/>
          <p:nvPr/>
        </p:nvSpPr>
        <p:spPr>
          <a:xfrm>
            <a:off x="662405" y="2861779"/>
            <a:ext cx="1011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For human, analogical ability causes individual difference in these tests.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F6021-7C98-4D34-B13F-4E4072617A40}"/>
              </a:ext>
            </a:extLst>
          </p:cNvPr>
          <p:cNvSpPr txBox="1"/>
          <p:nvPr/>
        </p:nvSpPr>
        <p:spPr>
          <a:xfrm>
            <a:off x="662405" y="3691888"/>
            <a:ext cx="10112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Some future work: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Franklin Gothic Medium Cond" charset="0"/>
              </a:rPr>
              <a:t>Go beyond the proportional analogy.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Franklin Gothic Medium Cond" charset="0"/>
              </a:rPr>
              <a:t>More robust similarity metrics.</a:t>
            </a:r>
          </a:p>
        </p:txBody>
      </p:sp>
    </p:spTree>
    <p:extLst>
      <p:ext uri="{BB962C8B-B14F-4D97-AF65-F5344CB8AC3E}">
        <p14:creationId xmlns:p14="http://schemas.microsoft.com/office/powerpoint/2010/main" val="40355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9532" y="157849"/>
            <a:ext cx="3049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Jaccard Index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847" y="1190684"/>
            <a:ext cx="177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Symmetric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847" y="2038853"/>
            <a:ext cx="195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Asymmetric</a:t>
            </a:r>
          </a:p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(directional)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50" y="1188151"/>
            <a:ext cx="2187130" cy="693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33" y="2044412"/>
            <a:ext cx="2347163" cy="746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49AEA-4C64-42BD-B980-C0A801DCCEFE}"/>
              </a:ext>
            </a:extLst>
          </p:cNvPr>
          <p:cNvSpPr txBox="1"/>
          <p:nvPr/>
        </p:nvSpPr>
        <p:spPr>
          <a:xfrm>
            <a:off x="6756362" y="157848"/>
            <a:ext cx="4631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Similarity Procedures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02CEB-6AEF-4B0D-B103-D48421519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74" y="1367916"/>
            <a:ext cx="3724265" cy="365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0EB6F-0012-4B0E-B854-5ACF1C34C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363" y="2244159"/>
            <a:ext cx="5163891" cy="365124"/>
          </a:xfrm>
          <a:prstGeom prst="rect">
            <a:avLst/>
          </a:prstGeom>
        </p:spPr>
      </p:pic>
      <p:sp>
        <p:nvSpPr>
          <p:cNvPr id="6" name="Left Arrow 19">
            <a:extLst>
              <a:ext uri="{FF2B5EF4-FFF2-40B4-BE49-F238E27FC236}">
                <a16:creationId xmlns:a16="http://schemas.microsoft.com/office/drawing/2014/main" id="{864A001F-8FE6-4730-82A2-30DF12BFC11A}"/>
              </a:ext>
            </a:extLst>
          </p:cNvPr>
          <p:cNvSpPr/>
          <p:nvPr/>
        </p:nvSpPr>
        <p:spPr>
          <a:xfrm rot="10800000">
            <a:off x="4714373" y="1320328"/>
            <a:ext cx="1972673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19">
            <a:extLst>
              <a:ext uri="{FF2B5EF4-FFF2-40B4-BE49-F238E27FC236}">
                <a16:creationId xmlns:a16="http://schemas.microsoft.com/office/drawing/2014/main" id="{CC7D99E2-19B5-4031-90AC-9F5324155F6E}"/>
              </a:ext>
            </a:extLst>
          </p:cNvPr>
          <p:cNvSpPr/>
          <p:nvPr/>
        </p:nvSpPr>
        <p:spPr>
          <a:xfrm rot="10800000">
            <a:off x="4714373" y="2187675"/>
            <a:ext cx="1972673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1F5DB6-90B6-40E9-906A-FEB9C792D6FD}"/>
              </a:ext>
            </a:extLst>
          </p:cNvPr>
          <p:cNvCxnSpPr>
            <a:cxnSpLocks/>
          </p:cNvCxnSpPr>
          <p:nvPr/>
        </p:nvCxnSpPr>
        <p:spPr>
          <a:xfrm>
            <a:off x="5615868" y="849835"/>
            <a:ext cx="0" cy="237803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F111A5-FE7C-482C-88CC-BB5EDCE73680}"/>
              </a:ext>
            </a:extLst>
          </p:cNvPr>
          <p:cNvSpPr txBox="1"/>
          <p:nvPr/>
        </p:nvSpPr>
        <p:spPr>
          <a:xfrm>
            <a:off x="4586314" y="3005532"/>
            <a:ext cx="205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Alignment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A128D-2B27-404F-A1D1-7E6847304358}"/>
              </a:ext>
            </a:extLst>
          </p:cNvPr>
          <p:cNvSpPr/>
          <p:nvPr/>
        </p:nvSpPr>
        <p:spPr>
          <a:xfrm>
            <a:off x="5109663" y="4277976"/>
            <a:ext cx="1972673" cy="197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EAB-FCCC-46B9-B040-9C7BFE0238CA}"/>
              </a:ext>
            </a:extLst>
          </p:cNvPr>
          <p:cNvSpPr/>
          <p:nvPr/>
        </p:nvSpPr>
        <p:spPr>
          <a:xfrm>
            <a:off x="4204914" y="3852778"/>
            <a:ext cx="1470134" cy="1459120"/>
          </a:xfrm>
          <a:prstGeom prst="rect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B0B039-281D-40A5-B3AF-EA11FDF50CAD}"/>
              </a:ext>
            </a:extLst>
          </p:cNvPr>
          <p:cNvCxnSpPr>
            <a:cxnSpLocks/>
          </p:cNvCxnSpPr>
          <p:nvPr/>
        </p:nvCxnSpPr>
        <p:spPr>
          <a:xfrm>
            <a:off x="5783410" y="4083709"/>
            <a:ext cx="1075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F7D6EA-5492-4C16-8DB9-2F26F444F25E}"/>
              </a:ext>
            </a:extLst>
          </p:cNvPr>
          <p:cNvCxnSpPr>
            <a:cxnSpLocks/>
          </p:cNvCxnSpPr>
          <p:nvPr/>
        </p:nvCxnSpPr>
        <p:spPr>
          <a:xfrm>
            <a:off x="4750276" y="5508728"/>
            <a:ext cx="0" cy="596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04624A3-5C4A-480E-953F-E695CB57B136}"/>
              </a:ext>
            </a:extLst>
          </p:cNvPr>
          <p:cNvSpPr/>
          <p:nvPr/>
        </p:nvSpPr>
        <p:spPr>
          <a:xfrm>
            <a:off x="4300289" y="3933588"/>
            <a:ext cx="954107" cy="954107"/>
          </a:xfrm>
          <a:prstGeom prst="ellipse">
            <a:avLst/>
          </a:prstGeom>
          <a:solidFill>
            <a:schemeClr val="accent6">
              <a:lumMod val="5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C9CFCC-981C-4FAA-A328-18DB179CF444}"/>
              </a:ext>
            </a:extLst>
          </p:cNvPr>
          <p:cNvSpPr/>
          <p:nvPr/>
        </p:nvSpPr>
        <p:spPr>
          <a:xfrm>
            <a:off x="6034434" y="5220289"/>
            <a:ext cx="954107" cy="954107"/>
          </a:xfrm>
          <a:prstGeom prst="ellipse">
            <a:avLst/>
          </a:prstGeom>
          <a:solidFill>
            <a:schemeClr val="accent1">
              <a:lumMod val="5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E267643-2741-474C-869B-47FFED6E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8867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1" grpId="0"/>
      <p:bldP spid="21" grpId="0" animBg="1"/>
      <p:bldP spid="23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6BBED-D867-413F-A83D-EA2AAD91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417538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AEF061-B3C9-4107-BE0F-6E3E3AF58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33" y="2274179"/>
            <a:ext cx="7701133" cy="24512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8406D-AA7C-41A6-8BCC-DC299FBA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387054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F6B4FA6-69EF-48A5-8B72-D4B94703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12" y="1165283"/>
            <a:ext cx="6210176" cy="49232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A9C95E-D919-46EA-B7AA-4004BF43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101063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4A446B9-06CB-47EE-A40D-0B5C6803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00" y="1166400"/>
            <a:ext cx="6212586" cy="50551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86A29-3CEE-4B9F-8BDB-9605CEE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26938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8168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Microsoft Office PowerPoint</Application>
  <PresentationFormat>Widescreen</PresentationFormat>
  <Paragraphs>308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Franklin Gothic Medium Cond</vt:lpstr>
      <vt:lpstr>Office Theme</vt:lpstr>
      <vt:lpstr>Not Quite Any Way You Slice It:  How Different Analogical Constructions Affect Raven’s Matrices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Yuan</dc:creator>
  <cp:lastModifiedBy>Yang, Yuan</cp:lastModifiedBy>
  <cp:revision>370</cp:revision>
  <dcterms:created xsi:type="dcterms:W3CDTF">2020-08-09T17:45:33Z</dcterms:created>
  <dcterms:modified xsi:type="dcterms:W3CDTF">2020-08-11T04:56:40Z</dcterms:modified>
</cp:coreProperties>
</file>