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9" r:id="rId4"/>
    <p:sldId id="297" r:id="rId5"/>
    <p:sldId id="258" r:id="rId6"/>
    <p:sldId id="260" r:id="rId7"/>
    <p:sldId id="265" r:id="rId8"/>
    <p:sldId id="266" r:id="rId9"/>
    <p:sldId id="267" r:id="rId10"/>
    <p:sldId id="268" r:id="rId11"/>
    <p:sldId id="269" r:id="rId12"/>
    <p:sldId id="270" r:id="rId13"/>
    <p:sldId id="272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79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9" r:id="rId31"/>
    <p:sldId id="293" r:id="rId32"/>
    <p:sldId id="292" r:id="rId33"/>
    <p:sldId id="294" r:id="rId34"/>
    <p:sldId id="295" r:id="rId35"/>
    <p:sldId id="29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g, Yuan" initials="YY" lastIdx="1" clrIdx="0">
    <p:extLst>
      <p:ext uri="{19B8F6BF-5375-455C-9EA6-DF929625EA0E}">
        <p15:presenceInfo xmlns:p15="http://schemas.microsoft.com/office/powerpoint/2012/main" userId="Yang, Yu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3399FF"/>
    <a:srgbClr val="33CCFF"/>
    <a:srgbClr val="CC0000"/>
    <a:srgbClr val="1CBDCE"/>
    <a:srgbClr val="9900CC"/>
    <a:srgbClr val="6600CC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50" autoAdjust="0"/>
  </p:normalViewPr>
  <p:slideViewPr>
    <p:cSldViewPr snapToGrid="0">
      <p:cViewPr varScale="1">
        <p:scale>
          <a:sx n="112" d="100"/>
          <a:sy n="112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D67C1A-ABB4-4A8C-B878-9AABC7F3600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07D2072-EF92-49EE-BF5B-E0C5A705A470}">
      <dgm:prSet/>
      <dgm:spPr/>
      <dgm:t>
        <a:bodyPr/>
        <a:lstStyle/>
        <a:p>
          <a:pPr>
            <a:defRPr cap="all"/>
          </a:pPr>
          <a:r>
            <a:rPr lang="en-US" dirty="0"/>
            <a:t>Problem information is represented as pixel-based images.</a:t>
          </a:r>
        </a:p>
      </dgm:t>
    </dgm:pt>
    <dgm:pt modelId="{56652B7F-078E-4CDF-AB32-4B2148399AEA}" type="parTrans" cxnId="{6616429C-8E73-4E44-B80F-289F1E35B8A1}">
      <dgm:prSet/>
      <dgm:spPr/>
      <dgm:t>
        <a:bodyPr/>
        <a:lstStyle/>
        <a:p>
          <a:endParaRPr lang="en-US"/>
        </a:p>
      </dgm:t>
    </dgm:pt>
    <dgm:pt modelId="{98006B69-532A-4004-B80E-B7B271E10B53}" type="sibTrans" cxnId="{6616429C-8E73-4E44-B80F-289F1E35B8A1}">
      <dgm:prSet/>
      <dgm:spPr/>
      <dgm:t>
        <a:bodyPr/>
        <a:lstStyle/>
        <a:p>
          <a:endParaRPr lang="en-US"/>
        </a:p>
      </dgm:t>
    </dgm:pt>
    <dgm:pt modelId="{4744D529-9A66-4F56-9967-BDF70478D2E6}">
      <dgm:prSet/>
      <dgm:spPr/>
      <dgm:t>
        <a:bodyPr/>
        <a:lstStyle/>
        <a:p>
          <a:pPr>
            <a:defRPr cap="all"/>
          </a:pPr>
          <a:r>
            <a:rPr lang="en-US"/>
            <a:t>Reasoning operations are quantitative transformations over those images.</a:t>
          </a:r>
        </a:p>
      </dgm:t>
    </dgm:pt>
    <dgm:pt modelId="{4105E193-E490-446D-89A2-7D2F1873D8BB}" type="parTrans" cxnId="{763A20C6-6469-4F7F-ABB8-7FFDEFD89306}">
      <dgm:prSet/>
      <dgm:spPr/>
      <dgm:t>
        <a:bodyPr/>
        <a:lstStyle/>
        <a:p>
          <a:endParaRPr lang="en-US"/>
        </a:p>
      </dgm:t>
    </dgm:pt>
    <dgm:pt modelId="{6D501601-9B4F-4289-8297-0896DE99C769}" type="sibTrans" cxnId="{763A20C6-6469-4F7F-ABB8-7FFDEFD89306}">
      <dgm:prSet/>
      <dgm:spPr/>
      <dgm:t>
        <a:bodyPr/>
        <a:lstStyle/>
        <a:p>
          <a:endParaRPr lang="en-US"/>
        </a:p>
      </dgm:t>
    </dgm:pt>
    <dgm:pt modelId="{D1A89D07-B65D-41CF-A056-C0ED82A12390}" type="pres">
      <dgm:prSet presAssocID="{40D67C1A-ABB4-4A8C-B878-9AABC7F36007}" presName="root" presStyleCnt="0">
        <dgm:presLayoutVars>
          <dgm:dir/>
          <dgm:resizeHandles val="exact"/>
        </dgm:presLayoutVars>
      </dgm:prSet>
      <dgm:spPr/>
    </dgm:pt>
    <dgm:pt modelId="{3976304F-486C-4813-A144-886DB4EA5DE2}" type="pres">
      <dgm:prSet presAssocID="{F07D2072-EF92-49EE-BF5B-E0C5A705A470}" presName="compNode" presStyleCnt="0"/>
      <dgm:spPr/>
    </dgm:pt>
    <dgm:pt modelId="{95B250A4-43B5-4B56-A20D-EB728ED32C7D}" type="pres">
      <dgm:prSet presAssocID="{F07D2072-EF92-49EE-BF5B-E0C5A705A470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C6F9B4EB-41C6-4D81-9994-1E0042294CEA}" type="pres">
      <dgm:prSet presAssocID="{F07D2072-EF92-49EE-BF5B-E0C5A705A47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"/>
        </a:ext>
      </dgm:extLst>
    </dgm:pt>
    <dgm:pt modelId="{AF2AFCA6-4AA1-46F0-99EF-79018B2EB0A3}" type="pres">
      <dgm:prSet presAssocID="{F07D2072-EF92-49EE-BF5B-E0C5A705A470}" presName="spaceRect" presStyleCnt="0"/>
      <dgm:spPr/>
    </dgm:pt>
    <dgm:pt modelId="{0A4CD3DC-5656-4C6F-8E52-DD66065F6A98}" type="pres">
      <dgm:prSet presAssocID="{F07D2072-EF92-49EE-BF5B-E0C5A705A470}" presName="textRect" presStyleLbl="revTx" presStyleIdx="0" presStyleCnt="2">
        <dgm:presLayoutVars>
          <dgm:chMax val="1"/>
          <dgm:chPref val="1"/>
        </dgm:presLayoutVars>
      </dgm:prSet>
      <dgm:spPr/>
    </dgm:pt>
    <dgm:pt modelId="{D41C48D6-BAF0-4269-A622-3C74ADBC91A2}" type="pres">
      <dgm:prSet presAssocID="{98006B69-532A-4004-B80E-B7B271E10B53}" presName="sibTrans" presStyleCnt="0"/>
      <dgm:spPr/>
    </dgm:pt>
    <dgm:pt modelId="{EC2BC033-0A29-4679-804C-1C9B8CD946D8}" type="pres">
      <dgm:prSet presAssocID="{4744D529-9A66-4F56-9967-BDF70478D2E6}" presName="compNode" presStyleCnt="0"/>
      <dgm:spPr/>
    </dgm:pt>
    <dgm:pt modelId="{5B294724-3A69-4E2B-B852-E6D8A1F429A9}" type="pres">
      <dgm:prSet presAssocID="{4744D529-9A66-4F56-9967-BDF70478D2E6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D3458D09-DA4F-45EC-82E7-F7084FCA18E3}" type="pres">
      <dgm:prSet presAssocID="{4744D529-9A66-4F56-9967-BDF70478D2E6}" presName="iconRect" presStyleLbl="node1" presStyleIdx="1" presStyleCnt="2" custLinFactX="62796" custLinFactY="-40510" custLinFactNeighborX="100000" custLinFactNeighborY="-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4BC1732-3160-4788-A791-74A5084BFDD2}" type="pres">
      <dgm:prSet presAssocID="{4744D529-9A66-4F56-9967-BDF70478D2E6}" presName="spaceRect" presStyleCnt="0"/>
      <dgm:spPr/>
    </dgm:pt>
    <dgm:pt modelId="{052C6D10-E20C-416E-A25A-D22579521DA4}" type="pres">
      <dgm:prSet presAssocID="{4744D529-9A66-4F56-9967-BDF70478D2E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CFBAC24-39E0-443B-A3A9-822C3E171D16}" type="presOf" srcId="{40D67C1A-ABB4-4A8C-B878-9AABC7F36007}" destId="{D1A89D07-B65D-41CF-A056-C0ED82A12390}" srcOrd="0" destOrd="0" presId="urn:microsoft.com/office/officeart/2018/5/layout/IconLeafLabelList"/>
    <dgm:cxn modelId="{6616429C-8E73-4E44-B80F-289F1E35B8A1}" srcId="{40D67C1A-ABB4-4A8C-B878-9AABC7F36007}" destId="{F07D2072-EF92-49EE-BF5B-E0C5A705A470}" srcOrd="0" destOrd="0" parTransId="{56652B7F-078E-4CDF-AB32-4B2148399AEA}" sibTransId="{98006B69-532A-4004-B80E-B7B271E10B53}"/>
    <dgm:cxn modelId="{763A20C6-6469-4F7F-ABB8-7FFDEFD89306}" srcId="{40D67C1A-ABB4-4A8C-B878-9AABC7F36007}" destId="{4744D529-9A66-4F56-9967-BDF70478D2E6}" srcOrd="1" destOrd="0" parTransId="{4105E193-E490-446D-89A2-7D2F1873D8BB}" sibTransId="{6D501601-9B4F-4289-8297-0896DE99C769}"/>
    <dgm:cxn modelId="{0ECCE7CB-E809-413E-B561-4FAB9495E552}" type="presOf" srcId="{F07D2072-EF92-49EE-BF5B-E0C5A705A470}" destId="{0A4CD3DC-5656-4C6F-8E52-DD66065F6A98}" srcOrd="0" destOrd="0" presId="urn:microsoft.com/office/officeart/2018/5/layout/IconLeafLabelList"/>
    <dgm:cxn modelId="{0ADE39F6-F3C6-45DF-B0B3-AAF93E16AA9B}" type="presOf" srcId="{4744D529-9A66-4F56-9967-BDF70478D2E6}" destId="{052C6D10-E20C-416E-A25A-D22579521DA4}" srcOrd="0" destOrd="0" presId="urn:microsoft.com/office/officeart/2018/5/layout/IconLeafLabelList"/>
    <dgm:cxn modelId="{6B57BAEE-8E2C-4BC2-997B-9859A51B49B0}" type="presParOf" srcId="{D1A89D07-B65D-41CF-A056-C0ED82A12390}" destId="{3976304F-486C-4813-A144-886DB4EA5DE2}" srcOrd="0" destOrd="0" presId="urn:microsoft.com/office/officeart/2018/5/layout/IconLeafLabelList"/>
    <dgm:cxn modelId="{593A4018-B984-41E1-A091-4F7F8082F6D9}" type="presParOf" srcId="{3976304F-486C-4813-A144-886DB4EA5DE2}" destId="{95B250A4-43B5-4B56-A20D-EB728ED32C7D}" srcOrd="0" destOrd="0" presId="urn:microsoft.com/office/officeart/2018/5/layout/IconLeafLabelList"/>
    <dgm:cxn modelId="{3C0C7778-927B-43A2-854E-AFC10C6A2FEF}" type="presParOf" srcId="{3976304F-486C-4813-A144-886DB4EA5DE2}" destId="{C6F9B4EB-41C6-4D81-9994-1E0042294CEA}" srcOrd="1" destOrd="0" presId="urn:microsoft.com/office/officeart/2018/5/layout/IconLeafLabelList"/>
    <dgm:cxn modelId="{C3D58D50-3E7D-46A8-A878-5067A1A999CB}" type="presParOf" srcId="{3976304F-486C-4813-A144-886DB4EA5DE2}" destId="{AF2AFCA6-4AA1-46F0-99EF-79018B2EB0A3}" srcOrd="2" destOrd="0" presId="urn:microsoft.com/office/officeart/2018/5/layout/IconLeafLabelList"/>
    <dgm:cxn modelId="{51754629-FC52-43EC-82C5-2BC58BEB856F}" type="presParOf" srcId="{3976304F-486C-4813-A144-886DB4EA5DE2}" destId="{0A4CD3DC-5656-4C6F-8E52-DD66065F6A98}" srcOrd="3" destOrd="0" presId="urn:microsoft.com/office/officeart/2018/5/layout/IconLeafLabelList"/>
    <dgm:cxn modelId="{265B42A3-EF1C-4B58-8835-A02BE86C789F}" type="presParOf" srcId="{D1A89D07-B65D-41CF-A056-C0ED82A12390}" destId="{D41C48D6-BAF0-4269-A622-3C74ADBC91A2}" srcOrd="1" destOrd="0" presId="urn:microsoft.com/office/officeart/2018/5/layout/IconLeafLabelList"/>
    <dgm:cxn modelId="{3EF39EAD-6414-41DB-8E1D-8F16CD62FA03}" type="presParOf" srcId="{D1A89D07-B65D-41CF-A056-C0ED82A12390}" destId="{EC2BC033-0A29-4679-804C-1C9B8CD946D8}" srcOrd="2" destOrd="0" presId="urn:microsoft.com/office/officeart/2018/5/layout/IconLeafLabelList"/>
    <dgm:cxn modelId="{CC86C1A5-E617-4321-A5EB-8CFC94A8A76F}" type="presParOf" srcId="{EC2BC033-0A29-4679-804C-1C9B8CD946D8}" destId="{5B294724-3A69-4E2B-B852-E6D8A1F429A9}" srcOrd="0" destOrd="0" presId="urn:microsoft.com/office/officeart/2018/5/layout/IconLeafLabelList"/>
    <dgm:cxn modelId="{41AE613C-4F28-49A8-83A1-4F86C6BB389D}" type="presParOf" srcId="{EC2BC033-0A29-4679-804C-1C9B8CD946D8}" destId="{D3458D09-DA4F-45EC-82E7-F7084FCA18E3}" srcOrd="1" destOrd="0" presId="urn:microsoft.com/office/officeart/2018/5/layout/IconLeafLabelList"/>
    <dgm:cxn modelId="{7ECCA2C0-9970-437D-BFBD-6A6AF03DBC7E}" type="presParOf" srcId="{EC2BC033-0A29-4679-804C-1C9B8CD946D8}" destId="{A4BC1732-3160-4788-A791-74A5084BFDD2}" srcOrd="2" destOrd="0" presId="urn:microsoft.com/office/officeart/2018/5/layout/IconLeafLabelList"/>
    <dgm:cxn modelId="{FB596DB1-6763-4D30-934C-AA6ABE7E2AA3}" type="presParOf" srcId="{EC2BC033-0A29-4679-804C-1C9B8CD946D8}" destId="{052C6D10-E20C-416E-A25A-D22579521DA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B250A4-43B5-4B56-A20D-EB728ED32C7D}">
      <dsp:nvSpPr>
        <dsp:cNvPr id="0" name=""/>
        <dsp:cNvSpPr/>
      </dsp:nvSpPr>
      <dsp:spPr>
        <a:xfrm>
          <a:off x="204480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F9B4EB-41C6-4D81-9994-1E0042294CEA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4CD3DC-5656-4C6F-8E52-DD66065F6A98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Problem information is represented as pixel-based images.</a:t>
          </a:r>
        </a:p>
      </dsp:txBody>
      <dsp:txXfrm>
        <a:off x="1342800" y="3255669"/>
        <a:ext cx="3600000" cy="720000"/>
      </dsp:txXfrm>
    </dsp:sp>
    <dsp:sp modelId="{5B294724-3A69-4E2B-B852-E6D8A1F429A9}">
      <dsp:nvSpPr>
        <dsp:cNvPr id="0" name=""/>
        <dsp:cNvSpPr/>
      </dsp:nvSpPr>
      <dsp:spPr>
        <a:xfrm>
          <a:off x="627480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458D09-DA4F-45EC-82E7-F7084FCA18E3}">
      <dsp:nvSpPr>
        <dsp:cNvPr id="0" name=""/>
        <dsp:cNvSpPr/>
      </dsp:nvSpPr>
      <dsp:spPr>
        <a:xfrm>
          <a:off x="8794029" y="0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2C6D10-E20C-416E-A25A-D22579521DA4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Reasoning operations are quantitative transformations over those images.</a:t>
          </a:r>
        </a:p>
      </dsp:txBody>
      <dsp:txXfrm>
        <a:off x="5572800" y="3255669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A627914-993F-47AD-A770-691781E755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/>
              <a:t>#talk-yang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0A2E9B-10F3-43B8-9CA2-8383E6BD3F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F5054-736F-4AAA-A761-565914A26FF9}" type="datetimeFigureOut">
              <a:rPr lang="zh-CN" altLang="en-US" smtClean="0"/>
              <a:t>2020/8/11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4232A3-64B5-47A5-B837-CEB4C5B1EC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6FB5A5-042D-4CBC-BBCD-4203EC5FEEE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6784D-3DBC-4D6A-8EE4-F602FF929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30887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#talk-yang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292571-BB42-4EBB-B2ED-897FE50ABF0A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02F88-634C-4384-AA3C-2EC3109E3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3423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One important piece of many of our imagery-based models is the similarity metric, how you compute similarity between two images.</a:t>
            </a:r>
          </a:p>
          <a:p>
            <a:endParaRPr lang="en-US" altLang="zh-CN" sz="1800" dirty="0">
              <a:effectLst/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We use variations of the Jaccard index, including a way to obtain similarity under different relative translations of the two images.</a:t>
            </a:r>
            <a:endParaRPr lang="zh-CN" alt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002F88-634C-4384-AA3C-2EC3109E37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4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inspired by some of our own introspective observations about how we as humans solve Raven's problems</a:t>
            </a:r>
            <a:endParaRPr lang="zh-CN" alt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002F88-634C-4384-AA3C-2EC3109E37B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30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8FF8-7DB6-43E5-8352-1DF8901D7E37}" type="datetime1">
              <a:rPr lang="en-US" altLang="zh-CN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#talk-yang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3D9C-5C0F-4466-BB5C-1D2905E77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3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A6539-B7F5-471D-8635-371DA2EC5BA1}" type="datetime1">
              <a:rPr lang="en-US" altLang="zh-CN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3D9C-5C0F-4466-BB5C-1D2905E77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5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5847B-818A-497D-9D23-8B0423E28FED}" type="datetime1">
              <a:rPr lang="en-US" altLang="zh-CN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3D9C-5C0F-4466-BB5C-1D2905E77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35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34081-8EED-459C-9380-043A6C291F0E}" type="datetime1">
              <a:rPr lang="en-US" altLang="zh-CN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3D9C-5C0F-4466-BB5C-1D2905E77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46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792F-515B-4DEE-AE8D-233FD56E6DBF}" type="datetime1">
              <a:rPr lang="en-US" altLang="zh-CN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3D9C-5C0F-4466-BB5C-1D2905E77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73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9F90-B078-459C-B932-819F5B5A4634}" type="datetime1">
              <a:rPr lang="en-US" altLang="zh-CN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3D9C-5C0F-4466-BB5C-1D2905E77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6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7FE96-1E5E-4414-985D-414C0A0C2990}" type="datetime1">
              <a:rPr lang="en-US" altLang="zh-CN" smtClean="0"/>
              <a:t>8/11/2020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3D9C-5C0F-4466-BB5C-1D2905E77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41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7DC1-E591-4B3C-81E1-7628BF578E48}" type="datetime1">
              <a:rPr lang="en-US" altLang="zh-CN" smtClean="0"/>
              <a:t>8/11/2020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3D9C-5C0F-4466-BB5C-1D2905E77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64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AB499-0F1A-4F5B-B487-13C6F4968034}" type="datetime1">
              <a:rPr lang="en-US" altLang="zh-CN" smtClean="0"/>
              <a:t>8/11/2020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3D9C-5C0F-4466-BB5C-1D2905E77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38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7866-5580-488D-BD9A-431E841B8205}" type="datetime1">
              <a:rPr lang="en-US" altLang="zh-CN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3D9C-5C0F-4466-BB5C-1D2905E77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E38A-3662-4B6A-B2BC-549BC0CE76FC}" type="datetime1">
              <a:rPr lang="en-US" altLang="zh-CN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3D9C-5C0F-4466-BB5C-1D2905E77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3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3DDC9-51CA-41EB-BE3A-0AAFF70FEEA9}" type="datetime1">
              <a:rPr lang="en-US" altLang="zh-CN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#talk-yang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63D9C-5C0F-4466-BB5C-1D2905E77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24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1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313" y="386896"/>
            <a:ext cx="10328365" cy="2116592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Not Quite Any Way You Slice It: </a:t>
            </a:r>
            <a:br>
              <a:rPr lang="en-US" sz="4800" dirty="0">
                <a:latin typeface="Franklin Gothic Medium Cond" charset="0"/>
                <a:ea typeface="Franklin Gothic Medium Cond" charset="0"/>
                <a:cs typeface="Franklin Gothic Medium Cond" charset="0"/>
              </a:rPr>
            </a:br>
            <a:r>
              <a:rPr lang="en-US" sz="4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How Different Analogical </a:t>
            </a:r>
            <a:r>
              <a:rPr lang="fr-FR" sz="4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Constructions Affect </a:t>
            </a:r>
            <a:r>
              <a:rPr lang="fr-FR" sz="4800" dirty="0" err="1">
                <a:latin typeface="Franklin Gothic Medium Cond" charset="0"/>
                <a:ea typeface="Franklin Gothic Medium Cond" charset="0"/>
                <a:cs typeface="Franklin Gothic Medium Cond" charset="0"/>
              </a:rPr>
              <a:t>Raven’s</a:t>
            </a:r>
            <a:r>
              <a:rPr lang="fr-FR" sz="4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 Matrices Performance</a:t>
            </a:r>
            <a:endParaRPr lang="en-US" sz="4800" dirty="0"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312" y="2503488"/>
            <a:ext cx="10328365" cy="1572123"/>
          </a:xfrm>
        </p:spPr>
        <p:txBody>
          <a:bodyPr>
            <a:normAutofit fontScale="25000" lnSpcReduction="20000"/>
          </a:bodyPr>
          <a:lstStyle/>
          <a:p>
            <a:pPr algn="r"/>
            <a:r>
              <a:rPr lang="en-US" sz="1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Yuan Yang</a:t>
            </a:r>
            <a:r>
              <a:rPr lang="en-US" sz="12800" baseline="300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1</a:t>
            </a:r>
            <a:endParaRPr lang="en-US" sz="12800" dirty="0">
              <a:latin typeface="Franklin Gothic Medium Cond" charset="0"/>
              <a:ea typeface="Franklin Gothic Medium Cond" charset="0"/>
              <a:cs typeface="Franklin Gothic Medium Cond" charset="0"/>
            </a:endParaRPr>
          </a:p>
          <a:p>
            <a:pPr algn="r"/>
            <a:r>
              <a:rPr lang="en-US" sz="1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Keith McGreggor</a:t>
            </a:r>
            <a:r>
              <a:rPr lang="en-US" sz="12800" baseline="300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2</a:t>
            </a:r>
          </a:p>
          <a:p>
            <a:pPr algn="r"/>
            <a:r>
              <a:rPr lang="en-US" sz="1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Maithilee Kunda</a:t>
            </a:r>
            <a:r>
              <a:rPr lang="en-US" sz="12800" baseline="300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1</a:t>
            </a:r>
            <a:br>
              <a:rPr lang="en-US" sz="1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</a:br>
            <a:r>
              <a:rPr lang="en-US" sz="8000" baseline="300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1</a:t>
            </a:r>
            <a:r>
              <a:rPr lang="en-US" sz="80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Electrical Engineering and Computer Science, Vanderbilt University</a:t>
            </a:r>
          </a:p>
          <a:p>
            <a:pPr algn="r"/>
            <a:r>
              <a:rPr lang="en-US" sz="8000" baseline="300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2</a:t>
            </a:r>
            <a:r>
              <a:rPr lang="en-US" sz="80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School of Interactive Computing, Georgia Tech</a:t>
            </a:r>
          </a:p>
          <a:p>
            <a:pPr algn="r">
              <a:lnSpc>
                <a:spcPct val="110000"/>
              </a:lnSpc>
              <a:spcBef>
                <a:spcPts val="1600"/>
              </a:spcBef>
            </a:pPr>
            <a:endParaRPr lang="en-US" sz="4700" dirty="0"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0977F-8B36-4963-9533-78F884AEC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#talk-yang</a:t>
            </a:r>
          </a:p>
        </p:txBody>
      </p:sp>
    </p:spTree>
    <p:extLst>
      <p:ext uri="{BB962C8B-B14F-4D97-AF65-F5344CB8AC3E}">
        <p14:creationId xmlns:p14="http://schemas.microsoft.com/office/powerpoint/2010/main" val="2146761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B2DEE5-1E3C-4D62-B2A6-6C8D5DD298AA}"/>
              </a:ext>
            </a:extLst>
          </p:cNvPr>
          <p:cNvSpPr>
            <a:spLocks noChangeAspect="1"/>
          </p:cNvSpPr>
          <p:nvPr/>
        </p:nvSpPr>
        <p:spPr>
          <a:xfrm>
            <a:off x="977601" y="3545875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9D8A44-A640-48F3-A6A0-25D591061A61}"/>
              </a:ext>
            </a:extLst>
          </p:cNvPr>
          <p:cNvSpPr txBox="1"/>
          <p:nvPr/>
        </p:nvSpPr>
        <p:spPr>
          <a:xfrm>
            <a:off x="461211" y="1165283"/>
            <a:ext cx="38087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Analogies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E4BE50A-7141-41BF-ADDB-E26D96F5DBD0}"/>
              </a:ext>
            </a:extLst>
          </p:cNvPr>
          <p:cNvSpPr>
            <a:spLocks noChangeAspect="1"/>
          </p:cNvSpPr>
          <p:nvPr/>
        </p:nvSpPr>
        <p:spPr>
          <a:xfrm>
            <a:off x="2386079" y="2131783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9D6B40-5F89-493A-89FE-80CA78A7C6F9}"/>
              </a:ext>
            </a:extLst>
          </p:cNvPr>
          <p:cNvCxnSpPr/>
          <p:nvPr/>
        </p:nvCxnSpPr>
        <p:spPr>
          <a:xfrm>
            <a:off x="970566" y="3522038"/>
            <a:ext cx="279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BB16451-5B70-4834-9906-66DD98179180}"/>
              </a:ext>
            </a:extLst>
          </p:cNvPr>
          <p:cNvCxnSpPr>
            <a:cxnSpLocks/>
          </p:cNvCxnSpPr>
          <p:nvPr/>
        </p:nvCxnSpPr>
        <p:spPr>
          <a:xfrm flipV="1">
            <a:off x="2366073" y="2133277"/>
            <a:ext cx="0" cy="279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1840166A-3D3F-4694-A2B8-57A8883E1826}"/>
              </a:ext>
            </a:extLst>
          </p:cNvPr>
          <p:cNvSpPr>
            <a:spLocks noChangeAspect="1"/>
          </p:cNvSpPr>
          <p:nvPr/>
        </p:nvSpPr>
        <p:spPr>
          <a:xfrm>
            <a:off x="2387874" y="3546031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A34C348-501D-4237-84C2-40075D4149BB}"/>
              </a:ext>
            </a:extLst>
          </p:cNvPr>
          <p:cNvSpPr>
            <a:spLocks noChangeAspect="1"/>
          </p:cNvSpPr>
          <p:nvPr/>
        </p:nvSpPr>
        <p:spPr>
          <a:xfrm>
            <a:off x="982722" y="2131783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7B917CE-44C2-4190-9BC8-C14BF698A1AE}"/>
              </a:ext>
            </a:extLst>
          </p:cNvPr>
          <p:cNvSpPr txBox="1"/>
          <p:nvPr/>
        </p:nvSpPr>
        <p:spPr>
          <a:xfrm>
            <a:off x="2503781" y="2292563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Simple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9AE64D-EB09-41AD-B89C-EB5561897E88}"/>
              </a:ext>
            </a:extLst>
          </p:cNvPr>
          <p:cNvSpPr txBox="1"/>
          <p:nvPr/>
        </p:nvSpPr>
        <p:spPr>
          <a:xfrm>
            <a:off x="2340948" y="3706781"/>
            <a:ext cx="1458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Recursive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8F8DA1A-D85F-4813-B0E0-56EF4470743E}"/>
              </a:ext>
            </a:extLst>
          </p:cNvPr>
          <p:cNvSpPr txBox="1"/>
          <p:nvPr/>
        </p:nvSpPr>
        <p:spPr>
          <a:xfrm>
            <a:off x="1096186" y="4230001"/>
            <a:ext cx="1119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Pair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F1584C2-0084-417F-9689-D1CDEB1ED4FB}"/>
              </a:ext>
            </a:extLst>
          </p:cNvPr>
          <p:cNvSpPr txBox="1"/>
          <p:nvPr/>
        </p:nvSpPr>
        <p:spPr>
          <a:xfrm>
            <a:off x="2484440" y="4230001"/>
            <a:ext cx="1183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3-Tuple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7A2CCBD-2672-4998-98AE-DB95CA850642}"/>
              </a:ext>
            </a:extLst>
          </p:cNvPr>
          <p:cNvSpPr txBox="1"/>
          <p:nvPr/>
        </p:nvSpPr>
        <p:spPr>
          <a:xfrm>
            <a:off x="938274" y="3706781"/>
            <a:ext cx="1458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Recursive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70EEBB7-06FA-461E-867F-827015EFFD32}"/>
              </a:ext>
            </a:extLst>
          </p:cNvPr>
          <p:cNvSpPr txBox="1"/>
          <p:nvPr/>
        </p:nvSpPr>
        <p:spPr>
          <a:xfrm>
            <a:off x="1097101" y="2292563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Simple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30CEB92-E140-4C80-BDF2-F14FF3EBA1E1}"/>
              </a:ext>
            </a:extLst>
          </p:cNvPr>
          <p:cNvSpPr txBox="1"/>
          <p:nvPr/>
        </p:nvSpPr>
        <p:spPr>
          <a:xfrm>
            <a:off x="1096186" y="2815783"/>
            <a:ext cx="1119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Pair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8B63C42-029F-4A4E-BF8F-AA53FD09D640}"/>
              </a:ext>
            </a:extLst>
          </p:cNvPr>
          <p:cNvSpPr txBox="1"/>
          <p:nvPr/>
        </p:nvSpPr>
        <p:spPr>
          <a:xfrm>
            <a:off x="2432105" y="2815783"/>
            <a:ext cx="1262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3-Tuple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366D40-38A3-476F-BB63-F93A2517D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</p:spTree>
    <p:extLst>
      <p:ext uri="{BB962C8B-B14F-4D97-AF65-F5344CB8AC3E}">
        <p14:creationId xmlns:p14="http://schemas.microsoft.com/office/powerpoint/2010/main" val="281689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B2DEE5-1E3C-4D62-B2A6-6C8D5DD298AA}"/>
              </a:ext>
            </a:extLst>
          </p:cNvPr>
          <p:cNvSpPr>
            <a:spLocks noChangeAspect="1"/>
          </p:cNvSpPr>
          <p:nvPr/>
        </p:nvSpPr>
        <p:spPr>
          <a:xfrm>
            <a:off x="977601" y="3545875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9D8A44-A640-48F3-A6A0-25D591061A61}"/>
              </a:ext>
            </a:extLst>
          </p:cNvPr>
          <p:cNvSpPr txBox="1"/>
          <p:nvPr/>
        </p:nvSpPr>
        <p:spPr>
          <a:xfrm>
            <a:off x="6362392" y="4097463"/>
            <a:ext cx="1458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A:B::C:?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E4BE50A-7141-41BF-ADDB-E26D96F5DBD0}"/>
              </a:ext>
            </a:extLst>
          </p:cNvPr>
          <p:cNvSpPr>
            <a:spLocks noChangeAspect="1"/>
          </p:cNvSpPr>
          <p:nvPr/>
        </p:nvSpPr>
        <p:spPr>
          <a:xfrm>
            <a:off x="2386079" y="2131783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9D6B40-5F89-493A-89FE-80CA78A7C6F9}"/>
              </a:ext>
            </a:extLst>
          </p:cNvPr>
          <p:cNvCxnSpPr/>
          <p:nvPr/>
        </p:nvCxnSpPr>
        <p:spPr>
          <a:xfrm>
            <a:off x="970566" y="3522038"/>
            <a:ext cx="279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BB16451-5B70-4834-9906-66DD98179180}"/>
              </a:ext>
            </a:extLst>
          </p:cNvPr>
          <p:cNvCxnSpPr>
            <a:cxnSpLocks/>
          </p:cNvCxnSpPr>
          <p:nvPr/>
        </p:nvCxnSpPr>
        <p:spPr>
          <a:xfrm flipV="1">
            <a:off x="2366073" y="2133277"/>
            <a:ext cx="0" cy="279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1840166A-3D3F-4694-A2B8-57A8883E1826}"/>
              </a:ext>
            </a:extLst>
          </p:cNvPr>
          <p:cNvSpPr>
            <a:spLocks noChangeAspect="1"/>
          </p:cNvSpPr>
          <p:nvPr/>
        </p:nvSpPr>
        <p:spPr>
          <a:xfrm>
            <a:off x="2387874" y="3546031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A34C348-501D-4237-84C2-40075D4149BB}"/>
              </a:ext>
            </a:extLst>
          </p:cNvPr>
          <p:cNvSpPr>
            <a:spLocks noChangeAspect="1"/>
          </p:cNvSpPr>
          <p:nvPr/>
        </p:nvSpPr>
        <p:spPr>
          <a:xfrm>
            <a:off x="982722" y="2131783"/>
            <a:ext cx="1368000" cy="136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7B917CE-44C2-4190-9BC8-C14BF698A1AE}"/>
              </a:ext>
            </a:extLst>
          </p:cNvPr>
          <p:cNvSpPr txBox="1"/>
          <p:nvPr/>
        </p:nvSpPr>
        <p:spPr>
          <a:xfrm>
            <a:off x="2503781" y="2292563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Simple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9AE64D-EB09-41AD-B89C-EB5561897E88}"/>
              </a:ext>
            </a:extLst>
          </p:cNvPr>
          <p:cNvSpPr txBox="1"/>
          <p:nvPr/>
        </p:nvSpPr>
        <p:spPr>
          <a:xfrm>
            <a:off x="2340948" y="3706781"/>
            <a:ext cx="1458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Recursive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8F8DA1A-D85F-4813-B0E0-56EF4470743E}"/>
              </a:ext>
            </a:extLst>
          </p:cNvPr>
          <p:cNvSpPr txBox="1"/>
          <p:nvPr/>
        </p:nvSpPr>
        <p:spPr>
          <a:xfrm>
            <a:off x="1096186" y="4230001"/>
            <a:ext cx="1119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Pair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F1584C2-0084-417F-9689-D1CDEB1ED4FB}"/>
              </a:ext>
            </a:extLst>
          </p:cNvPr>
          <p:cNvSpPr txBox="1"/>
          <p:nvPr/>
        </p:nvSpPr>
        <p:spPr>
          <a:xfrm>
            <a:off x="2484440" y="4230001"/>
            <a:ext cx="1183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3-Tuple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7A2CCBD-2672-4998-98AE-DB95CA850642}"/>
              </a:ext>
            </a:extLst>
          </p:cNvPr>
          <p:cNvSpPr txBox="1"/>
          <p:nvPr/>
        </p:nvSpPr>
        <p:spPr>
          <a:xfrm>
            <a:off x="938274" y="3706781"/>
            <a:ext cx="1458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Recursive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70EEBB7-06FA-461E-867F-827015EFFD32}"/>
              </a:ext>
            </a:extLst>
          </p:cNvPr>
          <p:cNvSpPr txBox="1"/>
          <p:nvPr/>
        </p:nvSpPr>
        <p:spPr>
          <a:xfrm>
            <a:off x="1097101" y="2292563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Simple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30CEB92-E140-4C80-BDF2-F14FF3EBA1E1}"/>
              </a:ext>
            </a:extLst>
          </p:cNvPr>
          <p:cNvSpPr txBox="1"/>
          <p:nvPr/>
        </p:nvSpPr>
        <p:spPr>
          <a:xfrm>
            <a:off x="1096186" y="2815783"/>
            <a:ext cx="1119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Pair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8B63C42-029F-4A4E-BF8F-AA53FD09D640}"/>
              </a:ext>
            </a:extLst>
          </p:cNvPr>
          <p:cNvSpPr txBox="1"/>
          <p:nvPr/>
        </p:nvSpPr>
        <p:spPr>
          <a:xfrm>
            <a:off x="2432105" y="2815783"/>
            <a:ext cx="1262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3-Tuple</a:t>
            </a:r>
          </a:p>
        </p:txBody>
      </p:sp>
      <p:pic>
        <p:nvPicPr>
          <p:cNvPr id="5" name="Picture 4" descr="A drawing of a person&#10;&#10;Description automatically generated">
            <a:extLst>
              <a:ext uri="{FF2B5EF4-FFF2-40B4-BE49-F238E27FC236}">
                <a16:creationId xmlns:a16="http://schemas.microsoft.com/office/drawing/2014/main" id="{7B81D636-A53A-41BF-A433-316E2CD62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75" y="2424603"/>
            <a:ext cx="3829050" cy="1828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557595-8343-4CFB-86EC-EDC7AD93E4EE}"/>
              </a:ext>
            </a:extLst>
          </p:cNvPr>
          <p:cNvSpPr txBox="1"/>
          <p:nvPr/>
        </p:nvSpPr>
        <p:spPr>
          <a:xfrm>
            <a:off x="613611" y="1317683"/>
            <a:ext cx="38087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Analogies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9170BB-8E92-40E7-BB6A-A6DC2F74E7C0}"/>
              </a:ext>
            </a:extLst>
          </p:cNvPr>
          <p:cNvSpPr txBox="1"/>
          <p:nvPr/>
        </p:nvSpPr>
        <p:spPr>
          <a:xfrm>
            <a:off x="8609663" y="4097462"/>
            <a:ext cx="1458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A:C::B:?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E77D457-83DA-475B-9648-CA640B120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</p:spTree>
    <p:extLst>
      <p:ext uri="{BB962C8B-B14F-4D97-AF65-F5344CB8AC3E}">
        <p14:creationId xmlns:p14="http://schemas.microsoft.com/office/powerpoint/2010/main" val="2574016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B2DEE5-1E3C-4D62-B2A6-6C8D5DD298AA}"/>
              </a:ext>
            </a:extLst>
          </p:cNvPr>
          <p:cNvSpPr>
            <a:spLocks noChangeAspect="1"/>
          </p:cNvSpPr>
          <p:nvPr/>
        </p:nvSpPr>
        <p:spPr>
          <a:xfrm>
            <a:off x="977601" y="3545875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9D8A44-A640-48F3-A6A0-25D591061A61}"/>
              </a:ext>
            </a:extLst>
          </p:cNvPr>
          <p:cNvSpPr txBox="1"/>
          <p:nvPr/>
        </p:nvSpPr>
        <p:spPr>
          <a:xfrm>
            <a:off x="461211" y="1165283"/>
            <a:ext cx="38087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Analogies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E4BE50A-7141-41BF-ADDB-E26D96F5DBD0}"/>
              </a:ext>
            </a:extLst>
          </p:cNvPr>
          <p:cNvSpPr>
            <a:spLocks noChangeAspect="1"/>
          </p:cNvSpPr>
          <p:nvPr/>
        </p:nvSpPr>
        <p:spPr>
          <a:xfrm>
            <a:off x="2386079" y="2131783"/>
            <a:ext cx="1368000" cy="136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9D6B40-5F89-493A-89FE-80CA78A7C6F9}"/>
              </a:ext>
            </a:extLst>
          </p:cNvPr>
          <p:cNvCxnSpPr/>
          <p:nvPr/>
        </p:nvCxnSpPr>
        <p:spPr>
          <a:xfrm>
            <a:off x="970566" y="3522038"/>
            <a:ext cx="279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BB16451-5B70-4834-9906-66DD98179180}"/>
              </a:ext>
            </a:extLst>
          </p:cNvPr>
          <p:cNvCxnSpPr>
            <a:cxnSpLocks/>
          </p:cNvCxnSpPr>
          <p:nvPr/>
        </p:nvCxnSpPr>
        <p:spPr>
          <a:xfrm flipV="1">
            <a:off x="2366073" y="2133277"/>
            <a:ext cx="0" cy="279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1840166A-3D3F-4694-A2B8-57A8883E1826}"/>
              </a:ext>
            </a:extLst>
          </p:cNvPr>
          <p:cNvSpPr>
            <a:spLocks noChangeAspect="1"/>
          </p:cNvSpPr>
          <p:nvPr/>
        </p:nvSpPr>
        <p:spPr>
          <a:xfrm>
            <a:off x="2387874" y="3546031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A34C348-501D-4237-84C2-40075D4149BB}"/>
              </a:ext>
            </a:extLst>
          </p:cNvPr>
          <p:cNvSpPr>
            <a:spLocks noChangeAspect="1"/>
          </p:cNvSpPr>
          <p:nvPr/>
        </p:nvSpPr>
        <p:spPr>
          <a:xfrm>
            <a:off x="982722" y="2131783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7B917CE-44C2-4190-9BC8-C14BF698A1AE}"/>
              </a:ext>
            </a:extLst>
          </p:cNvPr>
          <p:cNvSpPr txBox="1"/>
          <p:nvPr/>
        </p:nvSpPr>
        <p:spPr>
          <a:xfrm>
            <a:off x="2503781" y="2292563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Simple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9AE64D-EB09-41AD-B89C-EB5561897E88}"/>
              </a:ext>
            </a:extLst>
          </p:cNvPr>
          <p:cNvSpPr txBox="1"/>
          <p:nvPr/>
        </p:nvSpPr>
        <p:spPr>
          <a:xfrm>
            <a:off x="2340948" y="3706781"/>
            <a:ext cx="1458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Recursive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8F8DA1A-D85F-4813-B0E0-56EF4470743E}"/>
              </a:ext>
            </a:extLst>
          </p:cNvPr>
          <p:cNvSpPr txBox="1"/>
          <p:nvPr/>
        </p:nvSpPr>
        <p:spPr>
          <a:xfrm>
            <a:off x="1096186" y="4230001"/>
            <a:ext cx="1119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Pair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F1584C2-0084-417F-9689-D1CDEB1ED4FB}"/>
              </a:ext>
            </a:extLst>
          </p:cNvPr>
          <p:cNvSpPr txBox="1"/>
          <p:nvPr/>
        </p:nvSpPr>
        <p:spPr>
          <a:xfrm>
            <a:off x="2484440" y="4230001"/>
            <a:ext cx="1183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3-Tuple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7A2CCBD-2672-4998-98AE-DB95CA850642}"/>
              </a:ext>
            </a:extLst>
          </p:cNvPr>
          <p:cNvSpPr txBox="1"/>
          <p:nvPr/>
        </p:nvSpPr>
        <p:spPr>
          <a:xfrm>
            <a:off x="938274" y="3706781"/>
            <a:ext cx="1458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Recursive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70EEBB7-06FA-461E-867F-827015EFFD32}"/>
              </a:ext>
            </a:extLst>
          </p:cNvPr>
          <p:cNvSpPr txBox="1"/>
          <p:nvPr/>
        </p:nvSpPr>
        <p:spPr>
          <a:xfrm>
            <a:off x="1097101" y="2292563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Simple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30CEB92-E140-4C80-BDF2-F14FF3EBA1E1}"/>
              </a:ext>
            </a:extLst>
          </p:cNvPr>
          <p:cNvSpPr txBox="1"/>
          <p:nvPr/>
        </p:nvSpPr>
        <p:spPr>
          <a:xfrm>
            <a:off x="1096186" y="2815783"/>
            <a:ext cx="1119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Pair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8B63C42-029F-4A4E-BF8F-AA53FD09D640}"/>
              </a:ext>
            </a:extLst>
          </p:cNvPr>
          <p:cNvSpPr txBox="1"/>
          <p:nvPr/>
        </p:nvSpPr>
        <p:spPr>
          <a:xfrm>
            <a:off x="2432105" y="2815783"/>
            <a:ext cx="1262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3-Tuple</a:t>
            </a:r>
          </a:p>
        </p:txBody>
      </p:sp>
      <p:pic>
        <p:nvPicPr>
          <p:cNvPr id="5" name="Picture 4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5CAB81BC-ED56-4E3A-AA1C-6BA828A9C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920" y="2276475"/>
            <a:ext cx="5353050" cy="2305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F1AC47-4FB2-48F3-B1FF-F83E47E8BE18}"/>
              </a:ext>
            </a:extLst>
          </p:cNvPr>
          <p:cNvSpPr txBox="1"/>
          <p:nvPr/>
        </p:nvSpPr>
        <p:spPr>
          <a:xfrm>
            <a:off x="5476978" y="4753221"/>
            <a:ext cx="25416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A:B:C::G:H:?</a:t>
            </a:r>
          </a:p>
          <a:p>
            <a:pPr algn="ctr"/>
            <a:r>
              <a:rPr lang="en-US" sz="32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D:E:F::G:H:?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88E7A9-EE76-4E34-BB78-20100D20018B}"/>
              </a:ext>
            </a:extLst>
          </p:cNvPr>
          <p:cNvSpPr txBox="1"/>
          <p:nvPr/>
        </p:nvSpPr>
        <p:spPr>
          <a:xfrm>
            <a:off x="8587882" y="4753221"/>
            <a:ext cx="25416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A:D:G::C:F:?</a:t>
            </a:r>
          </a:p>
          <a:p>
            <a:pPr algn="ctr"/>
            <a:r>
              <a:rPr lang="en-US" sz="32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B:E:H::C:F:?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E5964B2-FB4B-4EA2-9528-51C2D94EC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</p:spTree>
    <p:extLst>
      <p:ext uri="{BB962C8B-B14F-4D97-AF65-F5344CB8AC3E}">
        <p14:creationId xmlns:p14="http://schemas.microsoft.com/office/powerpoint/2010/main" val="975218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B2DEE5-1E3C-4D62-B2A6-6C8D5DD298AA}"/>
              </a:ext>
            </a:extLst>
          </p:cNvPr>
          <p:cNvSpPr>
            <a:spLocks noChangeAspect="1"/>
          </p:cNvSpPr>
          <p:nvPr/>
        </p:nvSpPr>
        <p:spPr>
          <a:xfrm>
            <a:off x="977601" y="3545875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9D8A44-A640-48F3-A6A0-25D591061A61}"/>
              </a:ext>
            </a:extLst>
          </p:cNvPr>
          <p:cNvSpPr txBox="1"/>
          <p:nvPr/>
        </p:nvSpPr>
        <p:spPr>
          <a:xfrm>
            <a:off x="461211" y="1165283"/>
            <a:ext cx="38087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Analogies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E4BE50A-7141-41BF-ADDB-E26D96F5DBD0}"/>
              </a:ext>
            </a:extLst>
          </p:cNvPr>
          <p:cNvSpPr>
            <a:spLocks noChangeAspect="1"/>
          </p:cNvSpPr>
          <p:nvPr/>
        </p:nvSpPr>
        <p:spPr>
          <a:xfrm>
            <a:off x="2386079" y="2131783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9D6B40-5F89-493A-89FE-80CA78A7C6F9}"/>
              </a:ext>
            </a:extLst>
          </p:cNvPr>
          <p:cNvCxnSpPr/>
          <p:nvPr/>
        </p:nvCxnSpPr>
        <p:spPr>
          <a:xfrm>
            <a:off x="970566" y="3522038"/>
            <a:ext cx="279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BB16451-5B70-4834-9906-66DD98179180}"/>
              </a:ext>
            </a:extLst>
          </p:cNvPr>
          <p:cNvCxnSpPr>
            <a:cxnSpLocks/>
          </p:cNvCxnSpPr>
          <p:nvPr/>
        </p:nvCxnSpPr>
        <p:spPr>
          <a:xfrm flipV="1">
            <a:off x="2366073" y="2133277"/>
            <a:ext cx="0" cy="279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1840166A-3D3F-4694-A2B8-57A8883E1826}"/>
              </a:ext>
            </a:extLst>
          </p:cNvPr>
          <p:cNvSpPr>
            <a:spLocks noChangeAspect="1"/>
          </p:cNvSpPr>
          <p:nvPr/>
        </p:nvSpPr>
        <p:spPr>
          <a:xfrm>
            <a:off x="2387874" y="3546031"/>
            <a:ext cx="1368000" cy="136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A34C348-501D-4237-84C2-40075D4149BB}"/>
              </a:ext>
            </a:extLst>
          </p:cNvPr>
          <p:cNvSpPr>
            <a:spLocks noChangeAspect="1"/>
          </p:cNvSpPr>
          <p:nvPr/>
        </p:nvSpPr>
        <p:spPr>
          <a:xfrm>
            <a:off x="982722" y="2131783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7B917CE-44C2-4190-9BC8-C14BF698A1AE}"/>
              </a:ext>
            </a:extLst>
          </p:cNvPr>
          <p:cNvSpPr txBox="1"/>
          <p:nvPr/>
        </p:nvSpPr>
        <p:spPr>
          <a:xfrm>
            <a:off x="2503781" y="2292563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Simple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9AE64D-EB09-41AD-B89C-EB5561897E88}"/>
              </a:ext>
            </a:extLst>
          </p:cNvPr>
          <p:cNvSpPr txBox="1"/>
          <p:nvPr/>
        </p:nvSpPr>
        <p:spPr>
          <a:xfrm>
            <a:off x="2340948" y="3706781"/>
            <a:ext cx="1458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Recursive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8F8DA1A-D85F-4813-B0E0-56EF4470743E}"/>
              </a:ext>
            </a:extLst>
          </p:cNvPr>
          <p:cNvSpPr txBox="1"/>
          <p:nvPr/>
        </p:nvSpPr>
        <p:spPr>
          <a:xfrm>
            <a:off x="1096186" y="4230001"/>
            <a:ext cx="1119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Pair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F1584C2-0084-417F-9689-D1CDEB1ED4FB}"/>
              </a:ext>
            </a:extLst>
          </p:cNvPr>
          <p:cNvSpPr txBox="1"/>
          <p:nvPr/>
        </p:nvSpPr>
        <p:spPr>
          <a:xfrm>
            <a:off x="2484440" y="4230001"/>
            <a:ext cx="1183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3-Tuple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7A2CCBD-2672-4998-98AE-DB95CA850642}"/>
              </a:ext>
            </a:extLst>
          </p:cNvPr>
          <p:cNvSpPr txBox="1"/>
          <p:nvPr/>
        </p:nvSpPr>
        <p:spPr>
          <a:xfrm>
            <a:off x="938274" y="3706781"/>
            <a:ext cx="1458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Recursive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70EEBB7-06FA-461E-867F-827015EFFD32}"/>
              </a:ext>
            </a:extLst>
          </p:cNvPr>
          <p:cNvSpPr txBox="1"/>
          <p:nvPr/>
        </p:nvSpPr>
        <p:spPr>
          <a:xfrm>
            <a:off x="1097101" y="2292563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Simple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30CEB92-E140-4C80-BDF2-F14FF3EBA1E1}"/>
              </a:ext>
            </a:extLst>
          </p:cNvPr>
          <p:cNvSpPr txBox="1"/>
          <p:nvPr/>
        </p:nvSpPr>
        <p:spPr>
          <a:xfrm>
            <a:off x="1096186" y="2815783"/>
            <a:ext cx="1119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Pair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8B63C42-029F-4A4E-BF8F-AA53FD09D640}"/>
              </a:ext>
            </a:extLst>
          </p:cNvPr>
          <p:cNvSpPr txBox="1"/>
          <p:nvPr/>
        </p:nvSpPr>
        <p:spPr>
          <a:xfrm>
            <a:off x="2432105" y="2815783"/>
            <a:ext cx="1262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3-Tuple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4685662B-F844-437A-99D5-0BCC0F600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017" y="2131783"/>
            <a:ext cx="5543550" cy="24955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156DBF-08D6-49E6-9459-1EDA3A20CF2D}"/>
              </a:ext>
            </a:extLst>
          </p:cNvPr>
          <p:cNvSpPr txBox="1"/>
          <p:nvPr/>
        </p:nvSpPr>
        <p:spPr>
          <a:xfrm>
            <a:off x="4892511" y="4745907"/>
            <a:ext cx="3186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A:B:C::D:E:F</a:t>
            </a:r>
            <a:r>
              <a:rPr lang="en-US" sz="2400" dirty="0">
                <a:solidFill>
                  <a:srgbClr val="C00000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:::</a:t>
            </a:r>
            <a:r>
              <a:rPr lang="en-US" altLang="zh-CN" sz="2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D:E:F::</a:t>
            </a:r>
            <a:r>
              <a:rPr lang="en-US" sz="2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G:H:?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1D1947-C623-4632-AFF8-3D9FBF5FD633}"/>
              </a:ext>
            </a:extLst>
          </p:cNvPr>
          <p:cNvSpPr txBox="1"/>
          <p:nvPr/>
        </p:nvSpPr>
        <p:spPr>
          <a:xfrm>
            <a:off x="8343875" y="1725384"/>
            <a:ext cx="3186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A:D:G::B:E:H</a:t>
            </a:r>
            <a:r>
              <a:rPr lang="en-US" sz="2400" dirty="0">
                <a:solidFill>
                  <a:srgbClr val="C00000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:::</a:t>
            </a:r>
            <a:r>
              <a:rPr lang="en-US" sz="2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B</a:t>
            </a:r>
            <a:r>
              <a:rPr lang="en-US" altLang="zh-CN" sz="2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:E:H::C</a:t>
            </a:r>
            <a:r>
              <a:rPr lang="en-US" sz="2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:F:?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B75C13-F78D-475A-B193-7B35B935B7F6}"/>
              </a:ext>
            </a:extLst>
          </p:cNvPr>
          <p:cNvSpPr txBox="1"/>
          <p:nvPr/>
        </p:nvSpPr>
        <p:spPr>
          <a:xfrm>
            <a:off x="3299381" y="5651241"/>
            <a:ext cx="3186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A:B:C::D:E:? with F as the only option 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CBEFE37-5AFB-457E-87A1-EDA62FB66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8C570F-C433-464E-AFDA-0F444844F414}"/>
              </a:ext>
            </a:extLst>
          </p:cNvPr>
          <p:cNvSpPr txBox="1"/>
          <p:nvPr/>
        </p:nvSpPr>
        <p:spPr>
          <a:xfrm>
            <a:off x="6619661" y="5651241"/>
            <a:ext cx="3186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D:E:F::G:H:? with the original options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335309B-4B3C-43A2-BFA9-3A0607C013FF}"/>
              </a:ext>
            </a:extLst>
          </p:cNvPr>
          <p:cNvCxnSpPr>
            <a:cxnSpLocks/>
          </p:cNvCxnSpPr>
          <p:nvPr/>
        </p:nvCxnSpPr>
        <p:spPr>
          <a:xfrm>
            <a:off x="5052768" y="5141584"/>
            <a:ext cx="128204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497D482-329A-40FB-89FA-959A0FDFCDEF}"/>
              </a:ext>
            </a:extLst>
          </p:cNvPr>
          <p:cNvCxnSpPr>
            <a:cxnSpLocks/>
          </p:cNvCxnSpPr>
          <p:nvPr/>
        </p:nvCxnSpPr>
        <p:spPr>
          <a:xfrm>
            <a:off x="6619661" y="5141584"/>
            <a:ext cx="127057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45C71E-544E-4132-9834-3F7865170D66}"/>
              </a:ext>
            </a:extLst>
          </p:cNvPr>
          <p:cNvCxnSpPr>
            <a:endCxn id="12" idx="0"/>
          </p:cNvCxnSpPr>
          <p:nvPr/>
        </p:nvCxnSpPr>
        <p:spPr>
          <a:xfrm flipH="1">
            <a:off x="4892511" y="5207572"/>
            <a:ext cx="801279" cy="4436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E1EF099-5272-453D-86E4-D757C4534B5B}"/>
              </a:ext>
            </a:extLst>
          </p:cNvPr>
          <p:cNvCxnSpPr>
            <a:endCxn id="14" idx="0"/>
          </p:cNvCxnSpPr>
          <p:nvPr/>
        </p:nvCxnSpPr>
        <p:spPr>
          <a:xfrm>
            <a:off x="7254948" y="5207572"/>
            <a:ext cx="957843" cy="4436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EBE05B4-C6E0-4B2D-A5DD-2E804A333FC2}"/>
              </a:ext>
            </a:extLst>
          </p:cNvPr>
          <p:cNvCxnSpPr>
            <a:cxnSpLocks/>
          </p:cNvCxnSpPr>
          <p:nvPr/>
        </p:nvCxnSpPr>
        <p:spPr>
          <a:xfrm>
            <a:off x="8523876" y="1800548"/>
            <a:ext cx="128204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9FAB3BE-0D83-4898-ABD5-35F1D648926C}"/>
              </a:ext>
            </a:extLst>
          </p:cNvPr>
          <p:cNvCxnSpPr>
            <a:cxnSpLocks/>
          </p:cNvCxnSpPr>
          <p:nvPr/>
        </p:nvCxnSpPr>
        <p:spPr>
          <a:xfrm>
            <a:off x="10080869" y="1800548"/>
            <a:ext cx="128204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5153F4F-62F6-49BB-8C76-98C46178D589}"/>
              </a:ext>
            </a:extLst>
          </p:cNvPr>
          <p:cNvSpPr txBox="1"/>
          <p:nvPr/>
        </p:nvSpPr>
        <p:spPr>
          <a:xfrm>
            <a:off x="5959311" y="420620"/>
            <a:ext cx="3186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A:D:G::B:E:? with H as the only option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DB11E0-5A75-4C2D-8EC6-18DD6B234DF0}"/>
              </a:ext>
            </a:extLst>
          </p:cNvPr>
          <p:cNvSpPr txBox="1"/>
          <p:nvPr/>
        </p:nvSpPr>
        <p:spPr>
          <a:xfrm>
            <a:off x="9317299" y="377837"/>
            <a:ext cx="3186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B:E:H::C:F:? with the original options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A4DFB4A-FB28-4A1C-BCEA-3973FF622A2D}"/>
              </a:ext>
            </a:extLst>
          </p:cNvPr>
          <p:cNvCxnSpPr>
            <a:cxnSpLocks/>
            <a:endCxn id="32" idx="2"/>
          </p:cNvCxnSpPr>
          <p:nvPr/>
        </p:nvCxnSpPr>
        <p:spPr>
          <a:xfrm flipH="1" flipV="1">
            <a:off x="7552441" y="1251617"/>
            <a:ext cx="1505230" cy="4616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8D3B4C7-8B50-49ED-B4FB-36C5AB0E2792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10738701" y="1208834"/>
            <a:ext cx="171728" cy="5044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714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B2DEE5-1E3C-4D62-B2A6-6C8D5DD298AA}"/>
              </a:ext>
            </a:extLst>
          </p:cNvPr>
          <p:cNvSpPr>
            <a:spLocks noChangeAspect="1"/>
          </p:cNvSpPr>
          <p:nvPr/>
        </p:nvSpPr>
        <p:spPr>
          <a:xfrm>
            <a:off x="977601" y="3545875"/>
            <a:ext cx="1368000" cy="136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9D8A44-A640-48F3-A6A0-25D591061A61}"/>
              </a:ext>
            </a:extLst>
          </p:cNvPr>
          <p:cNvSpPr txBox="1"/>
          <p:nvPr/>
        </p:nvSpPr>
        <p:spPr>
          <a:xfrm>
            <a:off x="461211" y="1165283"/>
            <a:ext cx="38087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Analogies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E4BE50A-7141-41BF-ADDB-E26D96F5DBD0}"/>
              </a:ext>
            </a:extLst>
          </p:cNvPr>
          <p:cNvSpPr>
            <a:spLocks noChangeAspect="1"/>
          </p:cNvSpPr>
          <p:nvPr/>
        </p:nvSpPr>
        <p:spPr>
          <a:xfrm>
            <a:off x="2386079" y="2131783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9D6B40-5F89-493A-89FE-80CA78A7C6F9}"/>
              </a:ext>
            </a:extLst>
          </p:cNvPr>
          <p:cNvCxnSpPr/>
          <p:nvPr/>
        </p:nvCxnSpPr>
        <p:spPr>
          <a:xfrm>
            <a:off x="970566" y="3522038"/>
            <a:ext cx="279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BB16451-5B70-4834-9906-66DD98179180}"/>
              </a:ext>
            </a:extLst>
          </p:cNvPr>
          <p:cNvCxnSpPr>
            <a:cxnSpLocks/>
          </p:cNvCxnSpPr>
          <p:nvPr/>
        </p:nvCxnSpPr>
        <p:spPr>
          <a:xfrm flipV="1">
            <a:off x="2366073" y="2133277"/>
            <a:ext cx="0" cy="279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1840166A-3D3F-4694-A2B8-57A8883E1826}"/>
              </a:ext>
            </a:extLst>
          </p:cNvPr>
          <p:cNvSpPr>
            <a:spLocks noChangeAspect="1"/>
          </p:cNvSpPr>
          <p:nvPr/>
        </p:nvSpPr>
        <p:spPr>
          <a:xfrm>
            <a:off x="2387874" y="3546031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A34C348-501D-4237-84C2-40075D4149BB}"/>
              </a:ext>
            </a:extLst>
          </p:cNvPr>
          <p:cNvSpPr>
            <a:spLocks noChangeAspect="1"/>
          </p:cNvSpPr>
          <p:nvPr/>
        </p:nvSpPr>
        <p:spPr>
          <a:xfrm>
            <a:off x="982722" y="2131783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7B917CE-44C2-4190-9BC8-C14BF698A1AE}"/>
              </a:ext>
            </a:extLst>
          </p:cNvPr>
          <p:cNvSpPr txBox="1"/>
          <p:nvPr/>
        </p:nvSpPr>
        <p:spPr>
          <a:xfrm>
            <a:off x="2503781" y="2292563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Simple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9AE64D-EB09-41AD-B89C-EB5561897E88}"/>
              </a:ext>
            </a:extLst>
          </p:cNvPr>
          <p:cNvSpPr txBox="1"/>
          <p:nvPr/>
        </p:nvSpPr>
        <p:spPr>
          <a:xfrm>
            <a:off x="2340948" y="3706781"/>
            <a:ext cx="1458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Recursive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8F8DA1A-D85F-4813-B0E0-56EF4470743E}"/>
              </a:ext>
            </a:extLst>
          </p:cNvPr>
          <p:cNvSpPr txBox="1"/>
          <p:nvPr/>
        </p:nvSpPr>
        <p:spPr>
          <a:xfrm>
            <a:off x="1096186" y="4230001"/>
            <a:ext cx="1119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Pair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F1584C2-0084-417F-9689-D1CDEB1ED4FB}"/>
              </a:ext>
            </a:extLst>
          </p:cNvPr>
          <p:cNvSpPr txBox="1"/>
          <p:nvPr/>
        </p:nvSpPr>
        <p:spPr>
          <a:xfrm>
            <a:off x="2484440" y="4230001"/>
            <a:ext cx="1183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3-Tuple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7A2CCBD-2672-4998-98AE-DB95CA850642}"/>
              </a:ext>
            </a:extLst>
          </p:cNvPr>
          <p:cNvSpPr txBox="1"/>
          <p:nvPr/>
        </p:nvSpPr>
        <p:spPr>
          <a:xfrm>
            <a:off x="938274" y="3706781"/>
            <a:ext cx="1458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Recursive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70EEBB7-06FA-461E-867F-827015EFFD32}"/>
              </a:ext>
            </a:extLst>
          </p:cNvPr>
          <p:cNvSpPr txBox="1"/>
          <p:nvPr/>
        </p:nvSpPr>
        <p:spPr>
          <a:xfrm>
            <a:off x="1097101" y="2292563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Simple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30CEB92-E140-4C80-BDF2-F14FF3EBA1E1}"/>
              </a:ext>
            </a:extLst>
          </p:cNvPr>
          <p:cNvSpPr txBox="1"/>
          <p:nvPr/>
        </p:nvSpPr>
        <p:spPr>
          <a:xfrm>
            <a:off x="1096186" y="2815783"/>
            <a:ext cx="1119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Pair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8B63C42-029F-4A4E-BF8F-AA53FD09D640}"/>
              </a:ext>
            </a:extLst>
          </p:cNvPr>
          <p:cNvSpPr txBox="1"/>
          <p:nvPr/>
        </p:nvSpPr>
        <p:spPr>
          <a:xfrm>
            <a:off x="2432105" y="2815783"/>
            <a:ext cx="1262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3-Tuple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D8D83B-4D91-4551-84ED-47DF684D1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pic>
        <p:nvPicPr>
          <p:cNvPr id="6" name="Picture 5" descr="A close up of a keyboard&#10;&#10;Description automatically generated">
            <a:extLst>
              <a:ext uri="{FF2B5EF4-FFF2-40B4-BE49-F238E27FC236}">
                <a16:creationId xmlns:a16="http://schemas.microsoft.com/office/drawing/2014/main" id="{440B445C-1AE3-4002-9953-5EBBEBC9E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380" y="2091152"/>
            <a:ext cx="5939898" cy="286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83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79D8A44-A640-48F3-A6A0-25D591061A61}"/>
              </a:ext>
            </a:extLst>
          </p:cNvPr>
          <p:cNvSpPr txBox="1"/>
          <p:nvPr/>
        </p:nvSpPr>
        <p:spPr>
          <a:xfrm>
            <a:off x="461211" y="1165283"/>
            <a:ext cx="38087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More Analogies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366D40-38A3-476F-BB63-F93A2517D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pic>
        <p:nvPicPr>
          <p:cNvPr id="5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55BC0CF3-F442-402C-A63A-09E2EF7E9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306" y="2466735"/>
            <a:ext cx="8059181" cy="245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557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79D8A44-A640-48F3-A6A0-25D591061A61}"/>
              </a:ext>
            </a:extLst>
          </p:cNvPr>
          <p:cNvSpPr txBox="1"/>
          <p:nvPr/>
        </p:nvSpPr>
        <p:spPr>
          <a:xfrm>
            <a:off x="461211" y="1165283"/>
            <a:ext cx="38087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More Analogies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366D40-38A3-476F-BB63-F93A2517D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pic>
        <p:nvPicPr>
          <p:cNvPr id="8" name="Picture 7" descr="A picture containing flock, group, bird, different&#10;&#10;Description automatically generated">
            <a:extLst>
              <a:ext uri="{FF2B5EF4-FFF2-40B4-BE49-F238E27FC236}">
                <a16:creationId xmlns:a16="http://schemas.microsoft.com/office/drawing/2014/main" id="{C8D55356-4D02-4263-8634-1FB3AC1F3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40" y="2250130"/>
            <a:ext cx="11858920" cy="316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345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79D8A44-A640-48F3-A6A0-25D591061A61}"/>
              </a:ext>
            </a:extLst>
          </p:cNvPr>
          <p:cNvSpPr txBox="1"/>
          <p:nvPr/>
        </p:nvSpPr>
        <p:spPr>
          <a:xfrm>
            <a:off x="486700" y="2343633"/>
            <a:ext cx="112185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Given transformations --- that relate individual matrix elements --- and analogies --- that suggest which sets of matrix elements to relate --- , how </a:t>
            </a:r>
            <a:r>
              <a:rPr lang="en-US" altLang="zh-CN" sz="36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might intelligent agents</a:t>
            </a:r>
            <a:r>
              <a:rPr lang="en-US" sz="36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 solve Raven’s problems?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366D40-38A3-476F-BB63-F93A2517D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</p:spTree>
    <p:extLst>
      <p:ext uri="{BB962C8B-B14F-4D97-AF65-F5344CB8AC3E}">
        <p14:creationId xmlns:p14="http://schemas.microsoft.com/office/powerpoint/2010/main" val="2331233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B9B272-C4B5-46CC-8ACC-9F17BE12B0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13" y="853400"/>
            <a:ext cx="5316109" cy="513084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366D40-38A3-476F-BB63-F93A2517D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sp>
        <p:nvSpPr>
          <p:cNvPr id="6" name="L-Shape 5">
            <a:extLst>
              <a:ext uri="{FF2B5EF4-FFF2-40B4-BE49-F238E27FC236}">
                <a16:creationId xmlns:a16="http://schemas.microsoft.com/office/drawing/2014/main" id="{0A6F8CA7-D24D-4871-88BA-D40D4A84FD8B}"/>
              </a:ext>
            </a:extLst>
          </p:cNvPr>
          <p:cNvSpPr/>
          <p:nvPr/>
        </p:nvSpPr>
        <p:spPr>
          <a:xfrm rot="5400000">
            <a:off x="1726830" y="1168770"/>
            <a:ext cx="1818641" cy="2000784"/>
          </a:xfrm>
          <a:prstGeom prst="corner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78ABD50A-0551-48DC-AD3C-70347972A9F7}"/>
              </a:ext>
            </a:extLst>
          </p:cNvPr>
          <p:cNvSpPr/>
          <p:nvPr/>
        </p:nvSpPr>
        <p:spPr>
          <a:xfrm>
            <a:off x="-1" y="3826655"/>
            <a:ext cx="5403043" cy="2204720"/>
          </a:xfrm>
          <a:prstGeom prst="flowChartProcess">
            <a:avLst/>
          </a:prstGeom>
          <a:solidFill>
            <a:schemeClr val="accent6">
              <a:lumMod val="60000"/>
              <a:lumOff val="4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26956692-AEE2-4A43-8193-A2897607F670}"/>
              </a:ext>
            </a:extLst>
          </p:cNvPr>
          <p:cNvSpPr/>
          <p:nvPr/>
        </p:nvSpPr>
        <p:spPr>
          <a:xfrm>
            <a:off x="2906933" y="3016627"/>
            <a:ext cx="543559" cy="810028"/>
          </a:xfrm>
          <a:prstGeom prst="upArrow">
            <a:avLst/>
          </a:prstGeom>
          <a:solidFill>
            <a:schemeClr val="accent6">
              <a:lumMod val="60000"/>
              <a:lumOff val="4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A09D04-AE25-4F6E-8B8D-FC84AE146659}"/>
              </a:ext>
            </a:extLst>
          </p:cNvPr>
          <p:cNvSpPr txBox="1"/>
          <p:nvPr/>
        </p:nvSpPr>
        <p:spPr>
          <a:xfrm>
            <a:off x="5489978" y="1042194"/>
            <a:ext cx="7187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Franklin Gothic Medium Cond" charset="0"/>
              </a:rPr>
              <a:t>Explain: pairs of analogy and transformation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0CBDAC-5358-45B3-833B-59C91D759031}"/>
              </a:ext>
            </a:extLst>
          </p:cNvPr>
          <p:cNvSpPr/>
          <p:nvPr/>
        </p:nvSpPr>
        <p:spPr>
          <a:xfrm>
            <a:off x="2798393" y="2362783"/>
            <a:ext cx="760641" cy="704528"/>
          </a:xfrm>
          <a:prstGeom prst="rect">
            <a:avLst/>
          </a:prstGeom>
          <a:solidFill>
            <a:schemeClr val="accent2">
              <a:lumMod val="60000"/>
              <a:lumOff val="4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8816BE-C9DA-423E-8806-6C779086694C}"/>
              </a:ext>
            </a:extLst>
          </p:cNvPr>
          <p:cNvSpPr txBox="1"/>
          <p:nvPr/>
        </p:nvSpPr>
        <p:spPr>
          <a:xfrm>
            <a:off x="5520930" y="3147393"/>
            <a:ext cx="687031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Franklin Gothic Medium Cond" charset="0"/>
              </a:rPr>
              <a:t>(rotate90, A:B::C:?), (</a:t>
            </a:r>
            <a:r>
              <a:rPr lang="en-US" altLang="zh-CN" sz="2000" dirty="0" err="1">
                <a:latin typeface="Franklin Gothic Medium Cond" charset="0"/>
              </a:rPr>
              <a:t>filp</a:t>
            </a:r>
            <a:r>
              <a:rPr lang="en-US" altLang="zh-CN" sz="2000" dirty="0">
                <a:latin typeface="Franklin Gothic Medium Cond" charset="0"/>
              </a:rPr>
              <a:t>, A:B::C:?), …</a:t>
            </a:r>
          </a:p>
          <a:p>
            <a:r>
              <a:rPr lang="en-US" altLang="zh-CN" sz="2000" dirty="0">
                <a:latin typeface="Franklin Gothic Medium Cond" charset="0"/>
              </a:rPr>
              <a:t>(</a:t>
            </a:r>
            <a:r>
              <a:rPr lang="en-US" altLang="zh-CN" sz="2000" dirty="0" err="1">
                <a:latin typeface="Franklin Gothic Medium Cond" charset="0"/>
              </a:rPr>
              <a:t>sub_diff</a:t>
            </a:r>
            <a:r>
              <a:rPr lang="en-US" altLang="zh-CN" sz="2000" dirty="0">
                <a:latin typeface="Franklin Gothic Medium Cond" charset="0"/>
              </a:rPr>
              <a:t>, A:B::C:?),</a:t>
            </a:r>
            <a:r>
              <a:rPr lang="en-US" altLang="zh-CN" sz="2800" dirty="0">
                <a:latin typeface="Franklin Gothic Medium Cond" charset="0"/>
              </a:rPr>
              <a:t>(add_diff, A:B::C:?), </a:t>
            </a:r>
            <a:r>
              <a:rPr lang="en-US" altLang="zh-CN" sz="2000" dirty="0">
                <a:latin typeface="Franklin Gothic Medium Cond" charset="0"/>
              </a:rPr>
              <a:t>(</a:t>
            </a:r>
            <a:r>
              <a:rPr lang="en-US" altLang="zh-CN" sz="2000" dirty="0" err="1">
                <a:latin typeface="Franklin Gothic Medium Cond" charset="0"/>
              </a:rPr>
              <a:t>xor_diff</a:t>
            </a:r>
            <a:r>
              <a:rPr lang="en-US" altLang="zh-CN" sz="2000" dirty="0">
                <a:latin typeface="Franklin Gothic Medium Cond" charset="0"/>
              </a:rPr>
              <a:t>, A:B::C:?)…</a:t>
            </a:r>
          </a:p>
          <a:p>
            <a:r>
              <a:rPr lang="en-US" altLang="zh-CN" sz="2000" dirty="0">
                <a:latin typeface="Franklin Gothic Medium Cond" charset="0"/>
              </a:rPr>
              <a:t>……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BFC1AC-9408-40DF-B8B1-DE043E62910A}"/>
              </a:ext>
            </a:extLst>
          </p:cNvPr>
          <p:cNvSpPr txBox="1"/>
          <p:nvPr/>
        </p:nvSpPr>
        <p:spPr>
          <a:xfrm>
            <a:off x="5489978" y="1530065"/>
            <a:ext cx="63395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Franklin Gothic Medium Cond" charset="0"/>
              </a:rPr>
              <a:t>Verify: the explanations with options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985D70-5F8D-40F3-A959-52E9F02C25E0}"/>
              </a:ext>
            </a:extLst>
          </p:cNvPr>
          <p:cNvSpPr txBox="1"/>
          <p:nvPr/>
        </p:nvSpPr>
        <p:spPr>
          <a:xfrm>
            <a:off x="5489978" y="2013347"/>
            <a:ext cx="63395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Franklin Gothic Medium Cond" charset="0"/>
              </a:rPr>
              <a:t>Decide: which one to choose</a:t>
            </a:r>
            <a:endParaRPr lang="zh-CN" altLang="en-US" sz="3200" dirty="0">
              <a:solidFill>
                <a:schemeClr val="accent2">
                  <a:lumMod val="60000"/>
                  <a:lumOff val="40000"/>
                </a:schemeClr>
              </a:solidFill>
              <a:latin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72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  <p:bldP spid="18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3D5879-5E33-47E6-919A-6CD2CC4BE0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88" y="823477"/>
            <a:ext cx="5210960" cy="510205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366D40-38A3-476F-BB63-F93A2517D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sp>
        <p:nvSpPr>
          <p:cNvPr id="6" name="L-Shape 5">
            <a:extLst>
              <a:ext uri="{FF2B5EF4-FFF2-40B4-BE49-F238E27FC236}">
                <a16:creationId xmlns:a16="http://schemas.microsoft.com/office/drawing/2014/main" id="{0A6F8CA7-D24D-4871-88BA-D40D4A84FD8B}"/>
              </a:ext>
            </a:extLst>
          </p:cNvPr>
          <p:cNvSpPr/>
          <p:nvPr/>
        </p:nvSpPr>
        <p:spPr>
          <a:xfrm rot="5400000">
            <a:off x="1379220" y="855981"/>
            <a:ext cx="2641598" cy="2677160"/>
          </a:xfrm>
          <a:prstGeom prst="corner">
            <a:avLst>
              <a:gd name="adj1" fmla="val 67692"/>
              <a:gd name="adj2" fmla="val 67629"/>
            </a:avLst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78ABD50A-0551-48DC-AD3C-70347972A9F7}"/>
              </a:ext>
            </a:extLst>
          </p:cNvPr>
          <p:cNvSpPr/>
          <p:nvPr/>
        </p:nvSpPr>
        <p:spPr>
          <a:xfrm>
            <a:off x="-1" y="3928990"/>
            <a:ext cx="5403043" cy="2055249"/>
          </a:xfrm>
          <a:prstGeom prst="flowChartProcess">
            <a:avLst/>
          </a:prstGeom>
          <a:solidFill>
            <a:schemeClr val="accent6">
              <a:lumMod val="60000"/>
              <a:lumOff val="4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26956692-AEE2-4A43-8193-A2897607F670}"/>
              </a:ext>
            </a:extLst>
          </p:cNvPr>
          <p:cNvSpPr/>
          <p:nvPr/>
        </p:nvSpPr>
        <p:spPr>
          <a:xfrm>
            <a:off x="3385186" y="3429001"/>
            <a:ext cx="543559" cy="499990"/>
          </a:xfrm>
          <a:prstGeom prst="upArrow">
            <a:avLst/>
          </a:prstGeom>
          <a:solidFill>
            <a:schemeClr val="accent6">
              <a:lumMod val="60000"/>
              <a:lumOff val="4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A09D04-AE25-4F6E-8B8D-FC84AE146659}"/>
              </a:ext>
            </a:extLst>
          </p:cNvPr>
          <p:cNvSpPr txBox="1"/>
          <p:nvPr/>
        </p:nvSpPr>
        <p:spPr>
          <a:xfrm>
            <a:off x="5489978" y="1042194"/>
            <a:ext cx="71873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Franklin Gothic Medium Cond" charset="0"/>
              </a:rPr>
              <a:t>Explain: pairs of analogy and transformation</a:t>
            </a:r>
          </a:p>
          <a:p>
            <a:r>
              <a:rPr lang="en-US" altLang="zh-CN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Franklin Gothic Medium Cond" charset="0"/>
              </a:rPr>
              <a:t>Verify: the explanations with options</a:t>
            </a:r>
          </a:p>
          <a:p>
            <a:r>
              <a:rPr lang="en-US" altLang="zh-C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Franklin Gothic Medium Cond" charset="0"/>
              </a:rPr>
              <a:t>Decide: which one to choose</a:t>
            </a:r>
            <a:endParaRPr lang="zh-CN" altLang="en-US" sz="3200" dirty="0">
              <a:solidFill>
                <a:schemeClr val="accent2">
                  <a:lumMod val="60000"/>
                  <a:lumOff val="40000"/>
                </a:schemeClr>
              </a:solidFill>
              <a:latin typeface="Franklin Gothic Medium Cond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0CBDAC-5358-45B3-833B-59C91D759031}"/>
              </a:ext>
            </a:extLst>
          </p:cNvPr>
          <p:cNvSpPr/>
          <p:nvPr/>
        </p:nvSpPr>
        <p:spPr>
          <a:xfrm>
            <a:off x="3276646" y="2793647"/>
            <a:ext cx="760641" cy="704528"/>
          </a:xfrm>
          <a:prstGeom prst="rect">
            <a:avLst/>
          </a:prstGeom>
          <a:solidFill>
            <a:schemeClr val="accent2">
              <a:lumMod val="60000"/>
              <a:lumOff val="4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8816BE-C9DA-423E-8806-6C779086694C}"/>
              </a:ext>
            </a:extLst>
          </p:cNvPr>
          <p:cNvSpPr txBox="1"/>
          <p:nvPr/>
        </p:nvSpPr>
        <p:spPr>
          <a:xfrm>
            <a:off x="5520930" y="3147393"/>
            <a:ext cx="68703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Franklin Gothic Medium Cond" charset="0"/>
              </a:rPr>
              <a:t>(unite, A:B:C::G:H:?), (unite, D:E:F::G:H:?), …</a:t>
            </a:r>
          </a:p>
          <a:p>
            <a:r>
              <a:rPr lang="en-US" altLang="zh-CN" sz="2000" dirty="0">
                <a:latin typeface="Franklin Gothic Medium Cond" charset="0"/>
              </a:rPr>
              <a:t>(intersect, A:D:G::B:E:H:::B:E:H::C:F:?), …</a:t>
            </a:r>
          </a:p>
          <a:p>
            <a:r>
              <a:rPr lang="en-US" altLang="zh-CN" sz="2800" dirty="0">
                <a:latin typeface="Franklin Gothic Medium Cond" charset="0"/>
              </a:rPr>
              <a:t>(</a:t>
            </a:r>
            <a:r>
              <a:rPr lang="en-US" altLang="zh-CN" sz="2800" dirty="0" err="1">
                <a:latin typeface="Franklin Gothic Medium Cond" charset="0"/>
              </a:rPr>
              <a:t>inv_unite</a:t>
            </a:r>
            <a:r>
              <a:rPr lang="en-US" altLang="zh-CN" sz="2800" dirty="0">
                <a:latin typeface="Franklin Gothic Medium Cond" charset="0"/>
              </a:rPr>
              <a:t>, G:F:B::C:H:D:::C:H:D::A:E:?),</a:t>
            </a:r>
            <a:r>
              <a:rPr lang="en-US" altLang="zh-CN" sz="2000" dirty="0">
                <a:latin typeface="Franklin Gothic Medium Cond" charset="0"/>
              </a:rPr>
              <a:t> …</a:t>
            </a:r>
          </a:p>
          <a:p>
            <a:r>
              <a:rPr lang="en-US" altLang="zh-CN" sz="2000" dirty="0">
                <a:latin typeface="Franklin Gothic Medium Cond" charset="0"/>
              </a:rPr>
              <a:t>(</a:t>
            </a:r>
            <a:r>
              <a:rPr lang="en-US" altLang="zh-CN" sz="2000" dirty="0" err="1">
                <a:latin typeface="Franklin Gothic Medium Cond" charset="0"/>
              </a:rPr>
              <a:t>xor</a:t>
            </a:r>
            <a:r>
              <a:rPr lang="en-US" altLang="zh-CN" sz="2000" dirty="0">
                <a:latin typeface="Franklin Gothic Medium Cond" charset="0"/>
              </a:rPr>
              <a:t>, A:B::C:?)…</a:t>
            </a:r>
          </a:p>
          <a:p>
            <a:r>
              <a:rPr lang="en-US" altLang="zh-CN" sz="2000" dirty="0">
                <a:latin typeface="Franklin Gothic Medium Cond" charset="0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565662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95" y="1023645"/>
            <a:ext cx="5190384" cy="50094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080" y="1023645"/>
            <a:ext cx="5091625" cy="498521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2CC063D-02F3-4504-BE83-25ED45763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</p:spTree>
    <p:extLst>
      <p:ext uri="{BB962C8B-B14F-4D97-AF65-F5344CB8AC3E}">
        <p14:creationId xmlns:p14="http://schemas.microsoft.com/office/powerpoint/2010/main" val="2932508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366D40-38A3-476F-BB63-F93A2517D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17A674-EABE-4C08-A156-82D276B19155}"/>
              </a:ext>
            </a:extLst>
          </p:cNvPr>
          <p:cNvSpPr txBox="1"/>
          <p:nvPr/>
        </p:nvSpPr>
        <p:spPr>
          <a:xfrm>
            <a:off x="145818" y="413782"/>
            <a:ext cx="10908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To quantify this process, scores based on similarity metrics </a:t>
            </a:r>
            <a:endParaRPr lang="en-US" altLang="zh-CN" sz="3200" dirty="0">
              <a:solidFill>
                <a:schemeClr val="accent1">
                  <a:lumMod val="75000"/>
                </a:schemeClr>
              </a:solidFill>
              <a:latin typeface="Franklin Gothic Medium Cond" charset="0"/>
            </a:endParaRPr>
          </a:p>
        </p:txBody>
      </p: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6E651F-00B8-43F1-A3B5-39F2F9EE8A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080" y="2675047"/>
            <a:ext cx="9011920" cy="248213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0F39662-1AC0-4F8E-BC37-C319791AA9B5}"/>
              </a:ext>
            </a:extLst>
          </p:cNvPr>
          <p:cNvSpPr txBox="1"/>
          <p:nvPr/>
        </p:nvSpPr>
        <p:spPr>
          <a:xfrm>
            <a:off x="1762760" y="3641901"/>
            <a:ext cx="28346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Franklin Gothic Medium Cond" charset="0"/>
              </a:rPr>
              <a:t>Decide: which one to choose</a:t>
            </a:r>
            <a:endParaRPr lang="zh-CN" altLang="en-US" sz="3200" dirty="0">
              <a:solidFill>
                <a:schemeClr val="accent2">
                  <a:lumMod val="60000"/>
                  <a:lumOff val="40000"/>
                </a:schemeClr>
              </a:solidFill>
              <a:latin typeface="Franklin Gothic Medium Cond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2CBD75-D011-4B97-9777-CF21711D41B9}"/>
              </a:ext>
            </a:extLst>
          </p:cNvPr>
          <p:cNvSpPr txBox="1"/>
          <p:nvPr/>
        </p:nvSpPr>
        <p:spPr>
          <a:xfrm>
            <a:off x="5774690" y="1416493"/>
            <a:ext cx="38227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3399FF"/>
                </a:solidFill>
                <a:latin typeface="Franklin Gothic Medium Cond" charset="0"/>
              </a:rPr>
              <a:t>Explain: pairs of analogy and transformation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C09D8B-56B3-4FB6-8652-97DB4B80C34F}"/>
              </a:ext>
            </a:extLst>
          </p:cNvPr>
          <p:cNvSpPr txBox="1"/>
          <p:nvPr/>
        </p:nvSpPr>
        <p:spPr>
          <a:xfrm>
            <a:off x="3258818" y="5511268"/>
            <a:ext cx="370586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Franklin Gothic Medium Cond" charset="0"/>
              </a:rPr>
              <a:t>Verify: the explanations with options</a:t>
            </a:r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402667B4-CBE8-474E-917A-BBB8B6B2D742}"/>
              </a:ext>
            </a:extLst>
          </p:cNvPr>
          <p:cNvSpPr/>
          <p:nvPr/>
        </p:nvSpPr>
        <p:spPr>
          <a:xfrm rot="10800000">
            <a:off x="1579878" y="3641899"/>
            <a:ext cx="2745740" cy="1077219"/>
          </a:xfrm>
          <a:prstGeom prst="wedgeRoundRectCallout">
            <a:avLst>
              <a:gd name="adj1" fmla="val -23793"/>
              <a:gd name="adj2" fmla="val 88909"/>
              <a:gd name="adj3" fmla="val 16667"/>
            </a:avLst>
          </a:prstGeom>
          <a:noFill/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A76791EA-510F-4F81-A04C-61591B52D9D6}"/>
              </a:ext>
            </a:extLst>
          </p:cNvPr>
          <p:cNvSpPr/>
          <p:nvPr/>
        </p:nvSpPr>
        <p:spPr>
          <a:xfrm rot="10800000">
            <a:off x="3180080" y="5543106"/>
            <a:ext cx="3705860" cy="1045379"/>
          </a:xfrm>
          <a:prstGeom prst="wedgeRoundRectCallout">
            <a:avLst>
              <a:gd name="adj1" fmla="val -19462"/>
              <a:gd name="adj2" fmla="val 91657"/>
              <a:gd name="adj3" fmla="val 16667"/>
            </a:avLst>
          </a:prstGeom>
          <a:noFill/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Speech Bubble: Rectangle with Corners Rounded 27">
            <a:extLst>
              <a:ext uri="{FF2B5EF4-FFF2-40B4-BE49-F238E27FC236}">
                <a16:creationId xmlns:a16="http://schemas.microsoft.com/office/drawing/2014/main" id="{80C1B74F-8D18-44B4-810A-3084A0C578CA}"/>
              </a:ext>
            </a:extLst>
          </p:cNvPr>
          <p:cNvSpPr/>
          <p:nvPr/>
        </p:nvSpPr>
        <p:spPr>
          <a:xfrm>
            <a:off x="5664198" y="1448330"/>
            <a:ext cx="3933192" cy="1077219"/>
          </a:xfrm>
          <a:prstGeom prst="wedgeRoundRectCallout">
            <a:avLst>
              <a:gd name="adj1" fmla="val -34642"/>
              <a:gd name="adj2" fmla="val 68159"/>
              <a:gd name="adj3" fmla="val 16667"/>
            </a:avLst>
          </a:prstGeom>
          <a:noFill/>
          <a:ln w="3175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355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366D40-38A3-476F-BB63-F93A2517D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6E651F-00B8-43F1-A3B5-39F2F9EE8A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080" y="2675047"/>
            <a:ext cx="9011920" cy="248213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0F39662-1AC0-4F8E-BC37-C319791AA9B5}"/>
              </a:ext>
            </a:extLst>
          </p:cNvPr>
          <p:cNvSpPr txBox="1"/>
          <p:nvPr/>
        </p:nvSpPr>
        <p:spPr>
          <a:xfrm>
            <a:off x="1762760" y="3641901"/>
            <a:ext cx="28346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Franklin Gothic Medium Cond" charset="0"/>
              </a:rPr>
              <a:t>Decide: which one to choose</a:t>
            </a:r>
            <a:endParaRPr lang="zh-CN" altLang="en-US" sz="3200" dirty="0">
              <a:solidFill>
                <a:schemeClr val="accent2">
                  <a:lumMod val="60000"/>
                  <a:lumOff val="40000"/>
                </a:schemeClr>
              </a:solidFill>
              <a:latin typeface="Franklin Gothic Medium Cond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2CBD75-D011-4B97-9777-CF21711D41B9}"/>
              </a:ext>
            </a:extLst>
          </p:cNvPr>
          <p:cNvSpPr txBox="1"/>
          <p:nvPr/>
        </p:nvSpPr>
        <p:spPr>
          <a:xfrm>
            <a:off x="5774690" y="1416493"/>
            <a:ext cx="38227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3399FF"/>
                </a:solidFill>
                <a:latin typeface="Franklin Gothic Medium Cond" charset="0"/>
              </a:rPr>
              <a:t>Explain: pairs of analogy and transformation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C09D8B-56B3-4FB6-8652-97DB4B80C34F}"/>
              </a:ext>
            </a:extLst>
          </p:cNvPr>
          <p:cNvSpPr txBox="1"/>
          <p:nvPr/>
        </p:nvSpPr>
        <p:spPr>
          <a:xfrm>
            <a:off x="3258818" y="5511268"/>
            <a:ext cx="370586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Franklin Gothic Medium Cond" charset="0"/>
              </a:rPr>
              <a:t>Verify: the explanations with options</a:t>
            </a:r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402667B4-CBE8-474E-917A-BBB8B6B2D742}"/>
              </a:ext>
            </a:extLst>
          </p:cNvPr>
          <p:cNvSpPr/>
          <p:nvPr/>
        </p:nvSpPr>
        <p:spPr>
          <a:xfrm rot="10800000">
            <a:off x="1579878" y="3641899"/>
            <a:ext cx="2745740" cy="1077219"/>
          </a:xfrm>
          <a:prstGeom prst="wedgeRoundRectCallout">
            <a:avLst>
              <a:gd name="adj1" fmla="val -23793"/>
              <a:gd name="adj2" fmla="val 88909"/>
              <a:gd name="adj3" fmla="val 16667"/>
            </a:avLst>
          </a:prstGeom>
          <a:noFill/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A76791EA-510F-4F81-A04C-61591B52D9D6}"/>
              </a:ext>
            </a:extLst>
          </p:cNvPr>
          <p:cNvSpPr/>
          <p:nvPr/>
        </p:nvSpPr>
        <p:spPr>
          <a:xfrm rot="10800000">
            <a:off x="3180080" y="5543106"/>
            <a:ext cx="3705860" cy="1045379"/>
          </a:xfrm>
          <a:prstGeom prst="wedgeRoundRectCallout">
            <a:avLst>
              <a:gd name="adj1" fmla="val -19462"/>
              <a:gd name="adj2" fmla="val 91657"/>
              <a:gd name="adj3" fmla="val 16667"/>
            </a:avLst>
          </a:prstGeom>
          <a:noFill/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Speech Bubble: Rectangle with Corners Rounded 27">
            <a:extLst>
              <a:ext uri="{FF2B5EF4-FFF2-40B4-BE49-F238E27FC236}">
                <a16:creationId xmlns:a16="http://schemas.microsoft.com/office/drawing/2014/main" id="{80C1B74F-8D18-44B4-810A-3084A0C578CA}"/>
              </a:ext>
            </a:extLst>
          </p:cNvPr>
          <p:cNvSpPr/>
          <p:nvPr/>
        </p:nvSpPr>
        <p:spPr>
          <a:xfrm>
            <a:off x="5664198" y="1448330"/>
            <a:ext cx="3933192" cy="1077219"/>
          </a:xfrm>
          <a:prstGeom prst="wedgeRoundRectCallout">
            <a:avLst>
              <a:gd name="adj1" fmla="val -34642"/>
              <a:gd name="adj2" fmla="val 68159"/>
              <a:gd name="adj3" fmla="val 16667"/>
            </a:avLst>
          </a:prstGeom>
          <a:noFill/>
          <a:ln w="3175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6B5ACF-8F65-469A-B988-C8F8B18E8D2B}"/>
              </a:ext>
            </a:extLst>
          </p:cNvPr>
          <p:cNvSpPr txBox="1"/>
          <p:nvPr/>
        </p:nvSpPr>
        <p:spPr>
          <a:xfrm>
            <a:off x="215900" y="171057"/>
            <a:ext cx="479298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A helpful heuristic:</a:t>
            </a:r>
          </a:p>
          <a:p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Ideally, A good MAT score implies good O scores, and thus good MATO scores.</a:t>
            </a:r>
          </a:p>
        </p:txBody>
      </p:sp>
    </p:spTree>
    <p:extLst>
      <p:ext uri="{BB962C8B-B14F-4D97-AF65-F5344CB8AC3E}">
        <p14:creationId xmlns:p14="http://schemas.microsoft.com/office/powerpoint/2010/main" val="91288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2C1E5-E173-405A-AEB2-6E20C6F18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#talk-yang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8E7F09-9F28-45EA-B027-3F42C8EE3236}"/>
              </a:ext>
            </a:extLst>
          </p:cNvPr>
          <p:cNvSpPr txBox="1"/>
          <p:nvPr/>
        </p:nvSpPr>
        <p:spPr>
          <a:xfrm>
            <a:off x="491691" y="301683"/>
            <a:ext cx="108671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Put everything together - Integration Strategies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C06C74-CFAC-45ED-8B2D-FBAD6705A2AE}"/>
              </a:ext>
            </a:extLst>
          </p:cNvPr>
          <p:cNvSpPr>
            <a:spLocks noChangeAspect="1"/>
          </p:cNvSpPr>
          <p:nvPr/>
        </p:nvSpPr>
        <p:spPr>
          <a:xfrm>
            <a:off x="918335" y="2869265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F1E07A-07C6-4892-AA6E-13551B17841F}"/>
              </a:ext>
            </a:extLst>
          </p:cNvPr>
          <p:cNvSpPr>
            <a:spLocks noChangeAspect="1"/>
          </p:cNvSpPr>
          <p:nvPr/>
        </p:nvSpPr>
        <p:spPr>
          <a:xfrm>
            <a:off x="2326813" y="1455173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15E8FF-7E09-4222-91FF-0ACEC0725AB1}"/>
              </a:ext>
            </a:extLst>
          </p:cNvPr>
          <p:cNvCxnSpPr/>
          <p:nvPr/>
        </p:nvCxnSpPr>
        <p:spPr>
          <a:xfrm>
            <a:off x="911300" y="2845428"/>
            <a:ext cx="279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A00AD1-A38E-4A81-BD87-876E8A63F238}"/>
              </a:ext>
            </a:extLst>
          </p:cNvPr>
          <p:cNvCxnSpPr>
            <a:cxnSpLocks/>
          </p:cNvCxnSpPr>
          <p:nvPr/>
        </p:nvCxnSpPr>
        <p:spPr>
          <a:xfrm flipV="1">
            <a:off x="2306807" y="1456667"/>
            <a:ext cx="0" cy="421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202FD-C4E5-4EAC-9584-48E96F290B1D}"/>
              </a:ext>
            </a:extLst>
          </p:cNvPr>
          <p:cNvSpPr>
            <a:spLocks noChangeAspect="1"/>
          </p:cNvSpPr>
          <p:nvPr/>
        </p:nvSpPr>
        <p:spPr>
          <a:xfrm>
            <a:off x="2328608" y="2869421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45D4B3-DCD4-4633-8F5A-E01D34B0E381}"/>
              </a:ext>
            </a:extLst>
          </p:cNvPr>
          <p:cNvSpPr>
            <a:spLocks noChangeAspect="1"/>
          </p:cNvSpPr>
          <p:nvPr/>
        </p:nvSpPr>
        <p:spPr>
          <a:xfrm>
            <a:off x="923456" y="1455173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759364-3F5E-428D-BDEA-30282A40D78D}"/>
              </a:ext>
            </a:extLst>
          </p:cNvPr>
          <p:cNvSpPr txBox="1"/>
          <p:nvPr/>
        </p:nvSpPr>
        <p:spPr>
          <a:xfrm>
            <a:off x="2444515" y="1615953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B8D1A8-AE0E-450E-B7C4-FF261A108F80}"/>
              </a:ext>
            </a:extLst>
          </p:cNvPr>
          <p:cNvSpPr txBox="1"/>
          <p:nvPr/>
        </p:nvSpPr>
        <p:spPr>
          <a:xfrm>
            <a:off x="2281682" y="3030171"/>
            <a:ext cx="1458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DB938C-657D-45B9-AD51-62A6427092D8}"/>
              </a:ext>
            </a:extLst>
          </p:cNvPr>
          <p:cNvSpPr txBox="1"/>
          <p:nvPr/>
        </p:nvSpPr>
        <p:spPr>
          <a:xfrm>
            <a:off x="2425174" y="3553391"/>
            <a:ext cx="1183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Neutral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F9B-14C2-4A1A-9FB0-42DD31EDC456}"/>
              </a:ext>
            </a:extLst>
          </p:cNvPr>
          <p:cNvSpPr txBox="1"/>
          <p:nvPr/>
        </p:nvSpPr>
        <p:spPr>
          <a:xfrm>
            <a:off x="879008" y="3030171"/>
            <a:ext cx="1458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MATO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2564A7-0581-42C3-821C-F20A081E7B62}"/>
              </a:ext>
            </a:extLst>
          </p:cNvPr>
          <p:cNvSpPr txBox="1"/>
          <p:nvPr/>
        </p:nvSpPr>
        <p:spPr>
          <a:xfrm>
            <a:off x="1037835" y="1615953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MATO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4C02F1-4F1A-4DE1-919D-C2C5B2DCDC70}"/>
              </a:ext>
            </a:extLst>
          </p:cNvPr>
          <p:cNvSpPr txBox="1"/>
          <p:nvPr/>
        </p:nvSpPr>
        <p:spPr>
          <a:xfrm>
            <a:off x="848713" y="2157781"/>
            <a:ext cx="1530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Confident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CACA9F-B440-4583-B19B-30EC75402CFE}"/>
              </a:ext>
            </a:extLst>
          </p:cNvPr>
          <p:cNvSpPr txBox="1"/>
          <p:nvPr/>
        </p:nvSpPr>
        <p:spPr>
          <a:xfrm>
            <a:off x="2245822" y="2176389"/>
            <a:ext cx="152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Confident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35A489-8247-4B72-B6A4-14665E2E8217}"/>
              </a:ext>
            </a:extLst>
          </p:cNvPr>
          <p:cNvCxnSpPr/>
          <p:nvPr/>
        </p:nvCxnSpPr>
        <p:spPr>
          <a:xfrm>
            <a:off x="909719" y="4259691"/>
            <a:ext cx="279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68C2160-ACEF-42E8-A2A8-225901440FDC}"/>
              </a:ext>
            </a:extLst>
          </p:cNvPr>
          <p:cNvSpPr>
            <a:spLocks noChangeAspect="1"/>
          </p:cNvSpPr>
          <p:nvPr/>
        </p:nvSpPr>
        <p:spPr>
          <a:xfrm>
            <a:off x="917819" y="4281992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A704EC-18F0-49B5-9F52-838931AAF2C6}"/>
              </a:ext>
            </a:extLst>
          </p:cNvPr>
          <p:cNvSpPr>
            <a:spLocks noChangeAspect="1"/>
          </p:cNvSpPr>
          <p:nvPr/>
        </p:nvSpPr>
        <p:spPr>
          <a:xfrm>
            <a:off x="2327744" y="4282740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03CF83-2EC9-4DEF-A98D-46E331AB11B0}"/>
              </a:ext>
            </a:extLst>
          </p:cNvPr>
          <p:cNvSpPr txBox="1"/>
          <p:nvPr/>
        </p:nvSpPr>
        <p:spPr>
          <a:xfrm>
            <a:off x="1036920" y="4468892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MATO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B1CA0-A1A6-4AEA-8D1E-778AACC03491}"/>
              </a:ext>
            </a:extLst>
          </p:cNvPr>
          <p:cNvSpPr txBox="1"/>
          <p:nvPr/>
        </p:nvSpPr>
        <p:spPr>
          <a:xfrm>
            <a:off x="2451274" y="4442772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E3A14A-3811-40F5-8188-ED8E65F905D6}"/>
              </a:ext>
            </a:extLst>
          </p:cNvPr>
          <p:cNvSpPr txBox="1"/>
          <p:nvPr/>
        </p:nvSpPr>
        <p:spPr>
          <a:xfrm>
            <a:off x="2425174" y="4943721"/>
            <a:ext cx="1235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Prudent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FFF85EC-0823-40F8-84E6-D69F0175EF54}"/>
              </a:ext>
            </a:extLst>
          </p:cNvPr>
          <p:cNvSpPr txBox="1"/>
          <p:nvPr/>
        </p:nvSpPr>
        <p:spPr>
          <a:xfrm>
            <a:off x="1036920" y="3549402"/>
            <a:ext cx="1183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Neutral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B56D42-F79E-4205-ACCE-C13139E991CC}"/>
              </a:ext>
            </a:extLst>
          </p:cNvPr>
          <p:cNvSpPr txBox="1"/>
          <p:nvPr/>
        </p:nvSpPr>
        <p:spPr>
          <a:xfrm>
            <a:off x="995970" y="4965992"/>
            <a:ext cx="1235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Prudent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5B69DBF-B5BB-47E0-B676-B51D31E472AD}"/>
              </a:ext>
            </a:extLst>
          </p:cNvPr>
          <p:cNvCxnSpPr>
            <a:cxnSpLocks/>
          </p:cNvCxnSpPr>
          <p:nvPr/>
        </p:nvCxnSpPr>
        <p:spPr>
          <a:xfrm flipV="1">
            <a:off x="646885" y="1455173"/>
            <a:ext cx="0" cy="41863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3773416-C464-40F0-AC3B-283ED665ED32}"/>
              </a:ext>
            </a:extLst>
          </p:cNvPr>
          <p:cNvSpPr txBox="1"/>
          <p:nvPr/>
        </p:nvSpPr>
        <p:spPr>
          <a:xfrm rot="16200000">
            <a:off x="-1551474" y="3365994"/>
            <a:ext cx="40047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How much it relies on the heuristic</a:t>
            </a:r>
            <a:endParaRPr lang="zh-CN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B852AF-F789-413B-B304-B99C099FBF1D}"/>
              </a:ext>
            </a:extLst>
          </p:cNvPr>
          <p:cNvSpPr txBox="1"/>
          <p:nvPr/>
        </p:nvSpPr>
        <p:spPr>
          <a:xfrm>
            <a:off x="917819" y="5693931"/>
            <a:ext cx="13638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Franklin Gothic Medium Cond" charset="0"/>
              </a:rPr>
              <a:t>M Strategies</a:t>
            </a:r>
            <a:endParaRPr lang="zh-CN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A46809-7E0C-4F9F-9DD5-A1B397CCB52C}"/>
              </a:ext>
            </a:extLst>
          </p:cNvPr>
          <p:cNvSpPr txBox="1"/>
          <p:nvPr/>
        </p:nvSpPr>
        <p:spPr>
          <a:xfrm>
            <a:off x="2300321" y="5693183"/>
            <a:ext cx="13944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Franklin Gothic Medium Cond" charset="0"/>
              </a:rPr>
              <a:t>O Strategies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64564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2C1E5-E173-405A-AEB2-6E20C6F18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#talk-yang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8E7F09-9F28-45EA-B027-3F42C8EE3236}"/>
              </a:ext>
            </a:extLst>
          </p:cNvPr>
          <p:cNvSpPr txBox="1"/>
          <p:nvPr/>
        </p:nvSpPr>
        <p:spPr>
          <a:xfrm>
            <a:off x="491691" y="301683"/>
            <a:ext cx="108671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Put </a:t>
            </a:r>
            <a:r>
              <a:rPr lang="en-US" altLang="zh-CN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everything </a:t>
            </a:r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together - Integration Strategies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C06C74-CFAC-45ED-8B2D-FBAD6705A2AE}"/>
              </a:ext>
            </a:extLst>
          </p:cNvPr>
          <p:cNvSpPr>
            <a:spLocks noChangeAspect="1"/>
          </p:cNvSpPr>
          <p:nvPr/>
        </p:nvSpPr>
        <p:spPr>
          <a:xfrm>
            <a:off x="918335" y="2869265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F1E07A-07C6-4892-AA6E-13551B17841F}"/>
              </a:ext>
            </a:extLst>
          </p:cNvPr>
          <p:cNvSpPr>
            <a:spLocks noChangeAspect="1"/>
          </p:cNvSpPr>
          <p:nvPr/>
        </p:nvSpPr>
        <p:spPr>
          <a:xfrm>
            <a:off x="2326813" y="1455173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15E8FF-7E09-4222-91FF-0ACEC0725AB1}"/>
              </a:ext>
            </a:extLst>
          </p:cNvPr>
          <p:cNvCxnSpPr/>
          <p:nvPr/>
        </p:nvCxnSpPr>
        <p:spPr>
          <a:xfrm>
            <a:off x="911300" y="2845428"/>
            <a:ext cx="279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A00AD1-A38E-4A81-BD87-876E8A63F238}"/>
              </a:ext>
            </a:extLst>
          </p:cNvPr>
          <p:cNvCxnSpPr>
            <a:cxnSpLocks/>
          </p:cNvCxnSpPr>
          <p:nvPr/>
        </p:nvCxnSpPr>
        <p:spPr>
          <a:xfrm flipV="1">
            <a:off x="2306807" y="1456667"/>
            <a:ext cx="0" cy="421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202FD-C4E5-4EAC-9584-48E96F290B1D}"/>
              </a:ext>
            </a:extLst>
          </p:cNvPr>
          <p:cNvSpPr>
            <a:spLocks noChangeAspect="1"/>
          </p:cNvSpPr>
          <p:nvPr/>
        </p:nvSpPr>
        <p:spPr>
          <a:xfrm>
            <a:off x="2328608" y="2869421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45D4B3-DCD4-4633-8F5A-E01D34B0E381}"/>
              </a:ext>
            </a:extLst>
          </p:cNvPr>
          <p:cNvSpPr>
            <a:spLocks noChangeAspect="1"/>
          </p:cNvSpPr>
          <p:nvPr/>
        </p:nvSpPr>
        <p:spPr>
          <a:xfrm>
            <a:off x="923456" y="1455173"/>
            <a:ext cx="1368000" cy="136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759364-3F5E-428D-BDEA-30282A40D78D}"/>
              </a:ext>
            </a:extLst>
          </p:cNvPr>
          <p:cNvSpPr txBox="1"/>
          <p:nvPr/>
        </p:nvSpPr>
        <p:spPr>
          <a:xfrm>
            <a:off x="2444515" y="1615953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B8D1A8-AE0E-450E-B7C4-FF261A108F80}"/>
              </a:ext>
            </a:extLst>
          </p:cNvPr>
          <p:cNvSpPr txBox="1"/>
          <p:nvPr/>
        </p:nvSpPr>
        <p:spPr>
          <a:xfrm>
            <a:off x="2281682" y="3030171"/>
            <a:ext cx="1458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DB938C-657D-45B9-AD51-62A6427092D8}"/>
              </a:ext>
            </a:extLst>
          </p:cNvPr>
          <p:cNvSpPr txBox="1"/>
          <p:nvPr/>
        </p:nvSpPr>
        <p:spPr>
          <a:xfrm>
            <a:off x="2425174" y="3553391"/>
            <a:ext cx="1183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Neutral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F9B-14C2-4A1A-9FB0-42DD31EDC456}"/>
              </a:ext>
            </a:extLst>
          </p:cNvPr>
          <p:cNvSpPr txBox="1"/>
          <p:nvPr/>
        </p:nvSpPr>
        <p:spPr>
          <a:xfrm>
            <a:off x="879008" y="3030171"/>
            <a:ext cx="1458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MATO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2564A7-0581-42C3-821C-F20A081E7B62}"/>
              </a:ext>
            </a:extLst>
          </p:cNvPr>
          <p:cNvSpPr txBox="1"/>
          <p:nvPr/>
        </p:nvSpPr>
        <p:spPr>
          <a:xfrm>
            <a:off x="1037835" y="1615953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MATO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4C02F1-4F1A-4DE1-919D-C2C5B2DCDC70}"/>
              </a:ext>
            </a:extLst>
          </p:cNvPr>
          <p:cNvSpPr txBox="1"/>
          <p:nvPr/>
        </p:nvSpPr>
        <p:spPr>
          <a:xfrm>
            <a:off x="848713" y="2157781"/>
            <a:ext cx="1530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Confident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CACA9F-B440-4583-B19B-30EC75402CFE}"/>
              </a:ext>
            </a:extLst>
          </p:cNvPr>
          <p:cNvSpPr txBox="1"/>
          <p:nvPr/>
        </p:nvSpPr>
        <p:spPr>
          <a:xfrm>
            <a:off x="2245822" y="2176389"/>
            <a:ext cx="152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Confident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35A489-8247-4B72-B6A4-14665E2E8217}"/>
              </a:ext>
            </a:extLst>
          </p:cNvPr>
          <p:cNvCxnSpPr/>
          <p:nvPr/>
        </p:nvCxnSpPr>
        <p:spPr>
          <a:xfrm>
            <a:off x="909719" y="4259691"/>
            <a:ext cx="279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68C2160-ACEF-42E8-A2A8-225901440FDC}"/>
              </a:ext>
            </a:extLst>
          </p:cNvPr>
          <p:cNvSpPr>
            <a:spLocks noChangeAspect="1"/>
          </p:cNvSpPr>
          <p:nvPr/>
        </p:nvSpPr>
        <p:spPr>
          <a:xfrm>
            <a:off x="917819" y="4281992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A704EC-18F0-49B5-9F52-838931AAF2C6}"/>
              </a:ext>
            </a:extLst>
          </p:cNvPr>
          <p:cNvSpPr>
            <a:spLocks noChangeAspect="1"/>
          </p:cNvSpPr>
          <p:nvPr/>
        </p:nvSpPr>
        <p:spPr>
          <a:xfrm>
            <a:off x="2327744" y="4282740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03CF83-2EC9-4DEF-A98D-46E331AB11B0}"/>
              </a:ext>
            </a:extLst>
          </p:cNvPr>
          <p:cNvSpPr txBox="1"/>
          <p:nvPr/>
        </p:nvSpPr>
        <p:spPr>
          <a:xfrm>
            <a:off x="1036920" y="4468892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MATO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B1CA0-A1A6-4AEA-8D1E-778AACC03491}"/>
              </a:ext>
            </a:extLst>
          </p:cNvPr>
          <p:cNvSpPr txBox="1"/>
          <p:nvPr/>
        </p:nvSpPr>
        <p:spPr>
          <a:xfrm>
            <a:off x="2451274" y="4442772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E3A14A-3811-40F5-8188-ED8E65F905D6}"/>
              </a:ext>
            </a:extLst>
          </p:cNvPr>
          <p:cNvSpPr txBox="1"/>
          <p:nvPr/>
        </p:nvSpPr>
        <p:spPr>
          <a:xfrm>
            <a:off x="2425174" y="4943721"/>
            <a:ext cx="1235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Prudent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FFF85EC-0823-40F8-84E6-D69F0175EF54}"/>
              </a:ext>
            </a:extLst>
          </p:cNvPr>
          <p:cNvSpPr txBox="1"/>
          <p:nvPr/>
        </p:nvSpPr>
        <p:spPr>
          <a:xfrm>
            <a:off x="1036920" y="3549402"/>
            <a:ext cx="1183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Neutral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B56D42-F79E-4205-ACCE-C13139E991CC}"/>
              </a:ext>
            </a:extLst>
          </p:cNvPr>
          <p:cNvSpPr txBox="1"/>
          <p:nvPr/>
        </p:nvSpPr>
        <p:spPr>
          <a:xfrm>
            <a:off x="995970" y="4965992"/>
            <a:ext cx="1235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Prudent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5B69DBF-B5BB-47E0-B676-B51D31E472AD}"/>
              </a:ext>
            </a:extLst>
          </p:cNvPr>
          <p:cNvCxnSpPr>
            <a:cxnSpLocks/>
          </p:cNvCxnSpPr>
          <p:nvPr/>
        </p:nvCxnSpPr>
        <p:spPr>
          <a:xfrm flipV="1">
            <a:off x="646885" y="1455173"/>
            <a:ext cx="0" cy="41863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3773416-C464-40F0-AC3B-283ED665ED32}"/>
              </a:ext>
            </a:extLst>
          </p:cNvPr>
          <p:cNvSpPr txBox="1"/>
          <p:nvPr/>
        </p:nvSpPr>
        <p:spPr>
          <a:xfrm rot="16200000">
            <a:off x="-1551474" y="3365994"/>
            <a:ext cx="40047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How much it relies on the heuristic</a:t>
            </a:r>
            <a:endParaRPr lang="zh-CN" alt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66EB7A-2688-448E-BFB4-9752C6C10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573" y="1594459"/>
            <a:ext cx="7588007" cy="12287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1BDF30-2EB9-4CCD-B20B-2D37EDA089A6}"/>
              </a:ext>
            </a:extLst>
          </p:cNvPr>
          <p:cNvSpPr txBox="1"/>
          <p:nvPr/>
        </p:nvSpPr>
        <p:spPr>
          <a:xfrm>
            <a:off x="917819" y="5693931"/>
            <a:ext cx="13638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Franklin Gothic Medium Cond" charset="0"/>
              </a:rPr>
              <a:t>M Strategies</a:t>
            </a:r>
            <a:endParaRPr lang="zh-CN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D0B5CF-EAFF-4087-A8BF-5B534976709E}"/>
              </a:ext>
            </a:extLst>
          </p:cNvPr>
          <p:cNvSpPr txBox="1"/>
          <p:nvPr/>
        </p:nvSpPr>
        <p:spPr>
          <a:xfrm>
            <a:off x="2300321" y="5693183"/>
            <a:ext cx="13944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Franklin Gothic Medium Cond" charset="0"/>
              </a:rPr>
              <a:t>O Strategies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03791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2C1E5-E173-405A-AEB2-6E20C6F18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#talk-yang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8E7F09-9F28-45EA-B027-3F42C8EE3236}"/>
              </a:ext>
            </a:extLst>
          </p:cNvPr>
          <p:cNvSpPr txBox="1"/>
          <p:nvPr/>
        </p:nvSpPr>
        <p:spPr>
          <a:xfrm>
            <a:off x="491691" y="301683"/>
            <a:ext cx="108671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Put </a:t>
            </a:r>
            <a:r>
              <a:rPr lang="en-US" altLang="zh-CN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everything </a:t>
            </a:r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together - Integration Strategies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C06C74-CFAC-45ED-8B2D-FBAD6705A2AE}"/>
              </a:ext>
            </a:extLst>
          </p:cNvPr>
          <p:cNvSpPr>
            <a:spLocks noChangeAspect="1"/>
          </p:cNvSpPr>
          <p:nvPr/>
        </p:nvSpPr>
        <p:spPr>
          <a:xfrm>
            <a:off x="918335" y="2869265"/>
            <a:ext cx="1368000" cy="136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F1E07A-07C6-4892-AA6E-13551B17841F}"/>
              </a:ext>
            </a:extLst>
          </p:cNvPr>
          <p:cNvSpPr>
            <a:spLocks noChangeAspect="1"/>
          </p:cNvSpPr>
          <p:nvPr/>
        </p:nvSpPr>
        <p:spPr>
          <a:xfrm>
            <a:off x="2326813" y="1455173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15E8FF-7E09-4222-91FF-0ACEC0725AB1}"/>
              </a:ext>
            </a:extLst>
          </p:cNvPr>
          <p:cNvCxnSpPr/>
          <p:nvPr/>
        </p:nvCxnSpPr>
        <p:spPr>
          <a:xfrm>
            <a:off x="911300" y="2845428"/>
            <a:ext cx="279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A00AD1-A38E-4A81-BD87-876E8A63F238}"/>
              </a:ext>
            </a:extLst>
          </p:cNvPr>
          <p:cNvCxnSpPr>
            <a:cxnSpLocks/>
          </p:cNvCxnSpPr>
          <p:nvPr/>
        </p:nvCxnSpPr>
        <p:spPr>
          <a:xfrm flipV="1">
            <a:off x="2306807" y="1456667"/>
            <a:ext cx="0" cy="421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202FD-C4E5-4EAC-9584-48E96F290B1D}"/>
              </a:ext>
            </a:extLst>
          </p:cNvPr>
          <p:cNvSpPr>
            <a:spLocks noChangeAspect="1"/>
          </p:cNvSpPr>
          <p:nvPr/>
        </p:nvSpPr>
        <p:spPr>
          <a:xfrm>
            <a:off x="2328608" y="2869421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45D4B3-DCD4-4633-8F5A-E01D34B0E381}"/>
              </a:ext>
            </a:extLst>
          </p:cNvPr>
          <p:cNvSpPr>
            <a:spLocks noChangeAspect="1"/>
          </p:cNvSpPr>
          <p:nvPr/>
        </p:nvSpPr>
        <p:spPr>
          <a:xfrm>
            <a:off x="923456" y="1455173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759364-3F5E-428D-BDEA-30282A40D78D}"/>
              </a:ext>
            </a:extLst>
          </p:cNvPr>
          <p:cNvSpPr txBox="1"/>
          <p:nvPr/>
        </p:nvSpPr>
        <p:spPr>
          <a:xfrm>
            <a:off x="2444515" y="1615953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B8D1A8-AE0E-450E-B7C4-FF261A108F80}"/>
              </a:ext>
            </a:extLst>
          </p:cNvPr>
          <p:cNvSpPr txBox="1"/>
          <p:nvPr/>
        </p:nvSpPr>
        <p:spPr>
          <a:xfrm>
            <a:off x="2281682" y="3030171"/>
            <a:ext cx="1458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DB938C-657D-45B9-AD51-62A6427092D8}"/>
              </a:ext>
            </a:extLst>
          </p:cNvPr>
          <p:cNvSpPr txBox="1"/>
          <p:nvPr/>
        </p:nvSpPr>
        <p:spPr>
          <a:xfrm>
            <a:off x="2425174" y="3553391"/>
            <a:ext cx="1183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Neutral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F9B-14C2-4A1A-9FB0-42DD31EDC456}"/>
              </a:ext>
            </a:extLst>
          </p:cNvPr>
          <p:cNvSpPr txBox="1"/>
          <p:nvPr/>
        </p:nvSpPr>
        <p:spPr>
          <a:xfrm>
            <a:off x="879008" y="3030171"/>
            <a:ext cx="1458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MATO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2564A7-0581-42C3-821C-F20A081E7B62}"/>
              </a:ext>
            </a:extLst>
          </p:cNvPr>
          <p:cNvSpPr txBox="1"/>
          <p:nvPr/>
        </p:nvSpPr>
        <p:spPr>
          <a:xfrm>
            <a:off x="1037835" y="1615953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MATO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4C02F1-4F1A-4DE1-919D-C2C5B2DCDC70}"/>
              </a:ext>
            </a:extLst>
          </p:cNvPr>
          <p:cNvSpPr txBox="1"/>
          <p:nvPr/>
        </p:nvSpPr>
        <p:spPr>
          <a:xfrm>
            <a:off x="848713" y="2157781"/>
            <a:ext cx="1530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Confident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CACA9F-B440-4583-B19B-30EC75402CFE}"/>
              </a:ext>
            </a:extLst>
          </p:cNvPr>
          <p:cNvSpPr txBox="1"/>
          <p:nvPr/>
        </p:nvSpPr>
        <p:spPr>
          <a:xfrm>
            <a:off x="2245822" y="2176389"/>
            <a:ext cx="152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Confident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35A489-8247-4B72-B6A4-14665E2E8217}"/>
              </a:ext>
            </a:extLst>
          </p:cNvPr>
          <p:cNvCxnSpPr/>
          <p:nvPr/>
        </p:nvCxnSpPr>
        <p:spPr>
          <a:xfrm>
            <a:off x="909719" y="4259691"/>
            <a:ext cx="279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68C2160-ACEF-42E8-A2A8-225901440FDC}"/>
              </a:ext>
            </a:extLst>
          </p:cNvPr>
          <p:cNvSpPr>
            <a:spLocks noChangeAspect="1"/>
          </p:cNvSpPr>
          <p:nvPr/>
        </p:nvSpPr>
        <p:spPr>
          <a:xfrm>
            <a:off x="917819" y="4281992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A704EC-18F0-49B5-9F52-838931AAF2C6}"/>
              </a:ext>
            </a:extLst>
          </p:cNvPr>
          <p:cNvSpPr>
            <a:spLocks noChangeAspect="1"/>
          </p:cNvSpPr>
          <p:nvPr/>
        </p:nvSpPr>
        <p:spPr>
          <a:xfrm>
            <a:off x="2327744" y="4282740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03CF83-2EC9-4DEF-A98D-46E331AB11B0}"/>
              </a:ext>
            </a:extLst>
          </p:cNvPr>
          <p:cNvSpPr txBox="1"/>
          <p:nvPr/>
        </p:nvSpPr>
        <p:spPr>
          <a:xfrm>
            <a:off x="1036920" y="4468892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MATO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B1CA0-A1A6-4AEA-8D1E-778AACC03491}"/>
              </a:ext>
            </a:extLst>
          </p:cNvPr>
          <p:cNvSpPr txBox="1"/>
          <p:nvPr/>
        </p:nvSpPr>
        <p:spPr>
          <a:xfrm>
            <a:off x="2451274" y="4442772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E3A14A-3811-40F5-8188-ED8E65F905D6}"/>
              </a:ext>
            </a:extLst>
          </p:cNvPr>
          <p:cNvSpPr txBox="1"/>
          <p:nvPr/>
        </p:nvSpPr>
        <p:spPr>
          <a:xfrm>
            <a:off x="2425174" y="4943721"/>
            <a:ext cx="1235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Prudent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FFF85EC-0823-40F8-84E6-D69F0175EF54}"/>
              </a:ext>
            </a:extLst>
          </p:cNvPr>
          <p:cNvSpPr txBox="1"/>
          <p:nvPr/>
        </p:nvSpPr>
        <p:spPr>
          <a:xfrm>
            <a:off x="1036920" y="3549402"/>
            <a:ext cx="1183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Neutral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B56D42-F79E-4205-ACCE-C13139E991CC}"/>
              </a:ext>
            </a:extLst>
          </p:cNvPr>
          <p:cNvSpPr txBox="1"/>
          <p:nvPr/>
        </p:nvSpPr>
        <p:spPr>
          <a:xfrm>
            <a:off x="995970" y="4965992"/>
            <a:ext cx="1235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Prudent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5B69DBF-B5BB-47E0-B676-B51D31E472AD}"/>
              </a:ext>
            </a:extLst>
          </p:cNvPr>
          <p:cNvCxnSpPr>
            <a:cxnSpLocks/>
          </p:cNvCxnSpPr>
          <p:nvPr/>
        </p:nvCxnSpPr>
        <p:spPr>
          <a:xfrm flipV="1">
            <a:off x="646885" y="1455173"/>
            <a:ext cx="0" cy="41863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3773416-C464-40F0-AC3B-283ED665ED32}"/>
              </a:ext>
            </a:extLst>
          </p:cNvPr>
          <p:cNvSpPr txBox="1"/>
          <p:nvPr/>
        </p:nvSpPr>
        <p:spPr>
          <a:xfrm rot="16200000">
            <a:off x="-1551474" y="3365994"/>
            <a:ext cx="40047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How much it relies on the heuristic</a:t>
            </a:r>
            <a:endParaRPr lang="zh-CN" alt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ED6374-0893-4FEE-912E-68BB38D60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573" y="3015463"/>
            <a:ext cx="7293222" cy="12218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BD50E1-4CD9-4EE4-927A-77405C0BC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573" y="1594459"/>
            <a:ext cx="7588007" cy="122871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1F0B91E-C8E9-4711-A398-537770FCCE3A}"/>
              </a:ext>
            </a:extLst>
          </p:cNvPr>
          <p:cNvSpPr txBox="1"/>
          <p:nvPr/>
        </p:nvSpPr>
        <p:spPr>
          <a:xfrm>
            <a:off x="917819" y="5693931"/>
            <a:ext cx="13638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Franklin Gothic Medium Cond" charset="0"/>
              </a:rPr>
              <a:t>M Strategies</a:t>
            </a:r>
            <a:endParaRPr lang="zh-CN" alt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7A98FA-321F-4D44-A785-AE542A80C0F2}"/>
              </a:ext>
            </a:extLst>
          </p:cNvPr>
          <p:cNvSpPr txBox="1"/>
          <p:nvPr/>
        </p:nvSpPr>
        <p:spPr>
          <a:xfrm>
            <a:off x="2300321" y="5693183"/>
            <a:ext cx="13944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Franklin Gothic Medium Cond" charset="0"/>
              </a:rPr>
              <a:t>O Strategies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75745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2C1E5-E173-405A-AEB2-6E20C6F18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#talk-yang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8E7F09-9F28-45EA-B027-3F42C8EE3236}"/>
              </a:ext>
            </a:extLst>
          </p:cNvPr>
          <p:cNvSpPr txBox="1"/>
          <p:nvPr/>
        </p:nvSpPr>
        <p:spPr>
          <a:xfrm>
            <a:off x="491691" y="301683"/>
            <a:ext cx="108671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Put </a:t>
            </a:r>
            <a:r>
              <a:rPr lang="en-US" altLang="zh-CN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everything </a:t>
            </a:r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together - Integration Strategies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C06C74-CFAC-45ED-8B2D-FBAD6705A2AE}"/>
              </a:ext>
            </a:extLst>
          </p:cNvPr>
          <p:cNvSpPr>
            <a:spLocks noChangeAspect="1"/>
          </p:cNvSpPr>
          <p:nvPr/>
        </p:nvSpPr>
        <p:spPr>
          <a:xfrm>
            <a:off x="918335" y="2869265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F1E07A-07C6-4892-AA6E-13551B17841F}"/>
              </a:ext>
            </a:extLst>
          </p:cNvPr>
          <p:cNvSpPr>
            <a:spLocks noChangeAspect="1"/>
          </p:cNvSpPr>
          <p:nvPr/>
        </p:nvSpPr>
        <p:spPr>
          <a:xfrm>
            <a:off x="2326813" y="1455173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15E8FF-7E09-4222-91FF-0ACEC0725AB1}"/>
              </a:ext>
            </a:extLst>
          </p:cNvPr>
          <p:cNvCxnSpPr/>
          <p:nvPr/>
        </p:nvCxnSpPr>
        <p:spPr>
          <a:xfrm>
            <a:off x="911300" y="2845428"/>
            <a:ext cx="279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A00AD1-A38E-4A81-BD87-876E8A63F238}"/>
              </a:ext>
            </a:extLst>
          </p:cNvPr>
          <p:cNvCxnSpPr>
            <a:cxnSpLocks/>
          </p:cNvCxnSpPr>
          <p:nvPr/>
        </p:nvCxnSpPr>
        <p:spPr>
          <a:xfrm flipV="1">
            <a:off x="2306807" y="1456667"/>
            <a:ext cx="0" cy="421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202FD-C4E5-4EAC-9584-48E96F290B1D}"/>
              </a:ext>
            </a:extLst>
          </p:cNvPr>
          <p:cNvSpPr>
            <a:spLocks noChangeAspect="1"/>
          </p:cNvSpPr>
          <p:nvPr/>
        </p:nvSpPr>
        <p:spPr>
          <a:xfrm>
            <a:off x="2328608" y="2869421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45D4B3-DCD4-4633-8F5A-E01D34B0E381}"/>
              </a:ext>
            </a:extLst>
          </p:cNvPr>
          <p:cNvSpPr>
            <a:spLocks noChangeAspect="1"/>
          </p:cNvSpPr>
          <p:nvPr/>
        </p:nvSpPr>
        <p:spPr>
          <a:xfrm>
            <a:off x="923456" y="1455173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759364-3F5E-428D-BDEA-30282A40D78D}"/>
              </a:ext>
            </a:extLst>
          </p:cNvPr>
          <p:cNvSpPr txBox="1"/>
          <p:nvPr/>
        </p:nvSpPr>
        <p:spPr>
          <a:xfrm>
            <a:off x="2444515" y="1615953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B8D1A8-AE0E-450E-B7C4-FF261A108F80}"/>
              </a:ext>
            </a:extLst>
          </p:cNvPr>
          <p:cNvSpPr txBox="1"/>
          <p:nvPr/>
        </p:nvSpPr>
        <p:spPr>
          <a:xfrm>
            <a:off x="2281682" y="3030171"/>
            <a:ext cx="1458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DB938C-657D-45B9-AD51-62A6427092D8}"/>
              </a:ext>
            </a:extLst>
          </p:cNvPr>
          <p:cNvSpPr txBox="1"/>
          <p:nvPr/>
        </p:nvSpPr>
        <p:spPr>
          <a:xfrm>
            <a:off x="2425174" y="3553391"/>
            <a:ext cx="1183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Neutral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F9B-14C2-4A1A-9FB0-42DD31EDC456}"/>
              </a:ext>
            </a:extLst>
          </p:cNvPr>
          <p:cNvSpPr txBox="1"/>
          <p:nvPr/>
        </p:nvSpPr>
        <p:spPr>
          <a:xfrm>
            <a:off x="879008" y="3030171"/>
            <a:ext cx="1458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MATO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2564A7-0581-42C3-821C-F20A081E7B62}"/>
              </a:ext>
            </a:extLst>
          </p:cNvPr>
          <p:cNvSpPr txBox="1"/>
          <p:nvPr/>
        </p:nvSpPr>
        <p:spPr>
          <a:xfrm>
            <a:off x="1037835" y="1615953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MATO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4C02F1-4F1A-4DE1-919D-C2C5B2DCDC70}"/>
              </a:ext>
            </a:extLst>
          </p:cNvPr>
          <p:cNvSpPr txBox="1"/>
          <p:nvPr/>
        </p:nvSpPr>
        <p:spPr>
          <a:xfrm>
            <a:off x="848713" y="2157781"/>
            <a:ext cx="1530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Confident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CACA9F-B440-4583-B19B-30EC75402CFE}"/>
              </a:ext>
            </a:extLst>
          </p:cNvPr>
          <p:cNvSpPr txBox="1"/>
          <p:nvPr/>
        </p:nvSpPr>
        <p:spPr>
          <a:xfrm>
            <a:off x="2245822" y="2176389"/>
            <a:ext cx="152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Confident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35A489-8247-4B72-B6A4-14665E2E8217}"/>
              </a:ext>
            </a:extLst>
          </p:cNvPr>
          <p:cNvCxnSpPr/>
          <p:nvPr/>
        </p:nvCxnSpPr>
        <p:spPr>
          <a:xfrm>
            <a:off x="909719" y="4259691"/>
            <a:ext cx="279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68C2160-ACEF-42E8-A2A8-225901440FDC}"/>
              </a:ext>
            </a:extLst>
          </p:cNvPr>
          <p:cNvSpPr>
            <a:spLocks noChangeAspect="1"/>
          </p:cNvSpPr>
          <p:nvPr/>
        </p:nvSpPr>
        <p:spPr>
          <a:xfrm>
            <a:off x="917819" y="4281992"/>
            <a:ext cx="1368000" cy="136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A704EC-18F0-49B5-9F52-838931AAF2C6}"/>
              </a:ext>
            </a:extLst>
          </p:cNvPr>
          <p:cNvSpPr>
            <a:spLocks noChangeAspect="1"/>
          </p:cNvSpPr>
          <p:nvPr/>
        </p:nvSpPr>
        <p:spPr>
          <a:xfrm>
            <a:off x="2327744" y="4282740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03CF83-2EC9-4DEF-A98D-46E331AB11B0}"/>
              </a:ext>
            </a:extLst>
          </p:cNvPr>
          <p:cNvSpPr txBox="1"/>
          <p:nvPr/>
        </p:nvSpPr>
        <p:spPr>
          <a:xfrm>
            <a:off x="1036920" y="4468892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MATO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B1CA0-A1A6-4AEA-8D1E-778AACC03491}"/>
              </a:ext>
            </a:extLst>
          </p:cNvPr>
          <p:cNvSpPr txBox="1"/>
          <p:nvPr/>
        </p:nvSpPr>
        <p:spPr>
          <a:xfrm>
            <a:off x="2451274" y="4442772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E3A14A-3811-40F5-8188-ED8E65F905D6}"/>
              </a:ext>
            </a:extLst>
          </p:cNvPr>
          <p:cNvSpPr txBox="1"/>
          <p:nvPr/>
        </p:nvSpPr>
        <p:spPr>
          <a:xfrm>
            <a:off x="2425174" y="4943721"/>
            <a:ext cx="1235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Prudent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FFF85EC-0823-40F8-84E6-D69F0175EF54}"/>
              </a:ext>
            </a:extLst>
          </p:cNvPr>
          <p:cNvSpPr txBox="1"/>
          <p:nvPr/>
        </p:nvSpPr>
        <p:spPr>
          <a:xfrm>
            <a:off x="1036920" y="3549402"/>
            <a:ext cx="1183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Neutral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B56D42-F79E-4205-ACCE-C13139E991CC}"/>
              </a:ext>
            </a:extLst>
          </p:cNvPr>
          <p:cNvSpPr txBox="1"/>
          <p:nvPr/>
        </p:nvSpPr>
        <p:spPr>
          <a:xfrm>
            <a:off x="995970" y="4965992"/>
            <a:ext cx="1235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Prudent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5B69DBF-B5BB-47E0-B676-B51D31E472AD}"/>
              </a:ext>
            </a:extLst>
          </p:cNvPr>
          <p:cNvCxnSpPr>
            <a:cxnSpLocks/>
          </p:cNvCxnSpPr>
          <p:nvPr/>
        </p:nvCxnSpPr>
        <p:spPr>
          <a:xfrm flipV="1">
            <a:off x="646885" y="1455173"/>
            <a:ext cx="0" cy="41863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3773416-C464-40F0-AC3B-283ED665ED32}"/>
              </a:ext>
            </a:extLst>
          </p:cNvPr>
          <p:cNvSpPr txBox="1"/>
          <p:nvPr/>
        </p:nvSpPr>
        <p:spPr>
          <a:xfrm rot="16200000">
            <a:off x="-1551474" y="3365994"/>
            <a:ext cx="40047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How much it relies on the heuristic</a:t>
            </a:r>
            <a:endParaRPr lang="zh-CN" alt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B21154-DFFE-4D79-92B3-B716A1C67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573" y="4730502"/>
            <a:ext cx="7001870" cy="57330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D4ED0BF-B66E-4DEA-988A-F05BB0403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573" y="3015463"/>
            <a:ext cx="7293222" cy="122180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8557F36-0866-4A08-88F6-9AAD45BE8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0573" y="1594459"/>
            <a:ext cx="7588007" cy="122871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B66C397-FF33-4779-9BC8-1482B894DF24}"/>
              </a:ext>
            </a:extLst>
          </p:cNvPr>
          <p:cNvSpPr txBox="1"/>
          <p:nvPr/>
        </p:nvSpPr>
        <p:spPr>
          <a:xfrm>
            <a:off x="917819" y="5693931"/>
            <a:ext cx="13638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Franklin Gothic Medium Cond" charset="0"/>
              </a:rPr>
              <a:t>M Strategies</a:t>
            </a:r>
            <a:endParaRPr lang="zh-CN" alt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2A59DA-CF92-4E52-BAA9-BCF3AD594170}"/>
              </a:ext>
            </a:extLst>
          </p:cNvPr>
          <p:cNvSpPr txBox="1"/>
          <p:nvPr/>
        </p:nvSpPr>
        <p:spPr>
          <a:xfrm>
            <a:off x="2300321" y="5693183"/>
            <a:ext cx="13944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Franklin Gothic Medium Cond" charset="0"/>
              </a:rPr>
              <a:t>O Strategies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76370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2C1E5-E173-405A-AEB2-6E20C6F18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#talk-yang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8E7F09-9F28-45EA-B027-3F42C8EE3236}"/>
              </a:ext>
            </a:extLst>
          </p:cNvPr>
          <p:cNvSpPr txBox="1"/>
          <p:nvPr/>
        </p:nvSpPr>
        <p:spPr>
          <a:xfrm>
            <a:off x="491691" y="301683"/>
            <a:ext cx="108671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Put </a:t>
            </a:r>
            <a:r>
              <a:rPr lang="en-US" altLang="zh-CN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everything </a:t>
            </a:r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together - Integration Strategies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C06C74-CFAC-45ED-8B2D-FBAD6705A2AE}"/>
              </a:ext>
            </a:extLst>
          </p:cNvPr>
          <p:cNvSpPr>
            <a:spLocks noChangeAspect="1"/>
          </p:cNvSpPr>
          <p:nvPr/>
        </p:nvSpPr>
        <p:spPr>
          <a:xfrm>
            <a:off x="918335" y="2869265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F1E07A-07C6-4892-AA6E-13551B17841F}"/>
              </a:ext>
            </a:extLst>
          </p:cNvPr>
          <p:cNvSpPr>
            <a:spLocks noChangeAspect="1"/>
          </p:cNvSpPr>
          <p:nvPr/>
        </p:nvSpPr>
        <p:spPr>
          <a:xfrm>
            <a:off x="2326813" y="1455173"/>
            <a:ext cx="1368000" cy="136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15E8FF-7E09-4222-91FF-0ACEC0725AB1}"/>
              </a:ext>
            </a:extLst>
          </p:cNvPr>
          <p:cNvCxnSpPr/>
          <p:nvPr/>
        </p:nvCxnSpPr>
        <p:spPr>
          <a:xfrm>
            <a:off x="911300" y="2845428"/>
            <a:ext cx="279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A00AD1-A38E-4A81-BD87-876E8A63F238}"/>
              </a:ext>
            </a:extLst>
          </p:cNvPr>
          <p:cNvCxnSpPr>
            <a:cxnSpLocks/>
          </p:cNvCxnSpPr>
          <p:nvPr/>
        </p:nvCxnSpPr>
        <p:spPr>
          <a:xfrm flipV="1">
            <a:off x="2306807" y="1456667"/>
            <a:ext cx="0" cy="421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202FD-C4E5-4EAC-9584-48E96F290B1D}"/>
              </a:ext>
            </a:extLst>
          </p:cNvPr>
          <p:cNvSpPr>
            <a:spLocks noChangeAspect="1"/>
          </p:cNvSpPr>
          <p:nvPr/>
        </p:nvSpPr>
        <p:spPr>
          <a:xfrm>
            <a:off x="2328608" y="2869421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45D4B3-DCD4-4633-8F5A-E01D34B0E381}"/>
              </a:ext>
            </a:extLst>
          </p:cNvPr>
          <p:cNvSpPr>
            <a:spLocks noChangeAspect="1"/>
          </p:cNvSpPr>
          <p:nvPr/>
        </p:nvSpPr>
        <p:spPr>
          <a:xfrm>
            <a:off x="923456" y="1455173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759364-3F5E-428D-BDEA-30282A40D78D}"/>
              </a:ext>
            </a:extLst>
          </p:cNvPr>
          <p:cNvSpPr txBox="1"/>
          <p:nvPr/>
        </p:nvSpPr>
        <p:spPr>
          <a:xfrm>
            <a:off x="2444515" y="1615953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B8D1A8-AE0E-450E-B7C4-FF261A108F80}"/>
              </a:ext>
            </a:extLst>
          </p:cNvPr>
          <p:cNvSpPr txBox="1"/>
          <p:nvPr/>
        </p:nvSpPr>
        <p:spPr>
          <a:xfrm>
            <a:off x="2281682" y="3030171"/>
            <a:ext cx="1458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DB938C-657D-45B9-AD51-62A6427092D8}"/>
              </a:ext>
            </a:extLst>
          </p:cNvPr>
          <p:cNvSpPr txBox="1"/>
          <p:nvPr/>
        </p:nvSpPr>
        <p:spPr>
          <a:xfrm>
            <a:off x="2425174" y="3553391"/>
            <a:ext cx="1183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Neutral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F9B-14C2-4A1A-9FB0-42DD31EDC456}"/>
              </a:ext>
            </a:extLst>
          </p:cNvPr>
          <p:cNvSpPr txBox="1"/>
          <p:nvPr/>
        </p:nvSpPr>
        <p:spPr>
          <a:xfrm>
            <a:off x="879008" y="3030171"/>
            <a:ext cx="1458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MATO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2564A7-0581-42C3-821C-F20A081E7B62}"/>
              </a:ext>
            </a:extLst>
          </p:cNvPr>
          <p:cNvSpPr txBox="1"/>
          <p:nvPr/>
        </p:nvSpPr>
        <p:spPr>
          <a:xfrm>
            <a:off x="1037835" y="1615953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MATO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4C02F1-4F1A-4DE1-919D-C2C5B2DCDC70}"/>
              </a:ext>
            </a:extLst>
          </p:cNvPr>
          <p:cNvSpPr txBox="1"/>
          <p:nvPr/>
        </p:nvSpPr>
        <p:spPr>
          <a:xfrm>
            <a:off x="848713" y="2157781"/>
            <a:ext cx="1530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Confident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CACA9F-B440-4583-B19B-30EC75402CFE}"/>
              </a:ext>
            </a:extLst>
          </p:cNvPr>
          <p:cNvSpPr txBox="1"/>
          <p:nvPr/>
        </p:nvSpPr>
        <p:spPr>
          <a:xfrm>
            <a:off x="2245822" y="2176389"/>
            <a:ext cx="152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Confident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35A489-8247-4B72-B6A4-14665E2E8217}"/>
              </a:ext>
            </a:extLst>
          </p:cNvPr>
          <p:cNvCxnSpPr/>
          <p:nvPr/>
        </p:nvCxnSpPr>
        <p:spPr>
          <a:xfrm>
            <a:off x="909719" y="4259691"/>
            <a:ext cx="279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68C2160-ACEF-42E8-A2A8-225901440FDC}"/>
              </a:ext>
            </a:extLst>
          </p:cNvPr>
          <p:cNvSpPr>
            <a:spLocks noChangeAspect="1"/>
          </p:cNvSpPr>
          <p:nvPr/>
        </p:nvSpPr>
        <p:spPr>
          <a:xfrm>
            <a:off x="917819" y="4281992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A704EC-18F0-49B5-9F52-838931AAF2C6}"/>
              </a:ext>
            </a:extLst>
          </p:cNvPr>
          <p:cNvSpPr>
            <a:spLocks noChangeAspect="1"/>
          </p:cNvSpPr>
          <p:nvPr/>
        </p:nvSpPr>
        <p:spPr>
          <a:xfrm>
            <a:off x="2327744" y="4282740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03CF83-2EC9-4DEF-A98D-46E331AB11B0}"/>
              </a:ext>
            </a:extLst>
          </p:cNvPr>
          <p:cNvSpPr txBox="1"/>
          <p:nvPr/>
        </p:nvSpPr>
        <p:spPr>
          <a:xfrm>
            <a:off x="1036920" y="4468892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MATO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B1CA0-A1A6-4AEA-8D1E-778AACC03491}"/>
              </a:ext>
            </a:extLst>
          </p:cNvPr>
          <p:cNvSpPr txBox="1"/>
          <p:nvPr/>
        </p:nvSpPr>
        <p:spPr>
          <a:xfrm>
            <a:off x="2451274" y="4442772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E3A14A-3811-40F5-8188-ED8E65F905D6}"/>
              </a:ext>
            </a:extLst>
          </p:cNvPr>
          <p:cNvSpPr txBox="1"/>
          <p:nvPr/>
        </p:nvSpPr>
        <p:spPr>
          <a:xfrm>
            <a:off x="2425174" y="4943721"/>
            <a:ext cx="1235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Prudent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FFF85EC-0823-40F8-84E6-D69F0175EF54}"/>
              </a:ext>
            </a:extLst>
          </p:cNvPr>
          <p:cNvSpPr txBox="1"/>
          <p:nvPr/>
        </p:nvSpPr>
        <p:spPr>
          <a:xfrm>
            <a:off x="1036920" y="3549402"/>
            <a:ext cx="1183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Neutral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B56D42-F79E-4205-ACCE-C13139E991CC}"/>
              </a:ext>
            </a:extLst>
          </p:cNvPr>
          <p:cNvSpPr txBox="1"/>
          <p:nvPr/>
        </p:nvSpPr>
        <p:spPr>
          <a:xfrm>
            <a:off x="995970" y="4965992"/>
            <a:ext cx="1235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Prudent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5B69DBF-B5BB-47E0-B676-B51D31E472AD}"/>
              </a:ext>
            </a:extLst>
          </p:cNvPr>
          <p:cNvCxnSpPr>
            <a:cxnSpLocks/>
          </p:cNvCxnSpPr>
          <p:nvPr/>
        </p:nvCxnSpPr>
        <p:spPr>
          <a:xfrm flipV="1">
            <a:off x="646885" y="1455173"/>
            <a:ext cx="0" cy="41863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3773416-C464-40F0-AC3B-283ED665ED32}"/>
              </a:ext>
            </a:extLst>
          </p:cNvPr>
          <p:cNvSpPr txBox="1"/>
          <p:nvPr/>
        </p:nvSpPr>
        <p:spPr>
          <a:xfrm rot="16200000">
            <a:off x="-1551474" y="3365994"/>
            <a:ext cx="40047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How much it relies on the heuristic</a:t>
            </a:r>
            <a:endParaRPr lang="zh-CN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62213C-FABB-432F-90D5-7A26608878E7}"/>
              </a:ext>
            </a:extLst>
          </p:cNvPr>
          <p:cNvSpPr txBox="1"/>
          <p:nvPr/>
        </p:nvSpPr>
        <p:spPr>
          <a:xfrm>
            <a:off x="917819" y="5693931"/>
            <a:ext cx="13638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Franklin Gothic Medium Cond" charset="0"/>
              </a:rPr>
              <a:t>M Strategies</a:t>
            </a:r>
            <a:endParaRPr lang="zh-CN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325A76-9D76-483A-B933-B8345C096937}"/>
              </a:ext>
            </a:extLst>
          </p:cNvPr>
          <p:cNvSpPr txBox="1"/>
          <p:nvPr/>
        </p:nvSpPr>
        <p:spPr>
          <a:xfrm>
            <a:off x="2300321" y="5693183"/>
            <a:ext cx="13944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Franklin Gothic Medium Cond" charset="0"/>
              </a:rPr>
              <a:t>O Strategies</a:t>
            </a:r>
            <a:endParaRPr lang="zh-CN" alt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EC4B20-9FC8-423F-840F-14B054491F79}"/>
              </a:ext>
            </a:extLst>
          </p:cNvPr>
          <p:cNvSpPr txBox="1"/>
          <p:nvPr/>
        </p:nvSpPr>
        <p:spPr>
          <a:xfrm>
            <a:off x="5015794" y="1703955"/>
            <a:ext cx="52514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Franklin Gothic Medium Cond" charset="0"/>
              </a:rPr>
              <a:t>O-Confident is mathematically equivalent to M-confident.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790238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2C1E5-E173-405A-AEB2-6E20C6F18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#talk-yang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8E7F09-9F28-45EA-B027-3F42C8EE3236}"/>
              </a:ext>
            </a:extLst>
          </p:cNvPr>
          <p:cNvSpPr txBox="1"/>
          <p:nvPr/>
        </p:nvSpPr>
        <p:spPr>
          <a:xfrm>
            <a:off x="491691" y="301683"/>
            <a:ext cx="108671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Put </a:t>
            </a:r>
            <a:r>
              <a:rPr lang="en-US" altLang="zh-CN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everything </a:t>
            </a:r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together - Integration Strategies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C06C74-CFAC-45ED-8B2D-FBAD6705A2AE}"/>
              </a:ext>
            </a:extLst>
          </p:cNvPr>
          <p:cNvSpPr>
            <a:spLocks noChangeAspect="1"/>
          </p:cNvSpPr>
          <p:nvPr/>
        </p:nvSpPr>
        <p:spPr>
          <a:xfrm>
            <a:off x="918335" y="2869265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F1E07A-07C6-4892-AA6E-13551B17841F}"/>
              </a:ext>
            </a:extLst>
          </p:cNvPr>
          <p:cNvSpPr>
            <a:spLocks noChangeAspect="1"/>
          </p:cNvSpPr>
          <p:nvPr/>
        </p:nvSpPr>
        <p:spPr>
          <a:xfrm>
            <a:off x="2326813" y="1455173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15E8FF-7E09-4222-91FF-0ACEC0725AB1}"/>
              </a:ext>
            </a:extLst>
          </p:cNvPr>
          <p:cNvCxnSpPr/>
          <p:nvPr/>
        </p:nvCxnSpPr>
        <p:spPr>
          <a:xfrm>
            <a:off x="911300" y="2845428"/>
            <a:ext cx="279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A00AD1-A38E-4A81-BD87-876E8A63F238}"/>
              </a:ext>
            </a:extLst>
          </p:cNvPr>
          <p:cNvCxnSpPr>
            <a:cxnSpLocks/>
          </p:cNvCxnSpPr>
          <p:nvPr/>
        </p:nvCxnSpPr>
        <p:spPr>
          <a:xfrm flipV="1">
            <a:off x="2306807" y="1456667"/>
            <a:ext cx="0" cy="421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202FD-C4E5-4EAC-9584-48E96F290B1D}"/>
              </a:ext>
            </a:extLst>
          </p:cNvPr>
          <p:cNvSpPr>
            <a:spLocks noChangeAspect="1"/>
          </p:cNvSpPr>
          <p:nvPr/>
        </p:nvSpPr>
        <p:spPr>
          <a:xfrm>
            <a:off x="2328608" y="2869421"/>
            <a:ext cx="1368000" cy="136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45D4B3-DCD4-4633-8F5A-E01D34B0E381}"/>
              </a:ext>
            </a:extLst>
          </p:cNvPr>
          <p:cNvSpPr>
            <a:spLocks noChangeAspect="1"/>
          </p:cNvSpPr>
          <p:nvPr/>
        </p:nvSpPr>
        <p:spPr>
          <a:xfrm>
            <a:off x="923456" y="1455173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759364-3F5E-428D-BDEA-30282A40D78D}"/>
              </a:ext>
            </a:extLst>
          </p:cNvPr>
          <p:cNvSpPr txBox="1"/>
          <p:nvPr/>
        </p:nvSpPr>
        <p:spPr>
          <a:xfrm>
            <a:off x="2444515" y="1615953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B8D1A8-AE0E-450E-B7C4-FF261A108F80}"/>
              </a:ext>
            </a:extLst>
          </p:cNvPr>
          <p:cNvSpPr txBox="1"/>
          <p:nvPr/>
        </p:nvSpPr>
        <p:spPr>
          <a:xfrm>
            <a:off x="2281682" y="3030171"/>
            <a:ext cx="1458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DB938C-657D-45B9-AD51-62A6427092D8}"/>
              </a:ext>
            </a:extLst>
          </p:cNvPr>
          <p:cNvSpPr txBox="1"/>
          <p:nvPr/>
        </p:nvSpPr>
        <p:spPr>
          <a:xfrm>
            <a:off x="2425174" y="3553391"/>
            <a:ext cx="1183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Neutral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F9B-14C2-4A1A-9FB0-42DD31EDC456}"/>
              </a:ext>
            </a:extLst>
          </p:cNvPr>
          <p:cNvSpPr txBox="1"/>
          <p:nvPr/>
        </p:nvSpPr>
        <p:spPr>
          <a:xfrm>
            <a:off x="879008" y="3030171"/>
            <a:ext cx="1458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MATO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2564A7-0581-42C3-821C-F20A081E7B62}"/>
              </a:ext>
            </a:extLst>
          </p:cNvPr>
          <p:cNvSpPr txBox="1"/>
          <p:nvPr/>
        </p:nvSpPr>
        <p:spPr>
          <a:xfrm>
            <a:off x="1037835" y="1615953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MATO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4C02F1-4F1A-4DE1-919D-C2C5B2DCDC70}"/>
              </a:ext>
            </a:extLst>
          </p:cNvPr>
          <p:cNvSpPr txBox="1"/>
          <p:nvPr/>
        </p:nvSpPr>
        <p:spPr>
          <a:xfrm>
            <a:off x="848713" y="2157781"/>
            <a:ext cx="1530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Confident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CACA9F-B440-4583-B19B-30EC75402CFE}"/>
              </a:ext>
            </a:extLst>
          </p:cNvPr>
          <p:cNvSpPr txBox="1"/>
          <p:nvPr/>
        </p:nvSpPr>
        <p:spPr>
          <a:xfrm>
            <a:off x="2245822" y="2176389"/>
            <a:ext cx="152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Confident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35A489-8247-4B72-B6A4-14665E2E8217}"/>
              </a:ext>
            </a:extLst>
          </p:cNvPr>
          <p:cNvCxnSpPr/>
          <p:nvPr/>
        </p:nvCxnSpPr>
        <p:spPr>
          <a:xfrm>
            <a:off x="909719" y="4259691"/>
            <a:ext cx="279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68C2160-ACEF-42E8-A2A8-225901440FDC}"/>
              </a:ext>
            </a:extLst>
          </p:cNvPr>
          <p:cNvSpPr>
            <a:spLocks noChangeAspect="1"/>
          </p:cNvSpPr>
          <p:nvPr/>
        </p:nvSpPr>
        <p:spPr>
          <a:xfrm>
            <a:off x="917819" y="4281992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A704EC-18F0-49B5-9F52-838931AAF2C6}"/>
              </a:ext>
            </a:extLst>
          </p:cNvPr>
          <p:cNvSpPr>
            <a:spLocks noChangeAspect="1"/>
          </p:cNvSpPr>
          <p:nvPr/>
        </p:nvSpPr>
        <p:spPr>
          <a:xfrm>
            <a:off x="2327744" y="4282740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03CF83-2EC9-4DEF-A98D-46E331AB11B0}"/>
              </a:ext>
            </a:extLst>
          </p:cNvPr>
          <p:cNvSpPr txBox="1"/>
          <p:nvPr/>
        </p:nvSpPr>
        <p:spPr>
          <a:xfrm>
            <a:off x="1036920" y="4468892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MATO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B1CA0-A1A6-4AEA-8D1E-778AACC03491}"/>
              </a:ext>
            </a:extLst>
          </p:cNvPr>
          <p:cNvSpPr txBox="1"/>
          <p:nvPr/>
        </p:nvSpPr>
        <p:spPr>
          <a:xfrm>
            <a:off x="2451274" y="4442772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E3A14A-3811-40F5-8188-ED8E65F905D6}"/>
              </a:ext>
            </a:extLst>
          </p:cNvPr>
          <p:cNvSpPr txBox="1"/>
          <p:nvPr/>
        </p:nvSpPr>
        <p:spPr>
          <a:xfrm>
            <a:off x="2425174" y="4943721"/>
            <a:ext cx="1235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Prudent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FFF85EC-0823-40F8-84E6-D69F0175EF54}"/>
              </a:ext>
            </a:extLst>
          </p:cNvPr>
          <p:cNvSpPr txBox="1"/>
          <p:nvPr/>
        </p:nvSpPr>
        <p:spPr>
          <a:xfrm>
            <a:off x="1036920" y="3549402"/>
            <a:ext cx="1183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Neutral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B56D42-F79E-4205-ACCE-C13139E991CC}"/>
              </a:ext>
            </a:extLst>
          </p:cNvPr>
          <p:cNvSpPr txBox="1"/>
          <p:nvPr/>
        </p:nvSpPr>
        <p:spPr>
          <a:xfrm>
            <a:off x="995970" y="4965992"/>
            <a:ext cx="1235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Prudent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5B69DBF-B5BB-47E0-B676-B51D31E472AD}"/>
              </a:ext>
            </a:extLst>
          </p:cNvPr>
          <p:cNvCxnSpPr>
            <a:cxnSpLocks/>
          </p:cNvCxnSpPr>
          <p:nvPr/>
        </p:nvCxnSpPr>
        <p:spPr>
          <a:xfrm flipV="1">
            <a:off x="646885" y="1455173"/>
            <a:ext cx="0" cy="41863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3773416-C464-40F0-AC3B-283ED665ED32}"/>
              </a:ext>
            </a:extLst>
          </p:cNvPr>
          <p:cNvSpPr txBox="1"/>
          <p:nvPr/>
        </p:nvSpPr>
        <p:spPr>
          <a:xfrm rot="16200000">
            <a:off x="-1551474" y="3365994"/>
            <a:ext cx="40047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How much it relies on the heuristic</a:t>
            </a:r>
            <a:endParaRPr lang="zh-CN" alt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C4E828-61C9-4E1D-A7D7-0208F9940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794" y="3019091"/>
            <a:ext cx="3778190" cy="1240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CE6426-FA18-42F4-9BCD-A2C2FB87E98B}"/>
              </a:ext>
            </a:extLst>
          </p:cNvPr>
          <p:cNvSpPr txBox="1"/>
          <p:nvPr/>
        </p:nvSpPr>
        <p:spPr>
          <a:xfrm>
            <a:off x="5015794" y="1703955"/>
            <a:ext cx="52514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Franklin Gothic Medium Cond" charset="0"/>
              </a:rPr>
              <a:t>O-Confident is mathematically equivalent to M-confident.</a:t>
            </a:r>
            <a:endParaRPr lang="zh-CN" alt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64A5C5-03E7-4BDD-9E64-2129F2E1401C}"/>
              </a:ext>
            </a:extLst>
          </p:cNvPr>
          <p:cNvSpPr txBox="1"/>
          <p:nvPr/>
        </p:nvSpPr>
        <p:spPr>
          <a:xfrm>
            <a:off x="917819" y="5693931"/>
            <a:ext cx="13638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Franklin Gothic Medium Cond" charset="0"/>
              </a:rPr>
              <a:t>M Strategies</a:t>
            </a:r>
            <a:endParaRPr lang="zh-CN" alt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F5F56E-4570-4471-B5F6-4781DD70176F}"/>
              </a:ext>
            </a:extLst>
          </p:cNvPr>
          <p:cNvSpPr txBox="1"/>
          <p:nvPr/>
        </p:nvSpPr>
        <p:spPr>
          <a:xfrm>
            <a:off x="2300321" y="5693183"/>
            <a:ext cx="13944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Franklin Gothic Medium Cond" charset="0"/>
              </a:rPr>
              <a:t>O Strategies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190420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2C1E5-E173-405A-AEB2-6E20C6F18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#talk-yang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8E7F09-9F28-45EA-B027-3F42C8EE3236}"/>
              </a:ext>
            </a:extLst>
          </p:cNvPr>
          <p:cNvSpPr txBox="1"/>
          <p:nvPr/>
        </p:nvSpPr>
        <p:spPr>
          <a:xfrm>
            <a:off x="491691" y="301683"/>
            <a:ext cx="108671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Put </a:t>
            </a:r>
            <a:r>
              <a:rPr lang="en-US" altLang="zh-CN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everything </a:t>
            </a:r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together - Integration Strategies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C06C74-CFAC-45ED-8B2D-FBAD6705A2AE}"/>
              </a:ext>
            </a:extLst>
          </p:cNvPr>
          <p:cNvSpPr>
            <a:spLocks noChangeAspect="1"/>
          </p:cNvSpPr>
          <p:nvPr/>
        </p:nvSpPr>
        <p:spPr>
          <a:xfrm>
            <a:off x="918335" y="2869265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F1E07A-07C6-4892-AA6E-13551B17841F}"/>
              </a:ext>
            </a:extLst>
          </p:cNvPr>
          <p:cNvSpPr>
            <a:spLocks noChangeAspect="1"/>
          </p:cNvSpPr>
          <p:nvPr/>
        </p:nvSpPr>
        <p:spPr>
          <a:xfrm>
            <a:off x="2326813" y="1455173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15E8FF-7E09-4222-91FF-0ACEC0725AB1}"/>
              </a:ext>
            </a:extLst>
          </p:cNvPr>
          <p:cNvCxnSpPr/>
          <p:nvPr/>
        </p:nvCxnSpPr>
        <p:spPr>
          <a:xfrm>
            <a:off x="911300" y="2845428"/>
            <a:ext cx="279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A00AD1-A38E-4A81-BD87-876E8A63F238}"/>
              </a:ext>
            </a:extLst>
          </p:cNvPr>
          <p:cNvCxnSpPr>
            <a:cxnSpLocks/>
          </p:cNvCxnSpPr>
          <p:nvPr/>
        </p:nvCxnSpPr>
        <p:spPr>
          <a:xfrm flipV="1">
            <a:off x="2306807" y="1456667"/>
            <a:ext cx="0" cy="421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202FD-C4E5-4EAC-9584-48E96F290B1D}"/>
              </a:ext>
            </a:extLst>
          </p:cNvPr>
          <p:cNvSpPr>
            <a:spLocks noChangeAspect="1"/>
          </p:cNvSpPr>
          <p:nvPr/>
        </p:nvSpPr>
        <p:spPr>
          <a:xfrm>
            <a:off x="2328608" y="2869421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45D4B3-DCD4-4633-8F5A-E01D34B0E381}"/>
              </a:ext>
            </a:extLst>
          </p:cNvPr>
          <p:cNvSpPr>
            <a:spLocks noChangeAspect="1"/>
          </p:cNvSpPr>
          <p:nvPr/>
        </p:nvSpPr>
        <p:spPr>
          <a:xfrm>
            <a:off x="923456" y="1455173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759364-3F5E-428D-BDEA-30282A40D78D}"/>
              </a:ext>
            </a:extLst>
          </p:cNvPr>
          <p:cNvSpPr txBox="1"/>
          <p:nvPr/>
        </p:nvSpPr>
        <p:spPr>
          <a:xfrm>
            <a:off x="2444515" y="1615953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B8D1A8-AE0E-450E-B7C4-FF261A108F80}"/>
              </a:ext>
            </a:extLst>
          </p:cNvPr>
          <p:cNvSpPr txBox="1"/>
          <p:nvPr/>
        </p:nvSpPr>
        <p:spPr>
          <a:xfrm>
            <a:off x="2281682" y="3030171"/>
            <a:ext cx="1458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DB938C-657D-45B9-AD51-62A6427092D8}"/>
              </a:ext>
            </a:extLst>
          </p:cNvPr>
          <p:cNvSpPr txBox="1"/>
          <p:nvPr/>
        </p:nvSpPr>
        <p:spPr>
          <a:xfrm>
            <a:off x="2425174" y="3553391"/>
            <a:ext cx="1183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Neutral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F9B-14C2-4A1A-9FB0-42DD31EDC456}"/>
              </a:ext>
            </a:extLst>
          </p:cNvPr>
          <p:cNvSpPr txBox="1"/>
          <p:nvPr/>
        </p:nvSpPr>
        <p:spPr>
          <a:xfrm>
            <a:off x="879008" y="3030171"/>
            <a:ext cx="1458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MATO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2564A7-0581-42C3-821C-F20A081E7B62}"/>
              </a:ext>
            </a:extLst>
          </p:cNvPr>
          <p:cNvSpPr txBox="1"/>
          <p:nvPr/>
        </p:nvSpPr>
        <p:spPr>
          <a:xfrm>
            <a:off x="1037835" y="1615953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MATO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4C02F1-4F1A-4DE1-919D-C2C5B2DCDC70}"/>
              </a:ext>
            </a:extLst>
          </p:cNvPr>
          <p:cNvSpPr txBox="1"/>
          <p:nvPr/>
        </p:nvSpPr>
        <p:spPr>
          <a:xfrm>
            <a:off x="848713" y="2157781"/>
            <a:ext cx="1530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Confident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CACA9F-B440-4583-B19B-30EC75402CFE}"/>
              </a:ext>
            </a:extLst>
          </p:cNvPr>
          <p:cNvSpPr txBox="1"/>
          <p:nvPr/>
        </p:nvSpPr>
        <p:spPr>
          <a:xfrm>
            <a:off x="2245822" y="2176389"/>
            <a:ext cx="152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Confident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35A489-8247-4B72-B6A4-14665E2E8217}"/>
              </a:ext>
            </a:extLst>
          </p:cNvPr>
          <p:cNvCxnSpPr/>
          <p:nvPr/>
        </p:nvCxnSpPr>
        <p:spPr>
          <a:xfrm>
            <a:off x="909719" y="4259691"/>
            <a:ext cx="279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68C2160-ACEF-42E8-A2A8-225901440FDC}"/>
              </a:ext>
            </a:extLst>
          </p:cNvPr>
          <p:cNvSpPr>
            <a:spLocks noChangeAspect="1"/>
          </p:cNvSpPr>
          <p:nvPr/>
        </p:nvSpPr>
        <p:spPr>
          <a:xfrm>
            <a:off x="917819" y="4281992"/>
            <a:ext cx="1368000" cy="136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A704EC-18F0-49B5-9F52-838931AAF2C6}"/>
              </a:ext>
            </a:extLst>
          </p:cNvPr>
          <p:cNvSpPr>
            <a:spLocks noChangeAspect="1"/>
          </p:cNvSpPr>
          <p:nvPr/>
        </p:nvSpPr>
        <p:spPr>
          <a:xfrm>
            <a:off x="2327744" y="4282740"/>
            <a:ext cx="1368000" cy="136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03CF83-2EC9-4DEF-A98D-46E331AB11B0}"/>
              </a:ext>
            </a:extLst>
          </p:cNvPr>
          <p:cNvSpPr txBox="1"/>
          <p:nvPr/>
        </p:nvSpPr>
        <p:spPr>
          <a:xfrm>
            <a:off x="1036920" y="4468892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MATO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B1CA0-A1A6-4AEA-8D1E-778AACC03491}"/>
              </a:ext>
            </a:extLst>
          </p:cNvPr>
          <p:cNvSpPr txBox="1"/>
          <p:nvPr/>
        </p:nvSpPr>
        <p:spPr>
          <a:xfrm>
            <a:off x="2451274" y="4442772"/>
            <a:ext cx="111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E3A14A-3811-40F5-8188-ED8E65F905D6}"/>
              </a:ext>
            </a:extLst>
          </p:cNvPr>
          <p:cNvSpPr txBox="1"/>
          <p:nvPr/>
        </p:nvSpPr>
        <p:spPr>
          <a:xfrm>
            <a:off x="2425174" y="4943721"/>
            <a:ext cx="1235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Prudent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FFF85EC-0823-40F8-84E6-D69F0175EF54}"/>
              </a:ext>
            </a:extLst>
          </p:cNvPr>
          <p:cNvSpPr txBox="1"/>
          <p:nvPr/>
        </p:nvSpPr>
        <p:spPr>
          <a:xfrm>
            <a:off x="1036920" y="3549402"/>
            <a:ext cx="1183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Neutral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B56D42-F79E-4205-ACCE-C13139E991CC}"/>
              </a:ext>
            </a:extLst>
          </p:cNvPr>
          <p:cNvSpPr txBox="1"/>
          <p:nvPr/>
        </p:nvSpPr>
        <p:spPr>
          <a:xfrm>
            <a:off x="995970" y="4965992"/>
            <a:ext cx="1235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Prudent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5B69DBF-B5BB-47E0-B676-B51D31E472AD}"/>
              </a:ext>
            </a:extLst>
          </p:cNvPr>
          <p:cNvCxnSpPr>
            <a:cxnSpLocks/>
          </p:cNvCxnSpPr>
          <p:nvPr/>
        </p:nvCxnSpPr>
        <p:spPr>
          <a:xfrm flipV="1">
            <a:off x="646885" y="1455173"/>
            <a:ext cx="0" cy="41863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3773416-C464-40F0-AC3B-283ED665ED32}"/>
              </a:ext>
            </a:extLst>
          </p:cNvPr>
          <p:cNvSpPr txBox="1"/>
          <p:nvPr/>
        </p:nvSpPr>
        <p:spPr>
          <a:xfrm rot="16200000">
            <a:off x="-1551474" y="3365994"/>
            <a:ext cx="40047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How much it relies on the heuristic</a:t>
            </a:r>
            <a:endParaRPr lang="zh-CN" alt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02FCF5-A8CB-4082-9000-2C2F0F3F2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794" y="4750305"/>
            <a:ext cx="3261273" cy="53571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A73F4B7-3A81-4FE3-9492-3CCC6B869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794" y="3019091"/>
            <a:ext cx="3778190" cy="12406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BB5401D-CDD6-4DD5-81D7-809717938FD0}"/>
              </a:ext>
            </a:extLst>
          </p:cNvPr>
          <p:cNvSpPr txBox="1"/>
          <p:nvPr/>
        </p:nvSpPr>
        <p:spPr>
          <a:xfrm>
            <a:off x="917819" y="5693931"/>
            <a:ext cx="13638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Franklin Gothic Medium Cond" charset="0"/>
              </a:rPr>
              <a:t>M Strategies</a:t>
            </a:r>
            <a:endParaRPr lang="zh-CN" alt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367166-BC7C-4019-80BB-EE42A648E2CC}"/>
              </a:ext>
            </a:extLst>
          </p:cNvPr>
          <p:cNvSpPr txBox="1"/>
          <p:nvPr/>
        </p:nvSpPr>
        <p:spPr>
          <a:xfrm>
            <a:off x="2300321" y="5693183"/>
            <a:ext cx="13944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Franklin Gothic Medium Cond" charset="0"/>
              </a:rPr>
              <a:t>O Strategies</a:t>
            </a:r>
            <a:endParaRPr lang="zh-CN" altLang="en-US" sz="2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4E9518-41AC-4412-959E-0A142A2447E2}"/>
              </a:ext>
            </a:extLst>
          </p:cNvPr>
          <p:cNvSpPr txBox="1"/>
          <p:nvPr/>
        </p:nvSpPr>
        <p:spPr>
          <a:xfrm>
            <a:off x="5015794" y="1703955"/>
            <a:ext cx="52514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Franklin Gothic Medium Cond" charset="0"/>
              </a:rPr>
              <a:t>O-Confident is mathematically equivalent to M-confident.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705383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918644-7DB7-4A50-BC2F-3F25B94AA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F9DD74-CFC9-4635-9594-FC8542A8C012}"/>
              </a:ext>
            </a:extLst>
          </p:cNvPr>
          <p:cNvSpPr txBox="1"/>
          <p:nvPr/>
        </p:nvSpPr>
        <p:spPr>
          <a:xfrm>
            <a:off x="491691" y="301683"/>
            <a:ext cx="108671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How strategies compare?</a:t>
            </a:r>
          </a:p>
        </p:txBody>
      </p:sp>
      <p:pic>
        <p:nvPicPr>
          <p:cNvPr id="8" name="Picture 7" descr="A picture containing device, thermometer&#10;&#10;Description automatically generated">
            <a:extLst>
              <a:ext uri="{FF2B5EF4-FFF2-40B4-BE49-F238E27FC236}">
                <a16:creationId xmlns:a16="http://schemas.microsoft.com/office/drawing/2014/main" id="{78EB7F18-1C8C-4322-B509-1EBE7A3FD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2574"/>
            <a:ext cx="12192000" cy="311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471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3779521" y="4008119"/>
            <a:ext cx="5033555" cy="200514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377158"/>
            <a:ext cx="3279868" cy="3165563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4204811" y="5080539"/>
            <a:ext cx="2020389" cy="766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Transformations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296299" y="5080539"/>
            <a:ext cx="2020389" cy="76635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Analogies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204810" y="4197529"/>
            <a:ext cx="4111877" cy="7663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Strategies</a:t>
            </a:r>
          </a:p>
        </p:txBody>
      </p:sp>
      <p:sp>
        <p:nvSpPr>
          <p:cNvPr id="16" name="Left Arrow 15"/>
          <p:cNvSpPr/>
          <p:nvPr/>
        </p:nvSpPr>
        <p:spPr>
          <a:xfrm>
            <a:off x="6690467" y="2046515"/>
            <a:ext cx="1225624" cy="460297"/>
          </a:xfrm>
          <a:prstGeom prst="lef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96" y="1959940"/>
            <a:ext cx="6215089" cy="794279"/>
          </a:xfrm>
          <a:prstGeom prst="rect">
            <a:avLst/>
          </a:prstGeom>
        </p:spPr>
      </p:pic>
      <p:sp>
        <p:nvSpPr>
          <p:cNvPr id="19" name="Bent-Up Arrow 18"/>
          <p:cNvSpPr/>
          <p:nvPr/>
        </p:nvSpPr>
        <p:spPr>
          <a:xfrm rot="5400000">
            <a:off x="1549033" y="3121734"/>
            <a:ext cx="2429731" cy="1793936"/>
          </a:xfrm>
          <a:prstGeom prst="bentUpArrow">
            <a:avLst>
              <a:gd name="adj1" fmla="val 13609"/>
              <a:gd name="adj2" fmla="val 12478"/>
              <a:gd name="adj3" fmla="val 14843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/>
          <p:cNvSpPr/>
          <p:nvPr/>
        </p:nvSpPr>
        <p:spPr>
          <a:xfrm rot="10800000">
            <a:off x="8888135" y="4780543"/>
            <a:ext cx="1225624" cy="460297"/>
          </a:xfrm>
          <a:prstGeom prst="lef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302241" y="4687526"/>
            <a:ext cx="1001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Answer Choice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60689" y="6026324"/>
            <a:ext cx="6140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Affine and Set Transformation Induction Model (ASTI)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E5FE74-240A-401D-9D67-736F5B7EC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</p:spTree>
    <p:extLst>
      <p:ext uri="{BB962C8B-B14F-4D97-AF65-F5344CB8AC3E}">
        <p14:creationId xmlns:p14="http://schemas.microsoft.com/office/powerpoint/2010/main" val="42684119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918644-7DB7-4A50-BC2F-3F25B94AA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F9DD74-CFC9-4635-9594-FC8542A8C012}"/>
              </a:ext>
            </a:extLst>
          </p:cNvPr>
          <p:cNvSpPr txBox="1"/>
          <p:nvPr/>
        </p:nvSpPr>
        <p:spPr>
          <a:xfrm>
            <a:off x="491691" y="301683"/>
            <a:ext cx="108671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How strategies compare?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82993C18-A277-4569-8FA1-11B928C0D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3465"/>
            <a:ext cx="12192000" cy="482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8393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0A43E-7C38-43C7-B943-258690587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93553B-565E-43DF-923F-4A23808956D4}"/>
              </a:ext>
            </a:extLst>
          </p:cNvPr>
          <p:cNvSpPr txBox="1"/>
          <p:nvPr/>
        </p:nvSpPr>
        <p:spPr>
          <a:xfrm>
            <a:off x="662405" y="136525"/>
            <a:ext cx="108671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Grouping of Transformations and Analogies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7EF8BD-E3A7-4FE9-954B-C02566AE67A4}"/>
              </a:ext>
            </a:extLst>
          </p:cNvPr>
          <p:cNvSpPr txBox="1"/>
          <p:nvPr/>
        </p:nvSpPr>
        <p:spPr>
          <a:xfrm>
            <a:off x="662405" y="968673"/>
            <a:ext cx="963969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Franklin Gothic Medium Cond" charset="0"/>
              </a:rPr>
              <a:t>Affine = {</a:t>
            </a:r>
            <a:r>
              <a:rPr lang="en-US" altLang="zh-CN" sz="2400" i="1" dirty="0">
                <a:latin typeface="Franklin Gothic Medium Cond" charset="0"/>
              </a:rPr>
              <a:t>all the affine transformations </a:t>
            </a:r>
            <a:r>
              <a:rPr lang="en-US" altLang="zh-CN" sz="2400" dirty="0">
                <a:latin typeface="Franklin Gothic Medium Cond" charset="0"/>
              </a:rPr>
              <a:t>}</a:t>
            </a:r>
          </a:p>
          <a:p>
            <a:r>
              <a:rPr lang="en-US" altLang="zh-CN" sz="2400" dirty="0">
                <a:latin typeface="Franklin Gothic Medium Cond" charset="0"/>
              </a:rPr>
              <a:t>Diff = {</a:t>
            </a:r>
            <a:r>
              <a:rPr lang="en-US" altLang="zh-CN" sz="2400" i="1" dirty="0">
                <a:latin typeface="Franklin Gothic Medium Cond" charset="0"/>
              </a:rPr>
              <a:t>add_diff, sub_diff, </a:t>
            </a:r>
            <a:r>
              <a:rPr lang="en-US" altLang="zh-CN" sz="2400" i="1" dirty="0" err="1">
                <a:latin typeface="Franklin Gothic Medium Cond" charset="0"/>
              </a:rPr>
              <a:t>xor_diff</a:t>
            </a:r>
            <a:r>
              <a:rPr lang="en-US" altLang="zh-CN" sz="2400" i="1" dirty="0">
                <a:latin typeface="Franklin Gothic Medium Cond" charset="0"/>
              </a:rPr>
              <a:t> </a:t>
            </a:r>
            <a:r>
              <a:rPr lang="en-US" altLang="zh-CN" sz="2400" dirty="0">
                <a:latin typeface="Franklin Gothic Medium Cond" charset="0"/>
              </a:rPr>
              <a:t>}</a:t>
            </a:r>
          </a:p>
          <a:p>
            <a:r>
              <a:rPr lang="en-US" altLang="zh-CN" sz="2400" dirty="0">
                <a:latin typeface="Franklin Gothic Medium Cond" charset="0"/>
              </a:rPr>
              <a:t>Match = {</a:t>
            </a:r>
            <a:r>
              <a:rPr lang="en-US" altLang="zh-CN" sz="2400" i="1" dirty="0">
                <a:latin typeface="Franklin Gothic Medium Cond" charset="0"/>
              </a:rPr>
              <a:t>duplicate, rearrange </a:t>
            </a:r>
            <a:r>
              <a:rPr lang="en-US" altLang="zh-CN" sz="2400" dirty="0">
                <a:latin typeface="Franklin Gothic Medium Cond" charset="0"/>
              </a:rPr>
              <a:t>}</a:t>
            </a:r>
          </a:p>
          <a:p>
            <a:r>
              <a:rPr lang="en-US" altLang="zh-CN" sz="2400" dirty="0">
                <a:latin typeface="Franklin Gothic Medium Cond" charset="0"/>
              </a:rPr>
              <a:t>Set = {</a:t>
            </a:r>
            <a:r>
              <a:rPr lang="en-US" altLang="zh-CN" sz="2400" i="1" dirty="0">
                <a:latin typeface="Franklin Gothic Medium Cond" charset="0"/>
              </a:rPr>
              <a:t>Other  set operations </a:t>
            </a:r>
            <a:r>
              <a:rPr lang="en-US" altLang="zh-CN" sz="2400" dirty="0">
                <a:latin typeface="Franklin Gothic Medium Cond" charset="0"/>
              </a:rPr>
              <a:t>}</a:t>
            </a:r>
            <a:endParaRPr lang="zh-CN" altLang="en-US" sz="2400" dirty="0"/>
          </a:p>
        </p:txBody>
      </p:sp>
      <p:pic>
        <p:nvPicPr>
          <p:cNvPr id="25" name="Picture 24" descr="A close up of a map&#10;&#10;Description automatically generated">
            <a:extLst>
              <a:ext uri="{FF2B5EF4-FFF2-40B4-BE49-F238E27FC236}">
                <a16:creationId xmlns:a16="http://schemas.microsoft.com/office/drawing/2014/main" id="{03B0574F-1D2E-4441-AB49-37049501E5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89" y="2783601"/>
            <a:ext cx="8776537" cy="375531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C9A39F1-32C8-4596-8B8F-77C6F1B86318}"/>
              </a:ext>
            </a:extLst>
          </p:cNvPr>
          <p:cNvSpPr/>
          <p:nvPr/>
        </p:nvSpPr>
        <p:spPr>
          <a:xfrm>
            <a:off x="662405" y="2783601"/>
            <a:ext cx="2146783" cy="3535809"/>
          </a:xfrm>
          <a:prstGeom prst="rect">
            <a:avLst/>
          </a:prstGeom>
          <a:solidFill>
            <a:schemeClr val="accent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8D09BE9-92B1-472A-8A16-D01F7C859DB6}"/>
              </a:ext>
            </a:extLst>
          </p:cNvPr>
          <p:cNvSpPr/>
          <p:nvPr/>
        </p:nvSpPr>
        <p:spPr>
          <a:xfrm>
            <a:off x="2882072" y="2783601"/>
            <a:ext cx="2146783" cy="3535809"/>
          </a:xfrm>
          <a:prstGeom prst="rect">
            <a:avLst/>
          </a:prstGeom>
          <a:solidFill>
            <a:srgbClr val="FFFF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4E2F03-FEE3-4ACB-B806-CE895BE8E6A6}"/>
              </a:ext>
            </a:extLst>
          </p:cNvPr>
          <p:cNvSpPr/>
          <p:nvPr/>
        </p:nvSpPr>
        <p:spPr>
          <a:xfrm>
            <a:off x="5123557" y="2783600"/>
            <a:ext cx="2146783" cy="3535809"/>
          </a:xfrm>
          <a:prstGeom prst="rect">
            <a:avLst/>
          </a:prstGeom>
          <a:solidFill>
            <a:schemeClr val="accent6">
              <a:lumMod val="60000"/>
              <a:lumOff val="4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15E726-CB91-46A5-946C-E230C68E2CFE}"/>
              </a:ext>
            </a:extLst>
          </p:cNvPr>
          <p:cNvSpPr/>
          <p:nvPr/>
        </p:nvSpPr>
        <p:spPr>
          <a:xfrm>
            <a:off x="7459745" y="2783600"/>
            <a:ext cx="2146783" cy="3535809"/>
          </a:xfrm>
          <a:prstGeom prst="rect">
            <a:avLst/>
          </a:prstGeom>
          <a:solidFill>
            <a:srgbClr val="FF3300">
              <a:alpha val="4862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B0FDA8-4C43-48D7-B201-30452637B13D}"/>
              </a:ext>
            </a:extLst>
          </p:cNvPr>
          <p:cNvSpPr txBox="1"/>
          <p:nvPr/>
        </p:nvSpPr>
        <p:spPr>
          <a:xfrm>
            <a:off x="9136908" y="2812701"/>
            <a:ext cx="3749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dirty="0"/>
              <a:t>R</a:t>
            </a:r>
            <a:endParaRPr lang="zh-CN" altLang="en-US" sz="4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E27DDA0-14D0-4B6A-85E7-4FE7B8D9678D}"/>
              </a:ext>
            </a:extLst>
          </p:cNvPr>
          <p:cNvSpPr txBox="1"/>
          <p:nvPr/>
        </p:nvSpPr>
        <p:spPr>
          <a:xfrm>
            <a:off x="2305256" y="2813446"/>
            <a:ext cx="3749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dirty="0"/>
              <a:t>S</a:t>
            </a:r>
            <a:endParaRPr lang="zh-CN" altLang="en-US" sz="4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FD9EB7-9DE8-4484-8176-2542CA568CCD}"/>
              </a:ext>
            </a:extLst>
          </p:cNvPr>
          <p:cNvSpPr txBox="1"/>
          <p:nvPr/>
        </p:nvSpPr>
        <p:spPr>
          <a:xfrm>
            <a:off x="4469456" y="2812701"/>
            <a:ext cx="3749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dirty="0"/>
              <a:t>H</a:t>
            </a:r>
            <a:endParaRPr lang="zh-CN" altLang="en-US" sz="4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16E3FD-B548-492F-B765-E9795D61594A}"/>
              </a:ext>
            </a:extLst>
          </p:cNvPr>
          <p:cNvSpPr txBox="1"/>
          <p:nvPr/>
        </p:nvSpPr>
        <p:spPr>
          <a:xfrm>
            <a:off x="6755314" y="2812701"/>
            <a:ext cx="3749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dirty="0"/>
              <a:t>V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4571035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0A43E-7C38-43C7-B943-258690587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93553B-565E-43DF-923F-4A23808956D4}"/>
              </a:ext>
            </a:extLst>
          </p:cNvPr>
          <p:cNvSpPr txBox="1"/>
          <p:nvPr/>
        </p:nvSpPr>
        <p:spPr>
          <a:xfrm>
            <a:off x="662405" y="136525"/>
            <a:ext cx="10867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How Transformations and Analogies Compares?</a:t>
            </a:r>
          </a:p>
          <a:p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(Using M-prudent strategy) </a:t>
            </a:r>
          </a:p>
        </p:txBody>
      </p:sp>
      <p:pic>
        <p:nvPicPr>
          <p:cNvPr id="12" name="Picture 11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13B5D6CF-6162-45B9-8372-747601EBA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6323"/>
            <a:ext cx="12192000" cy="29253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B67AB05-33A9-432F-91F2-D0BCE3C178E5}"/>
              </a:ext>
            </a:extLst>
          </p:cNvPr>
          <p:cNvSpPr txBox="1"/>
          <p:nvPr/>
        </p:nvSpPr>
        <p:spPr>
          <a:xfrm>
            <a:off x="3048785" y="5015330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1-to-1 Comparison</a:t>
            </a:r>
          </a:p>
        </p:txBody>
      </p:sp>
    </p:spTree>
    <p:extLst>
      <p:ext uri="{BB962C8B-B14F-4D97-AF65-F5344CB8AC3E}">
        <p14:creationId xmlns:p14="http://schemas.microsoft.com/office/powerpoint/2010/main" val="409266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0A43E-7C38-43C7-B943-258690587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93553B-565E-43DF-923F-4A23808956D4}"/>
              </a:ext>
            </a:extLst>
          </p:cNvPr>
          <p:cNvSpPr txBox="1"/>
          <p:nvPr/>
        </p:nvSpPr>
        <p:spPr>
          <a:xfrm>
            <a:off x="662405" y="136525"/>
            <a:ext cx="10867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How Transformations and Analogies Compares?</a:t>
            </a:r>
          </a:p>
          <a:p>
            <a:r>
              <a:rPr lang="en-US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(Using M-prudent strategy) 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F790323C-54F3-4DBD-850A-09A5E3ECB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2902"/>
            <a:ext cx="12192000" cy="28121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34D784-3439-4E4F-8E3E-97ED31CC724C}"/>
              </a:ext>
            </a:extLst>
          </p:cNvPr>
          <p:cNvSpPr txBox="1"/>
          <p:nvPr/>
        </p:nvSpPr>
        <p:spPr>
          <a:xfrm>
            <a:off x="3048785" y="5015330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Incremental Comparison</a:t>
            </a:r>
          </a:p>
        </p:txBody>
      </p:sp>
    </p:spTree>
    <p:extLst>
      <p:ext uri="{BB962C8B-B14F-4D97-AF65-F5344CB8AC3E}">
        <p14:creationId xmlns:p14="http://schemas.microsoft.com/office/powerpoint/2010/main" val="2268752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697AA7-1B1F-4C7D-85E2-A2E5BD4B2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7EE6C5-A7A1-4BC2-BAB8-96EA792AE9F8}"/>
              </a:ext>
            </a:extLst>
          </p:cNvPr>
          <p:cNvSpPr txBox="1"/>
          <p:nvPr/>
        </p:nvSpPr>
        <p:spPr>
          <a:xfrm>
            <a:off x="84841" y="136525"/>
            <a:ext cx="119814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Some Reflections on Analogical Constructions in Raven’s</a:t>
            </a:r>
          </a:p>
          <a:p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From an outsider perspective</a:t>
            </a:r>
            <a:endParaRPr lang="en-US" sz="2800" dirty="0"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8313DB-3C1E-4495-906B-E0ABE9A4F493}"/>
              </a:ext>
            </a:extLst>
          </p:cNvPr>
          <p:cNvSpPr txBox="1"/>
          <p:nvPr/>
        </p:nvSpPr>
        <p:spPr>
          <a:xfrm>
            <a:off x="681254" y="1941164"/>
            <a:ext cx="96396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Franklin Gothic Medium Cond" charset="0"/>
              </a:rPr>
              <a:t>Tests like Raven’s, what characteristic do they have?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B3585F-5E58-49CC-BB17-4D1FDA4A3633}"/>
              </a:ext>
            </a:extLst>
          </p:cNvPr>
          <p:cNvSpPr txBox="1"/>
          <p:nvPr/>
        </p:nvSpPr>
        <p:spPr>
          <a:xfrm>
            <a:off x="681253" y="3025558"/>
            <a:ext cx="96396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Franklin Gothic Medium Cond" charset="0"/>
              </a:rPr>
              <a:t>Ideally, the scenarios in the test should be completely new to the test-takers.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B3212A-37EF-4795-A73E-1168A8DF84B8}"/>
              </a:ext>
            </a:extLst>
          </p:cNvPr>
          <p:cNvSpPr txBox="1"/>
          <p:nvPr/>
        </p:nvSpPr>
        <p:spPr>
          <a:xfrm>
            <a:off x="681256" y="2483361"/>
            <a:ext cx="96396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Franklin Gothic Medium Cond" charset="0"/>
              </a:rPr>
              <a:t>Fluid intelligence, especially </a:t>
            </a:r>
            <a:r>
              <a:rPr lang="en-US" altLang="zh-CN" sz="2400" dirty="0" err="1">
                <a:latin typeface="Franklin Gothic Medium Cond" charset="0"/>
              </a:rPr>
              <a:t>eductive</a:t>
            </a:r>
            <a:r>
              <a:rPr lang="en-US" altLang="zh-CN" sz="2400" dirty="0">
                <a:latin typeface="Franklin Gothic Medium Cond" charset="0"/>
              </a:rPr>
              <a:t> ability, is tested.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D94814-CEBF-459D-A741-7D88EE92BA41}"/>
              </a:ext>
            </a:extLst>
          </p:cNvPr>
          <p:cNvSpPr txBox="1"/>
          <p:nvPr/>
        </p:nvSpPr>
        <p:spPr>
          <a:xfrm>
            <a:off x="681252" y="3565709"/>
            <a:ext cx="96396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Franklin Gothic Medium Cond" charset="0"/>
              </a:rPr>
              <a:t>So if it is completely new to me, how do I know I am solving the problem correctly 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730FBB-E755-4D37-8ABE-1FA24AE6BCD8}"/>
              </a:ext>
            </a:extLst>
          </p:cNvPr>
          <p:cNvSpPr txBox="1"/>
          <p:nvPr/>
        </p:nvSpPr>
        <p:spPr>
          <a:xfrm>
            <a:off x="681251" y="4084916"/>
            <a:ext cx="96396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Franklin Gothic Medium Cond" charset="0"/>
              </a:rPr>
              <a:t>Redundancy!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803B0A-60C7-42E1-829B-3D4AA24ABF15}"/>
              </a:ext>
            </a:extLst>
          </p:cNvPr>
          <p:cNvSpPr txBox="1"/>
          <p:nvPr/>
        </p:nvSpPr>
        <p:spPr>
          <a:xfrm>
            <a:off x="681251" y="4568540"/>
            <a:ext cx="104235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Franklin Gothic Medium Cond" charset="0"/>
              </a:rPr>
              <a:t>Analogy is can be used to organize redundant information to give you that “aha” moment.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CDC861-5642-41E9-ABBF-B4C2A91FB3EA}"/>
              </a:ext>
            </a:extLst>
          </p:cNvPr>
          <p:cNvSpPr txBox="1"/>
          <p:nvPr/>
        </p:nvSpPr>
        <p:spPr>
          <a:xfrm>
            <a:off x="681251" y="5167264"/>
            <a:ext cx="104235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Franklin Gothic Medium Cond" charset="0"/>
              </a:rPr>
              <a:t>Future Question: How can an intelligent agent discover these organizational patterns and integration strategies on its own?</a:t>
            </a:r>
          </a:p>
        </p:txBody>
      </p:sp>
    </p:spTree>
    <p:extLst>
      <p:ext uri="{BB962C8B-B14F-4D97-AF65-F5344CB8AC3E}">
        <p14:creationId xmlns:p14="http://schemas.microsoft.com/office/powerpoint/2010/main" val="411021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  <p:bldP spid="16" grpId="0"/>
      <p:bldP spid="18" grpId="0"/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697AA7-1B1F-4C7D-85E2-A2E5BD4B2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7EE6C5-A7A1-4BC2-BAB8-96EA792AE9F8}"/>
              </a:ext>
            </a:extLst>
          </p:cNvPr>
          <p:cNvSpPr txBox="1"/>
          <p:nvPr/>
        </p:nvSpPr>
        <p:spPr>
          <a:xfrm>
            <a:off x="662405" y="136525"/>
            <a:ext cx="108671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Q&amp;A</a:t>
            </a:r>
            <a:endParaRPr lang="en-US" sz="2800" dirty="0"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C00A78-3FFA-4654-806D-7F330A037FB9}"/>
              </a:ext>
            </a:extLst>
          </p:cNvPr>
          <p:cNvSpPr txBox="1"/>
          <p:nvPr/>
        </p:nvSpPr>
        <p:spPr>
          <a:xfrm>
            <a:off x="662405" y="1289386"/>
            <a:ext cx="96396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Franklin Gothic Medium Cond" charset="0"/>
              </a:rPr>
              <a:t>Thank you for being so attentive !</a:t>
            </a:r>
          </a:p>
        </p:txBody>
      </p:sp>
    </p:spTree>
    <p:extLst>
      <p:ext uri="{BB962C8B-B14F-4D97-AF65-F5344CB8AC3E}">
        <p14:creationId xmlns:p14="http://schemas.microsoft.com/office/powerpoint/2010/main" val="4035526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5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561473-6E80-4A59-80E3-DB63A612E6F9}"/>
              </a:ext>
            </a:extLst>
          </p:cNvPr>
          <p:cNvSpPr txBox="1"/>
          <p:nvPr/>
        </p:nvSpPr>
        <p:spPr>
          <a:xfrm>
            <a:off x="838200" y="556995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Reasoning with Visual Imagery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10C1E-C135-451A-ABE9-8916BA20F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#talk-yang</a:t>
            </a:r>
          </a:p>
        </p:txBody>
      </p:sp>
      <p:graphicFrame>
        <p:nvGraphicFramePr>
          <p:cNvPr id="19" name="TextBox 9">
            <a:extLst>
              <a:ext uri="{FF2B5EF4-FFF2-40B4-BE49-F238E27FC236}">
                <a16:creationId xmlns:a16="http://schemas.microsoft.com/office/drawing/2014/main" id="{0DFF938A-FF4F-4846-A782-A82A2E9F55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25577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741BCD0-8266-453F-8877-F3DC5BE841BD}"/>
                  </a:ext>
                </a:extLst>
              </p:cNvPr>
              <p:cNvSpPr txBox="1"/>
              <p:nvPr/>
            </p:nvSpPr>
            <p:spPr>
              <a:xfrm>
                <a:off x="7259595" y="2625210"/>
                <a:ext cx="1377778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4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741BCD0-8266-453F-8877-F3DC5BE84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595" y="2625210"/>
                <a:ext cx="1377778" cy="7386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680D85C-7D21-4798-8354-A22E14DCF5F6}"/>
                  </a:ext>
                </a:extLst>
              </p:cNvPr>
              <p:cNvSpPr txBox="1"/>
              <p:nvPr/>
            </p:nvSpPr>
            <p:spPr>
              <a:xfrm>
                <a:off x="7819768" y="2625210"/>
                <a:ext cx="1377778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sz="4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680D85C-7D21-4798-8354-A22E14DCF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768" y="2625210"/>
                <a:ext cx="1377778" cy="7386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F69D5E9-6A5D-4645-972E-A0F401E13D6A}"/>
                  </a:ext>
                </a:extLst>
              </p:cNvPr>
              <p:cNvSpPr txBox="1"/>
              <p:nvPr/>
            </p:nvSpPr>
            <p:spPr>
              <a:xfrm>
                <a:off x="7259595" y="3173929"/>
                <a:ext cx="1377778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48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F69D5E9-6A5D-4645-972E-A0F401E13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595" y="3173929"/>
                <a:ext cx="1377778" cy="7386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35804E4-6C1F-47BB-8CAB-6DFF7F117074}"/>
                  </a:ext>
                </a:extLst>
              </p:cNvPr>
              <p:cNvSpPr txBox="1"/>
              <p:nvPr/>
            </p:nvSpPr>
            <p:spPr>
              <a:xfrm>
                <a:off x="7817709" y="3173929"/>
                <a:ext cx="1377778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</m:oMath>
                  </m:oMathPara>
                </a14:m>
                <a:endParaRPr lang="zh-CN" altLang="en-US" sz="48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35804E4-6C1F-47BB-8CAB-6DFF7F117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709" y="3173929"/>
                <a:ext cx="1377778" cy="7386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0735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89532" y="157849"/>
            <a:ext cx="30490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Jaccard Index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3847" y="1190684"/>
            <a:ext cx="1777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Symmetric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3847" y="2038853"/>
            <a:ext cx="1953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Asymmetric</a:t>
            </a:r>
          </a:p>
          <a:p>
            <a:pPr algn="ctr"/>
            <a:r>
              <a:rPr lang="en-US" sz="2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(directional)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350" y="1188151"/>
            <a:ext cx="2187130" cy="6934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9333" y="2044412"/>
            <a:ext cx="2347163" cy="7468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C49AEA-4C64-42BD-B980-C0A801DCCEFE}"/>
              </a:ext>
            </a:extLst>
          </p:cNvPr>
          <p:cNvSpPr txBox="1"/>
          <p:nvPr/>
        </p:nvSpPr>
        <p:spPr>
          <a:xfrm>
            <a:off x="6756362" y="157848"/>
            <a:ext cx="46312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Similarity Procedures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F02CEB-6AEF-4B0D-B103-D48421519C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6174" y="1367916"/>
            <a:ext cx="3724265" cy="3651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C0EB6F-0012-4B0E-B854-5ACF1C34C2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6363" y="2244159"/>
            <a:ext cx="5163891" cy="365124"/>
          </a:xfrm>
          <a:prstGeom prst="rect">
            <a:avLst/>
          </a:prstGeom>
        </p:spPr>
      </p:pic>
      <p:sp>
        <p:nvSpPr>
          <p:cNvPr id="6" name="Left Arrow 19">
            <a:extLst>
              <a:ext uri="{FF2B5EF4-FFF2-40B4-BE49-F238E27FC236}">
                <a16:creationId xmlns:a16="http://schemas.microsoft.com/office/drawing/2014/main" id="{864A001F-8FE6-4730-82A2-30DF12BFC11A}"/>
              </a:ext>
            </a:extLst>
          </p:cNvPr>
          <p:cNvSpPr/>
          <p:nvPr/>
        </p:nvSpPr>
        <p:spPr>
          <a:xfrm rot="10800000">
            <a:off x="4714373" y="1320328"/>
            <a:ext cx="1972673" cy="460297"/>
          </a:xfrm>
          <a:prstGeom prst="lef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19">
            <a:extLst>
              <a:ext uri="{FF2B5EF4-FFF2-40B4-BE49-F238E27FC236}">
                <a16:creationId xmlns:a16="http://schemas.microsoft.com/office/drawing/2014/main" id="{CC7D99E2-19B5-4031-90AC-9F5324155F6E}"/>
              </a:ext>
            </a:extLst>
          </p:cNvPr>
          <p:cNvSpPr/>
          <p:nvPr/>
        </p:nvSpPr>
        <p:spPr>
          <a:xfrm rot="10800000">
            <a:off x="4714373" y="2187675"/>
            <a:ext cx="1972673" cy="460297"/>
          </a:xfrm>
          <a:prstGeom prst="lef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81F5DB6-90B6-40E9-906A-FEB9C792D6FD}"/>
              </a:ext>
            </a:extLst>
          </p:cNvPr>
          <p:cNvCxnSpPr>
            <a:cxnSpLocks/>
          </p:cNvCxnSpPr>
          <p:nvPr/>
        </p:nvCxnSpPr>
        <p:spPr>
          <a:xfrm>
            <a:off x="5615868" y="849835"/>
            <a:ext cx="0" cy="2378036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CF111A5-FE7C-482C-88CC-BB5EDCE73680}"/>
              </a:ext>
            </a:extLst>
          </p:cNvPr>
          <p:cNvSpPr txBox="1"/>
          <p:nvPr/>
        </p:nvSpPr>
        <p:spPr>
          <a:xfrm>
            <a:off x="4586314" y="3005532"/>
            <a:ext cx="2059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Alignment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8A128D-2B27-404F-A1D1-7E6847304358}"/>
              </a:ext>
            </a:extLst>
          </p:cNvPr>
          <p:cNvSpPr/>
          <p:nvPr/>
        </p:nvSpPr>
        <p:spPr>
          <a:xfrm>
            <a:off x="5109663" y="4277976"/>
            <a:ext cx="1972673" cy="1972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271EAB-FCCC-46B9-B040-9C7BFE0238CA}"/>
              </a:ext>
            </a:extLst>
          </p:cNvPr>
          <p:cNvSpPr/>
          <p:nvPr/>
        </p:nvSpPr>
        <p:spPr>
          <a:xfrm>
            <a:off x="4204914" y="3852778"/>
            <a:ext cx="1470134" cy="1459120"/>
          </a:xfrm>
          <a:prstGeom prst="rect">
            <a:avLst/>
          </a:prstGeom>
          <a:solidFill>
            <a:schemeClr val="accent6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3B0B039-281D-40A5-B3AF-EA11FDF50CAD}"/>
              </a:ext>
            </a:extLst>
          </p:cNvPr>
          <p:cNvCxnSpPr>
            <a:cxnSpLocks/>
          </p:cNvCxnSpPr>
          <p:nvPr/>
        </p:nvCxnSpPr>
        <p:spPr>
          <a:xfrm>
            <a:off x="5783410" y="4083709"/>
            <a:ext cx="107513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EF7D6EA-5492-4C16-8DB9-2F26F444F25E}"/>
              </a:ext>
            </a:extLst>
          </p:cNvPr>
          <p:cNvCxnSpPr>
            <a:cxnSpLocks/>
          </p:cNvCxnSpPr>
          <p:nvPr/>
        </p:nvCxnSpPr>
        <p:spPr>
          <a:xfrm>
            <a:off x="4750276" y="5508728"/>
            <a:ext cx="0" cy="5969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04624A3-5C4A-480E-953F-E695CB57B136}"/>
              </a:ext>
            </a:extLst>
          </p:cNvPr>
          <p:cNvSpPr/>
          <p:nvPr/>
        </p:nvSpPr>
        <p:spPr>
          <a:xfrm>
            <a:off x="4300289" y="3933588"/>
            <a:ext cx="954107" cy="954107"/>
          </a:xfrm>
          <a:prstGeom prst="ellipse">
            <a:avLst/>
          </a:prstGeom>
          <a:solidFill>
            <a:schemeClr val="accent6">
              <a:lumMod val="50000"/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FC9CFCC-981C-4FAA-A328-18DB179CF444}"/>
              </a:ext>
            </a:extLst>
          </p:cNvPr>
          <p:cNvSpPr/>
          <p:nvPr/>
        </p:nvSpPr>
        <p:spPr>
          <a:xfrm>
            <a:off x="6034434" y="5220289"/>
            <a:ext cx="954107" cy="954107"/>
          </a:xfrm>
          <a:prstGeom prst="ellipse">
            <a:avLst/>
          </a:prstGeom>
          <a:solidFill>
            <a:schemeClr val="accent1">
              <a:lumMod val="50000"/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E267643-2741-474C-869B-47FFED6E3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</p:spTree>
    <p:extLst>
      <p:ext uri="{BB962C8B-B14F-4D97-AF65-F5344CB8AC3E}">
        <p14:creationId xmlns:p14="http://schemas.microsoft.com/office/powerpoint/2010/main" val="2886772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79D8A44-A640-48F3-A6A0-25D591061A61}"/>
              </a:ext>
            </a:extLst>
          </p:cNvPr>
          <p:cNvSpPr txBox="1"/>
          <p:nvPr/>
        </p:nvSpPr>
        <p:spPr>
          <a:xfrm>
            <a:off x="461211" y="1165283"/>
            <a:ext cx="38087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Transformations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367534D-2557-448D-B538-3E484BFF48F9}"/>
              </a:ext>
            </a:extLst>
          </p:cNvPr>
          <p:cNvGrpSpPr/>
          <p:nvPr/>
        </p:nvGrpSpPr>
        <p:grpSpPr>
          <a:xfrm>
            <a:off x="970566" y="2131783"/>
            <a:ext cx="2790000" cy="2791494"/>
            <a:chOff x="970566" y="2131783"/>
            <a:chExt cx="2790000" cy="279149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E4BE50A-7141-41BF-ADDB-E26D96F5DB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86079" y="2131783"/>
              <a:ext cx="1368000" cy="136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69D6B40-5F89-493A-89FE-80CA78A7C6F9}"/>
                </a:ext>
              </a:extLst>
            </p:cNvPr>
            <p:cNvCxnSpPr/>
            <p:nvPr/>
          </p:nvCxnSpPr>
          <p:spPr>
            <a:xfrm>
              <a:off x="970566" y="3522038"/>
              <a:ext cx="279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BB16451-5B70-4834-9906-66DD981791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6073" y="2133277"/>
              <a:ext cx="0" cy="279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840166A-3D3F-4694-A2B8-57A8883E18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87874" y="3546031"/>
              <a:ext cx="1368000" cy="136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A34C348-501D-4237-84C2-40075D4149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2722" y="2131783"/>
              <a:ext cx="1368000" cy="136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7B917CE-44C2-4190-9BC8-C14BF698A1AE}"/>
                </a:ext>
              </a:extLst>
            </p:cNvPr>
            <p:cNvSpPr txBox="1"/>
            <p:nvPr/>
          </p:nvSpPr>
          <p:spPr>
            <a:xfrm>
              <a:off x="2503781" y="2292563"/>
              <a:ext cx="11190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Unary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29AE64D-EB09-41AD-B89C-EB5561897E88}"/>
                </a:ext>
              </a:extLst>
            </p:cNvPr>
            <p:cNvSpPr txBox="1"/>
            <p:nvPr/>
          </p:nvSpPr>
          <p:spPr>
            <a:xfrm>
              <a:off x="2510083" y="3706781"/>
              <a:ext cx="11199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Binary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F1584C2-0084-417F-9689-D1CDEB1ED4FB}"/>
                </a:ext>
              </a:extLst>
            </p:cNvPr>
            <p:cNvSpPr txBox="1"/>
            <p:nvPr/>
          </p:nvSpPr>
          <p:spPr>
            <a:xfrm>
              <a:off x="2510998" y="4230001"/>
              <a:ext cx="11190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Set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70EEBB7-06FA-461E-867F-827015EFFD32}"/>
                </a:ext>
              </a:extLst>
            </p:cNvPr>
            <p:cNvSpPr txBox="1"/>
            <p:nvPr/>
          </p:nvSpPr>
          <p:spPr>
            <a:xfrm>
              <a:off x="1097101" y="2292563"/>
              <a:ext cx="11190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Unary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0CEB92-E140-4C80-BDF2-F14FF3EBA1E1}"/>
                </a:ext>
              </a:extLst>
            </p:cNvPr>
            <p:cNvSpPr txBox="1"/>
            <p:nvPr/>
          </p:nvSpPr>
          <p:spPr>
            <a:xfrm>
              <a:off x="1096186" y="2815783"/>
              <a:ext cx="11199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Affine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8B63C42-029F-4A4E-BF8F-AA53FD09D640}"/>
                </a:ext>
              </a:extLst>
            </p:cNvPr>
            <p:cNvSpPr txBox="1"/>
            <p:nvPr/>
          </p:nvSpPr>
          <p:spPr>
            <a:xfrm>
              <a:off x="2523787" y="2815783"/>
              <a:ext cx="11190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Set</a:t>
              </a: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86BBED-D867-413F-A83D-EA2AAD917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</p:spTree>
    <p:extLst>
      <p:ext uri="{BB962C8B-B14F-4D97-AF65-F5344CB8AC3E}">
        <p14:creationId xmlns:p14="http://schemas.microsoft.com/office/powerpoint/2010/main" val="4175389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79D8A44-A640-48F3-A6A0-25D591061A61}"/>
              </a:ext>
            </a:extLst>
          </p:cNvPr>
          <p:cNvSpPr txBox="1"/>
          <p:nvPr/>
        </p:nvSpPr>
        <p:spPr>
          <a:xfrm>
            <a:off x="461211" y="1165283"/>
            <a:ext cx="38087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Transformations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A71CA74-2883-47E5-91A2-A3676B8DBF7D}"/>
              </a:ext>
            </a:extLst>
          </p:cNvPr>
          <p:cNvGrpSpPr/>
          <p:nvPr/>
        </p:nvGrpSpPr>
        <p:grpSpPr>
          <a:xfrm>
            <a:off x="970566" y="2131783"/>
            <a:ext cx="2790000" cy="2791494"/>
            <a:chOff x="970566" y="2131783"/>
            <a:chExt cx="2790000" cy="279149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E4BE50A-7141-41BF-ADDB-E26D96F5DB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86079" y="2131783"/>
              <a:ext cx="1368000" cy="136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69D6B40-5F89-493A-89FE-80CA78A7C6F9}"/>
                </a:ext>
              </a:extLst>
            </p:cNvPr>
            <p:cNvCxnSpPr/>
            <p:nvPr/>
          </p:nvCxnSpPr>
          <p:spPr>
            <a:xfrm>
              <a:off x="970566" y="3522038"/>
              <a:ext cx="279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BB16451-5B70-4834-9906-66DD981791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6073" y="2133277"/>
              <a:ext cx="0" cy="279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840166A-3D3F-4694-A2B8-57A8883E18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87874" y="3546031"/>
              <a:ext cx="1368000" cy="136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A34C348-501D-4237-84C2-40075D4149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2722" y="2131783"/>
              <a:ext cx="1368000" cy="136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7B917CE-44C2-4190-9BC8-C14BF698A1AE}"/>
                </a:ext>
              </a:extLst>
            </p:cNvPr>
            <p:cNvSpPr txBox="1"/>
            <p:nvPr/>
          </p:nvSpPr>
          <p:spPr>
            <a:xfrm>
              <a:off x="2503781" y="2292563"/>
              <a:ext cx="11190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Unary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29AE64D-EB09-41AD-B89C-EB5561897E88}"/>
                </a:ext>
              </a:extLst>
            </p:cNvPr>
            <p:cNvSpPr txBox="1"/>
            <p:nvPr/>
          </p:nvSpPr>
          <p:spPr>
            <a:xfrm>
              <a:off x="2510083" y="3706781"/>
              <a:ext cx="11199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Binary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F1584C2-0084-417F-9689-D1CDEB1ED4FB}"/>
                </a:ext>
              </a:extLst>
            </p:cNvPr>
            <p:cNvSpPr txBox="1"/>
            <p:nvPr/>
          </p:nvSpPr>
          <p:spPr>
            <a:xfrm>
              <a:off x="2510998" y="4230001"/>
              <a:ext cx="11190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Set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70EEBB7-06FA-461E-867F-827015EFFD32}"/>
                </a:ext>
              </a:extLst>
            </p:cNvPr>
            <p:cNvSpPr txBox="1"/>
            <p:nvPr/>
          </p:nvSpPr>
          <p:spPr>
            <a:xfrm>
              <a:off x="1097101" y="2292563"/>
              <a:ext cx="11190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Unary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0CEB92-E140-4C80-BDF2-F14FF3EBA1E1}"/>
                </a:ext>
              </a:extLst>
            </p:cNvPr>
            <p:cNvSpPr txBox="1"/>
            <p:nvPr/>
          </p:nvSpPr>
          <p:spPr>
            <a:xfrm>
              <a:off x="1096186" y="2815783"/>
              <a:ext cx="11199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Affine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8B63C42-029F-4A4E-BF8F-AA53FD09D640}"/>
                </a:ext>
              </a:extLst>
            </p:cNvPr>
            <p:cNvSpPr txBox="1"/>
            <p:nvPr/>
          </p:nvSpPr>
          <p:spPr>
            <a:xfrm>
              <a:off x="2523787" y="2815783"/>
              <a:ext cx="11190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Set</a:t>
              </a:r>
            </a:p>
          </p:txBody>
        </p:sp>
      </p:grp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AEF061-B3C9-4107-BE0F-6E3E3AF58E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833" y="2274179"/>
            <a:ext cx="7701133" cy="245120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78406D-AA7C-41A6-8BCC-DC299FBAA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</p:spTree>
    <p:extLst>
      <p:ext uri="{BB962C8B-B14F-4D97-AF65-F5344CB8AC3E}">
        <p14:creationId xmlns:p14="http://schemas.microsoft.com/office/powerpoint/2010/main" val="3870544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79D8A44-A640-48F3-A6A0-25D591061A61}"/>
              </a:ext>
            </a:extLst>
          </p:cNvPr>
          <p:cNvSpPr txBox="1"/>
          <p:nvPr/>
        </p:nvSpPr>
        <p:spPr>
          <a:xfrm>
            <a:off x="461211" y="1165283"/>
            <a:ext cx="38087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Transformations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55491DF-FA1B-4AF5-92CB-3B3A0E0D1D8F}"/>
              </a:ext>
            </a:extLst>
          </p:cNvPr>
          <p:cNvGrpSpPr/>
          <p:nvPr/>
        </p:nvGrpSpPr>
        <p:grpSpPr>
          <a:xfrm>
            <a:off x="970566" y="2131783"/>
            <a:ext cx="2790000" cy="2791494"/>
            <a:chOff x="970566" y="2131783"/>
            <a:chExt cx="2790000" cy="279149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E4BE50A-7141-41BF-ADDB-E26D96F5DB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86079" y="2131783"/>
              <a:ext cx="1368000" cy="136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69D6B40-5F89-493A-89FE-80CA78A7C6F9}"/>
                </a:ext>
              </a:extLst>
            </p:cNvPr>
            <p:cNvCxnSpPr/>
            <p:nvPr/>
          </p:nvCxnSpPr>
          <p:spPr>
            <a:xfrm>
              <a:off x="970566" y="3522038"/>
              <a:ext cx="279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BB16451-5B70-4834-9906-66DD981791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6073" y="2133277"/>
              <a:ext cx="0" cy="279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840166A-3D3F-4694-A2B8-57A8883E18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87874" y="3546031"/>
              <a:ext cx="1368000" cy="136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A34C348-501D-4237-84C2-40075D4149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2722" y="2131783"/>
              <a:ext cx="1368000" cy="136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7B917CE-44C2-4190-9BC8-C14BF698A1AE}"/>
                </a:ext>
              </a:extLst>
            </p:cNvPr>
            <p:cNvSpPr txBox="1"/>
            <p:nvPr/>
          </p:nvSpPr>
          <p:spPr>
            <a:xfrm>
              <a:off x="2503781" y="2292563"/>
              <a:ext cx="11190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Unary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29AE64D-EB09-41AD-B89C-EB5561897E88}"/>
                </a:ext>
              </a:extLst>
            </p:cNvPr>
            <p:cNvSpPr txBox="1"/>
            <p:nvPr/>
          </p:nvSpPr>
          <p:spPr>
            <a:xfrm>
              <a:off x="2510083" y="3706781"/>
              <a:ext cx="11199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Binary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F1584C2-0084-417F-9689-D1CDEB1ED4FB}"/>
                </a:ext>
              </a:extLst>
            </p:cNvPr>
            <p:cNvSpPr txBox="1"/>
            <p:nvPr/>
          </p:nvSpPr>
          <p:spPr>
            <a:xfrm>
              <a:off x="2510998" y="4230001"/>
              <a:ext cx="11190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Set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70EEBB7-06FA-461E-867F-827015EFFD32}"/>
                </a:ext>
              </a:extLst>
            </p:cNvPr>
            <p:cNvSpPr txBox="1"/>
            <p:nvPr/>
          </p:nvSpPr>
          <p:spPr>
            <a:xfrm>
              <a:off x="1097101" y="2292563"/>
              <a:ext cx="11190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Unary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0CEB92-E140-4C80-BDF2-F14FF3EBA1E1}"/>
                </a:ext>
              </a:extLst>
            </p:cNvPr>
            <p:cNvSpPr txBox="1"/>
            <p:nvPr/>
          </p:nvSpPr>
          <p:spPr>
            <a:xfrm>
              <a:off x="1096186" y="2815783"/>
              <a:ext cx="11199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Affine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8B63C42-029F-4A4E-BF8F-AA53FD09D640}"/>
                </a:ext>
              </a:extLst>
            </p:cNvPr>
            <p:cNvSpPr txBox="1"/>
            <p:nvPr/>
          </p:nvSpPr>
          <p:spPr>
            <a:xfrm>
              <a:off x="2523787" y="2815783"/>
              <a:ext cx="11190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Set</a:t>
              </a:r>
            </a:p>
          </p:txBody>
        </p:sp>
      </p:grpSp>
      <p:pic>
        <p:nvPicPr>
          <p:cNvPr id="3" name="Picture 2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EF6B4FA6-69EF-48A5-8B72-D4B947033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312" y="1165283"/>
            <a:ext cx="6210176" cy="492327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A9C95E-D919-46EA-B7AA-4004BF437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AA46D4-B02A-41FA-A949-8E3BB73EF0BB}"/>
              </a:ext>
            </a:extLst>
          </p:cNvPr>
          <p:cNvSpPr/>
          <p:nvPr/>
        </p:nvSpPr>
        <p:spPr>
          <a:xfrm>
            <a:off x="6305096" y="507999"/>
            <a:ext cx="1150070" cy="5714455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99B61C-30FB-4397-B50F-C165820C609A}"/>
              </a:ext>
            </a:extLst>
          </p:cNvPr>
          <p:cNvSpPr txBox="1"/>
          <p:nvPr/>
        </p:nvSpPr>
        <p:spPr>
          <a:xfrm>
            <a:off x="6196134" y="515915"/>
            <a:ext cx="1367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Franklin Gothic Medium Cond" charset="0"/>
              </a:rPr>
              <a:t>Input</a:t>
            </a:r>
            <a:endParaRPr lang="zh-CN" altLang="en-US" sz="3200" dirty="0">
              <a:latin typeface="Franklin Gothic Medium Cond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D5D8A1-9AEE-4059-B1B9-0409DC0706CF}"/>
              </a:ext>
            </a:extLst>
          </p:cNvPr>
          <p:cNvSpPr/>
          <p:nvPr/>
        </p:nvSpPr>
        <p:spPr>
          <a:xfrm>
            <a:off x="7578365" y="503465"/>
            <a:ext cx="2247562" cy="5714455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05FEB3-544C-43F0-9887-96F67579CC7A}"/>
              </a:ext>
            </a:extLst>
          </p:cNvPr>
          <p:cNvSpPr txBox="1"/>
          <p:nvPr/>
        </p:nvSpPr>
        <p:spPr>
          <a:xfrm>
            <a:off x="7487450" y="515915"/>
            <a:ext cx="2338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Franklin Gothic Medium Cond" charset="0"/>
              </a:rPr>
              <a:t>parameters</a:t>
            </a:r>
            <a:endParaRPr lang="zh-CN" altLang="en-US" sz="3200" dirty="0">
              <a:latin typeface="Franklin Gothic Medium Cond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98CC2D-3AAA-4124-B80A-851185823920}"/>
              </a:ext>
            </a:extLst>
          </p:cNvPr>
          <p:cNvSpPr/>
          <p:nvPr/>
        </p:nvSpPr>
        <p:spPr>
          <a:xfrm>
            <a:off x="9944829" y="517081"/>
            <a:ext cx="1436858" cy="5714455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570C32-1C77-4C22-839C-846066778390}"/>
              </a:ext>
            </a:extLst>
          </p:cNvPr>
          <p:cNvSpPr txBox="1"/>
          <p:nvPr/>
        </p:nvSpPr>
        <p:spPr>
          <a:xfrm>
            <a:off x="9909066" y="515915"/>
            <a:ext cx="1367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Franklin Gothic Medium Cond" charset="0"/>
              </a:rPr>
              <a:t>Output</a:t>
            </a:r>
            <a:endParaRPr lang="zh-CN" altLang="en-US" sz="3200" dirty="0">
              <a:latin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639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79D8A44-A640-48F3-A6A0-25D591061A61}"/>
              </a:ext>
            </a:extLst>
          </p:cNvPr>
          <p:cNvSpPr txBox="1"/>
          <p:nvPr/>
        </p:nvSpPr>
        <p:spPr>
          <a:xfrm>
            <a:off x="461211" y="1165283"/>
            <a:ext cx="38087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Franklin Gothic Medium Cond" charset="0"/>
                <a:ea typeface="Franklin Gothic Medium Cond" charset="0"/>
                <a:cs typeface="Franklin Gothic Medium Cond" charset="0"/>
              </a:rPr>
              <a:t>Transformations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9166E3C-6D29-4525-A40C-4000AEDCD9E8}"/>
              </a:ext>
            </a:extLst>
          </p:cNvPr>
          <p:cNvGrpSpPr/>
          <p:nvPr/>
        </p:nvGrpSpPr>
        <p:grpSpPr>
          <a:xfrm>
            <a:off x="970566" y="2131783"/>
            <a:ext cx="2790000" cy="2791494"/>
            <a:chOff x="970566" y="2131783"/>
            <a:chExt cx="2790000" cy="279149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E4BE50A-7141-41BF-ADDB-E26D96F5DB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86079" y="2131783"/>
              <a:ext cx="1368000" cy="136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69D6B40-5F89-493A-89FE-80CA78A7C6F9}"/>
                </a:ext>
              </a:extLst>
            </p:cNvPr>
            <p:cNvCxnSpPr/>
            <p:nvPr/>
          </p:nvCxnSpPr>
          <p:spPr>
            <a:xfrm>
              <a:off x="970566" y="3522038"/>
              <a:ext cx="279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BB16451-5B70-4834-9906-66DD981791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6073" y="2133277"/>
              <a:ext cx="0" cy="279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840166A-3D3F-4694-A2B8-57A8883E18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87874" y="3546031"/>
              <a:ext cx="1368000" cy="136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A34C348-501D-4237-84C2-40075D4149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2722" y="2131783"/>
              <a:ext cx="1368000" cy="136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7B917CE-44C2-4190-9BC8-C14BF698A1AE}"/>
                </a:ext>
              </a:extLst>
            </p:cNvPr>
            <p:cNvSpPr txBox="1"/>
            <p:nvPr/>
          </p:nvSpPr>
          <p:spPr>
            <a:xfrm>
              <a:off x="2503781" y="2292563"/>
              <a:ext cx="11190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Unary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29AE64D-EB09-41AD-B89C-EB5561897E88}"/>
                </a:ext>
              </a:extLst>
            </p:cNvPr>
            <p:cNvSpPr txBox="1"/>
            <p:nvPr/>
          </p:nvSpPr>
          <p:spPr>
            <a:xfrm>
              <a:off x="2510083" y="3706781"/>
              <a:ext cx="11199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Binary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F1584C2-0084-417F-9689-D1CDEB1ED4FB}"/>
                </a:ext>
              </a:extLst>
            </p:cNvPr>
            <p:cNvSpPr txBox="1"/>
            <p:nvPr/>
          </p:nvSpPr>
          <p:spPr>
            <a:xfrm>
              <a:off x="2510998" y="4230001"/>
              <a:ext cx="11190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Set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70EEBB7-06FA-461E-867F-827015EFFD32}"/>
                </a:ext>
              </a:extLst>
            </p:cNvPr>
            <p:cNvSpPr txBox="1"/>
            <p:nvPr/>
          </p:nvSpPr>
          <p:spPr>
            <a:xfrm>
              <a:off x="1097101" y="2292563"/>
              <a:ext cx="11190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Unary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0CEB92-E140-4C80-BDF2-F14FF3EBA1E1}"/>
                </a:ext>
              </a:extLst>
            </p:cNvPr>
            <p:cNvSpPr txBox="1"/>
            <p:nvPr/>
          </p:nvSpPr>
          <p:spPr>
            <a:xfrm>
              <a:off x="1096186" y="2815783"/>
              <a:ext cx="11199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Affine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8B63C42-029F-4A4E-BF8F-AA53FD09D640}"/>
                </a:ext>
              </a:extLst>
            </p:cNvPr>
            <p:cNvSpPr txBox="1"/>
            <p:nvPr/>
          </p:nvSpPr>
          <p:spPr>
            <a:xfrm>
              <a:off x="2523787" y="2815783"/>
              <a:ext cx="11190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Franklin Gothic Medium Cond" charset="0"/>
                  <a:ea typeface="Franklin Gothic Medium Cond" charset="0"/>
                  <a:cs typeface="Franklin Gothic Medium Cond" charset="0"/>
                </a:rPr>
                <a:t>Set</a:t>
              </a:r>
            </a:p>
          </p:txBody>
        </p:sp>
      </p:grp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44A446B9-06CB-47EE-A40D-0B5C68031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200" y="1166400"/>
            <a:ext cx="6212586" cy="505510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86A29-3CEE-4B9F-8BDB-9605CEEC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#talk-yang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45C1CF-324A-4FA1-9052-775079A6E576}"/>
              </a:ext>
            </a:extLst>
          </p:cNvPr>
          <p:cNvSpPr/>
          <p:nvPr/>
        </p:nvSpPr>
        <p:spPr>
          <a:xfrm>
            <a:off x="6305096" y="507999"/>
            <a:ext cx="2290264" cy="5714455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8287E-1BD1-400C-8C4F-03F47AE2B21F}"/>
              </a:ext>
            </a:extLst>
          </p:cNvPr>
          <p:cNvSpPr txBox="1"/>
          <p:nvPr/>
        </p:nvSpPr>
        <p:spPr>
          <a:xfrm>
            <a:off x="6196134" y="515915"/>
            <a:ext cx="2399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Franklin Gothic Medium Cond" charset="0"/>
              </a:rPr>
              <a:t>Input</a:t>
            </a:r>
            <a:endParaRPr lang="zh-CN" altLang="en-US" sz="3200" dirty="0">
              <a:latin typeface="Franklin Gothic Medium Cond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A36054-338D-406C-9B77-BDDF36D5064A}"/>
              </a:ext>
            </a:extLst>
          </p:cNvPr>
          <p:cNvSpPr/>
          <p:nvPr/>
        </p:nvSpPr>
        <p:spPr>
          <a:xfrm>
            <a:off x="8704321" y="503465"/>
            <a:ext cx="1148935" cy="5714455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1117AE-8A9A-4CBD-9062-95ADFBD158AB}"/>
              </a:ext>
            </a:extLst>
          </p:cNvPr>
          <p:cNvSpPr txBox="1"/>
          <p:nvPr/>
        </p:nvSpPr>
        <p:spPr>
          <a:xfrm>
            <a:off x="8643773" y="515915"/>
            <a:ext cx="1237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Franklin Gothic Medium Cond" charset="0"/>
              </a:rPr>
              <a:t>param</a:t>
            </a:r>
            <a:endParaRPr lang="zh-CN" altLang="en-US" sz="3200" dirty="0">
              <a:latin typeface="Franklin Gothic Medium Cond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8B922D-F168-4B78-93D6-2D0A44F28EE0}"/>
              </a:ext>
            </a:extLst>
          </p:cNvPr>
          <p:cNvSpPr/>
          <p:nvPr/>
        </p:nvSpPr>
        <p:spPr>
          <a:xfrm>
            <a:off x="9944829" y="517081"/>
            <a:ext cx="1436858" cy="5714455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3C727D-3F98-4367-95CA-BDEF808D10BC}"/>
              </a:ext>
            </a:extLst>
          </p:cNvPr>
          <p:cNvSpPr txBox="1"/>
          <p:nvPr/>
        </p:nvSpPr>
        <p:spPr>
          <a:xfrm>
            <a:off x="9909066" y="515915"/>
            <a:ext cx="1367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Franklin Gothic Medium Cond" charset="0"/>
              </a:rPr>
              <a:t>Output</a:t>
            </a:r>
            <a:endParaRPr lang="zh-CN" altLang="en-US" sz="3200" dirty="0">
              <a:latin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380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1166</Words>
  <Application>Microsoft Office PowerPoint</Application>
  <PresentationFormat>Widescreen</PresentationFormat>
  <Paragraphs>326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等线</vt:lpstr>
      <vt:lpstr>Arial</vt:lpstr>
      <vt:lpstr>Calibri</vt:lpstr>
      <vt:lpstr>Calibri Light</vt:lpstr>
      <vt:lpstr>Cambria Math</vt:lpstr>
      <vt:lpstr>Franklin Gothic Medium Cond</vt:lpstr>
      <vt:lpstr>Office Theme</vt:lpstr>
      <vt:lpstr>Not Quite Any Way You Slice It:  How Different Analogical Constructions Affect Raven’s Matrices Performance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 Quite Any Way You Slice It:  How Different Analogical Constructions Affect Raven’s Matrices Performance</dc:title>
  <dc:creator>Yang, Yuan</dc:creator>
  <cp:lastModifiedBy>Yang, Yuan</cp:lastModifiedBy>
  <cp:revision>7</cp:revision>
  <dcterms:created xsi:type="dcterms:W3CDTF">2020-08-12T16:26:43Z</dcterms:created>
  <dcterms:modified xsi:type="dcterms:W3CDTF">2020-08-12T20:01:36Z</dcterms:modified>
</cp:coreProperties>
</file>