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28491-58E1-4EF8-A698-188E43717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B18A08-6F51-40B9-80AC-CFFFC48F5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497A8-1192-425C-A60C-7FEFB5A7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865-8FD6-4647-B66E-24F70D29E0B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09F11-0BE6-43A2-9DCD-103C7B1A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C1A20-B3DB-4C54-BB0D-92E7B8C5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30C7-D346-409D-9E44-B00E95374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5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D8BCD-DD65-4EF6-A41E-31464E24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0F353-BB20-44C6-B02B-D48FB0C6D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0633D-AB70-4FDF-AE65-A71C0B1E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865-8FD6-4647-B66E-24F70D29E0B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5E312-ED9C-4E2F-B975-D81BDAE9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4CCE5-B8C4-4033-8474-C44D314A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30C7-D346-409D-9E44-B00E95374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0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3A8BC0-C07E-46A9-9108-894A5B9F4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49E104-046C-4094-94F8-9AA73A3E7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0770A-1FAA-4792-9DC4-E5ADE758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865-8FD6-4647-B66E-24F70D29E0B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DC022-6E03-4C88-A096-A8EE45E1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186C4-39DC-4752-B95D-B913F8FE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30C7-D346-409D-9E44-B00E95374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9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81773-9B97-4442-AD88-AD683A1D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3FDA0-A25F-4717-8203-919FF8D0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969C8-7566-4762-BEB7-9BAE072C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865-8FD6-4647-B66E-24F70D29E0B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11E6F-F0A8-4E87-B049-C71EA3B0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550C4-075F-4CF6-AEE7-E148C231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30C7-D346-409D-9E44-B00E95374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1CBEE-7F7A-4A87-AC6C-F6DBA7AA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46456-BBE5-4B6C-BB2B-0264474B2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9981D-2316-4247-A342-0FF43F0D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865-8FD6-4647-B66E-24F70D29E0B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5AC9D-482A-4433-97F1-EE00C2E2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0368-2604-4349-82C7-0B086FF2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30C7-D346-409D-9E44-B00E95374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57BB5-9681-404D-B5DB-DA7B2D42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6F06B-6D21-44D4-97A8-7A04E51A0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8FBB2A-64AC-4BEC-8B36-F4054268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D5FF-9569-4C5B-B9DD-543A39B9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865-8FD6-4647-B66E-24F70D29E0B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9AF66-C70B-4E53-B52F-6B31FE64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E09B3-E3A4-45A4-BFA9-347A47CB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30C7-D346-409D-9E44-B00E95374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2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D5BD2-A98E-45BC-9698-DA65B946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312D4-5A63-4A18-9526-EEA18FC1E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0B2BA-C139-44E4-806D-AC7B6764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9956A2-EA01-465C-93E4-82496F557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6859F8-A343-46E8-921A-F9DC84EB9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BB2CE5-81BE-4D5A-B90A-55A52890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865-8FD6-4647-B66E-24F70D29E0B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F08FDD-1D95-4ED2-AA55-78A99649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DFBF27-E212-4DE9-9BE2-CE3370D4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30C7-D346-409D-9E44-B00E95374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6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04AD8-6BFD-4B53-AE39-1F5FBA76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7B7090-1828-4C39-91DD-EF092741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865-8FD6-4647-B66E-24F70D29E0B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CC1580-5760-4C57-AE90-9B88C82E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CD051B-FE58-4BB1-9E2A-34B08D8E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30C7-D346-409D-9E44-B00E95374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8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9084B2-9B42-4342-8316-D9102450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865-8FD6-4647-B66E-24F70D29E0B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6BAAA4-E1A8-4911-9F69-02DC475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1A1E3-42EE-42D3-87CF-B0CABF43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30C7-D346-409D-9E44-B00E95374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4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62C8C-FD6E-4991-AF9E-C7D1CA01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79A4C-C716-4D51-8887-CB3B663A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805DE7-1982-475E-9826-56D458E2E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DD09A-1DC3-4573-9F47-89800E9F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865-8FD6-4647-B66E-24F70D29E0B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E7602-6F52-4C14-8C7A-BE61E0C3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A23D1-55B7-4976-AD2C-8E8994FF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30C7-D346-409D-9E44-B00E95374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3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FBF6D-2C4B-433A-8D33-A3D3D414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F6879A-6A31-4208-ACB6-34CE77997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D0282D-A699-4619-89C0-204E8F39A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B46CA5-8BA7-4C84-A332-54FE739F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865-8FD6-4647-B66E-24F70D29E0B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C5818-8F58-4FC1-A9CB-371E5E1E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CF78CD-2479-4D68-8114-C1A4357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30C7-D346-409D-9E44-B00E95374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3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D73550-B479-4F55-BCD5-97F32735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87A89-1BC2-40C6-87EC-F41DE8E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20524-231D-4531-A973-0895E1893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1865-8FD6-4647-B66E-24F70D29E0B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B401C-AC06-41B4-82DE-367CC6CE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512DA-DC0F-4B09-8AB9-D21ECB8A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230C7-D346-409D-9E44-B00E95374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2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E905F-4BE4-419C-BF0B-CB441AB47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5510"/>
          </a:xfrm>
        </p:spPr>
        <p:txBody>
          <a:bodyPr/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数据结构课程设计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F6DE8D-6F49-4C9D-97FA-63B63925D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单词拼写检查</a:t>
            </a:r>
            <a:endParaRPr lang="en-US" altLang="zh-CN" dirty="0"/>
          </a:p>
          <a:p>
            <a:r>
              <a:rPr lang="en-US" altLang="zh-CN" dirty="0"/>
              <a:t>                                 --</a:t>
            </a:r>
            <a:r>
              <a:rPr lang="zh-CN" altLang="en-US" dirty="0"/>
              <a:t>苑宗鹤</a:t>
            </a:r>
          </a:p>
        </p:txBody>
      </p:sp>
    </p:spTree>
    <p:extLst>
      <p:ext uri="{BB962C8B-B14F-4D97-AF65-F5344CB8AC3E}">
        <p14:creationId xmlns:p14="http://schemas.microsoft.com/office/powerpoint/2010/main" val="79383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1F9F9-8D15-4E43-8B09-442506F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F6D09-3CE2-4D8A-AA3D-AD5AD879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现在有一些英语单词需要做拼写检查，你的工具是一本词典。需要检查的单词，有的是词典中的单词，有的与词典中的单词相似，你的任务是发现这两种情况。</a:t>
            </a:r>
            <a:endParaRPr lang="en-US" altLang="zh-CN" dirty="0"/>
          </a:p>
          <a:p>
            <a:r>
              <a:rPr lang="zh-CN" altLang="en-US" dirty="0"/>
              <a:t>单词</a:t>
            </a:r>
            <a:r>
              <a:rPr lang="en-US" altLang="zh-CN" dirty="0"/>
              <a:t>A</a:t>
            </a:r>
            <a:r>
              <a:rPr lang="zh-CN" altLang="en-US" dirty="0"/>
              <a:t>与单词</a:t>
            </a:r>
            <a:r>
              <a:rPr lang="en-US" altLang="zh-CN" dirty="0"/>
              <a:t>B</a:t>
            </a:r>
            <a:r>
              <a:rPr lang="zh-CN" altLang="en-US" dirty="0"/>
              <a:t>相似的情况有三种：</a:t>
            </a:r>
            <a:endParaRPr lang="en-US" altLang="zh-CN" dirty="0"/>
          </a:p>
          <a:p>
            <a:r>
              <a:rPr lang="zh-CN" altLang="en-US" dirty="0"/>
              <a:t>删除单词</a:t>
            </a:r>
            <a:r>
              <a:rPr lang="en-US" altLang="zh-CN" dirty="0"/>
              <a:t>A</a:t>
            </a:r>
            <a:r>
              <a:rPr lang="zh-CN" altLang="en-US" dirty="0"/>
              <a:t>的一个字母后得到单词</a:t>
            </a:r>
            <a:r>
              <a:rPr lang="en-US" altLang="zh-CN" dirty="0"/>
              <a:t>B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用任意一个字母替换单词</a:t>
            </a:r>
            <a:r>
              <a:rPr lang="en-US" altLang="zh-CN" dirty="0"/>
              <a:t>A</a:t>
            </a:r>
            <a:r>
              <a:rPr lang="zh-CN" altLang="en-US" dirty="0"/>
              <a:t>的一个字母后得到单词</a:t>
            </a:r>
            <a:r>
              <a:rPr lang="en-US" altLang="zh-CN" dirty="0"/>
              <a:t>B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在单词</a:t>
            </a:r>
            <a:r>
              <a:rPr lang="en-US" altLang="zh-CN" dirty="0"/>
              <a:t>A</a:t>
            </a:r>
            <a:r>
              <a:rPr lang="zh-CN" altLang="en-US" dirty="0"/>
              <a:t>的任意位置增加一个字母后得到单词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82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2B1F4-8A37-4966-9919-E93085AC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55BC2-B90E-4BB2-9C30-8471B0FB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510" cy="4849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AC2D04-0207-4111-9721-189BE6A1A5A7}"/>
              </a:ext>
            </a:extLst>
          </p:cNvPr>
          <p:cNvSpPr txBox="1"/>
          <p:nvPr/>
        </p:nvSpPr>
        <p:spPr>
          <a:xfrm>
            <a:off x="901019" y="2284893"/>
            <a:ext cx="113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45959C-84C0-478E-9B27-6048C1C0D11E}"/>
              </a:ext>
            </a:extLst>
          </p:cNvPr>
          <p:cNvSpPr txBox="1"/>
          <p:nvPr/>
        </p:nvSpPr>
        <p:spPr>
          <a:xfrm>
            <a:off x="2279309" y="1753615"/>
            <a:ext cx="74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7516C3-46B6-4C94-B517-7F21BCD6D88B}"/>
              </a:ext>
            </a:extLst>
          </p:cNvPr>
          <p:cNvSpPr txBox="1"/>
          <p:nvPr/>
        </p:nvSpPr>
        <p:spPr>
          <a:xfrm>
            <a:off x="2279309" y="2284893"/>
            <a:ext cx="7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3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29A02-4019-48CF-8D91-565E16EB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3ABCB-B4C5-49E3-9B71-A3513F66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For str in </a:t>
            </a:r>
            <a:r>
              <a:rPr lang="zh-CN" altLang="en-US" dirty="0"/>
              <a:t>字典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if abs(</a:t>
            </a:r>
            <a:r>
              <a:rPr lang="en-US" altLang="zh-CN" dirty="0" err="1"/>
              <a:t>len</a:t>
            </a:r>
            <a:r>
              <a:rPr lang="en-US" altLang="zh-CN" dirty="0"/>
              <a:t>(str)-</a:t>
            </a:r>
            <a:r>
              <a:rPr lang="en-US" altLang="zh-CN" dirty="0" err="1"/>
              <a:t>len</a:t>
            </a:r>
            <a:r>
              <a:rPr lang="en-US" altLang="zh-CN" dirty="0"/>
              <a:t>(word))&lt;=1:</a:t>
            </a:r>
          </a:p>
          <a:p>
            <a:pPr marL="0" indent="0">
              <a:buNone/>
            </a:pPr>
            <a:r>
              <a:rPr lang="en-US" altLang="zh-CN" dirty="0"/>
              <a:t>      solve(</a:t>
            </a:r>
            <a:r>
              <a:rPr lang="en-US" altLang="zh-CN" dirty="0" err="1"/>
              <a:t>str,word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对于一个要被查询的字符 遍历字典中的每一个元素 进行比较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复杂度</a:t>
            </a:r>
            <a:r>
              <a:rPr lang="en-US" altLang="zh-CN" dirty="0"/>
              <a:t>O(MN)</a:t>
            </a:r>
          </a:p>
          <a:p>
            <a:pPr marL="0" indent="0">
              <a:buNone/>
            </a:pPr>
            <a:r>
              <a:rPr lang="zh-CN" altLang="en-US" dirty="0"/>
              <a:t>若有</a:t>
            </a:r>
            <a:r>
              <a:rPr lang="en-US" altLang="zh-CN" dirty="0"/>
              <a:t>n</a:t>
            </a:r>
            <a:r>
              <a:rPr lang="zh-CN" altLang="en-US" dirty="0"/>
              <a:t>个需要被查询的字符 则总复杂度近似于</a:t>
            </a:r>
            <a:r>
              <a:rPr lang="en-US" altLang="zh-CN" dirty="0"/>
              <a:t>O(N^3)</a:t>
            </a:r>
          </a:p>
        </p:txBody>
      </p:sp>
    </p:spTree>
    <p:extLst>
      <p:ext uri="{BB962C8B-B14F-4D97-AF65-F5344CB8AC3E}">
        <p14:creationId xmlns:p14="http://schemas.microsoft.com/office/powerpoint/2010/main" val="281316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8D4EC-B0DF-4C24-9749-5D959CE1C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762" y="1262960"/>
            <a:ext cx="4502490" cy="8818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err="1"/>
              <a:t>Levenshtein</a:t>
            </a:r>
            <a:r>
              <a:rPr lang="en-US" altLang="zh-CN" b="1" dirty="0"/>
              <a:t> Distance</a:t>
            </a:r>
          </a:p>
          <a:p>
            <a:r>
              <a:rPr lang="zh-CN" altLang="en-US" b="1" dirty="0"/>
              <a:t>莱文斯坦距离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55F990-1416-4A04-BCE1-42A1E7F4F53A}"/>
              </a:ext>
            </a:extLst>
          </p:cNvPr>
          <p:cNvSpPr/>
          <p:nvPr/>
        </p:nvSpPr>
        <p:spPr>
          <a:xfrm>
            <a:off x="124894" y="370221"/>
            <a:ext cx="5325822" cy="202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删除单词</a:t>
            </a:r>
            <a:r>
              <a:rPr lang="en-US" altLang="zh-CN" dirty="0"/>
              <a:t>A</a:t>
            </a:r>
            <a:r>
              <a:rPr lang="zh-CN" altLang="en-US" dirty="0"/>
              <a:t>的一个字母后得到单词</a:t>
            </a:r>
            <a:r>
              <a:rPr lang="en-US" altLang="zh-CN" dirty="0"/>
              <a:t>B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用任意一个字母替换单词</a:t>
            </a:r>
            <a:r>
              <a:rPr lang="en-US" altLang="zh-CN" dirty="0"/>
              <a:t>A</a:t>
            </a:r>
            <a:r>
              <a:rPr lang="zh-CN" altLang="en-US" dirty="0"/>
              <a:t>的一个字母后得到单词</a:t>
            </a:r>
            <a:r>
              <a:rPr lang="en-US" altLang="zh-CN" dirty="0"/>
              <a:t>B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在单词</a:t>
            </a:r>
            <a:r>
              <a:rPr lang="en-US" altLang="zh-CN" dirty="0"/>
              <a:t>A</a:t>
            </a:r>
            <a:r>
              <a:rPr lang="zh-CN" altLang="en-US" dirty="0"/>
              <a:t>的任意位置增加一个字母后得到单词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pPr algn="ctr"/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835E8C8-868A-4FBD-B9C6-53459E822F0C}"/>
              </a:ext>
            </a:extLst>
          </p:cNvPr>
          <p:cNvSpPr/>
          <p:nvPr/>
        </p:nvSpPr>
        <p:spPr>
          <a:xfrm>
            <a:off x="5531005" y="1306923"/>
            <a:ext cx="564995" cy="39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571739-F79F-44F0-B4A9-B0F5E330C00C}"/>
              </a:ext>
            </a:extLst>
          </p:cNvPr>
          <p:cNvSpPr txBox="1"/>
          <p:nvPr/>
        </p:nvSpPr>
        <p:spPr>
          <a:xfrm>
            <a:off x="5531005" y="2765502"/>
            <a:ext cx="523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对于一个字符串</a:t>
            </a:r>
            <a:endParaRPr lang="en-US" altLang="zh-CN" dirty="0"/>
          </a:p>
          <a:p>
            <a:r>
              <a:rPr lang="zh-CN" altLang="en-US" dirty="0"/>
              <a:t>求字典中所有与他编辑距离小于等于</a:t>
            </a:r>
            <a:r>
              <a:rPr lang="en-US" altLang="zh-CN" dirty="0"/>
              <a:t>1</a:t>
            </a:r>
            <a:r>
              <a:rPr lang="zh-CN" altLang="en-US" dirty="0"/>
              <a:t>的字符串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E4431C0-E869-4D95-8192-6CB1CBD333B3}"/>
              </a:ext>
            </a:extLst>
          </p:cNvPr>
          <p:cNvSpPr/>
          <p:nvPr/>
        </p:nvSpPr>
        <p:spPr>
          <a:xfrm>
            <a:off x="7672040" y="2230244"/>
            <a:ext cx="950084" cy="44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6031C70-828B-49D7-AA1F-80406E14EE5F}"/>
              </a:ext>
            </a:extLst>
          </p:cNvPr>
          <p:cNvSpPr/>
          <p:nvPr/>
        </p:nvSpPr>
        <p:spPr>
          <a:xfrm rot="10800000">
            <a:off x="5270067" y="2832410"/>
            <a:ext cx="260938" cy="51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6F45A5-9B99-465A-9AAE-E612C7CE812C}"/>
              </a:ext>
            </a:extLst>
          </p:cNvPr>
          <p:cNvSpPr txBox="1"/>
          <p:nvPr/>
        </p:nvSpPr>
        <p:spPr>
          <a:xfrm>
            <a:off x="124894" y="2765502"/>
            <a:ext cx="49243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表示字符串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en-US" altLang="zh-CN" dirty="0" err="1"/>
              <a:t>Levenshtein</a:t>
            </a:r>
            <a:r>
              <a:rPr lang="zh-CN" altLang="en-US" dirty="0"/>
              <a:t>距离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则 </a:t>
            </a:r>
          </a:p>
          <a:p>
            <a:r>
              <a:rPr lang="en-US" altLang="zh-CN" dirty="0"/>
              <a:t>1. d(</a:t>
            </a:r>
            <a:r>
              <a:rPr lang="en-US" altLang="zh-CN" dirty="0" err="1"/>
              <a:t>x,y</a:t>
            </a:r>
            <a:r>
              <a:rPr lang="en-US" altLang="zh-CN" dirty="0"/>
              <a:t>) = 0 </a:t>
            </a:r>
            <a:r>
              <a:rPr lang="zh-CN" altLang="en-US" dirty="0"/>
              <a:t>当且仅当 </a:t>
            </a:r>
            <a:r>
              <a:rPr lang="en-US" altLang="zh-CN" dirty="0"/>
              <a:t>x=y  </a:t>
            </a:r>
            <a:r>
              <a:rPr lang="zh-CN" altLang="en-US" dirty="0"/>
              <a:t>（</a:t>
            </a:r>
            <a:r>
              <a:rPr lang="en-US" altLang="zh-CN" dirty="0" err="1"/>
              <a:t>Levenshtein</a:t>
            </a:r>
            <a:r>
              <a:rPr lang="zh-CN" altLang="en-US" dirty="0"/>
              <a:t>距离为</a:t>
            </a:r>
            <a:r>
              <a:rPr lang="en-US" altLang="zh-CN" dirty="0"/>
              <a:t>0 &lt;==&gt; </a:t>
            </a:r>
            <a:r>
              <a:rPr lang="zh-CN" altLang="en-US" dirty="0"/>
              <a:t>字符串相等）</a:t>
            </a:r>
          </a:p>
          <a:p>
            <a:r>
              <a:rPr lang="en-US" altLang="zh-CN" dirty="0"/>
              <a:t>2. d(</a:t>
            </a:r>
            <a:r>
              <a:rPr lang="en-US" altLang="zh-CN" dirty="0" err="1"/>
              <a:t>x,y</a:t>
            </a:r>
            <a:r>
              <a:rPr lang="en-US" altLang="zh-CN" dirty="0"/>
              <a:t>) = d(</a:t>
            </a:r>
            <a:r>
              <a:rPr lang="en-US" altLang="zh-CN" dirty="0" err="1"/>
              <a:t>y,x</a:t>
            </a:r>
            <a:r>
              <a:rPr lang="en-US" altLang="zh-CN" dirty="0"/>
              <a:t>)     </a:t>
            </a:r>
            <a:r>
              <a:rPr lang="zh-CN" altLang="en-US" dirty="0"/>
              <a:t>（从</a:t>
            </a:r>
            <a:r>
              <a:rPr lang="en-US" altLang="zh-CN" dirty="0"/>
              <a:t>x</a:t>
            </a:r>
            <a:r>
              <a:rPr lang="zh-CN" altLang="en-US" dirty="0"/>
              <a:t>变到</a:t>
            </a:r>
            <a:r>
              <a:rPr lang="en-US" altLang="zh-CN" dirty="0"/>
              <a:t>y</a:t>
            </a:r>
            <a:r>
              <a:rPr lang="zh-CN" altLang="en-US" dirty="0"/>
              <a:t>的最少步数就是从</a:t>
            </a:r>
            <a:r>
              <a:rPr lang="en-US" altLang="zh-CN" dirty="0"/>
              <a:t>y</a:t>
            </a:r>
            <a:r>
              <a:rPr lang="zh-CN" altLang="en-US" dirty="0"/>
              <a:t>变到</a:t>
            </a:r>
            <a:r>
              <a:rPr lang="en-US" altLang="zh-CN" dirty="0"/>
              <a:t>x</a:t>
            </a:r>
            <a:r>
              <a:rPr lang="zh-CN" altLang="en-US" dirty="0"/>
              <a:t>的最少步数）</a:t>
            </a:r>
          </a:p>
          <a:p>
            <a:r>
              <a:rPr lang="en-US" altLang="zh-CN" dirty="0"/>
              <a:t>3. d(</a:t>
            </a:r>
            <a:r>
              <a:rPr lang="en-US" altLang="zh-CN" dirty="0" err="1"/>
              <a:t>x,y</a:t>
            </a:r>
            <a:r>
              <a:rPr lang="en-US" altLang="zh-CN" dirty="0"/>
              <a:t>) + d(</a:t>
            </a:r>
            <a:r>
              <a:rPr lang="en-US" altLang="zh-CN" dirty="0" err="1"/>
              <a:t>y,z</a:t>
            </a:r>
            <a:r>
              <a:rPr lang="en-US" altLang="zh-CN" dirty="0"/>
              <a:t>) &gt;= d(</a:t>
            </a:r>
            <a:r>
              <a:rPr lang="en-US" altLang="zh-CN" dirty="0" err="1"/>
              <a:t>x,z</a:t>
            </a:r>
            <a:r>
              <a:rPr lang="en-US" altLang="zh-CN" dirty="0"/>
              <a:t>)  </a:t>
            </a:r>
            <a:r>
              <a:rPr lang="zh-CN" altLang="en-US" dirty="0"/>
              <a:t>（从</a:t>
            </a:r>
            <a:r>
              <a:rPr lang="en-US" altLang="zh-CN" dirty="0"/>
              <a:t>x</a:t>
            </a:r>
            <a:r>
              <a:rPr lang="zh-CN" altLang="en-US" dirty="0"/>
              <a:t>变到</a:t>
            </a:r>
            <a:r>
              <a:rPr lang="en-US" altLang="zh-CN" dirty="0"/>
              <a:t>z</a:t>
            </a:r>
            <a:r>
              <a:rPr lang="zh-CN" altLang="en-US" dirty="0"/>
              <a:t>所需的步数不会超过</a:t>
            </a:r>
            <a:r>
              <a:rPr lang="en-US" altLang="zh-CN" dirty="0"/>
              <a:t>x</a:t>
            </a:r>
            <a:r>
              <a:rPr lang="zh-CN" altLang="en-US" dirty="0"/>
              <a:t>先变成</a:t>
            </a:r>
            <a:r>
              <a:rPr lang="en-US" altLang="zh-CN" dirty="0"/>
              <a:t>y</a:t>
            </a:r>
            <a:r>
              <a:rPr lang="zh-CN" altLang="en-US" dirty="0"/>
              <a:t>再变成</a:t>
            </a:r>
            <a:r>
              <a:rPr lang="en-US" altLang="zh-CN" dirty="0"/>
              <a:t>z</a:t>
            </a:r>
            <a:r>
              <a:rPr lang="zh-CN" altLang="en-US" dirty="0"/>
              <a:t>的步数）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C219C8-6BCC-467A-818A-A077F4483902}"/>
              </a:ext>
            </a:extLst>
          </p:cNvPr>
          <p:cNvSpPr txBox="1"/>
          <p:nvPr/>
        </p:nvSpPr>
        <p:spPr>
          <a:xfrm>
            <a:off x="526338" y="5481940"/>
            <a:ext cx="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D53BE9-74DE-4FB4-890C-F868D919F18A}"/>
              </a:ext>
            </a:extLst>
          </p:cNvPr>
          <p:cNvSpPr txBox="1"/>
          <p:nvPr/>
        </p:nvSpPr>
        <p:spPr>
          <a:xfrm>
            <a:off x="1837721" y="5481940"/>
            <a:ext cx="38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A3215E-2AA0-493B-93DB-2EEF7382B5EC}"/>
              </a:ext>
            </a:extLst>
          </p:cNvPr>
          <p:cNvSpPr txBox="1"/>
          <p:nvPr/>
        </p:nvSpPr>
        <p:spPr>
          <a:xfrm>
            <a:off x="1837721" y="6244683"/>
            <a:ext cx="38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1F54C45-F7B2-4A75-A30D-5DEDD5A955C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954544" y="5666606"/>
            <a:ext cx="88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1B2B3C5-EFB3-4E88-82A6-5DCCE768278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031752" y="5851272"/>
            <a:ext cx="0" cy="39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876E71-2B5E-4D57-9E5B-81FA235C8A47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>
            <a:off x="740441" y="5851272"/>
            <a:ext cx="1097280" cy="5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头: 右 21">
            <a:extLst>
              <a:ext uri="{FF2B5EF4-FFF2-40B4-BE49-F238E27FC236}">
                <a16:creationId xmlns:a16="http://schemas.microsoft.com/office/drawing/2014/main" id="{BCB05BC5-C19B-4002-AE0E-78E7AE06ACAA}"/>
              </a:ext>
            </a:extLst>
          </p:cNvPr>
          <p:cNvSpPr/>
          <p:nvPr/>
        </p:nvSpPr>
        <p:spPr>
          <a:xfrm>
            <a:off x="5049272" y="4357897"/>
            <a:ext cx="441588" cy="51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567023-FA3C-4972-8B67-FC7DBD56D519}"/>
              </a:ext>
            </a:extLst>
          </p:cNvPr>
          <p:cNvSpPr txBox="1"/>
          <p:nvPr/>
        </p:nvSpPr>
        <p:spPr>
          <a:xfrm>
            <a:off x="5748454" y="4357897"/>
            <a:ext cx="3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BK-TREE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51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39DDA-2807-478C-92DA-EA9D06A7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BK-TREE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EE63E-B0E9-464C-9621-88C0774B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2" y="1932047"/>
            <a:ext cx="2786083" cy="18431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899958-551C-4CF5-AE54-6A7CD1367030}"/>
              </a:ext>
            </a:extLst>
          </p:cNvPr>
          <p:cNvSpPr txBox="1"/>
          <p:nvPr/>
        </p:nvSpPr>
        <p:spPr>
          <a:xfrm>
            <a:off x="3470260" y="1748511"/>
            <a:ext cx="5499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期望距离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GAIE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GAME</a:t>
            </a:r>
            <a:r>
              <a:rPr lang="zh-CN" altLang="en-US" dirty="0"/>
              <a:t>结点 </a:t>
            </a:r>
            <a:r>
              <a:rPr lang="en-US" altLang="zh-CN" dirty="0"/>
              <a:t>distance=1</a:t>
            </a:r>
          </a:p>
          <a:p>
            <a:r>
              <a:rPr lang="zh-CN" altLang="en-US" dirty="0"/>
              <a:t>则对于</a:t>
            </a:r>
            <a:r>
              <a:rPr lang="en-US" altLang="zh-CN" dirty="0"/>
              <a:t>GAME</a:t>
            </a:r>
            <a:r>
              <a:rPr lang="zh-CN" altLang="en-US" dirty="0"/>
              <a:t>的子节点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abs( d(</a:t>
            </a:r>
            <a:r>
              <a:rPr lang="en-US" altLang="zh-CN" dirty="0" err="1"/>
              <a:t>i,GAME</a:t>
            </a:r>
            <a:r>
              <a:rPr lang="en-US" altLang="zh-CN" dirty="0"/>
              <a:t>)-distance )&lt;=d(</a:t>
            </a:r>
            <a:r>
              <a:rPr lang="en-US" altLang="zh-CN" dirty="0" err="1"/>
              <a:t>i,GAIE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若想控制</a:t>
            </a:r>
            <a:r>
              <a:rPr lang="en-US" altLang="zh-CN" dirty="0"/>
              <a:t>d(</a:t>
            </a:r>
            <a:r>
              <a:rPr lang="en-US" altLang="zh-CN" dirty="0" err="1"/>
              <a:t>i,GAIE</a:t>
            </a:r>
            <a:r>
              <a:rPr lang="en-US" altLang="zh-CN" dirty="0"/>
              <a:t>)&lt;=k</a:t>
            </a:r>
          </a:p>
          <a:p>
            <a:r>
              <a:rPr lang="zh-CN" altLang="en-US" dirty="0"/>
              <a:t>则</a:t>
            </a:r>
            <a:r>
              <a:rPr lang="en-US" altLang="zh-CN" dirty="0"/>
              <a:t>abs( d(</a:t>
            </a:r>
            <a:r>
              <a:rPr lang="en-US" altLang="zh-CN" dirty="0" err="1"/>
              <a:t>i,GAME</a:t>
            </a:r>
            <a:r>
              <a:rPr lang="en-US" altLang="zh-CN" dirty="0"/>
              <a:t>)-distance)&lt;=k</a:t>
            </a:r>
          </a:p>
          <a:p>
            <a:r>
              <a:rPr lang="zh-CN" altLang="en-US" dirty="0"/>
              <a:t>迭代区间</a:t>
            </a:r>
            <a:r>
              <a:rPr lang="en-US" altLang="zh-CN" dirty="0"/>
              <a:t>[</a:t>
            </a:r>
            <a:r>
              <a:rPr lang="en-US" altLang="zh-CN" dirty="0" err="1"/>
              <a:t>distance-k,distance+k</a:t>
            </a:r>
            <a:r>
              <a:rPr lang="en-US" altLang="zh-CN" dirty="0"/>
              <a:t>]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092BB3-6B51-4E2D-BFFF-1B2FB225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1" y="4359017"/>
            <a:ext cx="2786083" cy="18431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55026E-A424-4D00-A62B-C873ED47E6DD}"/>
              </a:ext>
            </a:extLst>
          </p:cNvPr>
          <p:cNvSpPr/>
          <p:nvPr/>
        </p:nvSpPr>
        <p:spPr>
          <a:xfrm>
            <a:off x="1112520" y="3858203"/>
            <a:ext cx="685800" cy="31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GAIE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D50170-62DB-4E5D-9C88-DD6FBC74ADAF}"/>
              </a:ext>
            </a:extLst>
          </p:cNvPr>
          <p:cNvCxnSpPr/>
          <p:nvPr/>
        </p:nvCxnSpPr>
        <p:spPr>
          <a:xfrm>
            <a:off x="1581150" y="4174810"/>
            <a:ext cx="102870" cy="34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5CEEDAA-E980-4E5E-9C07-6F61ADE339D8}"/>
              </a:ext>
            </a:extLst>
          </p:cNvPr>
          <p:cNvCxnSpPr>
            <a:stCxn id="7" idx="2"/>
          </p:cNvCxnSpPr>
          <p:nvPr/>
        </p:nvCxnSpPr>
        <p:spPr>
          <a:xfrm flipH="1">
            <a:off x="1318260" y="4174810"/>
            <a:ext cx="137160" cy="80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B4C11AA-9F93-4AB0-899D-22459E81EC48}"/>
              </a:ext>
            </a:extLst>
          </p:cNvPr>
          <p:cNvCxnSpPr/>
          <p:nvPr/>
        </p:nvCxnSpPr>
        <p:spPr>
          <a:xfrm>
            <a:off x="1897380" y="4174810"/>
            <a:ext cx="365760" cy="81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54A4E5C-6EE8-4E3E-859E-6377A0C49EC2}"/>
              </a:ext>
            </a:extLst>
          </p:cNvPr>
          <p:cNvCxnSpPr/>
          <p:nvPr/>
        </p:nvCxnSpPr>
        <p:spPr>
          <a:xfrm>
            <a:off x="1897380" y="3939540"/>
            <a:ext cx="880110" cy="97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75A73E4-A574-437C-8A8B-7F0218B2A894}"/>
              </a:ext>
            </a:extLst>
          </p:cNvPr>
          <p:cNvSpPr txBox="1"/>
          <p:nvPr/>
        </p:nvSpPr>
        <p:spPr>
          <a:xfrm>
            <a:off x="3634740" y="4255770"/>
            <a:ext cx="312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则 按照上述规则</a:t>
            </a:r>
            <a:endParaRPr lang="en-US" altLang="zh-CN" dirty="0"/>
          </a:p>
          <a:p>
            <a:r>
              <a:rPr lang="zh-CN" altLang="en-US" dirty="0"/>
              <a:t>可以直接筛掉</a:t>
            </a:r>
            <a:r>
              <a:rPr lang="en-US" altLang="zh-CN" dirty="0"/>
              <a:t>AIM</a:t>
            </a:r>
            <a:r>
              <a:rPr lang="zh-CN" altLang="en-US" dirty="0"/>
              <a:t>节点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A9D44E-30DE-4DD1-AA96-C084FA7B25F4}"/>
              </a:ext>
            </a:extLst>
          </p:cNvPr>
          <p:cNvSpPr txBox="1"/>
          <p:nvPr/>
        </p:nvSpPr>
        <p:spPr>
          <a:xfrm>
            <a:off x="3634740" y="5033010"/>
            <a:ext cx="59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之后遍历未筛掉的结点 继续判断是否符合三角形规则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1A0130-B1DE-4871-9F70-F96C13A3F0F7}"/>
              </a:ext>
            </a:extLst>
          </p:cNvPr>
          <p:cNvSpPr txBox="1"/>
          <p:nvPr/>
        </p:nvSpPr>
        <p:spPr>
          <a:xfrm>
            <a:off x="3726180" y="5647763"/>
            <a:ext cx="529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   实践表明，一次查询所遍历的节点不会超过所有节点的</a:t>
            </a:r>
            <a:r>
              <a:rPr lang="en-US" altLang="zh-CN"/>
              <a:t>5%</a:t>
            </a:r>
            <a:r>
              <a:rPr lang="zh-CN" altLang="en-US"/>
              <a:t>到</a:t>
            </a:r>
            <a:r>
              <a:rPr lang="en-US" altLang="zh-CN"/>
              <a:t>8%</a:t>
            </a:r>
            <a:r>
              <a:rPr lang="zh-CN" altLang="en-US"/>
              <a:t>，两次查询则一般不会</a:t>
            </a:r>
            <a:r>
              <a:rPr lang="en-US" altLang="zh-CN"/>
              <a:t>17-25%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87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E5436-B039-496B-8AC7-8AC9207D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b="1" dirty="0" err="1"/>
              <a:t>Levenshtein</a:t>
            </a:r>
            <a:r>
              <a:rPr lang="en-US" altLang="zh-CN" b="1" dirty="0"/>
              <a:t> Distance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868A2-8C59-4690-957C-EB6E678F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4679"/>
            <a:ext cx="10515600" cy="4938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动态规划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CF260B-62C9-4391-B2AC-521AF6D3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487123"/>
            <a:ext cx="5665470" cy="16575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855061-F82A-4524-B9D9-6ACCC7D855DF}"/>
              </a:ext>
            </a:extLst>
          </p:cNvPr>
          <p:cNvSpPr txBox="1"/>
          <p:nvPr/>
        </p:nvSpPr>
        <p:spPr>
          <a:xfrm>
            <a:off x="838200" y="3638550"/>
            <a:ext cx="599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min(</a:t>
            </a:r>
            <a:r>
              <a:rPr lang="en-US" altLang="zh-CN" dirty="0" err="1"/>
              <a:t>dp</a:t>
            </a:r>
            <a:r>
              <a:rPr lang="en-US" altLang="zh-CN" dirty="0"/>
              <a:t>[i-1][j-1], min(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][j-1], </a:t>
            </a:r>
            <a:r>
              <a:rPr lang="en-US" altLang="zh-CN" dirty="0" err="1"/>
              <a:t>dp</a:t>
            </a:r>
            <a:r>
              <a:rPr lang="en-US" altLang="zh-CN" dirty="0"/>
              <a:t>[i-1][j]))+1;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2E3F7E1-6384-41E7-89BD-3AEB7A2A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" y="4015892"/>
            <a:ext cx="1762583" cy="170498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BAB2E53-F7F6-4777-AAEC-FAFA5064EB8D}"/>
              </a:ext>
            </a:extLst>
          </p:cNvPr>
          <p:cNvSpPr txBox="1"/>
          <p:nvPr/>
        </p:nvSpPr>
        <p:spPr>
          <a:xfrm>
            <a:off x="2914650" y="414147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空间复杂度</a:t>
            </a:r>
            <a:r>
              <a:rPr lang="en-US" altLang="zh-CN" dirty="0"/>
              <a:t>O(N^2)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17F87EE-008B-4097-B474-512961E8447F}"/>
              </a:ext>
            </a:extLst>
          </p:cNvPr>
          <p:cNvSpPr/>
          <p:nvPr/>
        </p:nvSpPr>
        <p:spPr>
          <a:xfrm>
            <a:off x="6366510" y="4450080"/>
            <a:ext cx="765810" cy="537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993A38-BCAD-4B65-99F0-391B780A5E93}"/>
              </a:ext>
            </a:extLst>
          </p:cNvPr>
          <p:cNvSpPr txBox="1"/>
          <p:nvPr/>
        </p:nvSpPr>
        <p:spPr>
          <a:xfrm>
            <a:off x="6297930" y="3803749"/>
            <a:ext cx="90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滚动数组优化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FC4E5F-0CE2-430E-8DBC-844EA9204E49}"/>
              </a:ext>
            </a:extLst>
          </p:cNvPr>
          <p:cNvSpPr txBox="1"/>
          <p:nvPr/>
        </p:nvSpPr>
        <p:spPr>
          <a:xfrm>
            <a:off x="7132320" y="3695700"/>
            <a:ext cx="458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 </a:t>
            </a:r>
            <a:r>
              <a:rPr lang="zh-CN" altLang="en-US" dirty="0"/>
              <a:t>将会用到 </a:t>
            </a:r>
            <a:r>
              <a:rPr lang="en-US" altLang="zh-CN" dirty="0"/>
              <a:t>(i-1,j-1) (i-1,j) (i,j-1)</a:t>
            </a:r>
          </a:p>
          <a:p>
            <a:r>
              <a:rPr lang="zh-CN" altLang="en-US" dirty="0"/>
              <a:t>则只需保留上一次的计算数据即可</a:t>
            </a:r>
            <a:endParaRPr lang="en-US" altLang="zh-CN" dirty="0"/>
          </a:p>
          <a:p>
            <a:r>
              <a:rPr lang="zh-CN" altLang="en-US" dirty="0"/>
              <a:t>空间复杂度优化至</a:t>
            </a:r>
            <a:r>
              <a:rPr lang="en-US" altLang="zh-CN" dirty="0"/>
              <a:t>O(2N)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65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27107-2256-48FF-B190-126F2007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72FC3-D870-459D-ABA5-A1BC26CC5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先取一固定值</a:t>
            </a:r>
            <a:r>
              <a:rPr lang="en-US" altLang="zh-CN" dirty="0"/>
              <a:t>P</a:t>
            </a:r>
            <a:r>
              <a:rPr lang="zh-CN" altLang="en-US" dirty="0"/>
              <a:t>，把字符串看作一个</a:t>
            </a:r>
            <a:r>
              <a:rPr lang="en-US" altLang="zh-CN" dirty="0"/>
              <a:t>P</a:t>
            </a:r>
            <a:r>
              <a:rPr lang="zh-CN" altLang="en-US" dirty="0"/>
              <a:t>进制的数。然后取出另一固定值</a:t>
            </a:r>
            <a:r>
              <a:rPr lang="en-US" altLang="zh-CN" dirty="0"/>
              <a:t>M</a:t>
            </a:r>
            <a:r>
              <a:rPr lang="zh-CN" altLang="en-US" dirty="0"/>
              <a:t>，求出该</a:t>
            </a:r>
            <a:r>
              <a:rPr lang="en-US" altLang="zh-CN" dirty="0"/>
              <a:t>P</a:t>
            </a:r>
            <a:r>
              <a:rPr lang="zh-CN" altLang="en-US" dirty="0"/>
              <a:t>进制数对</a:t>
            </a:r>
            <a:r>
              <a:rPr lang="en-US" altLang="zh-CN" dirty="0"/>
              <a:t>M</a:t>
            </a:r>
            <a:r>
              <a:rPr lang="zh-CN" altLang="en-US" dirty="0"/>
              <a:t>取余的结果，</a:t>
            </a:r>
          </a:p>
        </p:txBody>
      </p:sp>
    </p:spTree>
    <p:extLst>
      <p:ext uri="{BB962C8B-B14F-4D97-AF65-F5344CB8AC3E}">
        <p14:creationId xmlns:p14="http://schemas.microsoft.com/office/powerpoint/2010/main" val="192533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498</Words>
  <Application>Microsoft Office PowerPoint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 YaHei UI Light</vt:lpstr>
      <vt:lpstr>等线</vt:lpstr>
      <vt:lpstr>等线 Light</vt:lpstr>
      <vt:lpstr>Arial</vt:lpstr>
      <vt:lpstr>Office 主题​​</vt:lpstr>
      <vt:lpstr>数据结构课程设计</vt:lpstr>
      <vt:lpstr>题目描述</vt:lpstr>
      <vt:lpstr>PowerPoint 演示文稿</vt:lpstr>
      <vt:lpstr>朴素方法</vt:lpstr>
      <vt:lpstr>PowerPoint 演示文稿</vt:lpstr>
      <vt:lpstr>BK-TREE </vt:lpstr>
      <vt:lpstr>计算Levenshtein Distance</vt:lpstr>
      <vt:lpstr>字符哈希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Zonghe Yuan</dc:creator>
  <cp:lastModifiedBy>Zonghe Yuan</cp:lastModifiedBy>
  <cp:revision>12</cp:revision>
  <dcterms:created xsi:type="dcterms:W3CDTF">2019-05-07T15:50:29Z</dcterms:created>
  <dcterms:modified xsi:type="dcterms:W3CDTF">2019-05-07T22:10:44Z</dcterms:modified>
</cp:coreProperties>
</file>