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6" r:id="rId3"/>
    <p:sldId id="271" r:id="rId4"/>
    <p:sldId id="272" r:id="rId5"/>
    <p:sldId id="273" r:id="rId6"/>
    <p:sldId id="282" r:id="rId7"/>
    <p:sldId id="274" r:id="rId8"/>
    <p:sldId id="263" r:id="rId9"/>
    <p:sldId id="265" r:id="rId10"/>
    <p:sldId id="266" r:id="rId11"/>
    <p:sldId id="267" r:id="rId12"/>
    <p:sldId id="283" r:id="rId13"/>
    <p:sldId id="277" r:id="rId14"/>
    <p:sldId id="275" r:id="rId15"/>
    <p:sldId id="278" r:id="rId16"/>
    <p:sldId id="279" r:id="rId17"/>
    <p:sldId id="280" r:id="rId18"/>
    <p:sldId id="281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62371-AB12-4BE6-927B-35FCC282E7BE}" v="34" dt="2020-04-16T05:04:49.188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2" d="100"/>
          <a:sy n="92" d="100"/>
        </p:scale>
        <p:origin x="474" y="4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Asia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4/16/2020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4/16/2020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4/16/2020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4/16/2020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4/16/2020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ystone-Strategy/covid19-intervention-data" TargetMode="External"/><Relationship Id="rId7" Type="http://schemas.openxmlformats.org/officeDocument/2006/relationships/hyperlink" Target="https://github.com/CSSEGISandData/COVID-19" TargetMode="External"/><Relationship Id="rId2" Type="http://schemas.openxmlformats.org/officeDocument/2006/relationships/hyperlink" Target="https://en.wikipedia.org/wiki/2018_United_States_elections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orldpopulationreview.com/states/" TargetMode="External"/><Relationship Id="rId5" Type="http://schemas.openxmlformats.org/officeDocument/2006/relationships/hyperlink" Target="https://www.google.com/covid19/mobility/" TargetMode="External"/><Relationship Id="rId4" Type="http://schemas.openxmlformats.org/officeDocument/2006/relationships/hyperlink" Target="https://trends.google.com/trends/?geo=U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1;p1">
            <a:extLst>
              <a:ext uri="{FF2B5EF4-FFF2-40B4-BE49-F238E27FC236}">
                <a16:creationId xmlns:a16="http://schemas.microsoft.com/office/drawing/2014/main" id="{0FB20589-B886-4EA5-8593-EA4D008011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9483" y="1066800"/>
            <a:ext cx="9587657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5200" dirty="0">
                <a:solidFill>
                  <a:schemeClr val="tx1">
                    <a:lumMod val="75000"/>
                  </a:schemeClr>
                </a:solidFill>
              </a:rPr>
              <a:t>The role of partisanship in the battle with COVID-19</a:t>
            </a:r>
            <a:endParaRPr sz="5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Google Shape;152;p1">
            <a:extLst>
              <a:ext uri="{FF2B5EF4-FFF2-40B4-BE49-F238E27FC236}">
                <a16:creationId xmlns:a16="http://schemas.microsoft.com/office/drawing/2014/main" id="{3BBAD541-1A1E-4779-92DA-D14D0122FA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4955" y="48535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Talk Data to Me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5;p7">
            <a:extLst>
              <a:ext uri="{FF2B5EF4-FFF2-40B4-BE49-F238E27FC236}">
                <a16:creationId xmlns:a16="http://schemas.microsoft.com/office/drawing/2014/main" id="{832803D8-3DC9-4DC6-AC63-EA28B821D2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9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 summary, how does bipartisan affect the spread of COVID-19?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Google Shape;206;p7">
            <a:extLst>
              <a:ext uri="{FF2B5EF4-FFF2-40B4-BE49-F238E27FC236}">
                <a16:creationId xmlns:a16="http://schemas.microsoft.com/office/drawing/2014/main" id="{80403580-5331-46A9-9CA3-7928D9D23848}"/>
              </a:ext>
            </a:extLst>
          </p:cNvPr>
          <p:cNvSpPr txBox="1">
            <a:spLocks/>
          </p:cNvSpPr>
          <p:nvPr/>
        </p:nvSpPr>
        <p:spPr>
          <a:xfrm>
            <a:off x="481518" y="1695296"/>
            <a:ext cx="7812901" cy="324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457200">
              <a:lnSpc>
                <a:spcPct val="115000"/>
              </a:lnSpc>
              <a:spcBef>
                <a:spcPts val="0"/>
              </a:spcBef>
              <a:buSzPts val="1100"/>
              <a:buFont typeface="Arial" pitchFamily="34" charset="0"/>
              <a:buNone/>
            </a:pPr>
            <a:r>
              <a:rPr lang="en-US" sz="3000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 pitchFamily="34" charset="0"/>
              <a:buNone/>
            </a:pPr>
            <a:r>
              <a:rPr lang="en-US" sz="3000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 pitchFamily="34" charset="0"/>
              <a:buNone/>
            </a:pPr>
            <a:endParaRPr lang="en-US" sz="3000" dirty="0">
              <a:solidFill>
                <a:schemeClr val="tx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Font typeface="Arial" pitchFamily="34" charset="0"/>
              <a:buNone/>
            </a:pPr>
            <a:endParaRPr lang="en-US" sz="3000" dirty="0">
              <a:solidFill>
                <a:schemeClr val="tx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tx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Partisanship    			</a:t>
            </a:r>
          </a:p>
        </p:txBody>
      </p:sp>
      <p:sp>
        <p:nvSpPr>
          <p:cNvPr id="7" name="Google Shape;207;p7">
            <a:extLst>
              <a:ext uri="{FF2B5EF4-FFF2-40B4-BE49-F238E27FC236}">
                <a16:creationId xmlns:a16="http://schemas.microsoft.com/office/drawing/2014/main" id="{2C43EC75-BBBA-454A-A00B-04444E0FC9BB}"/>
              </a:ext>
            </a:extLst>
          </p:cNvPr>
          <p:cNvSpPr/>
          <p:nvPr/>
        </p:nvSpPr>
        <p:spPr>
          <a:xfrm rot="3607342">
            <a:off x="3193381" y="2932078"/>
            <a:ext cx="124233" cy="1223338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Google Shape;208;p7">
            <a:extLst>
              <a:ext uri="{FF2B5EF4-FFF2-40B4-BE49-F238E27FC236}">
                <a16:creationId xmlns:a16="http://schemas.microsoft.com/office/drawing/2014/main" id="{E74D0244-5A15-4C7F-A773-45511E7FA7B1}"/>
              </a:ext>
            </a:extLst>
          </p:cNvPr>
          <p:cNvSpPr txBox="1"/>
          <p:nvPr/>
        </p:nvSpPr>
        <p:spPr>
          <a:xfrm>
            <a:off x="3851225" y="2838401"/>
            <a:ext cx="3081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Intervention </a:t>
            </a:r>
            <a:endParaRPr sz="2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Google Shape;210;p7">
            <a:extLst>
              <a:ext uri="{FF2B5EF4-FFF2-40B4-BE49-F238E27FC236}">
                <a16:creationId xmlns:a16="http://schemas.microsoft.com/office/drawing/2014/main" id="{E87C77E7-D6B5-47CC-A815-1AF3E316DDB6}"/>
              </a:ext>
            </a:extLst>
          </p:cNvPr>
          <p:cNvSpPr txBox="1"/>
          <p:nvPr/>
        </p:nvSpPr>
        <p:spPr>
          <a:xfrm>
            <a:off x="3533618" y="4604591"/>
            <a:ext cx="2499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Public Awareness</a:t>
            </a:r>
            <a:endParaRPr sz="2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Google Shape;213;p7">
            <a:extLst>
              <a:ext uri="{FF2B5EF4-FFF2-40B4-BE49-F238E27FC236}">
                <a16:creationId xmlns:a16="http://schemas.microsoft.com/office/drawing/2014/main" id="{5C7226BF-3F84-4EA7-9D1E-0663EF8EB8ED}"/>
              </a:ext>
            </a:extLst>
          </p:cNvPr>
          <p:cNvSpPr txBox="1"/>
          <p:nvPr/>
        </p:nvSpPr>
        <p:spPr>
          <a:xfrm>
            <a:off x="8651612" y="3500122"/>
            <a:ext cx="3081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COVID-19 Severity </a:t>
            </a:r>
            <a:endParaRPr sz="3000" dirty="0">
              <a:solidFill>
                <a:schemeClr val="tx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Google Shape;214;p7">
            <a:extLst>
              <a:ext uri="{FF2B5EF4-FFF2-40B4-BE49-F238E27FC236}">
                <a16:creationId xmlns:a16="http://schemas.microsoft.com/office/drawing/2014/main" id="{62032161-3A08-426A-87FE-510C12D1FCA8}"/>
              </a:ext>
            </a:extLst>
          </p:cNvPr>
          <p:cNvSpPr txBox="1"/>
          <p:nvPr/>
        </p:nvSpPr>
        <p:spPr>
          <a:xfrm>
            <a:off x="7093636" y="3810000"/>
            <a:ext cx="1234764" cy="582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Mobility</a:t>
            </a:r>
            <a:endParaRPr sz="2200" dirty="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207;p7">
            <a:extLst>
              <a:ext uri="{FF2B5EF4-FFF2-40B4-BE49-F238E27FC236}">
                <a16:creationId xmlns:a16="http://schemas.microsoft.com/office/drawing/2014/main" id="{34448092-C0CD-42FB-AFD9-6D3A2FC38CFA}"/>
              </a:ext>
            </a:extLst>
          </p:cNvPr>
          <p:cNvSpPr/>
          <p:nvPr/>
        </p:nvSpPr>
        <p:spPr>
          <a:xfrm rot="7284131">
            <a:off x="3232655" y="3983635"/>
            <a:ext cx="124233" cy="1223338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0" name="Google Shape;207;p7">
            <a:extLst>
              <a:ext uri="{FF2B5EF4-FFF2-40B4-BE49-F238E27FC236}">
                <a16:creationId xmlns:a16="http://schemas.microsoft.com/office/drawing/2014/main" id="{1DC45CF8-966A-439B-9659-33605C566AB6}"/>
              </a:ext>
            </a:extLst>
          </p:cNvPr>
          <p:cNvSpPr/>
          <p:nvPr/>
        </p:nvSpPr>
        <p:spPr>
          <a:xfrm rot="3607342">
            <a:off x="6299119" y="3995383"/>
            <a:ext cx="124233" cy="1223338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1" name="Google Shape;207;p7">
            <a:extLst>
              <a:ext uri="{FF2B5EF4-FFF2-40B4-BE49-F238E27FC236}">
                <a16:creationId xmlns:a16="http://schemas.microsoft.com/office/drawing/2014/main" id="{E2568928-06B9-4FDC-ADB3-9E410FBE6895}"/>
              </a:ext>
            </a:extLst>
          </p:cNvPr>
          <p:cNvSpPr/>
          <p:nvPr/>
        </p:nvSpPr>
        <p:spPr>
          <a:xfrm rot="7284131">
            <a:off x="6350675" y="2951264"/>
            <a:ext cx="124233" cy="1223338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2" name="Google Shape;207;p7">
            <a:extLst>
              <a:ext uri="{FF2B5EF4-FFF2-40B4-BE49-F238E27FC236}">
                <a16:creationId xmlns:a16="http://schemas.microsoft.com/office/drawing/2014/main" id="{3FBAC4D2-0E15-4AE6-A898-0B9875F7A580}"/>
              </a:ext>
            </a:extLst>
          </p:cNvPr>
          <p:cNvSpPr/>
          <p:nvPr/>
        </p:nvSpPr>
        <p:spPr>
          <a:xfrm rot="5400000">
            <a:off x="8680703" y="3666219"/>
            <a:ext cx="152006" cy="85661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1;g837bb607e2_2_19">
            <a:extLst>
              <a:ext uri="{FF2B5EF4-FFF2-40B4-BE49-F238E27FC236}">
                <a16:creationId xmlns:a16="http://schemas.microsoft.com/office/drawing/2014/main" id="{4CB4F5DA-AF11-47DB-ABEB-A59CCC22E613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What does the story tell us?</a:t>
            </a:r>
          </a:p>
        </p:txBody>
      </p:sp>
      <p:sp>
        <p:nvSpPr>
          <p:cNvPr id="3" name="Google Shape;222;g837bb607e2_2_19">
            <a:extLst>
              <a:ext uri="{FF2B5EF4-FFF2-40B4-BE49-F238E27FC236}">
                <a16:creationId xmlns:a16="http://schemas.microsoft.com/office/drawing/2014/main" id="{A242E428-8373-42C9-B1B7-E92389B7FD31}"/>
              </a:ext>
            </a:extLst>
          </p:cNvPr>
          <p:cNvSpPr txBox="1"/>
          <p:nvPr/>
        </p:nvSpPr>
        <p:spPr>
          <a:xfrm>
            <a:off x="448475" y="1853125"/>
            <a:ext cx="10488600" cy="4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state’s public awareness and government intervention is dependent on its political leaning.</a:t>
            </a:r>
            <a:endParaRPr sz="2800" dirty="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2800" dirty="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Government intervention plays an important role in containing the spread.</a:t>
            </a:r>
            <a:endParaRPr sz="2800" dirty="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2800" dirty="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Reduced mobility is effectively reducing severity.</a:t>
            </a:r>
            <a:endParaRPr sz="2800" dirty="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dterm elections: Market reaction, investing guide for all ...">
            <a:extLst>
              <a:ext uri="{FF2B5EF4-FFF2-40B4-BE49-F238E27FC236}">
                <a16:creationId xmlns:a16="http://schemas.microsoft.com/office/drawing/2014/main" id="{AF945B36-1340-4317-9008-BB0A00658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3"/>
          <a:stretch/>
        </p:blipFill>
        <p:spPr bwMode="auto">
          <a:xfrm>
            <a:off x="7237412" y="1905000"/>
            <a:ext cx="4722813" cy="400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31;g837bb607e2_2_28">
            <a:extLst>
              <a:ext uri="{FF2B5EF4-FFF2-40B4-BE49-F238E27FC236}">
                <a16:creationId xmlns:a16="http://schemas.microsoft.com/office/drawing/2014/main" id="{8E632242-1527-44D6-A60B-4181D5B2C114}"/>
              </a:ext>
            </a:extLst>
          </p:cNvPr>
          <p:cNvSpPr txBox="1">
            <a:spLocks/>
          </p:cNvSpPr>
          <p:nvPr/>
        </p:nvSpPr>
        <p:spPr>
          <a:xfrm>
            <a:off x="634132" y="2514600"/>
            <a:ext cx="6324600" cy="41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 typeface="Arial" pitchFamily="34" charset="0"/>
              <a:buNone/>
            </a:pPr>
            <a:r>
              <a:rPr lang="en-US" sz="4000" dirty="0"/>
              <a:t>It is about </a:t>
            </a:r>
            <a:r>
              <a:rPr lang="en-US" altLang="zh-CN" sz="4000" dirty="0"/>
              <a:t>making containing the COVID-19 align with the government political interest</a:t>
            </a:r>
            <a:endParaRPr lang="en-US" sz="4000" dirty="0"/>
          </a:p>
        </p:txBody>
      </p:sp>
      <p:sp>
        <p:nvSpPr>
          <p:cNvPr id="4" name="Google Shape;221;g837bb607e2_2_19">
            <a:extLst>
              <a:ext uri="{FF2B5EF4-FFF2-40B4-BE49-F238E27FC236}">
                <a16:creationId xmlns:a16="http://schemas.microsoft.com/office/drawing/2014/main" id="{8800491A-7919-4771-B9AE-E1D754D8216B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It is not about Democratic or republican</a:t>
            </a:r>
          </a:p>
        </p:txBody>
      </p:sp>
    </p:spTree>
    <p:extLst>
      <p:ext uri="{BB962C8B-B14F-4D97-AF65-F5344CB8AC3E}">
        <p14:creationId xmlns:p14="http://schemas.microsoft.com/office/powerpoint/2010/main" val="360958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1;g837bb607e2_2_28">
            <a:extLst>
              <a:ext uri="{FF2B5EF4-FFF2-40B4-BE49-F238E27FC236}">
                <a16:creationId xmlns:a16="http://schemas.microsoft.com/office/drawing/2014/main" id="{6B4479B4-0A76-428A-A0C9-A7557ED58408}"/>
              </a:ext>
            </a:extLst>
          </p:cNvPr>
          <p:cNvSpPr txBox="1">
            <a:spLocks/>
          </p:cNvSpPr>
          <p:nvPr/>
        </p:nvSpPr>
        <p:spPr>
          <a:xfrm>
            <a:off x="810149" y="1416335"/>
            <a:ext cx="10568525" cy="41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0"/>
              </a:spcBef>
              <a:buFont typeface="Arial" pitchFamily="34" charset="0"/>
              <a:buNone/>
            </a:pPr>
            <a:r>
              <a:rPr lang="en-US" sz="4600" b="1" dirty="0"/>
              <a:t>The crisis calls for a </a:t>
            </a:r>
            <a:r>
              <a:rPr lang="en-US" sz="4600" b="1" dirty="0">
                <a:solidFill>
                  <a:srgbClr val="C00000"/>
                </a:solidFill>
              </a:rPr>
              <a:t>collective</a:t>
            </a:r>
            <a:r>
              <a:rPr lang="en-US" sz="4600" b="1" dirty="0"/>
              <a:t> response from both the Democratic and Republican Party</a:t>
            </a:r>
          </a:p>
        </p:txBody>
      </p:sp>
      <p:pic>
        <p:nvPicPr>
          <p:cNvPr id="3" name="Google Shape;232;g837bb607e2_2_28">
            <a:extLst>
              <a:ext uri="{FF2B5EF4-FFF2-40B4-BE49-F238E27FC236}">
                <a16:creationId xmlns:a16="http://schemas.microsoft.com/office/drawing/2014/main" id="{97C02BB0-BCCF-4C58-AB28-64E89F26899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5750" y="4417625"/>
            <a:ext cx="3831475" cy="244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34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8;g837bb607e2_1_71">
            <a:extLst>
              <a:ext uri="{FF2B5EF4-FFF2-40B4-BE49-F238E27FC236}">
                <a16:creationId xmlns:a16="http://schemas.microsoft.com/office/drawing/2014/main" id="{26ED8DA9-9C20-4D87-AD10-74C79B173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9" name="Google Shape;239;g837bb607e2_1_71">
            <a:extLst>
              <a:ext uri="{FF2B5EF4-FFF2-40B4-BE49-F238E27FC236}">
                <a16:creationId xmlns:a16="http://schemas.microsoft.com/office/drawing/2014/main" id="{1195C058-2373-48E7-9244-A2F6AC70F2BA}"/>
              </a:ext>
            </a:extLst>
          </p:cNvPr>
          <p:cNvSpPr txBox="1">
            <a:spLocks/>
          </p:cNvSpPr>
          <p:nvPr/>
        </p:nvSpPr>
        <p:spPr>
          <a:xfrm>
            <a:off x="1103299" y="2052925"/>
            <a:ext cx="9404700" cy="41955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 typeface="Arial" pitchFamily="34" charset="0"/>
              <a:buNone/>
            </a:pPr>
            <a:r>
              <a:rPr lang="en-US"/>
              <a:t>Party Affiliation					|		</a:t>
            </a:r>
            <a:r>
              <a:rPr lang="en-US" u="sng">
                <a:solidFill>
                  <a:schemeClr val="hlink"/>
                </a:solidFill>
                <a:hlinkClick r:id="rId2"/>
              </a:rPr>
              <a:t>2018 Midterm Election Result</a:t>
            </a:r>
            <a:endParaRPr lang="en-US"/>
          </a:p>
          <a:p>
            <a:pPr marL="0" indent="0">
              <a:spcBef>
                <a:spcPts val="1000"/>
              </a:spcBef>
              <a:buFont typeface="Arial" pitchFamily="34" charset="0"/>
              <a:buNone/>
            </a:pPr>
            <a:r>
              <a:rPr lang="en-US"/>
              <a:t>Government Measures 		|		</a:t>
            </a:r>
            <a:r>
              <a:rPr lang="en-US" u="sng">
                <a:solidFill>
                  <a:schemeClr val="hlink"/>
                </a:solidFill>
                <a:hlinkClick r:id="rId3"/>
              </a:rPr>
              <a:t>Keystone Strategy</a:t>
            </a:r>
            <a:endParaRPr lang="en-US"/>
          </a:p>
          <a:p>
            <a:pPr marL="0" indent="0">
              <a:spcBef>
                <a:spcPts val="1000"/>
              </a:spcBef>
              <a:buFont typeface="Arial" pitchFamily="34" charset="0"/>
              <a:buNone/>
            </a:pPr>
            <a:r>
              <a:rPr lang="en-US"/>
              <a:t>Social Awareness		  		|		</a:t>
            </a:r>
            <a:r>
              <a:rPr lang="en-US" u="sng">
                <a:solidFill>
                  <a:schemeClr val="hlink"/>
                </a:solidFill>
                <a:hlinkClick r:id="rId4"/>
              </a:rPr>
              <a:t>Google Search Trends</a:t>
            </a:r>
            <a:endParaRPr lang="en-US"/>
          </a:p>
          <a:p>
            <a:pPr marL="0" indent="0">
              <a:spcBef>
                <a:spcPts val="1000"/>
              </a:spcBef>
              <a:buFont typeface="Arial" pitchFamily="34" charset="0"/>
              <a:buNone/>
            </a:pPr>
            <a:r>
              <a:rPr lang="en-US"/>
              <a:t>Mobility 				 		|		</a:t>
            </a:r>
            <a:r>
              <a:rPr lang="en-US" u="sng">
                <a:solidFill>
                  <a:schemeClr val="hlink"/>
                </a:solidFill>
                <a:hlinkClick r:id="rId5"/>
              </a:rPr>
              <a:t>Google Community Mobility Report</a:t>
            </a:r>
            <a:endParaRPr lang="en-US"/>
          </a:p>
          <a:p>
            <a:pPr marL="0" indent="0">
              <a:spcBef>
                <a:spcPts val="1000"/>
              </a:spcBef>
              <a:buFont typeface="Arial" pitchFamily="34" charset="0"/>
              <a:buNone/>
            </a:pPr>
            <a:r>
              <a:rPr lang="en-US"/>
              <a:t>Population 			 		|		</a:t>
            </a:r>
            <a:r>
              <a:rPr lang="en-US" u="sng">
                <a:solidFill>
                  <a:schemeClr val="hlink"/>
                </a:solidFill>
                <a:hlinkClick r:id="rId6"/>
              </a:rPr>
              <a:t>World Population Review</a:t>
            </a:r>
            <a:endParaRPr lang="en-US"/>
          </a:p>
          <a:p>
            <a:pPr marL="0" indent="0">
              <a:spcBef>
                <a:spcPts val="1000"/>
              </a:spcBef>
              <a:buFont typeface="Arial" pitchFamily="34" charset="0"/>
              <a:buNone/>
            </a:pPr>
            <a:r>
              <a:rPr lang="en-US"/>
              <a:t>Time-Series Cases				|		</a:t>
            </a:r>
            <a:r>
              <a:rPr lang="en-US" u="sng">
                <a:solidFill>
                  <a:schemeClr val="hlink"/>
                </a:solidFill>
                <a:hlinkClick r:id="rId7"/>
              </a:rPr>
              <a:t>John Hopkins CSSEGISandData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;g837bb607e2_1_6">
            <a:extLst>
              <a:ext uri="{FF2B5EF4-FFF2-40B4-BE49-F238E27FC236}">
                <a16:creationId xmlns:a16="http://schemas.microsoft.com/office/drawing/2014/main" id="{F45BEEDC-C9C4-412B-85C4-8726420CD248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Appendix 1</a:t>
            </a:r>
          </a:p>
        </p:txBody>
      </p:sp>
      <p:sp>
        <p:nvSpPr>
          <p:cNvPr id="3" name="Google Shape;246;g837bb607e2_1_6">
            <a:extLst>
              <a:ext uri="{FF2B5EF4-FFF2-40B4-BE49-F238E27FC236}">
                <a16:creationId xmlns:a16="http://schemas.microsoft.com/office/drawing/2014/main" id="{BF693271-90F4-47CC-A9A6-50072E7361CB}"/>
              </a:ext>
            </a:extLst>
          </p:cNvPr>
          <p:cNvSpPr txBox="1"/>
          <p:nvPr/>
        </p:nvSpPr>
        <p:spPr>
          <a:xfrm>
            <a:off x="646100" y="1225825"/>
            <a:ext cx="11170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Severity of the Covid-19 breakout between Blue States and Red States </a:t>
            </a:r>
            <a:endParaRPr sz="240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oogle Shape;247;g837bb607e2_1_6">
            <a:extLst>
              <a:ext uri="{FF2B5EF4-FFF2-40B4-BE49-F238E27FC236}">
                <a16:creationId xmlns:a16="http://schemas.microsoft.com/office/drawing/2014/main" id="{29F469B9-0C19-4FAD-9D4A-4A486FD9FE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1150" y="1854193"/>
            <a:ext cx="4929712" cy="4700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518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3;g837bb607e2_1_80">
            <a:extLst>
              <a:ext uri="{FF2B5EF4-FFF2-40B4-BE49-F238E27FC236}">
                <a16:creationId xmlns:a16="http://schemas.microsoft.com/office/drawing/2014/main" id="{DF45E214-D7D9-4DFC-B766-F64B67AD61E8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Appendix 2</a:t>
            </a:r>
          </a:p>
          <a:p>
            <a:pPr>
              <a:spcBef>
                <a:spcPts val="0"/>
              </a:spcBef>
            </a:pPr>
            <a:endParaRPr 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Google Shape;254;g837bb607e2_1_80">
            <a:extLst>
              <a:ext uri="{FF2B5EF4-FFF2-40B4-BE49-F238E27FC236}">
                <a16:creationId xmlns:a16="http://schemas.microsoft.com/office/drawing/2014/main" id="{74209BAD-C1A1-4405-A927-D0F58429FD6E}"/>
              </a:ext>
            </a:extLst>
          </p:cNvPr>
          <p:cNvSpPr txBox="1"/>
          <p:nvPr/>
        </p:nvSpPr>
        <p:spPr>
          <a:xfrm>
            <a:off x="368075" y="1302025"/>
            <a:ext cx="115878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Significant difference exists between Blue States and Red States during early outbreak of Covid-19</a:t>
            </a:r>
            <a:endParaRPr sz="240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oogle Shape;255;g837bb607e2_1_80">
            <a:extLst>
              <a:ext uri="{FF2B5EF4-FFF2-40B4-BE49-F238E27FC236}">
                <a16:creationId xmlns:a16="http://schemas.microsoft.com/office/drawing/2014/main" id="{77B952D7-8E60-4497-9CEB-CD49AFBF7E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92500" y="2545675"/>
            <a:ext cx="8938950" cy="334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1;g837bb607e2_0_10">
            <a:extLst>
              <a:ext uri="{FF2B5EF4-FFF2-40B4-BE49-F238E27FC236}">
                <a16:creationId xmlns:a16="http://schemas.microsoft.com/office/drawing/2014/main" id="{0D446D31-F157-427C-8A26-8723A8B65D1C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Appendix 3</a:t>
            </a:r>
          </a:p>
        </p:txBody>
      </p:sp>
      <p:sp>
        <p:nvSpPr>
          <p:cNvPr id="3" name="Google Shape;262;g837bb607e2_0_10">
            <a:extLst>
              <a:ext uri="{FF2B5EF4-FFF2-40B4-BE49-F238E27FC236}">
                <a16:creationId xmlns:a16="http://schemas.microsoft.com/office/drawing/2014/main" id="{907E83B5-3325-4B92-A284-3AAFB814CA38}"/>
              </a:ext>
            </a:extLst>
          </p:cNvPr>
          <p:cNvSpPr txBox="1"/>
          <p:nvPr/>
        </p:nvSpPr>
        <p:spPr>
          <a:xfrm>
            <a:off x="646100" y="1225825"/>
            <a:ext cx="11170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Regress public awareness on interventions while control for number of tests and population by state</a:t>
            </a:r>
            <a:endParaRPr sz="240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oogle Shape;263;g837bb607e2_0_10">
            <a:extLst>
              <a:ext uri="{FF2B5EF4-FFF2-40B4-BE49-F238E27FC236}">
                <a16:creationId xmlns:a16="http://schemas.microsoft.com/office/drawing/2014/main" id="{D1A3275D-CAAC-4BA1-AD9F-3278F42C090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81925" y="2234700"/>
            <a:ext cx="6193649" cy="415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4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9;g837bb607e2_0_2">
            <a:extLst>
              <a:ext uri="{FF2B5EF4-FFF2-40B4-BE49-F238E27FC236}">
                <a16:creationId xmlns:a16="http://schemas.microsoft.com/office/drawing/2014/main" id="{1F632C03-3E97-40C3-86F8-190C1C8830C2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Appendix 4</a:t>
            </a:r>
          </a:p>
        </p:txBody>
      </p:sp>
      <p:pic>
        <p:nvPicPr>
          <p:cNvPr id="3" name="Google Shape;270;g837bb607e2_0_2">
            <a:extLst>
              <a:ext uri="{FF2B5EF4-FFF2-40B4-BE49-F238E27FC236}">
                <a16:creationId xmlns:a16="http://schemas.microsoft.com/office/drawing/2014/main" id="{322BFF23-AC75-4DFF-B560-9DD32B50C0C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6163" y="1857943"/>
            <a:ext cx="4919669" cy="47000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71;g837bb607e2_0_2">
            <a:extLst>
              <a:ext uri="{FF2B5EF4-FFF2-40B4-BE49-F238E27FC236}">
                <a16:creationId xmlns:a16="http://schemas.microsoft.com/office/drawing/2014/main" id="{B1881A50-3FFA-43C3-86E7-A3D8AD496DBD}"/>
              </a:ext>
            </a:extLst>
          </p:cNvPr>
          <p:cNvSpPr txBox="1"/>
          <p:nvPr/>
        </p:nvSpPr>
        <p:spPr>
          <a:xfrm>
            <a:off x="646100" y="1149625"/>
            <a:ext cx="11170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Regress social mobility on lead cases while control for number state demographics</a:t>
            </a:r>
            <a:endParaRPr sz="240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003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8;g837bb607e2_2_0">
            <a:extLst>
              <a:ext uri="{FF2B5EF4-FFF2-40B4-BE49-F238E27FC236}">
                <a16:creationId xmlns:a16="http://schemas.microsoft.com/office/drawing/2014/main" id="{696F2EDE-6949-40E4-B30C-34FA5CABEEE6}"/>
              </a:ext>
            </a:extLst>
          </p:cNvPr>
          <p:cNvSpPr txBox="1">
            <a:spLocks/>
          </p:cNvSpPr>
          <p:nvPr/>
        </p:nvSpPr>
        <p:spPr>
          <a:xfrm>
            <a:off x="646098" y="452725"/>
            <a:ext cx="107364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Is the split over COVID-19 really about politics?</a:t>
            </a:r>
            <a:endParaRPr lang="en-US" sz="320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5" name="Google Shape;159;g837bb607e2_2_0">
            <a:extLst>
              <a:ext uri="{FF2B5EF4-FFF2-40B4-BE49-F238E27FC236}">
                <a16:creationId xmlns:a16="http://schemas.microsoft.com/office/drawing/2014/main" id="{BBCA3E16-28BD-4C85-93C7-0CFFFE2286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28925" y="2238975"/>
            <a:ext cx="5876298" cy="2849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0;g837bb607e2_2_0">
            <a:extLst>
              <a:ext uri="{FF2B5EF4-FFF2-40B4-BE49-F238E27FC236}">
                <a16:creationId xmlns:a16="http://schemas.microsoft.com/office/drawing/2014/main" id="{FA158C61-9F48-410A-ACA1-D6DC35D12ADB}"/>
              </a:ext>
            </a:extLst>
          </p:cNvPr>
          <p:cNvSpPr txBox="1"/>
          <p:nvPr/>
        </p:nvSpPr>
        <p:spPr>
          <a:xfrm>
            <a:off x="1140050" y="2092950"/>
            <a:ext cx="3277500" cy="29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r>
              <a:rPr lang="en-US" sz="3500" b="1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1.95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cases/1 million people/day </a:t>
            </a:r>
            <a:endParaRPr sz="240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comparing the Republican states to the Democratic states</a:t>
            </a:r>
            <a:endParaRPr sz="240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48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5;p4">
            <a:extLst>
              <a:ext uri="{FF2B5EF4-FFF2-40B4-BE49-F238E27FC236}">
                <a16:creationId xmlns:a16="http://schemas.microsoft.com/office/drawing/2014/main" id="{EE5D14EA-324B-4E3E-8814-068994085E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Why do democratic states outperform republican states?</a:t>
            </a: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Google Shape;166;p4">
            <a:extLst>
              <a:ext uri="{FF2B5EF4-FFF2-40B4-BE49-F238E27FC236}">
                <a16:creationId xmlns:a16="http://schemas.microsoft.com/office/drawing/2014/main" id="{A446A62B-6D12-41F9-AA91-4E22447987AB}"/>
              </a:ext>
            </a:extLst>
          </p:cNvPr>
          <p:cNvSpPr txBox="1">
            <a:spLocks/>
          </p:cNvSpPr>
          <p:nvPr/>
        </p:nvSpPr>
        <p:spPr>
          <a:xfrm>
            <a:off x="646111" y="2125335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❖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Government Interventions</a:t>
            </a:r>
          </a:p>
          <a:p>
            <a:pPr marL="0" indent="0">
              <a:spcBef>
                <a:spcPts val="1000"/>
              </a:spcBef>
              <a:buSzPts val="3200"/>
              <a:buFont typeface="Arial" pitchFamily="34" charset="0"/>
              <a:buNone/>
            </a:pPr>
            <a:endParaRPr lang="en-US" sz="4000" b="1" dirty="0">
              <a:solidFill>
                <a:schemeClr val="tx1">
                  <a:lumMod val="75000"/>
                </a:schemeClr>
              </a:solidFill>
            </a:endParaRPr>
          </a:p>
          <a:p>
            <a:pPr marL="457200" indent="-381000">
              <a:lnSpc>
                <a:spcPct val="100000"/>
              </a:lnSpc>
              <a:spcBef>
                <a:spcPts val="0"/>
              </a:spcBef>
              <a:buSzPts val="2400"/>
              <a:buFont typeface="Arial" pitchFamily="34" charset="0"/>
              <a:buChar char="❖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Public Awareness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ts val="3200"/>
              <a:buFont typeface="Arial"/>
              <a:buNone/>
            </a:pPr>
            <a:endParaRPr lang="en-US" sz="4000" b="1" dirty="0">
              <a:solidFill>
                <a:schemeClr val="tx1">
                  <a:lumMod val="75000"/>
                </a:schemeClr>
              </a:solidFill>
            </a:endParaRPr>
          </a:p>
          <a:p>
            <a:pPr marL="457200" indent="-381000">
              <a:lnSpc>
                <a:spcPct val="100000"/>
              </a:lnSpc>
              <a:spcBef>
                <a:spcPts val="0"/>
              </a:spcBef>
              <a:buSzPts val="2400"/>
              <a:buFont typeface="Arial" pitchFamily="34" charset="0"/>
              <a:buChar char="❖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Community Mobility</a:t>
            </a:r>
          </a:p>
          <a:p>
            <a:pPr marL="342900" indent="-241300">
              <a:spcBef>
                <a:spcPts val="1000"/>
              </a:spcBef>
              <a:buSzPts val="1600"/>
              <a:buFont typeface="Arial" pitchFamily="34" charset="0"/>
              <a:buNone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41300">
              <a:spcBef>
                <a:spcPts val="1000"/>
              </a:spcBef>
              <a:buSzPts val="1600"/>
              <a:buFont typeface="Arial" pitchFamily="34" charset="0"/>
              <a:buNone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41300">
              <a:spcBef>
                <a:spcPts val="1000"/>
              </a:spcBef>
              <a:buSzPts val="1600"/>
              <a:buFont typeface="Arial" pitchFamily="34" charset="0"/>
              <a:buNone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241300">
              <a:spcBef>
                <a:spcPts val="1000"/>
              </a:spcBef>
              <a:buSzPts val="1600"/>
              <a:buFont typeface="Arial" pitchFamily="34" charset="0"/>
              <a:buNone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157F3-744A-4F38-8440-FA5D0D835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Google Shape;171;p5">
            <a:extLst>
              <a:ext uri="{FF2B5EF4-FFF2-40B4-BE49-F238E27FC236}">
                <a16:creationId xmlns:a16="http://schemas.microsoft.com/office/drawing/2014/main" id="{160EF1AC-7482-4B65-A994-9EFE66714E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Government Intervention</a:t>
            </a:r>
            <a:endParaRPr dirty="0"/>
          </a:p>
        </p:txBody>
      </p:sp>
      <p:pic>
        <p:nvPicPr>
          <p:cNvPr id="11" name="Google Shape;172;p5">
            <a:extLst>
              <a:ext uri="{FF2B5EF4-FFF2-40B4-BE49-F238E27FC236}">
                <a16:creationId xmlns:a16="http://schemas.microsoft.com/office/drawing/2014/main" id="{B35D006E-F80C-4703-AE73-E4551C9191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86675" y="1433200"/>
            <a:ext cx="9122777" cy="474437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35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77;g837bb607e2_1_50">
            <a:extLst>
              <a:ext uri="{FF2B5EF4-FFF2-40B4-BE49-F238E27FC236}">
                <a16:creationId xmlns:a16="http://schemas.microsoft.com/office/drawing/2014/main" id="{48BDD51F-BDFB-412F-9049-3F2B4B6D14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Does the intervention really matter?</a:t>
            </a:r>
            <a:endParaRPr/>
          </a:p>
        </p:txBody>
      </p:sp>
      <p:pic>
        <p:nvPicPr>
          <p:cNvPr id="16" name="Google Shape;178;g837bb607e2_1_50">
            <a:extLst>
              <a:ext uri="{FF2B5EF4-FFF2-40B4-BE49-F238E27FC236}">
                <a16:creationId xmlns:a16="http://schemas.microsoft.com/office/drawing/2014/main" id="{62CA86AE-A722-4CD6-8487-A564188D8D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383" y="1853118"/>
            <a:ext cx="6958430" cy="4700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otel in Bergen By Bryggen Wharf | Radisson Blu Royal Hotel">
            <a:extLst>
              <a:ext uri="{FF2B5EF4-FFF2-40B4-BE49-F238E27FC236}">
                <a16:creationId xmlns:a16="http://schemas.microsoft.com/office/drawing/2014/main" id="{C8A9D4D4-AFEF-4CC7-B67F-944AD30C0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9412" y="2536125"/>
            <a:ext cx="1905000" cy="9156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2019 Westchester Power 100; 51 - 100 | CSNY">
            <a:extLst>
              <a:ext uri="{FF2B5EF4-FFF2-40B4-BE49-F238E27FC236}">
                <a16:creationId xmlns:a16="http://schemas.microsoft.com/office/drawing/2014/main" id="{9FCA9865-A6B2-401E-8B35-B1D25CC7B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2536125"/>
            <a:ext cx="1712676" cy="892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2C32BC-954B-4E65-90D4-1B787A5857FA}"/>
              </a:ext>
            </a:extLst>
          </p:cNvPr>
          <p:cNvSpPr txBox="1"/>
          <p:nvPr/>
        </p:nvSpPr>
        <p:spPr>
          <a:xfrm>
            <a:off x="836612" y="216679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B</a:t>
            </a:r>
            <a:r>
              <a:rPr lang="en-US" altLang="zh-CN" sz="2000" dirty="0"/>
              <a:t>ergen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2A75A6-714D-43BC-95BE-AB13627E4599}"/>
              </a:ext>
            </a:extLst>
          </p:cNvPr>
          <p:cNvSpPr txBox="1"/>
          <p:nvPr/>
        </p:nvSpPr>
        <p:spPr>
          <a:xfrm>
            <a:off x="2817812" y="2166793"/>
            <a:ext cx="188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Westchester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6528E7-5929-48BF-80EC-7DD7CAE657C0}"/>
              </a:ext>
            </a:extLst>
          </p:cNvPr>
          <p:cNvSpPr txBox="1"/>
          <p:nvPr/>
        </p:nvSpPr>
        <p:spPr>
          <a:xfrm>
            <a:off x="531812" y="3962966"/>
            <a:ext cx="571500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Similar demographic attributes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Parallel trend before the intervention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Similar COVID-19 outbreak date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Time lag for all interventions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0415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3;g837bb607e2_1_12">
            <a:extLst>
              <a:ext uri="{FF2B5EF4-FFF2-40B4-BE49-F238E27FC236}">
                <a16:creationId xmlns:a16="http://schemas.microsoft.com/office/drawing/2014/main" id="{F9FD7827-6368-45A7-BBA7-694A2F3F3A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00" y="452725"/>
            <a:ext cx="98451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The Public Awareness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BBBAD-4783-49C6-9A2F-2006967F4A11}"/>
              </a:ext>
            </a:extLst>
          </p:cNvPr>
          <p:cNvSpPr txBox="1"/>
          <p:nvPr/>
        </p:nvSpPr>
        <p:spPr>
          <a:xfrm>
            <a:off x="4570412" y="3477207"/>
            <a:ext cx="5638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highlight>
                  <a:srgbClr val="FFFF00"/>
                </a:highlight>
              </a:rPr>
              <a:t>Tweets screenshots </a:t>
            </a:r>
          </a:p>
        </p:txBody>
      </p:sp>
    </p:spTree>
    <p:extLst>
      <p:ext uri="{BB962C8B-B14F-4D97-AF65-F5344CB8AC3E}">
        <p14:creationId xmlns:p14="http://schemas.microsoft.com/office/powerpoint/2010/main" val="330341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3;g837bb607e2_1_12">
            <a:extLst>
              <a:ext uri="{FF2B5EF4-FFF2-40B4-BE49-F238E27FC236}">
                <a16:creationId xmlns:a16="http://schemas.microsoft.com/office/drawing/2014/main" id="{F9FD7827-6368-45A7-BBA7-694A2F3F3A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00" y="452725"/>
            <a:ext cx="98451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The Public Awareness</a:t>
            </a:r>
            <a:endParaRPr dirty="0"/>
          </a:p>
        </p:txBody>
      </p:sp>
      <p:pic>
        <p:nvPicPr>
          <p:cNvPr id="12" name="Google Shape;184;g837bb607e2_1_12">
            <a:extLst>
              <a:ext uri="{FF2B5EF4-FFF2-40B4-BE49-F238E27FC236}">
                <a16:creationId xmlns:a16="http://schemas.microsoft.com/office/drawing/2014/main" id="{FE42B415-4D31-4B81-BC39-8F000C57F4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5212" y="1993363"/>
            <a:ext cx="7185323" cy="4643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C516859-9997-4CFD-9A67-40D220B97635}"/>
              </a:ext>
            </a:extLst>
          </p:cNvPr>
          <p:cNvGrpSpPr/>
          <p:nvPr/>
        </p:nvGrpSpPr>
        <p:grpSpPr>
          <a:xfrm>
            <a:off x="8173874" y="152400"/>
            <a:ext cx="3921467" cy="1174179"/>
            <a:chOff x="6973545" y="197421"/>
            <a:chExt cx="4462462" cy="129844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BA7DA31-EDE4-43EF-91F2-C4950B4C1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3545" y="688502"/>
              <a:ext cx="4462462" cy="8073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089C7F-E6D4-4893-B85A-508F67A73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8012" y="197421"/>
              <a:ext cx="1953527" cy="70168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6A459AB-DAEB-4252-954F-C19C4CC3B55F}"/>
              </a:ext>
            </a:extLst>
          </p:cNvPr>
          <p:cNvSpPr txBox="1"/>
          <p:nvPr/>
        </p:nvSpPr>
        <p:spPr>
          <a:xfrm>
            <a:off x="646100" y="2286000"/>
            <a:ext cx="44577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highlight>
                  <a:srgbClr val="FFFF00"/>
                </a:highlight>
              </a:rPr>
              <a:t>Finding:</a:t>
            </a:r>
          </a:p>
        </p:txBody>
      </p:sp>
    </p:spTree>
    <p:extLst>
      <p:ext uri="{BB962C8B-B14F-4D97-AF65-F5344CB8AC3E}">
        <p14:creationId xmlns:p14="http://schemas.microsoft.com/office/powerpoint/2010/main" val="613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9;g837bb607e2_1_19">
            <a:extLst>
              <a:ext uri="{FF2B5EF4-FFF2-40B4-BE49-F238E27FC236}">
                <a16:creationId xmlns:a16="http://schemas.microsoft.com/office/drawing/2014/main" id="{E7D4802B-492A-44A9-9538-4B5FBC550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How does it all come to play?</a:t>
            </a: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7" name="Google Shape;190;g837bb607e2_1_19">
            <a:extLst>
              <a:ext uri="{FF2B5EF4-FFF2-40B4-BE49-F238E27FC236}">
                <a16:creationId xmlns:a16="http://schemas.microsoft.com/office/drawing/2014/main" id="{6AD6EDB7-6ECC-4DED-8C9A-A2400236F3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3889"/>
          <a:stretch/>
        </p:blipFill>
        <p:spPr>
          <a:xfrm>
            <a:off x="303212" y="3090765"/>
            <a:ext cx="58674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1;g837bb607e2_1_19">
            <a:extLst>
              <a:ext uri="{FF2B5EF4-FFF2-40B4-BE49-F238E27FC236}">
                <a16:creationId xmlns:a16="http://schemas.microsoft.com/office/drawing/2014/main" id="{D51B9D2E-BA04-4A3E-AE3F-FB5C65F44DF3}"/>
              </a:ext>
            </a:extLst>
          </p:cNvPr>
          <p:cNvSpPr txBox="1"/>
          <p:nvPr/>
        </p:nvSpPr>
        <p:spPr>
          <a:xfrm>
            <a:off x="1948225" y="1853113"/>
            <a:ext cx="24018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California</a:t>
            </a:r>
            <a:endParaRPr sz="240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130 cases / 1M</a:t>
            </a:r>
            <a:endParaRPr sz="240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Google Shape;192;g837bb607e2_1_19">
            <a:extLst>
              <a:ext uri="{FF2B5EF4-FFF2-40B4-BE49-F238E27FC236}">
                <a16:creationId xmlns:a16="http://schemas.microsoft.com/office/drawing/2014/main" id="{9225A5AC-B30C-44F7-A8A2-6E0EF75F4160}"/>
              </a:ext>
            </a:extLst>
          </p:cNvPr>
          <p:cNvSpPr txBox="1"/>
          <p:nvPr/>
        </p:nvSpPr>
        <p:spPr>
          <a:xfrm>
            <a:off x="7810750" y="1853125"/>
            <a:ext cx="25029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Indiana </a:t>
            </a:r>
            <a:endParaRPr sz="240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250 cases / 1M</a:t>
            </a:r>
            <a:endParaRPr sz="240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193;g837bb607e2_1_19">
            <a:extLst>
              <a:ext uri="{FF2B5EF4-FFF2-40B4-BE49-F238E27FC236}">
                <a16:creationId xmlns:a16="http://schemas.microsoft.com/office/drawing/2014/main" id="{89823295-B07A-4EC2-AB79-A2860DE851A4}"/>
              </a:ext>
            </a:extLst>
          </p:cNvPr>
          <p:cNvSpPr txBox="1"/>
          <p:nvPr/>
        </p:nvSpPr>
        <p:spPr>
          <a:xfrm>
            <a:off x="4920025" y="1853113"/>
            <a:ext cx="24018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VS.</a:t>
            </a:r>
            <a:endParaRPr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" name="Google Shape;194;g837bb607e2_1_19">
            <a:extLst>
              <a:ext uri="{FF2B5EF4-FFF2-40B4-BE49-F238E27FC236}">
                <a16:creationId xmlns:a16="http://schemas.microsoft.com/office/drawing/2014/main" id="{BA667C9F-BC90-47B4-97A8-63B04587DB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212" y="3166965"/>
            <a:ext cx="5486400" cy="342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C684E8-F9A9-419E-9516-314E1B8E407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120925" y="2822413"/>
            <a:ext cx="49687" cy="38497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9;g837bb607e2_1_30">
            <a:extLst>
              <a:ext uri="{FF2B5EF4-FFF2-40B4-BE49-F238E27FC236}">
                <a16:creationId xmlns:a16="http://schemas.microsoft.com/office/drawing/2014/main" id="{3EFF30EA-37EB-45DA-97DF-CFF6F28098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Could it be a fluke?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Google Shape;200;g837bb607e2_1_30">
            <a:extLst>
              <a:ext uri="{FF2B5EF4-FFF2-40B4-BE49-F238E27FC236}">
                <a16:creationId xmlns:a16="http://schemas.microsoft.com/office/drawing/2014/main" id="{80C80832-D511-4AC1-9496-3ACFD8292A5C}"/>
              </a:ext>
            </a:extLst>
          </p:cNvPr>
          <p:cNvSpPr txBox="1"/>
          <p:nvPr/>
        </p:nvSpPr>
        <p:spPr>
          <a:xfrm>
            <a:off x="1140050" y="2092950"/>
            <a:ext cx="9404700" cy="29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-0.9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decrease in new cases/1 million people can be achieved as a result of </a:t>
            </a:r>
            <a:r>
              <a:rPr lang="en-US" sz="2400" b="1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decrease in mobility compared to the baseline</a:t>
            </a:r>
            <a:endParaRPr sz="240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(Average new cases/million people is 3.67)</a:t>
            </a:r>
            <a:endParaRPr sz="2400">
              <a:solidFill>
                <a:schemeClr val="tx1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sian continent presentation (widescreen).potx" id="{31FB3925-764B-43EF-9872-B9679BB7E4DF}" vid="{673206A3-E9F7-473E-92E4-819DC3D81381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392</Words>
  <Application>Microsoft Office PowerPoint</Application>
  <PresentationFormat>Custom</PresentationFormat>
  <Paragraphs>77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</vt:lpstr>
      <vt:lpstr>Continental Asia 16x9</vt:lpstr>
      <vt:lpstr>The role of partisanship in the battle with COVID-19</vt:lpstr>
      <vt:lpstr>PowerPoint Presentation</vt:lpstr>
      <vt:lpstr>Why do democratic states outperform republican states?</vt:lpstr>
      <vt:lpstr>Government Intervention</vt:lpstr>
      <vt:lpstr>Does the intervention really matter?</vt:lpstr>
      <vt:lpstr>The Public Awareness</vt:lpstr>
      <vt:lpstr>The Public Awareness</vt:lpstr>
      <vt:lpstr>How does it all come to play?</vt:lpstr>
      <vt:lpstr>Could it be a fluke?</vt:lpstr>
      <vt:lpstr>In summary, how does bipartisan affect the spread of COVID-19?</vt:lpstr>
      <vt:lpstr>PowerPoint Presentation</vt:lpstr>
      <vt:lpstr>PowerPoint Presentation</vt:lpstr>
      <vt:lpstr>PowerPoint Presentation</vt:lpstr>
      <vt:lpstr>Data Sources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partisanship in the battle with COVID-19</dc:title>
  <dc:creator>Yuan Chen</dc:creator>
  <cp:lastModifiedBy>Yuan Chen</cp:lastModifiedBy>
  <cp:revision>5</cp:revision>
  <dcterms:created xsi:type="dcterms:W3CDTF">2020-04-16T04:11:32Z</dcterms:created>
  <dcterms:modified xsi:type="dcterms:W3CDTF">2020-04-16T16:16:47Z</dcterms:modified>
</cp:coreProperties>
</file>