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CJUXIvYs7dHaudVV9MsEFyh/6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utomeris.io/WebPlotDigitize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37bb607e2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37bb607e2_2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37bb607e2_2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7bb607e2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7bb607e2_2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837bb607e2_2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7bb607e2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7bb607e2_1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837bb607e2_1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37bb607e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7bb607e2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837bb607e2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37bb607e2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37bb607e2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837bb607e2_1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37bb607e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37bb607e2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259" name="Google Shape;259;g837bb607e2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37bb607e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37bb607e2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Since coronavirus symptoms take time to take place, we considered a 5-day lead for the reported new cases from the mobility time-series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Additionally</a:t>
            </a:r>
            <a:r>
              <a:rPr lang="en-US"/>
              <a:t>, since different mobility indexes are highly correlated, multicollinearity arise. To avoid the distortion of the coefficient estimates, we used Principal Component Analysis to summarize all the three mobility indexes except for the Residence Mobility.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Moreover, in order to smooth the daily variance, we are using a 10-days moving average of both X and Y variables. Given the exponential growth nature of the COVID-19 in the early stage, we controlled for the relative date since the outbreak in order to avoid the confounding issue incurred by time.</a:t>
            </a:r>
            <a:endParaRPr/>
          </a:p>
        </p:txBody>
      </p:sp>
      <p:sp>
        <p:nvSpPr>
          <p:cNvPr id="267" name="Google Shape;267;g837bb607e2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7bb607e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37bb607e2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controlling for the density of population, the republican states are generating 1.95 more cases per million people per day than the democratic states on average.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Across states, the average of cases/1 million people/day is 3.68. Therefore, the coefficient of 1.95 means a 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indicates that politics may play an influential role in the battle with the COVID-19.</a:t>
            </a:r>
            <a:endParaRPr/>
          </a:p>
        </p:txBody>
      </p:sp>
      <p:sp>
        <p:nvSpPr>
          <p:cNvPr id="156" name="Google Shape;156;g837bb607e2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answer the question, we narrowed our research down to three main topics:</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Font typeface="Calibri"/>
              <a:buAutoNum type="arabicParenR"/>
            </a:pPr>
            <a:r>
              <a:rPr lang="en-US"/>
              <a:t>Government interventions: Several mitigation measures have been taken on a state-level. We wanted to first explore the relationship between partisanship and intervention. And then try to understand the </a:t>
            </a:r>
            <a:r>
              <a:rPr lang="en-US"/>
              <a:t>significance</a:t>
            </a:r>
            <a:r>
              <a:rPr lang="en-US"/>
              <a:t> of the state’s influence on the severity of cases.</a:t>
            </a:r>
            <a:endParaRPr/>
          </a:p>
          <a:p>
            <a:pPr indent="-304800" lvl="0" marL="457200" rtl="0" algn="l">
              <a:spcBef>
                <a:spcPts val="0"/>
              </a:spcBef>
              <a:spcAft>
                <a:spcPts val="0"/>
              </a:spcAft>
              <a:buSzPts val="1200"/>
              <a:buFont typeface="Calibri"/>
              <a:buAutoNum type="arabicParenR"/>
            </a:pPr>
            <a:r>
              <a:rPr lang="en-US"/>
              <a:t>Public Awareness: Awareness of a disease can change people’s behavior in response to the outbreak, thus, altering the progression of the infections. We wanted to try to understand if the public had reacted differently across states based on government interventions.</a:t>
            </a:r>
            <a:endParaRPr/>
          </a:p>
          <a:p>
            <a:pPr indent="-304800" lvl="0" marL="457200" rtl="0" algn="l">
              <a:spcBef>
                <a:spcPts val="0"/>
              </a:spcBef>
              <a:spcAft>
                <a:spcPts val="0"/>
              </a:spcAft>
              <a:buSzPts val="1200"/>
              <a:buFont typeface="Calibri"/>
              <a:buAutoNum type="arabicParenR"/>
            </a:pPr>
            <a:r>
              <a:rPr lang="en-US"/>
              <a:t>Mobility: Several states enforced measures to restrict mobility from non-essential locations. We wanted to measure the significance of such mobility changes to the number of severe cases.</a:t>
            </a:r>
            <a:endParaRPr/>
          </a:p>
          <a:p>
            <a:pPr indent="0" lvl="0" marL="45720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assess government interventions, we wanted to observe the severity of cases based on measures taken across different party affiliations.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Through building a </a:t>
            </a:r>
            <a:r>
              <a:rPr b="1" lang="en-US"/>
              <a:t>regression model</a:t>
            </a:r>
            <a:r>
              <a:rPr lang="en-US"/>
              <a:t> </a:t>
            </a:r>
            <a:r>
              <a:rPr b="1" lang="en-US">
                <a:solidFill>
                  <a:srgbClr val="0366D6"/>
                </a:solidFill>
              </a:rPr>
              <a:t>(Appendix 1)</a:t>
            </a:r>
            <a:r>
              <a:rPr b="1" lang="en-US"/>
              <a:t> </a:t>
            </a:r>
            <a:r>
              <a:rPr lang="en-US"/>
              <a:t>, we were able to identify that a </a:t>
            </a:r>
            <a:r>
              <a:rPr b="1" lang="en-US"/>
              <a:t>party affiliation does indeed have a correlation on the number of cases</a:t>
            </a:r>
            <a:r>
              <a:rPr lang="en-US"/>
              <a:t>. Accordingly, we wanted to assess if that could be due to interventions taken earlier and at a higher frequency (as observed in the image above).</a:t>
            </a:r>
            <a:endParaRPr b="1"/>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7bb607e2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000000"/>
                </a:solidFill>
              </a:rPr>
              <a:t>D</a:t>
            </a:r>
            <a:r>
              <a:rPr lang="en-US">
                <a:solidFill>
                  <a:srgbClr val="000000"/>
                </a:solidFill>
              </a:rPr>
              <a:t>oes the intervention really matter? How does it impact severity?</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US">
                <a:solidFill>
                  <a:srgbClr val="000000"/>
                </a:solidFill>
              </a:rPr>
              <a:t>We wanted to understand whether having harsher government measures does indeed yield lower cases per population. To do that, we employed a Diff in diff method. Here’s an example for a couple of counties we analyzed.</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US">
                <a:solidFill>
                  <a:srgbClr val="000000"/>
                </a:solidFill>
              </a:rPr>
              <a:t>How did we pair the treatment and control?</a:t>
            </a:r>
            <a:endParaRPr>
              <a:solidFill>
                <a:srgbClr val="000000"/>
              </a:solidFill>
            </a:endParaRPr>
          </a:p>
          <a:p>
            <a:pPr indent="0" lvl="0" marL="228600" rtl="0" algn="l">
              <a:lnSpc>
                <a:spcPct val="100000"/>
              </a:lnSpc>
              <a:spcBef>
                <a:spcPts val="0"/>
              </a:spcBef>
              <a:spcAft>
                <a:spcPts val="0"/>
              </a:spcAft>
              <a:buClr>
                <a:schemeClr val="dk1"/>
              </a:buClr>
              <a:buSzPts val="1100"/>
              <a:buFont typeface="Arial"/>
              <a:buNone/>
            </a:pPr>
            <a:r>
              <a:rPr lang="en-US">
                <a:solidFill>
                  <a:srgbClr val="000000"/>
                </a:solidFill>
              </a:rPr>
              <a:t>1. Using demographic attributes to cluster the counties and make sure the treatment and control are in the same cluster</a:t>
            </a:r>
            <a:endParaRPr>
              <a:solidFill>
                <a:srgbClr val="000000"/>
              </a:solidFill>
            </a:endParaRPr>
          </a:p>
          <a:p>
            <a:pPr indent="0" lvl="0" marL="228600" rtl="0" algn="l">
              <a:lnSpc>
                <a:spcPct val="100000"/>
              </a:lnSpc>
              <a:spcBef>
                <a:spcPts val="0"/>
              </a:spcBef>
              <a:spcAft>
                <a:spcPts val="0"/>
              </a:spcAft>
              <a:buClr>
                <a:schemeClr val="dk1"/>
              </a:buClr>
              <a:buSzPts val="1100"/>
              <a:buFont typeface="Arial"/>
              <a:buNone/>
            </a:pPr>
            <a:r>
              <a:rPr lang="en-US">
                <a:solidFill>
                  <a:srgbClr val="000000"/>
                </a:solidFill>
              </a:rPr>
              <a:t>2. Parallel trend before the treatment</a:t>
            </a:r>
            <a:endParaRPr>
              <a:solidFill>
                <a:srgbClr val="000000"/>
              </a:solidFill>
            </a:endParaRPr>
          </a:p>
          <a:p>
            <a:pPr indent="0" lvl="0" marL="228600" rtl="0" algn="l">
              <a:lnSpc>
                <a:spcPct val="100000"/>
              </a:lnSpc>
              <a:spcBef>
                <a:spcPts val="0"/>
              </a:spcBef>
              <a:spcAft>
                <a:spcPts val="0"/>
              </a:spcAft>
              <a:buClr>
                <a:schemeClr val="dk1"/>
              </a:buClr>
              <a:buSzPts val="1100"/>
              <a:buFont typeface="Arial"/>
              <a:buNone/>
            </a:pPr>
            <a:r>
              <a:rPr lang="en-US">
                <a:solidFill>
                  <a:srgbClr val="000000"/>
                </a:solidFill>
              </a:rPr>
              <a:t>3. Similar both in the absolute COVID start date and the relative start date (to get rid of the time confounding issues)</a:t>
            </a:r>
            <a:endParaRPr>
              <a:solidFill>
                <a:srgbClr val="000000"/>
              </a:solidFill>
            </a:endParaRPr>
          </a:p>
          <a:p>
            <a:pPr indent="0" lvl="0" marL="228600" rtl="0" algn="l">
              <a:lnSpc>
                <a:spcPct val="100000"/>
              </a:lnSpc>
              <a:spcBef>
                <a:spcPts val="0"/>
              </a:spcBef>
              <a:spcAft>
                <a:spcPts val="0"/>
              </a:spcAft>
              <a:buClr>
                <a:schemeClr val="dk1"/>
              </a:buClr>
              <a:buSzPts val="1100"/>
              <a:buFont typeface="Arial"/>
              <a:buNone/>
            </a:pPr>
            <a:r>
              <a:rPr lang="en-US">
                <a:solidFill>
                  <a:srgbClr val="000000"/>
                </a:solidFill>
              </a:rPr>
              <a:t>4. Similar in population, so the sensitivity of the case/population is equal for both counties.</a:t>
            </a:r>
            <a:endParaRPr>
              <a:solidFill>
                <a:srgbClr val="000000"/>
              </a:solidFill>
            </a:endParaRPr>
          </a:p>
          <a:p>
            <a:pPr indent="0" lvl="0" marL="228600" rtl="0" algn="l">
              <a:lnSpc>
                <a:spcPct val="100000"/>
              </a:lnSpc>
              <a:spcBef>
                <a:spcPts val="0"/>
              </a:spcBef>
              <a:spcAft>
                <a:spcPts val="0"/>
              </a:spcAft>
              <a:buClr>
                <a:schemeClr val="dk1"/>
              </a:buClr>
              <a:buSzPts val="1100"/>
              <a:buFont typeface="Arial"/>
              <a:buNone/>
            </a:pPr>
            <a:r>
              <a:rPr lang="en-US">
                <a:solidFill>
                  <a:srgbClr val="000000"/>
                </a:solidFill>
              </a:rPr>
              <a:t>5. All the intervention of one county is behind the other, to make sure there is no mixture of timing of the action</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US">
                <a:solidFill>
                  <a:srgbClr val="000000"/>
                </a:solidFill>
              </a:rPr>
              <a:t>Our </a:t>
            </a:r>
            <a:r>
              <a:rPr lang="en-US">
                <a:solidFill>
                  <a:srgbClr val="000000"/>
                </a:solidFill>
              </a:rPr>
              <a:t>interpretation</a:t>
            </a:r>
            <a:r>
              <a:rPr lang="en-US">
                <a:solidFill>
                  <a:srgbClr val="000000"/>
                </a:solidFill>
              </a:rPr>
              <a:t>: The county with intervention is associated with lower speed of spread. It proves that the intervention does have a positive impact on containing the spread.</a:t>
            </a:r>
            <a:endParaRPr>
              <a:solidFill>
                <a:srgbClr val="000000"/>
              </a:solidFill>
            </a:endParaRPr>
          </a:p>
        </p:txBody>
      </p:sp>
      <p:sp>
        <p:nvSpPr>
          <p:cNvPr id="175" name="Google Shape;175;g837bb607e2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7bb607e2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we wanted to analyze the level of public awareness of residents in blue states vs red states .</a:t>
            </a:r>
            <a:r>
              <a:rPr lang="en-US">
                <a:solidFill>
                  <a:srgbClr val="000000"/>
                </a:solidFill>
              </a:rPr>
              <a:t> </a:t>
            </a:r>
            <a:r>
              <a:rPr lang="en-US">
                <a:highlight>
                  <a:schemeClr val="lt1"/>
                </a:highlight>
              </a:rPr>
              <a:t>The results were interesting: During the initial outbreak (second period), we observed a </a:t>
            </a:r>
            <a:r>
              <a:rPr b="1" lang="en-US">
                <a:highlight>
                  <a:schemeClr val="lt1"/>
                </a:highlight>
              </a:rPr>
              <a:t>statistically</a:t>
            </a:r>
            <a:r>
              <a:rPr lang="en-US">
                <a:highlight>
                  <a:schemeClr val="lt1"/>
                </a:highlight>
              </a:rPr>
              <a:t> </a:t>
            </a:r>
            <a:r>
              <a:rPr b="1" lang="en-US">
                <a:solidFill>
                  <a:srgbClr val="0366D6"/>
                </a:solidFill>
              </a:rPr>
              <a:t>(Appendix 2) </a:t>
            </a:r>
            <a:r>
              <a:rPr lang="en-US">
                <a:highlight>
                  <a:schemeClr val="lt1"/>
                </a:highlight>
              </a:rPr>
              <a:t>higher volume in Google searches volume for democratic states.</a:t>
            </a:r>
            <a:endParaRPr>
              <a:highlight>
                <a:schemeClr val="lt1"/>
              </a:highlight>
            </a:endParaRPr>
          </a:p>
          <a:p>
            <a:pPr indent="0" lvl="0" marL="0" rtl="0" algn="l">
              <a:spcBef>
                <a:spcPts val="0"/>
              </a:spcBef>
              <a:spcAft>
                <a:spcPts val="0"/>
              </a:spcAft>
              <a:buNone/>
            </a:pPr>
            <a:r>
              <a:t/>
            </a:r>
            <a:endParaRPr>
              <a:highlight>
                <a:schemeClr val="lt1"/>
              </a:highlight>
            </a:endParaRPr>
          </a:p>
          <a:p>
            <a:pPr indent="0" lvl="0" marL="0" rtl="0" algn="l">
              <a:spcBef>
                <a:spcPts val="0"/>
              </a:spcBef>
              <a:spcAft>
                <a:spcPts val="0"/>
              </a:spcAft>
              <a:buNone/>
            </a:pPr>
            <a:r>
              <a:rPr lang="en-US">
                <a:solidFill>
                  <a:srgbClr val="000000"/>
                </a:solidFill>
              </a:rPr>
              <a:t>By pinpointing key search terms such as Coronavirus disease or N-95 </a:t>
            </a:r>
            <a:r>
              <a:rPr lang="en-US">
                <a:solidFill>
                  <a:srgbClr val="000000"/>
                </a:solidFill>
                <a:highlight>
                  <a:srgbClr val="FFFFFF"/>
                </a:highlight>
              </a:rPr>
              <a:t>respirators, we were able to extract relative number of hits on three different time frames to use as metrics for assessing population awareness.  We took three time periods into account: </a:t>
            </a:r>
            <a:endParaRPr>
              <a:solidFill>
                <a:srgbClr val="000000"/>
              </a:solidFill>
              <a:highlight>
                <a:srgbClr val="FFFFFF"/>
              </a:highlight>
            </a:endParaRPr>
          </a:p>
          <a:p>
            <a:pPr indent="-304800" lvl="0" marL="457200" rtl="0" algn="l">
              <a:spcBef>
                <a:spcPts val="0"/>
              </a:spcBef>
              <a:spcAft>
                <a:spcPts val="0"/>
              </a:spcAft>
              <a:buSzPts val="1200"/>
              <a:buFont typeface="Calibri"/>
              <a:buChar char="●"/>
            </a:pPr>
            <a:r>
              <a:rPr lang="en-US">
                <a:solidFill>
                  <a:srgbClr val="000000"/>
                </a:solidFill>
                <a:highlight>
                  <a:srgbClr val="FFFFFF"/>
                </a:highlight>
              </a:rPr>
              <a:t>Pre-Outbreak (prior to March) - Well before the outbreak. This is to provide a baseline showing that prior to the outbreak, there was no relationship between the partisanship of media markets and searches for coronavirus.</a:t>
            </a:r>
            <a:endParaRPr>
              <a:solidFill>
                <a:srgbClr val="000000"/>
              </a:solidFill>
              <a:highlight>
                <a:srgbClr val="FFFFFF"/>
              </a:highlight>
            </a:endParaRPr>
          </a:p>
          <a:p>
            <a:pPr indent="-304800" lvl="0" marL="457200" rtl="0" algn="l">
              <a:spcBef>
                <a:spcPts val="0"/>
              </a:spcBef>
              <a:spcAft>
                <a:spcPts val="0"/>
              </a:spcAft>
              <a:buSzPts val="1200"/>
              <a:buFont typeface="Calibri"/>
              <a:buChar char="●"/>
            </a:pPr>
            <a:r>
              <a:rPr lang="en-US">
                <a:solidFill>
                  <a:srgbClr val="000000"/>
                </a:solidFill>
                <a:highlight>
                  <a:srgbClr val="FFFFFF"/>
                </a:highlight>
              </a:rPr>
              <a:t>During Outbreak / Government measures (early to Mid March) - This was a period during which the outbreak was becoming a major problem but during which Republicans were downplaying the issue.</a:t>
            </a:r>
            <a:endParaRPr>
              <a:solidFill>
                <a:srgbClr val="000000"/>
              </a:solidFill>
              <a:highlight>
                <a:srgbClr val="FFFFFF"/>
              </a:highlight>
            </a:endParaRPr>
          </a:p>
          <a:p>
            <a:pPr indent="-304800" lvl="0" marL="457200" rtl="0" algn="l">
              <a:spcBef>
                <a:spcPts val="0"/>
              </a:spcBef>
              <a:spcAft>
                <a:spcPts val="0"/>
              </a:spcAft>
              <a:buSzPts val="1200"/>
              <a:buFont typeface="Calibri"/>
              <a:buChar char="●"/>
            </a:pPr>
            <a:r>
              <a:rPr lang="en-US">
                <a:solidFill>
                  <a:srgbClr val="000000"/>
                </a:solidFill>
                <a:highlight>
                  <a:srgbClr val="FFFFFF"/>
                </a:highlight>
              </a:rPr>
              <a:t>Mid March to Mid April - President Trump declared a national emergency on March 13th. After this point, Republicans largely changed their attitude on the crisis, taking is more seriously than they had been previously.</a:t>
            </a:r>
            <a:endParaRPr>
              <a:solidFill>
                <a:srgbClr val="000000"/>
              </a:solidFill>
              <a:highlight>
                <a:srgbClr val="FFFFFF"/>
              </a:highlight>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0"/>
              </a:spcBef>
              <a:spcAft>
                <a:spcPts val="0"/>
              </a:spcAft>
              <a:buNone/>
            </a:pPr>
            <a:r>
              <a:rPr lang="en-US">
                <a:solidFill>
                  <a:srgbClr val="000000"/>
                </a:solidFill>
                <a:highlight>
                  <a:srgbClr val="FFFFFF"/>
                </a:highlight>
              </a:rPr>
              <a:t>Across these three different time frames, we analyzed the relative google search volumes across republican and democratic states to identify the significant difference. </a:t>
            </a:r>
            <a:endParaRPr>
              <a:solidFill>
                <a:srgbClr val="000000"/>
              </a:solidFill>
              <a:highlight>
                <a:srgbClr val="FFFFFF"/>
              </a:highlight>
            </a:endParaRPr>
          </a:p>
        </p:txBody>
      </p:sp>
      <p:sp>
        <p:nvSpPr>
          <p:cNvPr id="181" name="Google Shape;181;g837bb607e2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7bb607e2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how do government </a:t>
            </a:r>
            <a:r>
              <a:rPr b="1" lang="en-US"/>
              <a:t>interventions</a:t>
            </a:r>
            <a:r>
              <a:rPr lang="en-US"/>
              <a:t> and increased </a:t>
            </a:r>
            <a:r>
              <a:rPr b="1" lang="en-US"/>
              <a:t>awareness</a:t>
            </a:r>
            <a:r>
              <a:rPr lang="en-US"/>
              <a:t> come into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is hard to </a:t>
            </a:r>
            <a:r>
              <a:rPr lang="en-US"/>
              <a:t>separate</a:t>
            </a:r>
            <a:r>
              <a:rPr lang="en-US"/>
              <a:t> the effect of intervention and awareness on the severity of the outbreak. They are correlated with each other. Based on our </a:t>
            </a:r>
            <a:r>
              <a:rPr b="1" lang="en-US"/>
              <a:t>regression model</a:t>
            </a:r>
            <a:r>
              <a:rPr lang="en-US"/>
              <a:t> </a:t>
            </a:r>
            <a:r>
              <a:rPr b="1" lang="en-US">
                <a:solidFill>
                  <a:srgbClr val="0366D6"/>
                </a:solidFill>
              </a:rPr>
              <a:t>(Appendix 3)</a:t>
            </a:r>
            <a:r>
              <a:rPr lang="en-US"/>
              <a:t> , we did see that higher number of interventions, specifically for the declare of state of emergency, is correlated with higher awareness. So we tried to find a good proxy to represent both of them at the same time - the mobility.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Google’s mobility report, we were able to observe mobility patterns over a 5 week period to try to understand how residents movements has changed during the outbreak. Looking at the example above, we can see that California has almost half the number of cases per 1M population when compared to Indiana. It’s also evident that California residents have significantly reduced their movement in public areas in comparison to Indiana.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g837bb607e2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7bb607e2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000000"/>
                </a:solidFill>
              </a:rPr>
              <a:t>But could that just be a fluke? Perhaps mobility doesn’t </a:t>
            </a:r>
            <a:r>
              <a:rPr lang="en-US">
                <a:solidFill>
                  <a:srgbClr val="000000"/>
                </a:solidFill>
              </a:rPr>
              <a:t>necessarily</a:t>
            </a:r>
            <a:r>
              <a:rPr lang="en-US">
                <a:solidFill>
                  <a:srgbClr val="000000"/>
                </a:solidFill>
              </a:rPr>
              <a:t> make a difference?</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US">
                <a:solidFill>
                  <a:srgbClr val="000000"/>
                </a:solidFill>
              </a:rPr>
              <a:t>To investigate further, we seeked to identify the relationship between the mobility on the number of severe cases developed over time.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US"/>
              <a:t>Independent / control Variables:</a:t>
            </a:r>
            <a:endParaRPr/>
          </a:p>
          <a:p>
            <a:pPr indent="-317500" lvl="0" marL="457200" rtl="0" algn="l">
              <a:lnSpc>
                <a:spcPct val="100000"/>
              </a:lnSpc>
              <a:spcBef>
                <a:spcPts val="0"/>
              </a:spcBef>
              <a:spcAft>
                <a:spcPts val="0"/>
              </a:spcAft>
              <a:buSzPts val="1400"/>
              <a:buChar char="●"/>
            </a:pPr>
            <a:r>
              <a:rPr lang="en-US" u="sng">
                <a:solidFill>
                  <a:schemeClr val="hlink"/>
                </a:solidFill>
                <a:hlinkClick r:id="rId2"/>
              </a:rPr>
              <a:t>Digitized </a:t>
            </a:r>
            <a:r>
              <a:rPr lang="en-US"/>
              <a:t>time-series mobility report.</a:t>
            </a:r>
            <a:endParaRPr/>
          </a:p>
          <a:p>
            <a:pPr indent="-317500" lvl="0" marL="457200" rtl="0" algn="l">
              <a:lnSpc>
                <a:spcPct val="100000"/>
              </a:lnSpc>
              <a:spcBef>
                <a:spcPts val="0"/>
              </a:spcBef>
              <a:spcAft>
                <a:spcPts val="0"/>
              </a:spcAft>
              <a:buSzPts val="1400"/>
              <a:buChar char="●"/>
            </a:pPr>
            <a:r>
              <a:rPr lang="en-US"/>
              <a:t>Health spending</a:t>
            </a:r>
            <a:endParaRPr/>
          </a:p>
          <a:p>
            <a:pPr indent="-317500" lvl="0" marL="457200" rtl="0" algn="l">
              <a:lnSpc>
                <a:spcPct val="100000"/>
              </a:lnSpc>
              <a:spcBef>
                <a:spcPts val="0"/>
              </a:spcBef>
              <a:spcAft>
                <a:spcPts val="0"/>
              </a:spcAft>
              <a:buSzPts val="1400"/>
              <a:buChar char="●"/>
            </a:pPr>
            <a:r>
              <a:rPr lang="en-US"/>
              <a:t>Med-Large Airport</a:t>
            </a:r>
            <a:endParaRPr/>
          </a:p>
          <a:p>
            <a:pPr indent="0" lvl="0" marL="45720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US">
                <a:solidFill>
                  <a:srgbClr val="000000"/>
                </a:solidFill>
              </a:rPr>
              <a:t>Dependent variable: time-series of cases/million people</a:t>
            </a:r>
            <a:r>
              <a:rPr lang="en-US">
                <a:solidFill>
                  <a:srgbClr val="000000"/>
                </a:solidFill>
              </a:rPr>
              <a:t>.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US">
                <a:solidFill>
                  <a:srgbClr val="000000"/>
                </a:solidFill>
              </a:rPr>
              <a:t>Since the data was both time and region dependent, we decided to design a panel dataset to build a </a:t>
            </a:r>
            <a:r>
              <a:rPr b="1" lang="en-US">
                <a:solidFill>
                  <a:srgbClr val="000000"/>
                </a:solidFill>
              </a:rPr>
              <a:t>random effect model </a:t>
            </a:r>
            <a:r>
              <a:rPr b="1" lang="en-US">
                <a:solidFill>
                  <a:srgbClr val="0366D6"/>
                </a:solidFill>
              </a:rPr>
              <a:t>(Appendix 4)</a:t>
            </a:r>
            <a:r>
              <a:rPr lang="en-US">
                <a:solidFill>
                  <a:srgbClr val="000000"/>
                </a:solidFill>
              </a:rPr>
              <a:t>.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0"/>
              </a:spcAft>
              <a:buNone/>
            </a:pPr>
            <a:r>
              <a:rPr lang="en-US"/>
              <a:t>Given the exponential growth nature of the new cases in the early stage of spread, in order to assess the causal impact of mobility changes on the growth rate of new cases, we controlled for time variable (the relative day to the start of the COVID in each state).</a:t>
            </a:r>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US">
                <a:solidFill>
                  <a:srgbClr val="000000"/>
                </a:solidFill>
              </a:rPr>
              <a:t>We used </a:t>
            </a:r>
            <a:r>
              <a:rPr b="1" lang="en-US">
                <a:solidFill>
                  <a:srgbClr val="000000"/>
                </a:solidFill>
              </a:rPr>
              <a:t>PCA</a:t>
            </a:r>
            <a:r>
              <a:rPr lang="en-US">
                <a:solidFill>
                  <a:srgbClr val="000000"/>
                </a:solidFill>
              </a:rPr>
              <a:t> to combine different mobility matrices that were highly correlated.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0"/>
              </a:spcAft>
              <a:buNone/>
            </a:pPr>
            <a:r>
              <a:rPr lang="en-US"/>
              <a:t>Based on the generated model, the coefficient of the combined mobility is 0.9. This indicates that the mobility associated with the three venues is positively correlated with the growth rate of new cases. The finding justifies that the decrease in mobility does have a positive role in containing the spread.</a:t>
            </a:r>
            <a:endParaRPr>
              <a:solidFill>
                <a:srgbClr val="FF0000"/>
              </a:solidFill>
            </a:endParaRPr>
          </a:p>
          <a:p>
            <a:pPr indent="0" lvl="0" marL="0" rtl="0" algn="l">
              <a:lnSpc>
                <a:spcPct val="100000"/>
              </a:lnSpc>
              <a:spcBef>
                <a:spcPts val="800"/>
              </a:spcBef>
              <a:spcAft>
                <a:spcPts val="0"/>
              </a:spcAft>
              <a:buClr>
                <a:schemeClr val="dk1"/>
              </a:buClr>
              <a:buSzPts val="1100"/>
              <a:buFont typeface="Arial"/>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
        <p:nvSpPr>
          <p:cNvPr id="197" name="Google Shape;197;g837bb607e2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marR="190500" rtl="0" algn="l">
              <a:lnSpc>
                <a:spcPct val="100000"/>
              </a:lnSpc>
              <a:spcBef>
                <a:spcPts val="0"/>
              </a:spcBef>
              <a:spcAft>
                <a:spcPts val="0"/>
              </a:spcAft>
              <a:buNone/>
            </a:pPr>
            <a:r>
              <a:t/>
            </a:r>
            <a:endParaRPr>
              <a:solidFill>
                <a:srgbClr val="000000"/>
              </a:solidFill>
            </a:endParaRPr>
          </a:p>
        </p:txBody>
      </p:sp>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10"/>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1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1" name="Google Shape;81;p1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5" name="Shape 85"/>
        <p:cNvGrpSpPr/>
        <p:nvPr/>
      </p:nvGrpSpPr>
      <p:grpSpPr>
        <a:xfrm>
          <a:off x="0" y="0"/>
          <a:ext cx="0" cy="0"/>
          <a:chOff x="0" y="0"/>
          <a:chExt cx="0" cy="0"/>
        </a:xfrm>
      </p:grpSpPr>
      <p:sp>
        <p:nvSpPr>
          <p:cNvPr id="86" name="Google Shape;86;p2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sp>
        <p:nvSpPr>
          <p:cNvPr id="92" name="Google Shape;92;p2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2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9" name="Google Shape;99;p2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0" name="Shape 100"/>
        <p:cNvGrpSpPr/>
        <p:nvPr/>
      </p:nvGrpSpPr>
      <p:grpSpPr>
        <a:xfrm>
          <a:off x="0" y="0"/>
          <a:ext cx="0" cy="0"/>
          <a:chOff x="0" y="0"/>
          <a:chExt cx="0" cy="0"/>
        </a:xfrm>
      </p:grpSpPr>
      <p:sp>
        <p:nvSpPr>
          <p:cNvPr id="101" name="Google Shape;101;p2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6" name="Shape 106"/>
        <p:cNvGrpSpPr/>
        <p:nvPr/>
      </p:nvGrpSpPr>
      <p:grpSpPr>
        <a:xfrm>
          <a:off x="0" y="0"/>
          <a:ext cx="0" cy="0"/>
          <a:chOff x="0" y="0"/>
          <a:chExt cx="0" cy="0"/>
        </a:xfrm>
      </p:grpSpPr>
      <p:sp>
        <p:nvSpPr>
          <p:cNvPr id="107" name="Google Shape;107;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2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2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2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2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2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2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9" name="Shape 119"/>
        <p:cNvGrpSpPr/>
        <p:nvPr/>
      </p:nvGrpSpPr>
      <p:grpSpPr>
        <a:xfrm>
          <a:off x="0" y="0"/>
          <a:ext cx="0" cy="0"/>
          <a:chOff x="0" y="0"/>
          <a:chExt cx="0" cy="0"/>
        </a:xfrm>
      </p:grpSpPr>
      <p:sp>
        <p:nvSpPr>
          <p:cNvPr id="120" name="Google Shape;120;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2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2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2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2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6" name="Google Shape;126;p2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2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2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9" name="Google Shape;129;p2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2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2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5" name="Shape 135"/>
        <p:cNvGrpSpPr/>
        <p:nvPr/>
      </p:nvGrpSpPr>
      <p:grpSpPr>
        <a:xfrm>
          <a:off x="0" y="0"/>
          <a:ext cx="0" cy="0"/>
          <a:chOff x="0" y="0"/>
          <a:chExt cx="0" cy="0"/>
        </a:xfrm>
      </p:grpSpPr>
      <p:sp>
        <p:nvSpPr>
          <p:cNvPr id="136" name="Google Shape;136;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2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6"/>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12"/>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13"/>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14"/>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14"/>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14"/>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1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1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4" name="Google Shape;74;p1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9"/>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9"/>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2018_United_States_elections" TargetMode="External"/><Relationship Id="rId4" Type="http://schemas.openxmlformats.org/officeDocument/2006/relationships/hyperlink" Target="https://github.com/Keystone-Strategy/covid19-intervention-data" TargetMode="External"/><Relationship Id="rId9" Type="http://schemas.openxmlformats.org/officeDocument/2006/relationships/hyperlink" Target="https://github.com/CSSEGISandData/COVID-19" TargetMode="External"/><Relationship Id="rId5" Type="http://schemas.openxmlformats.org/officeDocument/2006/relationships/hyperlink" Target="https://trends.google.com/trends/?geo=US" TargetMode="External"/><Relationship Id="rId6" Type="http://schemas.openxmlformats.org/officeDocument/2006/relationships/hyperlink" Target="https://www.google.com/covid19/mobility/" TargetMode="External"/><Relationship Id="rId7" Type="http://schemas.openxmlformats.org/officeDocument/2006/relationships/hyperlink" Target="https://worldpopulationreview.com/states/" TargetMode="External"/><Relationship Id="rId8" Type="http://schemas.openxmlformats.org/officeDocument/2006/relationships/hyperlink" Target="https://github.com/CSSEGISandData/COVID-1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sz="5200"/>
              <a:t>The role of partisanship in the battle with COVID-19</a:t>
            </a:r>
            <a:endParaRPr sz="5200"/>
          </a:p>
        </p:txBody>
      </p:sp>
      <p:sp>
        <p:nvSpPr>
          <p:cNvPr id="152" name="Google Shape;152;p1"/>
          <p:cNvSpPr txBox="1"/>
          <p:nvPr>
            <p:ph idx="1" type="subTitle"/>
          </p:nvPr>
        </p:nvSpPr>
        <p:spPr>
          <a:xfrm>
            <a:off x="1154955" y="4853580"/>
            <a:ext cx="8825700" cy="861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solidFill>
                  <a:srgbClr val="FFFFFF"/>
                </a:solidFill>
              </a:rPr>
              <a:t>Talk Data to Me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837bb607e2_2_1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What does the story tell us?</a:t>
            </a:r>
            <a:endParaRPr/>
          </a:p>
        </p:txBody>
      </p:sp>
      <p:sp>
        <p:nvSpPr>
          <p:cNvPr id="222" name="Google Shape;222;g837bb607e2_2_19"/>
          <p:cNvSpPr txBox="1"/>
          <p:nvPr/>
        </p:nvSpPr>
        <p:spPr>
          <a:xfrm>
            <a:off x="448475" y="1853125"/>
            <a:ext cx="10488600" cy="4057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800">
                <a:solidFill>
                  <a:srgbClr val="FFFFFF"/>
                </a:solidFill>
                <a:latin typeface="Century Gothic"/>
                <a:ea typeface="Century Gothic"/>
                <a:cs typeface="Century Gothic"/>
                <a:sym typeface="Century Gothic"/>
              </a:rPr>
              <a:t>A state’s public awareness and </a:t>
            </a:r>
            <a:r>
              <a:rPr lang="en-US" sz="2800">
                <a:solidFill>
                  <a:srgbClr val="FFFFFF"/>
                </a:solidFill>
                <a:latin typeface="Century Gothic"/>
                <a:ea typeface="Century Gothic"/>
                <a:cs typeface="Century Gothic"/>
                <a:sym typeface="Century Gothic"/>
              </a:rPr>
              <a:t>government</a:t>
            </a:r>
            <a:r>
              <a:rPr lang="en-US" sz="2800">
                <a:solidFill>
                  <a:srgbClr val="FFFFFF"/>
                </a:solidFill>
                <a:latin typeface="Century Gothic"/>
                <a:ea typeface="Century Gothic"/>
                <a:cs typeface="Century Gothic"/>
                <a:sym typeface="Century Gothic"/>
              </a:rPr>
              <a:t> intervention is dependent on </a:t>
            </a:r>
            <a:r>
              <a:rPr lang="en-US" sz="2800">
                <a:solidFill>
                  <a:srgbClr val="FFFFFF"/>
                </a:solidFill>
                <a:latin typeface="Century Gothic"/>
                <a:ea typeface="Century Gothic"/>
                <a:cs typeface="Century Gothic"/>
                <a:sym typeface="Century Gothic"/>
              </a:rPr>
              <a:t>its</a:t>
            </a:r>
            <a:r>
              <a:rPr lang="en-US" sz="2800">
                <a:solidFill>
                  <a:srgbClr val="FFFFFF"/>
                </a:solidFill>
                <a:latin typeface="Century Gothic"/>
                <a:ea typeface="Century Gothic"/>
                <a:cs typeface="Century Gothic"/>
                <a:sym typeface="Century Gothic"/>
              </a:rPr>
              <a:t> political leaning.</a:t>
            </a:r>
            <a:endParaRPr sz="28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800">
              <a:solidFill>
                <a:srgbClr val="FFFFFF"/>
              </a:solidFill>
              <a:latin typeface="Century Gothic"/>
              <a:ea typeface="Century Gothic"/>
              <a:cs typeface="Century Gothic"/>
              <a:sym typeface="Century Gothic"/>
            </a:endParaRPr>
          </a:p>
          <a:p>
            <a:pPr indent="0" lvl="0" marL="457200" rtl="0" algn="l">
              <a:spcBef>
                <a:spcPts val="0"/>
              </a:spcBef>
              <a:spcAft>
                <a:spcPts val="0"/>
              </a:spcAft>
              <a:buNone/>
            </a:pPr>
            <a:r>
              <a:rPr lang="en-US" sz="2800">
                <a:solidFill>
                  <a:schemeClr val="lt1"/>
                </a:solidFill>
                <a:latin typeface="Century Gothic"/>
                <a:ea typeface="Century Gothic"/>
                <a:cs typeface="Century Gothic"/>
                <a:sym typeface="Century Gothic"/>
              </a:rPr>
              <a:t>Government intervention plays an important role in containing the spread.</a:t>
            </a:r>
            <a:endParaRPr sz="2800">
              <a:solidFill>
                <a:schemeClr val="lt1"/>
              </a:solidFill>
              <a:latin typeface="Century Gothic"/>
              <a:ea typeface="Century Gothic"/>
              <a:cs typeface="Century Gothic"/>
              <a:sym typeface="Century Gothic"/>
            </a:endParaRPr>
          </a:p>
          <a:p>
            <a:pPr indent="0" lvl="0" marL="457200" rtl="0" algn="l">
              <a:spcBef>
                <a:spcPts val="0"/>
              </a:spcBef>
              <a:spcAft>
                <a:spcPts val="0"/>
              </a:spcAft>
              <a:buNone/>
            </a:pPr>
            <a:r>
              <a:t/>
            </a:r>
            <a:endParaRPr sz="2800">
              <a:solidFill>
                <a:schemeClr val="lt1"/>
              </a:solidFill>
              <a:latin typeface="Century Gothic"/>
              <a:ea typeface="Century Gothic"/>
              <a:cs typeface="Century Gothic"/>
              <a:sym typeface="Century Gothic"/>
            </a:endParaRPr>
          </a:p>
          <a:p>
            <a:pPr indent="0" lvl="0" marL="457200" rtl="0" algn="l">
              <a:spcBef>
                <a:spcPts val="0"/>
              </a:spcBef>
              <a:spcAft>
                <a:spcPts val="0"/>
              </a:spcAft>
              <a:buNone/>
            </a:pPr>
            <a:r>
              <a:rPr lang="en-US" sz="2800">
                <a:solidFill>
                  <a:srgbClr val="FFFFFF"/>
                </a:solidFill>
                <a:latin typeface="Century Gothic"/>
                <a:ea typeface="Century Gothic"/>
                <a:cs typeface="Century Gothic"/>
                <a:sym typeface="Century Gothic"/>
              </a:rPr>
              <a:t>Reduced mobility is effectively reducing severity.</a:t>
            </a:r>
            <a:endParaRPr sz="2800">
              <a:solidFill>
                <a:srgbClr val="FFFFFF"/>
              </a:solidFill>
              <a:latin typeface="Century Gothic"/>
              <a:ea typeface="Century Gothic"/>
              <a:cs typeface="Century Gothic"/>
              <a:sym typeface="Century Gothic"/>
            </a:endParaRPr>
          </a:p>
        </p:txBody>
      </p:sp>
      <p:sp>
        <p:nvSpPr>
          <p:cNvPr id="223" name="Google Shape;223;g837bb607e2_2_19"/>
          <p:cNvSpPr/>
          <p:nvPr/>
        </p:nvSpPr>
        <p:spPr>
          <a:xfrm>
            <a:off x="335275" y="2032225"/>
            <a:ext cx="486000" cy="3360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rgbClr val="86D1D8"/>
              </a:highlight>
            </a:endParaRPr>
          </a:p>
        </p:txBody>
      </p:sp>
      <p:sp>
        <p:nvSpPr>
          <p:cNvPr id="224" name="Google Shape;224;g837bb607e2_2_19"/>
          <p:cNvSpPr/>
          <p:nvPr/>
        </p:nvSpPr>
        <p:spPr>
          <a:xfrm>
            <a:off x="335275" y="3300013"/>
            <a:ext cx="486000" cy="3360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rgbClr val="86D1D8"/>
              </a:highlight>
            </a:endParaRPr>
          </a:p>
        </p:txBody>
      </p:sp>
      <p:sp>
        <p:nvSpPr>
          <p:cNvPr id="225" name="Google Shape;225;g837bb607e2_2_19"/>
          <p:cNvSpPr/>
          <p:nvPr/>
        </p:nvSpPr>
        <p:spPr>
          <a:xfrm>
            <a:off x="335275" y="4567825"/>
            <a:ext cx="486000" cy="3360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rgbClr val="86D1D8"/>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837bb607e2_2_28"/>
          <p:cNvSpPr txBox="1"/>
          <p:nvPr>
            <p:ph idx="1" type="body"/>
          </p:nvPr>
        </p:nvSpPr>
        <p:spPr>
          <a:xfrm>
            <a:off x="1317087" y="1197868"/>
            <a:ext cx="8946600" cy="4195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US" sz="4600"/>
              <a:t>Most importantly, the crisis calls for a collective response from both the Democratic and Republican Party</a:t>
            </a:r>
            <a:endParaRPr b="1" sz="4600"/>
          </a:p>
        </p:txBody>
      </p:sp>
      <p:pic>
        <p:nvPicPr>
          <p:cNvPr id="232" name="Google Shape;232;g837bb607e2_2_28"/>
          <p:cNvPicPr preferRelativeResize="0"/>
          <p:nvPr/>
        </p:nvPicPr>
        <p:blipFill>
          <a:blip r:embed="rId3">
            <a:alphaModFix/>
          </a:blip>
          <a:stretch>
            <a:fillRect/>
          </a:stretch>
        </p:blipFill>
        <p:spPr>
          <a:xfrm>
            <a:off x="8245750" y="4417625"/>
            <a:ext cx="3831475" cy="244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837bb607e2_1_71"/>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Sources</a:t>
            </a:r>
            <a:endParaRPr/>
          </a:p>
        </p:txBody>
      </p:sp>
      <p:sp>
        <p:nvSpPr>
          <p:cNvPr id="239" name="Google Shape;239;g837bb607e2_1_71"/>
          <p:cNvSpPr txBox="1"/>
          <p:nvPr>
            <p:ph idx="1" type="body"/>
          </p:nvPr>
        </p:nvSpPr>
        <p:spPr>
          <a:xfrm>
            <a:off x="1103299" y="2052925"/>
            <a:ext cx="9404700" cy="419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Party Affiliation			</a:t>
            </a:r>
            <a:r>
              <a:rPr lang="en-US"/>
              <a:t>		|		</a:t>
            </a:r>
            <a:r>
              <a:rPr lang="en-US" u="sng">
                <a:solidFill>
                  <a:schemeClr val="hlink"/>
                </a:solidFill>
                <a:hlinkClick r:id="rId3"/>
              </a:rPr>
              <a:t>2018 Midterm Election Result</a:t>
            </a:r>
            <a:endParaRPr/>
          </a:p>
          <a:p>
            <a:pPr indent="0" lvl="0" marL="0" rtl="0" algn="l">
              <a:spcBef>
                <a:spcPts val="1000"/>
              </a:spcBef>
              <a:spcAft>
                <a:spcPts val="0"/>
              </a:spcAft>
              <a:buNone/>
            </a:pPr>
            <a:r>
              <a:rPr lang="en-US"/>
              <a:t>Government Measures 		|	</a:t>
            </a:r>
            <a:r>
              <a:rPr lang="en-US"/>
              <a:t>	</a:t>
            </a:r>
            <a:r>
              <a:rPr lang="en-US" u="sng">
                <a:solidFill>
                  <a:schemeClr val="hlink"/>
                </a:solidFill>
                <a:hlinkClick r:id="rId4"/>
              </a:rPr>
              <a:t>Keystone Strategy</a:t>
            </a:r>
            <a:endParaRPr/>
          </a:p>
          <a:p>
            <a:pPr indent="0" lvl="0" marL="0" rtl="0" algn="l">
              <a:spcBef>
                <a:spcPts val="1000"/>
              </a:spcBef>
              <a:spcAft>
                <a:spcPts val="0"/>
              </a:spcAft>
              <a:buNone/>
            </a:pPr>
            <a:r>
              <a:rPr lang="en-US"/>
              <a:t>Social Awareness		  		|		</a:t>
            </a:r>
            <a:r>
              <a:rPr lang="en-US" u="sng">
                <a:solidFill>
                  <a:schemeClr val="hlink"/>
                </a:solidFill>
                <a:hlinkClick r:id="rId5"/>
              </a:rPr>
              <a:t>Google Search Trends</a:t>
            </a:r>
            <a:endParaRPr/>
          </a:p>
          <a:p>
            <a:pPr indent="0" lvl="0" marL="0" rtl="0" algn="l">
              <a:spcBef>
                <a:spcPts val="1000"/>
              </a:spcBef>
              <a:spcAft>
                <a:spcPts val="0"/>
              </a:spcAft>
              <a:buNone/>
            </a:pPr>
            <a:r>
              <a:rPr lang="en-US"/>
              <a:t>Mobility 				 		|		</a:t>
            </a:r>
            <a:r>
              <a:rPr lang="en-US" u="sng">
                <a:solidFill>
                  <a:schemeClr val="hlink"/>
                </a:solidFill>
                <a:hlinkClick r:id="rId6"/>
              </a:rPr>
              <a:t>Google Community Mobility Report</a:t>
            </a:r>
            <a:endParaRPr/>
          </a:p>
          <a:p>
            <a:pPr indent="0" lvl="0" marL="0" rtl="0" algn="l">
              <a:spcBef>
                <a:spcPts val="1000"/>
              </a:spcBef>
              <a:spcAft>
                <a:spcPts val="0"/>
              </a:spcAft>
              <a:buNone/>
            </a:pPr>
            <a:r>
              <a:rPr lang="en-US"/>
              <a:t>Population 			 		|		</a:t>
            </a:r>
            <a:r>
              <a:rPr lang="en-US" u="sng">
                <a:solidFill>
                  <a:schemeClr val="hlink"/>
                </a:solidFill>
                <a:hlinkClick r:id="rId7"/>
              </a:rPr>
              <a:t>World Population Review</a:t>
            </a:r>
            <a:endParaRPr/>
          </a:p>
          <a:p>
            <a:pPr indent="0" lvl="0" marL="0" rtl="0" algn="l">
              <a:spcBef>
                <a:spcPts val="1000"/>
              </a:spcBef>
              <a:spcAft>
                <a:spcPts val="0"/>
              </a:spcAft>
              <a:buNone/>
            </a:pPr>
            <a:r>
              <a:rPr lang="en-US"/>
              <a:t>Time-Series Cases				|		</a:t>
            </a:r>
            <a:r>
              <a:rPr lang="en-US" u="sng">
                <a:solidFill>
                  <a:schemeClr val="hlink"/>
                </a:solidFill>
                <a:hlinkClick r:id="rId8"/>
              </a:rPr>
              <a:t>John Hopkins</a:t>
            </a:r>
            <a:r>
              <a:rPr lang="en-US" u="sng">
                <a:solidFill>
                  <a:schemeClr val="hlink"/>
                </a:solidFill>
                <a:hlinkClick r:id="rId9"/>
              </a:rPr>
              <a:t> CSSEGISandData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837bb607e2_1_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Appendix 1</a:t>
            </a:r>
            <a:endParaRPr/>
          </a:p>
        </p:txBody>
      </p:sp>
      <p:sp>
        <p:nvSpPr>
          <p:cNvPr id="246" name="Google Shape;246;g837bb607e2_1_6"/>
          <p:cNvSpPr txBox="1"/>
          <p:nvPr/>
        </p:nvSpPr>
        <p:spPr>
          <a:xfrm>
            <a:off x="646100" y="1225825"/>
            <a:ext cx="111702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Severity</a:t>
            </a:r>
            <a:r>
              <a:rPr lang="en-US" sz="2400">
                <a:solidFill>
                  <a:srgbClr val="FFFFFF"/>
                </a:solidFill>
                <a:latin typeface="Century Gothic"/>
                <a:ea typeface="Century Gothic"/>
                <a:cs typeface="Century Gothic"/>
                <a:sym typeface="Century Gothic"/>
              </a:rPr>
              <a:t> of the Covid-19 breakout between Blue States and Red States </a:t>
            </a:r>
            <a:endParaRPr sz="2400">
              <a:solidFill>
                <a:srgbClr val="FFFFFF"/>
              </a:solidFill>
              <a:latin typeface="Century Gothic"/>
              <a:ea typeface="Century Gothic"/>
              <a:cs typeface="Century Gothic"/>
              <a:sym typeface="Century Gothic"/>
            </a:endParaRPr>
          </a:p>
        </p:txBody>
      </p:sp>
      <p:pic>
        <p:nvPicPr>
          <p:cNvPr id="247" name="Google Shape;247;g837bb607e2_1_6"/>
          <p:cNvPicPr preferRelativeResize="0"/>
          <p:nvPr/>
        </p:nvPicPr>
        <p:blipFill>
          <a:blip r:embed="rId3">
            <a:alphaModFix/>
          </a:blip>
          <a:stretch>
            <a:fillRect/>
          </a:stretch>
        </p:blipFill>
        <p:spPr>
          <a:xfrm>
            <a:off x="3631150" y="1854193"/>
            <a:ext cx="4929712" cy="47000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g837bb607e2_1_8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Appendix 2</a:t>
            </a:r>
            <a:endParaRPr/>
          </a:p>
          <a:p>
            <a:pPr indent="0" lvl="0" marL="0" rtl="0" algn="l">
              <a:spcBef>
                <a:spcPts val="0"/>
              </a:spcBef>
              <a:spcAft>
                <a:spcPts val="0"/>
              </a:spcAft>
              <a:buNone/>
            </a:pPr>
            <a:r>
              <a:t/>
            </a:r>
            <a:endParaRPr/>
          </a:p>
        </p:txBody>
      </p:sp>
      <p:sp>
        <p:nvSpPr>
          <p:cNvPr id="254" name="Google Shape;254;g837bb607e2_1_80"/>
          <p:cNvSpPr txBox="1"/>
          <p:nvPr/>
        </p:nvSpPr>
        <p:spPr>
          <a:xfrm>
            <a:off x="368075" y="1302025"/>
            <a:ext cx="115878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Significant difference exists between Blue States and Red States during early outbreak of Covid-19</a:t>
            </a:r>
            <a:endParaRPr sz="2400">
              <a:solidFill>
                <a:srgbClr val="FFFFFF"/>
              </a:solidFill>
              <a:latin typeface="Century Gothic"/>
              <a:ea typeface="Century Gothic"/>
              <a:cs typeface="Century Gothic"/>
              <a:sym typeface="Century Gothic"/>
            </a:endParaRPr>
          </a:p>
        </p:txBody>
      </p:sp>
      <p:pic>
        <p:nvPicPr>
          <p:cNvPr id="255" name="Google Shape;255;g837bb607e2_1_80"/>
          <p:cNvPicPr preferRelativeResize="0"/>
          <p:nvPr/>
        </p:nvPicPr>
        <p:blipFill>
          <a:blip r:embed="rId3">
            <a:alphaModFix/>
          </a:blip>
          <a:stretch>
            <a:fillRect/>
          </a:stretch>
        </p:blipFill>
        <p:spPr>
          <a:xfrm>
            <a:off x="1692500" y="2545675"/>
            <a:ext cx="8938950" cy="334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g837bb607e2_0_1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Appendix 3</a:t>
            </a:r>
            <a:endParaRPr/>
          </a:p>
        </p:txBody>
      </p:sp>
      <p:sp>
        <p:nvSpPr>
          <p:cNvPr id="262" name="Google Shape;262;g837bb607e2_0_10"/>
          <p:cNvSpPr txBox="1"/>
          <p:nvPr/>
        </p:nvSpPr>
        <p:spPr>
          <a:xfrm>
            <a:off x="646100" y="1225825"/>
            <a:ext cx="111702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Regress public awareness on interventions while control for number of tests and population by state</a:t>
            </a:r>
            <a:endParaRPr sz="2400">
              <a:solidFill>
                <a:srgbClr val="FFFFFF"/>
              </a:solidFill>
              <a:latin typeface="Century Gothic"/>
              <a:ea typeface="Century Gothic"/>
              <a:cs typeface="Century Gothic"/>
              <a:sym typeface="Century Gothic"/>
            </a:endParaRPr>
          </a:p>
        </p:txBody>
      </p:sp>
      <p:pic>
        <p:nvPicPr>
          <p:cNvPr id="263" name="Google Shape;263;g837bb607e2_0_10"/>
          <p:cNvPicPr preferRelativeResize="0"/>
          <p:nvPr/>
        </p:nvPicPr>
        <p:blipFill>
          <a:blip r:embed="rId3">
            <a:alphaModFix/>
          </a:blip>
          <a:stretch>
            <a:fillRect/>
          </a:stretch>
        </p:blipFill>
        <p:spPr>
          <a:xfrm>
            <a:off x="3081925" y="2234700"/>
            <a:ext cx="6193649" cy="415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g837bb607e2_0_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Appendix 4</a:t>
            </a:r>
            <a:endParaRPr/>
          </a:p>
        </p:txBody>
      </p:sp>
      <p:pic>
        <p:nvPicPr>
          <p:cNvPr id="270" name="Google Shape;270;g837bb607e2_0_2"/>
          <p:cNvPicPr preferRelativeResize="0"/>
          <p:nvPr/>
        </p:nvPicPr>
        <p:blipFill>
          <a:blip r:embed="rId3">
            <a:alphaModFix/>
          </a:blip>
          <a:stretch>
            <a:fillRect/>
          </a:stretch>
        </p:blipFill>
        <p:spPr>
          <a:xfrm>
            <a:off x="3636163" y="1857943"/>
            <a:ext cx="4919669" cy="4700082"/>
          </a:xfrm>
          <a:prstGeom prst="rect">
            <a:avLst/>
          </a:prstGeom>
          <a:noFill/>
          <a:ln>
            <a:noFill/>
          </a:ln>
        </p:spPr>
      </p:pic>
      <p:sp>
        <p:nvSpPr>
          <p:cNvPr id="271" name="Google Shape;271;g837bb607e2_0_2"/>
          <p:cNvSpPr txBox="1"/>
          <p:nvPr/>
        </p:nvSpPr>
        <p:spPr>
          <a:xfrm>
            <a:off x="646100" y="1149625"/>
            <a:ext cx="111702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Regress social mobility on lead cases while control for number state demographics</a:t>
            </a:r>
            <a:endParaRPr sz="2400">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837bb607e2_2_0"/>
          <p:cNvSpPr txBox="1"/>
          <p:nvPr>
            <p:ph type="title"/>
          </p:nvPr>
        </p:nvSpPr>
        <p:spPr>
          <a:xfrm>
            <a:off x="646098" y="452725"/>
            <a:ext cx="107364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Is the split over COVID-19 really about politics?</a:t>
            </a:r>
            <a:endParaRPr sz="3200"/>
          </a:p>
        </p:txBody>
      </p:sp>
      <p:pic>
        <p:nvPicPr>
          <p:cNvPr id="159" name="Google Shape;159;g837bb607e2_2_0"/>
          <p:cNvPicPr preferRelativeResize="0"/>
          <p:nvPr/>
        </p:nvPicPr>
        <p:blipFill>
          <a:blip r:embed="rId3">
            <a:alphaModFix/>
          </a:blip>
          <a:stretch>
            <a:fillRect/>
          </a:stretch>
        </p:blipFill>
        <p:spPr>
          <a:xfrm>
            <a:off x="5628925" y="2238975"/>
            <a:ext cx="5876298" cy="2849999"/>
          </a:xfrm>
          <a:prstGeom prst="rect">
            <a:avLst/>
          </a:prstGeom>
          <a:noFill/>
          <a:ln>
            <a:noFill/>
          </a:ln>
        </p:spPr>
      </p:pic>
      <p:sp>
        <p:nvSpPr>
          <p:cNvPr id="160" name="Google Shape;160;g837bb607e2_2_0"/>
          <p:cNvSpPr txBox="1"/>
          <p:nvPr/>
        </p:nvSpPr>
        <p:spPr>
          <a:xfrm>
            <a:off x="1140050" y="2092950"/>
            <a:ext cx="3277500" cy="29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a:t>
            </a:r>
            <a:r>
              <a:rPr b="1" lang="en-US" sz="3500">
                <a:solidFill>
                  <a:srgbClr val="FFFFFF"/>
                </a:solidFill>
                <a:latin typeface="Century Gothic"/>
                <a:ea typeface="Century Gothic"/>
                <a:cs typeface="Century Gothic"/>
                <a:sym typeface="Century Gothic"/>
              </a:rPr>
              <a:t>1.95</a:t>
            </a:r>
            <a:r>
              <a:rPr lang="en-US" sz="2400">
                <a:solidFill>
                  <a:srgbClr val="FFFFFF"/>
                </a:solidFill>
                <a:latin typeface="Century Gothic"/>
                <a:ea typeface="Century Gothic"/>
                <a:cs typeface="Century Gothic"/>
                <a:sym typeface="Century Gothic"/>
              </a:rPr>
              <a:t> cases/1 million people/day </a:t>
            </a:r>
            <a:endParaRPr sz="24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When comparing the Republican states to the Democratic states</a:t>
            </a:r>
            <a:endParaRPr sz="2400">
              <a:solidFill>
                <a:srgbClr val="FFFFF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Why do democratic states outperform republican states?</a:t>
            </a:r>
            <a:endParaRPr/>
          </a:p>
        </p:txBody>
      </p:sp>
      <p:sp>
        <p:nvSpPr>
          <p:cNvPr id="166" name="Google Shape;166;p4"/>
          <p:cNvSpPr txBox="1"/>
          <p:nvPr>
            <p:ph idx="1" type="body"/>
          </p:nvPr>
        </p:nvSpPr>
        <p:spPr>
          <a:xfrm>
            <a:off x="646111" y="2125335"/>
            <a:ext cx="8946600" cy="4195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Government Interventions</a:t>
            </a:r>
            <a:endParaRPr sz="2400"/>
          </a:p>
          <a:p>
            <a:pPr indent="0" lvl="0" marL="0" rtl="0" algn="l">
              <a:spcBef>
                <a:spcPts val="1000"/>
              </a:spcBef>
              <a:spcAft>
                <a:spcPts val="0"/>
              </a:spcAft>
              <a:buSzPts val="3200"/>
              <a:buNone/>
            </a:pPr>
            <a:r>
              <a:t/>
            </a:r>
            <a:endParaRPr b="1" sz="4000"/>
          </a:p>
          <a:p>
            <a:pPr indent="-381000" lvl="0" marL="457200" marR="0" rtl="0" algn="l">
              <a:lnSpc>
                <a:spcPct val="100000"/>
              </a:lnSpc>
              <a:spcBef>
                <a:spcPts val="0"/>
              </a:spcBef>
              <a:spcAft>
                <a:spcPts val="0"/>
              </a:spcAft>
              <a:buSzPts val="2400"/>
              <a:buChar char="❖"/>
            </a:pPr>
            <a:r>
              <a:rPr lang="en-US" sz="2400"/>
              <a:t>Public Awareness</a:t>
            </a:r>
            <a:endParaRPr sz="2400"/>
          </a:p>
          <a:p>
            <a:pPr indent="0" lvl="0" marL="0" marR="0" rtl="0" algn="l">
              <a:lnSpc>
                <a:spcPct val="100000"/>
              </a:lnSpc>
              <a:spcBef>
                <a:spcPts val="1000"/>
              </a:spcBef>
              <a:spcAft>
                <a:spcPts val="0"/>
              </a:spcAft>
              <a:buClr>
                <a:srgbClr val="000000"/>
              </a:buClr>
              <a:buSzPts val="3200"/>
              <a:buFont typeface="Arial"/>
              <a:buNone/>
            </a:pPr>
            <a:r>
              <a:t/>
            </a:r>
            <a:endParaRPr b="1" sz="4000"/>
          </a:p>
          <a:p>
            <a:pPr indent="-381000" lvl="0" marL="457200" marR="0" rtl="0" algn="l">
              <a:lnSpc>
                <a:spcPct val="100000"/>
              </a:lnSpc>
              <a:spcBef>
                <a:spcPts val="0"/>
              </a:spcBef>
              <a:spcAft>
                <a:spcPts val="0"/>
              </a:spcAft>
              <a:buSzPts val="2400"/>
              <a:buChar char="❖"/>
            </a:pPr>
            <a:r>
              <a:rPr lang="en-US" sz="2400"/>
              <a:t>Community Mobility</a:t>
            </a:r>
            <a:endParaRPr sz="2400"/>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Government Intervention</a:t>
            </a:r>
            <a:endParaRPr/>
          </a:p>
        </p:txBody>
      </p:sp>
      <p:pic>
        <p:nvPicPr>
          <p:cNvPr id="172" name="Google Shape;172;p5"/>
          <p:cNvPicPr preferRelativeResize="0"/>
          <p:nvPr/>
        </p:nvPicPr>
        <p:blipFill>
          <a:blip r:embed="rId3">
            <a:alphaModFix/>
          </a:blip>
          <a:stretch>
            <a:fillRect/>
          </a:stretch>
        </p:blipFill>
        <p:spPr>
          <a:xfrm>
            <a:off x="1286675" y="1433200"/>
            <a:ext cx="9122777" cy="4744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837bb607e2_1_5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Do</a:t>
            </a:r>
            <a:r>
              <a:rPr lang="en-US"/>
              <a:t>es </a:t>
            </a:r>
            <a:r>
              <a:rPr lang="en-US"/>
              <a:t>the intervention</a:t>
            </a:r>
            <a:r>
              <a:rPr lang="en-US"/>
              <a:t> re</a:t>
            </a:r>
            <a:r>
              <a:rPr lang="en-US"/>
              <a:t>ally matter?</a:t>
            </a:r>
            <a:endParaRPr/>
          </a:p>
        </p:txBody>
      </p:sp>
      <p:pic>
        <p:nvPicPr>
          <p:cNvPr id="178" name="Google Shape;178;g837bb607e2_1_50"/>
          <p:cNvPicPr preferRelativeResize="0"/>
          <p:nvPr/>
        </p:nvPicPr>
        <p:blipFill>
          <a:blip r:embed="rId3">
            <a:alphaModFix/>
          </a:blip>
          <a:stretch>
            <a:fillRect/>
          </a:stretch>
        </p:blipFill>
        <p:spPr>
          <a:xfrm>
            <a:off x="2616788" y="1513593"/>
            <a:ext cx="6958430" cy="47000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837bb607e2_1_12"/>
          <p:cNvSpPr txBox="1"/>
          <p:nvPr>
            <p:ph type="title"/>
          </p:nvPr>
        </p:nvSpPr>
        <p:spPr>
          <a:xfrm>
            <a:off x="646100" y="452725"/>
            <a:ext cx="98451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The Public Awareness</a:t>
            </a:r>
            <a:endParaRPr/>
          </a:p>
        </p:txBody>
      </p:sp>
      <p:pic>
        <p:nvPicPr>
          <p:cNvPr id="184" name="Google Shape;184;g837bb607e2_1_12"/>
          <p:cNvPicPr preferRelativeResize="0"/>
          <p:nvPr/>
        </p:nvPicPr>
        <p:blipFill>
          <a:blip r:embed="rId3">
            <a:alphaModFix/>
          </a:blip>
          <a:stretch>
            <a:fillRect/>
          </a:stretch>
        </p:blipFill>
        <p:spPr>
          <a:xfrm>
            <a:off x="2503338" y="1401475"/>
            <a:ext cx="7185323" cy="5095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837bb607e2_1_1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How does </a:t>
            </a:r>
            <a:r>
              <a:rPr lang="en-US"/>
              <a:t>it all</a:t>
            </a:r>
            <a:r>
              <a:rPr lang="en-US"/>
              <a:t> come to play?</a:t>
            </a:r>
            <a:endParaRPr/>
          </a:p>
        </p:txBody>
      </p:sp>
      <p:pic>
        <p:nvPicPr>
          <p:cNvPr id="190" name="Google Shape;190;g837bb607e2_1_19"/>
          <p:cNvPicPr preferRelativeResize="0"/>
          <p:nvPr/>
        </p:nvPicPr>
        <p:blipFill rotWithShape="1">
          <a:blip r:embed="rId3">
            <a:alphaModFix/>
          </a:blip>
          <a:srcRect b="0" l="0" r="0" t="13889"/>
          <a:stretch/>
        </p:blipFill>
        <p:spPr>
          <a:xfrm>
            <a:off x="554771" y="3691650"/>
            <a:ext cx="5188730" cy="2612000"/>
          </a:xfrm>
          <a:prstGeom prst="rect">
            <a:avLst/>
          </a:prstGeom>
          <a:noFill/>
          <a:ln>
            <a:noFill/>
          </a:ln>
        </p:spPr>
      </p:pic>
      <p:sp>
        <p:nvSpPr>
          <p:cNvPr id="191" name="Google Shape;191;g837bb607e2_1_19"/>
          <p:cNvSpPr txBox="1"/>
          <p:nvPr/>
        </p:nvSpPr>
        <p:spPr>
          <a:xfrm>
            <a:off x="1948225" y="1853113"/>
            <a:ext cx="2401800" cy="9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lt1"/>
                </a:solidFill>
                <a:latin typeface="Century Gothic"/>
                <a:ea typeface="Century Gothic"/>
                <a:cs typeface="Century Gothic"/>
                <a:sym typeface="Century Gothic"/>
              </a:rPr>
              <a:t>California</a:t>
            </a:r>
            <a:endParaRPr sz="24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lang="en-US" sz="2400">
                <a:solidFill>
                  <a:schemeClr val="lt1"/>
                </a:solidFill>
                <a:latin typeface="Century Gothic"/>
                <a:ea typeface="Century Gothic"/>
                <a:cs typeface="Century Gothic"/>
                <a:sym typeface="Century Gothic"/>
              </a:rPr>
              <a:t>130 cases / 1M</a:t>
            </a:r>
            <a:endParaRPr sz="2400">
              <a:latin typeface="Century Gothic"/>
              <a:ea typeface="Century Gothic"/>
              <a:cs typeface="Century Gothic"/>
              <a:sym typeface="Century Gothic"/>
            </a:endParaRPr>
          </a:p>
        </p:txBody>
      </p:sp>
      <p:sp>
        <p:nvSpPr>
          <p:cNvPr id="192" name="Google Shape;192;g837bb607e2_1_19"/>
          <p:cNvSpPr txBox="1"/>
          <p:nvPr/>
        </p:nvSpPr>
        <p:spPr>
          <a:xfrm>
            <a:off x="7810750" y="1853125"/>
            <a:ext cx="25029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lt1"/>
                </a:solidFill>
                <a:latin typeface="Century Gothic"/>
                <a:ea typeface="Century Gothic"/>
                <a:cs typeface="Century Gothic"/>
                <a:sym typeface="Century Gothic"/>
              </a:rPr>
              <a:t>Indiana</a:t>
            </a:r>
            <a:r>
              <a:rPr lang="en-US" sz="2400">
                <a:latin typeface="Century Gothic"/>
                <a:ea typeface="Century Gothic"/>
                <a:cs typeface="Century Gothic"/>
                <a:sym typeface="Century Gothic"/>
              </a:rPr>
              <a:t> </a:t>
            </a:r>
            <a:endParaRPr sz="2400">
              <a:latin typeface="Century Gothic"/>
              <a:ea typeface="Century Gothic"/>
              <a:cs typeface="Century Gothic"/>
              <a:sym typeface="Century Gothic"/>
            </a:endParaRPr>
          </a:p>
          <a:p>
            <a:pPr indent="0" lvl="0" marL="0" rtl="0" algn="ctr">
              <a:spcBef>
                <a:spcPts val="0"/>
              </a:spcBef>
              <a:spcAft>
                <a:spcPts val="0"/>
              </a:spcAft>
              <a:buNone/>
            </a:pPr>
            <a:r>
              <a:rPr lang="en-US" sz="2400">
                <a:solidFill>
                  <a:schemeClr val="lt1"/>
                </a:solidFill>
                <a:latin typeface="Century Gothic"/>
                <a:ea typeface="Century Gothic"/>
                <a:cs typeface="Century Gothic"/>
                <a:sym typeface="Century Gothic"/>
              </a:rPr>
              <a:t>250</a:t>
            </a:r>
            <a:r>
              <a:rPr lang="en-US" sz="2400">
                <a:solidFill>
                  <a:schemeClr val="lt1"/>
                </a:solidFill>
                <a:latin typeface="Century Gothic"/>
                <a:ea typeface="Century Gothic"/>
                <a:cs typeface="Century Gothic"/>
                <a:sym typeface="Century Gothic"/>
              </a:rPr>
              <a:t> cases / 1M</a:t>
            </a:r>
            <a:endParaRPr sz="2400">
              <a:latin typeface="Century Gothic"/>
              <a:ea typeface="Century Gothic"/>
              <a:cs typeface="Century Gothic"/>
              <a:sym typeface="Century Gothic"/>
            </a:endParaRPr>
          </a:p>
        </p:txBody>
      </p:sp>
      <p:sp>
        <p:nvSpPr>
          <p:cNvPr id="193" name="Google Shape;193;g837bb607e2_1_19"/>
          <p:cNvSpPr txBox="1"/>
          <p:nvPr/>
        </p:nvSpPr>
        <p:spPr>
          <a:xfrm>
            <a:off x="4920025" y="1853113"/>
            <a:ext cx="2401800" cy="9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lt1"/>
                </a:solidFill>
                <a:latin typeface="Century Gothic"/>
                <a:ea typeface="Century Gothic"/>
                <a:cs typeface="Century Gothic"/>
                <a:sym typeface="Century Gothic"/>
              </a:rPr>
              <a:t>VS.</a:t>
            </a:r>
            <a:endParaRPr>
              <a:latin typeface="Century Gothic"/>
              <a:ea typeface="Century Gothic"/>
              <a:cs typeface="Century Gothic"/>
              <a:sym typeface="Century Gothic"/>
            </a:endParaRPr>
          </a:p>
        </p:txBody>
      </p:sp>
      <p:pic>
        <p:nvPicPr>
          <p:cNvPr id="194" name="Google Shape;194;g837bb607e2_1_19"/>
          <p:cNvPicPr preferRelativeResize="0"/>
          <p:nvPr/>
        </p:nvPicPr>
        <p:blipFill>
          <a:blip r:embed="rId4">
            <a:alphaModFix/>
          </a:blip>
          <a:stretch>
            <a:fillRect/>
          </a:stretch>
        </p:blipFill>
        <p:spPr>
          <a:xfrm>
            <a:off x="6574575" y="3691648"/>
            <a:ext cx="5165207" cy="2611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837bb607e2_1_3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Could it be a fluke?</a:t>
            </a:r>
            <a:endParaRPr/>
          </a:p>
        </p:txBody>
      </p:sp>
      <p:sp>
        <p:nvSpPr>
          <p:cNvPr id="200" name="Google Shape;200;g837bb607e2_1_30"/>
          <p:cNvSpPr txBox="1"/>
          <p:nvPr/>
        </p:nvSpPr>
        <p:spPr>
          <a:xfrm>
            <a:off x="1140050" y="2092950"/>
            <a:ext cx="9404700" cy="29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rgbClr val="FFFFFF"/>
                </a:solidFill>
                <a:latin typeface="Century Gothic"/>
                <a:ea typeface="Century Gothic"/>
                <a:cs typeface="Century Gothic"/>
                <a:sym typeface="Century Gothic"/>
              </a:rPr>
              <a:t>-</a:t>
            </a:r>
            <a:r>
              <a:rPr b="1" lang="en-US" sz="3500">
                <a:solidFill>
                  <a:srgbClr val="FFFFFF"/>
                </a:solidFill>
                <a:latin typeface="Century Gothic"/>
                <a:ea typeface="Century Gothic"/>
                <a:cs typeface="Century Gothic"/>
                <a:sym typeface="Century Gothic"/>
              </a:rPr>
              <a:t>0.9</a:t>
            </a:r>
            <a:r>
              <a:rPr lang="en-US" sz="2400">
                <a:solidFill>
                  <a:srgbClr val="FFFFFF"/>
                </a:solidFill>
                <a:latin typeface="Century Gothic"/>
                <a:ea typeface="Century Gothic"/>
                <a:cs typeface="Century Gothic"/>
                <a:sym typeface="Century Gothic"/>
              </a:rPr>
              <a:t> decrease in new cases/1 million people can be achieved as a result of </a:t>
            </a:r>
            <a:r>
              <a:rPr b="1" lang="en-US" sz="2400">
                <a:solidFill>
                  <a:srgbClr val="FFFFFF"/>
                </a:solidFill>
                <a:latin typeface="Century Gothic"/>
                <a:ea typeface="Century Gothic"/>
                <a:cs typeface="Century Gothic"/>
                <a:sym typeface="Century Gothic"/>
              </a:rPr>
              <a:t>1 </a:t>
            </a:r>
            <a:r>
              <a:rPr lang="en-US" sz="2400">
                <a:solidFill>
                  <a:srgbClr val="FFFFFF"/>
                </a:solidFill>
                <a:latin typeface="Century Gothic"/>
                <a:ea typeface="Century Gothic"/>
                <a:cs typeface="Century Gothic"/>
                <a:sym typeface="Century Gothic"/>
              </a:rPr>
              <a:t>unit decrease in mobility compared to the baseline</a:t>
            </a:r>
            <a:endParaRPr sz="24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US" sz="2400">
                <a:solidFill>
                  <a:srgbClr val="FFFFFF"/>
                </a:solidFill>
                <a:latin typeface="Century Gothic"/>
                <a:ea typeface="Century Gothic"/>
                <a:cs typeface="Century Gothic"/>
                <a:sym typeface="Century Gothic"/>
              </a:rPr>
              <a:t>(Average new cases/million people is 3.67)</a:t>
            </a:r>
            <a:endParaRPr sz="2400">
              <a:solidFill>
                <a:srgbClr val="FFFFF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In summary, how does bipartisan affect the spread of COVID-19?</a:t>
            </a:r>
            <a:endParaRPr/>
          </a:p>
        </p:txBody>
      </p:sp>
      <p:sp>
        <p:nvSpPr>
          <p:cNvPr id="206" name="Google Shape;206;p7"/>
          <p:cNvSpPr txBox="1"/>
          <p:nvPr>
            <p:ph idx="1" type="body"/>
          </p:nvPr>
        </p:nvSpPr>
        <p:spPr>
          <a:xfrm>
            <a:off x="955849" y="1960150"/>
            <a:ext cx="9838800" cy="4195500"/>
          </a:xfrm>
          <a:prstGeom prst="rect">
            <a:avLst/>
          </a:prstGeom>
          <a:noFill/>
          <a:ln>
            <a:noFill/>
          </a:ln>
        </p:spPr>
        <p:txBody>
          <a:bodyPr anchorCtr="0" anchor="t" bIns="45700" lIns="91425" spcFirstLastPara="1" rIns="91425" wrap="square" tIns="45700">
            <a:normAutofit/>
          </a:bodyPr>
          <a:lstStyle/>
          <a:p>
            <a:pPr indent="457200" lvl="0" marL="914400" rtl="0" algn="l">
              <a:lnSpc>
                <a:spcPct val="115000"/>
              </a:lnSpc>
              <a:spcBef>
                <a:spcPts val="0"/>
              </a:spcBef>
              <a:spcAft>
                <a:spcPts val="0"/>
              </a:spcAft>
              <a:buSzPts val="1100"/>
              <a:buNone/>
            </a:pPr>
            <a:r>
              <a:rPr lang="en-US" sz="3000">
                <a:solidFill>
                  <a:srgbClr val="FFFFFF"/>
                </a:solidFill>
                <a:latin typeface="Arial"/>
                <a:ea typeface="Arial"/>
                <a:cs typeface="Arial"/>
                <a:sym typeface="Arial"/>
              </a:rPr>
              <a:t>		</a:t>
            </a:r>
            <a:endParaRPr sz="3000">
              <a:solidFill>
                <a:srgbClr val="FFFFFF"/>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3000">
                <a:solidFill>
                  <a:srgbClr val="FFFFFF"/>
                </a:solidFill>
                <a:latin typeface="Arial"/>
                <a:ea typeface="Arial"/>
                <a:cs typeface="Arial"/>
                <a:sym typeface="Arial"/>
              </a:rPr>
              <a:t>                                     </a:t>
            </a:r>
            <a:endParaRPr sz="3000">
              <a:solidFill>
                <a:srgbClr val="FFFFFF"/>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3000">
              <a:solidFill>
                <a:srgbClr val="FFFFFF"/>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30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3000">
                <a:solidFill>
                  <a:srgbClr val="FFFFFF"/>
                </a:solidFill>
                <a:latin typeface="Arial"/>
                <a:ea typeface="Arial"/>
                <a:cs typeface="Arial"/>
                <a:sym typeface="Arial"/>
              </a:rPr>
              <a:t>Partisanship    			</a:t>
            </a:r>
            <a:endParaRPr sz="3000">
              <a:solidFill>
                <a:srgbClr val="FFFFFF"/>
              </a:solidFill>
              <a:latin typeface="Arial"/>
              <a:ea typeface="Arial"/>
              <a:cs typeface="Arial"/>
              <a:sym typeface="Arial"/>
            </a:endParaRPr>
          </a:p>
        </p:txBody>
      </p:sp>
      <p:sp>
        <p:nvSpPr>
          <p:cNvPr id="207" name="Google Shape;207;p7"/>
          <p:cNvSpPr/>
          <p:nvPr/>
        </p:nvSpPr>
        <p:spPr>
          <a:xfrm rot="3607342">
            <a:off x="3735717" y="2671354"/>
            <a:ext cx="192713" cy="1812155"/>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txBox="1"/>
          <p:nvPr/>
        </p:nvSpPr>
        <p:spPr>
          <a:xfrm>
            <a:off x="4862975" y="2434125"/>
            <a:ext cx="30816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Intervention </a:t>
            </a:r>
            <a:endParaRPr sz="3000">
              <a:solidFill>
                <a:srgbClr val="FFFFFF"/>
              </a:solidFill>
            </a:endParaRPr>
          </a:p>
        </p:txBody>
      </p:sp>
      <p:sp>
        <p:nvSpPr>
          <p:cNvPr id="209" name="Google Shape;209;p7"/>
          <p:cNvSpPr/>
          <p:nvPr/>
        </p:nvSpPr>
        <p:spPr>
          <a:xfrm rot="7166125">
            <a:off x="3923537" y="4017094"/>
            <a:ext cx="192902" cy="1812433"/>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txBox="1"/>
          <p:nvPr/>
        </p:nvSpPr>
        <p:spPr>
          <a:xfrm>
            <a:off x="4781825" y="4960600"/>
            <a:ext cx="2499600" cy="10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FFFFFF"/>
                </a:solidFill>
              </a:rPr>
              <a:t>Public Awareness</a:t>
            </a:r>
            <a:endParaRPr sz="3000">
              <a:solidFill>
                <a:srgbClr val="FFFFFF"/>
              </a:solidFill>
            </a:endParaRPr>
          </a:p>
        </p:txBody>
      </p:sp>
      <p:sp>
        <p:nvSpPr>
          <p:cNvPr id="211" name="Google Shape;211;p7"/>
          <p:cNvSpPr/>
          <p:nvPr/>
        </p:nvSpPr>
        <p:spPr>
          <a:xfrm rot="7247733">
            <a:off x="7860452" y="2404376"/>
            <a:ext cx="192782" cy="1812114"/>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rot="3595398">
            <a:off x="7860526" y="4017162"/>
            <a:ext cx="192753" cy="1812216"/>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txBox="1"/>
          <p:nvPr/>
        </p:nvSpPr>
        <p:spPr>
          <a:xfrm>
            <a:off x="8159850" y="3693488"/>
            <a:ext cx="30816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FFFFFF"/>
                </a:solidFill>
              </a:rPr>
              <a:t>COVID-19 Severity </a:t>
            </a:r>
            <a:endParaRPr sz="3000">
              <a:solidFill>
                <a:srgbClr val="FFFFFF"/>
              </a:solidFill>
            </a:endParaRPr>
          </a:p>
        </p:txBody>
      </p:sp>
      <p:sp>
        <p:nvSpPr>
          <p:cNvPr id="214" name="Google Shape;214;p7"/>
          <p:cNvSpPr txBox="1"/>
          <p:nvPr/>
        </p:nvSpPr>
        <p:spPr>
          <a:xfrm rot="1842716">
            <a:off x="7552597" y="2713918"/>
            <a:ext cx="1135452" cy="60129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lt1"/>
                </a:solidFill>
              </a:rPr>
              <a:t>Mobility</a:t>
            </a:r>
            <a:endParaRPr sz="2000">
              <a:latin typeface="Century Gothic"/>
              <a:ea typeface="Century Gothic"/>
              <a:cs typeface="Century Gothic"/>
              <a:sym typeface="Century Gothic"/>
            </a:endParaRPr>
          </a:p>
        </p:txBody>
      </p:sp>
      <p:sp>
        <p:nvSpPr>
          <p:cNvPr id="215" name="Google Shape;215;p7"/>
          <p:cNvSpPr txBox="1"/>
          <p:nvPr/>
        </p:nvSpPr>
        <p:spPr>
          <a:xfrm rot="-1974808">
            <a:off x="7201208" y="4436265"/>
            <a:ext cx="1135687" cy="60096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lt1"/>
                </a:solidFill>
              </a:rPr>
              <a:t>Mobility</a:t>
            </a:r>
            <a:endParaRPr sz="20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2020-04-14T21:14:14Z</dcterms:created>
  <dc:creator>Deeptish Mukherjee</dc:creator>
</cp:coreProperties>
</file>