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7">
          <p15:clr>
            <a:srgbClr val="A4A3A4"/>
          </p15:clr>
        </p15:guide>
        <p15:guide id="2" pos="28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5637187563@163.com" initials="1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237"/>
        <p:guide pos="28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5FD4-EF4A-42FC-BFFE-5DFF3D49EB9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2C102-AE50-409C-BD0B-C46FDA1B1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0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02-AE50-409C-BD0B-C46FDA1B18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5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500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2" y="0"/>
            <a:ext cx="9144000" cy="68479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1600" y="69269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+mj-ea"/>
                <a:ea typeface="+mj-ea"/>
              </a:rPr>
              <a:t>Httprouter</a:t>
            </a:r>
            <a:r>
              <a:rPr lang="zh-CN" altLang="en-US" sz="2800" dirty="0">
                <a:latin typeface="+mj-ea"/>
                <a:ea typeface="+mj-ea"/>
              </a:rPr>
              <a:t>简介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115616" y="2276872"/>
            <a:ext cx="439248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路由所处场景特点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字典树 </a:t>
            </a:r>
            <a:r>
              <a:rPr lang="en-US" altLang="zh-CN" sz="1600" dirty="0"/>
              <a:t>&amp; </a:t>
            </a:r>
            <a:r>
              <a:rPr lang="zh-CN" altLang="en-US" sz="1600" dirty="0"/>
              <a:t>基数树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3.Httprouter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39560" y="5524500"/>
            <a:ext cx="1908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By</a:t>
            </a:r>
            <a:r>
              <a:rPr lang="zh-CN" altLang="en-US" sz="1200"/>
              <a:t>： </a:t>
            </a:r>
            <a:r>
              <a:rPr lang="en-US" altLang="zh-CN" sz="1200"/>
              <a:t>lianxm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8367" y="126876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路由模块所处的场景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683568" y="1988840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需要存储大量的字符串</a:t>
            </a:r>
            <a:r>
              <a:rPr lang="en-US" altLang="zh-CN" dirty="0"/>
              <a:t>(</a:t>
            </a:r>
            <a:r>
              <a:rPr lang="zh-CN" altLang="en-US" dirty="0"/>
              <a:t>路由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频繁的字符串</a:t>
            </a:r>
            <a:r>
              <a:rPr lang="en-US" altLang="zh-CN" dirty="0"/>
              <a:t>(</a:t>
            </a:r>
            <a:r>
              <a:rPr lang="zh-CN" altLang="en-US" dirty="0"/>
              <a:t>路由</a:t>
            </a:r>
            <a:r>
              <a:rPr lang="en-US" altLang="zh-CN" dirty="0"/>
              <a:t>)</a:t>
            </a:r>
            <a:r>
              <a:rPr lang="zh-CN" altLang="en-US" dirty="0"/>
              <a:t>匹配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683568" y="3861048"/>
            <a:ext cx="7992888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路由性能好坏的关键指标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</a:p>
          <a:p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   </a:t>
            </a:r>
            <a:r>
              <a:rPr lang="zh-CN" altLang="en-US" b="1" dirty="0">
                <a:solidFill>
                  <a:schemeClr val="tx1"/>
                </a:solidFill>
              </a:rPr>
              <a:t>能否从大量的字符串中快速的查找到所需要的字符串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584" y="764704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路由设计的两种方式</a:t>
            </a:r>
            <a:endParaRPr lang="en-US" altLang="zh-CN" sz="1600" dirty="0"/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44500" y="2348880"/>
            <a:ext cx="204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朴实的设计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map[string]Handler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987824" y="2060848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998518" y="2065882"/>
            <a:ext cx="396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19872" y="195497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实现简单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2987824" y="2744923"/>
            <a:ext cx="4320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91887" y="2560260"/>
            <a:ext cx="374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每个路由都要用一个</a:t>
            </a:r>
            <a:r>
              <a:rPr lang="en-US" altLang="zh-CN" sz="1200" dirty="0"/>
              <a:t>string</a:t>
            </a:r>
            <a:r>
              <a:rPr lang="zh-CN" altLang="en-US" sz="1200" dirty="0"/>
              <a:t>存起来</a:t>
            </a:r>
            <a:r>
              <a:rPr lang="en-US" altLang="zh-CN" sz="1200" dirty="0"/>
              <a:t>,</a:t>
            </a:r>
            <a:r>
              <a:rPr lang="zh-CN" altLang="en-US" sz="1200" dirty="0"/>
              <a:t>空间复杂度为</a:t>
            </a:r>
            <a:r>
              <a:rPr lang="en-US" altLang="zh-CN" sz="1200" dirty="0"/>
              <a:t>O(N )</a:t>
            </a:r>
            <a:endParaRPr lang="zh-CN" altLang="en-US" sz="12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987823" y="3429000"/>
            <a:ext cx="432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527887" y="3221837"/>
            <a:ext cx="363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每次匹配都要遍历整个</a:t>
            </a:r>
            <a:r>
              <a:rPr lang="en-US" altLang="zh-CN" sz="1200" dirty="0"/>
              <a:t>map,</a:t>
            </a:r>
            <a:r>
              <a:rPr lang="zh-CN" altLang="en-US" sz="1200" dirty="0"/>
              <a:t>时间复杂度为</a:t>
            </a:r>
            <a:r>
              <a:rPr lang="en-US" altLang="zh-CN" sz="1200" dirty="0"/>
              <a:t>O(N </a:t>
            </a:r>
            <a:r>
              <a:rPr lang="zh-CN" altLang="en-US" sz="1200" dirty="0"/>
              <a:t>* </a:t>
            </a:r>
            <a:r>
              <a:rPr lang="en-US" altLang="zh-CN" sz="1200" dirty="0"/>
              <a:t>M)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944500" y="4509120"/>
            <a:ext cx="18137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使用树形结构存储：</a:t>
            </a:r>
            <a:endParaRPr lang="en-US" altLang="zh-CN" sz="1600" dirty="0"/>
          </a:p>
          <a:p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Trie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&amp; Radix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015555" y="429309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015555" y="4293096"/>
            <a:ext cx="404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411596" y="4154596"/>
            <a:ext cx="2988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实现相对于</a:t>
            </a:r>
            <a:r>
              <a:rPr lang="en-US" altLang="zh-CN" sz="1200" dirty="0"/>
              <a:t>map</a:t>
            </a:r>
            <a:r>
              <a:rPr lang="zh-CN" altLang="en-US" sz="1200" dirty="0"/>
              <a:t>复杂一些</a:t>
            </a: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015555" y="4816896"/>
            <a:ext cx="396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436107" y="4677673"/>
            <a:ext cx="2988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空间复杂度大大降低</a:t>
            </a: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023831" y="5589240"/>
            <a:ext cx="396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491887" y="5382077"/>
            <a:ext cx="220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时间复杂度</a:t>
            </a:r>
            <a:r>
              <a:rPr lang="en-US" altLang="zh-CN" sz="1200" dirty="0"/>
              <a:t>O(M)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1" grpId="0"/>
      <p:bldP spid="25" grpId="0"/>
      <p:bldP spid="28" grpId="0"/>
      <p:bldP spid="29" grpId="0"/>
      <p:bldP spid="40" grpId="0"/>
      <p:bldP spid="44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8367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字典树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1560" y="172130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</a:t>
            </a:r>
            <a:r>
              <a:rPr lang="en-US" altLang="zh-CN" dirty="0"/>
              <a:t>: </a:t>
            </a:r>
            <a:r>
              <a:rPr lang="zh-CN" altLang="en-US" dirty="0"/>
              <a:t>如何存储一本英语字典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2614040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absent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absorb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abstract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academic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acc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access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account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accurate</a:t>
            </a:r>
          </a:p>
          <a:p>
            <a:r>
              <a:rPr lang="en-US" altLang="zh-CN" dirty="0"/>
              <a:t>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67544" y="5985565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当单个字符串过长时，将浪费大量空间</a:t>
            </a:r>
          </a:p>
        </p:txBody>
      </p:sp>
      <p:sp>
        <p:nvSpPr>
          <p:cNvPr id="2" name="椭圆 1"/>
          <p:cNvSpPr/>
          <p:nvPr/>
        </p:nvSpPr>
        <p:spPr>
          <a:xfrm>
            <a:off x="5734685" y="2324100"/>
            <a:ext cx="194310" cy="194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</a:t>
            </a:r>
          </a:p>
        </p:txBody>
      </p:sp>
      <p:sp>
        <p:nvSpPr>
          <p:cNvPr id="7" name="椭圆 6"/>
          <p:cNvSpPr/>
          <p:nvPr/>
        </p:nvSpPr>
        <p:spPr>
          <a:xfrm>
            <a:off x="5153025" y="3078480"/>
            <a:ext cx="194310" cy="194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</a:t>
            </a:r>
          </a:p>
        </p:txBody>
      </p:sp>
      <p:sp>
        <p:nvSpPr>
          <p:cNvPr id="8" name="椭圆 7"/>
          <p:cNvSpPr/>
          <p:nvPr/>
        </p:nvSpPr>
        <p:spPr>
          <a:xfrm>
            <a:off x="5545455" y="2647315"/>
            <a:ext cx="194310" cy="194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</a:t>
            </a:r>
          </a:p>
        </p:txBody>
      </p:sp>
      <p:sp>
        <p:nvSpPr>
          <p:cNvPr id="9" name="椭圆 8"/>
          <p:cNvSpPr/>
          <p:nvPr/>
        </p:nvSpPr>
        <p:spPr>
          <a:xfrm>
            <a:off x="4659630" y="3576320"/>
            <a:ext cx="194310" cy="194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</a:t>
            </a:r>
          </a:p>
        </p:txBody>
      </p:sp>
      <p:sp>
        <p:nvSpPr>
          <p:cNvPr id="10" name="椭圆 9"/>
          <p:cNvSpPr/>
          <p:nvPr/>
        </p:nvSpPr>
        <p:spPr>
          <a:xfrm>
            <a:off x="4503420" y="4011930"/>
            <a:ext cx="194310" cy="19367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</a:t>
            </a:r>
          </a:p>
        </p:txBody>
      </p:sp>
      <p:cxnSp>
        <p:nvCxnSpPr>
          <p:cNvPr id="11" name="直接箭头连接符 10"/>
          <p:cNvCxnSpPr>
            <a:stCxn id="2" idx="3"/>
            <a:endCxn id="8" idx="0"/>
          </p:cNvCxnSpPr>
          <p:nvPr/>
        </p:nvCxnSpPr>
        <p:spPr>
          <a:xfrm flipH="1">
            <a:off x="5642610" y="2489835"/>
            <a:ext cx="120650" cy="15748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7" idx="7"/>
          </p:cNvCxnSpPr>
          <p:nvPr/>
        </p:nvCxnSpPr>
        <p:spPr>
          <a:xfrm flipH="1">
            <a:off x="5318760" y="2813050"/>
            <a:ext cx="255270" cy="29400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9" idx="7"/>
          </p:cNvCxnSpPr>
          <p:nvPr/>
        </p:nvCxnSpPr>
        <p:spPr>
          <a:xfrm flipH="1">
            <a:off x="4825365" y="3244215"/>
            <a:ext cx="356235" cy="36068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4"/>
            <a:endCxn id="10" idx="0"/>
          </p:cNvCxnSpPr>
          <p:nvPr/>
        </p:nvCxnSpPr>
        <p:spPr>
          <a:xfrm flipH="1">
            <a:off x="4600575" y="3770630"/>
            <a:ext cx="156210" cy="24130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4"/>
            <a:endCxn id="17" idx="0"/>
          </p:cNvCxnSpPr>
          <p:nvPr/>
        </p:nvCxnSpPr>
        <p:spPr>
          <a:xfrm flipH="1">
            <a:off x="4503420" y="4205605"/>
            <a:ext cx="97155" cy="20637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4406265" y="4411980"/>
            <a:ext cx="194310" cy="193675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</a:t>
            </a:r>
          </a:p>
        </p:txBody>
      </p:sp>
      <p:sp>
        <p:nvSpPr>
          <p:cNvPr id="18" name="椭圆 17"/>
          <p:cNvSpPr/>
          <p:nvPr/>
        </p:nvSpPr>
        <p:spPr>
          <a:xfrm>
            <a:off x="4999990" y="3576320"/>
            <a:ext cx="194310" cy="194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</a:t>
            </a:r>
          </a:p>
        </p:txBody>
      </p:sp>
      <p:sp>
        <p:nvSpPr>
          <p:cNvPr id="19" name="椭圆 18"/>
          <p:cNvSpPr/>
          <p:nvPr/>
        </p:nvSpPr>
        <p:spPr>
          <a:xfrm>
            <a:off x="4947285" y="4011930"/>
            <a:ext cx="194310" cy="19367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</a:t>
            </a:r>
          </a:p>
        </p:txBody>
      </p:sp>
      <p:cxnSp>
        <p:nvCxnSpPr>
          <p:cNvPr id="20" name="直接箭头连接符 19"/>
          <p:cNvCxnSpPr>
            <a:stCxn id="18" idx="4"/>
            <a:endCxn id="19" idx="0"/>
          </p:cNvCxnSpPr>
          <p:nvPr/>
        </p:nvCxnSpPr>
        <p:spPr>
          <a:xfrm flipH="1">
            <a:off x="5044440" y="3770630"/>
            <a:ext cx="52705" cy="24130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9" idx="4"/>
            <a:endCxn id="22" idx="0"/>
          </p:cNvCxnSpPr>
          <p:nvPr/>
        </p:nvCxnSpPr>
        <p:spPr>
          <a:xfrm flipH="1">
            <a:off x="5001895" y="4205605"/>
            <a:ext cx="42545" cy="20701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 flipH="1">
            <a:off x="4902835" y="4412615"/>
            <a:ext cx="198120" cy="193675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</a:t>
            </a:r>
          </a:p>
        </p:txBody>
      </p:sp>
      <p:cxnSp>
        <p:nvCxnSpPr>
          <p:cNvPr id="23" name="直接箭头连接符 22"/>
          <p:cNvCxnSpPr>
            <a:stCxn id="7" idx="4"/>
            <a:endCxn id="18" idx="0"/>
          </p:cNvCxnSpPr>
          <p:nvPr/>
        </p:nvCxnSpPr>
        <p:spPr>
          <a:xfrm flipH="1">
            <a:off x="5097145" y="3272790"/>
            <a:ext cx="153035" cy="30353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5399405" y="3987800"/>
            <a:ext cx="194310" cy="194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</a:t>
            </a:r>
          </a:p>
        </p:txBody>
      </p:sp>
      <p:sp>
        <p:nvSpPr>
          <p:cNvPr id="28" name="椭圆 27"/>
          <p:cNvSpPr/>
          <p:nvPr/>
        </p:nvSpPr>
        <p:spPr>
          <a:xfrm>
            <a:off x="5399405" y="3576320"/>
            <a:ext cx="194310" cy="194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t</a:t>
            </a:r>
          </a:p>
        </p:txBody>
      </p:sp>
      <p:cxnSp>
        <p:nvCxnSpPr>
          <p:cNvPr id="29" name="直接箭头连接符 28"/>
          <p:cNvCxnSpPr>
            <a:stCxn id="28" idx="4"/>
            <a:endCxn id="27" idx="0"/>
          </p:cNvCxnSpPr>
          <p:nvPr/>
        </p:nvCxnSpPr>
        <p:spPr>
          <a:xfrm>
            <a:off x="5496560" y="3770630"/>
            <a:ext cx="0" cy="21717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315585" y="4411980"/>
            <a:ext cx="194310" cy="194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31" name="椭圆 30"/>
          <p:cNvSpPr/>
          <p:nvPr/>
        </p:nvSpPr>
        <p:spPr>
          <a:xfrm>
            <a:off x="5178425" y="4781550"/>
            <a:ext cx="194310" cy="19367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</a:t>
            </a:r>
          </a:p>
        </p:txBody>
      </p:sp>
      <p:cxnSp>
        <p:nvCxnSpPr>
          <p:cNvPr id="32" name="直接箭头连接符 31"/>
          <p:cNvCxnSpPr>
            <a:stCxn id="30" idx="4"/>
            <a:endCxn id="31" idx="7"/>
          </p:cNvCxnSpPr>
          <p:nvPr/>
        </p:nvCxnSpPr>
        <p:spPr>
          <a:xfrm flipH="1">
            <a:off x="5344160" y="4606290"/>
            <a:ext cx="68580" cy="20383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4"/>
            <a:endCxn id="34" idx="0"/>
          </p:cNvCxnSpPr>
          <p:nvPr/>
        </p:nvCxnSpPr>
        <p:spPr>
          <a:xfrm flipH="1">
            <a:off x="5224780" y="4975225"/>
            <a:ext cx="50800" cy="18288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 flipH="1">
            <a:off x="5125720" y="5158105"/>
            <a:ext cx="198120" cy="193675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t</a:t>
            </a:r>
          </a:p>
        </p:txBody>
      </p:sp>
      <p:cxnSp>
        <p:nvCxnSpPr>
          <p:cNvPr id="35" name="直接箭头连接符 34"/>
          <p:cNvCxnSpPr>
            <a:stCxn id="27" idx="4"/>
            <a:endCxn id="30" idx="0"/>
          </p:cNvCxnSpPr>
          <p:nvPr/>
        </p:nvCxnSpPr>
        <p:spPr>
          <a:xfrm flipH="1">
            <a:off x="5412740" y="4182110"/>
            <a:ext cx="83820" cy="22987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5"/>
            <a:endCxn id="28" idx="1"/>
          </p:cNvCxnSpPr>
          <p:nvPr/>
        </p:nvCxnSpPr>
        <p:spPr>
          <a:xfrm>
            <a:off x="5318760" y="3244215"/>
            <a:ext cx="109220" cy="36068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900420" y="3078480"/>
            <a:ext cx="194310" cy="194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39" name="椭圆 38"/>
          <p:cNvSpPr/>
          <p:nvPr/>
        </p:nvSpPr>
        <p:spPr>
          <a:xfrm>
            <a:off x="5970905" y="2647315"/>
            <a:ext cx="194310" cy="194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</a:t>
            </a:r>
          </a:p>
        </p:txBody>
      </p:sp>
      <p:cxnSp>
        <p:nvCxnSpPr>
          <p:cNvPr id="40" name="直接箭头连接符 39"/>
          <p:cNvCxnSpPr>
            <a:stCxn id="39" idx="4"/>
            <a:endCxn id="38" idx="0"/>
          </p:cNvCxnSpPr>
          <p:nvPr/>
        </p:nvCxnSpPr>
        <p:spPr>
          <a:xfrm flipH="1">
            <a:off x="5997575" y="2841625"/>
            <a:ext cx="70485" cy="23685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900420" y="3576320"/>
            <a:ext cx="194310" cy="194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d</a:t>
            </a:r>
          </a:p>
        </p:txBody>
      </p:sp>
      <p:sp>
        <p:nvSpPr>
          <p:cNvPr id="42" name="椭圆 41"/>
          <p:cNvSpPr/>
          <p:nvPr/>
        </p:nvSpPr>
        <p:spPr>
          <a:xfrm>
            <a:off x="5852795" y="4011930"/>
            <a:ext cx="194310" cy="19367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</a:t>
            </a:r>
          </a:p>
        </p:txBody>
      </p:sp>
      <p:cxnSp>
        <p:nvCxnSpPr>
          <p:cNvPr id="43" name="直接箭头连接符 42"/>
          <p:cNvCxnSpPr>
            <a:stCxn id="41" idx="4"/>
            <a:endCxn id="42" idx="0"/>
          </p:cNvCxnSpPr>
          <p:nvPr/>
        </p:nvCxnSpPr>
        <p:spPr>
          <a:xfrm flipH="1">
            <a:off x="5949950" y="3770630"/>
            <a:ext cx="47625" cy="24130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2" idx="4"/>
            <a:endCxn id="45" idx="0"/>
          </p:cNvCxnSpPr>
          <p:nvPr/>
        </p:nvCxnSpPr>
        <p:spPr>
          <a:xfrm flipH="1">
            <a:off x="5928995" y="4205605"/>
            <a:ext cx="20955" cy="20701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 flipH="1">
            <a:off x="5829935" y="4412615"/>
            <a:ext cx="198120" cy="19367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</a:t>
            </a:r>
          </a:p>
        </p:txBody>
      </p:sp>
      <p:cxnSp>
        <p:nvCxnSpPr>
          <p:cNvPr id="46" name="直接箭头连接符 45"/>
          <p:cNvCxnSpPr>
            <a:stCxn id="38" idx="4"/>
            <a:endCxn id="41" idx="0"/>
          </p:cNvCxnSpPr>
          <p:nvPr/>
        </p:nvCxnSpPr>
        <p:spPr>
          <a:xfrm>
            <a:off x="5997575" y="3272790"/>
            <a:ext cx="0" cy="30353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5744845" y="4781550"/>
            <a:ext cx="194310" cy="19367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i</a:t>
            </a:r>
          </a:p>
        </p:txBody>
      </p:sp>
      <p:cxnSp>
        <p:nvCxnSpPr>
          <p:cNvPr id="48" name="直接箭头连接符 47"/>
          <p:cNvCxnSpPr>
            <a:stCxn id="47" idx="4"/>
            <a:endCxn id="49" idx="0"/>
          </p:cNvCxnSpPr>
          <p:nvPr/>
        </p:nvCxnSpPr>
        <p:spPr>
          <a:xfrm flipH="1">
            <a:off x="5801360" y="4975225"/>
            <a:ext cx="40640" cy="18288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flipH="1">
            <a:off x="5702300" y="5158105"/>
            <a:ext cx="198120" cy="193675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</a:t>
            </a:r>
          </a:p>
        </p:txBody>
      </p:sp>
      <p:cxnSp>
        <p:nvCxnSpPr>
          <p:cNvPr id="51" name="直接箭头连接符 50"/>
          <p:cNvCxnSpPr>
            <a:endCxn id="47" idx="0"/>
          </p:cNvCxnSpPr>
          <p:nvPr/>
        </p:nvCxnSpPr>
        <p:spPr>
          <a:xfrm flipH="1">
            <a:off x="5842000" y="4606290"/>
            <a:ext cx="76835" cy="17526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" idx="5"/>
            <a:endCxn id="39" idx="1"/>
          </p:cNvCxnSpPr>
          <p:nvPr/>
        </p:nvCxnSpPr>
        <p:spPr>
          <a:xfrm>
            <a:off x="5900420" y="2489835"/>
            <a:ext cx="99060" cy="18605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6458585" y="3078480"/>
            <a:ext cx="194310" cy="19431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</a:t>
            </a:r>
          </a:p>
        </p:txBody>
      </p:sp>
      <p:sp>
        <p:nvSpPr>
          <p:cNvPr id="55" name="椭圆 54"/>
          <p:cNvSpPr/>
          <p:nvPr/>
        </p:nvSpPr>
        <p:spPr>
          <a:xfrm>
            <a:off x="6275705" y="3576955"/>
            <a:ext cx="194310" cy="19367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</a:t>
            </a:r>
          </a:p>
        </p:txBody>
      </p:sp>
      <p:cxnSp>
        <p:nvCxnSpPr>
          <p:cNvPr id="56" name="直接箭头连接符 55"/>
          <p:cNvCxnSpPr>
            <a:stCxn id="54" idx="3"/>
            <a:endCxn id="55" idx="0"/>
          </p:cNvCxnSpPr>
          <p:nvPr/>
        </p:nvCxnSpPr>
        <p:spPr>
          <a:xfrm flipH="1">
            <a:off x="6372860" y="3244215"/>
            <a:ext cx="114300" cy="33274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5" idx="4"/>
            <a:endCxn id="58" idx="0"/>
          </p:cNvCxnSpPr>
          <p:nvPr/>
        </p:nvCxnSpPr>
        <p:spPr>
          <a:xfrm flipH="1">
            <a:off x="6359525" y="3770630"/>
            <a:ext cx="13335" cy="24130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 flipH="1">
            <a:off x="6260465" y="4011930"/>
            <a:ext cx="198120" cy="19367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</a:t>
            </a:r>
          </a:p>
        </p:txBody>
      </p:sp>
      <p:sp>
        <p:nvSpPr>
          <p:cNvPr id="59" name="椭圆 58"/>
          <p:cNvSpPr/>
          <p:nvPr/>
        </p:nvSpPr>
        <p:spPr>
          <a:xfrm>
            <a:off x="6214745" y="4412615"/>
            <a:ext cx="194310" cy="193675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</a:t>
            </a:r>
          </a:p>
        </p:txBody>
      </p:sp>
      <p:cxnSp>
        <p:nvCxnSpPr>
          <p:cNvPr id="62" name="直接箭头连接符 61"/>
          <p:cNvCxnSpPr>
            <a:endCxn id="59" idx="0"/>
          </p:cNvCxnSpPr>
          <p:nvPr/>
        </p:nvCxnSpPr>
        <p:spPr>
          <a:xfrm flipH="1">
            <a:off x="6311900" y="4221480"/>
            <a:ext cx="84455" cy="19113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9" idx="5"/>
            <a:endCxn id="54" idx="1"/>
          </p:cNvCxnSpPr>
          <p:nvPr/>
        </p:nvCxnSpPr>
        <p:spPr>
          <a:xfrm>
            <a:off x="6136640" y="2813050"/>
            <a:ext cx="350520" cy="29400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605905" y="3576955"/>
            <a:ext cx="194310" cy="194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</a:t>
            </a:r>
          </a:p>
        </p:txBody>
      </p:sp>
      <p:sp>
        <p:nvSpPr>
          <p:cNvPr id="65" name="椭圆 64"/>
          <p:cNvSpPr/>
          <p:nvPr/>
        </p:nvSpPr>
        <p:spPr>
          <a:xfrm>
            <a:off x="6652895" y="3988435"/>
            <a:ext cx="194310" cy="19367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</a:t>
            </a:r>
          </a:p>
        </p:txBody>
      </p:sp>
      <p:cxnSp>
        <p:nvCxnSpPr>
          <p:cNvPr id="66" name="直接箭头连接符 65"/>
          <p:cNvCxnSpPr>
            <a:stCxn id="64" idx="4"/>
            <a:endCxn id="65" idx="0"/>
          </p:cNvCxnSpPr>
          <p:nvPr/>
        </p:nvCxnSpPr>
        <p:spPr>
          <a:xfrm>
            <a:off x="6703060" y="3771265"/>
            <a:ext cx="46990" cy="21717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5" idx="4"/>
            <a:endCxn id="68" idx="0"/>
          </p:cNvCxnSpPr>
          <p:nvPr/>
        </p:nvCxnSpPr>
        <p:spPr>
          <a:xfrm>
            <a:off x="6750050" y="4182110"/>
            <a:ext cx="52070" cy="23050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 flipH="1">
            <a:off x="6703060" y="4412615"/>
            <a:ext cx="198120" cy="19367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</a:t>
            </a:r>
          </a:p>
        </p:txBody>
      </p:sp>
      <p:cxnSp>
        <p:nvCxnSpPr>
          <p:cNvPr id="69" name="直接箭头连接符 68"/>
          <p:cNvCxnSpPr>
            <a:endCxn id="64" idx="0"/>
          </p:cNvCxnSpPr>
          <p:nvPr/>
        </p:nvCxnSpPr>
        <p:spPr>
          <a:xfrm>
            <a:off x="6588125" y="3285490"/>
            <a:ext cx="114935" cy="29146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6652895" y="4810125"/>
            <a:ext cx="194310" cy="193675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</a:t>
            </a:r>
          </a:p>
        </p:txBody>
      </p:sp>
      <p:cxnSp>
        <p:nvCxnSpPr>
          <p:cNvPr id="73" name="直接箭头连接符 72"/>
          <p:cNvCxnSpPr>
            <a:stCxn id="68" idx="4"/>
            <a:endCxn id="70" idx="0"/>
          </p:cNvCxnSpPr>
          <p:nvPr/>
        </p:nvCxnSpPr>
        <p:spPr>
          <a:xfrm flipH="1">
            <a:off x="6750050" y="4606290"/>
            <a:ext cx="52070" cy="20383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7071360" y="3576955"/>
            <a:ext cx="194310" cy="194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</a:t>
            </a:r>
          </a:p>
        </p:txBody>
      </p:sp>
      <p:sp>
        <p:nvSpPr>
          <p:cNvPr id="75" name="椭圆 74"/>
          <p:cNvSpPr/>
          <p:nvPr/>
        </p:nvSpPr>
        <p:spPr>
          <a:xfrm>
            <a:off x="7188835" y="3987800"/>
            <a:ext cx="194310" cy="194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</a:t>
            </a:r>
          </a:p>
        </p:txBody>
      </p:sp>
      <p:sp>
        <p:nvSpPr>
          <p:cNvPr id="76" name="椭圆 75"/>
          <p:cNvSpPr/>
          <p:nvPr/>
        </p:nvSpPr>
        <p:spPr>
          <a:xfrm>
            <a:off x="7265670" y="4412615"/>
            <a:ext cx="194310" cy="19367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</a:t>
            </a:r>
          </a:p>
        </p:txBody>
      </p:sp>
      <p:cxnSp>
        <p:nvCxnSpPr>
          <p:cNvPr id="77" name="直接箭头连接符 76"/>
          <p:cNvCxnSpPr>
            <a:stCxn id="75" idx="4"/>
            <a:endCxn id="76" idx="0"/>
          </p:cNvCxnSpPr>
          <p:nvPr/>
        </p:nvCxnSpPr>
        <p:spPr>
          <a:xfrm>
            <a:off x="7285990" y="4182110"/>
            <a:ext cx="76835" cy="23050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6" idx="4"/>
            <a:endCxn id="79" idx="0"/>
          </p:cNvCxnSpPr>
          <p:nvPr/>
        </p:nvCxnSpPr>
        <p:spPr>
          <a:xfrm flipH="1">
            <a:off x="7336155" y="4606290"/>
            <a:ext cx="26670" cy="20383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 flipH="1">
            <a:off x="7237095" y="4810125"/>
            <a:ext cx="198120" cy="19367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t</a:t>
            </a:r>
          </a:p>
        </p:txBody>
      </p:sp>
      <p:cxnSp>
        <p:nvCxnSpPr>
          <p:cNvPr id="80" name="直接箭头连接符 79"/>
          <p:cNvCxnSpPr>
            <a:stCxn id="74" idx="5"/>
            <a:endCxn id="75" idx="0"/>
          </p:cNvCxnSpPr>
          <p:nvPr/>
        </p:nvCxnSpPr>
        <p:spPr>
          <a:xfrm>
            <a:off x="7237095" y="3742690"/>
            <a:ext cx="48895" cy="24511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7226935" y="5158105"/>
            <a:ext cx="194310" cy="193675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</a:t>
            </a:r>
          </a:p>
        </p:txBody>
      </p:sp>
      <p:cxnSp>
        <p:nvCxnSpPr>
          <p:cNvPr id="82" name="直接箭头连接符 81"/>
          <p:cNvCxnSpPr>
            <a:stCxn id="79" idx="4"/>
            <a:endCxn id="81" idx="0"/>
          </p:cNvCxnSpPr>
          <p:nvPr/>
        </p:nvCxnSpPr>
        <p:spPr>
          <a:xfrm flipH="1">
            <a:off x="7324090" y="5003800"/>
            <a:ext cx="12065" cy="15430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54" idx="6"/>
            <a:endCxn id="74" idx="1"/>
          </p:cNvCxnSpPr>
          <p:nvPr/>
        </p:nvCxnSpPr>
        <p:spPr>
          <a:xfrm>
            <a:off x="6652895" y="3175635"/>
            <a:ext cx="447040" cy="42989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2" grpId="0" animBg="1"/>
      <p:bldP spid="2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22" grpId="0" animBg="1"/>
      <p:bldP spid="27" grpId="0" animBg="1"/>
      <p:bldP spid="28" grpId="0" animBg="1"/>
      <p:bldP spid="30" grpId="0" animBg="1"/>
      <p:bldP spid="31" grpId="0" animBg="1"/>
      <p:bldP spid="34" grpId="0" animBg="1"/>
      <p:bldP spid="38" grpId="0" animBg="1"/>
      <p:bldP spid="39" grpId="0" animBg="1"/>
      <p:bldP spid="41" grpId="0" animBg="1"/>
      <p:bldP spid="42" grpId="0" animBg="1"/>
      <p:bldP spid="45" grpId="0" animBg="1"/>
      <p:bldP spid="47" grpId="0" animBg="1"/>
      <p:bldP spid="49" grpId="0" animBg="1"/>
      <p:bldP spid="54" grpId="0" animBg="1"/>
      <p:bldP spid="55" grpId="0" animBg="1"/>
      <p:bldP spid="58" grpId="0" animBg="1"/>
      <p:bldP spid="59" grpId="0" animBg="1"/>
      <p:bldP spid="64" grpId="0" animBg="1"/>
      <p:bldP spid="65" grpId="0" animBg="1"/>
      <p:bldP spid="68" grpId="0" animBg="1"/>
      <p:bldP spid="70" grpId="0" animBg="1"/>
      <p:bldP spid="74" grpId="0" animBg="1"/>
      <p:bldP spid="75" grpId="0" animBg="1"/>
      <p:bldP spid="76" grpId="0" animBg="1"/>
      <p:bldP spid="79" grpId="0" animBg="1"/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536" y="6926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基数树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536" y="1628800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absent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absorb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abstract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academic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acc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access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account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accurate</a:t>
            </a:r>
          </a:p>
          <a:p>
            <a:r>
              <a:rPr lang="en-US" altLang="zh-CN" dirty="0"/>
              <a:t>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" name="椭圆 1"/>
          <p:cNvSpPr/>
          <p:nvPr/>
        </p:nvSpPr>
        <p:spPr>
          <a:xfrm>
            <a:off x="5734685" y="2324100"/>
            <a:ext cx="194310" cy="19431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</a:t>
            </a:r>
          </a:p>
        </p:txBody>
      </p:sp>
      <p:sp>
        <p:nvSpPr>
          <p:cNvPr id="7" name="椭圆 6"/>
          <p:cNvSpPr/>
          <p:nvPr/>
        </p:nvSpPr>
        <p:spPr>
          <a:xfrm>
            <a:off x="6517640" y="2655570"/>
            <a:ext cx="194310" cy="222884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</a:t>
            </a:r>
          </a:p>
        </p:txBody>
      </p:sp>
      <p:cxnSp>
        <p:nvCxnSpPr>
          <p:cNvPr id="63" name="直接箭头连接符 62"/>
          <p:cNvCxnSpPr>
            <a:cxnSpLocks/>
            <a:stCxn id="2" idx="3"/>
          </p:cNvCxnSpPr>
          <p:nvPr/>
        </p:nvCxnSpPr>
        <p:spPr>
          <a:xfrm flipH="1">
            <a:off x="4806304" y="2489954"/>
            <a:ext cx="956837" cy="277058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" idx="5"/>
            <a:endCxn id="7" idx="1"/>
          </p:cNvCxnSpPr>
          <p:nvPr/>
        </p:nvCxnSpPr>
        <p:spPr>
          <a:xfrm>
            <a:off x="5900539" y="2489954"/>
            <a:ext cx="645557" cy="198257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39185" y="3752850"/>
            <a:ext cx="455930" cy="2755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ent</a:t>
            </a:r>
            <a:endParaRPr lang="en-US" altLang="zh-CN" sz="1200" dirty="0"/>
          </a:p>
        </p:txBody>
      </p:sp>
      <p:cxnSp>
        <p:nvCxnSpPr>
          <p:cNvPr id="12" name="直接箭头连接符 11"/>
          <p:cNvCxnSpPr>
            <a:cxnSpLocks/>
            <a:endCxn id="11" idx="0"/>
          </p:cNvCxnSpPr>
          <p:nvPr/>
        </p:nvCxnSpPr>
        <p:spPr>
          <a:xfrm flipH="1">
            <a:off x="3867150" y="3145790"/>
            <a:ext cx="528638" cy="60706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191195" y="3752850"/>
            <a:ext cx="455930" cy="2755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orb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688205" y="3752850"/>
            <a:ext cx="551180" cy="2755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tract</a:t>
            </a:r>
          </a:p>
        </p:txBody>
      </p:sp>
      <p:cxnSp>
        <p:nvCxnSpPr>
          <p:cNvPr id="15" name="直接箭头连接符 14"/>
          <p:cNvCxnSpPr>
            <a:cxnSpLocks/>
            <a:endCxn id="13" idx="0"/>
          </p:cNvCxnSpPr>
          <p:nvPr/>
        </p:nvCxnSpPr>
        <p:spPr>
          <a:xfrm flipH="1">
            <a:off x="4419160" y="3186430"/>
            <a:ext cx="152840" cy="566420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4702886" y="3227070"/>
            <a:ext cx="200779" cy="504856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52415" y="3145790"/>
            <a:ext cx="665480" cy="2755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admic</a:t>
            </a:r>
            <a:endParaRPr lang="en-US" altLang="zh-CN" sz="1200" dirty="0"/>
          </a:p>
        </p:txBody>
      </p:sp>
      <p:cxnSp>
        <p:nvCxnSpPr>
          <p:cNvPr id="19" name="直接箭头连接符 18"/>
          <p:cNvCxnSpPr>
            <a:stCxn id="7" idx="2"/>
            <a:endCxn id="18" idx="0"/>
          </p:cNvCxnSpPr>
          <p:nvPr/>
        </p:nvCxnSpPr>
        <p:spPr>
          <a:xfrm flipH="1">
            <a:off x="5685155" y="2767012"/>
            <a:ext cx="832485" cy="378778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092950" y="3186430"/>
            <a:ext cx="598805" cy="2755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urate</a:t>
            </a:r>
          </a:p>
        </p:txBody>
      </p:sp>
      <p:cxnSp>
        <p:nvCxnSpPr>
          <p:cNvPr id="21" name="直接箭头连接符 20"/>
          <p:cNvCxnSpPr>
            <a:stCxn id="7" idx="6"/>
            <a:endCxn id="20" idx="0"/>
          </p:cNvCxnSpPr>
          <p:nvPr/>
        </p:nvCxnSpPr>
        <p:spPr>
          <a:xfrm>
            <a:off x="6711950" y="2767012"/>
            <a:ext cx="680403" cy="419418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546215" y="3227070"/>
            <a:ext cx="194310" cy="19431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</a:t>
            </a:r>
          </a:p>
        </p:txBody>
      </p:sp>
      <p:cxnSp>
        <p:nvCxnSpPr>
          <p:cNvPr id="23" name="直接箭头连接符 22"/>
          <p:cNvCxnSpPr>
            <a:stCxn id="7" idx="4"/>
            <a:endCxn id="22" idx="0"/>
          </p:cNvCxnSpPr>
          <p:nvPr/>
        </p:nvCxnSpPr>
        <p:spPr>
          <a:xfrm>
            <a:off x="6614795" y="2878454"/>
            <a:ext cx="28575" cy="348616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78170" y="3752850"/>
            <a:ext cx="455930" cy="2755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ess</a:t>
            </a:r>
            <a:endParaRPr lang="en-US" altLang="zh-CN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007225" y="3752850"/>
            <a:ext cx="532765" cy="2755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ount</a:t>
            </a:r>
            <a:endParaRPr lang="en-US" altLang="zh-CN" sz="1200" dirty="0"/>
          </a:p>
        </p:txBody>
      </p:sp>
      <p:cxnSp>
        <p:nvCxnSpPr>
          <p:cNvPr id="26" name="直接箭头连接符 25"/>
          <p:cNvCxnSpPr>
            <a:stCxn id="22" idx="3"/>
            <a:endCxn id="24" idx="0"/>
          </p:cNvCxnSpPr>
          <p:nvPr/>
        </p:nvCxnSpPr>
        <p:spPr>
          <a:xfrm flipH="1">
            <a:off x="5906135" y="3392805"/>
            <a:ext cx="668655" cy="36004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5"/>
            <a:endCxn id="25" idx="0"/>
          </p:cNvCxnSpPr>
          <p:nvPr/>
        </p:nvCxnSpPr>
        <p:spPr>
          <a:xfrm>
            <a:off x="6711950" y="3392805"/>
            <a:ext cx="561975" cy="36004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23265" y="4978400"/>
            <a:ext cx="363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相对于字典树，减少了节点的开销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146FAF62-9D98-4339-B44D-1D14038BD638}"/>
              </a:ext>
            </a:extLst>
          </p:cNvPr>
          <p:cNvSpPr txBox="1"/>
          <p:nvPr/>
        </p:nvSpPr>
        <p:spPr>
          <a:xfrm>
            <a:off x="4448953" y="2839768"/>
            <a:ext cx="39634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6" grpId="1"/>
      <p:bldP spid="34" grpId="0"/>
      <p:bldP spid="34" grpId="1"/>
      <p:bldP spid="34" grpId="2"/>
      <p:bldP spid="34" grpId="3"/>
      <p:bldP spid="34" grpId="4"/>
      <p:bldP spid="34" grpId="5"/>
      <p:bldP spid="34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9490" y="2232025"/>
            <a:ext cx="4605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Httprouter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84295" y="22320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06712" y="3405270"/>
            <a:ext cx="3330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zh-CN" altLang="en-US" sz="1200" dirty="0"/>
              <a:t>规则</a:t>
            </a:r>
          </a:p>
          <a:p>
            <a:pPr algn="l"/>
            <a:endParaRPr lang="zh-CN" altLang="en-US" sz="1200" dirty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zh-CN" altLang="en-US" sz="1200" dirty="0"/>
              <a:t>插入 </a:t>
            </a:r>
            <a:r>
              <a:rPr lang="en-US" altLang="zh-CN" sz="1200" dirty="0"/>
              <a:t>&amp; </a:t>
            </a:r>
            <a:r>
              <a:rPr lang="zh-CN" altLang="en-US" sz="1200" dirty="0"/>
              <a:t>查找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5593" y="659810"/>
            <a:ext cx="5428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type node struct {</a:t>
            </a:r>
          </a:p>
          <a:p>
            <a:r>
              <a:rPr lang="zh-CN" altLang="en-US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     path             string          </a:t>
            </a:r>
            <a:r>
              <a:rPr lang="en-US" altLang="zh-CN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//  </a:t>
            </a:r>
            <a:r>
              <a:rPr lang="zh-CN" altLang="en-US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当前节点保存的路径</a:t>
            </a:r>
          </a:p>
          <a:p>
            <a:r>
              <a:rPr lang="zh-CN" altLang="en-US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     wildChild     bool            //  孩子节点是否是 </a:t>
            </a:r>
            <a:r>
              <a:rPr lang="en-US" altLang="zh-CN" sz="900" dirty="0">
                <a:solidFill>
                  <a:srgbClr val="FF0000"/>
                </a:solidFill>
                <a:latin typeface="Arial" panose="02080604020202020204" pitchFamily="34" charset="0"/>
                <a:ea typeface="AR PL UMing TW MBE" panose="020B0309010101010101" charset="-122"/>
                <a:cs typeface="Arial" panose="02080604020202020204" pitchFamily="34" charset="0"/>
              </a:rPr>
              <a:t>param</a:t>
            </a:r>
            <a:r>
              <a:rPr lang="en-US" altLang="zh-CN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 or </a:t>
            </a:r>
            <a:r>
              <a:rPr lang="en-US" altLang="zh-CN" sz="900" dirty="0" err="1">
                <a:solidFill>
                  <a:srgbClr val="7030A0"/>
                </a:solidFill>
                <a:latin typeface="Arial" panose="02080604020202020204" pitchFamily="34" charset="0"/>
                <a:ea typeface="AR PL UMing TW MBE" panose="020B0309010101010101" charset="-122"/>
                <a:cs typeface="Arial" panose="02080604020202020204" pitchFamily="34" charset="0"/>
              </a:rPr>
              <a:t>catchAll</a:t>
            </a:r>
            <a:endParaRPr lang="en-US" altLang="zh-CN" sz="900" dirty="0">
              <a:solidFill>
                <a:srgbClr val="7030A0"/>
              </a:solidFill>
              <a:latin typeface="Arial" panose="02080604020202020204" pitchFamily="34" charset="0"/>
              <a:ea typeface="AR PL UMing TW MBE" panose="020B0309010101010101" charset="-122"/>
              <a:cs typeface="Arial" panose="02080604020202020204" pitchFamily="34" charset="0"/>
            </a:endParaRPr>
          </a:p>
          <a:p>
            <a:r>
              <a:rPr lang="zh-CN" altLang="en-US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     nType          nodeType   //  </a:t>
            </a:r>
            <a:r>
              <a:rPr lang="en-US" altLang="zh-CN" sz="900" dirty="0">
                <a:solidFill>
                  <a:srgbClr val="00B050"/>
                </a:solidFill>
                <a:latin typeface="AR PL UMing TW MBE" panose="020B0309010101010101" charset="-122"/>
                <a:ea typeface="AR PL UMing TW MBE" panose="020B0309010101010101" charset="-122"/>
              </a:rPr>
              <a:t>static</a:t>
            </a:r>
            <a:r>
              <a:rPr lang="en-US" altLang="zh-CN" sz="900" dirty="0">
                <a:solidFill>
                  <a:srgbClr val="FFC000"/>
                </a:solidFill>
                <a:latin typeface="AR PL UMing TW MBE" panose="020B0309010101010101" charset="-122"/>
                <a:ea typeface="AR PL UMing TW MBE" panose="020B0309010101010101" charset="-122"/>
              </a:rPr>
              <a:t>, root</a:t>
            </a:r>
            <a:r>
              <a:rPr lang="en-US" altLang="zh-CN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, </a:t>
            </a:r>
            <a:r>
              <a:rPr lang="en-US" altLang="zh-CN" sz="900" dirty="0">
                <a:solidFill>
                  <a:schemeClr val="tx2">
                    <a:lumMod val="20000"/>
                    <a:lumOff val="80000"/>
                  </a:schemeClr>
                </a:solidFill>
                <a:latin typeface="AR PL UMing TW MBE" panose="020B0309010101010101" charset="-122"/>
                <a:ea typeface="AR PL UMing TW MBE" panose="020B0309010101010101" charset="-122"/>
              </a:rPr>
              <a:t>param</a:t>
            </a:r>
            <a:r>
              <a:rPr lang="en-US" altLang="zh-CN" sz="900" dirty="0">
                <a:solidFill>
                  <a:srgbClr val="00B050"/>
                </a:solidFill>
                <a:latin typeface="AR PL UMing TW MBE" panose="020B0309010101010101" charset="-122"/>
                <a:ea typeface="AR PL UMing TW MBE" panose="020B0309010101010101" charset="-122"/>
              </a:rPr>
              <a:t>,</a:t>
            </a:r>
            <a:r>
              <a:rPr lang="en-US" altLang="zh-CN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 </a:t>
            </a:r>
            <a:r>
              <a:rPr lang="en-US" altLang="zh-CN" sz="900" dirty="0" err="1">
                <a:solidFill>
                  <a:srgbClr val="7030A0"/>
                </a:solidFill>
                <a:latin typeface="AR PL UMing TW MBE" panose="020B0309010101010101" charset="-122"/>
                <a:ea typeface="AR PL UMing TW MBE" panose="020B0309010101010101" charset="-122"/>
              </a:rPr>
              <a:t>catchAll</a:t>
            </a:r>
            <a:endParaRPr lang="zh-CN" altLang="en-US" sz="900" dirty="0">
              <a:solidFill>
                <a:srgbClr val="7030A0"/>
              </a:solidFill>
              <a:latin typeface="AR PL UMing TW MBE" panose="020B0309010101010101" charset="-122"/>
              <a:ea typeface="AR PL UMing TW MBE" panose="020B0309010101010101" charset="-122"/>
            </a:endParaRPr>
          </a:p>
          <a:p>
            <a:r>
              <a:rPr lang="zh-CN" altLang="en-US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     maxParams uint8           //  优化相关</a:t>
            </a:r>
          </a:p>
          <a:p>
            <a:r>
              <a:rPr lang="zh-CN" altLang="en-US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     indices        string          //   孩子节点</a:t>
            </a:r>
            <a:r>
              <a:rPr lang="en-US" altLang="zh-CN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path</a:t>
            </a:r>
            <a:r>
              <a:rPr lang="zh-CN" altLang="en-US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的首字符组成的字符串</a:t>
            </a:r>
            <a:r>
              <a:rPr lang="en-US" altLang="zh-CN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,</a:t>
            </a:r>
            <a:r>
              <a:rPr lang="zh-CN" altLang="en-US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与</a:t>
            </a:r>
            <a:r>
              <a:rPr lang="en-US" altLang="zh-CN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children</a:t>
            </a:r>
            <a:r>
              <a:rPr lang="zh-CN" altLang="en-US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下标一一对应</a:t>
            </a:r>
          </a:p>
          <a:p>
            <a:r>
              <a:rPr lang="zh-CN" altLang="en-US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     children      []*node       //   孩子节点的指针</a:t>
            </a:r>
          </a:p>
          <a:p>
            <a:r>
              <a:rPr lang="zh-CN" altLang="en-US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     handle        Handle        </a:t>
            </a:r>
          </a:p>
          <a:p>
            <a:r>
              <a:rPr lang="zh-CN" altLang="en-US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     priority       uint32         //   优化相关</a:t>
            </a:r>
          </a:p>
          <a:p>
            <a:r>
              <a:rPr lang="zh-CN" altLang="en-US" sz="900" dirty="0">
                <a:solidFill>
                  <a:schemeClr val="tx1"/>
                </a:solidFill>
                <a:latin typeface="AR PL UMing TW MBE" panose="020B0309010101010101" charset="-122"/>
                <a:ea typeface="AR PL UMing TW MBE" panose="020B0309010101010101" charset="-122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01581" y="259558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v1/team</a:t>
            </a:r>
          </a:p>
          <a:p>
            <a:r>
              <a:rPr lang="en-US" altLang="zh-CN" sz="1000" dirty="0"/>
              <a:t>v1/dataset</a:t>
            </a:r>
            <a:endParaRPr lang="zh-CN" altLang="en-US" sz="1000" dirty="0"/>
          </a:p>
        </p:txBody>
      </p:sp>
      <p:sp>
        <p:nvSpPr>
          <p:cNvPr id="6" name="文本框 5"/>
          <p:cNvSpPr txBox="1"/>
          <p:nvPr/>
        </p:nvSpPr>
        <p:spPr>
          <a:xfrm>
            <a:off x="7281801" y="2142107"/>
            <a:ext cx="3600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v1</a:t>
            </a:r>
            <a:endParaRPr lang="zh-CN" altLang="en-US" sz="1200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6993769" y="2419106"/>
            <a:ext cx="288032" cy="221541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30621" y="2696106"/>
            <a:ext cx="695196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dateset</a:t>
            </a:r>
            <a:endParaRPr lang="en-US" altLang="zh-CN" sz="12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641841" y="2410755"/>
            <a:ext cx="288032" cy="229892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619601" y="2696106"/>
            <a:ext cx="695196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team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850318" y="548680"/>
            <a:ext cx="168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当前结点有</a:t>
            </a:r>
            <a:r>
              <a:rPr lang="en-US" altLang="zh-CN" sz="1000" dirty="0"/>
              <a:t>handler :</a:t>
            </a:r>
            <a:endParaRPr lang="zh-CN" altLang="en-US" sz="1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301581" y="472086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v1/team/:</a:t>
            </a:r>
            <a:r>
              <a:rPr lang="en-US" altLang="zh-CN" sz="1000" dirty="0" err="1"/>
              <a:t>tid</a:t>
            </a:r>
            <a:r>
              <a:rPr lang="en-US" altLang="zh-CN" sz="1000" dirty="0"/>
              <a:t>/</a:t>
            </a:r>
          </a:p>
          <a:p>
            <a:r>
              <a:rPr lang="en-US" altLang="zh-CN" sz="1000" dirty="0"/>
              <a:t>v1/team/:</a:t>
            </a:r>
            <a:r>
              <a:rPr lang="en-US" altLang="zh-CN" sz="1000" dirty="0" err="1"/>
              <a:t>tid</a:t>
            </a:r>
            <a:r>
              <a:rPr lang="en-US" altLang="zh-CN" sz="1000" dirty="0"/>
              <a:t>/list</a:t>
            </a:r>
            <a:endParaRPr lang="zh-CN" altLang="en-US" sz="1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66856" y="4371704"/>
            <a:ext cx="828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v1/team/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278891" y="4816239"/>
            <a:ext cx="41272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:</a:t>
            </a:r>
            <a:r>
              <a:rPr lang="en-US" altLang="zh-CN" sz="1200" dirty="0" err="1"/>
              <a:t>tid</a:t>
            </a:r>
            <a:endParaRPr lang="en-US" altLang="zh-CN" sz="1200" dirty="0"/>
          </a:p>
        </p:txBody>
      </p:sp>
      <p:cxnSp>
        <p:nvCxnSpPr>
          <p:cNvPr id="28" name="直接箭头连接符 27"/>
          <p:cNvCxnSpPr>
            <a:stCxn id="26" idx="2"/>
            <a:endCxn id="27" idx="0"/>
          </p:cNvCxnSpPr>
          <p:nvPr/>
        </p:nvCxnSpPr>
        <p:spPr>
          <a:xfrm flipH="1">
            <a:off x="7485253" y="4648703"/>
            <a:ext cx="95649" cy="167536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159837" y="5260774"/>
            <a:ext cx="412725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/</a:t>
            </a:r>
          </a:p>
        </p:txBody>
      </p:sp>
      <p:cxnSp>
        <p:nvCxnSpPr>
          <p:cNvPr id="33" name="直接箭头连接符 32"/>
          <p:cNvCxnSpPr>
            <a:stCxn id="27" idx="2"/>
            <a:endCxn id="32" idx="0"/>
          </p:cNvCxnSpPr>
          <p:nvPr/>
        </p:nvCxnSpPr>
        <p:spPr>
          <a:xfrm flipH="1">
            <a:off x="7366200" y="5093238"/>
            <a:ext cx="119053" cy="167536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999990" y="2378167"/>
            <a:ext cx="156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d</a:t>
            </a:r>
            <a:endParaRPr lang="zh-CN" altLang="en-US" sz="9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749199" y="2310884"/>
            <a:ext cx="156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t</a:t>
            </a:r>
            <a:endParaRPr lang="zh-CN" altLang="en-US" sz="900" dirty="0"/>
          </a:p>
        </p:txBody>
      </p:sp>
      <p:sp>
        <p:nvSpPr>
          <p:cNvPr id="53" name="文本框 52"/>
          <p:cNvSpPr txBox="1"/>
          <p:nvPr/>
        </p:nvSpPr>
        <p:spPr>
          <a:xfrm>
            <a:off x="672720" y="257946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v1/team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431591" y="2583088"/>
            <a:ext cx="727685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v1/team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00712" y="473116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v1/team/:</a:t>
            </a:r>
            <a:r>
              <a:rPr lang="en-US" altLang="zh-CN" sz="1000" dirty="0" err="1"/>
              <a:t>tid</a:t>
            </a:r>
            <a:r>
              <a:rPr lang="en-US" altLang="zh-CN" sz="1000" dirty="0"/>
              <a:t>/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381608" y="4360095"/>
            <a:ext cx="828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v1/team/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2493643" y="4816239"/>
            <a:ext cx="41272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:</a:t>
            </a:r>
            <a:r>
              <a:rPr lang="en-US" altLang="zh-CN" sz="1200" dirty="0" err="1"/>
              <a:t>tid</a:t>
            </a:r>
            <a:endParaRPr lang="en-US" altLang="zh-CN" sz="1200" dirty="0"/>
          </a:p>
        </p:txBody>
      </p:sp>
      <p:cxnSp>
        <p:nvCxnSpPr>
          <p:cNvPr id="58" name="直接箭头连接符 57"/>
          <p:cNvCxnSpPr>
            <a:stCxn id="56" idx="2"/>
            <a:endCxn id="57" idx="0"/>
          </p:cNvCxnSpPr>
          <p:nvPr/>
        </p:nvCxnSpPr>
        <p:spPr>
          <a:xfrm flipH="1">
            <a:off x="2700005" y="4637094"/>
            <a:ext cx="95649" cy="17914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381608" y="5249165"/>
            <a:ext cx="509061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/</a:t>
            </a:r>
          </a:p>
        </p:txBody>
      </p:sp>
      <p:cxnSp>
        <p:nvCxnSpPr>
          <p:cNvPr id="60" name="直接箭头连接符 59"/>
          <p:cNvCxnSpPr>
            <a:stCxn id="57" idx="2"/>
            <a:endCxn id="59" idx="0"/>
          </p:cNvCxnSpPr>
          <p:nvPr/>
        </p:nvCxnSpPr>
        <p:spPr>
          <a:xfrm flipH="1">
            <a:off x="2636139" y="5093238"/>
            <a:ext cx="63866" cy="155927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66807" y="5705309"/>
            <a:ext cx="504056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</a:t>
            </a:r>
            <a:endParaRPr lang="zh-CN" altLang="en-US" sz="1200" dirty="0"/>
          </a:p>
        </p:txBody>
      </p:sp>
      <p:cxnSp>
        <p:nvCxnSpPr>
          <p:cNvPr id="64" name="直接箭头连接符 63"/>
          <p:cNvCxnSpPr>
            <a:stCxn id="32" idx="2"/>
            <a:endCxn id="63" idx="0"/>
          </p:cNvCxnSpPr>
          <p:nvPr/>
        </p:nvCxnSpPr>
        <p:spPr>
          <a:xfrm flipH="1">
            <a:off x="7218835" y="5537773"/>
            <a:ext cx="147365" cy="167536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95536" y="33265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规则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29155" y="3306445"/>
            <a:ext cx="1236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/v1/file/*filepath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69966" y="2825658"/>
            <a:ext cx="727685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v1/file</a:t>
            </a:r>
          </a:p>
        </p:txBody>
      </p:sp>
      <p:cxnSp>
        <p:nvCxnSpPr>
          <p:cNvPr id="8" name="直接箭头连接符 7"/>
          <p:cNvCxnSpPr>
            <a:endCxn id="9" idx="0"/>
          </p:cNvCxnSpPr>
          <p:nvPr/>
        </p:nvCxnSpPr>
        <p:spPr>
          <a:xfrm flipH="1">
            <a:off x="4015105" y="3101340"/>
            <a:ext cx="19050" cy="25590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932555" y="3357245"/>
            <a:ext cx="164465" cy="14605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3669665" y="3717290"/>
            <a:ext cx="79121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/*filepath</a:t>
            </a:r>
          </a:p>
        </p:txBody>
      </p:sp>
      <p:cxnSp>
        <p:nvCxnSpPr>
          <p:cNvPr id="13" name="直接箭头连接符 12"/>
          <p:cNvCxnSpPr>
            <a:stCxn id="9" idx="4"/>
          </p:cNvCxnSpPr>
          <p:nvPr/>
        </p:nvCxnSpPr>
        <p:spPr>
          <a:xfrm>
            <a:off x="4015105" y="3503295"/>
            <a:ext cx="52705" cy="213995"/>
          </a:xfrm>
          <a:prstGeom prst="straightConnector1">
            <a:avLst/>
          </a:prstGeom>
          <a:ln w="6350"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192DD392-8186-4817-A7E3-B6BC4C687907}"/>
              </a:ext>
            </a:extLst>
          </p:cNvPr>
          <p:cNvSpPr txBox="1"/>
          <p:nvPr/>
        </p:nvSpPr>
        <p:spPr>
          <a:xfrm>
            <a:off x="4014787" y="3113876"/>
            <a:ext cx="156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/</a:t>
            </a:r>
            <a:endParaRPr lang="zh-CN" altLang="en-US" sz="9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24" grpId="0"/>
      <p:bldP spid="26" grpId="0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6" grpId="0"/>
      <p:bldP spid="38" grpId="0"/>
      <p:bldP spid="53" grpId="0"/>
      <p:bldP spid="54" grpId="0" animBg="1"/>
      <p:bldP spid="54" grpId="1" animBg="1"/>
      <p:bldP spid="54" grpId="2" animBg="1"/>
      <p:bldP spid="54" grpId="3" animBg="1"/>
      <p:bldP spid="54" grpId="4" animBg="1"/>
      <p:bldP spid="54" grpId="5" animBg="1"/>
      <p:bldP spid="54" grpId="6" animBg="1"/>
      <p:bldP spid="55" grpId="0"/>
      <p:bldP spid="56" grpId="0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7" grpId="6" animBg="1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63" grpId="0" animBg="1"/>
      <p:bldP spid="72" grpId="0"/>
      <p:bldP spid="4" grpId="0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bldLvl="0" animBg="1"/>
      <p:bldP spid="9" grpId="0" bldLvl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bldLvl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40466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插入 </a:t>
            </a:r>
            <a:r>
              <a:rPr lang="en-US" altLang="zh-CN" sz="1600" dirty="0"/>
              <a:t>&amp; </a:t>
            </a:r>
            <a:r>
              <a:rPr lang="zh-CN" altLang="en-US" sz="1600" dirty="0"/>
              <a:t>查找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12160" y="1124744"/>
            <a:ext cx="2304256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/</a:t>
            </a:r>
          </a:p>
          <a:p>
            <a:endParaRPr lang="en-US" altLang="zh-CN" sz="1200" dirty="0">
              <a:solidFill>
                <a:schemeClr val="accent1"/>
              </a:solidFill>
            </a:endParaRPr>
          </a:p>
          <a:p>
            <a:r>
              <a:rPr lang="en-US" altLang="zh-CN" sz="1200" dirty="0">
                <a:solidFill>
                  <a:schemeClr val="accent1"/>
                </a:solidFill>
              </a:rPr>
              <a:t>/</a:t>
            </a:r>
            <a:r>
              <a:rPr lang="en-US" altLang="zh-CN" sz="1200" dirty="0" err="1">
                <a:solidFill>
                  <a:schemeClr val="accent1"/>
                </a:solidFill>
              </a:rPr>
              <a:t>cmd</a:t>
            </a:r>
            <a:r>
              <a:rPr lang="en-US" altLang="zh-CN" sz="1200" dirty="0">
                <a:solidFill>
                  <a:schemeClr val="accent1"/>
                </a:solidFill>
              </a:rPr>
              <a:t>/:tool/:sub</a:t>
            </a:r>
          </a:p>
          <a:p>
            <a:endParaRPr lang="en-US" altLang="zh-CN" sz="1200" dirty="0">
              <a:solidFill>
                <a:schemeClr val="accent1"/>
              </a:solidFill>
            </a:endParaRPr>
          </a:p>
          <a:p>
            <a:r>
              <a:rPr lang="en-US" altLang="zh-CN" sz="1200" dirty="0">
                <a:solidFill>
                  <a:schemeClr val="accent1"/>
                </a:solidFill>
              </a:rPr>
              <a:t>/</a:t>
            </a:r>
            <a:r>
              <a:rPr lang="en-US" altLang="zh-CN" sz="1200" dirty="0" err="1">
                <a:solidFill>
                  <a:schemeClr val="accent1"/>
                </a:solidFill>
              </a:rPr>
              <a:t>cmd</a:t>
            </a:r>
            <a:r>
              <a:rPr lang="en-US" altLang="zh-CN" sz="1200" dirty="0">
                <a:solidFill>
                  <a:schemeClr val="accent1"/>
                </a:solidFill>
              </a:rPr>
              <a:t>/:tool/</a:t>
            </a:r>
          </a:p>
          <a:p>
            <a:endParaRPr lang="en-US" altLang="zh-CN" sz="1200" dirty="0">
              <a:solidFill>
                <a:schemeClr val="accent1"/>
              </a:solidFill>
            </a:endParaRPr>
          </a:p>
          <a:p>
            <a:r>
              <a:rPr lang="en-US" altLang="zh-CN" sz="1200" dirty="0">
                <a:solidFill>
                  <a:schemeClr val="accent1"/>
                </a:solidFill>
              </a:rPr>
              <a:t>/</a:t>
            </a:r>
            <a:r>
              <a:rPr lang="en-US" altLang="zh-CN" sz="1200" dirty="0" err="1">
                <a:solidFill>
                  <a:schemeClr val="accent1"/>
                </a:solidFill>
              </a:rPr>
              <a:t>src</a:t>
            </a:r>
            <a:r>
              <a:rPr lang="en-US" altLang="zh-CN" sz="1200" dirty="0">
                <a:solidFill>
                  <a:schemeClr val="accent1"/>
                </a:solidFill>
              </a:rPr>
              <a:t>/*</a:t>
            </a:r>
            <a:r>
              <a:rPr lang="en-US" altLang="zh-CN" sz="1200" dirty="0" err="1">
                <a:solidFill>
                  <a:schemeClr val="accent1"/>
                </a:solidFill>
              </a:rPr>
              <a:t>filepath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endParaRPr lang="en-US" altLang="zh-CN" sz="1200" dirty="0">
              <a:solidFill>
                <a:schemeClr val="accent1"/>
              </a:solidFill>
            </a:endParaRPr>
          </a:p>
          <a:p>
            <a:r>
              <a:rPr lang="en-US" altLang="zh-CN" sz="1200" dirty="0">
                <a:solidFill>
                  <a:schemeClr val="accent1"/>
                </a:solidFill>
              </a:rPr>
              <a:t>/search/</a:t>
            </a:r>
          </a:p>
          <a:p>
            <a:endParaRPr lang="en-US" altLang="zh-CN" sz="1200" dirty="0">
              <a:solidFill>
                <a:schemeClr val="accent1"/>
              </a:solidFill>
            </a:endParaRPr>
          </a:p>
          <a:p>
            <a:r>
              <a:rPr lang="en-US" altLang="zh-CN" sz="1200" dirty="0">
                <a:solidFill>
                  <a:schemeClr val="accent1"/>
                </a:solidFill>
              </a:rPr>
              <a:t>/search/:query</a:t>
            </a:r>
          </a:p>
          <a:p>
            <a:endParaRPr lang="en-US" altLang="zh-CN" sz="1200" dirty="0">
              <a:solidFill>
                <a:schemeClr val="accent1"/>
              </a:solidFill>
            </a:endParaRPr>
          </a:p>
          <a:p>
            <a:r>
              <a:rPr lang="en-US" altLang="zh-CN" sz="1200" dirty="0">
                <a:solidFill>
                  <a:schemeClr val="accent1"/>
                </a:solidFill>
              </a:rPr>
              <a:t>/user/:name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568" y="2321005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插入涉及到两个函数：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 err="1"/>
              <a:t>func</a:t>
            </a:r>
            <a:r>
              <a:rPr lang="en-US" altLang="zh-CN" sz="1100" dirty="0"/>
              <a:t> (n *node) </a:t>
            </a:r>
            <a:r>
              <a:rPr lang="en-US" altLang="zh-CN" sz="1100" dirty="0" err="1"/>
              <a:t>addRoute</a:t>
            </a:r>
            <a:r>
              <a:rPr lang="en-US" altLang="zh-CN" sz="1100" dirty="0"/>
              <a:t>(path string, handle Handle)</a:t>
            </a:r>
          </a:p>
          <a:p>
            <a:endParaRPr lang="en-US" altLang="zh-CN" sz="1100" dirty="0"/>
          </a:p>
          <a:p>
            <a:r>
              <a:rPr lang="en-US" altLang="zh-CN" sz="1100" dirty="0" err="1"/>
              <a:t>func</a:t>
            </a:r>
            <a:r>
              <a:rPr lang="en-US" altLang="zh-CN" sz="1100" dirty="0"/>
              <a:t> (n *node) </a:t>
            </a:r>
            <a:r>
              <a:rPr lang="en-US" altLang="zh-CN" sz="1100" dirty="0" err="1"/>
              <a:t>insertChild</a:t>
            </a:r>
            <a:r>
              <a:rPr lang="en-US" altLang="zh-CN" sz="1100" dirty="0"/>
              <a:t>(</a:t>
            </a:r>
            <a:r>
              <a:rPr lang="en-US" altLang="zh-CN" sz="1100" dirty="0" err="1"/>
              <a:t>numParams</a:t>
            </a:r>
            <a:r>
              <a:rPr lang="en-US" altLang="zh-CN" sz="1100" dirty="0"/>
              <a:t> uint8, path, </a:t>
            </a:r>
            <a:r>
              <a:rPr lang="en-US" altLang="zh-CN" sz="1100" dirty="0" err="1"/>
              <a:t>fullpath</a:t>
            </a:r>
            <a:r>
              <a:rPr lang="en-US" altLang="zh-CN" sz="1100" dirty="0"/>
              <a:t> string, handle Handle) </a:t>
            </a:r>
          </a:p>
          <a:p>
            <a:endParaRPr lang="zh-CN" altLang="en-US" sz="1100" dirty="0"/>
          </a:p>
        </p:txBody>
      </p:sp>
      <p:sp>
        <p:nvSpPr>
          <p:cNvPr id="5" name="文本框 4"/>
          <p:cNvSpPr txBox="1"/>
          <p:nvPr/>
        </p:nvSpPr>
        <p:spPr>
          <a:xfrm>
            <a:off x="683568" y="4149081"/>
            <a:ext cx="4032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查找涉及到的函数</a:t>
            </a:r>
            <a:r>
              <a:rPr lang="en-US" altLang="zh-CN" sz="1100" dirty="0"/>
              <a:t>:</a:t>
            </a:r>
          </a:p>
          <a:p>
            <a:r>
              <a:rPr lang="en-US" altLang="zh-CN" sz="1100" dirty="0"/>
              <a:t/>
            </a:r>
            <a:br>
              <a:rPr lang="en-US" altLang="zh-CN" sz="1100" dirty="0"/>
            </a:br>
            <a:r>
              <a:rPr lang="en-US" altLang="zh-CN" sz="1100" dirty="0" err="1"/>
              <a:t>func</a:t>
            </a:r>
            <a:r>
              <a:rPr lang="en-US" altLang="zh-CN" sz="1100" dirty="0"/>
              <a:t> (n *node) </a:t>
            </a:r>
            <a:r>
              <a:rPr lang="en-US" altLang="zh-CN" sz="1100" dirty="0" err="1"/>
              <a:t>getValue</a:t>
            </a:r>
            <a:r>
              <a:rPr lang="en-US" altLang="zh-CN" sz="1100" dirty="0"/>
              <a:t>(path) (handle </a:t>
            </a:r>
            <a:r>
              <a:rPr lang="en-US" altLang="zh-CN" sz="1100" dirty="0" err="1"/>
              <a:t>Handle</a:t>
            </a:r>
            <a:r>
              <a:rPr lang="en-US" altLang="zh-CN" sz="1100" dirty="0"/>
              <a:t>, p Params, </a:t>
            </a:r>
            <a:r>
              <a:rPr lang="en-US" altLang="zh-CN" sz="1100" dirty="0" err="1"/>
              <a:t>tsr</a:t>
            </a:r>
            <a:r>
              <a:rPr lang="en-US" altLang="zh-CN" sz="1100" dirty="0"/>
              <a:t> bool)</a:t>
            </a:r>
            <a:endParaRPr lang="zh-CN" altLang="en-US" sz="1100" dirty="0"/>
          </a:p>
        </p:txBody>
      </p:sp>
      <p:sp>
        <p:nvSpPr>
          <p:cNvPr id="6" name="文本框 5"/>
          <p:cNvSpPr txBox="1"/>
          <p:nvPr/>
        </p:nvSpPr>
        <p:spPr>
          <a:xfrm>
            <a:off x="720517" y="5470565"/>
            <a:ext cx="312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实际演示一下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3F91F66-7A58-411F-8773-C4EA1F257926}"/>
              </a:ext>
            </a:extLst>
          </p:cNvPr>
          <p:cNvSpPr txBox="1"/>
          <p:nvPr/>
        </p:nvSpPr>
        <p:spPr>
          <a:xfrm>
            <a:off x="5940152" y="4365104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/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/</a:t>
            </a:r>
            <a:r>
              <a:rPr lang="en-US" altLang="zh-CN" sz="1200" dirty="0" err="1">
                <a:solidFill>
                  <a:schemeClr val="accent1"/>
                </a:solidFill>
              </a:rPr>
              <a:t>cmd</a:t>
            </a:r>
            <a:r>
              <a:rPr lang="en-US" altLang="zh-CN" sz="1200" dirty="0">
                <a:solidFill>
                  <a:schemeClr val="accent1"/>
                </a:solidFill>
              </a:rPr>
              <a:t>/test/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/</a:t>
            </a:r>
            <a:r>
              <a:rPr lang="en-US" altLang="zh-CN" sz="1200" dirty="0" err="1">
                <a:solidFill>
                  <a:schemeClr val="accent1"/>
                </a:solidFill>
              </a:rPr>
              <a:t>cmd</a:t>
            </a:r>
            <a:r>
              <a:rPr lang="en-US" altLang="zh-CN" sz="1200" dirty="0">
                <a:solidFill>
                  <a:schemeClr val="accent1"/>
                </a:solidFill>
              </a:rPr>
              <a:t>/test/3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/</a:t>
            </a:r>
            <a:r>
              <a:rPr lang="en-US" altLang="zh-CN" sz="1200" dirty="0" err="1">
                <a:solidFill>
                  <a:schemeClr val="accent1"/>
                </a:solidFill>
              </a:rPr>
              <a:t>src</a:t>
            </a:r>
            <a:r>
              <a:rPr lang="en-US" altLang="zh-CN" sz="1200" dirty="0">
                <a:solidFill>
                  <a:schemeClr val="accent1"/>
                </a:solidFill>
              </a:rPr>
              <a:t>/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/</a:t>
            </a:r>
            <a:r>
              <a:rPr lang="en-US" altLang="zh-CN" sz="1200" dirty="0" err="1">
                <a:solidFill>
                  <a:schemeClr val="accent1"/>
                </a:solidFill>
              </a:rPr>
              <a:t>src</a:t>
            </a:r>
            <a:r>
              <a:rPr lang="en-US" altLang="zh-CN" sz="1200" dirty="0">
                <a:solidFill>
                  <a:schemeClr val="accent1"/>
                </a:solidFill>
              </a:rPr>
              <a:t>/some/file.png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/user/</a:t>
            </a:r>
            <a:r>
              <a:rPr lang="en-US" altLang="zh-CN" sz="1200" dirty="0" err="1">
                <a:solidFill>
                  <a:schemeClr val="accent1"/>
                </a:solidFill>
              </a:rPr>
              <a:t>lian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9872" y="13407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456</Words>
  <Application>Microsoft Office PowerPoint</Application>
  <PresentationFormat>全屏显示(4:3)</PresentationFormat>
  <Paragraphs>162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 PL UMing TW MBE</vt:lpstr>
      <vt:lpstr>等线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shenjun</dc:creator>
  <cp:lastModifiedBy>admin pc</cp:lastModifiedBy>
  <cp:revision>70</cp:revision>
  <dcterms:created xsi:type="dcterms:W3CDTF">2018-11-27T05:08:44Z</dcterms:created>
  <dcterms:modified xsi:type="dcterms:W3CDTF">2018-12-03T10:32:56Z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