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B25"/>
    <a:srgbClr val="6C3233"/>
    <a:srgbClr val="F4B31D"/>
    <a:srgbClr val="B69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7"/>
    <p:restoredTop sz="94641"/>
  </p:normalViewPr>
  <p:slideViewPr>
    <p:cSldViewPr snapToGrid="0" snapToObjects="1">
      <p:cViewPr>
        <p:scale>
          <a:sx n="51" d="100"/>
          <a:sy n="51" d="100"/>
        </p:scale>
        <p:origin x="1664" y="21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DBBA7-3F15-684F-869E-C45E5969BCB6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5A6F-F33C-E24F-AF5D-4608A28CC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5A6F-F33C-E24F-AF5D-4608A28CC6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6A6C-8E78-374E-B6B8-E41BACE2F391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2523-D5B6-5B4C-ACA6-226F75E33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hyperlink" Target="https://groups.csail.mit.edu/sls/downloads/vocalsound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891200" cy="348806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FD0619E-DC11-6845-A444-1A0B33D19D0B}"/>
              </a:ext>
            </a:extLst>
          </p:cNvPr>
          <p:cNvSpPr txBox="1"/>
          <p:nvPr/>
        </p:nvSpPr>
        <p:spPr>
          <a:xfrm>
            <a:off x="-30107" y="2447858"/>
            <a:ext cx="438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Dataset and baseline code at: </a:t>
            </a:r>
            <a:r>
              <a:rPr lang="en-US" sz="4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groups.csail.mit.edu/sls/downloads/vocalsound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693"/>
            <a:ext cx="4389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err="1">
                <a:solidFill>
                  <a:srgbClr val="F4B3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VocalSound</a:t>
            </a:r>
            <a:r>
              <a:rPr lang="en-US" sz="8800" b="1" dirty="0">
                <a:solidFill>
                  <a:srgbClr val="F4B3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Dataset for Improving Human Vocal Sound Recognition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23155"/>
            <a:ext cx="43891200" cy="29395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60215" y="1483702"/>
            <a:ext cx="438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4B31D"/>
                </a:solidFill>
              </a:rPr>
              <a:t>Yuan Gong</a:t>
            </a:r>
            <a:r>
              <a:rPr lang="en-US" sz="6000" baseline="30000" dirty="0">
                <a:solidFill>
                  <a:srgbClr val="F4B31D"/>
                </a:solidFill>
              </a:rPr>
              <a:t>1</a:t>
            </a:r>
            <a:r>
              <a:rPr lang="en-US" sz="6000" dirty="0">
                <a:solidFill>
                  <a:srgbClr val="F4B31D"/>
                </a:solidFill>
              </a:rPr>
              <a:t>, </a:t>
            </a:r>
            <a:r>
              <a:rPr lang="en-US" sz="6000" dirty="0" err="1">
                <a:solidFill>
                  <a:srgbClr val="F4B31D"/>
                </a:solidFill>
              </a:rPr>
              <a:t>Jin</a:t>
            </a:r>
            <a:r>
              <a:rPr lang="en-US" sz="6000" dirty="0">
                <a:solidFill>
                  <a:srgbClr val="F4B31D"/>
                </a:solidFill>
              </a:rPr>
              <a:t> Yu</a:t>
            </a:r>
            <a:r>
              <a:rPr lang="en-US" sz="6000" baseline="30000" dirty="0">
                <a:solidFill>
                  <a:srgbClr val="F4B31D"/>
                </a:solidFill>
              </a:rPr>
              <a:t>2</a:t>
            </a:r>
            <a:r>
              <a:rPr lang="en-US" sz="6000" dirty="0">
                <a:solidFill>
                  <a:srgbClr val="F4B31D"/>
                </a:solidFill>
              </a:rPr>
              <a:t>, James Glass</a:t>
            </a:r>
            <a:r>
              <a:rPr lang="en-US" sz="6000" baseline="30000" dirty="0">
                <a:solidFill>
                  <a:srgbClr val="F4B31D"/>
                </a:solidFill>
              </a:rPr>
              <a:t>1</a:t>
            </a:r>
            <a:r>
              <a:rPr lang="en-US" sz="6000" dirty="0">
                <a:solidFill>
                  <a:srgbClr val="F4B31D"/>
                </a:solidFill>
              </a:rPr>
              <a:t> </a:t>
            </a:r>
            <a:r>
              <a:rPr lang="en-US" sz="6000" i="1" dirty="0">
                <a:solidFill>
                  <a:srgbClr val="F4B31D"/>
                </a:solidFill>
              </a:rPr>
              <a:t>(</a:t>
            </a:r>
            <a:r>
              <a:rPr lang="en-US" sz="6000" i="1" baseline="30000" dirty="0">
                <a:solidFill>
                  <a:srgbClr val="F4B31D"/>
                </a:solidFill>
              </a:rPr>
              <a:t>1</a:t>
            </a:r>
            <a:r>
              <a:rPr lang="en-US" sz="6000" i="1" dirty="0">
                <a:solidFill>
                  <a:srgbClr val="F4B31D"/>
                </a:solidFill>
              </a:rPr>
              <a:t>MIT CSAIL &amp; </a:t>
            </a:r>
            <a:r>
              <a:rPr lang="en-US" sz="6000" i="1" baseline="30000" dirty="0">
                <a:solidFill>
                  <a:srgbClr val="F4B31D"/>
                </a:solidFill>
              </a:rPr>
              <a:t>2</a:t>
            </a:r>
            <a:r>
              <a:rPr lang="en-US" sz="6000" i="1" dirty="0">
                <a:solidFill>
                  <a:srgbClr val="F4B31D"/>
                </a:solidFill>
              </a:rPr>
              <a:t>Signify Research)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5122"/>
            <a:ext cx="43891200" cy="346379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985CCE1-4554-6C47-A373-DB9B547663AD}"/>
              </a:ext>
            </a:extLst>
          </p:cNvPr>
          <p:cNvGrpSpPr/>
          <p:nvPr/>
        </p:nvGrpSpPr>
        <p:grpSpPr>
          <a:xfrm>
            <a:off x="30953848" y="30748164"/>
            <a:ext cx="12719532" cy="1803550"/>
            <a:chOff x="751113" y="4048610"/>
            <a:chExt cx="13183122" cy="1803550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E7AD1A65-D138-4A48-A28B-C24E114A958B}"/>
                </a:ext>
              </a:extLst>
            </p:cNvPr>
            <p:cNvSpPr/>
            <p:nvPr/>
          </p:nvSpPr>
          <p:spPr>
            <a:xfrm>
              <a:off x="751114" y="4048610"/>
              <a:ext cx="13183121" cy="1803550"/>
            </a:xfrm>
            <a:prstGeom prst="roundRect">
              <a:avLst>
                <a:gd name="adj" fmla="val 10760"/>
              </a:avLst>
            </a:prstGeom>
            <a:solidFill>
              <a:schemeClr val="bg1"/>
            </a:solidFill>
            <a:ln w="57150">
              <a:solidFill>
                <a:srgbClr val="6C32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8A64F4-3935-3747-BEBD-459291FA25EC}"/>
                </a:ext>
              </a:extLst>
            </p:cNvPr>
            <p:cNvSpPr txBox="1"/>
            <p:nvPr/>
          </p:nvSpPr>
          <p:spPr>
            <a:xfrm>
              <a:off x="751113" y="4071964"/>
              <a:ext cx="131831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BB4B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Acknowledgement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8205EC5-D2CE-DE43-B096-C6729F677715}"/>
                </a:ext>
              </a:extLst>
            </p:cNvPr>
            <p:cNvSpPr txBox="1"/>
            <p:nvPr/>
          </p:nvSpPr>
          <p:spPr>
            <a:xfrm>
              <a:off x="1172424" y="4941263"/>
              <a:ext cx="12340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This work is partly supported by Signify.</a:t>
              </a:r>
              <a:endParaRPr lang="en-US" sz="4800" dirty="0">
                <a:solidFill>
                  <a:schemeClr val="bg1">
                    <a:lumMod val="65000"/>
                  </a:schemeClr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9EB76C7-9A6A-CE4A-84D3-41B27708B6E4}"/>
              </a:ext>
            </a:extLst>
          </p:cNvPr>
          <p:cNvGrpSpPr/>
          <p:nvPr/>
        </p:nvGrpSpPr>
        <p:grpSpPr>
          <a:xfrm>
            <a:off x="14285137" y="3702248"/>
            <a:ext cx="16362198" cy="15132978"/>
            <a:chOff x="14355451" y="4086679"/>
            <a:chExt cx="16362198" cy="15132978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4E4CAC0-D1DF-F748-AC50-6ECFD2483088}"/>
                </a:ext>
              </a:extLst>
            </p:cNvPr>
            <p:cNvSpPr/>
            <p:nvPr/>
          </p:nvSpPr>
          <p:spPr>
            <a:xfrm>
              <a:off x="14355544" y="4086679"/>
              <a:ext cx="16362105" cy="15132978"/>
            </a:xfrm>
            <a:prstGeom prst="roundRect">
              <a:avLst>
                <a:gd name="adj" fmla="val 1711"/>
              </a:avLst>
            </a:prstGeom>
            <a:solidFill>
              <a:schemeClr val="bg1"/>
            </a:solidFill>
            <a:ln w="57150">
              <a:solidFill>
                <a:srgbClr val="6C32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019BFF-DFD1-5249-9BC3-C675986C62BE}"/>
                </a:ext>
              </a:extLst>
            </p:cNvPr>
            <p:cNvSpPr txBox="1"/>
            <p:nvPr/>
          </p:nvSpPr>
          <p:spPr>
            <a:xfrm>
              <a:off x="14355451" y="4129587"/>
              <a:ext cx="16317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BB4B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 and Distribution</a:t>
              </a:r>
            </a:p>
          </p:txBody>
        </p:sp>
      </p:grp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C8B8C21-E630-AF4B-8EC3-A1D1A00C4214}"/>
              </a:ext>
            </a:extLst>
          </p:cNvPr>
          <p:cNvSpPr/>
          <p:nvPr/>
        </p:nvSpPr>
        <p:spPr>
          <a:xfrm>
            <a:off x="280743" y="3698209"/>
            <a:ext cx="13820309" cy="8462535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 w="57150">
            <a:solidFill>
              <a:srgbClr val="6C32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6D2E7F-76C3-364B-83EF-702BAA349ADD}"/>
              </a:ext>
            </a:extLst>
          </p:cNvPr>
          <p:cNvSpPr txBox="1"/>
          <p:nvPr/>
        </p:nvSpPr>
        <p:spPr>
          <a:xfrm>
            <a:off x="321271" y="3732418"/>
            <a:ext cx="1369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E9B0F9-B69B-C14D-8734-AE8E47E86B5D}"/>
              </a:ext>
            </a:extLst>
          </p:cNvPr>
          <p:cNvSpPr txBox="1"/>
          <p:nvPr/>
        </p:nvSpPr>
        <p:spPr>
          <a:xfrm>
            <a:off x="376739" y="4686677"/>
            <a:ext cx="137133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</a:t>
            </a:r>
            <a:r>
              <a:rPr lang="en-US" sz="4800" b="1" u="sng" dirty="0"/>
              <a:t>Audio Spectrogram Transformer (AST) </a:t>
            </a:r>
            <a:r>
              <a:rPr lang="en-US" sz="4800" dirty="0"/>
              <a:t>is the first </a:t>
            </a:r>
            <a:r>
              <a:rPr lang="en-US" sz="4800" b="1" i="1" dirty="0">
                <a:solidFill>
                  <a:srgbClr val="BB4B25"/>
                </a:solidFill>
              </a:rPr>
              <a:t>convolution-Free</a:t>
            </a:r>
            <a:r>
              <a:rPr lang="en-US" sz="4800" dirty="0"/>
              <a:t>, </a:t>
            </a:r>
            <a:r>
              <a:rPr lang="en-US" sz="4800" b="1" i="1" dirty="0">
                <a:solidFill>
                  <a:srgbClr val="BB4B25"/>
                </a:solidFill>
              </a:rPr>
              <a:t>purely</a:t>
            </a:r>
            <a:r>
              <a:rPr lang="en-US" sz="4800" dirty="0"/>
              <a:t> attention-based model for audio classification and achieves SOTA performance.</a:t>
            </a:r>
          </a:p>
          <a:p>
            <a:r>
              <a:rPr lang="en-US" sz="4800" b="1" dirty="0"/>
              <a:t>      </a:t>
            </a:r>
            <a:r>
              <a:rPr lang="en-US" sz="4800" b="1" u="sng" dirty="0"/>
              <a:t>Problem</a:t>
            </a:r>
            <a:r>
              <a:rPr lang="en-US" sz="4800" b="1" dirty="0"/>
              <a:t>: </a:t>
            </a:r>
            <a:r>
              <a:rPr lang="en-US" sz="4800" dirty="0"/>
              <a:t>Original AST needs </a:t>
            </a:r>
            <a:r>
              <a:rPr lang="en-US" sz="4800" b="1" i="1" dirty="0">
                <a:solidFill>
                  <a:srgbClr val="BB4B25"/>
                </a:solidFill>
              </a:rPr>
              <a:t>more</a:t>
            </a:r>
            <a:r>
              <a:rPr lang="en-US" sz="4800" dirty="0"/>
              <a:t> </a:t>
            </a:r>
            <a:r>
              <a:rPr lang="en-US" sz="4800" b="1" i="1" dirty="0">
                <a:solidFill>
                  <a:srgbClr val="BB4B25"/>
                </a:solidFill>
              </a:rPr>
              <a:t>labeled</a:t>
            </a:r>
            <a:r>
              <a:rPr lang="en-US" sz="4800" dirty="0"/>
              <a:t> data to train, previous ImageNet supervised pretraining constrains AST to use </a:t>
            </a:r>
            <a:r>
              <a:rPr lang="en-US" sz="4800" b="1" i="1" dirty="0">
                <a:solidFill>
                  <a:srgbClr val="BB4B25"/>
                </a:solidFill>
              </a:rPr>
              <a:t>16*16 square patch</a:t>
            </a:r>
            <a:r>
              <a:rPr lang="en-US" sz="4800" dirty="0"/>
              <a:t>. </a:t>
            </a:r>
          </a:p>
          <a:p>
            <a:r>
              <a:rPr lang="en-US" sz="4800" b="1" dirty="0"/>
              <a:t>      </a:t>
            </a:r>
            <a:r>
              <a:rPr lang="en-US" sz="4800" b="1" u="sng" dirty="0"/>
              <a:t>Proposed</a:t>
            </a:r>
            <a:r>
              <a:rPr lang="en-US" sz="4800" dirty="0"/>
              <a:t>: A self-supervised pretraining framework that </a:t>
            </a:r>
            <a:r>
              <a:rPr lang="en-US" sz="4800" b="1" i="1" dirty="0">
                <a:solidFill>
                  <a:srgbClr val="BB4B25"/>
                </a:solidFill>
              </a:rPr>
              <a:t>matches or outperforms </a:t>
            </a:r>
            <a:r>
              <a:rPr lang="en-US" sz="4800" dirty="0"/>
              <a:t>previous supervised pretraining methods and supports </a:t>
            </a:r>
            <a:r>
              <a:rPr lang="en-US" sz="4800" b="1" i="1" dirty="0">
                <a:solidFill>
                  <a:srgbClr val="BB4B25"/>
                </a:solidFill>
              </a:rPr>
              <a:t>arbitrary</a:t>
            </a:r>
            <a:r>
              <a:rPr lang="en-US" sz="4800" dirty="0"/>
              <a:t> patch size and shape. 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E3C4D9F7-8D8A-AD4F-8694-CAB941355934}"/>
              </a:ext>
            </a:extLst>
          </p:cNvPr>
          <p:cNvSpPr/>
          <p:nvPr/>
        </p:nvSpPr>
        <p:spPr>
          <a:xfrm>
            <a:off x="14285229" y="19001619"/>
            <a:ext cx="16371107" cy="13579551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 w="57150">
            <a:solidFill>
              <a:srgbClr val="6C32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626AB5-BBE2-EE49-8AEF-A62F8FADEBDB}"/>
              </a:ext>
            </a:extLst>
          </p:cNvPr>
          <p:cNvSpPr txBox="1"/>
          <p:nvPr/>
        </p:nvSpPr>
        <p:spPr>
          <a:xfrm>
            <a:off x="14300462" y="18960959"/>
            <a:ext cx="16464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Usage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E2C7629-99A1-F34C-A4A0-5F4A048C89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00" b="19796"/>
          <a:stretch/>
        </p:blipFill>
        <p:spPr>
          <a:xfrm>
            <a:off x="60215" y="1288579"/>
            <a:ext cx="2842116" cy="186739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A2C7463-0ECF-934E-B8CB-B9DD60658E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290" b="5803"/>
          <a:stretch/>
        </p:blipFill>
        <p:spPr>
          <a:xfrm>
            <a:off x="19301626" y="20666522"/>
            <a:ext cx="10198619" cy="4982442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D22B47A-D9A2-094D-AAAD-BC2238B38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t="-1" r="11206" b="33220"/>
          <a:stretch/>
        </p:blipFill>
        <p:spPr bwMode="auto">
          <a:xfrm>
            <a:off x="24731794" y="28709290"/>
            <a:ext cx="5846378" cy="36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A9370E12-43CD-8445-96D2-EAA6372DE57B}"/>
              </a:ext>
            </a:extLst>
          </p:cNvPr>
          <p:cNvSpPr/>
          <p:nvPr/>
        </p:nvSpPr>
        <p:spPr>
          <a:xfrm>
            <a:off x="30865816" y="19612012"/>
            <a:ext cx="12807563" cy="10918718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 w="57150">
            <a:solidFill>
              <a:srgbClr val="6C32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5025BE-39B0-4743-B507-E87CCFC0FA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039"/>
          <a:stretch/>
        </p:blipFill>
        <p:spPr>
          <a:xfrm>
            <a:off x="32530563" y="21942491"/>
            <a:ext cx="9712627" cy="5980337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847C54A5-CE0F-6642-963D-8F9DB4B64DEA}"/>
              </a:ext>
            </a:extLst>
          </p:cNvPr>
          <p:cNvSpPr txBox="1"/>
          <p:nvPr/>
        </p:nvSpPr>
        <p:spPr>
          <a:xfrm>
            <a:off x="30920932" y="19612012"/>
            <a:ext cx="12752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Based- vs Frame Based- AST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7E5DD8-F96F-E94C-A8E4-A49CF62980F7}"/>
              </a:ext>
            </a:extLst>
          </p:cNvPr>
          <p:cNvSpPr txBox="1"/>
          <p:nvPr/>
        </p:nvSpPr>
        <p:spPr>
          <a:xfrm>
            <a:off x="30865816" y="20487640"/>
            <a:ext cx="12807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Compare models pretrained and fine-tuned with 16*16 square patches and 128 *2 time frames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CD585302-E5FB-5A45-8CE4-515ABEBDDE7C}"/>
              </a:ext>
            </a:extLst>
          </p:cNvPr>
          <p:cNvSpPr/>
          <p:nvPr/>
        </p:nvSpPr>
        <p:spPr>
          <a:xfrm>
            <a:off x="30843420" y="3702248"/>
            <a:ext cx="12829959" cy="15692330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 w="57150">
            <a:solidFill>
              <a:srgbClr val="6C32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08BAB9C-4FB5-534C-8CFC-C1C4154F46B0}"/>
              </a:ext>
            </a:extLst>
          </p:cNvPr>
          <p:cNvSpPr txBox="1"/>
          <p:nvPr/>
        </p:nvSpPr>
        <p:spPr>
          <a:xfrm>
            <a:off x="30841843" y="3731833"/>
            <a:ext cx="12829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3D0CB0-722A-824B-B017-A6AC83204D1E}"/>
              </a:ext>
            </a:extLst>
          </p:cNvPr>
          <p:cNvSpPr txBox="1"/>
          <p:nvPr/>
        </p:nvSpPr>
        <p:spPr>
          <a:xfrm>
            <a:off x="30865816" y="28002863"/>
            <a:ext cx="128031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Frame-based AST is better for </a:t>
            </a:r>
            <a:r>
              <a:rPr lang="en-US" sz="4800" b="1" i="1" dirty="0">
                <a:solidFill>
                  <a:srgbClr val="BB4B25"/>
                </a:solidFill>
              </a:rPr>
              <a:t>speech</a:t>
            </a:r>
            <a:r>
              <a:rPr lang="en-US" sz="4800" dirty="0"/>
              <a:t> tasks while patch-based AST is better for </a:t>
            </a:r>
            <a:r>
              <a:rPr lang="en-US" sz="4800" b="1" i="1" dirty="0">
                <a:solidFill>
                  <a:srgbClr val="BB4B25"/>
                </a:solidFill>
              </a:rPr>
              <a:t>audio</a:t>
            </a:r>
            <a:r>
              <a:rPr lang="en-US" sz="4800" dirty="0"/>
              <a:t> Tasks.</a:t>
            </a:r>
          </a:p>
          <a:p>
            <a:pPr marL="685800" indent="-685800">
              <a:buFont typeface="Wingdings" pitchFamily="2" charset="2"/>
              <a:buChar char="q"/>
            </a:pPr>
            <a:endParaRPr lang="en-US" sz="1200" dirty="0"/>
          </a:p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SSL pretraining helps more for patch-based AST.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08FDFC-57F7-A446-B579-1354E01AD62E}"/>
              </a:ext>
            </a:extLst>
          </p:cNvPr>
          <p:cNvCxnSpPr>
            <a:cxnSpLocks/>
          </p:cNvCxnSpPr>
          <p:nvPr/>
        </p:nvCxnSpPr>
        <p:spPr>
          <a:xfrm>
            <a:off x="38261879" y="26042697"/>
            <a:ext cx="376988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8EA7FCC-6C20-FA48-82A3-198FDB9F0F3A}"/>
              </a:ext>
            </a:extLst>
          </p:cNvPr>
          <p:cNvCxnSpPr/>
          <p:nvPr/>
        </p:nvCxnSpPr>
        <p:spPr>
          <a:xfrm>
            <a:off x="36365345" y="26520748"/>
            <a:ext cx="189653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Left Bracket 1023">
            <a:extLst>
              <a:ext uri="{FF2B5EF4-FFF2-40B4-BE49-F238E27FC236}">
                <a16:creationId xmlns:a16="http://schemas.microsoft.com/office/drawing/2014/main" id="{2D5C0A71-C063-0C47-BB3C-A42D817C6F4B}"/>
              </a:ext>
            </a:extLst>
          </p:cNvPr>
          <p:cNvSpPr/>
          <p:nvPr/>
        </p:nvSpPr>
        <p:spPr>
          <a:xfrm rot="5400000">
            <a:off x="37198719" y="22025897"/>
            <a:ext cx="229787" cy="1248694"/>
          </a:xfrm>
          <a:prstGeom prst="leftBracke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Left Bracket 1024">
            <a:extLst>
              <a:ext uri="{FF2B5EF4-FFF2-40B4-BE49-F238E27FC236}">
                <a16:creationId xmlns:a16="http://schemas.microsoft.com/office/drawing/2014/main" id="{5236209F-D8C9-C340-B73B-3CFDD142D391}"/>
              </a:ext>
            </a:extLst>
          </p:cNvPr>
          <p:cNvSpPr/>
          <p:nvPr/>
        </p:nvSpPr>
        <p:spPr>
          <a:xfrm rot="5400000">
            <a:off x="40043345" y="21056755"/>
            <a:ext cx="206954" cy="3164143"/>
          </a:xfrm>
          <a:prstGeom prst="leftBracke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DD4F66C-148F-E349-B1EE-7B656B493DCB}"/>
              </a:ext>
            </a:extLst>
          </p:cNvPr>
          <p:cNvSpPr txBox="1"/>
          <p:nvPr/>
        </p:nvSpPr>
        <p:spPr>
          <a:xfrm>
            <a:off x="36680527" y="21954706"/>
            <a:ext cx="440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BB4B25"/>
                </a:solidFill>
              </a:rPr>
              <a:t>Audio                 Speech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0504210-A90E-654F-8196-825531105520}"/>
              </a:ext>
            </a:extLst>
          </p:cNvPr>
          <p:cNvSpPr txBox="1"/>
          <p:nvPr/>
        </p:nvSpPr>
        <p:spPr>
          <a:xfrm>
            <a:off x="30888025" y="14038025"/>
            <a:ext cx="1302763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50"/>
              </a:spcAft>
            </a:pPr>
            <a:r>
              <a:rPr lang="en-US" sz="4600" i="1" dirty="0"/>
              <a:t>1. </a:t>
            </a:r>
            <a:r>
              <a:rPr lang="en-US" sz="4600" b="1" i="1" dirty="0">
                <a:solidFill>
                  <a:srgbClr val="BB4B25"/>
                </a:solidFill>
              </a:rPr>
              <a:t>More</a:t>
            </a:r>
            <a:r>
              <a:rPr lang="en-US" sz="4600" dirty="0"/>
              <a:t> masked patches leads to better performance.</a:t>
            </a:r>
          </a:p>
          <a:p>
            <a:pPr>
              <a:spcAft>
                <a:spcPts val="250"/>
              </a:spcAft>
            </a:pPr>
            <a:r>
              <a:rPr lang="en-US" sz="4600" i="1" dirty="0"/>
              <a:t>2. </a:t>
            </a:r>
            <a:r>
              <a:rPr lang="en-US" sz="4600" b="1" i="1" dirty="0">
                <a:solidFill>
                  <a:srgbClr val="BB4B25"/>
                </a:solidFill>
              </a:rPr>
              <a:t>Joint </a:t>
            </a:r>
            <a:r>
              <a:rPr lang="en-US" sz="4600" dirty="0"/>
              <a:t>pretraining objective helps.</a:t>
            </a:r>
          </a:p>
          <a:p>
            <a:pPr>
              <a:spcAft>
                <a:spcPts val="250"/>
              </a:spcAft>
            </a:pPr>
            <a:r>
              <a:rPr lang="en-US" sz="4600" i="1" dirty="0"/>
              <a:t>3. </a:t>
            </a:r>
            <a:r>
              <a:rPr lang="en-US" sz="4600" dirty="0"/>
              <a:t>The proposed SSL works with </a:t>
            </a:r>
            <a:r>
              <a:rPr lang="en-US" sz="4600" b="1" i="1" dirty="0">
                <a:solidFill>
                  <a:srgbClr val="BB4B25"/>
                </a:solidFill>
              </a:rPr>
              <a:t>small</a:t>
            </a:r>
            <a:r>
              <a:rPr lang="en-US" sz="4600" dirty="0"/>
              <a:t> data.</a:t>
            </a:r>
          </a:p>
          <a:p>
            <a:pPr>
              <a:spcAft>
                <a:spcPts val="250"/>
              </a:spcAft>
            </a:pPr>
            <a:r>
              <a:rPr lang="en-US" sz="4600" i="1" dirty="0"/>
              <a:t>4. </a:t>
            </a:r>
            <a:r>
              <a:rPr lang="en-US" sz="4600" dirty="0"/>
              <a:t>With </a:t>
            </a:r>
            <a:r>
              <a:rPr lang="en-US" sz="4600" b="1" i="1" dirty="0">
                <a:solidFill>
                  <a:srgbClr val="BB4B25"/>
                </a:solidFill>
              </a:rPr>
              <a:t>same</a:t>
            </a:r>
            <a:r>
              <a:rPr lang="en-US" sz="4600" dirty="0"/>
              <a:t> </a:t>
            </a:r>
            <a:r>
              <a:rPr lang="en-US" sz="4600" dirty="0" err="1"/>
              <a:t>AudioSet</a:t>
            </a:r>
            <a:r>
              <a:rPr lang="en-US" sz="4600" dirty="0"/>
              <a:t> 2M data, SSL pretraining generalizes better than supervised pretraining.</a:t>
            </a:r>
          </a:p>
          <a:p>
            <a:pPr>
              <a:spcAft>
                <a:spcPts val="250"/>
              </a:spcAft>
            </a:pPr>
            <a:r>
              <a:rPr lang="en-US" sz="4600" i="1" dirty="0"/>
              <a:t>5. </a:t>
            </a:r>
            <a:r>
              <a:rPr lang="en-US" sz="4600" dirty="0"/>
              <a:t>Joint </a:t>
            </a:r>
            <a:r>
              <a:rPr lang="en-US" sz="4600" dirty="0" err="1"/>
              <a:t>AudioSet</a:t>
            </a:r>
            <a:r>
              <a:rPr lang="en-US" sz="4600" dirty="0"/>
              <a:t> and </a:t>
            </a:r>
            <a:r>
              <a:rPr lang="en-US" sz="4600" dirty="0" err="1"/>
              <a:t>Librispeech</a:t>
            </a:r>
            <a:r>
              <a:rPr lang="en-US" sz="4600" dirty="0"/>
              <a:t> pretraining leads to best performance for all tasks.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09AD3C-B0EE-3E4C-B9A0-F286B81ABE62}"/>
              </a:ext>
            </a:extLst>
          </p:cNvPr>
          <p:cNvSpPr txBox="1"/>
          <p:nvPr/>
        </p:nvSpPr>
        <p:spPr>
          <a:xfrm>
            <a:off x="13613799" y="19749402"/>
            <a:ext cx="1701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All models are pretrained and </a:t>
            </a:r>
            <a:r>
              <a:rPr lang="en-US" sz="2800" i="1" dirty="0"/>
              <a:t>end-to-end</a:t>
            </a:r>
            <a:r>
              <a:rPr lang="en-US" sz="2800" dirty="0"/>
              <a:t> fine-tuned (i.e., without layer freezing) on downstream datasets AS=AudioSet-20K; ESC=ESC-50; KS=</a:t>
            </a:r>
            <a:r>
              <a:rPr lang="en-US" sz="2800" dirty="0" err="1"/>
              <a:t>SpeechCommands</a:t>
            </a:r>
            <a:r>
              <a:rPr lang="en-US" sz="2800" dirty="0"/>
              <a:t>; SID=VoxCeleb1; ER=IEMOCAP</a:t>
            </a:r>
          </a:p>
          <a:p>
            <a:pPr algn="r"/>
            <a:r>
              <a:rPr lang="en-US" sz="2800" dirty="0"/>
              <a:t>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C761F54-3FD8-7D42-96B0-09B1EDEB0ED4}"/>
              </a:ext>
            </a:extLst>
          </p:cNvPr>
          <p:cNvSpPr txBox="1"/>
          <p:nvPr/>
        </p:nvSpPr>
        <p:spPr>
          <a:xfrm>
            <a:off x="14926470" y="21991997"/>
            <a:ext cx="384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BB4B25"/>
                </a:solidFill>
              </a:rPr>
              <a:t>No Pretraining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EE91E2A-63B9-FB45-92CF-5857A4E44CDD}"/>
              </a:ext>
            </a:extLst>
          </p:cNvPr>
          <p:cNvSpPr txBox="1"/>
          <p:nvPr/>
        </p:nvSpPr>
        <p:spPr>
          <a:xfrm>
            <a:off x="15119204" y="23141632"/>
            <a:ext cx="384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BB4B25"/>
                </a:solidFill>
              </a:rPr>
              <a:t>ImageNet Pretrain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86F5857-A8EC-9048-9094-C88D0B795CD9}"/>
              </a:ext>
            </a:extLst>
          </p:cNvPr>
          <p:cNvSpPr txBox="1"/>
          <p:nvPr/>
        </p:nvSpPr>
        <p:spPr>
          <a:xfrm>
            <a:off x="15119205" y="23661910"/>
            <a:ext cx="384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BB4B25"/>
                </a:solidFill>
              </a:rPr>
              <a:t>AudioSet</a:t>
            </a:r>
            <a:r>
              <a:rPr lang="en-US" sz="3600" dirty="0">
                <a:solidFill>
                  <a:srgbClr val="BB4B25"/>
                </a:solidFill>
              </a:rPr>
              <a:t> Pretrain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AE04F5-5E80-6948-A26A-2AA47DC3B223}"/>
              </a:ext>
            </a:extLst>
          </p:cNvPr>
          <p:cNvSpPr txBox="1"/>
          <p:nvPr/>
        </p:nvSpPr>
        <p:spPr>
          <a:xfrm>
            <a:off x="14411155" y="24525235"/>
            <a:ext cx="488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BB4B25"/>
                </a:solidFill>
              </a:rPr>
              <a:t>SSL Pretrain with 250/400 Masked Patches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529567-4ABA-264D-959B-1FEAD5AFFC01}"/>
              </a:ext>
            </a:extLst>
          </p:cNvPr>
          <p:cNvSpPr txBox="1"/>
          <p:nvPr/>
        </p:nvSpPr>
        <p:spPr>
          <a:xfrm>
            <a:off x="14373046" y="25648964"/>
            <a:ext cx="16274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The proposed </a:t>
            </a:r>
            <a:r>
              <a:rPr lang="en-US" sz="4800" b="1" i="1" dirty="0">
                <a:solidFill>
                  <a:srgbClr val="BB4B25"/>
                </a:solidFill>
              </a:rPr>
              <a:t>self-supervised</a:t>
            </a:r>
            <a:r>
              <a:rPr lang="en-US" sz="4800" dirty="0"/>
              <a:t> pretrained models significantly outperforms from-scratch models with an average improvement of </a:t>
            </a:r>
            <a:r>
              <a:rPr lang="en-US" sz="4800" b="1" i="1" dirty="0">
                <a:solidFill>
                  <a:srgbClr val="BB4B25"/>
                </a:solidFill>
              </a:rPr>
              <a:t>60.9%</a:t>
            </a:r>
            <a:r>
              <a:rPr lang="en-US" sz="4800" dirty="0"/>
              <a:t>, and can match or even outperform previous supervised pretrained models.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36E105F-E806-5141-AAD6-093653998F78}"/>
              </a:ext>
            </a:extLst>
          </p:cNvPr>
          <p:cNvSpPr txBox="1"/>
          <p:nvPr/>
        </p:nvSpPr>
        <p:spPr>
          <a:xfrm>
            <a:off x="14373045" y="28805676"/>
            <a:ext cx="103772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During fine-tuning, SSAST model learns much faster and better. Using a different learning rate or increasing training epochs cannot improve the from-scratch model performance.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3E2C2F64-61AD-9241-BF0D-3BC94AEDF670}"/>
              </a:ext>
            </a:extLst>
          </p:cNvPr>
          <p:cNvSpPr/>
          <p:nvPr/>
        </p:nvSpPr>
        <p:spPr>
          <a:xfrm>
            <a:off x="308156" y="12375116"/>
            <a:ext cx="13798029" cy="20216212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 w="57150">
            <a:solidFill>
              <a:srgbClr val="6C32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202A8E-9DCF-104E-846E-9E80C37A34A7}"/>
              </a:ext>
            </a:extLst>
          </p:cNvPr>
          <p:cNvSpPr txBox="1"/>
          <p:nvPr/>
        </p:nvSpPr>
        <p:spPr>
          <a:xfrm>
            <a:off x="318369" y="12379924"/>
            <a:ext cx="1369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</a:t>
            </a:r>
            <a:endParaRPr lang="en-US" sz="6000" b="1" dirty="0">
              <a:solidFill>
                <a:srgbClr val="BB4B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79F57ED-AF19-784D-80F8-B97B5C2A5724}"/>
              </a:ext>
            </a:extLst>
          </p:cNvPr>
          <p:cNvSpPr txBox="1"/>
          <p:nvPr/>
        </p:nvSpPr>
        <p:spPr>
          <a:xfrm>
            <a:off x="457020" y="23154858"/>
            <a:ext cx="13616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Unlike ImageNet pretraining, SSAST supports arbitrary patch size and shape.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42EAE9E-4A72-D649-B359-BB108009DFC7}"/>
              </a:ext>
            </a:extLst>
          </p:cNvPr>
          <p:cNvSpPr txBox="1"/>
          <p:nvPr/>
        </p:nvSpPr>
        <p:spPr>
          <a:xfrm>
            <a:off x="467640" y="13261464"/>
            <a:ext cx="13616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First self-supervised pretraining framework for purely attention-based audio classification models.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B10F56D-9D09-8F49-A826-B35796A590F4}"/>
              </a:ext>
            </a:extLst>
          </p:cNvPr>
          <p:cNvSpPr txBox="1"/>
          <p:nvPr/>
        </p:nvSpPr>
        <p:spPr>
          <a:xfrm>
            <a:off x="467640" y="14826192"/>
            <a:ext cx="13616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First patch masking based self-supervised pretraining framework in the audio &amp; speech field.</a:t>
            </a:r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37184407-6E91-F445-AA0C-7CA33D1A89E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24" t="39880" r="17093" b="44278"/>
          <a:stretch/>
        </p:blipFill>
        <p:spPr>
          <a:xfrm>
            <a:off x="929579" y="18486743"/>
            <a:ext cx="12769475" cy="1699128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3D2D971-EF24-034E-B155-5D1EE958B5C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94" t="78436" r="17093" b="5693"/>
          <a:stretch/>
        </p:blipFill>
        <p:spPr>
          <a:xfrm>
            <a:off x="933400" y="20640770"/>
            <a:ext cx="12836167" cy="1708328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64FCE8FF-4E5B-9B4F-A418-5F81FB7527A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51" t="21113" r="17094" b="63694"/>
          <a:stretch/>
        </p:blipFill>
        <p:spPr>
          <a:xfrm>
            <a:off x="929579" y="16292972"/>
            <a:ext cx="12845675" cy="1635615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5D8DD0B-4E7F-FC43-A51C-FE2B5D7FFC7D}"/>
              </a:ext>
            </a:extLst>
          </p:cNvPr>
          <p:cNvSpPr txBox="1"/>
          <p:nvPr/>
        </p:nvSpPr>
        <p:spPr>
          <a:xfrm>
            <a:off x="318369" y="17915270"/>
            <a:ext cx="1361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frame-masking based SSL that only learns </a:t>
            </a:r>
            <a:r>
              <a:rPr lang="en-US" sz="2800" b="1" i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spectrogram structure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E1DA377-07CD-5C4E-A184-F3BEC4F46C10}"/>
              </a:ext>
            </a:extLst>
          </p:cNvPr>
          <p:cNvSpPr txBox="1"/>
          <p:nvPr/>
        </p:nvSpPr>
        <p:spPr>
          <a:xfrm>
            <a:off x="357559" y="20128772"/>
            <a:ext cx="1361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patch-masking based SSL that learns </a:t>
            </a:r>
            <a:r>
              <a:rPr lang="en-US" sz="2800" b="1" i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temporal and frequency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C8DB312-2442-8E41-AF68-D44BDC5A2B64}"/>
              </a:ext>
            </a:extLst>
          </p:cNvPr>
          <p:cNvSpPr txBox="1"/>
          <p:nvPr/>
        </p:nvSpPr>
        <p:spPr>
          <a:xfrm>
            <a:off x="306825" y="22304096"/>
            <a:ext cx="13616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forced to learn more </a:t>
            </a:r>
            <a:r>
              <a:rPr lang="en-US" sz="2800" b="1" i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spectrogram structure with </a:t>
            </a:r>
            <a:r>
              <a:rPr lang="en-US" sz="2800" b="1" i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masked patch size and more </a:t>
            </a:r>
            <a:r>
              <a:rPr lang="en-US" sz="2800" b="1" i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spectrogram structure with </a:t>
            </a:r>
            <a:r>
              <a:rPr lang="en-US" sz="2800" b="1" i="1" dirty="0">
                <a:solidFill>
                  <a:srgbClr val="BB4B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masked patch size</a:t>
            </a:r>
          </a:p>
        </p:txBody>
      </p:sp>
      <p:pic>
        <p:nvPicPr>
          <p:cNvPr id="1037" name="Picture 12">
            <a:extLst>
              <a:ext uri="{FF2B5EF4-FFF2-40B4-BE49-F238E27FC236}">
                <a16:creationId xmlns:a16="http://schemas.microsoft.com/office/drawing/2014/main" id="{248FFE0B-B8C4-C247-8F86-07689ED0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5" y="26702850"/>
            <a:ext cx="5958725" cy="48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FDEFE52-6F8A-2047-AD31-3C651524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719" y="27086669"/>
            <a:ext cx="5314884" cy="500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1A0A19B2-640A-944F-AAF4-27672018091D}"/>
              </a:ext>
            </a:extLst>
          </p:cNvPr>
          <p:cNvSpPr txBox="1"/>
          <p:nvPr/>
        </p:nvSpPr>
        <p:spPr>
          <a:xfrm>
            <a:off x="734211" y="24631996"/>
            <a:ext cx="6093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Square Patch Based AST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C82BE80-97DD-964E-9D04-776E7B7005C9}"/>
              </a:ext>
            </a:extLst>
          </p:cNvPr>
          <p:cNvSpPr txBox="1"/>
          <p:nvPr/>
        </p:nvSpPr>
        <p:spPr>
          <a:xfrm>
            <a:off x="8781556" y="24631996"/>
            <a:ext cx="483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Frame Based AST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6BE61DE1-EACC-924B-BEF5-DD9D3C00FD93}"/>
              </a:ext>
            </a:extLst>
          </p:cNvPr>
          <p:cNvSpPr/>
          <p:nvPr/>
        </p:nvSpPr>
        <p:spPr>
          <a:xfrm>
            <a:off x="9084010" y="27038416"/>
            <a:ext cx="4658052" cy="60354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A7531C-8CE8-3A4A-B929-FB4E62D426D3}"/>
              </a:ext>
            </a:extLst>
          </p:cNvPr>
          <p:cNvSpPr txBox="1"/>
          <p:nvPr/>
        </p:nvSpPr>
        <p:spPr>
          <a:xfrm>
            <a:off x="7557620" y="25254219"/>
            <a:ext cx="6447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BB4B25"/>
                </a:solidFill>
              </a:rPr>
              <a:t>Ideal for both classification and  frame-level audio representation extraction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34D8FC4-5D14-1F48-B817-7BEC0EE6FFB9}"/>
              </a:ext>
            </a:extLst>
          </p:cNvPr>
          <p:cNvSpPr txBox="1"/>
          <p:nvPr/>
        </p:nvSpPr>
        <p:spPr>
          <a:xfrm>
            <a:off x="126346" y="25180297"/>
            <a:ext cx="6888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BB4B25"/>
                </a:solidFill>
              </a:rPr>
              <a:t>Cannot be used for frame-level feature extraction. Only designed for classification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2EB9FA7-A71D-344B-84D8-E3E2BCF84B9B}"/>
              </a:ext>
            </a:extLst>
          </p:cNvPr>
          <p:cNvSpPr/>
          <p:nvPr/>
        </p:nvSpPr>
        <p:spPr>
          <a:xfrm flipH="1" flipV="1">
            <a:off x="718514" y="27123809"/>
            <a:ext cx="814315" cy="18964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DA27B0C-673C-4C43-BDAC-A42207FEEDD9}"/>
              </a:ext>
            </a:extLst>
          </p:cNvPr>
          <p:cNvSpPr txBox="1"/>
          <p:nvPr/>
        </p:nvSpPr>
        <p:spPr>
          <a:xfrm>
            <a:off x="427757" y="31711182"/>
            <a:ext cx="13616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4800" dirty="0"/>
              <a:t>Works for both audio and speech Tasks.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FF6BE87A-7FDA-D345-9764-783B4CF65F90}"/>
              </a:ext>
            </a:extLst>
          </p:cNvPr>
          <p:cNvCxnSpPr/>
          <p:nvPr/>
        </p:nvCxnSpPr>
        <p:spPr>
          <a:xfrm>
            <a:off x="6661786" y="29281601"/>
            <a:ext cx="1371600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86A05B1-B0B8-704E-B1EE-EA7C9CF73BDF}"/>
              </a:ext>
            </a:extLst>
          </p:cNvPr>
          <p:cNvSpPr txBox="1"/>
          <p:nvPr/>
        </p:nvSpPr>
        <p:spPr>
          <a:xfrm>
            <a:off x="6373511" y="27497404"/>
            <a:ext cx="1922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BB4B25"/>
                </a:solidFill>
              </a:rPr>
              <a:t>SSAST</a:t>
            </a:r>
          </a:p>
          <a:p>
            <a:pPr algn="ctr"/>
            <a:r>
              <a:rPr lang="en-US" sz="3600" dirty="0">
                <a:solidFill>
                  <a:srgbClr val="BB4B25"/>
                </a:solidFill>
              </a:rPr>
              <a:t>Support Both</a:t>
            </a:r>
          </a:p>
        </p:txBody>
      </p:sp>
      <p:pic>
        <p:nvPicPr>
          <p:cNvPr id="1028" name="Picture 4" descr="Home | Signify Company Website">
            <a:extLst>
              <a:ext uri="{FF2B5EF4-FFF2-40B4-BE49-F238E27FC236}">
                <a16:creationId xmlns:a16="http://schemas.microsoft.com/office/drawing/2014/main" id="{7732FBC6-0AB1-F945-9199-B423E1E6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23" y="1938094"/>
            <a:ext cx="3720031" cy="100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179D5-B18C-C148-80CF-E7762E420E5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567" b="40025"/>
          <a:stretch/>
        </p:blipFill>
        <p:spPr>
          <a:xfrm>
            <a:off x="39594491" y="1819795"/>
            <a:ext cx="4152347" cy="1232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E90426-2346-1A4B-B4D1-452000CFFA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512144" y="4748081"/>
            <a:ext cx="6044350" cy="5304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85F493-2DAD-D646-A63C-A4D2A152AB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92195" y="5264123"/>
            <a:ext cx="15342861" cy="3958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EEB10D-9147-454D-A818-2A112DB77F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209538" y="14091550"/>
            <a:ext cx="12115733" cy="26894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EDF756-8F5A-4B4A-AC16-42A0CA5B74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216967" y="4260550"/>
            <a:ext cx="4177832" cy="57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466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Z Ramirez</dc:creator>
  <cp:lastModifiedBy>Yuan Gong</cp:lastModifiedBy>
  <cp:revision>21</cp:revision>
  <dcterms:created xsi:type="dcterms:W3CDTF">2014-07-16T15:04:57Z</dcterms:created>
  <dcterms:modified xsi:type="dcterms:W3CDTF">2022-04-16T07:57:02Z</dcterms:modified>
</cp:coreProperties>
</file>