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8369A6F-107D-4E73-98D7-B54131C99F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9E1201-A540-4511-BFE6-67CE046A86F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3DF251-3016-4732-9417-9294A8A8C3D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90D21E-2D86-4D79-AFBA-68A418DA0C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CF9D4-47FF-415F-97BB-686C0DC4A8C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A628C7-6F62-423E-B962-8A08921F8F1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F4279-7415-45FD-BAF3-32694DF8AD6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026C04-0FBF-4A76-A9D6-B207B9425F6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0A8F98-EC7A-428E-B9BA-8110FCE6B7C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1097AD-B73C-42A9-B384-B942868816C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A04DE4-6316-46D2-B28F-B18F8FCA402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A9EDE8-FD13-4049-B6A6-B4AAEF96B1C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B7A412-A200-43AF-9E25-A4F6A2ABC7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06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DB1C00-6222-472A-89E7-6E3985A4FD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3" y="1825625"/>
            <a:ext cx="2665412" cy="4351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7847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CA189B-8837-4BF9-8BA3-AA3369CD5B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63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3812" cy="226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10361613" y="6130925"/>
            <a:ext cx="1144587" cy="368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531813" y="4529138"/>
            <a:ext cx="777875" cy="363537"/>
          </a:xfrm>
        </p:spPr>
        <p:txBody>
          <a:bodyPr/>
          <a:lstStyle>
            <a:lvl1pPr>
              <a:defRPr/>
            </a:lvl1pPr>
          </a:lstStyle>
          <a:p>
            <a:fld id="{09EC6312-45CA-4260-B05E-AE5E0C9BEA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23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302FE1-ED70-4643-B030-EA674DA92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73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45BB8C-9336-4F1A-9B9B-0A918050CB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644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C47012-6F27-4060-9C47-5B14682F09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00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9912" cy="37750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21525" y="2133600"/>
            <a:ext cx="4381500" cy="37750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A27EEE-6AE3-41CD-89E6-EAE3842FF3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30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5CE4BC-3DCF-4C98-BECA-D906A2BFE9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309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311988-AE2C-4D9C-B485-B2C9031E0F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48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C5DD01-08A3-4ECB-B666-4BB5602A7B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B95F8C-4163-4C33-8C19-2EBF53EE35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9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F7E746-6FA6-4197-83B4-4971454F0E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786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18D5B2-165A-43EF-A691-690A74A463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17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D0F02D-4C95-42A2-AA16-F0243ED902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312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5763" y="623888"/>
            <a:ext cx="2227262" cy="5284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34150" cy="52847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7B73FEF-1C79-4743-9EB0-3B048B2009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8E3561-6F99-409D-91CC-AC67DCDB75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3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2FBA06B-D553-4BA0-AEFB-441E047481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89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DE96CD-2739-4CE4-92F1-274CF91E53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0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E7092C-6CA2-46F2-91FB-520AB92D6E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5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BF56AD-7821-47BD-B773-C65AA03B6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5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079CE9-432E-4001-817D-CF056BDF9B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66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AC2E03-E609-4A29-A98C-181BA5221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2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7E4C4"/>
            </a:gs>
          </a:gsLst>
          <a:path path="shape">
            <a:fillToRect l="29999" t="29999" r="70001" b="70001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228600"/>
            <a:ext cx="2849563" cy="6637338"/>
            <a:chOff x="0" y="144"/>
            <a:chExt cx="1795" cy="4181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0" y="1622"/>
              <a:ext cx="62" cy="393"/>
            </a:xfrm>
            <a:custGeom>
              <a:avLst/>
              <a:gdLst>
                <a:gd name="G0" fmla="+- 280 0 0"/>
                <a:gd name="G1" fmla="+- 173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81" y="1988"/>
              <a:ext cx="406" cy="1462"/>
            </a:xfrm>
            <a:custGeom>
              <a:avLst/>
              <a:gdLst>
                <a:gd name="G0" fmla="+- 1796 0 0"/>
                <a:gd name="G1" fmla="+- 645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508" y="3431"/>
              <a:ext cx="383" cy="893"/>
            </a:xfrm>
            <a:custGeom>
              <a:avLst/>
              <a:gdLst>
                <a:gd name="G0" fmla="+- 1693 0 0"/>
                <a:gd name="G1" fmla="+- 394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605" y="4097"/>
              <a:ext cx="107" cy="228"/>
            </a:xfrm>
            <a:custGeom>
              <a:avLst/>
              <a:gdLst>
                <a:gd name="G0" fmla="+- 476 0 0"/>
                <a:gd name="G1" fmla="+- 101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63" y="2016"/>
              <a:ext cx="516" cy="2096"/>
            </a:xfrm>
            <a:custGeom>
              <a:avLst/>
              <a:gdLst>
                <a:gd name="G0" fmla="+- 2283 0 0"/>
                <a:gd name="G1" fmla="+- 924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14" y="144"/>
              <a:ext cx="66" cy="1843"/>
            </a:xfrm>
            <a:custGeom>
              <a:avLst/>
              <a:gdLst>
                <a:gd name="G0" fmla="+- 295 0 0"/>
                <a:gd name="G1" fmla="+- 813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9" y="1855"/>
              <a:ext cx="48" cy="310"/>
            </a:xfrm>
            <a:custGeom>
              <a:avLst/>
              <a:gdLst>
                <a:gd name="G0" fmla="+- 217 0 0"/>
                <a:gd name="G1" fmla="+- 137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485" y="3451"/>
              <a:ext cx="119" cy="644"/>
            </a:xfrm>
            <a:custGeom>
              <a:avLst/>
              <a:gdLst>
                <a:gd name="G0" fmla="+- 528 0 0"/>
                <a:gd name="G1" fmla="+- 284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>
              <a:off x="488" y="881"/>
              <a:ext cx="1307" cy="2549"/>
            </a:xfrm>
            <a:custGeom>
              <a:avLst/>
              <a:gdLst>
                <a:gd name="G0" fmla="+- 5767 0 0"/>
                <a:gd name="G1" fmla="+- 1124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581" y="4113"/>
              <a:ext cx="101" cy="211"/>
            </a:xfrm>
            <a:custGeom>
              <a:avLst/>
              <a:gdLst>
                <a:gd name="G0" fmla="+- 450 0 0"/>
                <a:gd name="G1" fmla="+- 93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485" y="3376"/>
              <a:ext cx="22" cy="138"/>
            </a:xfrm>
            <a:custGeom>
              <a:avLst/>
              <a:gdLst>
                <a:gd name="G0" fmla="+- 104 0 0"/>
                <a:gd name="G1" fmla="+- 61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>
              <a:off x="535" y="3934"/>
              <a:ext cx="149" cy="391"/>
            </a:xfrm>
            <a:custGeom>
              <a:avLst/>
              <a:gdLst>
                <a:gd name="G0" fmla="+- 663 0 0"/>
                <a:gd name="G1" fmla="+- 172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26988" y="0"/>
            <a:ext cx="2354262" cy="6851650"/>
            <a:chOff x="17" y="0"/>
            <a:chExt cx="1483" cy="4316"/>
          </a:xfrm>
        </p:grpSpPr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17" y="0"/>
              <a:ext cx="310" cy="2771"/>
            </a:xfrm>
            <a:custGeom>
              <a:avLst/>
              <a:gdLst>
                <a:gd name="G0" fmla="+- 1373 0 0"/>
                <a:gd name="G1" fmla="+- 1222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AutoShape 16"/>
            <p:cNvSpPr>
              <a:spLocks noChangeArrowheads="1"/>
            </p:cNvSpPr>
            <p:nvPr/>
          </p:nvSpPr>
          <p:spPr bwMode="auto">
            <a:xfrm>
              <a:off x="347" y="2719"/>
              <a:ext cx="265" cy="995"/>
            </a:xfrm>
            <a:custGeom>
              <a:avLst/>
              <a:gdLst>
                <a:gd name="G0" fmla="+- 1176 0 0"/>
                <a:gd name="G1" fmla="+- 439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>
              <a:off x="634" y="3693"/>
              <a:ext cx="270" cy="623"/>
            </a:xfrm>
            <a:custGeom>
              <a:avLst/>
              <a:gdLst>
                <a:gd name="G0" fmla="+- 1197 0 0"/>
                <a:gd name="G1" fmla="+- 275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329" y="2749"/>
              <a:ext cx="346" cy="1407"/>
            </a:xfrm>
            <a:custGeom>
              <a:avLst/>
              <a:gdLst>
                <a:gd name="G0" fmla="+- 1533 0 0"/>
                <a:gd name="G1" fmla="+- 621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auto">
            <a:xfrm>
              <a:off x="295" y="812"/>
              <a:ext cx="109" cy="1906"/>
            </a:xfrm>
            <a:custGeom>
              <a:avLst/>
              <a:gdLst>
                <a:gd name="G0" fmla="+- 484 0 0"/>
                <a:gd name="G1" fmla="+- 840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>
              <a:off x="700" y="4139"/>
              <a:ext cx="83" cy="176"/>
            </a:xfrm>
            <a:custGeom>
              <a:avLst/>
              <a:gdLst>
                <a:gd name="G0" fmla="+- 373 0 0"/>
                <a:gd name="G1" fmla="+- 78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>
              <a:off x="317" y="2587"/>
              <a:ext cx="51" cy="321"/>
            </a:xfrm>
            <a:custGeom>
              <a:avLst/>
              <a:gdLst>
                <a:gd name="G0" fmla="+- 229 0 0"/>
                <a:gd name="G1" fmla="+- 142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613" y="1982"/>
              <a:ext cx="887" cy="1710"/>
            </a:xfrm>
            <a:custGeom>
              <a:avLst/>
              <a:gdLst>
                <a:gd name="G0" fmla="+- 3917 0 0"/>
                <a:gd name="G1" fmla="+- 754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>
              <a:off x="676" y="4158"/>
              <a:ext cx="75" cy="158"/>
            </a:xfrm>
            <a:custGeom>
              <a:avLst/>
              <a:gdLst>
                <a:gd name="G0" fmla="+- 335 0 0"/>
                <a:gd name="G1" fmla="+- 70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>
              <a:off x="613" y="3715"/>
              <a:ext cx="86" cy="424"/>
            </a:xfrm>
            <a:custGeom>
              <a:avLst/>
              <a:gdLst>
                <a:gd name="G0" fmla="+- 383 0 0"/>
                <a:gd name="G1" fmla="+- 187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613" y="3636"/>
              <a:ext cx="23" cy="142"/>
            </a:xfrm>
            <a:custGeom>
              <a:avLst/>
              <a:gdLst>
                <a:gd name="G0" fmla="+- 106 0 0"/>
                <a:gd name="G1" fmla="+- 63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>
              <a:off x="634" y="3983"/>
              <a:ext cx="131" cy="333"/>
            </a:xfrm>
            <a:custGeom>
              <a:avLst/>
              <a:gdLst>
                <a:gd name="G0" fmla="+- 585 0 0"/>
                <a:gd name="G1" fmla="+- 147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647252"/>
          </a:solidFill>
          <a:ln>
            <a:noFill/>
          </a:ln>
          <a:effectLst>
            <a:outerShdw dist="25560" dir="5400000" algn="ctr" rotWithShape="0">
              <a:srgbClr val="000000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913812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/>
        </p:nvSpPr>
        <p:spPr bwMode="auto">
          <a:xfrm>
            <a:off x="2589213" y="4776788"/>
            <a:ext cx="8913812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marL="457200" algn="ctr"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 marL="914400" algn="ctr"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 marL="1371600" algn="ctr"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 marL="1828800" algn="ctr"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/>
            <a:r>
              <a:rPr lang="zh-CN" altLang="en-GB"/>
              <a:t>单击此处编辑母版副标题样式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44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  <a:tab pos="914400" algn="l"/>
              </a:tabLst>
              <a:defRPr sz="9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2589213" y="6135688"/>
            <a:ext cx="7620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4846 0 0"/>
              <a:gd name="G1" fmla="+- 216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E787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77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</a:tabLst>
              <a:defRPr sz="2000">
                <a:solidFill>
                  <a:srgbClr val="FEFFFF"/>
                </a:solidFill>
                <a:latin typeface="+mn-lt"/>
                <a:cs typeface="DejaVu Sans" charset="0"/>
              </a:defRPr>
            </a:lvl1pPr>
          </a:lstStyle>
          <a:p>
            <a:fld id="{9FB2E662-827F-48AE-9749-EA283CCA72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9pPr>
    </p:titleStyle>
    <p:bodyStyle>
      <a:lvl1pPr marL="342900" indent="-342900" algn="l" defTabSz="457200" rtl="0" fontAlgn="base">
        <a:lnSpc>
          <a:spcPct val="9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7E4C4"/>
            </a:gs>
          </a:gsLst>
          <a:path path="shape">
            <a:fillToRect l="29999" t="29999" r="70001" b="70001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28600"/>
            <a:ext cx="2849563" cy="6637338"/>
            <a:chOff x="0" y="144"/>
            <a:chExt cx="1795" cy="4181"/>
          </a:xfrm>
        </p:grpSpPr>
        <p:sp>
          <p:nvSpPr>
            <p:cNvPr id="2050" name="AutoShape 2"/>
            <p:cNvSpPr>
              <a:spLocks noChangeArrowheads="1"/>
            </p:cNvSpPr>
            <p:nvPr/>
          </p:nvSpPr>
          <p:spPr bwMode="auto">
            <a:xfrm>
              <a:off x="0" y="1622"/>
              <a:ext cx="62" cy="393"/>
            </a:xfrm>
            <a:custGeom>
              <a:avLst/>
              <a:gdLst>
                <a:gd name="G0" fmla="+- 280 0 0"/>
                <a:gd name="G1" fmla="+- 173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81" y="1988"/>
              <a:ext cx="406" cy="1462"/>
            </a:xfrm>
            <a:custGeom>
              <a:avLst/>
              <a:gdLst>
                <a:gd name="G0" fmla="+- 1796 0 0"/>
                <a:gd name="G1" fmla="+- 645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508" y="3431"/>
              <a:ext cx="383" cy="893"/>
            </a:xfrm>
            <a:custGeom>
              <a:avLst/>
              <a:gdLst>
                <a:gd name="G0" fmla="+- 1693 0 0"/>
                <a:gd name="G1" fmla="+- 394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605" y="4097"/>
              <a:ext cx="107" cy="228"/>
            </a:xfrm>
            <a:custGeom>
              <a:avLst/>
              <a:gdLst>
                <a:gd name="G0" fmla="+- 476 0 0"/>
                <a:gd name="G1" fmla="+- 1010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63" y="2016"/>
              <a:ext cx="516" cy="2096"/>
            </a:xfrm>
            <a:custGeom>
              <a:avLst/>
              <a:gdLst>
                <a:gd name="G0" fmla="+- 2283 0 0"/>
                <a:gd name="G1" fmla="+- 924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14" y="144"/>
              <a:ext cx="66" cy="1843"/>
            </a:xfrm>
            <a:custGeom>
              <a:avLst/>
              <a:gdLst>
                <a:gd name="G0" fmla="+- 295 0 0"/>
                <a:gd name="G1" fmla="+- 813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49" y="1855"/>
              <a:ext cx="48" cy="310"/>
            </a:xfrm>
            <a:custGeom>
              <a:avLst/>
              <a:gdLst>
                <a:gd name="G0" fmla="+- 217 0 0"/>
                <a:gd name="G1" fmla="+- 137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485" y="3451"/>
              <a:ext cx="119" cy="644"/>
            </a:xfrm>
            <a:custGeom>
              <a:avLst/>
              <a:gdLst>
                <a:gd name="G0" fmla="+- 528 0 0"/>
                <a:gd name="G1" fmla="+- 284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488" y="881"/>
              <a:ext cx="1307" cy="2549"/>
            </a:xfrm>
            <a:custGeom>
              <a:avLst/>
              <a:gdLst>
                <a:gd name="G0" fmla="+- 5767 0 0"/>
                <a:gd name="G1" fmla="+- 1124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581" y="4113"/>
              <a:ext cx="101" cy="211"/>
            </a:xfrm>
            <a:custGeom>
              <a:avLst/>
              <a:gdLst>
                <a:gd name="G0" fmla="+- 450 0 0"/>
                <a:gd name="G1" fmla="+- 93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485" y="3376"/>
              <a:ext cx="22" cy="138"/>
            </a:xfrm>
            <a:custGeom>
              <a:avLst/>
              <a:gdLst>
                <a:gd name="G0" fmla="+- 104 0 0"/>
                <a:gd name="G1" fmla="+- 616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>
              <a:off x="535" y="3934"/>
              <a:ext cx="149" cy="391"/>
            </a:xfrm>
            <a:custGeom>
              <a:avLst/>
              <a:gdLst>
                <a:gd name="G0" fmla="+- 663 0 0"/>
                <a:gd name="G1" fmla="+- 172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>
            <a:off x="26988" y="0"/>
            <a:ext cx="2354262" cy="6851650"/>
            <a:chOff x="17" y="0"/>
            <a:chExt cx="1483" cy="4316"/>
          </a:xfrm>
        </p:grpSpPr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7" y="0"/>
              <a:ext cx="310" cy="2771"/>
            </a:xfrm>
            <a:custGeom>
              <a:avLst/>
              <a:gdLst>
                <a:gd name="G0" fmla="+- 1373 0 0"/>
                <a:gd name="G1" fmla="+- 12225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347" y="2719"/>
              <a:ext cx="265" cy="995"/>
            </a:xfrm>
            <a:custGeom>
              <a:avLst/>
              <a:gdLst>
                <a:gd name="G0" fmla="+- 1176 0 0"/>
                <a:gd name="G1" fmla="+- 439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AutoShape 17"/>
            <p:cNvSpPr>
              <a:spLocks noChangeArrowheads="1"/>
            </p:cNvSpPr>
            <p:nvPr/>
          </p:nvSpPr>
          <p:spPr bwMode="auto">
            <a:xfrm>
              <a:off x="634" y="3693"/>
              <a:ext cx="270" cy="623"/>
            </a:xfrm>
            <a:custGeom>
              <a:avLst/>
              <a:gdLst>
                <a:gd name="G0" fmla="+- 1197 0 0"/>
                <a:gd name="G1" fmla="+- 275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utoShape 18"/>
            <p:cNvSpPr>
              <a:spLocks noChangeArrowheads="1"/>
            </p:cNvSpPr>
            <p:nvPr/>
          </p:nvSpPr>
          <p:spPr bwMode="auto">
            <a:xfrm>
              <a:off x="329" y="2749"/>
              <a:ext cx="346" cy="1407"/>
            </a:xfrm>
            <a:custGeom>
              <a:avLst/>
              <a:gdLst>
                <a:gd name="G0" fmla="+- 1533 0 0"/>
                <a:gd name="G1" fmla="+- 621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AutoShape 19"/>
            <p:cNvSpPr>
              <a:spLocks noChangeArrowheads="1"/>
            </p:cNvSpPr>
            <p:nvPr/>
          </p:nvSpPr>
          <p:spPr bwMode="auto">
            <a:xfrm>
              <a:off x="295" y="812"/>
              <a:ext cx="109" cy="1906"/>
            </a:xfrm>
            <a:custGeom>
              <a:avLst/>
              <a:gdLst>
                <a:gd name="G0" fmla="+- 484 0 0"/>
                <a:gd name="G1" fmla="+- 8409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AutoShape 20"/>
            <p:cNvSpPr>
              <a:spLocks noChangeArrowheads="1"/>
            </p:cNvSpPr>
            <p:nvPr/>
          </p:nvSpPr>
          <p:spPr bwMode="auto">
            <a:xfrm>
              <a:off x="700" y="4139"/>
              <a:ext cx="83" cy="176"/>
            </a:xfrm>
            <a:custGeom>
              <a:avLst/>
              <a:gdLst>
                <a:gd name="G0" fmla="+- 373 0 0"/>
                <a:gd name="G1" fmla="+- 782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AutoShape 21"/>
            <p:cNvSpPr>
              <a:spLocks noChangeArrowheads="1"/>
            </p:cNvSpPr>
            <p:nvPr/>
          </p:nvSpPr>
          <p:spPr bwMode="auto">
            <a:xfrm>
              <a:off x="317" y="2587"/>
              <a:ext cx="51" cy="321"/>
            </a:xfrm>
            <a:custGeom>
              <a:avLst/>
              <a:gdLst>
                <a:gd name="G0" fmla="+- 229 0 0"/>
                <a:gd name="G1" fmla="+- 142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>
              <a:off x="613" y="1982"/>
              <a:ext cx="887" cy="1710"/>
            </a:xfrm>
            <a:custGeom>
              <a:avLst/>
              <a:gdLst>
                <a:gd name="G0" fmla="+- 3917 0 0"/>
                <a:gd name="G1" fmla="+- 7547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>
              <a:off x="676" y="4158"/>
              <a:ext cx="75" cy="158"/>
            </a:xfrm>
            <a:custGeom>
              <a:avLst/>
              <a:gdLst>
                <a:gd name="G0" fmla="+- 335 0 0"/>
                <a:gd name="G1" fmla="+- 70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>
              <a:off x="613" y="3715"/>
              <a:ext cx="86" cy="424"/>
            </a:xfrm>
            <a:custGeom>
              <a:avLst/>
              <a:gdLst>
                <a:gd name="G0" fmla="+- 383 0 0"/>
                <a:gd name="G1" fmla="+- 187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>
              <a:off x="613" y="3636"/>
              <a:ext cx="23" cy="142"/>
            </a:xfrm>
            <a:custGeom>
              <a:avLst/>
              <a:gdLst>
                <a:gd name="G0" fmla="+- 106 0 0"/>
                <a:gd name="G1" fmla="+- 633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>
              <a:off x="634" y="3983"/>
              <a:ext cx="131" cy="333"/>
            </a:xfrm>
            <a:custGeom>
              <a:avLst/>
              <a:gdLst>
                <a:gd name="G0" fmla="+- 585 0 0"/>
                <a:gd name="G1" fmla="+- 1474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6472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647252"/>
          </a:solidFill>
          <a:ln>
            <a:noFill/>
          </a:ln>
          <a:effectLst>
            <a:outerShdw dist="25560" dir="5400000" algn="ctr" rotWithShape="0">
              <a:srgbClr val="000000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063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3812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0"/>
            <a:r>
              <a:rPr lang="en-GB" altLang="zh-CN" smtClean="0"/>
              <a:t>Seventh Outline Level</a:t>
            </a:r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44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  <a:tab pos="914400" algn="l"/>
              </a:tabLst>
              <a:defRPr sz="9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r>
              <a:rPr lang="en-US" altLang="zh-CN"/>
              <a:t>11/17/16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2589213" y="6135688"/>
            <a:ext cx="7620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" name="AutoShape 32"/>
          <p:cNvSpPr>
            <a:spLocks noChangeArrowheads="1"/>
          </p:cNvSpPr>
          <p:nvPr/>
        </p:nvSpPr>
        <p:spPr bwMode="auto">
          <a:xfrm flipV="1">
            <a:off x="-4763" y="714375"/>
            <a:ext cx="1589088" cy="506413"/>
          </a:xfrm>
          <a:custGeom>
            <a:avLst/>
            <a:gdLst>
              <a:gd name="G0" fmla="+- 4413 0 0"/>
              <a:gd name="G1" fmla="+- 140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E787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77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</a:tabLst>
              <a:defRPr sz="2000">
                <a:solidFill>
                  <a:srgbClr val="FEFFFF"/>
                </a:solidFill>
                <a:latin typeface="+mn-lt"/>
                <a:cs typeface="DejaVu Sans" charset="0"/>
              </a:defRPr>
            </a:lvl1pPr>
          </a:lstStyle>
          <a:p>
            <a:fld id="{B19EB606-708E-42F6-818A-30E26EDB22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entury Gothic" panose="020B0502020202020204" pitchFamily="34" charset="0"/>
          <a:cs typeface="AR PL SungtiL GB" charset="0"/>
        </a:defRPr>
      </a:lvl9pPr>
    </p:titleStyle>
    <p:bodyStyle>
      <a:lvl1pPr marL="342900" indent="-342900" algn="l" defTabSz="457200" rtl="0" fontAlgn="base">
        <a:lnSpc>
          <a:spcPct val="9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89213" y="2514600"/>
            <a:ext cx="8915400" cy="226218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5400">
                <a:solidFill>
                  <a:srgbClr val="262626"/>
                </a:solidFill>
                <a:ea typeface="宋体" panose="02010600030101010101" pitchFamily="2" charset="-122"/>
              </a:rPr>
              <a:t>Disruptor框架介绍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589213" y="4776788"/>
            <a:ext cx="8915400" cy="1125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solidFill>
                  <a:srgbClr val="595959"/>
                </a:solidFill>
                <a:ea typeface="宋体" panose="02010600030101010101" pitchFamily="2" charset="-122"/>
              </a:rPr>
              <a:t>作者：</a:t>
            </a:r>
            <a:r>
              <a:rPr lang="en-US" altLang="zh-CN">
                <a:solidFill>
                  <a:srgbClr val="595959"/>
                </a:solidFill>
              </a:rPr>
              <a:t>shenck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使用Disruptor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例子：Disruptor和LinkedBlockingQueue&lt;&gt;对比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35038" y="2836863"/>
            <a:ext cx="5262562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【生产者】</a:t>
            </a:r>
          </a:p>
          <a:p>
            <a:pPr hangingPunct="1"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LinkedBlockingQueue</a:t>
            </a: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：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queue.put(new TestObj(i))</a:t>
            </a:r>
          </a:p>
          <a:p>
            <a:pPr hangingPunct="1"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Disruptor</a:t>
            </a: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：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long cursor = ringBuffer.getCursor();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long index = ringBuffer.next(count);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for ( int i=cursor ; i&lt;=index ; i++ 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ringBuffer.get(i).setValue(……);//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生产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ringBuffer.publish(cursor,index);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37263" y="2836863"/>
            <a:ext cx="56610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【消费者】</a:t>
            </a:r>
          </a:p>
          <a:p>
            <a:pPr hangingPunct="1"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LinkedBlockingQueue</a:t>
            </a: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：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readObj = queue.take();</a:t>
            </a:r>
          </a:p>
          <a:p>
            <a:pPr hangingPunct="1"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Disruptor</a:t>
            </a:r>
            <a:r>
              <a:rPr lang="zh-CN" altLang="zh-CN">
                <a:solidFill>
                  <a:srgbClr val="FF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：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long availableIndex = pointer.waitFor(nextIndex);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for (int i = nextIndex ; i&lt;=availableIndex ; i++)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readObj = ringBuffer.get(i);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//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消费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89213" y="5942013"/>
            <a:ext cx="891540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测试结果：</a:t>
            </a:r>
            <a:r>
              <a:rPr lang="en-US" altLang="zh-CN">
                <a:solidFill>
                  <a:srgbClr val="404040"/>
                </a:solidFill>
                <a:latin typeface="Century Gothic" panose="020B0502020202020204" pitchFamily="34" charset="0"/>
              </a:rPr>
              <a:t>LinkedBlockingQueue:319ms	(</a:t>
            </a: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存取</a:t>
            </a:r>
            <a:r>
              <a:rPr lang="en-US" altLang="zh-CN">
                <a:solidFill>
                  <a:srgbClr val="404040"/>
                </a:solidFill>
                <a:latin typeface="Century Gothic" panose="020B0502020202020204" pitchFamily="34" charset="0"/>
              </a:rPr>
              <a:t>100</a:t>
            </a: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万个对象</a:t>
            </a:r>
            <a:r>
              <a:rPr lang="en-US" altLang="zh-CN">
                <a:solidFill>
                  <a:srgbClr val="404040"/>
                </a:solidFill>
                <a:latin typeface="Century Gothic" panose="020B0502020202020204" pitchFamily="34" charset="0"/>
              </a:rPr>
              <a:t>)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en-US" altLang="zh-CN">
                <a:solidFill>
                  <a:srgbClr val="404040"/>
                </a:solidFill>
                <a:latin typeface="Century Gothic" panose="020B0502020202020204" pitchFamily="34" charset="0"/>
              </a:rPr>
              <a:t>                                         Disruptor:  46ms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6" dur="16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48250" y="2771775"/>
            <a:ext cx="8912225" cy="220027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6600">
                <a:solidFill>
                  <a:srgbClr val="262626"/>
                </a:solidFill>
                <a:ea typeface="宋体" panose="02010600030101010101" pitchFamily="2" charset="-122"/>
              </a:rPr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什么是Disruptor？(1)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2366963"/>
            <a:ext cx="10364788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生产者—消费者问题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生产者—消费者问题，也称有限缓冲区问题，是经典的多线程同步问题之一。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描述：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3241675"/>
            <a:ext cx="6037263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591550" y="3473450"/>
            <a:ext cx="2524125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要避免的问题：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A)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缓冲区满时写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B)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缓冲区空时读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C)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多生产者冲突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D)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多消费者冲突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E)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数据覆盖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F)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锁死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什么是Disruptor？(2)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14400" y="2366963"/>
            <a:ext cx="10364788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Disruptor框架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一个高性能的并发Buffer实现。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一个开源的Java框架，用于在生产者—消费者问题上提高效率。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应用：LMAX发明并使用Disruptor作为在线交易系统的核心部分。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特点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高性能（吞吐量大、低延迟）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和硬件设计相关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Disruptor为什么高效？(1)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生产者—消费者模型的一般实现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89213" y="2838450"/>
            <a:ext cx="4135437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生产者线程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while ( true 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item = Produce();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P(Empty);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synchronized(Buffer)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        Push(item);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V(Full);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597650" y="2686050"/>
            <a:ext cx="4135438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消费者线程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while ( true 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P(Full);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synchronized(Buffer)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        item = Pop();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Consume(item);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V(Empty);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}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9486900" y="2605088"/>
            <a:ext cx="2487613" cy="1663700"/>
            <a:chOff x="5976" y="1641"/>
            <a:chExt cx="1567" cy="1048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976" y="1641"/>
              <a:ext cx="1567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使用锁的缺点：</a:t>
              </a:r>
            </a:p>
            <a:p>
              <a:pPr hangingPunct="1">
                <a:lnSpc>
                  <a:spcPct val="100000"/>
                </a:lnSpc>
              </a:pPr>
              <a:r>
                <a:rPr lang="en-US" altLang="zh-CN">
                  <a:latin typeface="Century Gothic" panose="020B0502020202020204" pitchFamily="34" charset="0"/>
                </a:rPr>
                <a:t>A)</a:t>
              </a: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线程调度耗时</a:t>
              </a:r>
            </a:p>
            <a:p>
              <a:pPr hangingPunct="1">
                <a:lnSpc>
                  <a:spcPct val="100000"/>
                </a:lnSpc>
              </a:pPr>
              <a:r>
                <a:rPr lang="en-US" altLang="zh-CN">
                  <a:latin typeface="Century Gothic" panose="020B0502020202020204" pitchFamily="34" charset="0"/>
                </a:rPr>
                <a:t>B)</a:t>
              </a: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无法同时生产和消费</a:t>
              </a:r>
            </a:p>
          </p:txBody>
        </p:sp>
        <p:sp>
          <p:nvSpPr>
            <p:cNvPr id="7175" name="AutoShape 7"/>
            <p:cNvSpPr>
              <a:spLocks noChangeShapeType="1"/>
            </p:cNvSpPr>
            <p:nvPr/>
          </p:nvSpPr>
          <p:spPr bwMode="auto">
            <a:xfrm flipH="1">
              <a:off x="6525" y="2223"/>
              <a:ext cx="314" cy="467"/>
            </a:xfrm>
            <a:prstGeom prst="straightConnector1">
              <a:avLst/>
            </a:prstGeom>
            <a:noFill/>
            <a:ln w="9360" cap="flat">
              <a:solidFill>
                <a:srgbClr val="DC80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567613" y="4094163"/>
            <a:ext cx="2560637" cy="1081087"/>
          </a:xfrm>
          <a:custGeom>
            <a:avLst/>
            <a:gdLst>
              <a:gd name="G0" fmla="+- 0 0 16667"/>
              <a:gd name="G1" fmla="+- 50000 0 16667"/>
              <a:gd name="G2" fmla="?: G1 16667 50000"/>
              <a:gd name="G3" fmla="?: G0 0 G1"/>
              <a:gd name="G4" fmla="min 7114 3006"/>
              <a:gd name="G5" fmla="*/ G4 G3 1"/>
              <a:gd name="G6" fmla="*/ G5 1 34464"/>
              <a:gd name="G7" fmla="+- 7114 0 G6"/>
              <a:gd name="G8" fmla="+- 3006 0 G6"/>
              <a:gd name="G9" fmla="*/ G6 29289 1"/>
              <a:gd name="G10" fmla="*/ G9 1 34464"/>
              <a:gd name="G11" fmla="+- 7114 0 G10"/>
              <a:gd name="G12" fmla="+- 3006 0 G10"/>
              <a:gd name="G13" fmla="*/ 7114 1 2"/>
              <a:gd name="G14" fmla="*/ 3006 1 2"/>
              <a:gd name="G15" fmla="+- 3006 0 0"/>
              <a:gd name="G16" fmla="+- 7114 0 0"/>
              <a:gd name="G17" fmla="+- 180 0 0"/>
              <a:gd name="G18" fmla="+- 90 0 0"/>
              <a:gd name="G19" fmla="+- 270 0 0"/>
              <a:gd name="G20" fmla="+- 90 0 0"/>
              <a:gd name="G21" fmla="+- 0 0 0"/>
              <a:gd name="G22" fmla="+- 90 0 0"/>
              <a:gd name="G23" fmla="+- 90 0 0"/>
              <a:gd name="G24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2907"/>
                </a:moveTo>
                <a:lnTo>
                  <a:pt x="2907" y="2907"/>
                </a:lnTo>
                <a:lnTo>
                  <a:pt x="180" y="90"/>
                </a:lnTo>
                <a:lnTo>
                  <a:pt x="4207" y="0"/>
                </a:lnTo>
                <a:lnTo>
                  <a:pt x="2907" y="2907"/>
                </a:lnTo>
                <a:lnTo>
                  <a:pt x="270" y="90"/>
                </a:lnTo>
                <a:lnTo>
                  <a:pt x="7114" y="99"/>
                </a:lnTo>
                <a:lnTo>
                  <a:pt x="2907" y="2907"/>
                </a:lnTo>
                <a:close/>
              </a:path>
            </a:pathLst>
          </a:custGeom>
          <a:solidFill>
            <a:srgbClr val="FFC000">
              <a:alpha val="48000"/>
            </a:srgbClr>
          </a:solidFill>
          <a:ln w="15840" cap="flat">
            <a:solidFill>
              <a:srgbClr val="AA630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Disruptor为什么高效？(1)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生产者—消费者模型的一般实现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589213" y="2838450"/>
            <a:ext cx="4135437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生产者线程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while ( true 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item = Produce();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P(Empty);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synchronized(Buffer)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        Push(item);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V(Full);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597650" y="4059238"/>
            <a:ext cx="4135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synchronized(Buffer)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        item = Pop();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}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9486900" y="2605088"/>
            <a:ext cx="2487613" cy="1663700"/>
            <a:chOff x="5976" y="1641"/>
            <a:chExt cx="1567" cy="1048"/>
          </a:xfrm>
        </p:grpSpPr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5976" y="1641"/>
              <a:ext cx="1567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使用锁的缺点：</a:t>
              </a:r>
            </a:p>
            <a:p>
              <a:pPr hangingPunct="1">
                <a:lnSpc>
                  <a:spcPct val="100000"/>
                </a:lnSpc>
              </a:pPr>
              <a:r>
                <a:rPr lang="en-US" altLang="zh-CN">
                  <a:latin typeface="Century Gothic" panose="020B0502020202020204" pitchFamily="34" charset="0"/>
                </a:rPr>
                <a:t>A)</a:t>
              </a: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线程调度耗时</a:t>
              </a:r>
            </a:p>
            <a:p>
              <a:pPr hangingPunct="1">
                <a:lnSpc>
                  <a:spcPct val="100000"/>
                </a:lnSpc>
              </a:pPr>
              <a:r>
                <a:rPr lang="en-US" altLang="zh-CN">
                  <a:latin typeface="Century Gothic" panose="020B0502020202020204" pitchFamily="34" charset="0"/>
                </a:rPr>
                <a:t>B)</a:t>
              </a: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无法同时生产和消费</a:t>
              </a:r>
            </a:p>
          </p:txBody>
        </p:sp>
        <p:sp>
          <p:nvSpPr>
            <p:cNvPr id="8199" name="AutoShape 7"/>
            <p:cNvSpPr>
              <a:spLocks noChangeShapeType="1"/>
            </p:cNvSpPr>
            <p:nvPr/>
          </p:nvSpPr>
          <p:spPr bwMode="auto">
            <a:xfrm flipH="1">
              <a:off x="6525" y="2223"/>
              <a:ext cx="314" cy="467"/>
            </a:xfrm>
            <a:prstGeom prst="straightConnector1">
              <a:avLst/>
            </a:prstGeom>
            <a:noFill/>
            <a:ln w="9360" cap="flat">
              <a:solidFill>
                <a:srgbClr val="DC80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7567613" y="4094163"/>
            <a:ext cx="2560637" cy="1081087"/>
          </a:xfrm>
          <a:custGeom>
            <a:avLst/>
            <a:gdLst>
              <a:gd name="G0" fmla="+- 0 0 16667"/>
              <a:gd name="G1" fmla="+- 50000 0 16667"/>
              <a:gd name="G2" fmla="?: G1 16667 50000"/>
              <a:gd name="G3" fmla="?: G0 0 G1"/>
              <a:gd name="G4" fmla="min 7114 3006"/>
              <a:gd name="G5" fmla="*/ G4 G3 1"/>
              <a:gd name="G6" fmla="*/ G5 1 34464"/>
              <a:gd name="G7" fmla="+- 7114 0 G6"/>
              <a:gd name="G8" fmla="+- 3006 0 G6"/>
              <a:gd name="G9" fmla="*/ G6 29289 1"/>
              <a:gd name="G10" fmla="*/ G9 1 34464"/>
              <a:gd name="G11" fmla="+- 7114 0 G10"/>
              <a:gd name="G12" fmla="+- 3006 0 G10"/>
              <a:gd name="G13" fmla="*/ 7114 1 2"/>
              <a:gd name="G14" fmla="*/ 3006 1 2"/>
              <a:gd name="G15" fmla="+- 3006 0 0"/>
              <a:gd name="G16" fmla="+- 7114 0 0"/>
              <a:gd name="G17" fmla="+- 180 0 0"/>
              <a:gd name="G18" fmla="+- 90 0 0"/>
              <a:gd name="G19" fmla="+- 270 0 0"/>
              <a:gd name="G20" fmla="+- 90 0 0"/>
              <a:gd name="G21" fmla="+- 0 0 0"/>
              <a:gd name="G22" fmla="+- 90 0 0"/>
              <a:gd name="G23" fmla="+- 90 0 0"/>
              <a:gd name="G24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2907"/>
                </a:moveTo>
                <a:lnTo>
                  <a:pt x="2907" y="2907"/>
                </a:lnTo>
                <a:lnTo>
                  <a:pt x="180" y="90"/>
                </a:lnTo>
                <a:lnTo>
                  <a:pt x="4207" y="0"/>
                </a:lnTo>
                <a:lnTo>
                  <a:pt x="2907" y="2907"/>
                </a:lnTo>
                <a:lnTo>
                  <a:pt x="270" y="90"/>
                </a:lnTo>
                <a:lnTo>
                  <a:pt x="7114" y="99"/>
                </a:lnTo>
                <a:lnTo>
                  <a:pt x="2907" y="2907"/>
                </a:lnTo>
                <a:close/>
              </a:path>
            </a:pathLst>
          </a:custGeom>
          <a:solidFill>
            <a:srgbClr val="FFC000">
              <a:alpha val="48000"/>
            </a:srgbClr>
          </a:solidFill>
          <a:ln w="15840" cap="flat">
            <a:solidFill>
              <a:srgbClr val="AA630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589213" y="2133600"/>
            <a:ext cx="89154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无锁</a:t>
            </a:r>
            <a:r>
              <a:rPr lang="en-US" altLang="zh-CN">
                <a:solidFill>
                  <a:srgbClr val="404040"/>
                </a:solidFill>
                <a:latin typeface="Century Gothic" panose="020B0502020202020204" pitchFamily="34" charset="0"/>
              </a:rPr>
              <a:t>(Lock-Free)</a:t>
            </a: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数据结构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定义：多线程环境下，无需互斥就可以安全使用的共享数据结构。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优点：更高效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缺点：实现复杂、可能与硬件相关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597650" y="2687638"/>
            <a:ext cx="4135438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消费者线程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while ( true 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P(Full);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597650" y="5145088"/>
            <a:ext cx="4135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Consume(item);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        V(Empty);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       }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Disruptor为什么高效？(2)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CAS(Compare and Set)指令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定义：目前CPU广泛支持的一类指令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内容：CAS(A,B,C) =&gt; 当地址A的值为B时，将其置为C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特点：CPU指令、原子性、轻量级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实现：Unsafe类中 boolean compareAndSwapInt	//成功赋值返回True</a:t>
            </a:r>
          </a:p>
          <a:p>
            <a:pPr marL="457200" indent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						(Object arg0, long arg1, int arg2, int arg3);</a:t>
            </a:r>
          </a:p>
          <a:p>
            <a:pPr marL="457200" indent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endParaRPr lang="zh-CN" altLang="zh-CN" sz="1600">
              <a:solidFill>
                <a:srgbClr val="40404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Disruptor为什么高效？(3)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Disruptor基本数据结构：RingBuffer(环形缓冲区)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2754313"/>
            <a:ext cx="5545138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30200" y="2587625"/>
            <a:ext cx="11742738" cy="3201988"/>
            <a:chOff x="208" y="1630"/>
            <a:chExt cx="7397" cy="2017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1303" y="1630"/>
              <a:ext cx="1647" cy="690"/>
              <a:chOff x="1303" y="1630"/>
              <a:chExt cx="1647" cy="690"/>
            </a:xfrm>
          </p:grpSpPr>
          <p:sp>
            <p:nvSpPr>
              <p:cNvPr id="10246" name="AutoShape 6"/>
              <p:cNvSpPr>
                <a:spLocks noChangeShapeType="1"/>
              </p:cNvSpPr>
              <p:nvPr/>
            </p:nvSpPr>
            <p:spPr bwMode="auto">
              <a:xfrm>
                <a:off x="1884" y="1747"/>
                <a:ext cx="1066" cy="574"/>
              </a:xfrm>
              <a:prstGeom prst="straightConnector1">
                <a:avLst/>
              </a:prstGeom>
              <a:noFill/>
              <a:ln w="9360" cap="flat">
                <a:solidFill>
                  <a:srgbClr val="26262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1303" y="1630"/>
                <a:ext cx="58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>
                <a:spAutoFit/>
              </a:bodyPr>
              <a:lstStyle>
                <a:lvl1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1pPr>
                <a:lvl2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2pPr>
                <a:lvl3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3pPr>
                <a:lvl4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4pPr>
                <a:lvl5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9pPr>
              </a:lstStyle>
              <a:p>
                <a:pPr hangingPunct="1">
                  <a:lnSpc>
                    <a:spcPct val="100000"/>
                  </a:lnSpc>
                </a:pPr>
                <a:r>
                  <a:rPr lang="zh-CN" altLang="zh-CN">
                    <a:latin typeface="Century Gothic" panose="020B0502020202020204" pitchFamily="34" charset="0"/>
                    <a:ea typeface="宋体" panose="02010600030101010101" pitchFamily="2" charset="-122"/>
                  </a:rPr>
                  <a:t>写指针</a:t>
                </a:r>
              </a:p>
            </p:txBody>
          </p:sp>
        </p:grp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3296" y="1640"/>
              <a:ext cx="1381" cy="680"/>
              <a:chOff x="3296" y="1640"/>
              <a:chExt cx="1381" cy="680"/>
            </a:xfrm>
          </p:grpSpPr>
          <p:sp>
            <p:nvSpPr>
              <p:cNvPr id="10249" name="AutoShape 9"/>
              <p:cNvSpPr>
                <a:spLocks noChangeShapeType="1"/>
              </p:cNvSpPr>
              <p:nvPr/>
            </p:nvSpPr>
            <p:spPr bwMode="auto">
              <a:xfrm>
                <a:off x="3885" y="1782"/>
                <a:ext cx="792" cy="538"/>
              </a:xfrm>
              <a:prstGeom prst="straightConnector1">
                <a:avLst/>
              </a:prstGeom>
              <a:noFill/>
              <a:ln w="9360" cap="flat">
                <a:solidFill>
                  <a:srgbClr val="26262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3296" y="1640"/>
                <a:ext cx="58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>
                <a:spAutoFit/>
              </a:bodyPr>
              <a:lstStyle>
                <a:lvl1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1pPr>
                <a:lvl2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2pPr>
                <a:lvl3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3pPr>
                <a:lvl4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4pPr>
                <a:lvl5pPr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 PL SungtiL GB" charset="0"/>
                  </a:defRPr>
                </a:lvl9pPr>
              </a:lstStyle>
              <a:p>
                <a:pPr hangingPunct="1">
                  <a:lnSpc>
                    <a:spcPct val="100000"/>
                  </a:lnSpc>
                </a:pPr>
                <a:r>
                  <a:rPr lang="zh-CN" altLang="zh-CN">
                    <a:latin typeface="Century Gothic" panose="020B0502020202020204" pitchFamily="34" charset="0"/>
                    <a:ea typeface="宋体" panose="02010600030101010101" pitchFamily="2" charset="-122"/>
                  </a:rPr>
                  <a:t>读指针</a:t>
                </a:r>
              </a:p>
            </p:txBody>
          </p:sp>
        </p:grp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8" y="2716"/>
              <a:ext cx="2839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altLang="zh-CN">
                  <a:latin typeface="Century Gothic" panose="020B0502020202020204" pitchFamily="34" charset="0"/>
                </a:rPr>
                <a:t>Buffer[++Pointer % SIZE] = Produce();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767" y="3418"/>
              <a:ext cx="283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altLang="zh-CN">
                  <a:latin typeface="Century Gothic" panose="020B0502020202020204" pitchFamily="34" charset="0"/>
                </a:rPr>
                <a:t>Consume(Buffer[++Pointer % SIZE]);</a:t>
              </a: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4154488" y="2828925"/>
            <a:ext cx="3619500" cy="3619500"/>
            <a:chOff x="2617" y="1782"/>
            <a:chExt cx="2280" cy="2280"/>
          </a:xfrm>
        </p:grpSpPr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2809" y="1896"/>
              <a:ext cx="1957" cy="1982"/>
            </a:xfrm>
            <a:custGeom>
              <a:avLst/>
              <a:gdLst>
                <a:gd name="G0" fmla="+- 0 0 19744742"/>
                <a:gd name="G1" fmla="+- 38655 0 19744742"/>
                <a:gd name="G2" fmla="?: G1 19744742 38655"/>
                <a:gd name="G3" fmla="?: G0 0 G1"/>
                <a:gd name="G4" fmla="+- 0 0 13479958"/>
                <a:gd name="G5" fmla="+- 38655 0 13479958"/>
                <a:gd name="G6" fmla="?: G5 13479958 38655"/>
                <a:gd name="G7" fmla="?: G4 0 G5"/>
                <a:gd name="G8" fmla="+- G7 0 G3"/>
                <a:gd name="G9" fmla="+- G8 38656 0"/>
                <a:gd name="G10" fmla="+- G9 0 0"/>
                <a:gd name="G11" fmla="?: G8 G8 G10"/>
                <a:gd name="G12" fmla="*/ 8636 1 2"/>
                <a:gd name="G13" fmla="*/ 1 35987 55552"/>
                <a:gd name="G14" fmla="*/ G13 G3 1"/>
                <a:gd name="G15" fmla="*/ G14 1 52096"/>
                <a:gd name="G16" fmla="sin G12 G15"/>
                <a:gd name="G17" fmla="*/ 8746 1 2"/>
                <a:gd name="G18" fmla="*/ 1 35987 55552"/>
                <a:gd name="G19" fmla="*/ G18 G3 1"/>
                <a:gd name="G20" fmla="*/ G19 1 52096"/>
                <a:gd name="G21" fmla="cos G17 G20"/>
                <a:gd name="G22" fmla="at2 G21 G16"/>
                <a:gd name="G23" fmla="cos G12 G22"/>
                <a:gd name="G24" fmla="at2 G21 G16"/>
                <a:gd name="G25" fmla="sin G17 G24"/>
                <a:gd name="G26" fmla="*/ 8636 1 2"/>
                <a:gd name="G27" fmla="+- G26 G23 0"/>
                <a:gd name="G28" fmla="+- G27 0 0"/>
                <a:gd name="G29" fmla="*/ 8746 1 2"/>
                <a:gd name="G30" fmla="+- G29 G25 0"/>
                <a:gd name="G31" fmla="+- G30 0 0"/>
                <a:gd name="G32" fmla="*/ 1 35987 55552"/>
                <a:gd name="G33" fmla="*/ G32 G7 1"/>
                <a:gd name="G34" fmla="*/ G33 1 52096"/>
                <a:gd name="G35" fmla="sin G12 G34"/>
                <a:gd name="G36" fmla="*/ 1 35987 55552"/>
                <a:gd name="G37" fmla="*/ G36 G7 1"/>
                <a:gd name="G38" fmla="*/ G37 1 52096"/>
                <a:gd name="G39" fmla="cos G17 G38"/>
                <a:gd name="G40" fmla="at2 G39 G35"/>
                <a:gd name="G41" fmla="cos G12 G40"/>
                <a:gd name="G42" fmla="at2 G39 G35"/>
                <a:gd name="G43" fmla="sin G17 G42"/>
                <a:gd name="G44" fmla="+- G26 G41 0"/>
                <a:gd name="G45" fmla="+- G44 0 0"/>
                <a:gd name="G46" fmla="+- G29 G43 0"/>
                <a:gd name="G47" fmla="+- G46 0 0"/>
                <a:gd name="G48" fmla="*/ 1 35987 55552"/>
                <a:gd name="G49" fmla="*/ G48 13024 1"/>
                <a:gd name="G50" fmla="*/ G49 1 52096"/>
                <a:gd name="G51" fmla="cos G12 G50"/>
                <a:gd name="G52" fmla="*/ 1 35987 55552"/>
                <a:gd name="G53" fmla="*/ G52 13024 1"/>
                <a:gd name="G54" fmla="*/ G53 1 52096"/>
                <a:gd name="G55" fmla="sin G17 G54"/>
                <a:gd name="G56" fmla="+- G26 0 G51"/>
                <a:gd name="G57" fmla="+- G26 G51 0"/>
                <a:gd name="G58" fmla="+- G57 0 0"/>
                <a:gd name="G59" fmla="+- G29 0 G55"/>
                <a:gd name="G60" fmla="+- G29 G55 0"/>
                <a:gd name="G61" fmla="+- G60 0 0"/>
                <a:gd name="G62" fmla="+- 8636 0 0"/>
                <a:gd name="G63" fmla="+- 8746 0 0"/>
                <a:gd name="G64" fmla="*/ G3 1 60000"/>
                <a:gd name="G65" fmla="*/ G11 1 600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635" y="4371"/>
                  </a:moveTo>
                  <a:lnTo>
                    <a:pt x="4318" y="4373"/>
                  </a:lnTo>
                  <a:lnTo>
                    <a:pt x="-328" y="104"/>
                  </a:lnTo>
                  <a:close/>
                </a:path>
              </a:pathLst>
            </a:custGeom>
            <a:solidFill>
              <a:srgbClr val="00B0F0">
                <a:alpha val="3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AutoShape 15"/>
            <p:cNvSpPr>
              <a:spLocks noChangeArrowheads="1"/>
            </p:cNvSpPr>
            <p:nvPr/>
          </p:nvSpPr>
          <p:spPr bwMode="auto">
            <a:xfrm rot="10020000">
              <a:off x="2801" y="1966"/>
              <a:ext cx="1913" cy="1913"/>
            </a:xfrm>
            <a:custGeom>
              <a:avLst/>
              <a:gdLst>
                <a:gd name="G0" fmla="+- 0 0 3723821"/>
                <a:gd name="G1" fmla="+- 38655 0 3723821"/>
                <a:gd name="G2" fmla="?: G1 3723821 38655"/>
                <a:gd name="G3" fmla="?: G0 0 G1"/>
                <a:gd name="G4" fmla="+- 0 0 9618471"/>
                <a:gd name="G5" fmla="+- 38655 0 9618471"/>
                <a:gd name="G6" fmla="?: G5 9618471 38655"/>
                <a:gd name="G7" fmla="?: G4 0 G5"/>
                <a:gd name="G8" fmla="+- G7 0 G3"/>
                <a:gd name="G9" fmla="+- G8 38656 0"/>
                <a:gd name="G10" fmla="+- G9 0 0"/>
                <a:gd name="G11" fmla="?: G8 G8 G10"/>
                <a:gd name="G12" fmla="*/ 8441 1 2"/>
                <a:gd name="G13" fmla="*/ 1 35987 55552"/>
                <a:gd name="G14" fmla="*/ G13 G3 1"/>
                <a:gd name="G15" fmla="*/ G14 1 52096"/>
                <a:gd name="G16" fmla="sin G12 G15"/>
                <a:gd name="G17" fmla="*/ 8441 1 2"/>
                <a:gd name="G18" fmla="*/ 1 35987 55552"/>
                <a:gd name="G19" fmla="*/ G18 G3 1"/>
                <a:gd name="G20" fmla="*/ G19 1 52096"/>
                <a:gd name="G21" fmla="cos G17 G20"/>
                <a:gd name="G22" fmla="at2 G21 G16"/>
                <a:gd name="G23" fmla="cos G12 G22"/>
                <a:gd name="G24" fmla="at2 G21 G16"/>
                <a:gd name="G25" fmla="sin G17 G24"/>
                <a:gd name="G26" fmla="*/ 8441 1 2"/>
                <a:gd name="G27" fmla="+- G26 G23 0"/>
                <a:gd name="G28" fmla="+- G27 0 0"/>
                <a:gd name="G29" fmla="*/ 8441 1 2"/>
                <a:gd name="G30" fmla="+- G29 G25 0"/>
                <a:gd name="G31" fmla="+- G30 0 0"/>
                <a:gd name="G32" fmla="*/ 1 35987 55552"/>
                <a:gd name="G33" fmla="*/ G32 G7 1"/>
                <a:gd name="G34" fmla="*/ G33 1 52096"/>
                <a:gd name="G35" fmla="sin G12 G34"/>
                <a:gd name="G36" fmla="*/ 1 35987 55552"/>
                <a:gd name="G37" fmla="*/ G36 G7 1"/>
                <a:gd name="G38" fmla="*/ G37 1 52096"/>
                <a:gd name="G39" fmla="cos G17 G38"/>
                <a:gd name="G40" fmla="at2 G39 G35"/>
                <a:gd name="G41" fmla="cos G12 G40"/>
                <a:gd name="G42" fmla="at2 G39 G35"/>
                <a:gd name="G43" fmla="sin G17 G42"/>
                <a:gd name="G44" fmla="+- G26 G41 0"/>
                <a:gd name="G45" fmla="+- G44 0 0"/>
                <a:gd name="G46" fmla="+- G29 G43 0"/>
                <a:gd name="G47" fmla="+- G46 0 0"/>
                <a:gd name="G48" fmla="*/ 1 35987 55552"/>
                <a:gd name="G49" fmla="*/ G48 13024 1"/>
                <a:gd name="G50" fmla="*/ G49 1 52096"/>
                <a:gd name="G51" fmla="cos G12 G50"/>
                <a:gd name="G52" fmla="*/ 1 35987 55552"/>
                <a:gd name="G53" fmla="*/ G52 13024 1"/>
                <a:gd name="G54" fmla="*/ G53 1 52096"/>
                <a:gd name="G55" fmla="sin G17 G54"/>
                <a:gd name="G56" fmla="+- G26 0 G51"/>
                <a:gd name="G57" fmla="+- G26 G51 0"/>
                <a:gd name="G58" fmla="+- G57 0 0"/>
                <a:gd name="G59" fmla="+- G29 0 G55"/>
                <a:gd name="G60" fmla="+- G29 G55 0"/>
                <a:gd name="G61" fmla="+- G60 0 0"/>
                <a:gd name="G62" fmla="+- 8441 0 0"/>
                <a:gd name="G63" fmla="+- 8441 0 0"/>
                <a:gd name="G64" fmla="*/ G3 1 60000"/>
                <a:gd name="G65" fmla="*/ G11 1 600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8441" y="4219"/>
                  </a:moveTo>
                  <a:lnTo>
                    <a:pt x="4221" y="4221"/>
                  </a:lnTo>
                  <a:lnTo>
                    <a:pt x="-61" y="-98"/>
                  </a:lnTo>
                  <a:close/>
                </a:path>
              </a:pathLst>
            </a:custGeom>
            <a:solidFill>
              <a:srgbClr val="E78712">
                <a:alpha val="51999"/>
              </a:srgbClr>
            </a:solidFill>
            <a:ln w="15840" cap="flat">
              <a:solidFill>
                <a:srgbClr val="AA630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3374" y="3421"/>
              <a:ext cx="93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未消费数据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374" y="2265"/>
              <a:ext cx="93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zh-CN" altLang="zh-CN">
                  <a:latin typeface="Century Gothic" panose="020B0502020202020204" pitchFamily="34" charset="0"/>
                  <a:ea typeface="宋体" panose="02010600030101010101" pitchFamily="2" charset="-122"/>
                </a:rPr>
                <a:t>已消费数据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2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Disruptor为什么高效？(4)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 indent="-2270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环形缓冲区 + CAS操作 = 无锁数据结构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单一生产者、单一消费者情况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多消费者情况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多生产者情况：需要考虑同步问题</a:t>
            </a:r>
          </a:p>
          <a:p>
            <a:pPr lvl="2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4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例子：写指针=0时，两个生产者同时生产</a:t>
            </a:r>
          </a:p>
          <a:p>
            <a:pPr marL="914400" indent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zh-CN" altLang="zh-CN" sz="14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               生产者1 申请到缓冲区空间0</a:t>
            </a:r>
          </a:p>
          <a:p>
            <a:pPr marL="914400" indent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zh-CN" altLang="zh-CN" sz="14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                生产者2 申请到缓冲区空间0</a:t>
            </a:r>
          </a:p>
          <a:p>
            <a:pPr marL="914400" indent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zh-CN" altLang="zh-CN" sz="14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                执行后，写指针=1</a:t>
            </a:r>
          </a:p>
          <a:p>
            <a:pPr lvl="2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4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使用CAS避免上述问题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89213" y="1622425"/>
            <a:ext cx="100155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2 public long next(int n)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3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4     //......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5     long current,next;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6     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do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7     {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8         //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先将写指针的当前值备份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 9         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current = pointer.get();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10         //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预计写指针将要移动到的位置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11         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next = current + n;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12         //......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省略：确保从</a:t>
            </a:r>
            <a:r>
              <a:rPr lang="en-US" altLang="zh-CN">
                <a:latin typeface="Century Gothic" panose="020B0502020202020204" pitchFamily="34" charset="0"/>
              </a:rPr>
              <a:t>current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>
                <a:latin typeface="Century Gothic" panose="020B0502020202020204" pitchFamily="34" charset="0"/>
              </a:rPr>
              <a:t>current+n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的缓冲区被消费者读完</a:t>
            </a:r>
            <a:r>
              <a:rPr lang="en-US" altLang="zh-CN">
                <a:latin typeface="Century Gothic" panose="020B0502020202020204" pitchFamily="34" charset="0"/>
              </a:rPr>
              <a:t>......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13         //*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原子操作</a:t>
            </a:r>
            <a:r>
              <a:rPr lang="en-US" altLang="zh-CN">
                <a:latin typeface="Century Gothic" panose="020B0502020202020204" pitchFamily="34" charset="0"/>
              </a:rPr>
              <a:t>*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如果当前写指针和刚才一样（说明</a:t>
            </a:r>
            <a:r>
              <a:rPr lang="en-US" altLang="zh-CN">
                <a:latin typeface="Century Gothic" panose="020B0502020202020204" pitchFamily="34" charset="0"/>
              </a:rPr>
              <a:t>9-12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行的计算有效），则移动写指针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14         if ( 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pointer.comapreAndSet(current,next) </a:t>
            </a:r>
            <a:r>
              <a:rPr lang="en-US" altLang="zh-CN">
                <a:latin typeface="Century Gothic" panose="020B0502020202020204" pitchFamily="34" charset="0"/>
              </a:rPr>
              <a:t>)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15             break;  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16     }</a:t>
            </a:r>
            <a:r>
              <a:rPr lang="en-US" altLang="zh-CN">
                <a:solidFill>
                  <a:srgbClr val="FF0000"/>
                </a:solidFill>
                <a:latin typeface="Century Gothic" panose="020B0502020202020204" pitchFamily="34" charset="0"/>
              </a:rPr>
              <a:t>while ( true )</a:t>
            </a:r>
            <a:r>
              <a:rPr lang="en-US" altLang="zh-CN">
                <a:latin typeface="Century Gothic" panose="020B0502020202020204" pitchFamily="34" charset="0"/>
              </a:rPr>
              <a:t>//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>
                <a:latin typeface="Century Gothic" panose="020B0502020202020204" pitchFamily="34" charset="0"/>
              </a:rPr>
              <a:t>CAS</a:t>
            </a:r>
            <a:r>
              <a:rPr lang="zh-CN" altLang="zh-CN">
                <a:latin typeface="Century Gothic" panose="020B0502020202020204" pitchFamily="34" charset="0"/>
                <a:ea typeface="宋体" panose="02010600030101010101" pitchFamily="2" charset="-122"/>
              </a:rPr>
              <a:t>失败或者还不能移动写指针，则不断尝试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17     return next;</a:t>
            </a:r>
          </a:p>
          <a:p>
            <a:pPr hangingPunct="1">
              <a:lnSpc>
                <a:spcPct val="100000"/>
              </a:lnSpc>
            </a:pPr>
            <a:r>
              <a:rPr lang="en-US" altLang="zh-CN">
                <a:latin typeface="Century Gothic" panose="020B0502020202020204" pitchFamily="34" charset="0"/>
              </a:rPr>
              <a:t>18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9" dur="1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14" dur="1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19" dur="1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24" dur="1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29" dur="1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34" dur="1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39" dur="1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44" dur="1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49" dur="1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sz="3600">
                <a:solidFill>
                  <a:srgbClr val="262626"/>
                </a:solidFill>
                <a:ea typeface="宋体" panose="02010600030101010101" pitchFamily="2" charset="-122"/>
              </a:rPr>
              <a:t>Disruptor为什么高效？(5)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89213" y="2133600"/>
            <a:ext cx="8915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避免频繁GC（垃圾回收）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预先分配缓冲区内容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Buffer[i] = new Obj(); </a:t>
            </a:r>
            <a:r>
              <a:rPr lang="zh-CN" altLang="zh-CN" sz="1600">
                <a:solidFill>
                  <a:srgbClr val="404040"/>
                </a:solidFill>
                <a:latin typeface="Wingdings" panose="05000000000000000000" pitchFamily="2" charset="2"/>
                <a:ea typeface="宋体" panose="02010600030101010101" pitchFamily="2" charset="-122"/>
              </a:rPr>
              <a:t></a:t>
            </a: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Buffer[i].setValue(obj);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成批操作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消费者一次消费尽量多的产品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生产者多次生产一次发布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缓存行填充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当写指针、读指针存储在同一CPU缓存行时</a:t>
            </a:r>
          </a:p>
          <a:p>
            <a:pPr marL="457200" indent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     一个CPU核心对写指针的修改会使另一个核心的该缓存行失效，导致使用读指针被延迟。</a:t>
            </a:r>
          </a:p>
          <a:p>
            <a:pPr lvl="1" hangingPunct="1">
              <a:lnSpc>
                <a:spcPct val="100000"/>
              </a:lnSpc>
              <a:spcBef>
                <a:spcPts val="1000"/>
              </a:spcBef>
              <a:buClr>
                <a:srgbClr val="E78712"/>
              </a:buClr>
              <a:buFont typeface="Wingdings 3" panose="05040102010807070707" pitchFamily="18" charset="2"/>
              <a:buChar char=""/>
            </a:pP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Long pointer </a:t>
            </a:r>
            <a:r>
              <a:rPr lang="zh-CN" altLang="zh-CN" sz="1600">
                <a:solidFill>
                  <a:srgbClr val="404040"/>
                </a:solidFill>
                <a:latin typeface="Wingdings" panose="05000000000000000000" pitchFamily="2" charset="2"/>
                <a:ea typeface="宋体" panose="02010600030101010101" pitchFamily="2" charset="-122"/>
              </a:rPr>
              <a:t></a:t>
            </a:r>
            <a:r>
              <a:rPr lang="zh-CN" altLang="zh-CN" sz="1600">
                <a:solidFill>
                  <a:srgbClr val="40404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Long pointer[8];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Century Gothic"/>
        <a:ea typeface=""/>
        <a:cs typeface="AR PL SungtiL GB"/>
      </a:majorFont>
      <a:minorFont>
        <a:latin typeface="Century Gothic"/>
        <a:ea typeface=""/>
        <a:cs typeface="AR PL SungtiL G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Century Gothic"/>
        <a:ea typeface=""/>
        <a:cs typeface="AR PL SungtiL GB"/>
      </a:majorFont>
      <a:minorFont>
        <a:latin typeface="Century Gothic"/>
        <a:ea typeface=""/>
        <a:cs typeface="AR PL SungtiL G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492</TotalTime>
  <Words>894</Words>
  <Application>Microsoft Office PowerPoint</Application>
  <PresentationFormat>宽屏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Times New Roman</vt:lpstr>
      <vt:lpstr>Century Gothic</vt:lpstr>
      <vt:lpstr>AR PL SungtiL GB</vt:lpstr>
      <vt:lpstr>Arial</vt:lpstr>
      <vt:lpstr>DejaVu Sans</vt:lpstr>
      <vt:lpstr>Wingdings 3</vt:lpstr>
      <vt:lpstr>Wingdings</vt:lpstr>
      <vt:lpstr>Office 主题​​</vt:lpstr>
      <vt:lpstr>Office 主题​​</vt:lpstr>
      <vt:lpstr>Disruptor框架介绍</vt:lpstr>
      <vt:lpstr>什么是Disruptor？(1)</vt:lpstr>
      <vt:lpstr>什么是Disruptor？(2)</vt:lpstr>
      <vt:lpstr>Disruptor为什么高效？(1)</vt:lpstr>
      <vt:lpstr>Disruptor为什么高效？(1)</vt:lpstr>
      <vt:lpstr>Disruptor为什么高效？(2)</vt:lpstr>
      <vt:lpstr>Disruptor为什么高效？(3)</vt:lpstr>
      <vt:lpstr>Disruptor为什么高效？(4)</vt:lpstr>
      <vt:lpstr>Disruptor为什么高效？(5)</vt:lpstr>
      <vt:lpstr>使用Disruptor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shenck</dc:creator>
  <cp:keywords/>
  <dc:description/>
  <cp:lastModifiedBy>袁虎</cp:lastModifiedBy>
  <cp:revision>133</cp:revision>
  <cp:lastPrinted>1601-01-01T00:00:00Z</cp:lastPrinted>
  <dcterms:created xsi:type="dcterms:W3CDTF">2014-10-20T06:59:22Z</dcterms:created>
  <dcterms:modified xsi:type="dcterms:W3CDTF">2016-11-17T14:16:56Z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11</vt:r8>
  </property>
</Properties>
</file>