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1896" y="9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A8DF2D-CCD9-484B-8ADE-53329BAAC745}" type="datetimeFigureOut">
              <a:rPr lang="en-US" smtClean="0"/>
              <a:t>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867236-E9AC-42F0-AAF1-781C87E339F2}" type="slidenum">
              <a:rPr lang="en-US" smtClean="0"/>
              <a:t>‹#›</a:t>
            </a:fld>
            <a:endParaRPr lang="en-US"/>
          </a:p>
        </p:txBody>
      </p:sp>
    </p:spTree>
    <p:extLst>
      <p:ext uri="{BB962C8B-B14F-4D97-AF65-F5344CB8AC3E}">
        <p14:creationId xmlns:p14="http://schemas.microsoft.com/office/powerpoint/2010/main" val="1945867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A8DF2D-CCD9-484B-8ADE-53329BAAC745}" type="datetimeFigureOut">
              <a:rPr lang="en-US" smtClean="0"/>
              <a:t>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867236-E9AC-42F0-AAF1-781C87E339F2}" type="slidenum">
              <a:rPr lang="en-US" smtClean="0"/>
              <a:t>‹#›</a:t>
            </a:fld>
            <a:endParaRPr lang="en-US"/>
          </a:p>
        </p:txBody>
      </p:sp>
    </p:spTree>
    <p:extLst>
      <p:ext uri="{BB962C8B-B14F-4D97-AF65-F5344CB8AC3E}">
        <p14:creationId xmlns:p14="http://schemas.microsoft.com/office/powerpoint/2010/main" val="1505293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A8DF2D-CCD9-484B-8ADE-53329BAAC745}" type="datetimeFigureOut">
              <a:rPr lang="en-US" smtClean="0"/>
              <a:t>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867236-E9AC-42F0-AAF1-781C87E339F2}" type="slidenum">
              <a:rPr lang="en-US" smtClean="0"/>
              <a:t>‹#›</a:t>
            </a:fld>
            <a:endParaRPr lang="en-US"/>
          </a:p>
        </p:txBody>
      </p:sp>
    </p:spTree>
    <p:extLst>
      <p:ext uri="{BB962C8B-B14F-4D97-AF65-F5344CB8AC3E}">
        <p14:creationId xmlns:p14="http://schemas.microsoft.com/office/powerpoint/2010/main" val="4230474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A8DF2D-CCD9-484B-8ADE-53329BAAC745}" type="datetimeFigureOut">
              <a:rPr lang="en-US" smtClean="0"/>
              <a:t>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867236-E9AC-42F0-AAF1-781C87E339F2}" type="slidenum">
              <a:rPr lang="en-US" smtClean="0"/>
              <a:t>‹#›</a:t>
            </a:fld>
            <a:endParaRPr lang="en-US"/>
          </a:p>
        </p:txBody>
      </p:sp>
    </p:spTree>
    <p:extLst>
      <p:ext uri="{BB962C8B-B14F-4D97-AF65-F5344CB8AC3E}">
        <p14:creationId xmlns:p14="http://schemas.microsoft.com/office/powerpoint/2010/main" val="2153060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A8DF2D-CCD9-484B-8ADE-53329BAAC745}" type="datetimeFigureOut">
              <a:rPr lang="en-US" smtClean="0"/>
              <a:t>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867236-E9AC-42F0-AAF1-781C87E339F2}" type="slidenum">
              <a:rPr lang="en-US" smtClean="0"/>
              <a:t>‹#›</a:t>
            </a:fld>
            <a:endParaRPr lang="en-US"/>
          </a:p>
        </p:txBody>
      </p:sp>
    </p:spTree>
    <p:extLst>
      <p:ext uri="{BB962C8B-B14F-4D97-AF65-F5344CB8AC3E}">
        <p14:creationId xmlns:p14="http://schemas.microsoft.com/office/powerpoint/2010/main" val="510841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A8DF2D-CCD9-484B-8ADE-53329BAAC745}" type="datetimeFigureOut">
              <a:rPr lang="en-US" smtClean="0"/>
              <a:t>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867236-E9AC-42F0-AAF1-781C87E339F2}" type="slidenum">
              <a:rPr lang="en-US" smtClean="0"/>
              <a:t>‹#›</a:t>
            </a:fld>
            <a:endParaRPr lang="en-US"/>
          </a:p>
        </p:txBody>
      </p:sp>
    </p:spTree>
    <p:extLst>
      <p:ext uri="{BB962C8B-B14F-4D97-AF65-F5344CB8AC3E}">
        <p14:creationId xmlns:p14="http://schemas.microsoft.com/office/powerpoint/2010/main" val="4206056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A8DF2D-CCD9-484B-8ADE-53329BAAC745}" type="datetimeFigureOut">
              <a:rPr lang="en-US" smtClean="0"/>
              <a:t>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867236-E9AC-42F0-AAF1-781C87E339F2}" type="slidenum">
              <a:rPr lang="en-US" smtClean="0"/>
              <a:t>‹#›</a:t>
            </a:fld>
            <a:endParaRPr lang="en-US"/>
          </a:p>
        </p:txBody>
      </p:sp>
    </p:spTree>
    <p:extLst>
      <p:ext uri="{BB962C8B-B14F-4D97-AF65-F5344CB8AC3E}">
        <p14:creationId xmlns:p14="http://schemas.microsoft.com/office/powerpoint/2010/main" val="67690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A8DF2D-CCD9-484B-8ADE-53329BAAC745}" type="datetimeFigureOut">
              <a:rPr lang="en-US" smtClean="0"/>
              <a:t>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867236-E9AC-42F0-AAF1-781C87E339F2}" type="slidenum">
              <a:rPr lang="en-US" smtClean="0"/>
              <a:t>‹#›</a:t>
            </a:fld>
            <a:endParaRPr lang="en-US"/>
          </a:p>
        </p:txBody>
      </p:sp>
    </p:spTree>
    <p:extLst>
      <p:ext uri="{BB962C8B-B14F-4D97-AF65-F5344CB8AC3E}">
        <p14:creationId xmlns:p14="http://schemas.microsoft.com/office/powerpoint/2010/main" val="2871015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A8DF2D-CCD9-484B-8ADE-53329BAAC745}" type="datetimeFigureOut">
              <a:rPr lang="en-US" smtClean="0"/>
              <a:t>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867236-E9AC-42F0-AAF1-781C87E339F2}" type="slidenum">
              <a:rPr lang="en-US" smtClean="0"/>
              <a:t>‹#›</a:t>
            </a:fld>
            <a:endParaRPr lang="en-US"/>
          </a:p>
        </p:txBody>
      </p:sp>
    </p:spTree>
    <p:extLst>
      <p:ext uri="{BB962C8B-B14F-4D97-AF65-F5344CB8AC3E}">
        <p14:creationId xmlns:p14="http://schemas.microsoft.com/office/powerpoint/2010/main" val="4120637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A8DF2D-CCD9-484B-8ADE-53329BAAC745}" type="datetimeFigureOut">
              <a:rPr lang="en-US" smtClean="0"/>
              <a:t>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867236-E9AC-42F0-AAF1-781C87E339F2}" type="slidenum">
              <a:rPr lang="en-US" smtClean="0"/>
              <a:t>‹#›</a:t>
            </a:fld>
            <a:endParaRPr lang="en-US"/>
          </a:p>
        </p:txBody>
      </p:sp>
    </p:spTree>
    <p:extLst>
      <p:ext uri="{BB962C8B-B14F-4D97-AF65-F5344CB8AC3E}">
        <p14:creationId xmlns:p14="http://schemas.microsoft.com/office/powerpoint/2010/main" val="3893151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A8DF2D-CCD9-484B-8ADE-53329BAAC745}" type="datetimeFigureOut">
              <a:rPr lang="en-US" smtClean="0"/>
              <a:t>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867236-E9AC-42F0-AAF1-781C87E339F2}" type="slidenum">
              <a:rPr lang="en-US" smtClean="0"/>
              <a:t>‹#›</a:t>
            </a:fld>
            <a:endParaRPr lang="en-US"/>
          </a:p>
        </p:txBody>
      </p:sp>
    </p:spTree>
    <p:extLst>
      <p:ext uri="{BB962C8B-B14F-4D97-AF65-F5344CB8AC3E}">
        <p14:creationId xmlns:p14="http://schemas.microsoft.com/office/powerpoint/2010/main" val="3038820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A8DF2D-CCD9-484B-8ADE-53329BAAC745}" type="datetimeFigureOut">
              <a:rPr lang="en-US" smtClean="0"/>
              <a:t>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867236-E9AC-42F0-AAF1-781C87E339F2}" type="slidenum">
              <a:rPr lang="en-US" smtClean="0"/>
              <a:t>‹#›</a:t>
            </a:fld>
            <a:endParaRPr lang="en-US"/>
          </a:p>
        </p:txBody>
      </p:sp>
    </p:spTree>
    <p:extLst>
      <p:ext uri="{BB962C8B-B14F-4D97-AF65-F5344CB8AC3E}">
        <p14:creationId xmlns:p14="http://schemas.microsoft.com/office/powerpoint/2010/main" val="701588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stretch>
            <a:fillRect/>
          </a:stretch>
        </p:blipFill>
        <p:spPr>
          <a:xfrm>
            <a:off x="-341126" y="-41274"/>
            <a:ext cx="12914126" cy="7264196"/>
          </a:xfrm>
          <a:prstGeom prst="rect">
            <a:avLst/>
          </a:prstGeom>
        </p:spPr>
      </p:pic>
      <p:pic>
        <p:nvPicPr>
          <p:cNvPr id="5" name="Picture 4"/>
          <p:cNvPicPr>
            <a:picLocks noChangeAspect="1"/>
          </p:cNvPicPr>
          <p:nvPr/>
        </p:nvPicPr>
        <p:blipFill rotWithShape="1">
          <a:blip r:embed="rId2"/>
          <a:srcRect l="45286" t="26649" r="24160" b="32639"/>
          <a:stretch/>
        </p:blipFill>
        <p:spPr>
          <a:xfrm>
            <a:off x="2637217" y="1916927"/>
            <a:ext cx="3945765" cy="2957469"/>
          </a:xfrm>
          <a:prstGeom prst="rect">
            <a:avLst/>
          </a:prstGeom>
        </p:spPr>
      </p:pic>
      <p:sp>
        <p:nvSpPr>
          <p:cNvPr id="7" name="Rounded Rectangle 6"/>
          <p:cNvSpPr/>
          <p:nvPr/>
        </p:nvSpPr>
        <p:spPr>
          <a:xfrm>
            <a:off x="6400800" y="2133600"/>
            <a:ext cx="3160525" cy="2428875"/>
          </a:xfrm>
          <a:prstGeom prst="roundRect">
            <a:avLst>
              <a:gd name="adj" fmla="val 63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dirty="0" smtClean="0"/>
              <a:t>Our group focus on the experimental studies related to spintronics and quantum materials, including:</a:t>
            </a:r>
          </a:p>
          <a:p>
            <a:pPr marL="342900" indent="-342900">
              <a:buAutoNum type="arabicParenR"/>
            </a:pPr>
            <a:r>
              <a:rPr lang="en-US" sz="1500" dirty="0" smtClean="0"/>
              <a:t>Spin current as a probe for quantum materials;</a:t>
            </a:r>
          </a:p>
          <a:p>
            <a:pPr marL="342900" indent="-342900">
              <a:buAutoNum type="arabicParenR"/>
            </a:pPr>
            <a:r>
              <a:rPr lang="en-US" sz="1500" dirty="0"/>
              <a:t>Growth of quantum materials thin films;</a:t>
            </a:r>
          </a:p>
          <a:p>
            <a:pPr marL="342900" indent="-342900">
              <a:buAutoNum type="arabicParenR"/>
            </a:pPr>
            <a:r>
              <a:rPr lang="en-US" sz="1500" dirty="0"/>
              <a:t>Quantum materials for spintronics applications</a:t>
            </a:r>
            <a:r>
              <a:rPr lang="en-US" sz="1500" dirty="0" smtClean="0"/>
              <a:t>.</a:t>
            </a:r>
          </a:p>
          <a:p>
            <a:r>
              <a:rPr lang="en-US" sz="1500" dirty="0" smtClean="0"/>
              <a:t>For more information, see Research</a:t>
            </a:r>
            <a:endParaRPr lang="en-US" sz="1500" dirty="0"/>
          </a:p>
        </p:txBody>
      </p:sp>
    </p:spTree>
    <p:extLst>
      <p:ext uri="{BB962C8B-B14F-4D97-AF65-F5344CB8AC3E}">
        <p14:creationId xmlns:p14="http://schemas.microsoft.com/office/powerpoint/2010/main" val="593803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1"/>
            <a:ext cx="12039600" cy="6772275"/>
          </a:xfrm>
          <a:prstGeom prst="rect">
            <a:avLst/>
          </a:prstGeom>
        </p:spPr>
      </p:pic>
      <p:sp>
        <p:nvSpPr>
          <p:cNvPr id="9" name="Rectangle 8"/>
          <p:cNvSpPr/>
          <p:nvPr/>
        </p:nvSpPr>
        <p:spPr>
          <a:xfrm>
            <a:off x="2709645" y="2147581"/>
            <a:ext cx="528506" cy="209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Key </a:t>
            </a:r>
            <a:endParaRPr lang="en-US" sz="1400" dirty="0"/>
          </a:p>
        </p:txBody>
      </p:sp>
      <p:sp>
        <p:nvSpPr>
          <p:cNvPr id="11" name="Rectangle 10"/>
          <p:cNvSpPr/>
          <p:nvPr/>
        </p:nvSpPr>
        <p:spPr>
          <a:xfrm>
            <a:off x="5587067" y="2139191"/>
            <a:ext cx="822121" cy="209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Full list</a:t>
            </a:r>
            <a:endParaRPr lang="en-US" sz="1400" dirty="0"/>
          </a:p>
        </p:txBody>
      </p:sp>
      <p:sp>
        <p:nvSpPr>
          <p:cNvPr id="12" name="Rectangle 11"/>
          <p:cNvSpPr/>
          <p:nvPr/>
        </p:nvSpPr>
        <p:spPr>
          <a:xfrm>
            <a:off x="4328719" y="2147581"/>
            <a:ext cx="721454" cy="402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2014-2016</a:t>
            </a:r>
            <a:endParaRPr lang="en-US" sz="1400" dirty="0"/>
          </a:p>
        </p:txBody>
      </p:sp>
      <p:sp>
        <p:nvSpPr>
          <p:cNvPr id="13" name="Rectangle 12"/>
          <p:cNvSpPr/>
          <p:nvPr/>
        </p:nvSpPr>
        <p:spPr>
          <a:xfrm>
            <a:off x="3338818" y="2155971"/>
            <a:ext cx="721454" cy="402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2017-2019</a:t>
            </a:r>
            <a:endParaRPr lang="en-US" sz="1400" dirty="0"/>
          </a:p>
        </p:txBody>
      </p:sp>
    </p:spTree>
    <p:extLst>
      <p:ext uri="{BB962C8B-B14F-4D97-AF65-F5344CB8AC3E}">
        <p14:creationId xmlns:p14="http://schemas.microsoft.com/office/powerpoint/2010/main" val="345240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1"/>
            <a:ext cx="12039600" cy="6772275"/>
          </a:xfrm>
          <a:prstGeom prst="rect">
            <a:avLst/>
          </a:prstGeom>
        </p:spPr>
      </p:pic>
      <p:sp>
        <p:nvSpPr>
          <p:cNvPr id="9" name="Rectangle 8"/>
          <p:cNvSpPr/>
          <p:nvPr/>
        </p:nvSpPr>
        <p:spPr>
          <a:xfrm>
            <a:off x="2709645" y="2147581"/>
            <a:ext cx="528506" cy="209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Key </a:t>
            </a:r>
            <a:endParaRPr lang="en-US" sz="1400" dirty="0"/>
          </a:p>
        </p:txBody>
      </p:sp>
      <p:pic>
        <p:nvPicPr>
          <p:cNvPr id="2" name="Picture 1"/>
          <p:cNvPicPr>
            <a:picLocks noChangeAspect="1"/>
          </p:cNvPicPr>
          <p:nvPr/>
        </p:nvPicPr>
        <p:blipFill rotWithShape="1">
          <a:blip r:embed="rId3"/>
          <a:srcRect l="33255" t="27923" r="23551" b="20843"/>
          <a:stretch/>
        </p:blipFill>
        <p:spPr>
          <a:xfrm>
            <a:off x="3080283" y="2479843"/>
            <a:ext cx="5763701" cy="3845556"/>
          </a:xfrm>
          <a:prstGeom prst="rect">
            <a:avLst/>
          </a:prstGeom>
        </p:spPr>
      </p:pic>
    </p:spTree>
    <p:extLst>
      <p:ext uri="{BB962C8B-B14F-4D97-AF65-F5344CB8AC3E}">
        <p14:creationId xmlns:p14="http://schemas.microsoft.com/office/powerpoint/2010/main" val="791872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14299" y="0"/>
            <a:ext cx="12306300" cy="6922294"/>
          </a:xfrm>
          <a:prstGeom prst="rect">
            <a:avLst/>
          </a:prstGeom>
        </p:spPr>
      </p:pic>
      <p:sp>
        <p:nvSpPr>
          <p:cNvPr id="7" name="Rounded Rectangle 6"/>
          <p:cNvSpPr/>
          <p:nvPr/>
        </p:nvSpPr>
        <p:spPr>
          <a:xfrm>
            <a:off x="5759451" y="2762250"/>
            <a:ext cx="2000250" cy="1828800"/>
          </a:xfrm>
          <a:prstGeom prst="roundRect">
            <a:avLst>
              <a:gd name="adj" fmla="val 63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dirty="0" smtClean="0"/>
              <a:t>Facilities took too much space.</a:t>
            </a:r>
          </a:p>
          <a:p>
            <a:r>
              <a:rPr lang="en-US" sz="1500" dirty="0" smtClean="0"/>
              <a:t>Refer to the member webpage, pictures smaller.</a:t>
            </a:r>
            <a:endParaRPr lang="en-US" sz="1500" dirty="0"/>
          </a:p>
        </p:txBody>
      </p:sp>
      <p:pic>
        <p:nvPicPr>
          <p:cNvPr id="4" name="Picture 3"/>
          <p:cNvPicPr>
            <a:picLocks noChangeAspect="1"/>
          </p:cNvPicPr>
          <p:nvPr/>
        </p:nvPicPr>
        <p:blipFill rotWithShape="1">
          <a:blip r:embed="rId3"/>
          <a:srcRect l="25625" t="45926" r="25625"/>
          <a:stretch/>
        </p:blipFill>
        <p:spPr>
          <a:xfrm>
            <a:off x="8134350" y="2540794"/>
            <a:ext cx="7022404" cy="4381500"/>
          </a:xfrm>
          <a:prstGeom prst="rect">
            <a:avLst/>
          </a:prstGeom>
        </p:spPr>
      </p:pic>
    </p:spTree>
    <p:extLst>
      <p:ext uri="{BB962C8B-B14F-4D97-AF65-F5344CB8AC3E}">
        <p14:creationId xmlns:p14="http://schemas.microsoft.com/office/powerpoint/2010/main" val="3150701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14299" y="0"/>
            <a:ext cx="12306300" cy="6922294"/>
          </a:xfrm>
          <a:prstGeom prst="rect">
            <a:avLst/>
          </a:prstGeom>
        </p:spPr>
      </p:pic>
      <p:sp>
        <p:nvSpPr>
          <p:cNvPr id="8" name="Rounded Rectangle 7"/>
          <p:cNvSpPr/>
          <p:nvPr/>
        </p:nvSpPr>
        <p:spPr>
          <a:xfrm>
            <a:off x="3955035" y="1379221"/>
            <a:ext cx="3802126" cy="1028700"/>
          </a:xfrm>
          <a:prstGeom prst="roundRect">
            <a:avLst>
              <a:gd name="adj" fmla="val 63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t>Our group focus on the experimental studies related to spintronics and quantum materials, including:</a:t>
            </a:r>
          </a:p>
          <a:p>
            <a:pPr marL="228600" indent="-228600">
              <a:buAutoNum type="arabicParenBoth"/>
            </a:pPr>
            <a:r>
              <a:rPr lang="en-US" sz="1100" dirty="0" smtClean="0"/>
              <a:t>Spin current as a probe for quantum materials;</a:t>
            </a:r>
          </a:p>
          <a:p>
            <a:pPr marL="228600" indent="-228600">
              <a:buAutoNum type="arabicParenBoth"/>
            </a:pPr>
            <a:r>
              <a:rPr lang="en-US" sz="1100" dirty="0" smtClean="0"/>
              <a:t>Growth </a:t>
            </a:r>
            <a:r>
              <a:rPr lang="en-US" sz="1100" dirty="0"/>
              <a:t>of quantum materials thin </a:t>
            </a:r>
            <a:r>
              <a:rPr lang="en-US" sz="1100" dirty="0" smtClean="0"/>
              <a:t>films;</a:t>
            </a:r>
          </a:p>
          <a:p>
            <a:pPr marL="228600" indent="-228600">
              <a:buAutoNum type="arabicParenBoth"/>
            </a:pPr>
            <a:r>
              <a:rPr lang="en-US" sz="1100" dirty="0" smtClean="0"/>
              <a:t>Quantum </a:t>
            </a:r>
            <a:r>
              <a:rPr lang="en-US" sz="1100" dirty="0"/>
              <a:t>materials for spintronics applications</a:t>
            </a:r>
            <a:r>
              <a:rPr lang="en-US" sz="1100" dirty="0" smtClean="0"/>
              <a:t>.</a:t>
            </a:r>
          </a:p>
        </p:txBody>
      </p:sp>
    </p:spTree>
    <p:extLst>
      <p:ext uri="{BB962C8B-B14F-4D97-AF65-F5344CB8AC3E}">
        <p14:creationId xmlns:p14="http://schemas.microsoft.com/office/powerpoint/2010/main" val="2350351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14299" y="0"/>
            <a:ext cx="12306300" cy="6922294"/>
          </a:xfrm>
          <a:prstGeom prst="rect">
            <a:avLst/>
          </a:prstGeom>
        </p:spPr>
      </p:pic>
      <p:sp>
        <p:nvSpPr>
          <p:cNvPr id="8" name="Rounded Rectangle 7"/>
          <p:cNvSpPr/>
          <p:nvPr/>
        </p:nvSpPr>
        <p:spPr>
          <a:xfrm>
            <a:off x="3955035" y="1379221"/>
            <a:ext cx="3802126" cy="1028700"/>
          </a:xfrm>
          <a:prstGeom prst="roundRect">
            <a:avLst>
              <a:gd name="adj" fmla="val 63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t>Our group focus on the experimental studies related to spintronics and quantum materials, including:</a:t>
            </a:r>
          </a:p>
          <a:p>
            <a:pPr marL="228600" indent="-228600">
              <a:buAutoNum type="arabicParenBoth"/>
            </a:pPr>
            <a:r>
              <a:rPr lang="en-US" sz="1100" dirty="0" smtClean="0"/>
              <a:t>Spin current as a probe for quantum materials;</a:t>
            </a:r>
          </a:p>
          <a:p>
            <a:pPr marL="228600" indent="-228600">
              <a:buAutoNum type="arabicParenBoth"/>
            </a:pPr>
            <a:r>
              <a:rPr lang="en-US" sz="1100" dirty="0" smtClean="0"/>
              <a:t>Growth </a:t>
            </a:r>
            <a:r>
              <a:rPr lang="en-US" sz="1100" dirty="0"/>
              <a:t>of quantum materials thin </a:t>
            </a:r>
            <a:r>
              <a:rPr lang="en-US" sz="1100" dirty="0" smtClean="0"/>
              <a:t>films;</a:t>
            </a:r>
          </a:p>
          <a:p>
            <a:pPr marL="228600" indent="-228600">
              <a:buAutoNum type="arabicParenBoth"/>
            </a:pPr>
            <a:r>
              <a:rPr lang="en-US" sz="1100" dirty="0" smtClean="0"/>
              <a:t>Quantum </a:t>
            </a:r>
            <a:r>
              <a:rPr lang="en-US" sz="1100" dirty="0"/>
              <a:t>materials for spintronics applications</a:t>
            </a:r>
            <a:r>
              <a:rPr lang="en-US" sz="1100" dirty="0" smtClean="0"/>
              <a:t>.</a:t>
            </a:r>
          </a:p>
        </p:txBody>
      </p:sp>
      <p:grpSp>
        <p:nvGrpSpPr>
          <p:cNvPr id="13" name="Group 12"/>
          <p:cNvGrpSpPr/>
          <p:nvPr/>
        </p:nvGrpSpPr>
        <p:grpSpPr>
          <a:xfrm>
            <a:off x="3955035" y="1998162"/>
            <a:ext cx="3802126" cy="4019733"/>
            <a:chOff x="3955035" y="2045787"/>
            <a:chExt cx="3802126" cy="4019733"/>
          </a:xfrm>
        </p:grpSpPr>
        <p:sp>
          <p:nvSpPr>
            <p:cNvPr id="4" name="Rounded Rectangle 3"/>
            <p:cNvSpPr/>
            <p:nvPr/>
          </p:nvSpPr>
          <p:spPr>
            <a:xfrm>
              <a:off x="3955035" y="2045787"/>
              <a:ext cx="3802126" cy="4019733"/>
            </a:xfrm>
            <a:prstGeom prst="roundRect">
              <a:avLst>
                <a:gd name="adj" fmla="val 63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t>We use the spin current for the probe of insulating quantum materials, and the quantum interfaces, which are not easily to probe by other techniques. Two examples are spin superfluidity and spin dynamics in superconductor/ferromagnetic heterostructures.</a:t>
              </a:r>
            </a:p>
            <a:p>
              <a:pPr marL="228600" indent="-228600">
                <a:buFontTx/>
                <a:buAutoNum type="arabicParenR"/>
              </a:pPr>
              <a:r>
                <a:rPr lang="en-US" sz="1100" dirty="0" smtClean="0"/>
                <a:t>Spin superfluidity. </a:t>
              </a:r>
              <a:r>
                <a:rPr lang="en-US" sz="1100" dirty="0" smtClean="0"/>
                <a:t>Using the spin current, we observed the experimental signatures for the spin superfluid ground state in canted antiferromagnetic Cr2O3 thin films.</a:t>
              </a:r>
              <a:endParaRPr lang="en-US" sz="1100" dirty="0" smtClean="0"/>
            </a:p>
            <a:p>
              <a:pPr marL="228600" indent="-228600">
                <a:buAutoNum type="arabicParenR"/>
              </a:pPr>
              <a:endParaRPr lang="en-US" sz="1100" dirty="0"/>
            </a:p>
            <a:p>
              <a:pPr marL="228600" indent="-228600">
                <a:buAutoNum type="arabicParenR"/>
              </a:pPr>
              <a:endParaRPr lang="en-US" sz="1100" dirty="0" smtClean="0"/>
            </a:p>
            <a:p>
              <a:pPr marL="228600" indent="-228600">
                <a:buAutoNum type="arabicParenR"/>
              </a:pPr>
              <a:endParaRPr lang="en-US" sz="1100" dirty="0"/>
            </a:p>
            <a:p>
              <a:pPr marL="228600" indent="-228600">
                <a:buAutoNum type="arabicParenR"/>
              </a:pPr>
              <a:endParaRPr lang="en-US" sz="1100" dirty="0" smtClean="0"/>
            </a:p>
            <a:p>
              <a:pPr marL="228600" indent="-228600">
                <a:buAutoNum type="arabicParenR"/>
              </a:pPr>
              <a:endParaRPr lang="en-US" sz="1100" dirty="0"/>
            </a:p>
            <a:p>
              <a:pPr marL="228600" indent="-228600">
                <a:buFontTx/>
                <a:buAutoNum type="arabicParenR"/>
              </a:pPr>
              <a:r>
                <a:rPr lang="en-US" sz="1100" dirty="0" smtClean="0"/>
                <a:t>Spin dynamics in superconductor/ferromagnetic heterostructures. Using spin current, we could probe the spin dynamics </a:t>
              </a:r>
              <a:r>
                <a:rPr lang="en-US" sz="1100" dirty="0" smtClean="0"/>
                <a:t>of the superconducting films </a:t>
              </a:r>
              <a:r>
                <a:rPr lang="en-US" sz="1100" dirty="0" smtClean="0"/>
                <a:t>from the magnetization dynamics due to the interface exchange </a:t>
              </a:r>
              <a:r>
                <a:rPr lang="en-US" sz="1100" dirty="0" smtClean="0"/>
                <a:t>interactions. </a:t>
              </a:r>
            </a:p>
            <a:p>
              <a:pPr marL="228600" indent="-228600">
                <a:buAutoNum type="arabicParenR"/>
              </a:pPr>
              <a:endParaRPr lang="en-US" sz="1100" dirty="0"/>
            </a:p>
            <a:p>
              <a:pPr marL="228600" indent="-228600">
                <a:buAutoNum type="arabicParenR"/>
              </a:pPr>
              <a:endParaRPr lang="en-US" sz="1100" dirty="0" smtClean="0"/>
            </a:p>
            <a:p>
              <a:endParaRPr lang="en-US" sz="1100" dirty="0" smtClean="0"/>
            </a:p>
            <a:p>
              <a:pPr marL="228600" indent="-228600">
                <a:buAutoNum type="arabicParenBoth"/>
              </a:pPr>
              <a:endParaRPr lang="en-US" sz="1100" dirty="0" smtClean="0"/>
            </a:p>
            <a:p>
              <a:pPr marL="228600" indent="-228600">
                <a:buAutoNum type="arabicParenBoth"/>
              </a:pPr>
              <a:endParaRPr lang="en-US" sz="1100" dirty="0" smtClean="0"/>
            </a:p>
          </p:txBody>
        </p:sp>
        <p:pic>
          <p:nvPicPr>
            <p:cNvPr id="2" name="Picture 1"/>
            <p:cNvPicPr>
              <a:picLocks noChangeAspect="1"/>
            </p:cNvPicPr>
            <p:nvPr/>
          </p:nvPicPr>
          <p:blipFill rotWithShape="1">
            <a:blip r:embed="rId3"/>
            <a:srcRect l="44166" t="47599" r="47552" b="42031"/>
            <a:stretch/>
          </p:blipFill>
          <p:spPr>
            <a:xfrm>
              <a:off x="4335781" y="3598307"/>
              <a:ext cx="1021079" cy="719251"/>
            </a:xfrm>
            <a:prstGeom prst="rect">
              <a:avLst/>
            </a:prstGeom>
          </p:spPr>
        </p:pic>
        <p:sp>
          <p:nvSpPr>
            <p:cNvPr id="11" name="TextBox 10"/>
            <p:cNvSpPr txBox="1"/>
            <p:nvPr/>
          </p:nvSpPr>
          <p:spPr>
            <a:xfrm>
              <a:off x="5471160" y="3598307"/>
              <a:ext cx="1508760" cy="276999"/>
            </a:xfrm>
            <a:prstGeom prst="rect">
              <a:avLst/>
            </a:prstGeom>
            <a:noFill/>
          </p:spPr>
          <p:txBody>
            <a:bodyPr wrap="square" rtlCol="0">
              <a:spAutoFit/>
            </a:bodyPr>
            <a:lstStyle/>
            <a:p>
              <a:r>
                <a:rPr lang="en-US" sz="1200" dirty="0" smtClean="0"/>
                <a:t>Refs</a:t>
              </a:r>
              <a:endParaRPr lang="en-US" sz="1200" dirty="0"/>
            </a:p>
          </p:txBody>
        </p:sp>
        <p:sp>
          <p:nvSpPr>
            <p:cNvPr id="17" name="TextBox 16"/>
            <p:cNvSpPr txBox="1"/>
            <p:nvPr/>
          </p:nvSpPr>
          <p:spPr>
            <a:xfrm>
              <a:off x="5780243" y="5285905"/>
              <a:ext cx="1508760" cy="276999"/>
            </a:xfrm>
            <a:prstGeom prst="rect">
              <a:avLst/>
            </a:prstGeom>
            <a:noFill/>
          </p:spPr>
          <p:txBody>
            <a:bodyPr wrap="square" rtlCol="0">
              <a:spAutoFit/>
            </a:bodyPr>
            <a:lstStyle/>
            <a:p>
              <a:r>
                <a:rPr lang="en-US" sz="1200" dirty="0" smtClean="0"/>
                <a:t>Refs</a:t>
              </a:r>
              <a:endParaRPr lang="en-US" sz="1200" dirty="0"/>
            </a:p>
          </p:txBody>
        </p:sp>
        <p:pic>
          <p:nvPicPr>
            <p:cNvPr id="12" name="Picture 11"/>
            <p:cNvPicPr>
              <a:picLocks noChangeAspect="1"/>
            </p:cNvPicPr>
            <p:nvPr/>
          </p:nvPicPr>
          <p:blipFill rotWithShape="1">
            <a:blip r:embed="rId4"/>
            <a:srcRect l="42997" t="18640" r="45596" b="72008"/>
            <a:stretch/>
          </p:blipFill>
          <p:spPr>
            <a:xfrm>
              <a:off x="4335781" y="5258098"/>
              <a:ext cx="1444462" cy="666167"/>
            </a:xfrm>
            <a:prstGeom prst="rect">
              <a:avLst/>
            </a:prstGeom>
          </p:spPr>
        </p:pic>
      </p:grpSp>
    </p:spTree>
    <p:extLst>
      <p:ext uri="{BB962C8B-B14F-4D97-AF65-F5344CB8AC3E}">
        <p14:creationId xmlns:p14="http://schemas.microsoft.com/office/powerpoint/2010/main" val="30045135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14299" y="0"/>
            <a:ext cx="12306300" cy="6922294"/>
          </a:xfrm>
          <a:prstGeom prst="rect">
            <a:avLst/>
          </a:prstGeom>
        </p:spPr>
      </p:pic>
      <p:sp>
        <p:nvSpPr>
          <p:cNvPr id="8" name="Rounded Rectangle 7"/>
          <p:cNvSpPr/>
          <p:nvPr/>
        </p:nvSpPr>
        <p:spPr>
          <a:xfrm>
            <a:off x="3955035" y="1379221"/>
            <a:ext cx="3802126" cy="1028700"/>
          </a:xfrm>
          <a:prstGeom prst="roundRect">
            <a:avLst>
              <a:gd name="adj" fmla="val 63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t>Our group focus on the experimental studies related to spintronics and quantum materials, including:</a:t>
            </a:r>
          </a:p>
          <a:p>
            <a:pPr marL="228600" indent="-228600">
              <a:buAutoNum type="arabicParenBoth"/>
            </a:pPr>
            <a:r>
              <a:rPr lang="en-US" sz="1100" dirty="0" smtClean="0"/>
              <a:t>Spin current as a probe for quantum materials;</a:t>
            </a:r>
          </a:p>
          <a:p>
            <a:pPr marL="228600" indent="-228600">
              <a:buAutoNum type="arabicParenBoth"/>
            </a:pPr>
            <a:r>
              <a:rPr lang="en-US" sz="1100" dirty="0" smtClean="0"/>
              <a:t>Growth </a:t>
            </a:r>
            <a:r>
              <a:rPr lang="en-US" sz="1100" dirty="0"/>
              <a:t>of quantum materials thin </a:t>
            </a:r>
            <a:r>
              <a:rPr lang="en-US" sz="1100" dirty="0" smtClean="0"/>
              <a:t>films;</a:t>
            </a:r>
          </a:p>
          <a:p>
            <a:pPr marL="228600" indent="-228600">
              <a:buAutoNum type="arabicParenBoth"/>
            </a:pPr>
            <a:r>
              <a:rPr lang="en-US" sz="1100" dirty="0" smtClean="0"/>
              <a:t>Quantum </a:t>
            </a:r>
            <a:r>
              <a:rPr lang="en-US" sz="1100" dirty="0"/>
              <a:t>materials for spintronics applications</a:t>
            </a:r>
            <a:r>
              <a:rPr lang="en-US" sz="1100" dirty="0" smtClean="0"/>
              <a:t>.</a:t>
            </a:r>
          </a:p>
        </p:txBody>
      </p:sp>
      <p:grpSp>
        <p:nvGrpSpPr>
          <p:cNvPr id="13" name="Group 12"/>
          <p:cNvGrpSpPr/>
          <p:nvPr/>
        </p:nvGrpSpPr>
        <p:grpSpPr>
          <a:xfrm>
            <a:off x="3955035" y="2169612"/>
            <a:ext cx="3802126" cy="4019733"/>
            <a:chOff x="3955035" y="2217237"/>
            <a:chExt cx="3802126" cy="4019733"/>
          </a:xfrm>
        </p:grpSpPr>
        <p:sp>
          <p:nvSpPr>
            <p:cNvPr id="4" name="Rounded Rectangle 3"/>
            <p:cNvSpPr/>
            <p:nvPr/>
          </p:nvSpPr>
          <p:spPr>
            <a:xfrm>
              <a:off x="3955035" y="2217237"/>
              <a:ext cx="3802126" cy="4019733"/>
            </a:xfrm>
            <a:prstGeom prst="roundRect">
              <a:avLst>
                <a:gd name="adj" fmla="val 63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t>We use thin film growth techniques (MBE and PLD) to grow quantum materials and interfaces. </a:t>
              </a:r>
            </a:p>
            <a:p>
              <a:pPr marL="228600" indent="-228600">
                <a:buFontTx/>
                <a:buAutoNum type="arabicParenR"/>
              </a:pPr>
              <a:r>
                <a:rPr lang="en-US" sz="1100" dirty="0" smtClean="0"/>
                <a:t>Spin polarized interfaces. The interface states are buried between two oxide materials, which can be ferromagnetic using ferromagnetic insulators, such as </a:t>
              </a:r>
              <a:r>
                <a:rPr lang="en-US" sz="1100" dirty="0" err="1" smtClean="0"/>
                <a:t>EuO</a:t>
              </a:r>
              <a:r>
                <a:rPr lang="en-US" sz="1100" dirty="0" smtClean="0"/>
                <a:t>, and Fe3O4, and Cr2O3.</a:t>
              </a:r>
            </a:p>
            <a:p>
              <a:pPr marL="228600" indent="-228600">
                <a:buAutoNum type="arabicParenR"/>
              </a:pPr>
              <a:endParaRPr lang="en-US" sz="1100" dirty="0"/>
            </a:p>
            <a:p>
              <a:pPr marL="228600" indent="-228600">
                <a:buAutoNum type="arabicParenR"/>
              </a:pPr>
              <a:endParaRPr lang="en-US" sz="1100" dirty="0" smtClean="0"/>
            </a:p>
            <a:p>
              <a:pPr marL="228600" indent="-228600">
                <a:buAutoNum type="arabicParenR"/>
              </a:pPr>
              <a:endParaRPr lang="en-US" sz="1100" dirty="0"/>
            </a:p>
            <a:p>
              <a:pPr marL="228600" indent="-228600">
                <a:buAutoNum type="arabicParenR"/>
              </a:pPr>
              <a:endParaRPr lang="en-US" sz="1100" dirty="0" smtClean="0"/>
            </a:p>
            <a:p>
              <a:pPr marL="228600" indent="-228600">
                <a:buAutoNum type="arabicParenR"/>
              </a:pPr>
              <a:endParaRPr lang="en-US" sz="1100" dirty="0" smtClean="0"/>
            </a:p>
            <a:p>
              <a:pPr marL="228600" indent="-228600">
                <a:buAutoNum type="arabicParenR"/>
              </a:pPr>
              <a:endParaRPr lang="en-US" sz="1100" dirty="0"/>
            </a:p>
            <a:p>
              <a:pPr marL="228600" indent="-228600">
                <a:buAutoNum type="arabicParenR"/>
              </a:pPr>
              <a:endParaRPr lang="en-US" sz="1100" dirty="0"/>
            </a:p>
            <a:p>
              <a:pPr marL="228600" indent="-228600">
                <a:buAutoNum type="arabicParenR"/>
              </a:pPr>
              <a:r>
                <a:rPr lang="en-US" sz="1100" dirty="0" smtClean="0"/>
                <a:t>Novel ferromagnetic oxide materials, such as topological Hall effect in oxide thin films.</a:t>
              </a:r>
            </a:p>
            <a:p>
              <a:pPr marL="228600" indent="-228600">
                <a:buAutoNum type="arabicParenR"/>
              </a:pPr>
              <a:endParaRPr lang="en-US" sz="1100" dirty="0"/>
            </a:p>
            <a:p>
              <a:pPr marL="228600" indent="-228600">
                <a:buAutoNum type="arabicParenR"/>
              </a:pPr>
              <a:endParaRPr lang="en-US" sz="1100" dirty="0" smtClean="0"/>
            </a:p>
            <a:p>
              <a:pPr marL="228600" indent="-228600">
                <a:buAutoNum type="arabicParenR"/>
              </a:pPr>
              <a:endParaRPr lang="en-US" sz="1100" dirty="0"/>
            </a:p>
            <a:p>
              <a:pPr marL="228600" indent="-228600">
                <a:buAutoNum type="arabicParenR"/>
              </a:pPr>
              <a:endParaRPr lang="en-US" sz="1100" dirty="0" smtClean="0"/>
            </a:p>
            <a:p>
              <a:pPr marL="228600" indent="-228600">
                <a:buAutoNum type="arabicParenR"/>
              </a:pPr>
              <a:endParaRPr lang="en-US" sz="1100" dirty="0" smtClean="0"/>
            </a:p>
            <a:p>
              <a:endParaRPr lang="en-US" sz="1100" dirty="0" smtClean="0"/>
            </a:p>
            <a:p>
              <a:pPr marL="228600" indent="-228600">
                <a:buAutoNum type="arabicParenBoth"/>
              </a:pPr>
              <a:endParaRPr lang="en-US" sz="1100" dirty="0" smtClean="0"/>
            </a:p>
            <a:p>
              <a:pPr marL="228600" indent="-228600">
                <a:buAutoNum type="arabicParenBoth"/>
              </a:pPr>
              <a:endParaRPr lang="en-US" sz="1100" dirty="0" smtClean="0"/>
            </a:p>
          </p:txBody>
        </p:sp>
        <p:sp>
          <p:nvSpPr>
            <p:cNvPr id="11" name="TextBox 10"/>
            <p:cNvSpPr txBox="1"/>
            <p:nvPr/>
          </p:nvSpPr>
          <p:spPr>
            <a:xfrm>
              <a:off x="5856098" y="3740111"/>
              <a:ext cx="1508760" cy="276999"/>
            </a:xfrm>
            <a:prstGeom prst="rect">
              <a:avLst/>
            </a:prstGeom>
            <a:noFill/>
          </p:spPr>
          <p:txBody>
            <a:bodyPr wrap="square" rtlCol="0">
              <a:spAutoFit/>
            </a:bodyPr>
            <a:lstStyle/>
            <a:p>
              <a:r>
                <a:rPr lang="en-US" sz="1200" dirty="0" smtClean="0"/>
                <a:t>Refs</a:t>
              </a:r>
              <a:endParaRPr lang="en-US" sz="1200" dirty="0"/>
            </a:p>
          </p:txBody>
        </p:sp>
        <p:sp>
          <p:nvSpPr>
            <p:cNvPr id="17" name="TextBox 16"/>
            <p:cNvSpPr txBox="1"/>
            <p:nvPr/>
          </p:nvSpPr>
          <p:spPr>
            <a:xfrm>
              <a:off x="5856098" y="5163175"/>
              <a:ext cx="1508760" cy="276999"/>
            </a:xfrm>
            <a:prstGeom prst="rect">
              <a:avLst/>
            </a:prstGeom>
            <a:noFill/>
          </p:spPr>
          <p:txBody>
            <a:bodyPr wrap="square" rtlCol="0">
              <a:spAutoFit/>
            </a:bodyPr>
            <a:lstStyle/>
            <a:p>
              <a:r>
                <a:rPr lang="en-US" sz="1200" dirty="0" smtClean="0"/>
                <a:t>Refs</a:t>
              </a:r>
              <a:endParaRPr lang="en-US" sz="1200" dirty="0"/>
            </a:p>
          </p:txBody>
        </p:sp>
      </p:grpSp>
      <p:pic>
        <p:nvPicPr>
          <p:cNvPr id="5" name="Picture 4"/>
          <p:cNvPicPr>
            <a:picLocks noChangeAspect="1"/>
          </p:cNvPicPr>
          <p:nvPr/>
        </p:nvPicPr>
        <p:blipFill rotWithShape="1">
          <a:blip r:embed="rId3"/>
          <a:srcRect l="29448" t="18060" r="60344" b="68514"/>
          <a:stretch/>
        </p:blipFill>
        <p:spPr>
          <a:xfrm>
            <a:off x="4332442" y="3405426"/>
            <a:ext cx="1371601" cy="1014704"/>
          </a:xfrm>
          <a:prstGeom prst="rect">
            <a:avLst/>
          </a:prstGeom>
        </p:spPr>
      </p:pic>
      <p:pic>
        <p:nvPicPr>
          <p:cNvPr id="3074" name="Picture 2" descr="http://www.phy.pku.edu.cn/~LabSpin/images/publications/4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0291" y="4835934"/>
            <a:ext cx="1283752" cy="1163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31349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14299" y="0"/>
            <a:ext cx="12306300" cy="6922294"/>
          </a:xfrm>
          <a:prstGeom prst="rect">
            <a:avLst/>
          </a:prstGeom>
        </p:spPr>
      </p:pic>
      <p:sp>
        <p:nvSpPr>
          <p:cNvPr id="8" name="Rounded Rectangle 7"/>
          <p:cNvSpPr/>
          <p:nvPr/>
        </p:nvSpPr>
        <p:spPr>
          <a:xfrm>
            <a:off x="3955035" y="1379221"/>
            <a:ext cx="3802126" cy="1028700"/>
          </a:xfrm>
          <a:prstGeom prst="roundRect">
            <a:avLst>
              <a:gd name="adj" fmla="val 63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t>Our group focus on the experimental studies related to spintronics and quantum materials, including:</a:t>
            </a:r>
          </a:p>
          <a:p>
            <a:pPr marL="228600" indent="-228600">
              <a:buAutoNum type="arabicParenBoth"/>
            </a:pPr>
            <a:r>
              <a:rPr lang="en-US" sz="1100" dirty="0" smtClean="0"/>
              <a:t>Spin current as a probe for quantum materials;</a:t>
            </a:r>
          </a:p>
          <a:p>
            <a:pPr marL="228600" indent="-228600">
              <a:buAutoNum type="arabicParenBoth"/>
            </a:pPr>
            <a:r>
              <a:rPr lang="en-US" sz="1100" dirty="0" smtClean="0"/>
              <a:t>Growth </a:t>
            </a:r>
            <a:r>
              <a:rPr lang="en-US" sz="1100" dirty="0"/>
              <a:t>of quantum materials thin </a:t>
            </a:r>
            <a:r>
              <a:rPr lang="en-US" sz="1100" dirty="0" smtClean="0"/>
              <a:t>films;</a:t>
            </a:r>
          </a:p>
          <a:p>
            <a:pPr marL="228600" indent="-228600">
              <a:buAutoNum type="arabicParenBoth"/>
            </a:pPr>
            <a:r>
              <a:rPr lang="en-US" sz="1100" dirty="0" smtClean="0"/>
              <a:t>Quantum </a:t>
            </a:r>
            <a:r>
              <a:rPr lang="en-US" sz="1100" dirty="0"/>
              <a:t>materials for spintronics applications</a:t>
            </a:r>
            <a:r>
              <a:rPr lang="en-US" sz="1100" dirty="0" smtClean="0"/>
              <a:t>.</a:t>
            </a:r>
          </a:p>
        </p:txBody>
      </p:sp>
      <p:grpSp>
        <p:nvGrpSpPr>
          <p:cNvPr id="13" name="Group 12"/>
          <p:cNvGrpSpPr/>
          <p:nvPr/>
        </p:nvGrpSpPr>
        <p:grpSpPr>
          <a:xfrm>
            <a:off x="3939160" y="2341062"/>
            <a:ext cx="3802126" cy="4320088"/>
            <a:chOff x="3955035" y="2217236"/>
            <a:chExt cx="3802126" cy="4356375"/>
          </a:xfrm>
        </p:grpSpPr>
        <p:sp>
          <p:nvSpPr>
            <p:cNvPr id="4" name="Rounded Rectangle 3"/>
            <p:cNvSpPr/>
            <p:nvPr/>
          </p:nvSpPr>
          <p:spPr>
            <a:xfrm>
              <a:off x="3955035" y="2217236"/>
              <a:ext cx="3802126" cy="4356375"/>
            </a:xfrm>
            <a:prstGeom prst="roundRect">
              <a:avLst>
                <a:gd name="adj" fmla="val 63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t>We take the advantages of the special spin properties of quantum materials, and use them for the spintronics applications.</a:t>
              </a:r>
            </a:p>
            <a:p>
              <a:pPr marL="228600" indent="-228600">
                <a:buAutoNum type="arabicParenR"/>
              </a:pPr>
              <a:r>
                <a:rPr lang="en-US" sz="1100" dirty="0" smtClean="0"/>
                <a:t>Quantum materials for spin and charge conversion.  The generation and detection of spin current are the central topics in spintronics. These quantum materials, such as topological insulators, 2DEG, and nonconllinear antiferromagnets, provide special platform for the spin and charge conversion.</a:t>
              </a:r>
            </a:p>
            <a:p>
              <a:pPr marL="228600" indent="-228600">
                <a:buAutoNum type="arabicParenR"/>
              </a:pPr>
              <a:endParaRPr lang="en-US" sz="1100" dirty="0" smtClean="0"/>
            </a:p>
            <a:p>
              <a:pPr marL="228600" indent="-228600">
                <a:buAutoNum type="arabicParenR"/>
              </a:pPr>
              <a:endParaRPr lang="en-US" sz="1100" dirty="0"/>
            </a:p>
            <a:p>
              <a:pPr marL="228600" indent="-228600">
                <a:buAutoNum type="arabicParenR"/>
              </a:pPr>
              <a:endParaRPr lang="en-US" sz="1100" dirty="0" smtClean="0"/>
            </a:p>
            <a:p>
              <a:pPr marL="228600" indent="-228600">
                <a:buAutoNum type="arabicParenR"/>
              </a:pPr>
              <a:endParaRPr lang="en-US" sz="1100" dirty="0"/>
            </a:p>
            <a:p>
              <a:pPr marL="228600" indent="-228600">
                <a:buAutoNum type="arabicParenR"/>
              </a:pPr>
              <a:endParaRPr lang="en-US" sz="1100" dirty="0" smtClean="0"/>
            </a:p>
            <a:p>
              <a:pPr marL="228600" indent="-228600">
                <a:buAutoNum type="arabicParenR"/>
              </a:pPr>
              <a:endParaRPr lang="en-US" sz="1100" dirty="0"/>
            </a:p>
            <a:p>
              <a:pPr marL="228600" indent="-228600">
                <a:buFontTx/>
                <a:buAutoNum type="arabicParenR"/>
              </a:pPr>
              <a:r>
                <a:rPr lang="en-US" sz="1100" dirty="0" smtClean="0"/>
                <a:t>2D Ferromagnetism. When the ferromagnetism is confined in the 2D limit, new interesting properties could be observed, which might be useful for future spintronics applications. </a:t>
              </a:r>
            </a:p>
            <a:p>
              <a:pPr marL="228600" indent="-228600">
                <a:buAutoNum type="arabicParenBoth"/>
              </a:pPr>
              <a:endParaRPr lang="en-US" sz="1100" dirty="0" smtClean="0"/>
            </a:p>
            <a:p>
              <a:pPr marL="228600" indent="-228600">
                <a:buAutoNum type="arabicParenBoth"/>
              </a:pPr>
              <a:endParaRPr lang="en-US" sz="1100" dirty="0"/>
            </a:p>
            <a:p>
              <a:pPr marL="228600" indent="-228600">
                <a:buAutoNum type="arabicParenBoth"/>
              </a:pPr>
              <a:endParaRPr lang="en-US" sz="1100" dirty="0" smtClean="0"/>
            </a:p>
            <a:p>
              <a:pPr marL="228600" indent="-228600">
                <a:buAutoNum type="arabicParenBoth"/>
              </a:pPr>
              <a:endParaRPr lang="en-US" sz="1100" dirty="0"/>
            </a:p>
            <a:p>
              <a:pPr marL="228600" indent="-228600">
                <a:buAutoNum type="arabicParenBoth"/>
              </a:pPr>
              <a:endParaRPr lang="en-US" sz="1100" dirty="0"/>
            </a:p>
            <a:p>
              <a:pPr marL="228600" indent="-228600">
                <a:buAutoNum type="arabicParenBoth"/>
              </a:pPr>
              <a:endParaRPr lang="en-US" sz="1100" dirty="0" smtClean="0"/>
            </a:p>
          </p:txBody>
        </p:sp>
        <p:sp>
          <p:nvSpPr>
            <p:cNvPr id="11" name="TextBox 10"/>
            <p:cNvSpPr txBox="1"/>
            <p:nvPr/>
          </p:nvSpPr>
          <p:spPr>
            <a:xfrm>
              <a:off x="5501959" y="3904630"/>
              <a:ext cx="1508760" cy="276999"/>
            </a:xfrm>
            <a:prstGeom prst="rect">
              <a:avLst/>
            </a:prstGeom>
            <a:noFill/>
          </p:spPr>
          <p:txBody>
            <a:bodyPr wrap="square" rtlCol="0">
              <a:spAutoFit/>
            </a:bodyPr>
            <a:lstStyle/>
            <a:p>
              <a:r>
                <a:rPr lang="en-US" sz="1200" dirty="0" smtClean="0"/>
                <a:t>Refs</a:t>
              </a:r>
              <a:endParaRPr lang="en-US" sz="1200" dirty="0"/>
            </a:p>
          </p:txBody>
        </p:sp>
        <p:sp>
          <p:nvSpPr>
            <p:cNvPr id="17" name="TextBox 16"/>
            <p:cNvSpPr txBox="1"/>
            <p:nvPr/>
          </p:nvSpPr>
          <p:spPr>
            <a:xfrm>
              <a:off x="5577043" y="5496394"/>
              <a:ext cx="1508760" cy="276999"/>
            </a:xfrm>
            <a:prstGeom prst="rect">
              <a:avLst/>
            </a:prstGeom>
            <a:noFill/>
          </p:spPr>
          <p:txBody>
            <a:bodyPr wrap="square" rtlCol="0">
              <a:spAutoFit/>
            </a:bodyPr>
            <a:lstStyle/>
            <a:p>
              <a:r>
                <a:rPr lang="en-US" sz="1200" dirty="0" smtClean="0"/>
                <a:t>Refs</a:t>
              </a:r>
              <a:endParaRPr lang="en-US" sz="1200" dirty="0"/>
            </a:p>
          </p:txBody>
        </p:sp>
      </p:grpSp>
      <p:pic>
        <p:nvPicPr>
          <p:cNvPr id="2050" name="Picture 2" descr="http://www.phy.pku.edu.cn/~LabSpin/images/publications/5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63056" y="3950901"/>
            <a:ext cx="1027928" cy="85588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phy.pku.edu.cn/~LabSpin/images/publications/3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09322" y="5730252"/>
            <a:ext cx="1081662" cy="881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47068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482</Words>
  <Application>Microsoft Office PowerPoint</Application>
  <PresentationFormat>Widescreen</PresentationFormat>
  <Paragraphs>74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Wei Han</dc:creator>
  <cp:lastModifiedBy>Wei Han</cp:lastModifiedBy>
  <cp:revision>29</cp:revision>
  <dcterms:created xsi:type="dcterms:W3CDTF">2019-01-01T01:45:27Z</dcterms:created>
  <dcterms:modified xsi:type="dcterms:W3CDTF">2019-01-01T02:35:21Z</dcterms:modified>
</cp:coreProperties>
</file>