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sldIdLst>
    <p:sldId id="256" r:id="rId2"/>
    <p:sldId id="258" r:id="rId3"/>
    <p:sldId id="260" r:id="rId4"/>
    <p:sldId id="257" r:id="rId5"/>
    <p:sldId id="262" r:id="rId6"/>
    <p:sldId id="263" r:id="rId7"/>
    <p:sldId id="264" r:id="rId8"/>
    <p:sldId id="265" r:id="rId9"/>
    <p:sldId id="266" r:id="rId10"/>
    <p:sldId id="267" r:id="rId11"/>
    <p:sldId id="268" r:id="rId12"/>
    <p:sldId id="269" r:id="rId13"/>
    <p:sldId id="270" r:id="rId14"/>
    <p:sldId id="271" r:id="rId15"/>
    <p:sldId id="272" r:id="rId16"/>
    <p:sldId id="25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6" autoAdjust="0"/>
    <p:restoredTop sz="76176" autoAdjust="0"/>
  </p:normalViewPr>
  <p:slideViewPr>
    <p:cSldViewPr snapToGrid="0">
      <p:cViewPr varScale="1">
        <p:scale>
          <a:sx n="69" d="100"/>
          <a:sy n="69" d="100"/>
        </p:scale>
        <p:origin x="708"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6BFAD2-FB32-4816-A4FA-F60B584B0407}" type="datetimeFigureOut">
              <a:rPr lang="zh-CN" altLang="en-US" smtClean="0"/>
              <a:t>2017/12/15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594121-7A53-429A-A4F8-866AA0D5FEA9}" type="slidenum">
              <a:rPr lang="zh-CN" altLang="en-US" smtClean="0"/>
              <a:t>‹#›</a:t>
            </a:fld>
            <a:endParaRPr lang="zh-CN" altLang="en-US"/>
          </a:p>
        </p:txBody>
      </p:sp>
    </p:spTree>
    <p:extLst>
      <p:ext uri="{BB962C8B-B14F-4D97-AF65-F5344CB8AC3E}">
        <p14:creationId xmlns:p14="http://schemas.microsoft.com/office/powerpoint/2010/main" val="3347553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C594121-7A53-429A-A4F8-866AA0D5FEA9}" type="slidenum">
              <a:rPr lang="zh-CN" altLang="en-US" smtClean="0"/>
              <a:t>2</a:t>
            </a:fld>
            <a:endParaRPr lang="zh-CN" altLang="en-US"/>
          </a:p>
        </p:txBody>
      </p:sp>
    </p:spTree>
    <p:extLst>
      <p:ext uri="{BB962C8B-B14F-4D97-AF65-F5344CB8AC3E}">
        <p14:creationId xmlns:p14="http://schemas.microsoft.com/office/powerpoint/2010/main" val="4100059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ferromagnetic materials (and paramagnetic materials in a magnetic field), the Hall resistivity includes an additional contribution, known as the anomalous Hall effect (or the extraordinary Hall effect), which depends directly on the magnetization of the material, and is often much larger than the ordinary Hall effect. </a:t>
            </a:r>
          </a:p>
          <a:p>
            <a:r>
              <a:rPr lang="en-US" altLang="zh-CN" dirty="0"/>
              <a:t>AHE: where relativistic spin-orbit coupling generates an asymmetric deflection of the charge carriers depending on their spin direction</a:t>
            </a:r>
            <a:endParaRPr lang="zh-CN" altLang="en-US" dirty="0"/>
          </a:p>
        </p:txBody>
      </p:sp>
      <p:sp>
        <p:nvSpPr>
          <p:cNvPr id="4" name="灯片编号占位符 3"/>
          <p:cNvSpPr>
            <a:spLocks noGrp="1"/>
          </p:cNvSpPr>
          <p:nvPr>
            <p:ph type="sldNum" sz="quarter" idx="10"/>
          </p:nvPr>
        </p:nvSpPr>
        <p:spPr/>
        <p:txBody>
          <a:bodyPr/>
          <a:lstStyle/>
          <a:p>
            <a:fld id="{6C594121-7A53-429A-A4F8-866AA0D5FEA9}" type="slidenum">
              <a:rPr lang="zh-CN" altLang="en-US" smtClean="0"/>
              <a:t>3</a:t>
            </a:fld>
            <a:endParaRPr lang="zh-CN" altLang="en-US"/>
          </a:p>
        </p:txBody>
      </p:sp>
    </p:spTree>
    <p:extLst>
      <p:ext uri="{BB962C8B-B14F-4D97-AF65-F5344CB8AC3E}">
        <p14:creationId xmlns:p14="http://schemas.microsoft.com/office/powerpoint/2010/main" val="3176791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NMs in equilibrium have the same number of spin-up and spin-down electrons and no transverse charge imbalance will occur. Instead, the SHE generates an edge spin accumulation that has opposite polarization at opposite edges</a:t>
            </a:r>
          </a:p>
          <a:p>
            <a:endParaRPr lang="en-US" altLang="zh-CN" dirty="0"/>
          </a:p>
          <a:p>
            <a:r>
              <a:rPr lang="en-US" altLang="zh-CN" dirty="0"/>
              <a:t>Mott scattering of electron beams from heavy nuclei in a vacuum chamber can be regarded as the SHE in a non-solid-state environment</a:t>
            </a:r>
          </a:p>
          <a:p>
            <a:r>
              <a:rPr lang="en-US" altLang="zh-CN" dirty="0"/>
              <a:t> In the SHE, an unpolarized charge current generates a transverse pure spin current. In the ISHE, a pure spin current generates a transverse charge current.</a:t>
            </a:r>
          </a:p>
          <a:p>
            <a:r>
              <a:rPr lang="en-US" altLang="zh-CN" dirty="0"/>
              <a:t>of reports that </a:t>
            </a:r>
            <a:endParaRPr lang="zh-CN" altLang="en-US" dirty="0"/>
          </a:p>
        </p:txBody>
      </p:sp>
      <p:sp>
        <p:nvSpPr>
          <p:cNvPr id="4" name="灯片编号占位符 3"/>
          <p:cNvSpPr>
            <a:spLocks noGrp="1"/>
          </p:cNvSpPr>
          <p:nvPr>
            <p:ph type="sldNum" sz="quarter" idx="10"/>
          </p:nvPr>
        </p:nvSpPr>
        <p:spPr/>
        <p:txBody>
          <a:bodyPr/>
          <a:lstStyle/>
          <a:p>
            <a:fld id="{6C594121-7A53-429A-A4F8-866AA0D5FEA9}" type="slidenum">
              <a:rPr lang="zh-CN" altLang="en-US" smtClean="0"/>
              <a:t>5</a:t>
            </a:fld>
            <a:endParaRPr lang="zh-CN" altLang="en-US"/>
          </a:p>
        </p:txBody>
      </p:sp>
    </p:spTree>
    <p:extLst>
      <p:ext uri="{BB962C8B-B14F-4D97-AF65-F5344CB8AC3E}">
        <p14:creationId xmlns:p14="http://schemas.microsoft.com/office/powerpoint/2010/main" val="3423390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effective spin-orbit force that deflects the spins in the SHE-ISHE is represented by straight black arrows acting on the carriers</a:t>
            </a:r>
          </a:p>
          <a:p>
            <a:r>
              <a:rPr lang="en-US" altLang="zh-CN" dirty="0"/>
              <a:t>the wires connecting the SHE and ISHE parts of Hirsch’s device have to be shorter than the characteristic spin-conserving length scale.</a:t>
            </a:r>
          </a:p>
          <a:p>
            <a:r>
              <a:rPr lang="en-US" altLang="zh-CN" dirty="0"/>
              <a:t>.In the SHE, on the other hand, the spin current in the connecting wire of Hirsch’s device is not uniform and is not determined by the difference between the spin-dependent chemical potentials at the left and right edges. It is determined by the local gradient of the spin dependent chemical potentials which vanishes (i.e., the spin current also vanishes) on the length scale given by the spin lifetime. As long as the connecting wire is longer than the characteristic spin-conserving length scale, there is no difference between a closed and an open spin-current circuit.</a:t>
            </a:r>
            <a:endParaRPr lang="zh-CN" altLang="en-US" dirty="0"/>
          </a:p>
        </p:txBody>
      </p:sp>
      <p:sp>
        <p:nvSpPr>
          <p:cNvPr id="4" name="灯片编号占位符 3"/>
          <p:cNvSpPr>
            <a:spLocks noGrp="1"/>
          </p:cNvSpPr>
          <p:nvPr>
            <p:ph type="sldNum" sz="quarter" idx="10"/>
          </p:nvPr>
        </p:nvSpPr>
        <p:spPr/>
        <p:txBody>
          <a:bodyPr/>
          <a:lstStyle/>
          <a:p>
            <a:fld id="{6C594121-7A53-429A-A4F8-866AA0D5FEA9}" type="slidenum">
              <a:rPr lang="zh-CN" altLang="en-US" smtClean="0"/>
              <a:t>6</a:t>
            </a:fld>
            <a:endParaRPr lang="zh-CN" altLang="en-US"/>
          </a:p>
        </p:txBody>
      </p:sp>
    </p:spTree>
    <p:extLst>
      <p:ext uri="{BB962C8B-B14F-4D97-AF65-F5344CB8AC3E}">
        <p14:creationId xmlns:p14="http://schemas.microsoft.com/office/powerpoint/2010/main" val="1139971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spin Hall effect in unstrained GaAs. Data are taken at T 0 30 K; a linear background has been subtracted from each </a:t>
            </a:r>
            <a:r>
              <a:rPr lang="en-US" altLang="zh-CN" dirty="0" err="1"/>
              <a:t>Bext</a:t>
            </a:r>
            <a:r>
              <a:rPr lang="en-US" altLang="zh-CN" dirty="0"/>
              <a:t> scan. </a:t>
            </a:r>
          </a:p>
          <a:p>
            <a:pPr marL="228600" indent="-228600">
              <a:buAutoNum type="alphaUcParenBoth"/>
            </a:pPr>
            <a:r>
              <a:rPr lang="en-US" altLang="zh-CN" dirty="0"/>
              <a:t>Schematic of the unstrained GaAs sample and the experimental geometry. </a:t>
            </a:r>
          </a:p>
          <a:p>
            <a:pPr marL="0" indent="0">
              <a:buNone/>
            </a:pPr>
            <a:r>
              <a:rPr lang="en-US" altLang="zh-CN" dirty="0"/>
              <a:t>(B) Typical measurement of KR as a function of </a:t>
            </a:r>
            <a:r>
              <a:rPr lang="en-US" altLang="zh-CN" dirty="0" err="1"/>
              <a:t>Bext</a:t>
            </a:r>
            <a:r>
              <a:rPr lang="en-US" altLang="zh-CN" dirty="0"/>
              <a:t> for x 0 –35 mm (red circles) and x 0 35 mm (blue circles) for E 0 10 mV mm–1. Solid lines are fits as explained in text. </a:t>
            </a:r>
          </a:p>
          <a:p>
            <a:pPr marL="0" indent="0">
              <a:buNone/>
            </a:pPr>
            <a:r>
              <a:rPr lang="en-US" altLang="zh-CN" dirty="0"/>
              <a:t>(C) KR as a function of x and </a:t>
            </a:r>
            <a:r>
              <a:rPr lang="en-US" altLang="zh-CN" dirty="0" err="1"/>
              <a:t>Bext</a:t>
            </a:r>
            <a:r>
              <a:rPr lang="en-US" altLang="zh-CN" dirty="0"/>
              <a:t> for E 0 10 mV mm–1.</a:t>
            </a:r>
          </a:p>
          <a:p>
            <a:pPr marL="0" indent="0">
              <a:buNone/>
            </a:pPr>
            <a:r>
              <a:rPr lang="en-US" altLang="zh-CN" dirty="0"/>
              <a:t>(D and E) Spatial dependence of peak KR A0 and spin lifetime </a:t>
            </a:r>
            <a:r>
              <a:rPr lang="en-US" altLang="zh-CN" dirty="0" err="1"/>
              <a:t>ts</a:t>
            </a:r>
            <a:r>
              <a:rPr lang="en-US" altLang="zh-CN" dirty="0"/>
              <a:t> across the channel, respectively, obtained from fits to data in (C). </a:t>
            </a:r>
          </a:p>
          <a:p>
            <a:pPr marL="0" indent="0">
              <a:buNone/>
            </a:pPr>
            <a:r>
              <a:rPr lang="en-US" altLang="zh-CN" dirty="0"/>
              <a:t>(F) Reflectivity R as a function of x. R is normalized to the value on the GaAs channel. The two dips indicate the position of the edges and the width of the dips gives an approximate spatial resolution. </a:t>
            </a:r>
          </a:p>
          <a:p>
            <a:pPr marL="0" indent="0">
              <a:buNone/>
            </a:pPr>
            <a:r>
              <a:rPr lang="en-US" altLang="zh-CN" dirty="0"/>
              <a:t>(G) KR as a function of E and </a:t>
            </a:r>
            <a:r>
              <a:rPr lang="en-US" altLang="zh-CN" dirty="0" err="1"/>
              <a:t>Bext</a:t>
            </a:r>
            <a:r>
              <a:rPr lang="en-US" altLang="zh-CN" dirty="0"/>
              <a:t> at x 0 –35 mm. (H and I) E dependence of A0 and </a:t>
            </a:r>
            <a:r>
              <a:rPr lang="en-US" altLang="zh-CN" dirty="0" err="1"/>
              <a:t>ts</a:t>
            </a:r>
            <a:r>
              <a:rPr lang="en-US" altLang="zh-CN" dirty="0"/>
              <a:t>, respectively, obtained from fits to data in (G).</a:t>
            </a:r>
            <a:endParaRPr lang="zh-CN" altLang="en-US" dirty="0"/>
          </a:p>
        </p:txBody>
      </p:sp>
      <p:sp>
        <p:nvSpPr>
          <p:cNvPr id="4" name="灯片编号占位符 3"/>
          <p:cNvSpPr>
            <a:spLocks noGrp="1"/>
          </p:cNvSpPr>
          <p:nvPr>
            <p:ph type="sldNum" sz="quarter" idx="10"/>
          </p:nvPr>
        </p:nvSpPr>
        <p:spPr/>
        <p:txBody>
          <a:bodyPr/>
          <a:lstStyle/>
          <a:p>
            <a:fld id="{6C594121-7A53-429A-A4F8-866AA0D5FEA9}" type="slidenum">
              <a:rPr lang="zh-CN" altLang="en-US" smtClean="0"/>
              <a:t>8</a:t>
            </a:fld>
            <a:endParaRPr lang="zh-CN" altLang="en-US"/>
          </a:p>
        </p:txBody>
      </p:sp>
    </p:spTree>
    <p:extLst>
      <p:ext uri="{BB962C8B-B14F-4D97-AF65-F5344CB8AC3E}">
        <p14:creationId xmlns:p14="http://schemas.microsoft.com/office/powerpoint/2010/main" val="1645050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the current is drained to the left of NM, there is no charge current toward the right;</a:t>
            </a:r>
          </a:p>
          <a:p>
            <a:endParaRPr lang="zh-CN" altLang="en-US" dirty="0"/>
          </a:p>
        </p:txBody>
      </p:sp>
      <p:sp>
        <p:nvSpPr>
          <p:cNvPr id="4" name="灯片编号占位符 3"/>
          <p:cNvSpPr>
            <a:spLocks noGrp="1"/>
          </p:cNvSpPr>
          <p:nvPr>
            <p:ph type="sldNum" sz="quarter" idx="10"/>
          </p:nvPr>
        </p:nvSpPr>
        <p:spPr/>
        <p:txBody>
          <a:bodyPr/>
          <a:lstStyle/>
          <a:p>
            <a:fld id="{6C594121-7A53-429A-A4F8-866AA0D5FEA9}" type="slidenum">
              <a:rPr lang="zh-CN" altLang="en-US" smtClean="0"/>
              <a:t>9</a:t>
            </a:fld>
            <a:endParaRPr lang="zh-CN" altLang="en-US"/>
          </a:p>
        </p:txBody>
      </p:sp>
    </p:spTree>
    <p:extLst>
      <p:ext uri="{BB962C8B-B14F-4D97-AF65-F5344CB8AC3E}">
        <p14:creationId xmlns:p14="http://schemas.microsoft.com/office/powerpoint/2010/main" val="1127125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C594121-7A53-429A-A4F8-866AA0D5FEA9}" type="slidenum">
              <a:rPr lang="zh-CN" altLang="en-US" smtClean="0"/>
              <a:t>10</a:t>
            </a:fld>
            <a:endParaRPr lang="zh-CN" altLang="en-US"/>
          </a:p>
        </p:txBody>
      </p:sp>
    </p:spTree>
    <p:extLst>
      <p:ext uri="{BB962C8B-B14F-4D97-AF65-F5344CB8AC3E}">
        <p14:creationId xmlns:p14="http://schemas.microsoft.com/office/powerpoint/2010/main" val="3263567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C594121-7A53-429A-A4F8-866AA0D5FEA9}" type="slidenum">
              <a:rPr lang="zh-CN" altLang="en-US" smtClean="0"/>
              <a:t>11</a:t>
            </a:fld>
            <a:endParaRPr lang="zh-CN" altLang="en-US"/>
          </a:p>
        </p:txBody>
      </p:sp>
    </p:spTree>
    <p:extLst>
      <p:ext uri="{BB962C8B-B14F-4D97-AF65-F5344CB8AC3E}">
        <p14:creationId xmlns:p14="http://schemas.microsoft.com/office/powerpoint/2010/main" val="10118369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C594121-7A53-429A-A4F8-866AA0D5FEA9}" type="slidenum">
              <a:rPr lang="zh-CN" altLang="en-US" smtClean="0"/>
              <a:t>13</a:t>
            </a:fld>
            <a:endParaRPr lang="zh-CN" altLang="en-US"/>
          </a:p>
        </p:txBody>
      </p:sp>
    </p:spTree>
    <p:extLst>
      <p:ext uri="{BB962C8B-B14F-4D97-AF65-F5344CB8AC3E}">
        <p14:creationId xmlns:p14="http://schemas.microsoft.com/office/powerpoint/2010/main" val="1236421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3875055-5EFF-4AC9-8217-9FE9BFA50132}" type="datetimeFigureOut">
              <a:rPr lang="zh-CN" altLang="en-US" smtClean="0"/>
              <a:t>2017/12/15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710EF79-70E4-4CF0-A8C2-9F368860F310}"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3909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3875055-5EFF-4AC9-8217-9FE9BFA50132}" type="datetimeFigureOut">
              <a:rPr lang="zh-CN" altLang="en-US" smtClean="0"/>
              <a:t>2017/12/15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710EF79-70E4-4CF0-A8C2-9F368860F310}" type="slidenum">
              <a:rPr lang="zh-CN" altLang="en-US" smtClean="0"/>
              <a:t>‹#›</a:t>
            </a:fld>
            <a:endParaRPr lang="zh-CN" altLang="en-US"/>
          </a:p>
        </p:txBody>
      </p:sp>
    </p:spTree>
    <p:extLst>
      <p:ext uri="{BB962C8B-B14F-4D97-AF65-F5344CB8AC3E}">
        <p14:creationId xmlns:p14="http://schemas.microsoft.com/office/powerpoint/2010/main" val="3035330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3875055-5EFF-4AC9-8217-9FE9BFA50132}" type="datetimeFigureOut">
              <a:rPr lang="zh-CN" altLang="en-US" smtClean="0"/>
              <a:t>2017/12/15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710EF79-70E4-4CF0-A8C2-9F368860F310}" type="slidenum">
              <a:rPr lang="zh-CN" altLang="en-US" smtClean="0"/>
              <a:t>‹#›</a:t>
            </a:fld>
            <a:endParaRPr lang="zh-CN" altLang="en-US"/>
          </a:p>
        </p:txBody>
      </p:sp>
    </p:spTree>
    <p:extLst>
      <p:ext uri="{BB962C8B-B14F-4D97-AF65-F5344CB8AC3E}">
        <p14:creationId xmlns:p14="http://schemas.microsoft.com/office/powerpoint/2010/main" val="2422179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3875055-5EFF-4AC9-8217-9FE9BFA50132}" type="datetimeFigureOut">
              <a:rPr lang="zh-CN" altLang="en-US" smtClean="0"/>
              <a:t>2017/12/15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710EF79-70E4-4CF0-A8C2-9F368860F310}" type="slidenum">
              <a:rPr lang="zh-CN" altLang="en-US" smtClean="0"/>
              <a:t>‹#›</a:t>
            </a:fld>
            <a:endParaRPr lang="zh-CN" altLang="en-US"/>
          </a:p>
        </p:txBody>
      </p:sp>
    </p:spTree>
    <p:extLst>
      <p:ext uri="{BB962C8B-B14F-4D97-AF65-F5344CB8AC3E}">
        <p14:creationId xmlns:p14="http://schemas.microsoft.com/office/powerpoint/2010/main" val="3193470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E3875055-5EFF-4AC9-8217-9FE9BFA50132}" type="datetimeFigureOut">
              <a:rPr lang="zh-CN" altLang="en-US" smtClean="0"/>
              <a:t>2017/12/15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710EF79-70E4-4CF0-A8C2-9F368860F310}"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045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3875055-5EFF-4AC9-8217-9FE9BFA50132}" type="datetimeFigureOut">
              <a:rPr lang="zh-CN" altLang="en-US" smtClean="0"/>
              <a:t>2017/12/15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710EF79-70E4-4CF0-A8C2-9F368860F310}" type="slidenum">
              <a:rPr lang="zh-CN" altLang="en-US" smtClean="0"/>
              <a:t>‹#›</a:t>
            </a:fld>
            <a:endParaRPr lang="zh-CN" altLang="en-US"/>
          </a:p>
        </p:txBody>
      </p:sp>
    </p:spTree>
    <p:extLst>
      <p:ext uri="{BB962C8B-B14F-4D97-AF65-F5344CB8AC3E}">
        <p14:creationId xmlns:p14="http://schemas.microsoft.com/office/powerpoint/2010/main" val="3507899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E3875055-5EFF-4AC9-8217-9FE9BFA50132}" type="datetimeFigureOut">
              <a:rPr lang="zh-CN" altLang="en-US" smtClean="0"/>
              <a:t>2017/12/15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710EF79-70E4-4CF0-A8C2-9F368860F310}" type="slidenum">
              <a:rPr lang="zh-CN" altLang="en-US" smtClean="0"/>
              <a:t>‹#›</a:t>
            </a:fld>
            <a:endParaRPr lang="zh-CN" altLang="en-US"/>
          </a:p>
        </p:txBody>
      </p:sp>
    </p:spTree>
    <p:extLst>
      <p:ext uri="{BB962C8B-B14F-4D97-AF65-F5344CB8AC3E}">
        <p14:creationId xmlns:p14="http://schemas.microsoft.com/office/powerpoint/2010/main" val="906280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3875055-5EFF-4AC9-8217-9FE9BFA50132}" type="datetimeFigureOut">
              <a:rPr lang="zh-CN" altLang="en-US" smtClean="0"/>
              <a:t>2017/12/15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710EF79-70E4-4CF0-A8C2-9F368860F310}" type="slidenum">
              <a:rPr lang="zh-CN" altLang="en-US" smtClean="0"/>
              <a:t>‹#›</a:t>
            </a:fld>
            <a:endParaRPr lang="zh-CN" altLang="en-US"/>
          </a:p>
        </p:txBody>
      </p:sp>
    </p:spTree>
    <p:extLst>
      <p:ext uri="{BB962C8B-B14F-4D97-AF65-F5344CB8AC3E}">
        <p14:creationId xmlns:p14="http://schemas.microsoft.com/office/powerpoint/2010/main" val="3141640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3875055-5EFF-4AC9-8217-9FE9BFA50132}" type="datetimeFigureOut">
              <a:rPr lang="zh-CN" altLang="en-US" smtClean="0"/>
              <a:t>2017/12/15</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8710EF79-70E4-4CF0-A8C2-9F368860F310}" type="slidenum">
              <a:rPr lang="zh-CN" altLang="en-US" smtClean="0"/>
              <a:t>‹#›</a:t>
            </a:fld>
            <a:endParaRPr lang="zh-CN" altLang="en-US"/>
          </a:p>
        </p:txBody>
      </p:sp>
    </p:spTree>
    <p:extLst>
      <p:ext uri="{BB962C8B-B14F-4D97-AF65-F5344CB8AC3E}">
        <p14:creationId xmlns:p14="http://schemas.microsoft.com/office/powerpoint/2010/main" val="2594409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3875055-5EFF-4AC9-8217-9FE9BFA50132}" type="datetimeFigureOut">
              <a:rPr lang="zh-CN" altLang="en-US" smtClean="0"/>
              <a:t>2017/12/15</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710EF79-70E4-4CF0-A8C2-9F368860F310}" type="slidenum">
              <a:rPr lang="zh-CN" altLang="en-US" smtClean="0"/>
              <a:t>‹#›</a:t>
            </a:fld>
            <a:endParaRPr lang="zh-CN" altLang="en-US"/>
          </a:p>
        </p:txBody>
      </p:sp>
    </p:spTree>
    <p:extLst>
      <p:ext uri="{BB962C8B-B14F-4D97-AF65-F5344CB8AC3E}">
        <p14:creationId xmlns:p14="http://schemas.microsoft.com/office/powerpoint/2010/main" val="1541798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E3875055-5EFF-4AC9-8217-9FE9BFA50132}" type="datetimeFigureOut">
              <a:rPr lang="zh-CN" altLang="en-US" smtClean="0"/>
              <a:t>2017/12/15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710EF79-70E4-4CF0-A8C2-9F368860F310}" type="slidenum">
              <a:rPr lang="zh-CN" altLang="en-US" smtClean="0"/>
              <a:t>‹#›</a:t>
            </a:fld>
            <a:endParaRPr lang="zh-CN" altLang="en-US"/>
          </a:p>
        </p:txBody>
      </p:sp>
    </p:spTree>
    <p:extLst>
      <p:ext uri="{BB962C8B-B14F-4D97-AF65-F5344CB8AC3E}">
        <p14:creationId xmlns:p14="http://schemas.microsoft.com/office/powerpoint/2010/main" val="2214888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489683" y="241058"/>
            <a:ext cx="10016873" cy="798679"/>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98069" y="1539959"/>
            <a:ext cx="10714413" cy="4212447"/>
          </a:xfrm>
          <a:prstGeom prst="rect">
            <a:avLst/>
          </a:prstGeom>
        </p:spPr>
        <p:txBody>
          <a:bodyPr vert="horz" lIns="0" tIns="45720" rIns="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3875055-5EFF-4AC9-8217-9FE9BFA50132}" type="datetimeFigureOut">
              <a:rPr lang="zh-CN" altLang="en-US" smtClean="0"/>
              <a:t>2017/12/15</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710EF79-70E4-4CF0-A8C2-9F368860F310}" type="slidenum">
              <a:rPr lang="zh-CN" altLang="en-US" smtClean="0"/>
              <a:t>‹#›</a:t>
            </a:fld>
            <a:endParaRPr lang="zh-CN" altLang="en-US"/>
          </a:p>
        </p:txBody>
      </p:sp>
      <p:cxnSp>
        <p:nvCxnSpPr>
          <p:cNvPr id="10" name="Straight Connector 9"/>
          <p:cNvCxnSpPr>
            <a:cxnSpLocks/>
          </p:cNvCxnSpPr>
          <p:nvPr/>
        </p:nvCxnSpPr>
        <p:spPr>
          <a:xfrm>
            <a:off x="489683" y="1266791"/>
            <a:ext cx="1083225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019885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1701110147@pku.edu.c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5.png"/><Relationship Id="rId7"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16.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1DFCB6-BE74-4661-8490-606FC55F5A5A}"/>
              </a:ext>
            </a:extLst>
          </p:cNvPr>
          <p:cNvSpPr>
            <a:spLocks noGrp="1"/>
          </p:cNvSpPr>
          <p:nvPr>
            <p:ph type="ctrTitle"/>
          </p:nvPr>
        </p:nvSpPr>
        <p:spPr/>
        <p:txBody>
          <a:bodyPr>
            <a:normAutofit/>
          </a:bodyPr>
          <a:lstStyle/>
          <a:p>
            <a:r>
              <a:rPr lang="en-US" altLang="zh-CN" sz="7200" dirty="0"/>
              <a:t>Spin Hall Effect and Experimental Observation</a:t>
            </a:r>
            <a:endParaRPr lang="zh-CN" altLang="en-US" sz="7200" dirty="0"/>
          </a:p>
        </p:txBody>
      </p:sp>
      <p:sp>
        <p:nvSpPr>
          <p:cNvPr id="6" name="文本框 5">
            <a:extLst>
              <a:ext uri="{FF2B5EF4-FFF2-40B4-BE49-F238E27FC236}">
                <a16:creationId xmlns:a16="http://schemas.microsoft.com/office/drawing/2014/main" id="{110FC962-330B-4467-A6BC-DEEC99F80AA7}"/>
              </a:ext>
            </a:extLst>
          </p:cNvPr>
          <p:cNvSpPr txBox="1"/>
          <p:nvPr/>
        </p:nvSpPr>
        <p:spPr>
          <a:xfrm>
            <a:off x="5242560" y="4427912"/>
            <a:ext cx="3713018" cy="923330"/>
          </a:xfrm>
          <a:prstGeom prst="rect">
            <a:avLst/>
          </a:prstGeom>
          <a:noFill/>
        </p:spPr>
        <p:txBody>
          <a:bodyPr wrap="square" rtlCol="0">
            <a:spAutoFit/>
          </a:bodyPr>
          <a:lstStyle/>
          <a:p>
            <a:pPr algn="r"/>
            <a:r>
              <a:rPr lang="zh-CN" altLang="en-US" dirty="0">
                <a:solidFill>
                  <a:schemeClr val="bg1">
                    <a:lumMod val="50000"/>
                  </a:schemeClr>
                </a:solidFill>
              </a:rPr>
              <a:t>江丙炎</a:t>
            </a:r>
            <a:r>
              <a:rPr lang="en-US" altLang="zh-CN" dirty="0">
                <a:solidFill>
                  <a:schemeClr val="bg1">
                    <a:lumMod val="50000"/>
                  </a:schemeClr>
                </a:solidFill>
              </a:rPr>
              <a:t>   </a:t>
            </a:r>
            <a:r>
              <a:rPr lang="en-US" altLang="zh-CN" dirty="0">
                <a:solidFill>
                  <a:schemeClr val="bg1">
                    <a:lumMod val="50000"/>
                  </a:schemeClr>
                </a:solidFill>
                <a:hlinkClick r:id="rId2"/>
              </a:rPr>
              <a:t>1701110147@pku.edu.cn</a:t>
            </a:r>
            <a:endParaRPr lang="en-US" altLang="zh-CN" dirty="0">
              <a:solidFill>
                <a:schemeClr val="bg1">
                  <a:lumMod val="50000"/>
                </a:schemeClr>
              </a:solidFill>
            </a:endParaRPr>
          </a:p>
          <a:p>
            <a:pPr algn="r"/>
            <a:endParaRPr lang="en-US" altLang="zh-CN" dirty="0">
              <a:solidFill>
                <a:schemeClr val="bg1">
                  <a:lumMod val="50000"/>
                </a:schemeClr>
              </a:solidFill>
            </a:endParaRPr>
          </a:p>
          <a:p>
            <a:pPr algn="r"/>
            <a:r>
              <a:rPr lang="en-US" altLang="zh-CN" dirty="0">
                <a:solidFill>
                  <a:schemeClr val="bg1">
                    <a:lumMod val="50000"/>
                  </a:schemeClr>
                </a:solidFill>
              </a:rPr>
              <a:t>2017.12.15</a:t>
            </a:r>
            <a:endParaRPr lang="zh-CN" altLang="en-US" dirty="0">
              <a:solidFill>
                <a:schemeClr val="bg1">
                  <a:lumMod val="50000"/>
                </a:schemeClr>
              </a:solidFill>
            </a:endParaRPr>
          </a:p>
        </p:txBody>
      </p:sp>
    </p:spTree>
    <p:extLst>
      <p:ext uri="{BB962C8B-B14F-4D97-AF65-F5344CB8AC3E}">
        <p14:creationId xmlns:p14="http://schemas.microsoft.com/office/powerpoint/2010/main" val="1452915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B8687A-3F18-42D7-8E07-D87388254FF9}"/>
              </a:ext>
            </a:extLst>
          </p:cNvPr>
          <p:cNvSpPr>
            <a:spLocks noGrp="1"/>
          </p:cNvSpPr>
          <p:nvPr>
            <p:ph type="title"/>
          </p:nvPr>
        </p:nvSpPr>
        <p:spPr/>
        <p:txBody>
          <a:bodyPr/>
          <a:lstStyle/>
          <a:p>
            <a:r>
              <a:rPr lang="en-US" altLang="zh-CN" dirty="0"/>
              <a:t>Experiments</a:t>
            </a:r>
            <a:endParaRPr lang="zh-CN" altLang="en-US" dirty="0"/>
          </a:p>
        </p:txBody>
      </p:sp>
      <p:pic>
        <p:nvPicPr>
          <p:cNvPr id="3" name="图片 2">
            <a:extLst>
              <a:ext uri="{FF2B5EF4-FFF2-40B4-BE49-F238E27FC236}">
                <a16:creationId xmlns:a16="http://schemas.microsoft.com/office/drawing/2014/main" id="{677B4136-87F1-4250-A67B-D6EDA4FF37D2}"/>
              </a:ext>
            </a:extLst>
          </p:cNvPr>
          <p:cNvPicPr>
            <a:picLocks noChangeAspect="1"/>
          </p:cNvPicPr>
          <p:nvPr/>
        </p:nvPicPr>
        <p:blipFill>
          <a:blip r:embed="rId3"/>
          <a:stretch>
            <a:fillRect/>
          </a:stretch>
        </p:blipFill>
        <p:spPr>
          <a:xfrm>
            <a:off x="5211481" y="1389424"/>
            <a:ext cx="3170519" cy="2542830"/>
          </a:xfrm>
          <a:prstGeom prst="rect">
            <a:avLst/>
          </a:prstGeom>
        </p:spPr>
      </p:pic>
      <p:pic>
        <p:nvPicPr>
          <p:cNvPr id="6" name="图片 5">
            <a:extLst>
              <a:ext uri="{FF2B5EF4-FFF2-40B4-BE49-F238E27FC236}">
                <a16:creationId xmlns:a16="http://schemas.microsoft.com/office/drawing/2014/main" id="{0C3E315A-737D-44E9-BC30-5A471680C711}"/>
              </a:ext>
            </a:extLst>
          </p:cNvPr>
          <p:cNvPicPr>
            <a:picLocks noChangeAspect="1"/>
          </p:cNvPicPr>
          <p:nvPr/>
        </p:nvPicPr>
        <p:blipFill>
          <a:blip r:embed="rId4"/>
          <a:stretch>
            <a:fillRect/>
          </a:stretch>
        </p:blipFill>
        <p:spPr>
          <a:xfrm>
            <a:off x="1936173" y="1389424"/>
            <a:ext cx="2712823" cy="2409670"/>
          </a:xfrm>
          <a:prstGeom prst="rect">
            <a:avLst/>
          </a:prstGeom>
        </p:spPr>
      </p:pic>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E7BF8527-9C71-4B9C-9D26-0FA84C0CACA2}"/>
                  </a:ext>
                </a:extLst>
              </p:cNvPr>
              <p:cNvSpPr/>
              <p:nvPr/>
            </p:nvSpPr>
            <p:spPr>
              <a:xfrm>
                <a:off x="703745" y="4140949"/>
                <a:ext cx="7902100" cy="702180"/>
              </a:xfrm>
              <a:prstGeom prst="rect">
                <a:avLst/>
              </a:prstGeom>
            </p:spPr>
            <p:txBody>
              <a:bodyPr wrap="none">
                <a:spAutoFit/>
              </a:bodyPr>
              <a:lstStyle/>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𝑆𝐻</m:t>
                        </m:r>
                      </m:sub>
                    </m:sSub>
                  </m:oMath>
                </a14:m>
                <a:r>
                  <a:rPr lang="en-US" altLang="zh-CN" dirty="0"/>
                  <a:t> are expected to be proportional to P and to decay with spin diffusion length </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𝜆</m:t>
                        </m:r>
                      </m:e>
                      <m:sub>
                        <m:r>
                          <a:rPr lang="en-US" altLang="zh-CN" b="0" i="1" dirty="0" smtClean="0">
                            <a:latin typeface="Cambria Math" panose="02040503050406030204" pitchFamily="18" charset="0"/>
                          </a:rPr>
                          <m:t>𝑠𝑓</m:t>
                        </m:r>
                      </m:sub>
                    </m:sSub>
                  </m:oMath>
                </a14:m>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𝑆𝐻</m:t>
                          </m:r>
                        </m:sub>
                      </m:sSub>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𝜎</m:t>
                          </m:r>
                        </m:e>
                      </m:acc>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sSup>
                            <m:sSupPr>
                              <m:ctrlPr>
                                <a:rPr lang="en-US" altLang="zh-CN" i="1">
                                  <a:latin typeface="Cambria Math" panose="02040503050406030204" pitchFamily="18" charset="0"/>
                                </a:rPr>
                              </m:ctrlPr>
                            </m:sSupPr>
                            <m:e>
                              <m:r>
                                <a:rPr lang="en-US" altLang="zh-CN" i="1">
                                  <a:latin typeface="Cambria Math" panose="02040503050406030204" pitchFamily="18" charset="0"/>
                                </a:rPr>
                                <m:t>𝐸</m:t>
                              </m:r>
                            </m:e>
                            <m:sup>
                              <m:r>
                                <a:rPr lang="en-US" altLang="zh-CN" i="1">
                                  <a:latin typeface="Cambria Math" panose="02040503050406030204" pitchFamily="18" charset="0"/>
                                </a:rPr>
                                <m:t>𝜎</m:t>
                              </m:r>
                            </m:sup>
                          </m:sSup>
                        </m:e>
                      </m:acc>
                      <m:r>
                        <a:rPr lang="en-US" altLang="zh-CN" b="0" i="1" smtClean="0">
                          <a:latin typeface="Cambria Math" panose="02040503050406030204" pitchFamily="18" charset="0"/>
                        </a:rPr>
                        <m:t>∝</m:t>
                      </m:r>
                      <m:r>
                        <a:rPr lang="en-US" altLang="zh-CN" b="0" i="1" smtClean="0">
                          <a:latin typeface="Cambria Math" panose="02040503050406030204" pitchFamily="18" charset="0"/>
                        </a:rPr>
                        <m:t>𝑠𝑖𝑛</m:t>
                      </m:r>
                      <m:r>
                        <a:rPr lang="en-US" altLang="zh-CN" b="0" i="1" smtClean="0">
                          <a:latin typeface="Cambria Math" panose="02040503050406030204" pitchFamily="18" charset="0"/>
                        </a:rPr>
                        <m:t>𝜃</m:t>
                      </m:r>
                      <m:r>
                        <a:rPr lang="en-US" altLang="zh-CN" b="0" i="1" smtClean="0">
                          <a:latin typeface="Cambria Math" panose="02040503050406030204" pitchFamily="18" charset="0"/>
                        </a:rPr>
                        <m:t>,</m:t>
                      </m:r>
                      <m:acc>
                        <m:accPr>
                          <m:chr m:val="⃗"/>
                          <m:ctrlPr>
                            <a:rPr lang="en-US" altLang="zh-CN" i="1">
                              <a:latin typeface="Cambria Math" panose="02040503050406030204" pitchFamily="18" charset="0"/>
                            </a:rPr>
                          </m:ctrlPr>
                        </m:accPr>
                        <m:e>
                          <m:sSup>
                            <m:sSupPr>
                              <m:ctrlPr>
                                <a:rPr lang="en-US" altLang="zh-CN" i="1">
                                  <a:latin typeface="Cambria Math" panose="02040503050406030204" pitchFamily="18" charset="0"/>
                                </a:rPr>
                              </m:ctrlPr>
                            </m:sSupPr>
                            <m:e>
                              <m:r>
                                <a:rPr lang="en-US" altLang="zh-CN" i="1">
                                  <a:latin typeface="Cambria Math" panose="02040503050406030204" pitchFamily="18" charset="0"/>
                                </a:rPr>
                                <m:t>𝐸</m:t>
                              </m:r>
                            </m:e>
                            <m:sup>
                              <m:r>
                                <a:rPr lang="en-US" altLang="zh-CN" i="1">
                                  <a:latin typeface="Cambria Math" panose="02040503050406030204" pitchFamily="18" charset="0"/>
                                </a:rPr>
                                <m:t>𝜎</m:t>
                              </m:r>
                            </m:sup>
                          </m:sSup>
                        </m:e>
                      </m:acc>
                      <m:r>
                        <a:rPr lang="en-US" altLang="zh-CN" b="0" i="1" smtClean="0">
                          <a:latin typeface="Cambria Math" panose="02040503050406030204" pitchFamily="18" charset="0"/>
                        </a:rPr>
                        <m:t>=−</m:t>
                      </m:r>
                      <m:r>
                        <a:rPr lang="en-US" altLang="zh-CN" b="0" i="0"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𝜇</m:t>
                          </m:r>
                        </m:e>
                        <m:sup>
                          <m:r>
                            <a:rPr lang="en-US" altLang="zh-CN" b="0" i="1" smtClean="0">
                              <a:latin typeface="Cambria Math" panose="02040503050406030204" pitchFamily="18" charset="0"/>
                            </a:rPr>
                            <m:t>𝜎</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oMath>
                  </m:oMathPara>
                </a14:m>
                <a:endParaRPr lang="zh-CN" altLang="en-US" dirty="0"/>
              </a:p>
            </p:txBody>
          </p:sp>
        </mc:Choice>
        <mc:Fallback xmlns="">
          <p:sp>
            <p:nvSpPr>
              <p:cNvPr id="5" name="矩形 4">
                <a:extLst>
                  <a:ext uri="{FF2B5EF4-FFF2-40B4-BE49-F238E27FC236}">
                    <a16:creationId xmlns:a16="http://schemas.microsoft.com/office/drawing/2014/main" id="{E7BF8527-9C71-4B9C-9D26-0FA84C0CACA2}"/>
                  </a:ext>
                </a:extLst>
              </p:cNvPr>
              <p:cNvSpPr>
                <a:spLocks noRot="1" noChangeAspect="1" noMove="1" noResize="1" noEditPoints="1" noAdjustHandles="1" noChangeArrowheads="1" noChangeShapeType="1" noTextEdit="1"/>
              </p:cNvSpPr>
              <p:nvPr/>
            </p:nvSpPr>
            <p:spPr>
              <a:xfrm>
                <a:off x="703745" y="4140949"/>
                <a:ext cx="7902100" cy="702180"/>
              </a:xfrm>
              <a:prstGeom prst="rect">
                <a:avLst/>
              </a:prstGeom>
              <a:blipFill>
                <a:blip r:embed="rId5"/>
                <a:stretch>
                  <a:fillRect t="-4348" b="-78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1D16BB86-4DD9-4B37-90ED-D81E387C152C}"/>
                  </a:ext>
                </a:extLst>
              </p:cNvPr>
              <p:cNvSpPr/>
              <p:nvPr/>
            </p:nvSpPr>
            <p:spPr>
              <a:xfrm>
                <a:off x="703745" y="5192816"/>
                <a:ext cx="11270421" cy="1178015"/>
              </a:xfrm>
              <a:prstGeom prst="rect">
                <a:avLst/>
              </a:prstGeom>
            </p:spPr>
            <p:txBody>
              <a:bodyPr wrap="square">
                <a:spAutoFit/>
              </a:bodyPr>
              <a:lstStyle/>
              <a:p>
                <a:r>
                  <a:rPr lang="en-US" altLang="zh-CN" dirty="0"/>
                  <a:t>P: The spin polarization of the electrons injected by FM1;  depends on the effective tunnel conductance for spin-up and spin-down electrons, respectively </a:t>
                </a:r>
                <a14:m>
                  <m:oMath xmlns:m="http://schemas.openxmlformats.org/officeDocument/2006/math">
                    <m:r>
                      <a:rPr lang="en-US" altLang="zh-CN" b="0" i="1" dirty="0" smtClean="0">
                        <a:latin typeface="Cambria Math" panose="02040503050406030204" pitchFamily="18" charset="0"/>
                      </a:rPr>
                      <m:t>𝐺</m:t>
                    </m:r>
                    <m:r>
                      <a:rPr lang="en-US" altLang="zh-CN" b="0" i="1" dirty="0" smtClean="0">
                        <a:latin typeface="Cambria Math" panose="02040503050406030204" pitchFamily="18" charset="0"/>
                      </a:rPr>
                      <m:t>↑</m:t>
                    </m:r>
                  </m:oMath>
                </a14:m>
                <a:r>
                  <a:rPr lang="en-US" altLang="zh-CN" dirty="0"/>
                  <a:t> and </a:t>
                </a:r>
                <a14:m>
                  <m:oMath xmlns:m="http://schemas.openxmlformats.org/officeDocument/2006/math">
                    <m:r>
                      <a:rPr lang="en-US" altLang="zh-CN" b="0" i="1" smtClean="0">
                        <a:latin typeface="Cambria Math" panose="02040503050406030204" pitchFamily="18" charset="0"/>
                      </a:rPr>
                      <m:t>𝐺</m:t>
                    </m:r>
                    <m:r>
                      <a:rPr lang="en-US" altLang="zh-CN" b="0" i="1" smtClean="0">
                        <a:latin typeface="Cambria Math" panose="02040503050406030204" pitchFamily="18" charset="0"/>
                      </a:rPr>
                      <m:t>↓ </m:t>
                    </m:r>
                  </m:oMath>
                </a14:m>
                <a:r>
                  <a:rPr lang="en-US" altLang="zh-CN" dirty="0"/>
                  <a:t>, and can be written as</a:t>
                </a:r>
                <a:r>
                  <a:rPr lang="zh-CN" altLang="en-US" dirty="0"/>
                  <a:t>：</a:t>
                </a:r>
                <a:endParaRPr lang="en-US" altLang="zh-CN" dirty="0"/>
              </a:p>
              <a:p>
                <a:pPr/>
                <a14:m>
                  <m:oMathPara xmlns:m="http://schemas.openxmlformats.org/officeDocument/2006/math">
                    <m:oMathParaPr>
                      <m:jc m:val="centerGroup"/>
                    </m:oMathParaPr>
                    <m:oMath xmlns:m="http://schemas.openxmlformats.org/officeDocument/2006/math">
                      <m:r>
                        <a:rPr lang="en-US" altLang="zh-CN" b="0" i="1" dirty="0" smtClean="0">
                          <a:latin typeface="Cambria Math" panose="02040503050406030204" pitchFamily="18" charset="0"/>
                        </a:rPr>
                        <m:t>𝑃</m:t>
                      </m:r>
                      <m:r>
                        <a:rPr lang="en-US" altLang="zh-CN" b="0" i="1" dirty="0" smtClean="0">
                          <a:latin typeface="Cambria Math" panose="02040503050406030204" pitchFamily="18" charset="0"/>
                        </a:rPr>
                        <m:t>=</m:t>
                      </m:r>
                      <m:f>
                        <m:fPr>
                          <m:ctrlPr>
                            <a:rPr lang="en-US" altLang="zh-CN" b="0" i="1" dirty="0" smtClean="0">
                              <a:latin typeface="Cambria Math" panose="02040503050406030204" pitchFamily="18" charset="0"/>
                            </a:rPr>
                          </m:ctrlPr>
                        </m:fPr>
                        <m:num>
                          <m:r>
                            <a:rPr lang="en-US" altLang="zh-CN" b="0" i="1" dirty="0" smtClean="0">
                              <a:latin typeface="Cambria Math" panose="02040503050406030204" pitchFamily="18" charset="0"/>
                            </a:rPr>
                            <m:t>𝐺</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𝐺</m:t>
                          </m:r>
                          <m:r>
                            <a:rPr lang="en-US" altLang="zh-CN" b="0" i="1" dirty="0" smtClean="0">
                              <a:latin typeface="Cambria Math" panose="02040503050406030204" pitchFamily="18" charset="0"/>
                            </a:rPr>
                            <m:t>↓</m:t>
                          </m:r>
                        </m:num>
                        <m:den>
                          <m:r>
                            <a:rPr lang="en-US" altLang="zh-CN" i="1" dirty="0">
                              <a:latin typeface="Cambria Math" panose="02040503050406030204" pitchFamily="18" charset="0"/>
                            </a:rPr>
                            <m:t>𝐺</m:t>
                          </m:r>
                          <m:r>
                            <a:rPr lang="en-US" altLang="zh-CN" i="1" dirty="0">
                              <a:latin typeface="Cambria Math" panose="02040503050406030204" pitchFamily="18" charset="0"/>
                            </a:rPr>
                            <m:t>↑+</m:t>
                          </m:r>
                          <m:r>
                            <a:rPr lang="en-US" altLang="zh-CN" i="1" dirty="0">
                              <a:latin typeface="Cambria Math" panose="02040503050406030204" pitchFamily="18" charset="0"/>
                            </a:rPr>
                            <m:t>𝐺</m:t>
                          </m:r>
                          <m:r>
                            <a:rPr lang="en-US" altLang="zh-CN" i="1" dirty="0">
                              <a:latin typeface="Cambria Math" panose="02040503050406030204" pitchFamily="18" charset="0"/>
                            </a:rPr>
                            <m:t>↓</m:t>
                          </m:r>
                        </m:den>
                      </m:f>
                    </m:oMath>
                  </m:oMathPara>
                </a14:m>
                <a:endParaRPr lang="zh-CN" altLang="en-US" dirty="0"/>
              </a:p>
            </p:txBody>
          </p:sp>
        </mc:Choice>
        <mc:Fallback xmlns="">
          <p:sp>
            <p:nvSpPr>
              <p:cNvPr id="7" name="矩形 6">
                <a:extLst>
                  <a:ext uri="{FF2B5EF4-FFF2-40B4-BE49-F238E27FC236}">
                    <a16:creationId xmlns:a16="http://schemas.microsoft.com/office/drawing/2014/main" id="{1D16BB86-4DD9-4B37-90ED-D81E387C152C}"/>
                  </a:ext>
                </a:extLst>
              </p:cNvPr>
              <p:cNvSpPr>
                <a:spLocks noRot="1" noChangeAspect="1" noMove="1" noResize="1" noEditPoints="1" noAdjustHandles="1" noChangeArrowheads="1" noChangeShapeType="1" noTextEdit="1"/>
              </p:cNvSpPr>
              <p:nvPr/>
            </p:nvSpPr>
            <p:spPr>
              <a:xfrm>
                <a:off x="703745" y="5192816"/>
                <a:ext cx="11270421" cy="1178015"/>
              </a:xfrm>
              <a:prstGeom prst="rect">
                <a:avLst/>
              </a:prstGeom>
              <a:blipFill>
                <a:blip r:embed="rId6"/>
                <a:stretch>
                  <a:fillRect l="-433" t="-31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24618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B8687A-3F18-42D7-8E07-D87388254FF9}"/>
              </a:ext>
            </a:extLst>
          </p:cNvPr>
          <p:cNvSpPr>
            <a:spLocks noGrp="1"/>
          </p:cNvSpPr>
          <p:nvPr>
            <p:ph type="title"/>
          </p:nvPr>
        </p:nvSpPr>
        <p:spPr/>
        <p:txBody>
          <a:bodyPr/>
          <a:lstStyle/>
          <a:p>
            <a:r>
              <a:rPr lang="en-US" altLang="zh-CN" dirty="0"/>
              <a:t>Experiments</a:t>
            </a:r>
            <a:endParaRPr lang="zh-CN" altLang="en-US" dirty="0"/>
          </a:p>
        </p:txBody>
      </p:sp>
      <p:pic>
        <p:nvPicPr>
          <p:cNvPr id="6" name="图片 5">
            <a:extLst>
              <a:ext uri="{FF2B5EF4-FFF2-40B4-BE49-F238E27FC236}">
                <a16:creationId xmlns:a16="http://schemas.microsoft.com/office/drawing/2014/main" id="{B8962882-39D9-4CFB-821B-4C8D0A9E9280}"/>
              </a:ext>
            </a:extLst>
          </p:cNvPr>
          <p:cNvPicPr>
            <a:picLocks noChangeAspect="1"/>
          </p:cNvPicPr>
          <p:nvPr/>
        </p:nvPicPr>
        <p:blipFill rotWithShape="1">
          <a:blip r:embed="rId3"/>
          <a:srcRect b="50116"/>
          <a:stretch/>
        </p:blipFill>
        <p:spPr>
          <a:xfrm>
            <a:off x="3148846" y="1487181"/>
            <a:ext cx="6646317" cy="2669058"/>
          </a:xfrm>
          <a:prstGeom prst="rect">
            <a:avLst/>
          </a:prstGeom>
        </p:spPr>
      </p:pic>
      <p:pic>
        <p:nvPicPr>
          <p:cNvPr id="13" name="图片 12">
            <a:extLst>
              <a:ext uri="{FF2B5EF4-FFF2-40B4-BE49-F238E27FC236}">
                <a16:creationId xmlns:a16="http://schemas.microsoft.com/office/drawing/2014/main" id="{F3C729FB-836E-48A2-93D1-0855FAE2F4B3}"/>
              </a:ext>
            </a:extLst>
          </p:cNvPr>
          <p:cNvPicPr>
            <a:picLocks noChangeAspect="1"/>
          </p:cNvPicPr>
          <p:nvPr/>
        </p:nvPicPr>
        <p:blipFill>
          <a:blip r:embed="rId4"/>
          <a:stretch>
            <a:fillRect/>
          </a:stretch>
        </p:blipFill>
        <p:spPr>
          <a:xfrm>
            <a:off x="635061" y="3771452"/>
            <a:ext cx="2339545" cy="2121750"/>
          </a:xfrm>
          <a:prstGeom prst="rect">
            <a:avLst/>
          </a:prstGeom>
        </p:spPr>
      </p:pic>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E3FE3FB7-1E4F-46D5-91C5-1FA9B4AA002A}"/>
                  </a:ext>
                </a:extLst>
              </p:cNvPr>
              <p:cNvSpPr/>
              <p:nvPr/>
            </p:nvSpPr>
            <p:spPr>
              <a:xfrm>
                <a:off x="6853881" y="4415874"/>
                <a:ext cx="5140410" cy="1477328"/>
              </a:xfrm>
              <a:prstGeom prst="rect">
                <a:avLst/>
              </a:prstGeom>
            </p:spPr>
            <p:txBody>
              <a:bodyPr wrap="square">
                <a:spAutoFit/>
              </a:bodyPr>
              <a:lstStyle/>
              <a:p>
                <a14:m>
                  <m:oMath xmlns:m="http://schemas.openxmlformats.org/officeDocument/2006/math">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𝑉</m:t>
                    </m:r>
                    <m:r>
                      <a:rPr lang="en-US" altLang="zh-CN" b="0" i="1" smtClean="0">
                        <a:latin typeface="Cambria Math" panose="02040503050406030204" pitchFamily="18" charset="0"/>
                      </a:rPr>
                      <m:t> </m:t>
                    </m:r>
                  </m:oMath>
                </a14:m>
                <a:r>
                  <a:rPr lang="en-US" altLang="zh-CN" dirty="0"/>
                  <a:t>is the difference in the output voltage between parallel and antiparallel magnetization configurations of the FM electrodes at zero magnetic field</a:t>
                </a:r>
              </a:p>
              <a:p>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𝜎</m:t>
                        </m:r>
                      </m:e>
                      <m:sub>
                        <m:r>
                          <a:rPr lang="en-US" altLang="zh-CN" i="1">
                            <a:latin typeface="Cambria Math" panose="02040503050406030204" pitchFamily="18" charset="0"/>
                          </a:rPr>
                          <m:t>𝑐</m:t>
                        </m:r>
                      </m:sub>
                    </m:sSub>
                  </m:oMath>
                </a14:m>
                <a:r>
                  <a:rPr lang="en-US" altLang="zh-CN" dirty="0"/>
                  <a:t>: Charge conductivity;</a:t>
                </a:r>
              </a:p>
              <a:p>
                <a:r>
                  <a:rPr lang="en-US" altLang="zh-CN" dirty="0"/>
                  <a:t>A: Cross-section area.</a:t>
                </a:r>
                <a:endParaRPr lang="zh-CN" altLang="en-US" dirty="0"/>
              </a:p>
            </p:txBody>
          </p:sp>
        </mc:Choice>
        <mc:Fallback xmlns="">
          <p:sp>
            <p:nvSpPr>
              <p:cNvPr id="3" name="矩形 2">
                <a:extLst>
                  <a:ext uri="{FF2B5EF4-FFF2-40B4-BE49-F238E27FC236}">
                    <a16:creationId xmlns:a16="http://schemas.microsoft.com/office/drawing/2014/main" id="{E3FE3FB7-1E4F-46D5-91C5-1FA9B4AA002A}"/>
                  </a:ext>
                </a:extLst>
              </p:cNvPr>
              <p:cNvSpPr>
                <a:spLocks noRot="1" noChangeAspect="1" noMove="1" noResize="1" noEditPoints="1" noAdjustHandles="1" noChangeArrowheads="1" noChangeShapeType="1" noTextEdit="1"/>
              </p:cNvSpPr>
              <p:nvPr/>
            </p:nvSpPr>
            <p:spPr>
              <a:xfrm>
                <a:off x="6853881" y="4415874"/>
                <a:ext cx="5140410" cy="1477328"/>
              </a:xfrm>
              <a:prstGeom prst="rect">
                <a:avLst/>
              </a:prstGeom>
              <a:blipFill>
                <a:blip r:embed="rId5"/>
                <a:stretch>
                  <a:fillRect l="-948" t="-2058" r="-711" b="-535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5E18CBA7-DEB4-4791-95F7-140DBAEB5B3B}"/>
                  </a:ext>
                </a:extLst>
              </p:cNvPr>
              <p:cNvSpPr txBox="1"/>
              <p:nvPr/>
            </p:nvSpPr>
            <p:spPr>
              <a:xfrm>
                <a:off x="3402228" y="4451823"/>
                <a:ext cx="3871784" cy="1587358"/>
              </a:xfrm>
              <a:prstGeom prst="rect">
                <a:avLst/>
              </a:prstGeom>
              <a:noFill/>
            </p:spPr>
            <p:txBody>
              <a:bodyPr wrap="square" rtlCol="0">
                <a:spAutoFit/>
              </a:bodyPr>
              <a:lstStyle/>
              <a:p>
                <a:r>
                  <a:rPr lang="en-US" altLang="zh-CN" dirty="0"/>
                  <a:t>Obtain P and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𝜆</m:t>
                        </m:r>
                      </m:e>
                      <m:sub>
                        <m:r>
                          <a:rPr lang="en-US" altLang="zh-CN" b="0" i="1" smtClean="0">
                            <a:latin typeface="Cambria Math" panose="02040503050406030204" pitchFamily="18" charset="0"/>
                          </a:rPr>
                          <m:t>𝑠𝑓</m:t>
                        </m:r>
                      </m:sub>
                    </m:sSub>
                  </m:oMath>
                </a14:m>
                <a:r>
                  <a:rPr lang="en-US" altLang="zh-CN" dirty="0"/>
                  <a:t>:</a:t>
                </a:r>
              </a:p>
              <a:p>
                <a:pPr/>
                <a14:m>
                  <m:oMathPara xmlns:m="http://schemas.openxmlformats.org/officeDocument/2006/math">
                    <m:oMathParaPr>
                      <m:jc m:val="centerGroup"/>
                    </m:oMathParaPr>
                    <m:oMath xmlns:m="http://schemas.openxmlformats.org/officeDocument/2006/math">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𝑅</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𝑉</m:t>
                          </m:r>
                        </m:num>
                        <m:den>
                          <m:r>
                            <a:rPr lang="en-US" altLang="zh-CN" b="0" i="1" smtClean="0">
                              <a:latin typeface="Cambria Math" panose="02040503050406030204" pitchFamily="18" charset="0"/>
                            </a:rPr>
                            <m:t>𝐼</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𝑃</m:t>
                              </m:r>
                            </m:e>
                            <m:sup>
                              <m:r>
                                <a:rPr lang="en-US" altLang="zh-CN" b="0" i="1" smtClean="0">
                                  <a:latin typeface="Cambria Math" panose="02040503050406030204" pitchFamily="18" charset="0"/>
                                </a:rPr>
                                <m:t>2</m:t>
                              </m:r>
                            </m:sup>
                          </m:s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𝜆</m:t>
                              </m:r>
                            </m:e>
                            <m:sub>
                              <m:r>
                                <a:rPr lang="en-US" altLang="zh-CN" b="0" i="1" smtClean="0">
                                  <a:latin typeface="Cambria Math" panose="02040503050406030204" pitchFamily="18" charset="0"/>
                                </a:rPr>
                                <m:t>𝑠𝑓</m:t>
                              </m:r>
                            </m:sub>
                          </m:sSub>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𝜎</m:t>
                              </m:r>
                            </m:e>
                            <m:sub>
                              <m:r>
                                <a:rPr lang="en-US" altLang="zh-CN" b="0" i="1" smtClean="0">
                                  <a:latin typeface="Cambria Math" panose="02040503050406030204" pitchFamily="18" charset="0"/>
                                </a:rPr>
                                <m:t>𝑐</m:t>
                              </m:r>
                            </m:sub>
                          </m:sSub>
                          <m:r>
                            <a:rPr lang="en-US" altLang="zh-CN" b="0" i="1" smtClean="0">
                              <a:latin typeface="Cambria Math" panose="02040503050406030204" pitchFamily="18" charset="0"/>
                            </a:rPr>
                            <m:t>𝐴</m:t>
                          </m:r>
                        </m:den>
                      </m:f>
                      <m:r>
                        <m:rPr>
                          <m:sty m:val="p"/>
                        </m:rPr>
                        <a:rPr lang="en-US" altLang="zh-CN" b="0" i="0" smtClean="0">
                          <a:latin typeface="Cambria Math" panose="02040503050406030204" pitchFamily="18" charset="0"/>
                        </a:rPr>
                        <m:t>exp</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𝐹𝑀</m:t>
                              </m:r>
                            </m:sub>
                          </m:sSub>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𝜆</m:t>
                              </m:r>
                            </m:e>
                            <m:sub>
                              <m:r>
                                <a:rPr lang="en-US" altLang="zh-CN" b="0" i="1" smtClean="0">
                                  <a:latin typeface="Cambria Math" panose="02040503050406030204" pitchFamily="18" charset="0"/>
                                </a:rPr>
                                <m:t>𝑠𝑓</m:t>
                              </m:r>
                            </m:sub>
                          </m:sSub>
                        </m:den>
                      </m:f>
                      <m:r>
                        <a:rPr lang="en-US" altLang="zh-CN" b="0" i="1" smtClean="0">
                          <a:latin typeface="Cambria Math" panose="02040503050406030204" pitchFamily="18" charset="0"/>
                        </a:rPr>
                        <m:t>) </m:t>
                      </m:r>
                    </m:oMath>
                  </m:oMathPara>
                </a14:m>
                <a:endParaRPr lang="en-US" altLang="zh-CN" b="0" dirty="0"/>
              </a:p>
              <a:p>
                <a:endParaRPr lang="en-US" altLang="zh-CN" dirty="0"/>
              </a:p>
              <a:p>
                <a:endParaRPr lang="zh-CN" altLang="en-US" dirty="0"/>
              </a:p>
            </p:txBody>
          </p:sp>
        </mc:Choice>
        <mc:Fallback xmlns="">
          <p:sp>
            <p:nvSpPr>
              <p:cNvPr id="4" name="文本框 3">
                <a:extLst>
                  <a:ext uri="{FF2B5EF4-FFF2-40B4-BE49-F238E27FC236}">
                    <a16:creationId xmlns:a16="http://schemas.microsoft.com/office/drawing/2014/main" id="{5E18CBA7-DEB4-4791-95F7-140DBAEB5B3B}"/>
                  </a:ext>
                </a:extLst>
              </p:cNvPr>
              <p:cNvSpPr txBox="1">
                <a:spLocks noRot="1" noChangeAspect="1" noMove="1" noResize="1" noEditPoints="1" noAdjustHandles="1" noChangeArrowheads="1" noChangeShapeType="1" noTextEdit="1"/>
              </p:cNvSpPr>
              <p:nvPr/>
            </p:nvSpPr>
            <p:spPr>
              <a:xfrm>
                <a:off x="3402228" y="4451823"/>
                <a:ext cx="3871784" cy="1587358"/>
              </a:xfrm>
              <a:prstGeom prst="rect">
                <a:avLst/>
              </a:prstGeom>
              <a:blipFill>
                <a:blip r:embed="rId6"/>
                <a:stretch>
                  <a:fillRect l="-1260" t="-1916"/>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04DC8B5C-E346-4A3D-94D9-BCFD8D258C70}"/>
              </a:ext>
            </a:extLst>
          </p:cNvPr>
          <p:cNvPicPr>
            <a:picLocks noChangeAspect="1"/>
          </p:cNvPicPr>
          <p:nvPr/>
        </p:nvPicPr>
        <p:blipFill rotWithShape="1">
          <a:blip r:embed="rId7"/>
          <a:srcRect r="50509"/>
          <a:stretch/>
        </p:blipFill>
        <p:spPr>
          <a:xfrm>
            <a:off x="397534" y="1415580"/>
            <a:ext cx="2743074" cy="2235601"/>
          </a:xfrm>
          <a:prstGeom prst="rect">
            <a:avLst/>
          </a:prstGeom>
        </p:spPr>
      </p:pic>
      <p:sp>
        <p:nvSpPr>
          <p:cNvPr id="5" name="文本框 4">
            <a:extLst>
              <a:ext uri="{FF2B5EF4-FFF2-40B4-BE49-F238E27FC236}">
                <a16:creationId xmlns:a16="http://schemas.microsoft.com/office/drawing/2014/main" id="{72E66D3E-B464-43ED-8DFD-978D6E1570F2}"/>
              </a:ext>
            </a:extLst>
          </p:cNvPr>
          <p:cNvSpPr txBox="1"/>
          <p:nvPr/>
        </p:nvSpPr>
        <p:spPr>
          <a:xfrm>
            <a:off x="9638644" y="2821710"/>
            <a:ext cx="972065" cy="307777"/>
          </a:xfrm>
          <a:prstGeom prst="rect">
            <a:avLst/>
          </a:prstGeom>
          <a:noFill/>
        </p:spPr>
        <p:txBody>
          <a:bodyPr wrap="square" rtlCol="0">
            <a:spAutoFit/>
          </a:bodyPr>
          <a:lstStyle/>
          <a:p>
            <a:r>
              <a:rPr lang="en-US" altLang="zh-CN" sz="1400" dirty="0">
                <a:latin typeface="Arial" panose="020B0604020202020204" pitchFamily="34" charset="0"/>
                <a:cs typeface="Arial" panose="020B0604020202020204" pitchFamily="34" charset="0"/>
              </a:rPr>
              <a:t>P=0.28</a:t>
            </a:r>
            <a:endParaRPr lang="zh-CN"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28160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B8687A-3F18-42D7-8E07-D87388254FF9}"/>
              </a:ext>
            </a:extLst>
          </p:cNvPr>
          <p:cNvSpPr>
            <a:spLocks noGrp="1"/>
          </p:cNvSpPr>
          <p:nvPr>
            <p:ph type="title"/>
          </p:nvPr>
        </p:nvSpPr>
        <p:spPr/>
        <p:txBody>
          <a:bodyPr/>
          <a:lstStyle/>
          <a:p>
            <a:r>
              <a:rPr lang="en-US" altLang="zh-CN" dirty="0"/>
              <a:t>Experiments</a:t>
            </a:r>
            <a:endParaRPr lang="zh-CN" altLang="en-US" dirty="0"/>
          </a:p>
        </p:txBody>
      </p:sp>
      <p:sp>
        <p:nvSpPr>
          <p:cNvPr id="3" name="矩形 2">
            <a:extLst>
              <a:ext uri="{FF2B5EF4-FFF2-40B4-BE49-F238E27FC236}">
                <a16:creationId xmlns:a16="http://schemas.microsoft.com/office/drawing/2014/main" id="{2152AA79-DF09-4C6F-A6AB-29A2F020E1A8}"/>
              </a:ext>
            </a:extLst>
          </p:cNvPr>
          <p:cNvSpPr/>
          <p:nvPr/>
        </p:nvSpPr>
        <p:spPr>
          <a:xfrm>
            <a:off x="691978" y="4523712"/>
            <a:ext cx="8410833" cy="369332"/>
          </a:xfrm>
          <a:prstGeom prst="rect">
            <a:avLst/>
          </a:prstGeom>
        </p:spPr>
        <p:txBody>
          <a:bodyPr wrap="square">
            <a:spAutoFit/>
          </a:bodyPr>
          <a:lstStyle/>
          <a:p>
            <a:r>
              <a:rPr lang="en-US" altLang="zh-CN" dirty="0"/>
              <a:t>Small B: </a:t>
            </a:r>
            <a:r>
              <a:rPr lang="zh-CN" altLang="en-US" dirty="0"/>
              <a:t>the measurements show the Hanle effect associated with precessing spins.</a:t>
            </a:r>
          </a:p>
        </p:txBody>
      </p:sp>
      <p:pic>
        <p:nvPicPr>
          <p:cNvPr id="4" name="图片 3">
            <a:extLst>
              <a:ext uri="{FF2B5EF4-FFF2-40B4-BE49-F238E27FC236}">
                <a16:creationId xmlns:a16="http://schemas.microsoft.com/office/drawing/2014/main" id="{FA0F2518-161C-446C-A22E-C0BD0C212396}"/>
              </a:ext>
            </a:extLst>
          </p:cNvPr>
          <p:cNvPicPr>
            <a:picLocks noChangeAspect="1"/>
          </p:cNvPicPr>
          <p:nvPr/>
        </p:nvPicPr>
        <p:blipFill rotWithShape="1">
          <a:blip r:embed="rId2"/>
          <a:srcRect t="49112" b="542"/>
          <a:stretch/>
        </p:blipFill>
        <p:spPr>
          <a:xfrm>
            <a:off x="3995351" y="1557521"/>
            <a:ext cx="6646317" cy="2693773"/>
          </a:xfrm>
          <a:prstGeom prst="rect">
            <a:avLst/>
          </a:prstGeom>
        </p:spPr>
      </p:pic>
      <p:pic>
        <p:nvPicPr>
          <p:cNvPr id="5" name="图片 4">
            <a:extLst>
              <a:ext uri="{FF2B5EF4-FFF2-40B4-BE49-F238E27FC236}">
                <a16:creationId xmlns:a16="http://schemas.microsoft.com/office/drawing/2014/main" id="{93005BFA-F7C7-4C56-97B2-B2DD9FDBB7BF}"/>
              </a:ext>
            </a:extLst>
          </p:cNvPr>
          <p:cNvPicPr>
            <a:picLocks noChangeAspect="1"/>
          </p:cNvPicPr>
          <p:nvPr/>
        </p:nvPicPr>
        <p:blipFill>
          <a:blip r:embed="rId3"/>
          <a:stretch>
            <a:fillRect/>
          </a:stretch>
        </p:blipFill>
        <p:spPr>
          <a:xfrm>
            <a:off x="864973" y="1314446"/>
            <a:ext cx="3048000" cy="2764253"/>
          </a:xfrm>
          <a:prstGeom prst="rect">
            <a:avLst/>
          </a:prstGeom>
        </p:spPr>
      </p:pic>
      <p:sp>
        <p:nvSpPr>
          <p:cNvPr id="6" name="矩形 5">
            <a:extLst>
              <a:ext uri="{FF2B5EF4-FFF2-40B4-BE49-F238E27FC236}">
                <a16:creationId xmlns:a16="http://schemas.microsoft.com/office/drawing/2014/main" id="{49515EEB-AA3D-4EC8-80F7-AAA4B9AC304A}"/>
              </a:ext>
            </a:extLst>
          </p:cNvPr>
          <p:cNvSpPr/>
          <p:nvPr/>
        </p:nvSpPr>
        <p:spPr>
          <a:xfrm>
            <a:off x="691978" y="4893044"/>
            <a:ext cx="11137557" cy="646331"/>
          </a:xfrm>
          <a:prstGeom prst="rect">
            <a:avLst/>
          </a:prstGeom>
        </p:spPr>
        <p:txBody>
          <a:bodyPr wrap="square">
            <a:spAutoFit/>
          </a:bodyPr>
          <a:lstStyle/>
          <a:p>
            <a:r>
              <a:rPr lang="en-US" altLang="zh-CN" dirty="0"/>
              <a:t>As B increases, the magnetizations tilt out of plane. </a:t>
            </a:r>
          </a:p>
          <a:p>
            <a:r>
              <a:rPr lang="en-US" altLang="zh-CN" dirty="0"/>
              <a:t>For large enough B, they orient completely along the field and the measurements saturate to a positive constant value.</a:t>
            </a:r>
            <a:endParaRPr lang="zh-CN" altLang="en-US" dirty="0"/>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3B2B235F-F735-4C94-8348-670DD1987E2E}"/>
                  </a:ext>
                </a:extLst>
              </p:cNvPr>
              <p:cNvSpPr txBox="1"/>
              <p:nvPr/>
            </p:nvSpPr>
            <p:spPr>
              <a:xfrm>
                <a:off x="691978" y="5718142"/>
                <a:ext cx="9743612" cy="658129"/>
              </a:xfrm>
              <a:prstGeom prst="rect">
                <a:avLst/>
              </a:prstGeom>
              <a:noFill/>
            </p:spPr>
            <p:txBody>
              <a:bodyPr wrap="square" rtlCol="0">
                <a:spAutoFit/>
              </a:bodyPr>
              <a:lstStyle/>
              <a:p>
                <a:r>
                  <a:rPr lang="en-US" altLang="zh-CN" dirty="0"/>
                  <a:t>Calculate </a:t>
                </a:r>
                <a14:m>
                  <m:oMath xmlns:m="http://schemas.openxmlformats.org/officeDocument/2006/math">
                    <m:r>
                      <a:rPr lang="en-US" altLang="zh-CN" b="0" i="1" smtClean="0">
                        <a:latin typeface="Cambria Math" panose="02040503050406030204" pitchFamily="18" charset="0"/>
                      </a:rPr>
                      <m:t>𝜃</m:t>
                    </m:r>
                  </m:oMath>
                </a14:m>
                <a:r>
                  <a:rPr lang="en-US" altLang="zh-CN" dirty="0"/>
                  <a:t>:  At B=0,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𝐵</m:t>
                        </m:r>
                      </m:e>
                    </m:d>
                    <m:func>
                      <m:funcPr>
                        <m:ctrlPr>
                          <a:rPr lang="en-US" altLang="zh-CN" b="0" i="1" smtClean="0">
                            <a:latin typeface="Cambria Math" panose="02040503050406030204" pitchFamily="18" charset="0"/>
                          </a:rPr>
                        </m:ctrlPr>
                      </m:funcPr>
                      <m:fName>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cos</m:t>
                            </m:r>
                          </m:e>
                          <m:sup>
                            <m:r>
                              <a:rPr lang="en-US" altLang="zh-CN" b="0" i="1" smtClean="0">
                                <a:latin typeface="Cambria Math" panose="02040503050406030204" pitchFamily="18" charset="0"/>
                              </a:rPr>
                              <m:t>2</m:t>
                            </m:r>
                          </m:sup>
                        </m:sSup>
                      </m:fName>
                      <m:e>
                        <m:r>
                          <a:rPr lang="en-US" altLang="zh-CN" b="0" i="1" smtClean="0">
                            <a:latin typeface="Cambria Math" panose="02040503050406030204" pitchFamily="18" charset="0"/>
                          </a:rPr>
                          <m:t>𝜃</m:t>
                        </m:r>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sin</m:t>
                                </m:r>
                              </m:e>
                              <m:sup>
                                <m:r>
                                  <a:rPr lang="en-US" altLang="zh-CN" b="0" i="1" smtClean="0">
                                    <a:latin typeface="Cambria Math" panose="02040503050406030204" pitchFamily="18" charset="0"/>
                                  </a:rPr>
                                  <m:t>2</m:t>
                                </m:r>
                              </m:sup>
                            </m:sSup>
                          </m:fName>
                          <m:e>
                            <m:r>
                              <a:rPr lang="en-US" altLang="zh-CN" b="0" i="1" smtClean="0">
                                <a:latin typeface="Cambria Math" panose="02040503050406030204" pitchFamily="18" charset="0"/>
                              </a:rPr>
                              <m:t>𝜃</m:t>
                            </m:r>
                          </m:e>
                        </m:func>
                      </m:e>
                    </m:func>
                  </m:oMath>
                </a14:m>
                <a:r>
                  <a:rPr lang="en-US" altLang="zh-CN" dirty="0"/>
                  <a:t>,  thus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m:t>
                        </m:r>
                      </m:sub>
                    </m:sSub>
                    <m:r>
                      <a:rPr lang="en-US" altLang="zh-CN" b="0" i="1" smtClean="0">
                        <a:latin typeface="Cambria Math" panose="02040503050406030204" pitchFamily="18" charset="0"/>
                      </a:rPr>
                      <m:t>∝2</m:t>
                    </m:r>
                    <m:func>
                      <m:funcPr>
                        <m:ctrlPr>
                          <a:rPr lang="en-US" altLang="zh-CN" b="0" i="1" smtClean="0">
                            <a:latin typeface="Cambria Math" panose="02040503050406030204" pitchFamily="18" charset="0"/>
                          </a:rPr>
                        </m:ctrlPr>
                      </m:funcPr>
                      <m:fName>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sin</m:t>
                            </m:r>
                          </m:e>
                          <m:sup>
                            <m:r>
                              <a:rPr lang="en-US" altLang="zh-CN" b="0" i="1" smtClean="0">
                                <a:latin typeface="Cambria Math" panose="02040503050406030204" pitchFamily="18" charset="0"/>
                              </a:rPr>
                              <m:t>2</m:t>
                            </m:r>
                          </m:sup>
                        </m:sSup>
                      </m:fName>
                      <m:e>
                        <m:r>
                          <a:rPr lang="en-US" altLang="zh-CN" b="0" i="1" smtClean="0">
                            <a:latin typeface="Cambria Math" panose="02040503050406030204" pitchFamily="18" charset="0"/>
                          </a:rPr>
                          <m:t>𝜃</m:t>
                        </m:r>
                      </m:e>
                    </m:func>
                  </m:oMath>
                </a14:m>
                <a:endParaRPr lang="en-US" altLang="zh-CN" b="0" dirty="0"/>
              </a:p>
              <a:p>
                <a:r>
                  <a:rPr lang="en-US" altLang="zh-CN" b="0" dirty="0"/>
                  <a:t>At </a:t>
                </a:r>
                <a14:m>
                  <m:oMath xmlns:m="http://schemas.openxmlformats.org/officeDocument/2006/math">
                    <m:r>
                      <a:rPr lang="en-US" altLang="zh-CN" b="0" i="1" smtClean="0">
                        <a:latin typeface="Cambria Math" panose="02040503050406030204" pitchFamily="18" charset="0"/>
                      </a:rPr>
                      <m:t>𝐵</m:t>
                    </m:r>
                    <m:r>
                      <a:rPr lang="en-US" altLang="zh-CN" b="0" i="1" smtClean="0">
                        <a:latin typeface="Cambria Math" panose="02040503050406030204" pitchFamily="18" charset="0"/>
                        <a:ea typeface="Cambria Math" panose="02040503050406030204" pitchFamily="18" charset="0"/>
                      </a:rPr>
                      <m:t>~1.55</m:t>
                    </m:r>
                    <m:r>
                      <a:rPr lang="en-US" altLang="zh-CN" b="0" i="1" smtClean="0">
                        <a:latin typeface="Cambria Math" panose="02040503050406030204" pitchFamily="18" charset="0"/>
                        <a:ea typeface="Cambria Math" panose="02040503050406030204" pitchFamily="18" charset="0"/>
                      </a:rPr>
                      <m:t>𝑇</m:t>
                    </m:r>
                  </m:oMath>
                </a14:m>
                <a:r>
                  <a:rPr lang="zh-CN" altLang="en-US" dirty="0"/>
                  <a:t> </a:t>
                </a:r>
                <a14:m>
                  <m:oMath xmlns:m="http://schemas.openxmlformats.org/officeDocument/2006/math">
                    <m:r>
                      <a:rPr lang="en-US" altLang="zh-CN" b="0" i="1" dirty="0" smtClean="0">
                        <a:latin typeface="Cambria Math" panose="02040503050406030204" pitchFamily="18" charset="0"/>
                      </a:rPr>
                      <m:t>𝑠𝑖𝑛</m:t>
                    </m:r>
                    <m:r>
                      <a:rPr lang="en-US" altLang="zh-CN" b="0" i="1" dirty="0" smtClean="0">
                        <a:latin typeface="Cambria Math" panose="02040503050406030204" pitchFamily="18" charset="0"/>
                      </a:rPr>
                      <m:t>𝜃</m:t>
                    </m:r>
                    <m:r>
                      <a:rPr lang="en-US" altLang="zh-CN" b="0" i="1" dirty="0" smtClean="0">
                        <a:latin typeface="Cambria Math" panose="02040503050406030204" pitchFamily="18" charset="0"/>
                      </a:rPr>
                      <m:t> ~1</m:t>
                    </m:r>
                  </m:oMath>
                </a14:m>
                <a:endParaRPr lang="zh-CN" altLang="en-US" dirty="0"/>
              </a:p>
            </p:txBody>
          </p:sp>
        </mc:Choice>
        <mc:Fallback xmlns="">
          <p:sp>
            <p:nvSpPr>
              <p:cNvPr id="8" name="文本框 7">
                <a:extLst>
                  <a:ext uri="{FF2B5EF4-FFF2-40B4-BE49-F238E27FC236}">
                    <a16:creationId xmlns:a16="http://schemas.microsoft.com/office/drawing/2014/main" id="{3B2B235F-F735-4C94-8348-670DD1987E2E}"/>
                  </a:ext>
                </a:extLst>
              </p:cNvPr>
              <p:cNvSpPr txBox="1">
                <a:spLocks noRot="1" noChangeAspect="1" noMove="1" noResize="1" noEditPoints="1" noAdjustHandles="1" noChangeArrowheads="1" noChangeShapeType="1" noTextEdit="1"/>
              </p:cNvSpPr>
              <p:nvPr/>
            </p:nvSpPr>
            <p:spPr>
              <a:xfrm>
                <a:off x="691978" y="5718142"/>
                <a:ext cx="9743612" cy="658129"/>
              </a:xfrm>
              <a:prstGeom prst="rect">
                <a:avLst/>
              </a:prstGeom>
              <a:blipFill>
                <a:blip r:embed="rId4"/>
                <a:stretch>
                  <a:fillRect l="-563" t="-3704" b="-1388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0106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B8687A-3F18-42D7-8E07-D87388254FF9}"/>
              </a:ext>
            </a:extLst>
          </p:cNvPr>
          <p:cNvSpPr>
            <a:spLocks noGrp="1"/>
          </p:cNvSpPr>
          <p:nvPr>
            <p:ph type="title"/>
          </p:nvPr>
        </p:nvSpPr>
        <p:spPr/>
        <p:txBody>
          <a:bodyPr/>
          <a:lstStyle/>
          <a:p>
            <a:r>
              <a:rPr lang="en-US" altLang="zh-CN" dirty="0"/>
              <a:t>Experiments</a:t>
            </a:r>
            <a:endParaRPr lang="zh-CN" altLang="en-US" dirty="0"/>
          </a:p>
        </p:txBody>
      </p:sp>
      <p:pic>
        <p:nvPicPr>
          <p:cNvPr id="3" name="图片 2">
            <a:extLst>
              <a:ext uri="{FF2B5EF4-FFF2-40B4-BE49-F238E27FC236}">
                <a16:creationId xmlns:a16="http://schemas.microsoft.com/office/drawing/2014/main" id="{BB7CDB8F-4A7B-4D54-B9EE-60D8456FB9D0}"/>
              </a:ext>
            </a:extLst>
          </p:cNvPr>
          <p:cNvPicPr>
            <a:picLocks noChangeAspect="1"/>
          </p:cNvPicPr>
          <p:nvPr/>
        </p:nvPicPr>
        <p:blipFill rotWithShape="1">
          <a:blip r:embed="rId3"/>
          <a:srcRect t="62841"/>
          <a:stretch/>
        </p:blipFill>
        <p:spPr>
          <a:xfrm>
            <a:off x="8545964" y="1431092"/>
            <a:ext cx="3100414" cy="2231548"/>
          </a:xfrm>
          <a:prstGeom prst="rect">
            <a:avLst/>
          </a:prstGeom>
        </p:spPr>
      </p:pic>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3BF68512-352A-49C8-9C4F-FCD9ADAC279F}"/>
                  </a:ext>
                </a:extLst>
              </p:cNvPr>
              <p:cNvSpPr/>
              <p:nvPr/>
            </p:nvSpPr>
            <p:spPr>
              <a:xfrm>
                <a:off x="5993922" y="4053995"/>
                <a:ext cx="3563454" cy="679930"/>
              </a:xfrm>
              <a:prstGeom prst="rect">
                <a:avLst/>
              </a:prstGeom>
            </p:spPr>
            <p:txBody>
              <a:bodyPr wrap="square">
                <a:spAutoFit/>
              </a:bodyPr>
              <a:lstStyle/>
              <a:p>
                <a:r>
                  <a:rPr lang="en-US" altLang="zh-CN" b="0"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𝑆𝐻</m:t>
                        </m:r>
                      </m:sub>
                    </m:sSub>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𝜎</m:t>
                        </m:r>
                      </m:e>
                    </m:acc>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sSup>
                          <m:sSupPr>
                            <m:ctrlPr>
                              <a:rPr lang="en-US" altLang="zh-CN" i="1">
                                <a:latin typeface="Cambria Math" panose="02040503050406030204" pitchFamily="18" charset="0"/>
                              </a:rPr>
                            </m:ctrlPr>
                          </m:sSupPr>
                          <m:e>
                            <m:r>
                              <a:rPr lang="en-US" altLang="zh-CN" i="1">
                                <a:latin typeface="Cambria Math" panose="02040503050406030204" pitchFamily="18" charset="0"/>
                              </a:rPr>
                              <m:t>𝐸</m:t>
                            </m:r>
                          </m:e>
                          <m:sup>
                            <m:r>
                              <a:rPr lang="en-US" altLang="zh-CN" i="1">
                                <a:latin typeface="Cambria Math" panose="02040503050406030204" pitchFamily="18" charset="0"/>
                              </a:rPr>
                              <m:t>𝜎</m:t>
                            </m:r>
                          </m:sup>
                        </m:sSup>
                      </m:e>
                    </m:acc>
                    <m:r>
                      <a:rPr lang="en-US" altLang="zh-CN" b="0" i="1" smtClean="0">
                        <a:latin typeface="Cambria Math" panose="02040503050406030204" pitchFamily="18" charset="0"/>
                      </a:rPr>
                      <m:t>∝</m:t>
                    </m:r>
                    <m:r>
                      <a:rPr lang="en-US" altLang="zh-CN" b="0" i="1" smtClean="0">
                        <a:latin typeface="Cambria Math" panose="02040503050406030204" pitchFamily="18" charset="0"/>
                      </a:rPr>
                      <m:t>𝑠𝑖𝑛</m:t>
                    </m:r>
                    <m:r>
                      <a:rPr lang="en-US" altLang="zh-CN" b="0" i="1" smtClean="0">
                        <a:latin typeface="Cambria Math" panose="02040503050406030204" pitchFamily="18" charset="0"/>
                      </a:rPr>
                      <m:t>𝜃</m:t>
                    </m:r>
                  </m:oMath>
                </a14:m>
                <a:endParaRPr lang="en-US" altLang="zh-CN" b="0" dirty="0"/>
              </a:p>
              <a:p>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𝑉</m:t>
                        </m:r>
                      </m:e>
                      <m:sub>
                        <m:r>
                          <a:rPr lang="en-US" altLang="zh-CN" i="1">
                            <a:latin typeface="Cambria Math" panose="02040503050406030204" pitchFamily="18" charset="0"/>
                          </a:rPr>
                          <m:t>𝑆𝐻</m:t>
                        </m:r>
                      </m:sub>
                    </m:sSub>
                  </m:oMath>
                </a14:m>
                <a:r>
                  <a:rPr lang="en-US" altLang="zh-CN" dirty="0"/>
                  <a:t> </a:t>
                </a:r>
                <a14:m>
                  <m:oMath xmlns:m="http://schemas.openxmlformats.org/officeDocument/2006/math">
                    <m:r>
                      <a:rPr lang="en-US" altLang="zh-CN" i="1" dirty="0">
                        <a:latin typeface="Cambria Math" panose="02040503050406030204" pitchFamily="18" charset="0"/>
                      </a:rPr>
                      <m:t>∝</m:t>
                    </m:r>
                    <m:r>
                      <a:rPr lang="en-US" altLang="zh-CN" i="1" dirty="0">
                        <a:latin typeface="Cambria Math" panose="02040503050406030204" pitchFamily="18" charset="0"/>
                      </a:rPr>
                      <m:t>𝑠𝑖𝑛</m:t>
                    </m:r>
                    <m:r>
                      <a:rPr lang="en-US" altLang="zh-CN" i="1" dirty="0">
                        <a:latin typeface="Cambria Math" panose="02040503050406030204" pitchFamily="18" charset="0"/>
                      </a:rPr>
                      <m:t>𝜃</m:t>
                    </m:r>
                  </m:oMath>
                </a14:m>
                <a:r>
                  <a:rPr lang="en-US" altLang="zh-CN" dirty="0"/>
                  <a:t> and decay with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𝑆𝐻</m:t>
                        </m:r>
                      </m:sub>
                    </m:sSub>
                  </m:oMath>
                </a14:m>
                <a:endParaRPr lang="zh-CN" altLang="en-US" dirty="0"/>
              </a:p>
            </p:txBody>
          </p:sp>
        </mc:Choice>
        <mc:Fallback xmlns="">
          <p:sp>
            <p:nvSpPr>
              <p:cNvPr id="4" name="矩形 3">
                <a:extLst>
                  <a:ext uri="{FF2B5EF4-FFF2-40B4-BE49-F238E27FC236}">
                    <a16:creationId xmlns:a16="http://schemas.microsoft.com/office/drawing/2014/main" id="{3BF68512-352A-49C8-9C4F-FCD9ADAC279F}"/>
                  </a:ext>
                </a:extLst>
              </p:cNvPr>
              <p:cNvSpPr>
                <a:spLocks noRot="1" noChangeAspect="1" noMove="1" noResize="1" noEditPoints="1" noAdjustHandles="1" noChangeArrowheads="1" noChangeShapeType="1" noTextEdit="1"/>
              </p:cNvSpPr>
              <p:nvPr/>
            </p:nvSpPr>
            <p:spPr>
              <a:xfrm>
                <a:off x="5993922" y="4053995"/>
                <a:ext cx="3563454" cy="679930"/>
              </a:xfrm>
              <a:prstGeom prst="rect">
                <a:avLst/>
              </a:prstGeom>
              <a:blipFill>
                <a:blip r:embed="rId4"/>
                <a:stretch>
                  <a:fillRect t="-6250" b="-13393"/>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DC5595F5-56B8-4F45-9BDB-802BC9B33A1B}"/>
              </a:ext>
            </a:extLst>
          </p:cNvPr>
          <p:cNvPicPr>
            <a:picLocks noChangeAspect="1"/>
          </p:cNvPicPr>
          <p:nvPr/>
        </p:nvPicPr>
        <p:blipFill>
          <a:blip r:embed="rId5"/>
          <a:stretch>
            <a:fillRect/>
          </a:stretch>
        </p:blipFill>
        <p:spPr>
          <a:xfrm>
            <a:off x="545622" y="1378595"/>
            <a:ext cx="2255243" cy="2003224"/>
          </a:xfrm>
          <a:prstGeom prst="rect">
            <a:avLst/>
          </a:prstGeom>
        </p:spPr>
      </p:pic>
      <p:pic>
        <p:nvPicPr>
          <p:cNvPr id="6" name="图片 5">
            <a:extLst>
              <a:ext uri="{FF2B5EF4-FFF2-40B4-BE49-F238E27FC236}">
                <a16:creationId xmlns:a16="http://schemas.microsoft.com/office/drawing/2014/main" id="{5B6B3D64-200C-44A0-9A53-8AEDC4C21944}"/>
              </a:ext>
            </a:extLst>
          </p:cNvPr>
          <p:cNvPicPr>
            <a:picLocks noChangeAspect="1"/>
          </p:cNvPicPr>
          <p:nvPr/>
        </p:nvPicPr>
        <p:blipFill rotWithShape="1">
          <a:blip r:embed="rId6"/>
          <a:srcRect t="2269"/>
          <a:stretch/>
        </p:blipFill>
        <p:spPr>
          <a:xfrm>
            <a:off x="5834036" y="1431092"/>
            <a:ext cx="3100414" cy="1839398"/>
          </a:xfrm>
          <a:prstGeom prst="rect">
            <a:avLst/>
          </a:prstGeom>
        </p:spPr>
      </p:pic>
      <p:pic>
        <p:nvPicPr>
          <p:cNvPr id="7" name="图片 6">
            <a:extLst>
              <a:ext uri="{FF2B5EF4-FFF2-40B4-BE49-F238E27FC236}">
                <a16:creationId xmlns:a16="http://schemas.microsoft.com/office/drawing/2014/main" id="{2DF3D89F-A7AB-44E9-A508-5FC4084E1B02}"/>
              </a:ext>
            </a:extLst>
          </p:cNvPr>
          <p:cNvPicPr>
            <a:picLocks noChangeAspect="1"/>
          </p:cNvPicPr>
          <p:nvPr/>
        </p:nvPicPr>
        <p:blipFill>
          <a:blip r:embed="rId7"/>
          <a:stretch>
            <a:fillRect/>
          </a:stretch>
        </p:blipFill>
        <p:spPr>
          <a:xfrm>
            <a:off x="3118424" y="1380760"/>
            <a:ext cx="2927974" cy="1877857"/>
          </a:xfrm>
          <a:prstGeom prst="rect">
            <a:avLst/>
          </a:prstGeom>
        </p:spPr>
      </p:pic>
      <p:pic>
        <p:nvPicPr>
          <p:cNvPr id="8" name="图片 7">
            <a:extLst>
              <a:ext uri="{FF2B5EF4-FFF2-40B4-BE49-F238E27FC236}">
                <a16:creationId xmlns:a16="http://schemas.microsoft.com/office/drawing/2014/main" id="{F9B97EB5-F6BC-4275-B806-634977D0D4A5}"/>
              </a:ext>
            </a:extLst>
          </p:cNvPr>
          <p:cNvPicPr>
            <a:picLocks noChangeAspect="1"/>
          </p:cNvPicPr>
          <p:nvPr/>
        </p:nvPicPr>
        <p:blipFill>
          <a:blip r:embed="rId8"/>
          <a:stretch>
            <a:fillRect/>
          </a:stretch>
        </p:blipFill>
        <p:spPr>
          <a:xfrm>
            <a:off x="336026" y="3599384"/>
            <a:ext cx="2782398" cy="2231548"/>
          </a:xfrm>
          <a:prstGeom prst="rect">
            <a:avLst/>
          </a:prstGeom>
        </p:spPr>
      </p:pic>
    </p:spTree>
    <p:extLst>
      <p:ext uri="{BB962C8B-B14F-4D97-AF65-F5344CB8AC3E}">
        <p14:creationId xmlns:p14="http://schemas.microsoft.com/office/powerpoint/2010/main" val="2948475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FCE166-D0B3-4703-8817-1CB0491A943F}"/>
              </a:ext>
            </a:extLst>
          </p:cNvPr>
          <p:cNvSpPr>
            <a:spLocks noGrp="1"/>
          </p:cNvSpPr>
          <p:nvPr>
            <p:ph type="title"/>
          </p:nvPr>
        </p:nvSpPr>
        <p:spPr/>
        <p:txBody>
          <a:bodyPr/>
          <a:lstStyle/>
          <a:p>
            <a:r>
              <a:rPr lang="en-US" altLang="zh-CN" dirty="0"/>
              <a:t>Summary</a:t>
            </a:r>
            <a:endParaRPr lang="zh-CN" altLang="en-US" dirty="0"/>
          </a:p>
        </p:txBody>
      </p:sp>
      <p:sp>
        <p:nvSpPr>
          <p:cNvPr id="3" name="内容占位符 2">
            <a:extLst>
              <a:ext uri="{FF2B5EF4-FFF2-40B4-BE49-F238E27FC236}">
                <a16:creationId xmlns:a16="http://schemas.microsoft.com/office/drawing/2014/main" id="{BDDF9920-0911-47C5-8E49-98C3CEF6495E}"/>
              </a:ext>
            </a:extLst>
          </p:cNvPr>
          <p:cNvSpPr>
            <a:spLocks noGrp="1"/>
          </p:cNvSpPr>
          <p:nvPr>
            <p:ph idx="1"/>
          </p:nvPr>
        </p:nvSpPr>
        <p:spPr>
          <a:xfrm>
            <a:off x="548869" y="2695659"/>
            <a:ext cx="10714413" cy="1228641"/>
          </a:xfrm>
        </p:spPr>
        <p:txBody>
          <a:bodyPr>
            <a:normAutofit lnSpcReduction="10000"/>
          </a:bodyPr>
          <a:lstStyle/>
          <a:p>
            <a:r>
              <a:rPr lang="en-US" altLang="zh-CN" dirty="0"/>
              <a:t>1. Brief introduction to Spin Hall Effect and Inverse Spin Hall Effect </a:t>
            </a:r>
          </a:p>
          <a:p>
            <a:r>
              <a:rPr lang="en-US" altLang="zh-CN" dirty="0"/>
              <a:t>2. O</a:t>
            </a:r>
            <a:r>
              <a:rPr lang="zh-CN" altLang="en-US" dirty="0"/>
              <a:t>ptical detection of the spin Hall effect </a:t>
            </a:r>
            <a:endParaRPr lang="en-US" altLang="zh-CN" dirty="0"/>
          </a:p>
          <a:p>
            <a:r>
              <a:rPr lang="en-US" altLang="zh-CN" dirty="0"/>
              <a:t>3. Electronic measurement of the spin Hall effect</a:t>
            </a:r>
            <a:endParaRPr lang="zh-CN" altLang="en-US" dirty="0"/>
          </a:p>
        </p:txBody>
      </p:sp>
    </p:spTree>
    <p:extLst>
      <p:ext uri="{BB962C8B-B14F-4D97-AF65-F5344CB8AC3E}">
        <p14:creationId xmlns:p14="http://schemas.microsoft.com/office/powerpoint/2010/main" val="439745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8FF6F6-C7CE-4B3D-AB0F-7A6BCB9C5770}"/>
              </a:ext>
            </a:extLst>
          </p:cNvPr>
          <p:cNvSpPr>
            <a:spLocks noGrp="1"/>
          </p:cNvSpPr>
          <p:nvPr>
            <p:ph type="title"/>
          </p:nvPr>
        </p:nvSpPr>
        <p:spPr>
          <a:xfrm>
            <a:off x="3804383" y="1822208"/>
            <a:ext cx="4920517" cy="2387842"/>
          </a:xfrm>
        </p:spPr>
        <p:txBody>
          <a:bodyPr>
            <a:normAutofit/>
          </a:bodyPr>
          <a:lstStyle/>
          <a:p>
            <a:r>
              <a:rPr lang="en-US" altLang="zh-CN" sz="8000" dirty="0"/>
              <a:t>Thanks!</a:t>
            </a:r>
            <a:endParaRPr lang="zh-CN" altLang="en-US" sz="8000" dirty="0"/>
          </a:p>
        </p:txBody>
      </p:sp>
    </p:spTree>
    <p:extLst>
      <p:ext uri="{BB962C8B-B14F-4D97-AF65-F5344CB8AC3E}">
        <p14:creationId xmlns:p14="http://schemas.microsoft.com/office/powerpoint/2010/main" val="3678779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B68C15-6DC2-4E40-81C2-D2D10DAACBA3}"/>
              </a:ext>
            </a:extLst>
          </p:cNvPr>
          <p:cNvSpPr>
            <a:spLocks noGrp="1"/>
          </p:cNvSpPr>
          <p:nvPr>
            <p:ph type="title"/>
          </p:nvPr>
        </p:nvSpPr>
        <p:spPr/>
        <p:txBody>
          <a:bodyPr/>
          <a:lstStyle/>
          <a:p>
            <a:r>
              <a:rPr lang="en-US" altLang="zh-CN" dirty="0"/>
              <a:t>Reference</a:t>
            </a:r>
            <a:endParaRPr lang="zh-CN" altLang="en-US" dirty="0"/>
          </a:p>
        </p:txBody>
      </p:sp>
      <p:sp>
        <p:nvSpPr>
          <p:cNvPr id="3" name="内容占位符 2">
            <a:extLst>
              <a:ext uri="{FF2B5EF4-FFF2-40B4-BE49-F238E27FC236}">
                <a16:creationId xmlns:a16="http://schemas.microsoft.com/office/drawing/2014/main" id="{1D0AD307-5DFB-42F9-8F35-218C0E177B9C}"/>
              </a:ext>
            </a:extLst>
          </p:cNvPr>
          <p:cNvSpPr>
            <a:spLocks noGrp="1"/>
          </p:cNvSpPr>
          <p:nvPr>
            <p:ph idx="1"/>
          </p:nvPr>
        </p:nvSpPr>
        <p:spPr/>
        <p:txBody>
          <a:bodyPr/>
          <a:lstStyle/>
          <a:p>
            <a:r>
              <a:rPr lang="de-DE" altLang="zh-CN" dirty="0"/>
              <a:t>[1]. Jairo Sinova, Sergio O. Valenzuela, J. Wunderlich, etal. Spin Hall Effect. </a:t>
            </a:r>
            <a:r>
              <a:rPr lang="en-US" altLang="zh-CN" dirty="0"/>
              <a:t>REVIEWS OF MODERN PHYSICS, 2015, 87(4): 1213-1247</a:t>
            </a:r>
          </a:p>
          <a:p>
            <a:endParaRPr lang="zh-CN" altLang="en-US" dirty="0"/>
          </a:p>
        </p:txBody>
      </p:sp>
    </p:spTree>
    <p:extLst>
      <p:ext uri="{BB962C8B-B14F-4D97-AF65-F5344CB8AC3E}">
        <p14:creationId xmlns:p14="http://schemas.microsoft.com/office/powerpoint/2010/main" val="3889546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BFD76D-3177-4081-9D17-C923A12DB7FB}"/>
              </a:ext>
            </a:extLst>
          </p:cNvPr>
          <p:cNvSpPr>
            <a:spLocks noGrp="1"/>
          </p:cNvSpPr>
          <p:nvPr>
            <p:ph type="title"/>
          </p:nvPr>
        </p:nvSpPr>
        <p:spPr>
          <a:xfrm>
            <a:off x="489683" y="241058"/>
            <a:ext cx="10016873" cy="798679"/>
          </a:xfrm>
        </p:spPr>
        <p:txBody>
          <a:bodyPr/>
          <a:lstStyle/>
          <a:p>
            <a:r>
              <a:rPr lang="en-US" altLang="zh-CN" dirty="0"/>
              <a:t>Introduction</a:t>
            </a:r>
            <a:endParaRPr lang="zh-CN" altLang="en-US" dirty="0"/>
          </a:p>
        </p:txBody>
      </p:sp>
      <p:pic>
        <p:nvPicPr>
          <p:cNvPr id="5" name="内容占位符 4">
            <a:extLst>
              <a:ext uri="{FF2B5EF4-FFF2-40B4-BE49-F238E27FC236}">
                <a16:creationId xmlns:a16="http://schemas.microsoft.com/office/drawing/2014/main" id="{304DA523-569D-4BA3-9AAC-195428FB511A}"/>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2058" t="2277" r="1008" b="1398"/>
          <a:stretch/>
        </p:blipFill>
        <p:spPr>
          <a:xfrm>
            <a:off x="804948" y="2142793"/>
            <a:ext cx="3710831" cy="2380715"/>
          </a:xfrm>
        </p:spPr>
      </p:pic>
      <p:sp>
        <p:nvSpPr>
          <p:cNvPr id="6" name="文本框 5">
            <a:extLst>
              <a:ext uri="{FF2B5EF4-FFF2-40B4-BE49-F238E27FC236}">
                <a16:creationId xmlns:a16="http://schemas.microsoft.com/office/drawing/2014/main" id="{881E0186-7F07-4C78-A4DE-2687883AE874}"/>
              </a:ext>
            </a:extLst>
          </p:cNvPr>
          <p:cNvSpPr txBox="1"/>
          <p:nvPr/>
        </p:nvSpPr>
        <p:spPr>
          <a:xfrm>
            <a:off x="637308" y="1463039"/>
            <a:ext cx="4533208" cy="400110"/>
          </a:xfrm>
          <a:prstGeom prst="rect">
            <a:avLst/>
          </a:prstGeom>
          <a:noFill/>
        </p:spPr>
        <p:txBody>
          <a:bodyPr wrap="square" rtlCol="0">
            <a:spAutoFit/>
          </a:bodyPr>
          <a:lstStyle/>
          <a:p>
            <a:r>
              <a:rPr lang="en-US" altLang="zh-CN" sz="2000" dirty="0"/>
              <a:t>1. Hall Effect and Anomalous Hall Effect</a:t>
            </a:r>
            <a:endParaRPr lang="zh-CN" altLang="en-US" sz="2000" dirty="0"/>
          </a:p>
        </p:txBody>
      </p:sp>
      <p:sp>
        <p:nvSpPr>
          <p:cNvPr id="8" name="文本框 7">
            <a:extLst>
              <a:ext uri="{FF2B5EF4-FFF2-40B4-BE49-F238E27FC236}">
                <a16:creationId xmlns:a16="http://schemas.microsoft.com/office/drawing/2014/main" id="{51E1F3DA-F75E-4F09-B933-6296E8CC99A5}"/>
              </a:ext>
            </a:extLst>
          </p:cNvPr>
          <p:cNvSpPr txBox="1"/>
          <p:nvPr/>
        </p:nvSpPr>
        <p:spPr>
          <a:xfrm>
            <a:off x="4592782" y="4923742"/>
            <a:ext cx="3006436" cy="369332"/>
          </a:xfrm>
          <a:prstGeom prst="rect">
            <a:avLst/>
          </a:prstGeom>
          <a:noFill/>
        </p:spPr>
        <p:txBody>
          <a:bodyPr wrap="square" rtlCol="0">
            <a:spAutoFit/>
          </a:bodyPr>
          <a:lstStyle/>
          <a:p>
            <a:r>
              <a:rPr lang="en-US" altLang="zh-CN" dirty="0"/>
              <a:t>Fig1: Hall Effect</a:t>
            </a:r>
            <a:endParaRPr lang="zh-CN" altLang="en-US" dirty="0"/>
          </a:p>
        </p:txBody>
      </p:sp>
      <p:grpSp>
        <p:nvGrpSpPr>
          <p:cNvPr id="11" name="组合 10">
            <a:extLst>
              <a:ext uri="{FF2B5EF4-FFF2-40B4-BE49-F238E27FC236}">
                <a16:creationId xmlns:a16="http://schemas.microsoft.com/office/drawing/2014/main" id="{DD360F96-974E-443B-B4E7-0B4B71752EEC}"/>
              </a:ext>
            </a:extLst>
          </p:cNvPr>
          <p:cNvGrpSpPr/>
          <p:nvPr/>
        </p:nvGrpSpPr>
        <p:grpSpPr>
          <a:xfrm>
            <a:off x="5863355" y="2687440"/>
            <a:ext cx="4643201" cy="2016177"/>
            <a:chOff x="1352865" y="4407108"/>
            <a:chExt cx="3144183" cy="1580353"/>
          </a:xfrm>
        </p:grpSpPr>
        <p:cxnSp>
          <p:nvCxnSpPr>
            <p:cNvPr id="12" name="直接箭头连接符 11">
              <a:extLst>
                <a:ext uri="{FF2B5EF4-FFF2-40B4-BE49-F238E27FC236}">
                  <a16:creationId xmlns:a16="http://schemas.microsoft.com/office/drawing/2014/main" id="{FA987E92-7FFD-4F61-86F1-DDC379351B82}"/>
                </a:ext>
              </a:extLst>
            </p:cNvPr>
            <p:cNvCxnSpPr>
              <a:cxnSpLocks/>
            </p:cNvCxnSpPr>
            <p:nvPr/>
          </p:nvCxnSpPr>
          <p:spPr>
            <a:xfrm>
              <a:off x="1648918" y="5516380"/>
              <a:ext cx="205365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直接箭头连接符 12">
              <a:extLst>
                <a:ext uri="{FF2B5EF4-FFF2-40B4-BE49-F238E27FC236}">
                  <a16:creationId xmlns:a16="http://schemas.microsoft.com/office/drawing/2014/main" id="{F41D6BE3-BAE5-4ECF-A0F7-F042EFD4CA94}"/>
                </a:ext>
              </a:extLst>
            </p:cNvPr>
            <p:cNvCxnSpPr>
              <a:cxnSpLocks/>
            </p:cNvCxnSpPr>
            <p:nvPr/>
          </p:nvCxnSpPr>
          <p:spPr>
            <a:xfrm flipV="1">
              <a:off x="1801318" y="4407108"/>
              <a:ext cx="0" cy="12616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接连接符 13">
              <a:extLst>
                <a:ext uri="{FF2B5EF4-FFF2-40B4-BE49-F238E27FC236}">
                  <a16:creationId xmlns:a16="http://schemas.microsoft.com/office/drawing/2014/main" id="{590AAB21-0C9A-40A0-A004-63685EE1BCE3}"/>
                </a:ext>
              </a:extLst>
            </p:cNvPr>
            <p:cNvCxnSpPr/>
            <p:nvPr/>
          </p:nvCxnSpPr>
          <p:spPr>
            <a:xfrm flipV="1">
              <a:off x="1801318" y="4594485"/>
              <a:ext cx="1361607" cy="921895"/>
            </a:xfrm>
            <a:prstGeom prst="line">
              <a:avLst/>
            </a:prstGeom>
          </p:spPr>
          <p:style>
            <a:lnRef idx="1">
              <a:schemeClr val="dk1"/>
            </a:lnRef>
            <a:fillRef idx="0">
              <a:schemeClr val="dk1"/>
            </a:fillRef>
            <a:effectRef idx="0">
              <a:schemeClr val="dk1"/>
            </a:effectRef>
            <a:fontRef idx="minor">
              <a:schemeClr val="tx1"/>
            </a:fontRef>
          </p:style>
        </p:cxnSp>
        <p:sp>
          <p:nvSpPr>
            <p:cNvPr id="15" name="文本框 14">
              <a:extLst>
                <a:ext uri="{FF2B5EF4-FFF2-40B4-BE49-F238E27FC236}">
                  <a16:creationId xmlns:a16="http://schemas.microsoft.com/office/drawing/2014/main" id="{97B965FF-20A5-4023-B40C-0F8E1A543A67}"/>
                </a:ext>
              </a:extLst>
            </p:cNvPr>
            <p:cNvSpPr txBox="1"/>
            <p:nvPr/>
          </p:nvSpPr>
          <p:spPr>
            <a:xfrm>
              <a:off x="3290341" y="5618129"/>
              <a:ext cx="1206707" cy="369332"/>
            </a:xfrm>
            <a:prstGeom prst="rect">
              <a:avLst/>
            </a:prstGeom>
            <a:noFill/>
          </p:spPr>
          <p:txBody>
            <a:bodyPr wrap="square" rtlCol="0">
              <a:spAutoFit/>
            </a:bodyPr>
            <a:lstStyle/>
            <a:p>
              <a:r>
                <a:rPr lang="en-US" altLang="zh-CN" dirty="0"/>
                <a:t>B</a:t>
              </a:r>
              <a:endParaRPr lang="zh-CN" altLang="en-US" dirty="0"/>
            </a:p>
          </p:txBody>
        </p:sp>
        <p:sp>
          <p:nvSpPr>
            <p:cNvPr id="16" name="文本框 15">
              <a:extLst>
                <a:ext uri="{FF2B5EF4-FFF2-40B4-BE49-F238E27FC236}">
                  <a16:creationId xmlns:a16="http://schemas.microsoft.com/office/drawing/2014/main" id="{340D125A-82AD-4012-BB8C-A6C3FE4E2006}"/>
                </a:ext>
              </a:extLst>
            </p:cNvPr>
            <p:cNvSpPr txBox="1"/>
            <p:nvPr/>
          </p:nvSpPr>
          <p:spPr>
            <a:xfrm>
              <a:off x="1352865" y="4437958"/>
              <a:ext cx="1206707" cy="369332"/>
            </a:xfrm>
            <a:prstGeom prst="rect">
              <a:avLst/>
            </a:prstGeom>
            <a:noFill/>
          </p:spPr>
          <p:txBody>
            <a:bodyPr wrap="square" rtlCol="0">
              <a:spAutoFit/>
            </a:bodyPr>
            <a:lstStyle/>
            <a:p>
              <a:r>
                <a:rPr lang="en-US" altLang="zh-CN" dirty="0"/>
                <a:t>R</a:t>
              </a:r>
              <a:endParaRPr lang="zh-CN" altLang="en-US" dirty="0"/>
            </a:p>
          </p:txBody>
        </p:sp>
      </p:grpSp>
    </p:spTree>
    <p:extLst>
      <p:ext uri="{BB962C8B-B14F-4D97-AF65-F5344CB8AC3E}">
        <p14:creationId xmlns:p14="http://schemas.microsoft.com/office/powerpoint/2010/main" val="3927379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BFD76D-3177-4081-9D17-C923A12DB7FB}"/>
              </a:ext>
            </a:extLst>
          </p:cNvPr>
          <p:cNvSpPr>
            <a:spLocks noGrp="1"/>
          </p:cNvSpPr>
          <p:nvPr>
            <p:ph type="title"/>
          </p:nvPr>
        </p:nvSpPr>
        <p:spPr>
          <a:xfrm>
            <a:off x="489683" y="241058"/>
            <a:ext cx="10016873" cy="798679"/>
          </a:xfrm>
        </p:spPr>
        <p:txBody>
          <a:bodyPr/>
          <a:lstStyle/>
          <a:p>
            <a:r>
              <a:rPr lang="en-US" altLang="zh-CN" dirty="0"/>
              <a:t>Introduction</a:t>
            </a:r>
            <a:endParaRPr lang="zh-CN" altLang="en-US" dirty="0"/>
          </a:p>
        </p:txBody>
      </p:sp>
      <p:sp>
        <p:nvSpPr>
          <p:cNvPr id="6" name="文本框 5">
            <a:extLst>
              <a:ext uri="{FF2B5EF4-FFF2-40B4-BE49-F238E27FC236}">
                <a16:creationId xmlns:a16="http://schemas.microsoft.com/office/drawing/2014/main" id="{881E0186-7F07-4C78-A4DE-2687883AE874}"/>
              </a:ext>
            </a:extLst>
          </p:cNvPr>
          <p:cNvSpPr txBox="1"/>
          <p:nvPr/>
        </p:nvSpPr>
        <p:spPr>
          <a:xfrm>
            <a:off x="637308" y="1463039"/>
            <a:ext cx="4533208" cy="400110"/>
          </a:xfrm>
          <a:prstGeom prst="rect">
            <a:avLst/>
          </a:prstGeom>
          <a:noFill/>
        </p:spPr>
        <p:txBody>
          <a:bodyPr wrap="square" rtlCol="0">
            <a:spAutoFit/>
          </a:bodyPr>
          <a:lstStyle/>
          <a:p>
            <a:r>
              <a:rPr lang="en-US" altLang="zh-CN" sz="2000" dirty="0"/>
              <a:t>1. Hall Effect and Anomalous Hall Effect</a:t>
            </a:r>
            <a:endParaRPr lang="zh-CN" altLang="en-US" sz="2000" dirty="0"/>
          </a:p>
        </p:txBody>
      </p:sp>
      <p:sp>
        <p:nvSpPr>
          <p:cNvPr id="7" name="矩形 6">
            <a:extLst>
              <a:ext uri="{FF2B5EF4-FFF2-40B4-BE49-F238E27FC236}">
                <a16:creationId xmlns:a16="http://schemas.microsoft.com/office/drawing/2014/main" id="{73BCDD73-3092-4924-BDCE-E6D159AC5697}"/>
              </a:ext>
            </a:extLst>
          </p:cNvPr>
          <p:cNvSpPr/>
          <p:nvPr/>
        </p:nvSpPr>
        <p:spPr>
          <a:xfrm>
            <a:off x="938756" y="2185056"/>
            <a:ext cx="4997917" cy="2246769"/>
          </a:xfrm>
          <a:prstGeom prst="rect">
            <a:avLst/>
          </a:prstGeom>
        </p:spPr>
        <p:txBody>
          <a:bodyPr wrap="square">
            <a:spAutoFit/>
          </a:bodyPr>
          <a:lstStyle/>
          <a:p>
            <a:r>
              <a:rPr lang="en-US" altLang="zh-CN" sz="2000" dirty="0"/>
              <a:t>In ferromagnetic materials or paramagnetic materials in a magnetic field, the Hall resistivity includes an additional contribution: the anomalous Hall effect</a:t>
            </a:r>
          </a:p>
          <a:p>
            <a:endParaRPr lang="en-US" altLang="zh-CN" sz="2000" dirty="0"/>
          </a:p>
          <a:p>
            <a:r>
              <a:rPr lang="en-US" altLang="zh-CN" sz="2000" dirty="0"/>
              <a:t>Depend on the magnetization of the material</a:t>
            </a:r>
          </a:p>
          <a:p>
            <a:r>
              <a:rPr lang="en-US" altLang="zh-CN" sz="2000" dirty="0"/>
              <a:t>Often much larger than the ordinary Hall effect</a:t>
            </a:r>
            <a:endParaRPr lang="zh-CN" altLang="en-US" sz="2000" dirty="0"/>
          </a:p>
        </p:txBody>
      </p:sp>
      <p:grpSp>
        <p:nvGrpSpPr>
          <p:cNvPr id="14" name="组合 13">
            <a:extLst>
              <a:ext uri="{FF2B5EF4-FFF2-40B4-BE49-F238E27FC236}">
                <a16:creationId xmlns:a16="http://schemas.microsoft.com/office/drawing/2014/main" id="{C116B955-3EA6-4379-BE0C-1DAB43AA9A94}"/>
              </a:ext>
            </a:extLst>
          </p:cNvPr>
          <p:cNvGrpSpPr/>
          <p:nvPr/>
        </p:nvGrpSpPr>
        <p:grpSpPr>
          <a:xfrm>
            <a:off x="6188200" y="1647705"/>
            <a:ext cx="5137890" cy="4020991"/>
            <a:chOff x="6188200" y="1647705"/>
            <a:chExt cx="5137890" cy="4020991"/>
          </a:xfrm>
        </p:grpSpPr>
        <p:grpSp>
          <p:nvGrpSpPr>
            <p:cNvPr id="12" name="组合 11">
              <a:extLst>
                <a:ext uri="{FF2B5EF4-FFF2-40B4-BE49-F238E27FC236}">
                  <a16:creationId xmlns:a16="http://schemas.microsoft.com/office/drawing/2014/main" id="{53F70C75-FF6B-46C4-8D5A-C9721B4A30A0}"/>
                </a:ext>
              </a:extLst>
            </p:cNvPr>
            <p:cNvGrpSpPr/>
            <p:nvPr/>
          </p:nvGrpSpPr>
          <p:grpSpPr>
            <a:xfrm>
              <a:off x="6188200" y="1647705"/>
              <a:ext cx="5137890" cy="3651659"/>
              <a:chOff x="6906510" y="2908119"/>
              <a:chExt cx="3946400" cy="3139390"/>
            </a:xfrm>
          </p:grpSpPr>
          <p:pic>
            <p:nvPicPr>
              <p:cNvPr id="9" name="图片 8">
                <a:extLst>
                  <a:ext uri="{FF2B5EF4-FFF2-40B4-BE49-F238E27FC236}">
                    <a16:creationId xmlns:a16="http://schemas.microsoft.com/office/drawing/2014/main" id="{D396E34D-F529-4A0D-8138-377162A74E48}"/>
                  </a:ext>
                </a:extLst>
              </p:cNvPr>
              <p:cNvPicPr>
                <a:picLocks noChangeAspect="1"/>
              </p:cNvPicPr>
              <p:nvPr/>
            </p:nvPicPr>
            <p:blipFill>
              <a:blip r:embed="rId3"/>
              <a:stretch>
                <a:fillRect/>
              </a:stretch>
            </p:blipFill>
            <p:spPr>
              <a:xfrm>
                <a:off x="6906510" y="2908119"/>
                <a:ext cx="3600046" cy="2801923"/>
              </a:xfrm>
              <a:prstGeom prst="rect">
                <a:avLst/>
              </a:prstGeom>
            </p:spPr>
          </p:pic>
          <p:sp>
            <p:nvSpPr>
              <p:cNvPr id="10" name="矩形 9">
                <a:extLst>
                  <a:ext uri="{FF2B5EF4-FFF2-40B4-BE49-F238E27FC236}">
                    <a16:creationId xmlns:a16="http://schemas.microsoft.com/office/drawing/2014/main" id="{22808F85-4CF5-442E-A131-652F6A1A0523}"/>
                  </a:ext>
                </a:extLst>
              </p:cNvPr>
              <p:cNvSpPr/>
              <p:nvPr/>
            </p:nvSpPr>
            <p:spPr>
              <a:xfrm>
                <a:off x="6906510" y="4883727"/>
                <a:ext cx="692708" cy="96289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829BB182-F9D4-44F6-9362-24780AF290E2}"/>
                  </a:ext>
                </a:extLst>
              </p:cNvPr>
              <p:cNvSpPr/>
              <p:nvPr/>
            </p:nvSpPr>
            <p:spPr>
              <a:xfrm>
                <a:off x="10160202" y="5084618"/>
                <a:ext cx="692708" cy="96289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sp>
          <p:nvSpPr>
            <p:cNvPr id="13" name="文本框 12">
              <a:extLst>
                <a:ext uri="{FF2B5EF4-FFF2-40B4-BE49-F238E27FC236}">
                  <a16:creationId xmlns:a16="http://schemas.microsoft.com/office/drawing/2014/main" id="{88B9557B-0137-4FBC-8154-EF0045896953}"/>
                </a:ext>
              </a:extLst>
            </p:cNvPr>
            <p:cNvSpPr txBox="1"/>
            <p:nvPr/>
          </p:nvSpPr>
          <p:spPr>
            <a:xfrm>
              <a:off x="7295491" y="5299364"/>
              <a:ext cx="2923309" cy="369332"/>
            </a:xfrm>
            <a:prstGeom prst="rect">
              <a:avLst/>
            </a:prstGeom>
            <a:noFill/>
          </p:spPr>
          <p:txBody>
            <a:bodyPr wrap="square" rtlCol="0">
              <a:spAutoFit/>
            </a:bodyPr>
            <a:lstStyle/>
            <a:p>
              <a:r>
                <a:rPr lang="en-US" altLang="zh-CN" dirty="0"/>
                <a:t>Fig2: Anomalous Hall Effect </a:t>
              </a:r>
              <a:endParaRPr lang="zh-CN" altLang="en-US" dirty="0"/>
            </a:p>
          </p:txBody>
        </p:sp>
      </p:grpSp>
    </p:spTree>
    <p:extLst>
      <p:ext uri="{BB962C8B-B14F-4D97-AF65-F5344CB8AC3E}">
        <p14:creationId xmlns:p14="http://schemas.microsoft.com/office/powerpoint/2010/main" val="2659630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095B46-49D6-4E6F-8B7A-596331026959}"/>
              </a:ext>
            </a:extLst>
          </p:cNvPr>
          <p:cNvSpPr>
            <a:spLocks noGrp="1"/>
          </p:cNvSpPr>
          <p:nvPr>
            <p:ph type="title"/>
          </p:nvPr>
        </p:nvSpPr>
        <p:spPr/>
        <p:txBody>
          <a:bodyPr/>
          <a:lstStyle/>
          <a:p>
            <a:r>
              <a:rPr lang="en-US" altLang="zh-CN" dirty="0"/>
              <a:t>Introduction</a:t>
            </a:r>
            <a:endParaRPr lang="zh-CN" altLang="en-US" dirty="0"/>
          </a:p>
        </p:txBody>
      </p:sp>
      <p:sp>
        <p:nvSpPr>
          <p:cNvPr id="3" name="内容占位符 2">
            <a:extLst>
              <a:ext uri="{FF2B5EF4-FFF2-40B4-BE49-F238E27FC236}">
                <a16:creationId xmlns:a16="http://schemas.microsoft.com/office/drawing/2014/main" id="{8C2F4140-8CBA-4F5B-956E-8BD838137A92}"/>
              </a:ext>
            </a:extLst>
          </p:cNvPr>
          <p:cNvSpPr>
            <a:spLocks noGrp="1"/>
          </p:cNvSpPr>
          <p:nvPr>
            <p:ph idx="1"/>
          </p:nvPr>
        </p:nvSpPr>
        <p:spPr>
          <a:xfrm>
            <a:off x="489683" y="1416389"/>
            <a:ext cx="5110377" cy="481684"/>
          </a:xfrm>
        </p:spPr>
        <p:txBody>
          <a:bodyPr/>
          <a:lstStyle/>
          <a:p>
            <a:r>
              <a:rPr lang="en-US" altLang="zh-CN" dirty="0"/>
              <a:t>2. Mott</a:t>
            </a:r>
            <a:r>
              <a:rPr lang="zh-CN" altLang="en-US" dirty="0"/>
              <a:t> </a:t>
            </a:r>
            <a:r>
              <a:rPr lang="en-US" altLang="zh-CN" dirty="0"/>
              <a:t>scattering:</a:t>
            </a:r>
          </a:p>
          <a:p>
            <a:endParaRPr lang="en-US" altLang="zh-CN" dirty="0"/>
          </a:p>
        </p:txBody>
      </p:sp>
      <p:grpSp>
        <p:nvGrpSpPr>
          <p:cNvPr id="12" name="组合 11">
            <a:extLst>
              <a:ext uri="{FF2B5EF4-FFF2-40B4-BE49-F238E27FC236}">
                <a16:creationId xmlns:a16="http://schemas.microsoft.com/office/drawing/2014/main" id="{C02DC0CD-EC9F-4972-8A07-1412293F079A}"/>
              </a:ext>
            </a:extLst>
          </p:cNvPr>
          <p:cNvGrpSpPr/>
          <p:nvPr/>
        </p:nvGrpSpPr>
        <p:grpSpPr>
          <a:xfrm>
            <a:off x="6493412" y="2222442"/>
            <a:ext cx="5456136" cy="2566944"/>
            <a:chOff x="6022398" y="1999212"/>
            <a:chExt cx="6169602" cy="2886702"/>
          </a:xfrm>
        </p:grpSpPr>
        <p:grpSp>
          <p:nvGrpSpPr>
            <p:cNvPr id="10" name="组合 9">
              <a:extLst>
                <a:ext uri="{FF2B5EF4-FFF2-40B4-BE49-F238E27FC236}">
                  <a16:creationId xmlns:a16="http://schemas.microsoft.com/office/drawing/2014/main" id="{46579D01-39A0-4EE1-8D6A-BE7FF8A57E5E}"/>
                </a:ext>
              </a:extLst>
            </p:cNvPr>
            <p:cNvGrpSpPr/>
            <p:nvPr/>
          </p:nvGrpSpPr>
          <p:grpSpPr>
            <a:xfrm>
              <a:off x="6022398" y="1999212"/>
              <a:ext cx="6169602" cy="2162877"/>
              <a:chOff x="3658864" y="2050435"/>
              <a:chExt cx="8753475" cy="3028950"/>
            </a:xfrm>
          </p:grpSpPr>
          <p:pic>
            <p:nvPicPr>
              <p:cNvPr id="8" name="图片 7">
                <a:extLst>
                  <a:ext uri="{FF2B5EF4-FFF2-40B4-BE49-F238E27FC236}">
                    <a16:creationId xmlns:a16="http://schemas.microsoft.com/office/drawing/2014/main" id="{6A592179-B582-4A02-8328-F4FD6654B442}"/>
                  </a:ext>
                </a:extLst>
              </p:cNvPr>
              <p:cNvPicPr>
                <a:picLocks noChangeAspect="1"/>
              </p:cNvPicPr>
              <p:nvPr/>
            </p:nvPicPr>
            <p:blipFill>
              <a:blip r:embed="rId2"/>
              <a:stretch>
                <a:fillRect/>
              </a:stretch>
            </p:blipFill>
            <p:spPr>
              <a:xfrm>
                <a:off x="3658864" y="2050435"/>
                <a:ext cx="8753475" cy="3028950"/>
              </a:xfrm>
              <a:prstGeom prst="rect">
                <a:avLst/>
              </a:prstGeom>
            </p:spPr>
          </p:pic>
          <p:sp>
            <p:nvSpPr>
              <p:cNvPr id="9" name="矩形 8">
                <a:extLst>
                  <a:ext uri="{FF2B5EF4-FFF2-40B4-BE49-F238E27FC236}">
                    <a16:creationId xmlns:a16="http://schemas.microsoft.com/office/drawing/2014/main" id="{71578C48-ED40-446A-A272-12E371F945D9}"/>
                  </a:ext>
                </a:extLst>
              </p:cNvPr>
              <p:cNvSpPr/>
              <p:nvPr/>
            </p:nvSpPr>
            <p:spPr>
              <a:xfrm>
                <a:off x="4035650" y="2228421"/>
                <a:ext cx="831272" cy="88088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grpSp>
        <p:sp>
          <p:nvSpPr>
            <p:cNvPr id="11" name="文本框 10">
              <a:extLst>
                <a:ext uri="{FF2B5EF4-FFF2-40B4-BE49-F238E27FC236}">
                  <a16:creationId xmlns:a16="http://schemas.microsoft.com/office/drawing/2014/main" id="{AE3B6E08-B925-4E8A-9844-0DD00EF127F4}"/>
                </a:ext>
              </a:extLst>
            </p:cNvPr>
            <p:cNvSpPr txBox="1"/>
            <p:nvPr/>
          </p:nvSpPr>
          <p:spPr>
            <a:xfrm>
              <a:off x="6580911" y="4516582"/>
              <a:ext cx="5611089" cy="369332"/>
            </a:xfrm>
            <a:prstGeom prst="rect">
              <a:avLst/>
            </a:prstGeom>
            <a:noFill/>
          </p:spPr>
          <p:txBody>
            <a:bodyPr wrap="square" rtlCol="0">
              <a:spAutoFit/>
            </a:bodyPr>
            <a:lstStyle/>
            <a:p>
              <a:r>
                <a:rPr lang="en-US" altLang="zh-CN" dirty="0"/>
                <a:t>Fig3: Mott double-scattering proposal</a:t>
              </a:r>
              <a:endParaRPr lang="zh-CN" altLang="en-US" dirty="0"/>
            </a:p>
          </p:txBody>
        </p:sp>
      </p:grpSp>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id="{ACA79D6C-A904-4FED-A5EA-205F9F21497B}"/>
                  </a:ext>
                </a:extLst>
              </p:cNvPr>
              <p:cNvSpPr/>
              <p:nvPr/>
            </p:nvSpPr>
            <p:spPr>
              <a:xfrm>
                <a:off x="518187" y="2028346"/>
                <a:ext cx="5857855" cy="2862322"/>
              </a:xfrm>
              <a:prstGeom prst="rect">
                <a:avLst/>
              </a:prstGeom>
            </p:spPr>
            <p:txBody>
              <a:bodyPr wrap="square">
                <a:spAutoFit/>
              </a:bodyPr>
              <a:lstStyle/>
              <a:p>
                <a:pPr marL="342900" indent="-342900">
                  <a:buAutoNum type="alphaUcPeriod"/>
                </a:pPr>
                <a:r>
                  <a:rPr lang="en-US" altLang="zh-CN" dirty="0"/>
                  <a:t>An unpolarized beam of electrons is scattered from heavy nuclei in a target.</a:t>
                </a:r>
              </a:p>
              <a:p>
                <a:pPr marL="342900" indent="-342900">
                  <a:buAutoNum type="alphaUcPeriod"/>
                </a:pPr>
                <a:r>
                  <a:rPr lang="en-US" altLang="zh-CN" dirty="0"/>
                  <a:t>Because of the relativistic spin-orbit coupling, large angle (∼90</a:t>
                </a:r>
                <a14:m>
                  <m:oMath xmlns:m="http://schemas.openxmlformats.org/officeDocument/2006/math">
                    <m:r>
                      <a:rPr lang="en-US" altLang="zh-CN" b="0" i="1" smtClean="0">
                        <a:latin typeface="Cambria Math" panose="02040503050406030204" pitchFamily="18" charset="0"/>
                      </a:rPr>
                      <m:t>°</m:t>
                    </m:r>
                  </m:oMath>
                </a14:m>
                <a:r>
                  <a:rPr lang="en-US" altLang="zh-CN" dirty="0"/>
                  <a:t>) scattering from the first target produces a polarized beam with the spin polarization transverse to the scattering plane. </a:t>
                </a:r>
              </a:p>
              <a:p>
                <a:pPr marL="342900" indent="-342900">
                  <a:buAutoNum type="alphaUcPeriod"/>
                </a:pPr>
                <a:r>
                  <a:rPr lang="en-US" altLang="zh-CN" dirty="0"/>
                  <a:t>Scattering of these polarized electrons from the second target results, again due to the spin-orbit coupling, in a left-right scattering asymmetry that is proportional to the polarization induced by the first scattering</a:t>
                </a:r>
                <a:endParaRPr lang="zh-CN" altLang="en-US" dirty="0"/>
              </a:p>
            </p:txBody>
          </p:sp>
        </mc:Choice>
        <mc:Fallback xmlns="">
          <p:sp>
            <p:nvSpPr>
              <p:cNvPr id="17" name="矩形 16">
                <a:extLst>
                  <a:ext uri="{FF2B5EF4-FFF2-40B4-BE49-F238E27FC236}">
                    <a16:creationId xmlns:a16="http://schemas.microsoft.com/office/drawing/2014/main" id="{ACA79D6C-A904-4FED-A5EA-205F9F21497B}"/>
                  </a:ext>
                </a:extLst>
              </p:cNvPr>
              <p:cNvSpPr>
                <a:spLocks noRot="1" noChangeAspect="1" noMove="1" noResize="1" noEditPoints="1" noAdjustHandles="1" noChangeArrowheads="1" noChangeShapeType="1" noTextEdit="1"/>
              </p:cNvSpPr>
              <p:nvPr/>
            </p:nvSpPr>
            <p:spPr>
              <a:xfrm>
                <a:off x="518187" y="2028346"/>
                <a:ext cx="5857855" cy="2862322"/>
              </a:xfrm>
              <a:prstGeom prst="rect">
                <a:avLst/>
              </a:prstGeom>
              <a:blipFill>
                <a:blip r:embed="rId3"/>
                <a:stretch>
                  <a:fillRect l="-624" t="-1279" r="-1145" b="-2559"/>
                </a:stretch>
              </a:blipFill>
            </p:spPr>
            <p:txBody>
              <a:bodyPr/>
              <a:lstStyle/>
              <a:p>
                <a:r>
                  <a:rPr lang="zh-CN" altLang="en-US">
                    <a:noFill/>
                  </a:rPr>
                  <a:t> </a:t>
                </a:r>
              </a:p>
            </p:txBody>
          </p:sp>
        </mc:Fallback>
      </mc:AlternateContent>
      <p:grpSp>
        <p:nvGrpSpPr>
          <p:cNvPr id="15" name="组合 14">
            <a:extLst>
              <a:ext uri="{FF2B5EF4-FFF2-40B4-BE49-F238E27FC236}">
                <a16:creationId xmlns:a16="http://schemas.microsoft.com/office/drawing/2014/main" id="{54801E4E-2818-4A13-A744-7C2EDFB5A501}"/>
              </a:ext>
            </a:extLst>
          </p:cNvPr>
          <p:cNvGrpSpPr/>
          <p:nvPr/>
        </p:nvGrpSpPr>
        <p:grpSpPr>
          <a:xfrm>
            <a:off x="8828851" y="105049"/>
            <a:ext cx="3044494" cy="2200060"/>
            <a:chOff x="6906510" y="2908119"/>
            <a:chExt cx="3946400" cy="3139390"/>
          </a:xfrm>
        </p:grpSpPr>
        <p:pic>
          <p:nvPicPr>
            <p:cNvPr id="18" name="图片 17">
              <a:extLst>
                <a:ext uri="{FF2B5EF4-FFF2-40B4-BE49-F238E27FC236}">
                  <a16:creationId xmlns:a16="http://schemas.microsoft.com/office/drawing/2014/main" id="{11B2F9F8-5207-4954-AB56-653E1D061888}"/>
                </a:ext>
              </a:extLst>
            </p:cNvPr>
            <p:cNvPicPr>
              <a:picLocks noChangeAspect="1"/>
            </p:cNvPicPr>
            <p:nvPr/>
          </p:nvPicPr>
          <p:blipFill>
            <a:blip r:embed="rId4"/>
            <a:stretch>
              <a:fillRect/>
            </a:stretch>
          </p:blipFill>
          <p:spPr>
            <a:xfrm>
              <a:off x="6906510" y="2908119"/>
              <a:ext cx="3600046" cy="2801923"/>
            </a:xfrm>
            <a:prstGeom prst="rect">
              <a:avLst/>
            </a:prstGeom>
          </p:spPr>
        </p:pic>
        <p:sp>
          <p:nvSpPr>
            <p:cNvPr id="19" name="矩形 18">
              <a:extLst>
                <a:ext uri="{FF2B5EF4-FFF2-40B4-BE49-F238E27FC236}">
                  <a16:creationId xmlns:a16="http://schemas.microsoft.com/office/drawing/2014/main" id="{21A6915A-2CE7-4B7F-8059-804D6545FDF9}"/>
                </a:ext>
              </a:extLst>
            </p:cNvPr>
            <p:cNvSpPr/>
            <p:nvPr/>
          </p:nvSpPr>
          <p:spPr>
            <a:xfrm>
              <a:off x="6906510" y="4883727"/>
              <a:ext cx="692708" cy="96289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AA64F457-0B10-4320-B282-AC9395D5D3B5}"/>
                </a:ext>
              </a:extLst>
            </p:cNvPr>
            <p:cNvSpPr/>
            <p:nvPr/>
          </p:nvSpPr>
          <p:spPr>
            <a:xfrm>
              <a:off x="10160202" y="5084618"/>
              <a:ext cx="692708" cy="96289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spTree>
    <p:extLst>
      <p:ext uri="{BB962C8B-B14F-4D97-AF65-F5344CB8AC3E}">
        <p14:creationId xmlns:p14="http://schemas.microsoft.com/office/powerpoint/2010/main" val="2724195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095B46-49D6-4E6F-8B7A-596331026959}"/>
              </a:ext>
            </a:extLst>
          </p:cNvPr>
          <p:cNvSpPr>
            <a:spLocks noGrp="1"/>
          </p:cNvSpPr>
          <p:nvPr>
            <p:ph type="title"/>
          </p:nvPr>
        </p:nvSpPr>
        <p:spPr/>
        <p:txBody>
          <a:bodyPr/>
          <a:lstStyle/>
          <a:p>
            <a:r>
              <a:rPr lang="en-US" altLang="zh-CN" dirty="0"/>
              <a:t>Introduction</a:t>
            </a:r>
            <a:endParaRPr lang="zh-CN" altLang="en-US" dirty="0"/>
          </a:p>
        </p:txBody>
      </p:sp>
      <p:sp>
        <p:nvSpPr>
          <p:cNvPr id="3" name="内容占位符 2">
            <a:extLst>
              <a:ext uri="{FF2B5EF4-FFF2-40B4-BE49-F238E27FC236}">
                <a16:creationId xmlns:a16="http://schemas.microsoft.com/office/drawing/2014/main" id="{8C2F4140-8CBA-4F5B-956E-8BD838137A92}"/>
              </a:ext>
            </a:extLst>
          </p:cNvPr>
          <p:cNvSpPr>
            <a:spLocks noGrp="1"/>
          </p:cNvSpPr>
          <p:nvPr>
            <p:ph idx="1"/>
          </p:nvPr>
        </p:nvSpPr>
        <p:spPr>
          <a:xfrm>
            <a:off x="489683" y="1416389"/>
            <a:ext cx="5110377" cy="481684"/>
          </a:xfrm>
        </p:spPr>
        <p:txBody>
          <a:bodyPr/>
          <a:lstStyle/>
          <a:p>
            <a:r>
              <a:rPr lang="en-US" altLang="zh-CN" dirty="0"/>
              <a:t>3. Spin Hall Effect and Inverse Spin Hall Effect</a:t>
            </a:r>
          </a:p>
          <a:p>
            <a:endParaRPr lang="en-US" altLang="zh-CN" dirty="0"/>
          </a:p>
        </p:txBody>
      </p:sp>
      <p:grpSp>
        <p:nvGrpSpPr>
          <p:cNvPr id="15" name="组合 14">
            <a:extLst>
              <a:ext uri="{FF2B5EF4-FFF2-40B4-BE49-F238E27FC236}">
                <a16:creationId xmlns:a16="http://schemas.microsoft.com/office/drawing/2014/main" id="{7350F01E-0892-4B86-98D4-C8F5C1C05889}"/>
              </a:ext>
            </a:extLst>
          </p:cNvPr>
          <p:cNvGrpSpPr/>
          <p:nvPr/>
        </p:nvGrpSpPr>
        <p:grpSpPr>
          <a:xfrm>
            <a:off x="1566453" y="2660073"/>
            <a:ext cx="8441285" cy="3543538"/>
            <a:chOff x="1670362" y="1898073"/>
            <a:chExt cx="8441285" cy="3543538"/>
          </a:xfrm>
        </p:grpSpPr>
        <p:grpSp>
          <p:nvGrpSpPr>
            <p:cNvPr id="6" name="组合 5">
              <a:extLst>
                <a:ext uri="{FF2B5EF4-FFF2-40B4-BE49-F238E27FC236}">
                  <a16:creationId xmlns:a16="http://schemas.microsoft.com/office/drawing/2014/main" id="{AE412F65-BC1C-403F-926B-A215A4313FBB}"/>
                </a:ext>
              </a:extLst>
            </p:cNvPr>
            <p:cNvGrpSpPr/>
            <p:nvPr/>
          </p:nvGrpSpPr>
          <p:grpSpPr>
            <a:xfrm>
              <a:off x="1670362" y="1898073"/>
              <a:ext cx="8441285" cy="3071141"/>
              <a:chOff x="1021369" y="1898073"/>
              <a:chExt cx="8953500" cy="3400425"/>
            </a:xfrm>
          </p:grpSpPr>
          <p:pic>
            <p:nvPicPr>
              <p:cNvPr id="4" name="图片 3">
                <a:extLst>
                  <a:ext uri="{FF2B5EF4-FFF2-40B4-BE49-F238E27FC236}">
                    <a16:creationId xmlns:a16="http://schemas.microsoft.com/office/drawing/2014/main" id="{2FC2C4FE-5876-46E9-A2D0-64E92E811030}"/>
                  </a:ext>
                </a:extLst>
              </p:cNvPr>
              <p:cNvPicPr>
                <a:picLocks noChangeAspect="1"/>
              </p:cNvPicPr>
              <p:nvPr/>
            </p:nvPicPr>
            <p:blipFill>
              <a:blip r:embed="rId3"/>
              <a:stretch>
                <a:fillRect/>
              </a:stretch>
            </p:blipFill>
            <p:spPr>
              <a:xfrm>
                <a:off x="1021369" y="2155248"/>
                <a:ext cx="8953500" cy="3143250"/>
              </a:xfrm>
              <a:prstGeom prst="rect">
                <a:avLst/>
              </a:prstGeom>
            </p:spPr>
          </p:pic>
          <p:sp>
            <p:nvSpPr>
              <p:cNvPr id="5" name="矩形 4">
                <a:extLst>
                  <a:ext uri="{FF2B5EF4-FFF2-40B4-BE49-F238E27FC236}">
                    <a16:creationId xmlns:a16="http://schemas.microsoft.com/office/drawing/2014/main" id="{16164AED-498F-49FC-B982-0737A7AE0FD6}"/>
                  </a:ext>
                </a:extLst>
              </p:cNvPr>
              <p:cNvSpPr/>
              <p:nvPr/>
            </p:nvSpPr>
            <p:spPr>
              <a:xfrm>
                <a:off x="3553691" y="1898073"/>
                <a:ext cx="4509654" cy="109450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C952D877-6C56-4A50-ADBA-66AA019191BB}"/>
                  </a:ext>
                </a:extLst>
              </p:cNvPr>
              <p:cNvSpPr/>
              <p:nvPr/>
            </p:nvSpPr>
            <p:spPr>
              <a:xfrm>
                <a:off x="7910946" y="2895600"/>
                <a:ext cx="214746" cy="34636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76F8D4E4-253C-4833-9EA1-A9B4ED32E293}"/>
                  </a:ext>
                </a:extLst>
              </p:cNvPr>
              <p:cNvSpPr/>
              <p:nvPr/>
            </p:nvSpPr>
            <p:spPr>
              <a:xfrm>
                <a:off x="4876800" y="4620488"/>
                <a:ext cx="1717964" cy="23552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sp>
          <p:nvSpPr>
            <p:cNvPr id="7" name="矩形 6">
              <a:extLst>
                <a:ext uri="{FF2B5EF4-FFF2-40B4-BE49-F238E27FC236}">
                  <a16:creationId xmlns:a16="http://schemas.microsoft.com/office/drawing/2014/main" id="{37420B2E-433B-473C-B4AC-7FF2C5718849}"/>
                </a:ext>
              </a:extLst>
            </p:cNvPr>
            <p:cNvSpPr/>
            <p:nvPr/>
          </p:nvSpPr>
          <p:spPr>
            <a:xfrm>
              <a:off x="3772579" y="5072279"/>
              <a:ext cx="4908395" cy="369332"/>
            </a:xfrm>
            <a:prstGeom prst="rect">
              <a:avLst/>
            </a:prstGeom>
          </p:spPr>
          <p:txBody>
            <a:bodyPr wrap="none">
              <a:spAutoFit/>
            </a:bodyPr>
            <a:lstStyle/>
            <a:p>
              <a:r>
                <a:rPr lang="en-US" altLang="zh-CN" dirty="0"/>
                <a:t>Fig4: Spin Hall Effect and Inverse Spin Hall Effect</a:t>
              </a:r>
              <a:endParaRPr lang="zh-CN" altLang="en-US" dirty="0"/>
            </a:p>
          </p:txBody>
        </p:sp>
      </p:grpSp>
      <p:sp>
        <p:nvSpPr>
          <p:cNvPr id="16" name="矩形 15">
            <a:extLst>
              <a:ext uri="{FF2B5EF4-FFF2-40B4-BE49-F238E27FC236}">
                <a16:creationId xmlns:a16="http://schemas.microsoft.com/office/drawing/2014/main" id="{62DB58E4-61C4-4ED3-8987-5113E12A0342}"/>
              </a:ext>
            </a:extLst>
          </p:cNvPr>
          <p:cNvSpPr/>
          <p:nvPr/>
        </p:nvSpPr>
        <p:spPr>
          <a:xfrm>
            <a:off x="1045836" y="1891108"/>
            <a:ext cx="9580600" cy="1200329"/>
          </a:xfrm>
          <a:prstGeom prst="rect">
            <a:avLst/>
          </a:prstGeom>
        </p:spPr>
        <p:txBody>
          <a:bodyPr wrap="square">
            <a:spAutoFit/>
          </a:bodyPr>
          <a:lstStyle/>
          <a:p>
            <a:pPr marL="342900" indent="-342900">
              <a:buAutoNum type="alphaUcPeriod"/>
            </a:pPr>
            <a:r>
              <a:rPr lang="en-US" altLang="zh-CN" dirty="0"/>
              <a:t>The same number of spin-up and spin-down electrons, thus no transverse charge imbalance </a:t>
            </a:r>
          </a:p>
          <a:p>
            <a:pPr marL="342900" indent="-342900">
              <a:buAutoNum type="alphaUcPeriod"/>
            </a:pPr>
            <a:r>
              <a:rPr lang="en-US" altLang="zh-CN" dirty="0"/>
              <a:t> Mott scattering of electron beams from heavy nuclei in a vacuum chamber can be regarded as the SHE in a non-solid-state environment</a:t>
            </a:r>
          </a:p>
          <a:p>
            <a:pPr marL="342900" indent="-342900">
              <a:buAutoNum type="alphaUcPeriod"/>
            </a:pPr>
            <a:endParaRPr lang="zh-CN" altLang="en-US" dirty="0"/>
          </a:p>
        </p:txBody>
      </p:sp>
    </p:spTree>
    <p:extLst>
      <p:ext uri="{BB962C8B-B14F-4D97-AF65-F5344CB8AC3E}">
        <p14:creationId xmlns:p14="http://schemas.microsoft.com/office/powerpoint/2010/main" val="256467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095B46-49D6-4E6F-8B7A-596331026959}"/>
              </a:ext>
            </a:extLst>
          </p:cNvPr>
          <p:cNvSpPr>
            <a:spLocks noGrp="1"/>
          </p:cNvSpPr>
          <p:nvPr>
            <p:ph type="title"/>
          </p:nvPr>
        </p:nvSpPr>
        <p:spPr/>
        <p:txBody>
          <a:bodyPr/>
          <a:lstStyle/>
          <a:p>
            <a:r>
              <a:rPr lang="en-US" altLang="zh-CN" dirty="0"/>
              <a:t>Introduction</a:t>
            </a:r>
            <a:endParaRPr lang="zh-CN" altLang="en-US" dirty="0"/>
          </a:p>
        </p:txBody>
      </p:sp>
      <p:sp>
        <p:nvSpPr>
          <p:cNvPr id="3" name="内容占位符 2">
            <a:extLst>
              <a:ext uri="{FF2B5EF4-FFF2-40B4-BE49-F238E27FC236}">
                <a16:creationId xmlns:a16="http://schemas.microsoft.com/office/drawing/2014/main" id="{8C2F4140-8CBA-4F5B-956E-8BD838137A92}"/>
              </a:ext>
            </a:extLst>
          </p:cNvPr>
          <p:cNvSpPr>
            <a:spLocks noGrp="1"/>
          </p:cNvSpPr>
          <p:nvPr>
            <p:ph idx="1"/>
          </p:nvPr>
        </p:nvSpPr>
        <p:spPr>
          <a:xfrm>
            <a:off x="489683" y="1416389"/>
            <a:ext cx="5110377" cy="481684"/>
          </a:xfrm>
        </p:spPr>
        <p:txBody>
          <a:bodyPr/>
          <a:lstStyle/>
          <a:p>
            <a:r>
              <a:rPr lang="en-US" altLang="zh-CN" dirty="0"/>
              <a:t>3. Spin Hall Effect and Inverse Spin Hall Effect</a:t>
            </a:r>
          </a:p>
          <a:p>
            <a:endParaRPr lang="en-US" altLang="zh-CN" dirty="0"/>
          </a:p>
        </p:txBody>
      </p:sp>
      <p:grpSp>
        <p:nvGrpSpPr>
          <p:cNvPr id="12" name="组合 11">
            <a:extLst>
              <a:ext uri="{FF2B5EF4-FFF2-40B4-BE49-F238E27FC236}">
                <a16:creationId xmlns:a16="http://schemas.microsoft.com/office/drawing/2014/main" id="{B399CD4A-8F7A-45A4-A56E-FC7665E14D66}"/>
              </a:ext>
            </a:extLst>
          </p:cNvPr>
          <p:cNvGrpSpPr/>
          <p:nvPr/>
        </p:nvGrpSpPr>
        <p:grpSpPr>
          <a:xfrm>
            <a:off x="5170570" y="1987357"/>
            <a:ext cx="6349485" cy="3411200"/>
            <a:chOff x="5600060" y="2031266"/>
            <a:chExt cx="6349485" cy="3411200"/>
          </a:xfrm>
        </p:grpSpPr>
        <p:grpSp>
          <p:nvGrpSpPr>
            <p:cNvPr id="10" name="组合 9">
              <a:extLst>
                <a:ext uri="{FF2B5EF4-FFF2-40B4-BE49-F238E27FC236}">
                  <a16:creationId xmlns:a16="http://schemas.microsoft.com/office/drawing/2014/main" id="{F28F2F8E-4647-46A8-B024-F06202374260}"/>
                </a:ext>
              </a:extLst>
            </p:cNvPr>
            <p:cNvGrpSpPr/>
            <p:nvPr/>
          </p:nvGrpSpPr>
          <p:grpSpPr>
            <a:xfrm>
              <a:off x="5600060" y="2031266"/>
              <a:ext cx="6349485" cy="3041868"/>
              <a:chOff x="1321378" y="1847417"/>
              <a:chExt cx="8039100" cy="3952875"/>
            </a:xfrm>
          </p:grpSpPr>
          <p:pic>
            <p:nvPicPr>
              <p:cNvPr id="8" name="图片 7">
                <a:extLst>
                  <a:ext uri="{FF2B5EF4-FFF2-40B4-BE49-F238E27FC236}">
                    <a16:creationId xmlns:a16="http://schemas.microsoft.com/office/drawing/2014/main" id="{CF4BE6F8-8D5A-4061-ABDE-4A2AD299F213}"/>
                  </a:ext>
                </a:extLst>
              </p:cNvPr>
              <p:cNvPicPr>
                <a:picLocks noChangeAspect="1"/>
              </p:cNvPicPr>
              <p:nvPr/>
            </p:nvPicPr>
            <p:blipFill>
              <a:blip r:embed="rId3"/>
              <a:stretch>
                <a:fillRect/>
              </a:stretch>
            </p:blipFill>
            <p:spPr>
              <a:xfrm>
                <a:off x="1321378" y="1847417"/>
                <a:ext cx="8039100" cy="3952875"/>
              </a:xfrm>
              <a:prstGeom prst="rect">
                <a:avLst/>
              </a:prstGeom>
            </p:spPr>
          </p:pic>
          <p:sp>
            <p:nvSpPr>
              <p:cNvPr id="9" name="矩形 8">
                <a:extLst>
                  <a:ext uri="{FF2B5EF4-FFF2-40B4-BE49-F238E27FC236}">
                    <a16:creationId xmlns:a16="http://schemas.microsoft.com/office/drawing/2014/main" id="{5D2BC1AA-09A8-4C7F-B1FA-32D6B789F874}"/>
                  </a:ext>
                </a:extLst>
              </p:cNvPr>
              <p:cNvSpPr/>
              <p:nvPr/>
            </p:nvSpPr>
            <p:spPr>
              <a:xfrm>
                <a:off x="1669473" y="1981200"/>
                <a:ext cx="1011382" cy="57496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sp>
          <p:nvSpPr>
            <p:cNvPr id="11" name="矩形 10">
              <a:extLst>
                <a:ext uri="{FF2B5EF4-FFF2-40B4-BE49-F238E27FC236}">
                  <a16:creationId xmlns:a16="http://schemas.microsoft.com/office/drawing/2014/main" id="{23E2C743-2F29-4AC8-8E0A-A7C169031678}"/>
                </a:ext>
              </a:extLst>
            </p:cNvPr>
            <p:cNvSpPr/>
            <p:nvPr/>
          </p:nvSpPr>
          <p:spPr>
            <a:xfrm>
              <a:off x="6256089" y="5073134"/>
              <a:ext cx="5500224" cy="369332"/>
            </a:xfrm>
            <a:prstGeom prst="rect">
              <a:avLst/>
            </a:prstGeom>
          </p:spPr>
          <p:txBody>
            <a:bodyPr wrap="none">
              <a:spAutoFit/>
            </a:bodyPr>
            <a:lstStyle/>
            <a:p>
              <a:r>
                <a:rPr lang="en-US" altLang="zh-CN" dirty="0"/>
                <a:t>Fig5: SHE and ISHE wired as proposed by Hirsch (1999)</a:t>
              </a:r>
              <a:endParaRPr lang="zh-CN" altLang="en-US" dirty="0"/>
            </a:p>
          </p:txBody>
        </p:sp>
      </p:grpSp>
      <p:sp>
        <p:nvSpPr>
          <p:cNvPr id="16" name="矩形 15">
            <a:extLst>
              <a:ext uri="{FF2B5EF4-FFF2-40B4-BE49-F238E27FC236}">
                <a16:creationId xmlns:a16="http://schemas.microsoft.com/office/drawing/2014/main" id="{2C6C72EE-DB57-413F-A5F2-DA3EA30E4048}"/>
              </a:ext>
            </a:extLst>
          </p:cNvPr>
          <p:cNvSpPr/>
          <p:nvPr/>
        </p:nvSpPr>
        <p:spPr>
          <a:xfrm>
            <a:off x="802265" y="2423095"/>
            <a:ext cx="4695854" cy="2308324"/>
          </a:xfrm>
          <a:prstGeom prst="rect">
            <a:avLst/>
          </a:prstGeom>
        </p:spPr>
        <p:txBody>
          <a:bodyPr wrap="square">
            <a:spAutoFit/>
          </a:bodyPr>
          <a:lstStyle/>
          <a:p>
            <a:r>
              <a:rPr lang="en-US" altLang="zh-CN" dirty="0"/>
              <a:t>The spin current is determined by the local gradient of the spin dependent chemical potentials which vanishes on the length scale given by the spin lifetime. As long as the connecting wire is longer than the characteristic spin-conserving length scale, there is no difference between a closed and an open spin-current circuit</a:t>
            </a:r>
            <a:endParaRPr lang="zh-CN" altLang="en-US" dirty="0"/>
          </a:p>
        </p:txBody>
      </p:sp>
    </p:spTree>
    <p:extLst>
      <p:ext uri="{BB962C8B-B14F-4D97-AF65-F5344CB8AC3E}">
        <p14:creationId xmlns:p14="http://schemas.microsoft.com/office/powerpoint/2010/main" val="829858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B8687A-3F18-42D7-8E07-D87388254FF9}"/>
              </a:ext>
            </a:extLst>
          </p:cNvPr>
          <p:cNvSpPr>
            <a:spLocks noGrp="1"/>
          </p:cNvSpPr>
          <p:nvPr>
            <p:ph type="title"/>
          </p:nvPr>
        </p:nvSpPr>
        <p:spPr/>
        <p:txBody>
          <a:bodyPr/>
          <a:lstStyle/>
          <a:p>
            <a:r>
              <a:rPr lang="en-US" altLang="zh-CN" dirty="0"/>
              <a:t>Experiments</a:t>
            </a:r>
            <a:endParaRPr lang="zh-CN" altLang="en-US" dirty="0"/>
          </a:p>
        </p:txBody>
      </p:sp>
      <p:pic>
        <p:nvPicPr>
          <p:cNvPr id="4" name="图片 3">
            <a:extLst>
              <a:ext uri="{FF2B5EF4-FFF2-40B4-BE49-F238E27FC236}">
                <a16:creationId xmlns:a16="http://schemas.microsoft.com/office/drawing/2014/main" id="{C76BFDF3-A300-4A54-8BA9-9313B46765E6}"/>
              </a:ext>
            </a:extLst>
          </p:cNvPr>
          <p:cNvPicPr>
            <a:picLocks noChangeAspect="1"/>
          </p:cNvPicPr>
          <p:nvPr/>
        </p:nvPicPr>
        <p:blipFill>
          <a:blip r:embed="rId2"/>
          <a:stretch>
            <a:fillRect/>
          </a:stretch>
        </p:blipFill>
        <p:spPr>
          <a:xfrm>
            <a:off x="397873" y="1294102"/>
            <a:ext cx="4291527" cy="2344405"/>
          </a:xfrm>
          <a:prstGeom prst="rect">
            <a:avLst/>
          </a:prstGeom>
        </p:spPr>
      </p:pic>
      <p:sp>
        <p:nvSpPr>
          <p:cNvPr id="6" name="矩形 5">
            <a:extLst>
              <a:ext uri="{FF2B5EF4-FFF2-40B4-BE49-F238E27FC236}">
                <a16:creationId xmlns:a16="http://schemas.microsoft.com/office/drawing/2014/main" id="{94244728-04AA-4D26-98C0-263C80C0A027}"/>
              </a:ext>
            </a:extLst>
          </p:cNvPr>
          <p:cNvSpPr/>
          <p:nvPr/>
        </p:nvSpPr>
        <p:spPr>
          <a:xfrm>
            <a:off x="397873" y="3892872"/>
            <a:ext cx="10200491" cy="2031325"/>
          </a:xfrm>
          <a:prstGeom prst="rect">
            <a:avLst/>
          </a:prstGeom>
        </p:spPr>
        <p:txBody>
          <a:bodyPr wrap="square">
            <a:spAutoFit/>
          </a:bodyPr>
          <a:lstStyle/>
          <a:p>
            <a:r>
              <a:rPr lang="en-US" altLang="zh-CN" dirty="0"/>
              <a:t>O</a:t>
            </a:r>
            <a:r>
              <a:rPr lang="zh-CN" altLang="en-US" dirty="0"/>
              <a:t>ptical detection of the spin Hall effect in thin films of the sem</a:t>
            </a:r>
            <a:r>
              <a:rPr lang="en-US" altLang="zh-CN" dirty="0" err="1"/>
              <a:t>iconductor</a:t>
            </a:r>
            <a:r>
              <a:rPr lang="en-US" altLang="zh-CN" dirty="0"/>
              <a:t> GaAs and </a:t>
            </a:r>
            <a:r>
              <a:rPr lang="en-US" altLang="zh-CN" dirty="0" err="1"/>
              <a:t>InGaAs</a:t>
            </a:r>
            <a:r>
              <a:rPr lang="en-US" altLang="zh-CN" dirty="0"/>
              <a:t>. </a:t>
            </a:r>
          </a:p>
          <a:p>
            <a:endParaRPr lang="en-US" altLang="zh-CN" dirty="0"/>
          </a:p>
          <a:p>
            <a:r>
              <a:rPr lang="en-US" altLang="zh-CN" dirty="0"/>
              <a:t>Scanning Kerr rotation measurements show the presence of electron spin accumulation at the edges of the samples, consistent with the prediction of a spin current transverse to the applied electric field. </a:t>
            </a:r>
          </a:p>
          <a:p>
            <a:endParaRPr lang="en-US" altLang="zh-CN" dirty="0"/>
          </a:p>
          <a:p>
            <a:r>
              <a:rPr lang="en-US" altLang="zh-CN" dirty="0"/>
              <a:t>We investigated the effect in both unstrained and strained samples and found that an applied in-plane magnetic field can play a critical role in the appearance of the spin accumulation. </a:t>
            </a:r>
          </a:p>
        </p:txBody>
      </p:sp>
      <p:sp>
        <p:nvSpPr>
          <p:cNvPr id="8" name="矩形 7">
            <a:extLst>
              <a:ext uri="{FF2B5EF4-FFF2-40B4-BE49-F238E27FC236}">
                <a16:creationId xmlns:a16="http://schemas.microsoft.com/office/drawing/2014/main" id="{58B392E2-A2E6-422F-AEB2-7F5243DB87F4}"/>
              </a:ext>
            </a:extLst>
          </p:cNvPr>
          <p:cNvSpPr/>
          <p:nvPr/>
        </p:nvSpPr>
        <p:spPr>
          <a:xfrm>
            <a:off x="5310713" y="3211692"/>
            <a:ext cx="2678938" cy="369332"/>
          </a:xfrm>
          <a:prstGeom prst="rect">
            <a:avLst/>
          </a:prstGeom>
        </p:spPr>
        <p:txBody>
          <a:bodyPr wrap="none">
            <a:spAutoFit/>
          </a:bodyPr>
          <a:lstStyle/>
          <a:p>
            <a:r>
              <a:rPr lang="zh-CN" altLang="en-US" dirty="0"/>
              <a:t>Science 306 , 1910 (2004)</a:t>
            </a:r>
          </a:p>
        </p:txBody>
      </p:sp>
    </p:spTree>
    <p:extLst>
      <p:ext uri="{BB962C8B-B14F-4D97-AF65-F5344CB8AC3E}">
        <p14:creationId xmlns:p14="http://schemas.microsoft.com/office/powerpoint/2010/main" val="3734302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B8687A-3F18-42D7-8E07-D87388254FF9}"/>
              </a:ext>
            </a:extLst>
          </p:cNvPr>
          <p:cNvSpPr>
            <a:spLocks noGrp="1"/>
          </p:cNvSpPr>
          <p:nvPr>
            <p:ph type="title"/>
          </p:nvPr>
        </p:nvSpPr>
        <p:spPr/>
        <p:txBody>
          <a:bodyPr/>
          <a:lstStyle/>
          <a:p>
            <a:r>
              <a:rPr lang="en-US" altLang="zh-CN" dirty="0"/>
              <a:t>Experiments</a:t>
            </a:r>
            <a:endParaRPr lang="zh-CN" altLang="en-US" dirty="0"/>
          </a:p>
        </p:txBody>
      </p:sp>
      <p:pic>
        <p:nvPicPr>
          <p:cNvPr id="5" name="图片 4">
            <a:extLst>
              <a:ext uri="{FF2B5EF4-FFF2-40B4-BE49-F238E27FC236}">
                <a16:creationId xmlns:a16="http://schemas.microsoft.com/office/drawing/2014/main" id="{F370A969-1AB6-45D4-AFEE-430D9A2251C1}"/>
              </a:ext>
            </a:extLst>
          </p:cNvPr>
          <p:cNvPicPr>
            <a:picLocks noChangeAspect="1"/>
          </p:cNvPicPr>
          <p:nvPr/>
        </p:nvPicPr>
        <p:blipFill rotWithShape="1">
          <a:blip r:embed="rId3"/>
          <a:srcRect r="31231"/>
          <a:stretch/>
        </p:blipFill>
        <p:spPr>
          <a:xfrm>
            <a:off x="926101" y="1455373"/>
            <a:ext cx="5537043" cy="4670986"/>
          </a:xfrm>
          <a:prstGeom prst="rect">
            <a:avLst/>
          </a:prstGeom>
        </p:spPr>
      </p:pic>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2384E23B-D573-49B4-9827-875B701C2E4C}"/>
                  </a:ext>
                </a:extLst>
              </p:cNvPr>
              <p:cNvSpPr txBox="1"/>
              <p:nvPr/>
            </p:nvSpPr>
            <p:spPr>
              <a:xfrm>
                <a:off x="7528636" y="1356923"/>
                <a:ext cx="4581837" cy="1629292"/>
              </a:xfrm>
              <a:prstGeom prst="rect">
                <a:avLst/>
              </a:prstGeom>
              <a:noFill/>
            </p:spPr>
            <p:txBody>
              <a:bodyPr wrap="square" rtlCol="0">
                <a:spAutoFit/>
              </a:bodyPr>
              <a:lstStyle/>
              <a:p>
                <a:r>
                  <a:rPr lang="en-US" altLang="zh-CN" b="0" dirty="0"/>
                  <a:t> </a:t>
                </a:r>
                <a14:m>
                  <m:oMath xmlns:m="http://schemas.openxmlformats.org/officeDocument/2006/math">
                    <m:r>
                      <a:rPr lang="en-US" altLang="zh-CN" b="0" i="1" smtClean="0">
                        <a:latin typeface="Cambria Math" panose="02040503050406030204" pitchFamily="18" charset="0"/>
                      </a:rPr>
                      <m:t>𝐵</m:t>
                    </m:r>
                    <m:r>
                      <a:rPr lang="en-US" altLang="zh-CN" b="0" i="1" smtClean="0">
                        <a:latin typeface="Cambria Math" panose="02040503050406030204" pitchFamily="18" charset="0"/>
                      </a:rPr>
                      <m:t>:</m:t>
                    </m:r>
                  </m:oMath>
                </a14:m>
                <a:endParaRPr lang="en-US" altLang="zh-CN" b="0" i="1" dirty="0">
                  <a:latin typeface="Cambria Math" panose="02040503050406030204" pitchFamily="18" charset="0"/>
                </a:endParaRPr>
              </a:p>
              <a:p>
                <a:r>
                  <a:rPr lang="en-US" altLang="zh-CN" b="0" dirty="0"/>
                  <a:t> </a:t>
                </a:r>
                <a14:m>
                  <m:oMath xmlns:m="http://schemas.openxmlformats.org/officeDocument/2006/math">
                    <m:r>
                      <a:rPr lang="en-US" altLang="zh-CN" b="0" i="1" smtClean="0">
                        <a:latin typeface="Cambria Math" panose="02040503050406030204" pitchFamily="18" charset="0"/>
                      </a:rPr>
                      <m:t>𝐹𝑖𝑡</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0</m:t>
                            </m:r>
                          </m:sub>
                        </m:sSub>
                      </m:num>
                      <m:den>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𝜔</m:t>
                                    </m:r>
                                  </m:e>
                                  <m:sub>
                                    <m:r>
                                      <a:rPr lang="en-US" altLang="zh-CN" b="0" i="1" smtClean="0">
                                        <a:latin typeface="Cambria Math" panose="02040503050406030204" pitchFamily="18" charset="0"/>
                                      </a:rPr>
                                      <m:t>𝐿</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𝜏</m:t>
                                    </m:r>
                                  </m:e>
                                  <m:sub>
                                    <m:r>
                                      <a:rPr lang="en-US" altLang="zh-CN" b="0" i="1" smtClean="0">
                                        <a:latin typeface="Cambria Math" panose="02040503050406030204" pitchFamily="18" charset="0"/>
                                      </a:rPr>
                                      <m:t>𝑠</m:t>
                                    </m:r>
                                  </m:sub>
                                </m:sSub>
                              </m:e>
                            </m:d>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+1</m:t>
                        </m:r>
                      </m:den>
                    </m:f>
                  </m:oMath>
                </a14:m>
                <a:endParaRPr lang="en-US" altLang="zh-CN" b="0" dirty="0"/>
              </a:p>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𝜔</m:t>
                          </m:r>
                        </m:e>
                        <m:sub>
                          <m:r>
                            <a:rPr lang="en-US" altLang="zh-CN" b="0" i="1" smtClean="0">
                              <a:latin typeface="Cambria Math" panose="02040503050406030204" pitchFamily="18" charset="0"/>
                            </a:rPr>
                            <m:t>𝐿</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𝑒𝑙𝑒𝑐𝑡𝑟𝑜𝑛</m:t>
                      </m:r>
                      <m:r>
                        <a:rPr lang="en-US" altLang="zh-CN" b="0" i="1" smtClean="0">
                          <a:latin typeface="Cambria Math" panose="02040503050406030204" pitchFamily="18" charset="0"/>
                        </a:rPr>
                        <m:t> </m:t>
                      </m:r>
                      <m:r>
                        <a:rPr lang="en-US" altLang="zh-CN" b="0" i="1" smtClean="0">
                          <a:latin typeface="Cambria Math" panose="02040503050406030204" pitchFamily="18" charset="0"/>
                        </a:rPr>
                        <m:t>𝐿𝑎𝑟𝑚𝑜𝑟</m:t>
                      </m:r>
                      <m:r>
                        <a:rPr lang="en-US" altLang="zh-CN" b="0" i="1" smtClean="0">
                          <a:latin typeface="Cambria Math" panose="02040503050406030204" pitchFamily="18" charset="0"/>
                        </a:rPr>
                        <m:t> </m:t>
                      </m:r>
                      <m:r>
                        <a:rPr lang="en-US" altLang="zh-CN" b="0" i="1" smtClean="0">
                          <a:latin typeface="Cambria Math" panose="02040503050406030204" pitchFamily="18" charset="0"/>
                        </a:rPr>
                        <m:t>𝑝𝑟𝑒𝑐𝑒𝑠𝑠𝑖𝑜𝑛</m:t>
                      </m:r>
                      <m:r>
                        <a:rPr lang="en-US" altLang="zh-CN" b="0" i="1" smtClean="0">
                          <a:latin typeface="Cambria Math" panose="02040503050406030204" pitchFamily="18" charset="0"/>
                        </a:rPr>
                        <m:t> </m:t>
                      </m:r>
                      <m:r>
                        <a:rPr lang="en-US" altLang="zh-CN" b="0" i="1" smtClean="0">
                          <a:latin typeface="Cambria Math" panose="02040503050406030204" pitchFamily="18" charset="0"/>
                        </a:rPr>
                        <m:t>𝑓𝑟𝑒𝑞𝑢𝑒𝑛𝑐𝑦</m:t>
                      </m:r>
                    </m:oMath>
                  </m:oMathPara>
                </a14:m>
                <a:endParaRPr lang="en-US" altLang="zh-CN" b="0" i="1" dirty="0">
                  <a:latin typeface="Cambria Math" panose="02040503050406030204" pitchFamily="18" charset="0"/>
                </a:endParaRPr>
              </a:p>
              <a:p>
                <a:r>
                  <a:rPr lang="en-US" altLang="zh-CN" b="0"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𝜏</m:t>
                        </m:r>
                      </m:e>
                      <m:sub>
                        <m:r>
                          <a:rPr lang="en-US" altLang="zh-CN" b="0" i="1" smtClean="0">
                            <a:latin typeface="Cambria Math" panose="02040503050406030204" pitchFamily="18" charset="0"/>
                          </a:rPr>
                          <m:t>𝑠</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𝑒𝑙𝑒𝑐𝑡𝑟𝑜𝑛</m:t>
                    </m:r>
                    <m:r>
                      <a:rPr lang="en-US" altLang="zh-CN" b="0" i="1" smtClean="0">
                        <a:latin typeface="Cambria Math" panose="02040503050406030204" pitchFamily="18" charset="0"/>
                      </a:rPr>
                      <m:t> </m:t>
                    </m:r>
                    <m:r>
                      <a:rPr lang="en-US" altLang="zh-CN" b="0" i="1" smtClean="0">
                        <a:latin typeface="Cambria Math" panose="02040503050406030204" pitchFamily="18" charset="0"/>
                      </a:rPr>
                      <m:t>𝑠𝑝𝑖𝑛</m:t>
                    </m:r>
                    <m:r>
                      <a:rPr lang="en-US" altLang="zh-CN" b="0" i="1" smtClean="0">
                        <a:latin typeface="Cambria Math" panose="02040503050406030204" pitchFamily="18" charset="0"/>
                      </a:rPr>
                      <m:t> </m:t>
                    </m:r>
                    <m:r>
                      <a:rPr lang="en-US" altLang="zh-CN" b="0" i="1" smtClean="0">
                        <a:latin typeface="Cambria Math" panose="02040503050406030204" pitchFamily="18" charset="0"/>
                      </a:rPr>
                      <m:t>𝑙𝑖𝑓𝑒𝑡𝑖𝑚𝑒</m:t>
                    </m:r>
                  </m:oMath>
                </a14:m>
                <a:endParaRPr lang="en-US" altLang="zh-CN" b="0" dirty="0"/>
              </a:p>
              <a:p>
                <a:r>
                  <a:rPr lang="en-US" altLang="zh-CN" b="0"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𝑡h𝑒</m:t>
                    </m:r>
                    <m:r>
                      <a:rPr lang="en-US" altLang="zh-CN" b="0" i="1" smtClean="0">
                        <a:latin typeface="Cambria Math" panose="02040503050406030204" pitchFamily="18" charset="0"/>
                      </a:rPr>
                      <m:t> </m:t>
                    </m:r>
                    <m:r>
                      <a:rPr lang="en-US" altLang="zh-CN" b="0" i="1" smtClean="0">
                        <a:latin typeface="Cambria Math" panose="02040503050406030204" pitchFamily="18" charset="0"/>
                      </a:rPr>
                      <m:t>𝑝𝑒𝑎𝑘</m:t>
                    </m:r>
                    <m:r>
                      <a:rPr lang="en-US" altLang="zh-CN" b="0" i="1" smtClean="0">
                        <a:latin typeface="Cambria Math" panose="02040503050406030204" pitchFamily="18" charset="0"/>
                      </a:rPr>
                      <m:t> </m:t>
                    </m:r>
                    <m:r>
                      <a:rPr lang="en-US" altLang="zh-CN" b="0" i="1" smtClean="0">
                        <a:latin typeface="Cambria Math" panose="02040503050406030204" pitchFamily="18" charset="0"/>
                      </a:rPr>
                      <m:t>𝐾𝑅</m:t>
                    </m:r>
                  </m:oMath>
                </a14:m>
                <a:endParaRPr lang="zh-CN" altLang="en-US" dirty="0"/>
              </a:p>
            </p:txBody>
          </p:sp>
        </mc:Choice>
        <mc:Fallback xmlns="">
          <p:sp>
            <p:nvSpPr>
              <p:cNvPr id="3" name="文本框 2">
                <a:extLst>
                  <a:ext uri="{FF2B5EF4-FFF2-40B4-BE49-F238E27FC236}">
                    <a16:creationId xmlns:a16="http://schemas.microsoft.com/office/drawing/2014/main" id="{2384E23B-D573-49B4-9827-875B701C2E4C}"/>
                  </a:ext>
                </a:extLst>
              </p:cNvPr>
              <p:cNvSpPr txBox="1">
                <a:spLocks noRot="1" noChangeAspect="1" noMove="1" noResize="1" noEditPoints="1" noAdjustHandles="1" noChangeArrowheads="1" noChangeShapeType="1" noTextEdit="1"/>
              </p:cNvSpPr>
              <p:nvPr/>
            </p:nvSpPr>
            <p:spPr>
              <a:xfrm>
                <a:off x="7528636" y="1356923"/>
                <a:ext cx="4581837" cy="1629292"/>
              </a:xfrm>
              <a:prstGeom prst="rect">
                <a:avLst/>
              </a:prstGeom>
              <a:blipFill>
                <a:blip r:embed="rId4"/>
                <a:stretch>
                  <a:fillRect b="-2622"/>
                </a:stretch>
              </a:blipFill>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68898B19-FCDB-4648-813F-58C7D760AD22}"/>
              </a:ext>
            </a:extLst>
          </p:cNvPr>
          <p:cNvSpPr/>
          <p:nvPr/>
        </p:nvSpPr>
        <p:spPr>
          <a:xfrm>
            <a:off x="7891101" y="1356923"/>
            <a:ext cx="3501067" cy="369332"/>
          </a:xfrm>
          <a:prstGeom prst="rect">
            <a:avLst/>
          </a:prstGeom>
        </p:spPr>
        <p:txBody>
          <a:bodyPr wrap="square">
            <a:spAutoFit/>
          </a:bodyPr>
          <a:lstStyle/>
          <a:p>
            <a:r>
              <a:rPr lang="en-US" altLang="zh-CN" dirty="0"/>
              <a:t>The </a:t>
            </a:r>
            <a:r>
              <a:rPr lang="en-US" altLang="zh-CN" dirty="0" err="1"/>
              <a:t>Hanle</a:t>
            </a:r>
            <a:r>
              <a:rPr lang="en-US" altLang="zh-CN" dirty="0"/>
              <a:t> effect: spin precession </a:t>
            </a:r>
            <a:endParaRPr lang="zh-CN" altLang="en-US" dirty="0"/>
          </a:p>
        </p:txBody>
      </p:sp>
    </p:spTree>
    <p:extLst>
      <p:ext uri="{BB962C8B-B14F-4D97-AF65-F5344CB8AC3E}">
        <p14:creationId xmlns:p14="http://schemas.microsoft.com/office/powerpoint/2010/main" val="1708794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B8687A-3F18-42D7-8E07-D87388254FF9}"/>
              </a:ext>
            </a:extLst>
          </p:cNvPr>
          <p:cNvSpPr>
            <a:spLocks noGrp="1"/>
          </p:cNvSpPr>
          <p:nvPr>
            <p:ph type="title"/>
          </p:nvPr>
        </p:nvSpPr>
        <p:spPr/>
        <p:txBody>
          <a:bodyPr/>
          <a:lstStyle/>
          <a:p>
            <a:r>
              <a:rPr lang="en-US" altLang="zh-CN" dirty="0"/>
              <a:t>Experiments</a:t>
            </a:r>
            <a:endParaRPr lang="zh-CN" altLang="en-US" dirty="0"/>
          </a:p>
        </p:txBody>
      </p:sp>
      <p:pic>
        <p:nvPicPr>
          <p:cNvPr id="5" name="图片 4">
            <a:extLst>
              <a:ext uri="{FF2B5EF4-FFF2-40B4-BE49-F238E27FC236}">
                <a16:creationId xmlns:a16="http://schemas.microsoft.com/office/drawing/2014/main" id="{8144D48E-2BAA-4260-963E-067DA9AE2F2B}"/>
              </a:ext>
            </a:extLst>
          </p:cNvPr>
          <p:cNvPicPr>
            <a:picLocks noChangeAspect="1"/>
          </p:cNvPicPr>
          <p:nvPr/>
        </p:nvPicPr>
        <p:blipFill>
          <a:blip r:embed="rId3"/>
          <a:stretch>
            <a:fillRect/>
          </a:stretch>
        </p:blipFill>
        <p:spPr>
          <a:xfrm>
            <a:off x="489683" y="1413679"/>
            <a:ext cx="8114269" cy="1465413"/>
          </a:xfrm>
          <a:prstGeom prst="rect">
            <a:avLst/>
          </a:prstGeom>
        </p:spPr>
      </p:pic>
      <p:sp>
        <p:nvSpPr>
          <p:cNvPr id="7" name="矩形 6">
            <a:extLst>
              <a:ext uri="{FF2B5EF4-FFF2-40B4-BE49-F238E27FC236}">
                <a16:creationId xmlns:a16="http://schemas.microsoft.com/office/drawing/2014/main" id="{122603C3-67EE-4603-8572-3F0B424E33DF}"/>
              </a:ext>
            </a:extLst>
          </p:cNvPr>
          <p:cNvSpPr/>
          <p:nvPr/>
        </p:nvSpPr>
        <p:spPr>
          <a:xfrm>
            <a:off x="3729143" y="2412186"/>
            <a:ext cx="4518288" cy="369332"/>
          </a:xfrm>
          <a:prstGeom prst="rect">
            <a:avLst/>
          </a:prstGeom>
        </p:spPr>
        <p:txBody>
          <a:bodyPr wrap="none">
            <a:spAutoFit/>
          </a:bodyPr>
          <a:lstStyle/>
          <a:p>
            <a:r>
              <a:rPr lang="zh-CN" altLang="en-US" dirty="0"/>
              <a:t>Vol 442|13 July 2006|doi:10.1038/nature04937</a:t>
            </a:r>
          </a:p>
        </p:txBody>
      </p:sp>
      <p:grpSp>
        <p:nvGrpSpPr>
          <p:cNvPr id="19" name="组合 18">
            <a:extLst>
              <a:ext uri="{FF2B5EF4-FFF2-40B4-BE49-F238E27FC236}">
                <a16:creationId xmlns:a16="http://schemas.microsoft.com/office/drawing/2014/main" id="{1B60374F-0BEA-4BA1-9912-1A2ED2322478}"/>
              </a:ext>
            </a:extLst>
          </p:cNvPr>
          <p:cNvGrpSpPr/>
          <p:nvPr/>
        </p:nvGrpSpPr>
        <p:grpSpPr>
          <a:xfrm>
            <a:off x="4875581" y="3082292"/>
            <a:ext cx="3371850" cy="2427291"/>
            <a:chOff x="8397189" y="2660822"/>
            <a:chExt cx="3371850" cy="2427291"/>
          </a:xfrm>
        </p:grpSpPr>
        <p:pic>
          <p:nvPicPr>
            <p:cNvPr id="17" name="图片 16">
              <a:extLst>
                <a:ext uri="{FF2B5EF4-FFF2-40B4-BE49-F238E27FC236}">
                  <a16:creationId xmlns:a16="http://schemas.microsoft.com/office/drawing/2014/main" id="{CF4876B5-9581-448B-8F6D-F84E8ECB2EFE}"/>
                </a:ext>
              </a:extLst>
            </p:cNvPr>
            <p:cNvPicPr>
              <a:picLocks noChangeAspect="1"/>
            </p:cNvPicPr>
            <p:nvPr/>
          </p:nvPicPr>
          <p:blipFill>
            <a:blip r:embed="rId4"/>
            <a:stretch>
              <a:fillRect/>
            </a:stretch>
          </p:blipFill>
          <p:spPr>
            <a:xfrm>
              <a:off x="8397189" y="2725913"/>
              <a:ext cx="3371850" cy="2362200"/>
            </a:xfrm>
            <a:prstGeom prst="rect">
              <a:avLst/>
            </a:prstGeom>
          </p:spPr>
        </p:pic>
        <p:sp>
          <p:nvSpPr>
            <p:cNvPr id="18" name="矩形: 圆角 17">
              <a:extLst>
                <a:ext uri="{FF2B5EF4-FFF2-40B4-BE49-F238E27FC236}">
                  <a16:creationId xmlns:a16="http://schemas.microsoft.com/office/drawing/2014/main" id="{EBDA1F0E-0073-43F7-912B-FE714F16483F}"/>
                </a:ext>
              </a:extLst>
            </p:cNvPr>
            <p:cNvSpPr/>
            <p:nvPr/>
          </p:nvSpPr>
          <p:spPr>
            <a:xfrm>
              <a:off x="9300519" y="2660822"/>
              <a:ext cx="1762897" cy="420129"/>
            </a:xfrm>
            <a:prstGeom prst="round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i="1"/>
            </a:p>
          </p:txBody>
        </p:sp>
      </p:gr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9E4446C4-5DFF-4FAA-A060-75EDFFA11FB5}"/>
                  </a:ext>
                </a:extLst>
              </p:cNvPr>
              <p:cNvSpPr txBox="1"/>
              <p:nvPr/>
            </p:nvSpPr>
            <p:spPr>
              <a:xfrm>
                <a:off x="3729143" y="3237109"/>
                <a:ext cx="1878227" cy="49911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𝝁</m:t>
                              </m:r>
                            </m:e>
                            <m:sub>
                              <m:r>
                                <a:rPr lang="en-US" altLang="zh-CN" sz="2400" b="1" i="1" smtClean="0">
                                  <a:latin typeface="Cambria Math" panose="02040503050406030204" pitchFamily="18" charset="0"/>
                                </a:rPr>
                                <m:t>↑</m:t>
                              </m:r>
                            </m:sub>
                          </m:sSub>
                        </m:e>
                        <m:sub>
                          <m:r>
                            <a:rPr lang="en-US" altLang="zh-CN" sz="2400" b="1" i="1" smtClean="0">
                              <a:latin typeface="Cambria Math" panose="02040503050406030204" pitchFamily="18" charset="0"/>
                            </a:rPr>
                            <m:t>↓</m:t>
                          </m:r>
                        </m:sub>
                      </m:sSub>
                    </m:oMath>
                  </m:oMathPara>
                </a14:m>
                <a:endParaRPr lang="zh-CN" altLang="en-US" sz="2400" b="1" dirty="0"/>
              </a:p>
            </p:txBody>
          </p:sp>
        </mc:Choice>
        <mc:Fallback xmlns="">
          <p:sp>
            <p:nvSpPr>
              <p:cNvPr id="20" name="文本框 19">
                <a:extLst>
                  <a:ext uri="{FF2B5EF4-FFF2-40B4-BE49-F238E27FC236}">
                    <a16:creationId xmlns:a16="http://schemas.microsoft.com/office/drawing/2014/main" id="{9E4446C4-5DFF-4FAA-A060-75EDFFA11FB5}"/>
                  </a:ext>
                </a:extLst>
              </p:cNvPr>
              <p:cNvSpPr txBox="1">
                <a:spLocks noRot="1" noChangeAspect="1" noMove="1" noResize="1" noEditPoints="1" noAdjustHandles="1" noChangeArrowheads="1" noChangeShapeType="1" noTextEdit="1"/>
              </p:cNvSpPr>
              <p:nvPr/>
            </p:nvSpPr>
            <p:spPr>
              <a:xfrm>
                <a:off x="3729143" y="3237109"/>
                <a:ext cx="1878227" cy="499111"/>
              </a:xfrm>
              <a:prstGeom prst="rect">
                <a:avLst/>
              </a:prstGeom>
              <a:blipFill>
                <a:blip r:embed="rId5"/>
                <a:stretch>
                  <a:fillRect b="-7317"/>
                </a:stretch>
              </a:blipFill>
            </p:spPr>
            <p:txBody>
              <a:bodyPr/>
              <a:lstStyle/>
              <a:p>
                <a:r>
                  <a:rPr lang="zh-CN" altLang="en-US">
                    <a:noFill/>
                  </a:rPr>
                  <a:t> </a:t>
                </a:r>
              </a:p>
            </p:txBody>
          </p:sp>
        </mc:Fallback>
      </mc:AlternateContent>
      <p:grpSp>
        <p:nvGrpSpPr>
          <p:cNvPr id="12" name="组合 11">
            <a:extLst>
              <a:ext uri="{FF2B5EF4-FFF2-40B4-BE49-F238E27FC236}">
                <a16:creationId xmlns:a16="http://schemas.microsoft.com/office/drawing/2014/main" id="{8AB97FD5-CCC5-4F6B-9470-572CE5B7D049}"/>
              </a:ext>
            </a:extLst>
          </p:cNvPr>
          <p:cNvGrpSpPr/>
          <p:nvPr/>
        </p:nvGrpSpPr>
        <p:grpSpPr>
          <a:xfrm>
            <a:off x="583143" y="2879092"/>
            <a:ext cx="3710174" cy="3087980"/>
            <a:chOff x="489683" y="3243780"/>
            <a:chExt cx="3952501" cy="3080993"/>
          </a:xfrm>
        </p:grpSpPr>
        <p:pic>
          <p:nvPicPr>
            <p:cNvPr id="15" name="图片 14">
              <a:extLst>
                <a:ext uri="{FF2B5EF4-FFF2-40B4-BE49-F238E27FC236}">
                  <a16:creationId xmlns:a16="http://schemas.microsoft.com/office/drawing/2014/main" id="{A51D398D-7AE8-4ADE-B6F9-D0606D70D76A}"/>
                </a:ext>
              </a:extLst>
            </p:cNvPr>
            <p:cNvPicPr>
              <a:picLocks noChangeAspect="1"/>
            </p:cNvPicPr>
            <p:nvPr/>
          </p:nvPicPr>
          <p:blipFill>
            <a:blip r:embed="rId6"/>
            <a:stretch>
              <a:fillRect/>
            </a:stretch>
          </p:blipFill>
          <p:spPr>
            <a:xfrm>
              <a:off x="676017" y="3243780"/>
              <a:ext cx="3739464" cy="3080993"/>
            </a:xfrm>
            <a:prstGeom prst="rect">
              <a:avLst/>
            </a:prstGeom>
          </p:spPr>
        </p:pic>
        <p:sp>
          <p:nvSpPr>
            <p:cNvPr id="21" name="矩形 20">
              <a:extLst>
                <a:ext uri="{FF2B5EF4-FFF2-40B4-BE49-F238E27FC236}">
                  <a16:creationId xmlns:a16="http://schemas.microsoft.com/office/drawing/2014/main" id="{6C22062A-93A0-4358-AE6F-3AC316FD88D6}"/>
                </a:ext>
              </a:extLst>
            </p:cNvPr>
            <p:cNvSpPr/>
            <p:nvPr/>
          </p:nvSpPr>
          <p:spPr>
            <a:xfrm>
              <a:off x="489683" y="3253034"/>
              <a:ext cx="713041" cy="54460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9CA7FEF7-0797-4A3B-AAC4-2C0692ED0452}"/>
                </a:ext>
              </a:extLst>
            </p:cNvPr>
            <p:cNvSpPr/>
            <p:nvPr/>
          </p:nvSpPr>
          <p:spPr>
            <a:xfrm>
              <a:off x="3729143" y="3341354"/>
              <a:ext cx="713041" cy="54460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spTree>
    <p:extLst>
      <p:ext uri="{BB962C8B-B14F-4D97-AF65-F5344CB8AC3E}">
        <p14:creationId xmlns:p14="http://schemas.microsoft.com/office/powerpoint/2010/main" val="3815680534"/>
      </p:ext>
    </p:extLst>
  </p:cSld>
  <p:clrMapOvr>
    <a:masterClrMapping/>
  </p:clrMapOvr>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自定义 1">
      <a:majorFont>
        <a:latin typeface="Times New Roman"/>
        <a:ea typeface="宋体"/>
        <a:cs typeface=""/>
      </a:majorFont>
      <a:minorFont>
        <a:latin typeface="Times New Roman"/>
        <a:ea typeface="宋体"/>
        <a:cs typeface=""/>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749</TotalTime>
  <Words>1302</Words>
  <Application>Microsoft Office PowerPoint</Application>
  <PresentationFormat>宽屏</PresentationFormat>
  <Paragraphs>103</Paragraphs>
  <Slides>16</Slides>
  <Notes>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等线</vt:lpstr>
      <vt:lpstr>宋体</vt:lpstr>
      <vt:lpstr>Arial</vt:lpstr>
      <vt:lpstr>Calibri</vt:lpstr>
      <vt:lpstr>Cambria Math</vt:lpstr>
      <vt:lpstr>Times New Roman</vt:lpstr>
      <vt:lpstr>回顾</vt:lpstr>
      <vt:lpstr>Spin Hall Effect and Experimental Observation</vt:lpstr>
      <vt:lpstr>Introduction</vt:lpstr>
      <vt:lpstr>Introduction</vt:lpstr>
      <vt:lpstr>Introduction</vt:lpstr>
      <vt:lpstr>Introduction</vt:lpstr>
      <vt:lpstr>Introduction</vt:lpstr>
      <vt:lpstr>Experiments</vt:lpstr>
      <vt:lpstr>Experiments</vt:lpstr>
      <vt:lpstr>Experiments</vt:lpstr>
      <vt:lpstr>Experiments</vt:lpstr>
      <vt:lpstr>Experiments</vt:lpstr>
      <vt:lpstr>Experiments</vt:lpstr>
      <vt:lpstr>Experiments</vt:lpstr>
      <vt:lpstr>Summary</vt:lpstr>
      <vt:lpstr>Thanks!</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Spin hall effect and observation </dc:title>
  <dc:creator>Bingyan Jiang</dc:creator>
  <cp:lastModifiedBy>Bingyan Jiang</cp:lastModifiedBy>
  <cp:revision>40</cp:revision>
  <dcterms:created xsi:type="dcterms:W3CDTF">2017-12-11T08:51:24Z</dcterms:created>
  <dcterms:modified xsi:type="dcterms:W3CDTF">2017-12-15T01:18:51Z</dcterms:modified>
</cp:coreProperties>
</file>