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ero" initials="z" lastIdx="1" clrIdx="0">
    <p:extLst>
      <p:ext uri="{19B8F6BF-5375-455C-9EA6-DF929625EA0E}">
        <p15:presenceInfo xmlns:p15="http://schemas.microsoft.com/office/powerpoint/2012/main" userId="ze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02BB-C25D-46AF-8E1B-5C41DF815C91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3F0A-3EBD-4487-B158-5C1C9ED3E0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08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02BB-C25D-46AF-8E1B-5C41DF815C91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3F0A-3EBD-4487-B158-5C1C9ED3E0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69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02BB-C25D-46AF-8E1B-5C41DF815C91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3F0A-3EBD-4487-B158-5C1C9ED3E0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511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02BB-C25D-46AF-8E1B-5C41DF815C91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3F0A-3EBD-4487-B158-5C1C9ED3E0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304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02BB-C25D-46AF-8E1B-5C41DF815C91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3F0A-3EBD-4487-B158-5C1C9ED3E0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679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02BB-C25D-46AF-8E1B-5C41DF815C91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3F0A-3EBD-4487-B158-5C1C9ED3E0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96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02BB-C25D-46AF-8E1B-5C41DF815C91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3F0A-3EBD-4487-B158-5C1C9ED3E04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825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02BB-C25D-46AF-8E1B-5C41DF815C91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3F0A-3EBD-4487-B158-5C1C9ED3E04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29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02BB-C25D-46AF-8E1B-5C41DF815C91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3F0A-3EBD-4487-B158-5C1C9ED3E0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599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02BB-C25D-46AF-8E1B-5C41DF815C91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3F0A-3EBD-4487-B158-5C1C9ED3E0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99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02BB-C25D-46AF-8E1B-5C41DF815C91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3F0A-3EBD-4487-B158-5C1C9ED3E0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609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CF502BB-C25D-46AF-8E1B-5C41DF815C91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13F0A-3EBD-4487-B158-5C1C9ED3E0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75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Magnetic Domain-Wall</a:t>
            </a:r>
            <a:br>
              <a:rPr lang="en-US" altLang="zh-CN"/>
            </a:br>
            <a:r>
              <a:rPr lang="en-US" altLang="zh-CN"/>
              <a:t>Racetrack Memory</a:t>
            </a:r>
            <a:r>
              <a:rPr lang="en-US" altLang="zh-CN" smtClean="0"/>
              <a:t> </a:t>
            </a:r>
            <a:br>
              <a:rPr lang="en-US" altLang="zh-CN" smtClean="0"/>
            </a:b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smtClean="0"/>
              <a:t>江 鹏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1601110075</a:t>
            </a:r>
          </a:p>
          <a:p>
            <a:endParaRPr lang="en-US" altLang="zh-CN" smtClean="0"/>
          </a:p>
          <a:p>
            <a:r>
              <a:rPr lang="en-US" altLang="zh-CN" smtClean="0"/>
              <a:t>2017.12.15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71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/>
              <a:t>Domain Walls Motion</a:t>
            </a: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1691322"/>
            <a:ext cx="3753374" cy="373432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05938" y="1614266"/>
            <a:ext cx="6319935" cy="326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mtClean="0"/>
              <a:t>(C) </a:t>
            </a:r>
          </a:p>
          <a:p>
            <a:r>
              <a:rPr lang="en-US" altLang="zh-CN" sz="1600" smtClean="0"/>
              <a:t>1</a:t>
            </a:r>
            <a:r>
              <a:rPr lang="zh-CN" altLang="en-US" sz="1600" smtClean="0"/>
              <a:t>、</a:t>
            </a:r>
            <a:r>
              <a:rPr lang="en-US" altLang="zh-CN" smtClean="0"/>
              <a:t>40-nm-thick</a:t>
            </a:r>
            <a:r>
              <a:rPr lang="en-US" altLang="zh-CN"/>
              <a:t>, 100-nm-wide permalloy nanowire</a:t>
            </a:r>
            <a:br>
              <a:rPr lang="en-US" altLang="zh-CN"/>
            </a:br>
            <a:r>
              <a:rPr lang="en-US" altLang="zh-CN"/>
              <a:t>with 11 triangular notches located 1 mm apart</a:t>
            </a:r>
            <a:r>
              <a:rPr lang="en-US" altLang="zh-CN" sz="1600"/>
              <a:t> </a:t>
            </a:r>
            <a:r>
              <a:rPr lang="en-US" altLang="zh-CN" sz="1600" smtClean="0"/>
              <a:t>,</a:t>
            </a:r>
          </a:p>
          <a:p>
            <a:r>
              <a:rPr lang="en-US" altLang="zh-CN" smtClean="0"/>
              <a:t>2</a:t>
            </a:r>
            <a:r>
              <a:rPr lang="zh-CN" altLang="en-US" smtClean="0"/>
              <a:t>、</a:t>
            </a:r>
            <a:r>
              <a:rPr lang="en-US" altLang="zh-CN" smtClean="0"/>
              <a:t>Single </a:t>
            </a:r>
            <a:r>
              <a:rPr lang="en-US" altLang="zh-CN"/>
              <a:t>current pulses, </a:t>
            </a:r>
            <a:r>
              <a:rPr lang="en-US" altLang="zh-CN" b="1"/>
              <a:t>8V (26 mA) </a:t>
            </a:r>
            <a:r>
              <a:rPr lang="en-US" altLang="zh-CN"/>
              <a:t>and </a:t>
            </a:r>
            <a:r>
              <a:rPr lang="en-US" altLang="zh-CN" b="1"/>
              <a:t>14 ns </a:t>
            </a:r>
            <a:r>
              <a:rPr lang="en-US" altLang="zh-CN"/>
              <a:t>long, were</a:t>
            </a:r>
            <a:br>
              <a:rPr lang="en-US" altLang="zh-CN"/>
            </a:br>
            <a:r>
              <a:rPr lang="en-US" altLang="zh-CN"/>
              <a:t>applied between each image sequentially from top to bottom</a:t>
            </a:r>
            <a:r>
              <a:rPr lang="en-US" altLang="zh-CN" sz="1600"/>
              <a:t> </a:t>
            </a:r>
            <a:br>
              <a:rPr lang="en-US" altLang="zh-CN" sz="1600"/>
            </a:br>
            <a:r>
              <a:rPr lang="en-US" altLang="zh-CN" sz="1600"/>
              <a:t/>
            </a:r>
            <a:br>
              <a:rPr lang="en-US" altLang="zh-CN" sz="1600"/>
            </a:br>
            <a:r>
              <a:rPr lang="en-US" altLang="zh-CN" sz="1600" smtClean="0"/>
              <a:t>(D)</a:t>
            </a:r>
          </a:p>
          <a:p>
            <a:r>
              <a:rPr lang="en-US" altLang="zh-CN"/>
              <a:t>The motion of two DWs in the same nanowire as (C).</a:t>
            </a:r>
            <a:br>
              <a:rPr lang="en-US" altLang="zh-CN"/>
            </a:br>
            <a:r>
              <a:rPr lang="en-US" altLang="zh-CN"/>
              <a:t>Positive current pulses (</a:t>
            </a:r>
            <a:r>
              <a:rPr lang="en-US" altLang="zh-CN" b="1"/>
              <a:t>26 mA, 14 ns long</a:t>
            </a:r>
            <a:r>
              <a:rPr lang="en-US" altLang="zh-CN"/>
              <a:t>) were applied between</a:t>
            </a:r>
            <a:br>
              <a:rPr lang="en-US" altLang="zh-CN"/>
            </a:br>
            <a:r>
              <a:rPr lang="en-US" altLang="zh-CN"/>
              <a:t>successive images sequentially from top to bottom</a:t>
            </a:r>
            <a:r>
              <a:rPr lang="en-US" altLang="zh-CN" sz="1600"/>
              <a:t> </a:t>
            </a:r>
            <a:br>
              <a:rPr lang="en-US" altLang="zh-CN" sz="1600"/>
            </a:br>
            <a:r>
              <a:rPr lang="en-US" altLang="zh-CN" sz="1600"/>
              <a:t/>
            </a:r>
            <a:br>
              <a:rPr lang="en-US" altLang="zh-CN" sz="1600"/>
            </a:br>
            <a:endParaRPr lang="zh-CN" altLang="en-US" sz="1600"/>
          </a:p>
        </p:txBody>
      </p:sp>
      <p:sp>
        <p:nvSpPr>
          <p:cNvPr id="7" name="矩形 6"/>
          <p:cNvSpPr/>
          <p:nvPr/>
        </p:nvSpPr>
        <p:spPr>
          <a:xfrm>
            <a:off x="5205938" y="5425643"/>
            <a:ext cx="43397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/>
              <a:t> the motion of the DWs is not </a:t>
            </a:r>
            <a:r>
              <a:rPr lang="en-US" altLang="zh-CN" sz="2000" smtClean="0"/>
              <a:t>reliable</a:t>
            </a:r>
            <a:r>
              <a:rPr lang="zh-CN" altLang="en-US" sz="2000" smtClean="0"/>
              <a:t>！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35636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237787" y="2018370"/>
                <a:ext cx="8217891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mtClean="0"/>
                  <a:t>Critical curent is so high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~10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),  </m:t>
                    </m:r>
                  </m:oMath>
                </a14:m>
                <a:r>
                  <a:rPr lang="en-US" altLang="zh-CN" smtClean="0"/>
                  <a:t>The Joule heating from current in 2~20ns can</a:t>
                </a:r>
              </a:p>
              <a:p>
                <a:r>
                  <a:rPr lang="en-US" altLang="zh-CN" smtClean="0"/>
                  <a:t> make temperature approach to curie temperature of </a:t>
                </a:r>
                <a:r>
                  <a:rPr lang="en-US" altLang="zh-CN"/>
                  <a:t>permalloy </a:t>
                </a:r>
                <a:r>
                  <a:rPr lang="en-US" altLang="zh-CN" smtClean="0"/>
                  <a:t>(850K)</a:t>
                </a:r>
                <a:r>
                  <a:rPr lang="en-US" altLang="zh-CN"/>
                  <a:t/>
                </a:r>
                <a:br>
                  <a:rPr lang="en-US" altLang="zh-CN"/>
                </a:br>
                <a:endParaRPr lang="en-US" altLang="zh-CN" smtClean="0"/>
              </a:p>
              <a:p>
                <a:endParaRPr lang="en-US" altLang="zh-CN" b="0"/>
              </a:p>
              <a:p>
                <a:endParaRPr lang="en-US" altLang="zh-CN" smtClean="0"/>
              </a:p>
              <a:p>
                <a:r>
                  <a:rPr lang="en-US" altLang="zh-CN" b="0" smtClean="0"/>
                  <a:t>			So can we reduce the critical current?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787" y="2018370"/>
                <a:ext cx="8217891" cy="1754326"/>
              </a:xfrm>
              <a:prstGeom prst="rect">
                <a:avLst/>
              </a:prstGeom>
              <a:blipFill>
                <a:blip r:embed="rId2"/>
                <a:stretch>
                  <a:fillRect l="-593" t="-1736" b="-4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627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066371" y="1489569"/>
                <a:ext cx="6096000" cy="369331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/>
                  <a:t>For the lowest pinning strength (~5 Oe), the critical </a:t>
                </a:r>
              </a:p>
              <a:p>
                <a:r>
                  <a:rPr lang="en-US" altLang="zh-CN"/>
                  <a:t>      current is on the order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/>
                  <a:t>A/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mtClean="0"/>
                  <a:t>For relatively </a:t>
                </a:r>
                <a:r>
                  <a:rPr lang="en-US" altLang="zh-CN"/>
                  <a:t>weak </a:t>
                </a:r>
                <a:r>
                  <a:rPr lang="en-US" altLang="zh-CN" smtClean="0"/>
                  <a:t>pinning (below </a:t>
                </a:r>
                <a:r>
                  <a:rPr lang="en-US" altLang="zh-CN"/>
                  <a:t>~15 Oe), </a:t>
                </a:r>
                <a:r>
                  <a:rPr lang="en-US" altLang="zh-CN" smtClean="0"/>
                  <a:t>the</a:t>
                </a:r>
              </a:p>
              <a:p>
                <a:r>
                  <a:rPr lang="en-US" altLang="zh-CN"/>
                  <a:t> </a:t>
                </a:r>
                <a:r>
                  <a:rPr lang="en-US" altLang="zh-CN" smtClean="0"/>
                  <a:t>     </a:t>
                </a:r>
                <a:r>
                  <a:rPr lang="en-US" altLang="zh-CN"/>
                  <a:t>critical current density </a:t>
                </a:r>
                <a:r>
                  <a:rPr lang="en-US" altLang="zh-CN" smtClean="0"/>
                  <a:t>scales linearly </a:t>
                </a:r>
                <a:r>
                  <a:rPr lang="en-US" altLang="zh-CN"/>
                  <a:t>with the </a:t>
                </a:r>
                <a:endParaRPr lang="en-US" altLang="zh-CN" smtClean="0"/>
              </a:p>
              <a:p>
                <a:r>
                  <a:rPr lang="en-US" altLang="zh-CN"/>
                  <a:t> </a:t>
                </a:r>
                <a:r>
                  <a:rPr lang="en-US" altLang="zh-CN" smtClean="0"/>
                  <a:t>     pinning </a:t>
                </a:r>
                <a:r>
                  <a:rPr lang="en-US" altLang="zh-CN"/>
                  <a:t>field. </a:t>
                </a:r>
                <a:endParaRPr lang="en-US" altLang="zh-CN" smtClean="0"/>
              </a:p>
              <a:p>
                <a:endParaRPr lang="en-US" altLang="zh-CN" smtClean="0"/>
              </a:p>
              <a:p>
                <a:endParaRPr lang="en-US" altLang="zh-CN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mtClean="0"/>
                  <a:t> </a:t>
                </a:r>
                <a:r>
                  <a:rPr lang="en-US" altLang="zh-CN"/>
                  <a:t>For stronger </a:t>
                </a:r>
                <a:r>
                  <a:rPr lang="en-US" altLang="zh-CN" smtClean="0"/>
                  <a:t>pinning</a:t>
                </a:r>
                <a:r>
                  <a:rPr lang="en-US" altLang="zh-CN"/>
                  <a:t> </a:t>
                </a:r>
                <a:r>
                  <a:rPr lang="en-US" altLang="zh-CN" smtClean="0"/>
                  <a:t>(&gt;</a:t>
                </a:r>
                <a:r>
                  <a:rPr lang="en-US" altLang="zh-CN"/>
                  <a:t>15 Oe), the critical current </a:t>
                </a:r>
                <a:endParaRPr lang="en-US" altLang="zh-CN" smtClean="0"/>
              </a:p>
              <a:p>
                <a:r>
                  <a:rPr lang="en-US" altLang="zh-CN" smtClean="0"/>
                  <a:t>      appears </a:t>
                </a:r>
                <a:r>
                  <a:rPr lang="en-US" altLang="zh-CN"/>
                  <a:t>to </a:t>
                </a:r>
                <a:r>
                  <a:rPr lang="en-US" altLang="zh-CN" smtClean="0"/>
                  <a:t>saturate and </a:t>
                </a:r>
                <a:r>
                  <a:rPr lang="en-US" altLang="zh-CN"/>
                  <a:t>becomes independent of </a:t>
                </a:r>
                <a:endParaRPr lang="en-US" altLang="zh-CN" smtClean="0"/>
              </a:p>
              <a:p>
                <a:r>
                  <a:rPr lang="en-US" altLang="zh-CN"/>
                  <a:t> </a:t>
                </a:r>
                <a:r>
                  <a:rPr lang="en-US" altLang="zh-CN" smtClean="0"/>
                  <a:t>     pinning </a:t>
                </a:r>
                <a:r>
                  <a:rPr lang="en-US" altLang="zh-CN"/>
                  <a:t>strength </a:t>
                </a:r>
                <a:r>
                  <a:rPr lang="en-US" altLang="zh-CN" smtClean="0"/>
                  <a:t>.</a:t>
                </a:r>
                <a:r>
                  <a:rPr lang="en-US" altLang="zh-CN"/>
                  <a:t/>
                </a:r>
                <a:br>
                  <a:rPr lang="en-US" altLang="zh-CN"/>
                </a:br>
                <a:endParaRPr lang="zh-CN" altLang="en-US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371" y="1489569"/>
                <a:ext cx="6096000" cy="3693319"/>
              </a:xfrm>
              <a:prstGeom prst="rect">
                <a:avLst/>
              </a:prstGeom>
              <a:blipFill>
                <a:blip r:embed="rId2"/>
                <a:stretch>
                  <a:fillRect l="-600" t="-8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168" y="1729368"/>
            <a:ext cx="34290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1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138" y="1874333"/>
            <a:ext cx="3371850" cy="2819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975499" y="4693733"/>
                <a:ext cx="551451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200" i="1"/>
                  <a:t>Current densities indicated in the figure</a:t>
                </a:r>
                <a:br>
                  <a:rPr lang="en-US" altLang="zh-CN" sz="1200" i="1"/>
                </a:br>
                <a:r>
                  <a:rPr lang="en-US" altLang="zh-CN" sz="1200" i="1"/>
                  <a:t>are in units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altLang="zh-CN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200"/>
                  <a:t>A/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200" i="1"/>
                  <a:t/>
                </a:r>
                <a:br>
                  <a:rPr lang="en-US" altLang="zh-CN" sz="1200" i="1"/>
                </a:br>
                <a:endParaRPr lang="zh-CN" altLang="en-US" sz="1200" i="1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499" y="4693733"/>
                <a:ext cx="5514511" cy="646331"/>
              </a:xfrm>
              <a:prstGeom prst="rect">
                <a:avLst/>
              </a:prstGeom>
              <a:blipFill>
                <a:blip r:embed="rId3"/>
                <a:stretch>
                  <a:fillRect t="-9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4609170" y="1874333"/>
            <a:ext cx="67762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The DW velocity peaks at a relatively </a:t>
            </a:r>
            <a:r>
              <a:rPr lang="en-US" altLang="zh-CN" smtClean="0"/>
              <a:t>low magnetic </a:t>
            </a:r>
            <a:r>
              <a:rPr lang="en-US" altLang="zh-CN"/>
              <a:t>field (~10 Oe) </a:t>
            </a:r>
            <a:br>
              <a:rPr lang="en-US" altLang="zh-CN"/>
            </a:b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609170" y="3130145"/>
                <a:ext cx="6976947" cy="2708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/>
                  <a:t>This drop in the DW velocity is associated with a change in the DW propagation mode and is known as the </a:t>
                </a:r>
                <a:r>
                  <a:rPr lang="en-US" altLang="zh-CN" sz="2000" b="1"/>
                  <a:t>Walker breakdown </a:t>
                </a:r>
                <a:endParaRPr lang="en-US" altLang="zh-CN" sz="2000" b="1" smtClean="0"/>
              </a:p>
              <a:p>
                <a:endParaRPr lang="en-US" altLang="zh-CN" sz="2000" b="1"/>
              </a:p>
              <a:p>
                <a:endParaRPr lang="en-US" altLang="zh-CN" sz="2000" b="1" smtClean="0"/>
              </a:p>
              <a:p>
                <a:endParaRPr lang="en-US" altLang="zh-CN" sz="2000" b="1"/>
              </a:p>
              <a:p>
                <a:r>
                  <a:rPr lang="en-US" altLang="zh-CN"/>
                  <a:t>The velocity exhibits a maximum value of ~110 m/s at a current</a:t>
                </a:r>
                <a:br>
                  <a:rPr lang="en-US" altLang="zh-CN"/>
                </a:br>
                <a:r>
                  <a:rPr lang="en-US" altLang="zh-CN"/>
                  <a:t>density of ~1.5 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/>
                  <a:t/>
                </a:r>
                <a:br>
                  <a:rPr lang="en-US" altLang="zh-CN"/>
                </a:br>
                <a:r>
                  <a:rPr lang="en-US" altLang="zh-CN"/>
                  <a:t/>
                </a:r>
                <a:br>
                  <a:rPr lang="en-US" altLang="zh-CN"/>
                </a:br>
                <a:endParaRPr lang="zh-CN" altLang="en-US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170" y="3130145"/>
                <a:ext cx="6976947" cy="2708434"/>
              </a:xfrm>
              <a:prstGeom prst="rect">
                <a:avLst/>
              </a:prstGeom>
              <a:blipFill>
                <a:blip r:embed="rId4"/>
                <a:stretch>
                  <a:fillRect l="-699" t="-11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513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99800" y="198492"/>
            <a:ext cx="10515600" cy="1325562"/>
          </a:xfrm>
        </p:spPr>
        <p:txBody>
          <a:bodyPr>
            <a:normAutofit/>
          </a:bodyPr>
          <a:lstStyle/>
          <a:p>
            <a:r>
              <a:rPr lang="en-US" altLang="zh-CN" sz="2800" b="1"/>
              <a:t>Walker breakdown </a:t>
            </a:r>
            <a:endParaRPr lang="zh-CN" altLang="en-US" sz="2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683" y="1776627"/>
            <a:ext cx="8803074" cy="300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04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323" y="1951781"/>
            <a:ext cx="9424058" cy="294546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70156" y="981307"/>
            <a:ext cx="1327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Observation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66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819" y="947853"/>
            <a:ext cx="4092550" cy="516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03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882" y="954358"/>
            <a:ext cx="6666066" cy="494928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7270595" y="1963726"/>
                <a:ext cx="5330283" cy="22676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en-US" altLang="zh-CN" smtClean="0"/>
                  <a:t/>
                </a:r>
                <a:br>
                  <a:rPr lang="en-US" altLang="zh-CN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𝐴𝑒𝑥𝑝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l-GR" altLang="zh-CN" i="1">
                                  <a:solidFill>
                                    <a:srgbClr val="000000"/>
                                  </a:solidFill>
                                  <a:latin typeface="RMTMI"/>
                                </a:rPr>
                                <m:t>τ</m:t>
                              </m:r>
                              <m:r>
                                <m:rPr>
                                  <m:nor/>
                                </m:rPr>
                                <a:rPr lang="en-US" altLang="zh-CN" sz="800">
                                  <a:solidFill>
                                    <a:srgbClr val="000000"/>
                                  </a:solidFill>
                                  <a:latin typeface="HelveticaNeue-Condensed"/>
                                </a:rPr>
                                <m:t>D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𝑆𝑖𝑛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(2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π</m:t>
                      </m:r>
                      <m:r>
                        <m:rPr>
                          <m:nor/>
                        </m:rPr>
                        <a:rPr lang="en-US" altLang="zh-CN" i="1">
                          <a:solidFill>
                            <a:srgbClr val="000000"/>
                          </a:solidFill>
                          <a:latin typeface="HelveticaNeue-CondensedObl"/>
                        </a:rPr>
                        <m:t>f</m:t>
                      </m:r>
                      <m:r>
                        <m:rPr>
                          <m:nor/>
                        </m:rPr>
                        <a:rPr lang="en-US" altLang="zh-CN" sz="800">
                          <a:solidFill>
                            <a:srgbClr val="000000"/>
                          </a:solidFill>
                          <a:latin typeface="HelveticaNeue-Condensed"/>
                        </a:rPr>
                        <m:t>QS</m:t>
                      </m:r>
                      <m:r>
                        <m:rPr>
                          <m:nor/>
                        </m:rPr>
                        <a:rPr lang="en-US" altLang="zh-CN" i="1">
                          <a:solidFill>
                            <a:srgbClr val="000000"/>
                          </a:solidFill>
                          <a:latin typeface="HelveticaNeue-CondensedObl"/>
                        </a:rPr>
                        <m:t>t</m:t>
                      </m:r>
                      <m:r>
                        <m:rPr>
                          <m:nor/>
                        </m:rPr>
                        <a:rPr lang="en-US" altLang="zh-CN" sz="800">
                          <a:solidFill>
                            <a:srgbClr val="000000"/>
                          </a:solidFill>
                          <a:latin typeface="HelveticaNeue-Condensed"/>
                        </a:rPr>
                        <m:t>P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𝑝h𝑎𝑠𝑒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mtClean="0"/>
              </a:p>
              <a:p>
                <a:endParaRPr lang="en-US" altLang="zh-CN"/>
              </a:p>
              <a:p>
                <a:r>
                  <a:rPr lang="en-US" altLang="zh-CN" i="1"/>
                  <a:t>T</a:t>
                </a:r>
                <a:r>
                  <a:rPr lang="en-US" altLang="zh-CN"/>
                  <a:t>A and </a:t>
                </a:r>
                <a:r>
                  <a:rPr lang="en-US" altLang="zh-CN" i="1"/>
                  <a:t>T</a:t>
                </a:r>
                <a:r>
                  <a:rPr lang="en-US" altLang="zh-CN"/>
                  <a:t>C </a:t>
                </a:r>
                <a:r>
                  <a:rPr lang="en-US" altLang="zh-CN" smtClean="0"/>
                  <a:t>walls are </a:t>
                </a:r>
                <a:r>
                  <a:rPr lang="en-US" altLang="zh-CN"/>
                  <a:t>180◦ out of phase with </a:t>
                </a:r>
                <a:r>
                  <a:rPr lang="en-US" altLang="zh-CN" smtClean="0"/>
                  <a:t>each</a:t>
                </a:r>
              </a:p>
              <a:p>
                <a:r>
                  <a:rPr lang="en-US" altLang="zh-CN" smtClean="0"/>
                  <a:t> </a:t>
                </a:r>
                <a:r>
                  <a:rPr lang="en-US" altLang="zh-CN"/>
                  <a:t>other and the </a:t>
                </a:r>
                <a:r>
                  <a:rPr lang="en-US" altLang="zh-CN" i="1"/>
                  <a:t>V</a:t>
                </a:r>
                <a:r>
                  <a:rPr lang="en-US" altLang="zh-CN"/>
                  <a:t>C wall is 90◦ </a:t>
                </a:r>
                <a:r>
                  <a:rPr lang="en-US" altLang="zh-CN" smtClean="0"/>
                  <a:t>out of </a:t>
                </a:r>
                <a:r>
                  <a:rPr lang="en-US" altLang="zh-CN"/>
                  <a:t>phase from the transverse walls. </a:t>
                </a:r>
                <a:br>
                  <a:rPr lang="en-US" altLang="zh-CN"/>
                </a:br>
                <a:endParaRPr lang="zh-CN" altLang="en-US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595" y="1963726"/>
                <a:ext cx="5330283" cy="2267608"/>
              </a:xfrm>
              <a:prstGeom prst="rect">
                <a:avLst/>
              </a:prstGeom>
              <a:blipFill>
                <a:blip r:embed="rId3"/>
                <a:stretch>
                  <a:fillRect l="-1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622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983" y="1387398"/>
            <a:ext cx="823912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32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15" y="623654"/>
            <a:ext cx="7527887" cy="576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6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outline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en-US" altLang="zh-CN" smtClean="0"/>
              <a:t>Background of Racetrack Memory</a:t>
            </a:r>
            <a:endParaRPr lang="en-US" altLang="zh-CN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2</a:t>
            </a:r>
            <a:r>
              <a:rPr lang="zh-CN" altLang="en-US" smtClean="0"/>
              <a:t>、</a:t>
            </a:r>
            <a:r>
              <a:rPr lang="en-US" altLang="zh-CN" smtClean="0"/>
              <a:t>How it works?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3</a:t>
            </a:r>
            <a:r>
              <a:rPr lang="zh-CN" altLang="en-US" smtClean="0"/>
              <a:t>、</a:t>
            </a:r>
            <a:r>
              <a:rPr lang="en-US" altLang="zh-CN" b="1" smtClean="0"/>
              <a:t>Domain Walls Motion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4</a:t>
            </a:r>
            <a:r>
              <a:rPr lang="zh-CN" altLang="en-US" smtClean="0"/>
              <a:t>、</a:t>
            </a:r>
            <a:r>
              <a:rPr lang="en-US" altLang="zh-CN"/>
              <a:t>Summary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2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490" y="796034"/>
            <a:ext cx="4512876" cy="527382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54028" y="1124624"/>
            <a:ext cx="574304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Conclusion:</a:t>
            </a:r>
            <a:r>
              <a:rPr lang="en-US" altLang="zh-CN"/>
              <a:t> 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oscillations </a:t>
            </a:r>
            <a:r>
              <a:rPr lang="en-US" altLang="zh-CN"/>
              <a:t>are observed only when the field</a:t>
            </a:r>
            <a:br>
              <a:rPr lang="en-US" altLang="zh-CN"/>
            </a:br>
            <a:r>
              <a:rPr lang="en-US" altLang="zh-CN"/>
              <a:t>exceeds the Walker breakdown field (∼14 Oe) </a:t>
            </a:r>
            <a:br>
              <a:rPr lang="en-US" altLang="zh-CN"/>
            </a:b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The DW state oscillates periodically from a transverse</a:t>
            </a:r>
            <a:br>
              <a:rPr lang="en-US" altLang="zh-CN"/>
            </a:br>
            <a:r>
              <a:rPr lang="en-US" altLang="zh-CN"/>
              <a:t>wall of one </a:t>
            </a:r>
            <a:r>
              <a:rPr lang="en-US" altLang="zh-CN" b="1"/>
              <a:t>chirality to a transverse </a:t>
            </a:r>
            <a:r>
              <a:rPr lang="en-US" altLang="zh-CN"/>
              <a:t>wall of the </a:t>
            </a:r>
            <a:r>
              <a:rPr lang="en-US" altLang="zh-CN" smtClean="0"/>
              <a:t>opposite</a:t>
            </a:r>
          </a:p>
          <a:p>
            <a:r>
              <a:rPr lang="en-US" altLang="zh-CN"/>
              <a:t> </a:t>
            </a:r>
            <a:r>
              <a:rPr lang="en-US" altLang="zh-CN" smtClean="0"/>
              <a:t>     polarity </a:t>
            </a:r>
            <a:r>
              <a:rPr lang="en-US" altLang="zh-CN"/>
              <a:t>via </a:t>
            </a:r>
            <a:r>
              <a:rPr lang="en-US" altLang="zh-CN" smtClean="0"/>
              <a:t>a vortex </a:t>
            </a:r>
            <a:r>
              <a:rPr lang="en-US" altLang="zh-CN"/>
              <a:t>wall or an anti-vortex wall state </a:t>
            </a:r>
            <a:endParaRPr lang="en-US" altLang="zh-CN" smtClean="0"/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the oscillations seen </a:t>
            </a:r>
            <a:r>
              <a:rPr lang="en-US" altLang="zh-CN"/>
              <a:t>in the real-time measurements of </a:t>
            </a:r>
            <a:endParaRPr lang="en-US" altLang="zh-CN" smtClean="0"/>
          </a:p>
          <a:p>
            <a:r>
              <a:rPr lang="en-US" altLang="zh-CN"/>
              <a:t> </a:t>
            </a:r>
            <a:r>
              <a:rPr lang="en-US" altLang="zh-CN" smtClean="0"/>
              <a:t>     the </a:t>
            </a:r>
            <a:r>
              <a:rPr lang="en-US" altLang="zh-CN"/>
              <a:t>DW motion </a:t>
            </a:r>
            <a:r>
              <a:rPr lang="en-US" altLang="zh-CN" smtClean="0"/>
              <a:t>represent periodic </a:t>
            </a:r>
            <a:r>
              <a:rPr lang="en-US" altLang="zh-CN"/>
              <a:t>variations in the DW </a:t>
            </a:r>
            <a:endParaRPr lang="en-US" altLang="zh-CN" smtClean="0"/>
          </a:p>
          <a:p>
            <a:r>
              <a:rPr lang="en-US" altLang="zh-CN" smtClean="0"/>
              <a:t>      structure </a:t>
            </a:r>
            <a:r>
              <a:rPr lang="en-US" altLang="zh-CN"/>
              <a:t>as the DW propagates </a:t>
            </a:r>
            <a:r>
              <a:rPr lang="en-US" altLang="zh-CN" smtClean="0"/>
              <a:t>along the </a:t>
            </a:r>
            <a:r>
              <a:rPr lang="en-US" altLang="zh-CN"/>
              <a:t>nanowire 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48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/>
              <a:t>Resonant Amplification of DW Motion </a:t>
            </a:r>
            <a:r>
              <a:rPr lang="en-US" altLang="zh-CN"/>
              <a:t/>
            </a:r>
            <a:br>
              <a:rPr lang="en-US" altLang="zh-CN"/>
            </a:b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77" y="1282390"/>
            <a:ext cx="5657850" cy="50292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235348" y="1369967"/>
            <a:ext cx="560534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A novel </a:t>
            </a:r>
            <a:r>
              <a:rPr lang="en-US" altLang="zh-CN" smtClean="0"/>
              <a:t>method for </a:t>
            </a:r>
            <a:r>
              <a:rPr lang="en-US" altLang="zh-CN"/>
              <a:t>lowering the critical current density </a:t>
            </a:r>
            <a:r>
              <a:rPr lang="en-US" altLang="zh-CN" smtClean="0"/>
              <a:t>of pinned</a:t>
            </a:r>
            <a:r>
              <a:rPr lang="en-US" altLang="zh-CN"/>
              <a:t> </a:t>
            </a:r>
            <a:r>
              <a:rPr lang="en-US" altLang="zh-CN" smtClean="0"/>
              <a:t>DWs </a:t>
            </a:r>
            <a:r>
              <a:rPr lang="en-US" altLang="zh-CN"/>
              <a:t>was recently demonstrated, which involves</a:t>
            </a:r>
            <a:br>
              <a:rPr lang="en-US" altLang="zh-CN"/>
            </a:br>
            <a:r>
              <a:rPr lang="en-US" altLang="zh-CN"/>
              <a:t>using short current pulses with particular </a:t>
            </a:r>
            <a:r>
              <a:rPr lang="en-US" altLang="zh-CN" smtClean="0"/>
              <a:t>lengths, matched </a:t>
            </a:r>
            <a:r>
              <a:rPr lang="en-US" altLang="zh-CN"/>
              <a:t>to the innate </a:t>
            </a:r>
            <a:r>
              <a:rPr lang="en-US" altLang="zh-CN" b="1"/>
              <a:t>precessional frequency </a:t>
            </a:r>
            <a:r>
              <a:rPr lang="en-US" altLang="zh-CN"/>
              <a:t>of</a:t>
            </a:r>
            <a:br>
              <a:rPr lang="en-US" altLang="zh-CN"/>
            </a:br>
            <a:r>
              <a:rPr lang="en-US" altLang="zh-CN"/>
              <a:t>the pinned DW 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235348" y="379699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/>
              <a:t>When </a:t>
            </a:r>
            <a:r>
              <a:rPr lang="en-US" altLang="zh-CN" smtClean="0"/>
              <a:t>the current </a:t>
            </a:r>
            <a:r>
              <a:rPr lang="en-US" altLang="zh-CN"/>
              <a:t>pulse length is matched to </a:t>
            </a:r>
            <a:r>
              <a:rPr lang="en-US" altLang="zh-CN" smtClean="0"/>
              <a:t>approximately</a:t>
            </a:r>
          </a:p>
          <a:p>
            <a:r>
              <a:rPr lang="en-US" altLang="zh-CN" smtClean="0"/>
              <a:t> </a:t>
            </a:r>
            <a:r>
              <a:rPr lang="en-US" altLang="zh-CN"/>
              <a:t>a half integer of the DW’s </a:t>
            </a:r>
            <a:r>
              <a:rPr lang="en-US" altLang="zh-CN" smtClean="0"/>
              <a:t>precessional period </a:t>
            </a:r>
            <a:r>
              <a:rPr lang="en-US" altLang="zh-CN"/>
              <a:t>tp (such as 1/2, 3/2, 5/2, etc.), the </a:t>
            </a:r>
            <a:r>
              <a:rPr lang="en-US" altLang="zh-CN" smtClean="0"/>
              <a:t>DW can </a:t>
            </a:r>
            <a:r>
              <a:rPr lang="en-US" altLang="zh-CN"/>
              <a:t>have sufficient energy to be driven out </a:t>
            </a:r>
            <a:r>
              <a:rPr lang="en-US" altLang="zh-CN" smtClean="0"/>
              <a:t>of the </a:t>
            </a:r>
            <a:r>
              <a:rPr lang="en-US" altLang="zh-CN"/>
              <a:t>pinning </a:t>
            </a:r>
            <a:r>
              <a:rPr lang="en-US" altLang="zh-CN" smtClean="0"/>
              <a:t>site.</a:t>
            </a:r>
            <a:r>
              <a:rPr lang="en-US" altLang="zh-CN"/>
              <a:t/>
            </a:r>
            <a:br>
              <a:rPr lang="en-US" altLang="zh-CN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13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390" y="1053674"/>
            <a:ext cx="6499531" cy="210212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1364165" y="4160515"/>
                <a:ext cx="9920869" cy="12217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mtClean="0"/>
                  <a:t>When the pulse </a:t>
                </a:r>
                <a:r>
                  <a:rPr lang="en-US" altLang="zh-CN" smtClean="0"/>
                  <a:t>length equals </a:t>
                </a:r>
                <a:r>
                  <a:rPr lang="en-US" altLang="zh-CN"/>
                  <a:t>1/2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smtClean="0"/>
                  <a:t>(~</a:t>
                </a:r>
                <a:r>
                  <a:rPr lang="en-US" altLang="zh-CN"/>
                  <a:t>2 ns), the DWs are depinned </a:t>
                </a:r>
                <a:r>
                  <a:rPr lang="en-US" altLang="zh-CN" smtClean="0"/>
                  <a:t>with greater </a:t>
                </a:r>
                <a:r>
                  <a:rPr lang="en-US" altLang="zh-CN"/>
                  <a:t>probability </a:t>
                </a:r>
                <a:br>
                  <a:rPr lang="en-US" altLang="zh-CN"/>
                </a:br>
                <a:endParaRPr lang="en-US" altLang="zh-CN"/>
              </a:p>
              <a:p>
                <a:r>
                  <a:rPr lang="en-US" altLang="zh-CN" smtClean="0"/>
                  <a:t>The </a:t>
                </a:r>
                <a:r>
                  <a:rPr lang="en-US" altLang="zh-CN"/>
                  <a:t>shorter the current pulse, the more efficient is </a:t>
                </a:r>
                <a:r>
                  <a:rPr lang="en-US" altLang="zh-CN" smtClean="0"/>
                  <a:t>the phenomenon</a:t>
                </a:r>
                <a:r>
                  <a:rPr lang="en-US" altLang="zh-CN"/>
                  <a:t>. </a:t>
                </a:r>
                <a:br>
                  <a:rPr lang="en-US" altLang="zh-CN"/>
                </a:br>
                <a:endParaRPr lang="zh-CN" altLang="en-US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165" y="4160515"/>
                <a:ext cx="9920869" cy="1221745"/>
              </a:xfrm>
              <a:prstGeom prst="rect">
                <a:avLst/>
              </a:prstGeom>
              <a:blipFill>
                <a:blip r:embed="rId3"/>
                <a:stretch>
                  <a:fillRect l="-553" t="-19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68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/>
              <a:t>Summary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 smtClean="0"/>
              <a:t>1</a:t>
            </a:r>
            <a:r>
              <a:rPr lang="zh-CN" altLang="en-US" sz="2000" smtClean="0"/>
              <a:t>、</a:t>
            </a:r>
            <a:r>
              <a:rPr lang="en-US" altLang="zh-CN" sz="2000" smtClean="0"/>
              <a:t>3D Racetrack Memory may </a:t>
            </a:r>
            <a:r>
              <a:rPr lang="en-US" altLang="zh-CN" sz="2000"/>
              <a:t>overcome the limitations of the further scaling </a:t>
            </a:r>
            <a:r>
              <a:rPr lang="en-US" altLang="zh-CN" sz="2000" smtClean="0"/>
              <a:t>of complementary </a:t>
            </a:r>
            <a:r>
              <a:rPr lang="en-US" altLang="zh-CN" sz="2000"/>
              <a:t>metal oxide semiconductor </a:t>
            </a:r>
            <a:r>
              <a:rPr lang="en-US" altLang="zh-CN" sz="2000" smtClean="0"/>
              <a:t>transistors.</a:t>
            </a:r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en-US" altLang="zh-CN" sz="2000" smtClean="0"/>
              <a:t>2</a:t>
            </a:r>
            <a:r>
              <a:rPr lang="zh-CN" altLang="en-US" sz="2000" smtClean="0"/>
              <a:t>、</a:t>
            </a:r>
            <a:r>
              <a:rPr lang="en-US" altLang="zh-CN" sz="2000" smtClean="0"/>
              <a:t>RM has great performace,</a:t>
            </a:r>
            <a:r>
              <a:rPr lang="en-US" altLang="zh-CN" sz="2000"/>
              <a:t> </a:t>
            </a:r>
            <a:r>
              <a:rPr lang="en-US" altLang="zh-CN" sz="2000" smtClean="0"/>
              <a:t>the </a:t>
            </a:r>
            <a:r>
              <a:rPr lang="en-US" altLang="zh-CN" sz="2000"/>
              <a:t>average access time of </a:t>
            </a:r>
            <a:r>
              <a:rPr lang="en-US" altLang="zh-CN" sz="2000" smtClean="0"/>
              <a:t>RM will </a:t>
            </a:r>
            <a:r>
              <a:rPr lang="en-US" altLang="zh-CN" sz="2000"/>
              <a:t>be 10 to 50 ns, as compared to 5 ms for </a:t>
            </a:r>
            <a:r>
              <a:rPr lang="en-US" altLang="zh-CN" sz="2000" smtClean="0"/>
              <a:t>an HDD </a:t>
            </a:r>
            <a:r>
              <a:rPr lang="en-US" altLang="zh-CN" sz="2000"/>
              <a:t>and perhaps ~10 ns for advanced MRAM </a:t>
            </a:r>
            <a:r>
              <a:rPr lang="en-US" altLang="zh-CN" sz="2000" smtClean="0"/>
              <a:t>.</a:t>
            </a:r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en-US" altLang="zh-CN" sz="2000" smtClean="0"/>
              <a:t>3</a:t>
            </a:r>
            <a:r>
              <a:rPr lang="zh-CN" altLang="en-US" sz="2000" smtClean="0"/>
              <a:t>、</a:t>
            </a:r>
            <a:r>
              <a:rPr lang="en-US" altLang="zh-CN" sz="2000" smtClean="0"/>
              <a:t>There are also many challenges such as, interaction </a:t>
            </a:r>
            <a:r>
              <a:rPr lang="en-US" altLang="zh-CN" sz="2000"/>
              <a:t>of spin-polarized current with magnetic </a:t>
            </a:r>
            <a:r>
              <a:rPr lang="en-US" altLang="zh-CN" sz="2000" smtClean="0"/>
              <a:t>moments... </a:t>
            </a:r>
            <a:r>
              <a:rPr lang="en-US" altLang="zh-CN" sz="2000"/>
              <a:t/>
            </a:r>
            <a:br>
              <a:rPr lang="en-US" altLang="zh-CN" sz="2000"/>
            </a:b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21485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/>
              <a:t>Reference</a:t>
            </a:r>
            <a:endParaRPr lang="zh-CN" altLang="en-US" sz="280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-2661708" y="1873149"/>
            <a:ext cx="294946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45127" y="1965960"/>
            <a:ext cx="101962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Arial" panose="020B0604020202020204" pitchFamily="34" charset="0"/>
              </a:rPr>
              <a:t>Parkin S S P, Hayashi M, Thomas L. Magnetic domain-wall racetrack memory[J]. Science, 2008, 320(5873): 190-194</a:t>
            </a:r>
            <a:r>
              <a:rPr lang="en-US" altLang="zh-CN" sz="1400" smtClean="0">
                <a:latin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smtClean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Hayashi M, Thomas L, Rettner C, et al. Direct observation of the coherent precession of magnetic domain walls propagating along permalloy nanowires[J]. Nature Physics, 2007, 3(1): 21-25</a:t>
            </a:r>
            <a:r>
              <a:rPr lang="en-US" altLang="zh-CN" sz="1400" smtClean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Schryer N L, Walker L R. The motion of 180 domain walls in uniform dc magnetic fields[J]. Journal of Applied Physics, 1974, 45(12): 5406-5421</a:t>
            </a:r>
            <a:r>
              <a:rPr lang="en-US" altLang="zh-CN" sz="1400" smtClean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Kläui M. Head-to-head domain walls in magnetic nanostructures[J]. Journal of Physics: Condensed Matter, 2008, 20(31): 313001.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71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6210" y="1940313"/>
            <a:ext cx="7808219" cy="1828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mtClean="0"/>
              <a:t>			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			Thanks for your attention!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36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/>
              <a:t>Background of Racetrack Memory</a:t>
            </a:r>
            <a:r>
              <a:rPr lang="en-US" altLang="zh-CN"/>
              <a:t/>
            </a:r>
            <a:br>
              <a:rPr lang="en-US" altLang="zh-CN"/>
            </a:b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1691322"/>
            <a:ext cx="5000625" cy="35718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85639" y="5765180"/>
            <a:ext cx="1626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Hard Disk Drive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415" y="2057845"/>
            <a:ext cx="3604966" cy="27037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133361" y="5765180"/>
            <a:ext cx="1717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Solid State Drive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928357" y="6174830"/>
            <a:ext cx="2141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mtClean="0">
                <a:solidFill>
                  <a:srgbClr val="FF0000"/>
                </a:solidFill>
              </a:rPr>
              <a:t>Slow but cheap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718311" y="6174830"/>
            <a:ext cx="2547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mtClean="0">
                <a:solidFill>
                  <a:srgbClr val="FF0000"/>
                </a:solidFill>
              </a:rPr>
              <a:t>Fast but expensive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3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127" y="120433"/>
            <a:ext cx="10515600" cy="1325562"/>
          </a:xfrm>
        </p:spPr>
        <p:txBody>
          <a:bodyPr>
            <a:normAutofit/>
          </a:bodyPr>
          <a:lstStyle/>
          <a:p>
            <a:r>
              <a:rPr lang="en-US" altLang="zh-CN" sz="2800"/>
              <a:t>Racetrack Memory</a:t>
            </a: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1605775"/>
            <a:ext cx="2550108" cy="440473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118517" y="1691322"/>
            <a:ext cx="6096000" cy="427809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smtClean="0"/>
              <a:t>Racetrack memory or domain-wall memory (DWM) is an experimental non-volatile memory device under development at IBM's Almaden Research Center by a team led by physicist </a:t>
            </a:r>
            <a:r>
              <a:rPr lang="en-US" altLang="zh-CN" sz="2000" b="1" smtClean="0"/>
              <a:t>Stuart Parkin</a:t>
            </a:r>
            <a:r>
              <a:rPr lang="en-US" altLang="zh-CN" sz="2000" smtClean="0"/>
              <a:t>.</a:t>
            </a:r>
          </a:p>
          <a:p>
            <a:endParaRPr lang="en-US" altLang="zh-CN" sz="2000"/>
          </a:p>
          <a:p>
            <a:endParaRPr lang="en-US" altLang="zh-CN" sz="2000" smtClean="0"/>
          </a:p>
          <a:p>
            <a:endParaRPr lang="en-US" altLang="zh-CN" sz="2000"/>
          </a:p>
          <a:p>
            <a:endParaRPr lang="en-US" altLang="zh-CN" sz="200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smtClean="0">
                <a:solidFill>
                  <a:srgbClr val="FF0000"/>
                </a:solidFill>
              </a:rPr>
              <a:t>Cheap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smtClean="0">
                <a:solidFill>
                  <a:srgbClr val="FF0000"/>
                </a:solidFill>
              </a:rPr>
              <a:t>3D Storage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smtClean="0">
                <a:solidFill>
                  <a:srgbClr val="FF0000"/>
                </a:solidFill>
              </a:rPr>
              <a:t>Nonvolatile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smtClean="0">
                <a:solidFill>
                  <a:srgbClr val="FF0000"/>
                </a:solidFill>
              </a:rPr>
              <a:t>High performance</a:t>
            </a:r>
          </a:p>
        </p:txBody>
      </p:sp>
    </p:spTree>
    <p:extLst>
      <p:ext uri="{BB962C8B-B14F-4D97-AF65-F5344CB8AC3E}">
        <p14:creationId xmlns:p14="http://schemas.microsoft.com/office/powerpoint/2010/main" val="83356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/>
              <a:t>Domain wall</a:t>
            </a: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1602111"/>
            <a:ext cx="3859632" cy="471900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337" y="1691322"/>
            <a:ext cx="5363323" cy="28293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13433" y="4458133"/>
            <a:ext cx="3337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/>
              <a:t>M Kläui 2008 J. Phys.: Condens. Matter 20 313001 </a:t>
            </a:r>
            <a:br>
              <a:rPr lang="en-US" altLang="zh-CN" sz="1200" i="1"/>
            </a:br>
            <a:endParaRPr lang="zh-CN" altLang="en-US" sz="1200" i="1"/>
          </a:p>
        </p:txBody>
      </p:sp>
      <p:sp>
        <p:nvSpPr>
          <p:cNvPr id="7" name="文本框 6"/>
          <p:cNvSpPr txBox="1"/>
          <p:nvPr/>
        </p:nvSpPr>
        <p:spPr>
          <a:xfrm>
            <a:off x="5798633" y="1232779"/>
            <a:ext cx="1471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Head to Head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010507" y="5207620"/>
            <a:ext cx="3270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(b)  Anticlockwise Transverse DM</a:t>
            </a:r>
          </a:p>
          <a:p>
            <a:r>
              <a:rPr lang="en-US" altLang="zh-CN" smtClean="0"/>
              <a:t>(c)  Clockwise Vortex DM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11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54" y="1614926"/>
            <a:ext cx="1821644" cy="1524637"/>
          </a:xfrm>
        </p:spPr>
      </p:pic>
      <p:sp>
        <p:nvSpPr>
          <p:cNvPr id="5" name="文本框 4"/>
          <p:cNvSpPr txBox="1"/>
          <p:nvPr/>
        </p:nvSpPr>
        <p:spPr>
          <a:xfrm>
            <a:off x="899254" y="858644"/>
            <a:ext cx="280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Polarity of Vortex DW (core)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99254" y="3526513"/>
            <a:ext cx="2256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Chirality of Vortex DM</a:t>
            </a:r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1064578" y="4210025"/>
            <a:ext cx="1829260" cy="1836758"/>
            <a:chOff x="1064578" y="4210025"/>
            <a:chExt cx="1829260" cy="1836758"/>
          </a:xfrm>
        </p:grpSpPr>
        <p:grpSp>
          <p:nvGrpSpPr>
            <p:cNvPr id="16" name="组合 15"/>
            <p:cNvGrpSpPr/>
            <p:nvPr/>
          </p:nvGrpSpPr>
          <p:grpSpPr>
            <a:xfrm>
              <a:off x="1176062" y="4210025"/>
              <a:ext cx="1605776" cy="1706863"/>
              <a:chOff x="1115122" y="4159405"/>
              <a:chExt cx="1605776" cy="1706863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1115122" y="4282795"/>
                <a:ext cx="1605776" cy="158347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" name="直接连接符 11"/>
              <p:cNvCxnSpPr>
                <a:stCxn id="8" idx="0"/>
              </p:cNvCxnSpPr>
              <p:nvPr/>
            </p:nvCxnSpPr>
            <p:spPr>
              <a:xfrm flipV="1">
                <a:off x="1918010" y="4159405"/>
                <a:ext cx="256478" cy="1233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>
                <a:stCxn id="8" idx="0"/>
              </p:cNvCxnSpPr>
              <p:nvPr/>
            </p:nvCxnSpPr>
            <p:spPr>
              <a:xfrm>
                <a:off x="1918010" y="4282795"/>
                <a:ext cx="223024" cy="1999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16"/>
            <p:cNvGrpSpPr/>
            <p:nvPr/>
          </p:nvGrpSpPr>
          <p:grpSpPr>
            <a:xfrm rot="15661478">
              <a:off x="1115122" y="4282795"/>
              <a:ext cx="1605776" cy="1706863"/>
              <a:chOff x="1115122" y="4159405"/>
              <a:chExt cx="1605776" cy="1706863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1115122" y="4282795"/>
                <a:ext cx="1605776" cy="158347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9" name="直接连接符 18"/>
              <p:cNvCxnSpPr>
                <a:stCxn id="18" idx="0"/>
              </p:cNvCxnSpPr>
              <p:nvPr/>
            </p:nvCxnSpPr>
            <p:spPr>
              <a:xfrm flipV="1">
                <a:off x="1918010" y="4159405"/>
                <a:ext cx="256478" cy="1233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stCxn id="18" idx="0"/>
              </p:cNvCxnSpPr>
              <p:nvPr/>
            </p:nvCxnSpPr>
            <p:spPr>
              <a:xfrm>
                <a:off x="1918010" y="4282795"/>
                <a:ext cx="223024" cy="1999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0"/>
            <p:cNvGrpSpPr/>
            <p:nvPr/>
          </p:nvGrpSpPr>
          <p:grpSpPr>
            <a:xfrm rot="10276058">
              <a:off x="1186485" y="4339920"/>
              <a:ext cx="1605776" cy="1706863"/>
              <a:chOff x="1115122" y="4159405"/>
              <a:chExt cx="1605776" cy="1706863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1115122" y="4282795"/>
                <a:ext cx="1605776" cy="158347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>
                <a:stCxn id="22" idx="0"/>
              </p:cNvCxnSpPr>
              <p:nvPr/>
            </p:nvCxnSpPr>
            <p:spPr>
              <a:xfrm flipV="1">
                <a:off x="1918010" y="4159405"/>
                <a:ext cx="256478" cy="1233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>
                <a:stCxn id="22" idx="0"/>
              </p:cNvCxnSpPr>
              <p:nvPr/>
            </p:nvCxnSpPr>
            <p:spPr>
              <a:xfrm>
                <a:off x="1918010" y="4282795"/>
                <a:ext cx="223024" cy="1999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/>
            <p:cNvGrpSpPr/>
            <p:nvPr/>
          </p:nvGrpSpPr>
          <p:grpSpPr>
            <a:xfrm rot="5079619">
              <a:off x="1237519" y="4288644"/>
              <a:ext cx="1605776" cy="1706863"/>
              <a:chOff x="1115122" y="4159405"/>
              <a:chExt cx="1605776" cy="1706863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1115122" y="4282795"/>
                <a:ext cx="1605776" cy="158347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7" name="直接连接符 26"/>
              <p:cNvCxnSpPr>
                <a:stCxn id="26" idx="0"/>
              </p:cNvCxnSpPr>
              <p:nvPr/>
            </p:nvCxnSpPr>
            <p:spPr>
              <a:xfrm flipV="1">
                <a:off x="1918010" y="4159405"/>
                <a:ext cx="256478" cy="1233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>
                <a:stCxn id="26" idx="0"/>
              </p:cNvCxnSpPr>
              <p:nvPr/>
            </p:nvCxnSpPr>
            <p:spPr>
              <a:xfrm>
                <a:off x="1918010" y="4282795"/>
                <a:ext cx="223024" cy="1999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7" name="图片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991" y="4199469"/>
            <a:ext cx="1884036" cy="1865804"/>
          </a:xfrm>
          <a:prstGeom prst="rect">
            <a:avLst/>
          </a:prstGeom>
        </p:spPr>
      </p:pic>
      <p:sp>
        <p:nvSpPr>
          <p:cNvPr id="48" name="文本框 47"/>
          <p:cNvSpPr txBox="1"/>
          <p:nvPr/>
        </p:nvSpPr>
        <p:spPr>
          <a:xfrm>
            <a:off x="6634976" y="2770231"/>
            <a:ext cx="256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Affect the motion of DWs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22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68" y="1835188"/>
            <a:ext cx="2981741" cy="334374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24285" y="5319132"/>
            <a:ext cx="2604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S</a:t>
            </a:r>
            <a:r>
              <a:rPr lang="en-US" altLang="zh-CN" sz="1200"/>
              <a:t>. P. </a:t>
            </a:r>
            <a:r>
              <a:rPr lang="en-US" altLang="zh-CN" sz="1200" smtClean="0"/>
              <a:t>et.al </a:t>
            </a:r>
            <a:r>
              <a:rPr lang="en-US" altLang="zh-CN" sz="1200" i="1"/>
              <a:t>Science </a:t>
            </a:r>
            <a:r>
              <a:rPr lang="en-US" altLang="zh-CN" sz="1200" b="1"/>
              <a:t>320 </a:t>
            </a:r>
            <a:r>
              <a:rPr lang="en-US" altLang="zh-CN" sz="1200"/>
              <a:t>(5873), 190-194.</a:t>
            </a:r>
            <a:r>
              <a:rPr lang="en-US" altLang="zh-CN" sz="1000" smtClean="0"/>
              <a:t> </a:t>
            </a:r>
            <a:r>
              <a:rPr lang="en-US" altLang="zh-CN" sz="1200" smtClean="0"/>
              <a:t/>
            </a:r>
            <a:br>
              <a:rPr lang="en-US" altLang="zh-CN" sz="1200" smtClean="0"/>
            </a:br>
            <a:r>
              <a:rPr lang="en-US" altLang="zh-CN" sz="1200" smtClean="0"/>
              <a:t> </a:t>
            </a:r>
            <a:br>
              <a:rPr lang="en-US" altLang="zh-CN" sz="1200" smtClean="0"/>
            </a:br>
            <a:endParaRPr lang="zh-CN" altLang="en-US" sz="1200"/>
          </a:p>
        </p:txBody>
      </p:sp>
      <p:sp>
        <p:nvSpPr>
          <p:cNvPr id="6" name="文本框 5"/>
          <p:cNvSpPr txBox="1"/>
          <p:nvPr/>
        </p:nvSpPr>
        <p:spPr>
          <a:xfrm>
            <a:off x="847168" y="624468"/>
            <a:ext cx="2226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latin typeface="+mj-lt"/>
                <a:ea typeface="+mj-ea"/>
                <a:cs typeface="+mj-cs"/>
              </a:rPr>
              <a:t>How it works?</a:t>
            </a:r>
            <a:endParaRPr lang="zh-CN" altLang="en-US" sz="2800">
              <a:latin typeface="+mj-lt"/>
              <a:ea typeface="+mj-ea"/>
              <a:cs typeface="+mj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17688" y="1605776"/>
            <a:ext cx="594181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Structure:  </a:t>
            </a:r>
            <a:r>
              <a:rPr lang="en-US" altLang="zh-CN" b="1" smtClean="0"/>
              <a:t>magnetic nanowires  </a:t>
            </a:r>
            <a:r>
              <a:rPr lang="en-US" altLang="zh-CN" smtClean="0"/>
              <a:t>+  </a:t>
            </a:r>
            <a:r>
              <a:rPr lang="en-US" altLang="zh-CN" b="1" smtClean="0"/>
              <a:t>magnetic domains</a:t>
            </a:r>
          </a:p>
          <a:p>
            <a:endParaRPr lang="en-US" altLang="zh-CN" b="1"/>
          </a:p>
          <a:p>
            <a:endParaRPr lang="en-US" altLang="zh-CN" b="1" smtClean="0"/>
          </a:p>
          <a:p>
            <a:r>
              <a:rPr lang="en-US" altLang="zh-CN" smtClean="0"/>
              <a:t>Read: MTJ</a:t>
            </a:r>
          </a:p>
          <a:p>
            <a:endParaRPr lang="en-US" altLang="zh-CN" b="1" smtClean="0"/>
          </a:p>
          <a:p>
            <a:endParaRPr lang="en-US" altLang="zh-CN" b="1"/>
          </a:p>
          <a:p>
            <a:r>
              <a:rPr lang="en-US" altLang="zh-CN" smtClean="0"/>
              <a:t>Write:  self-field of current</a:t>
            </a:r>
            <a:r>
              <a:rPr lang="zh-CN" altLang="en-US" smtClean="0"/>
              <a:t>、</a:t>
            </a:r>
            <a:r>
              <a:rPr lang="en-US" altLang="zh-CN" smtClean="0"/>
              <a:t>spin-momentum transfer torque</a:t>
            </a:r>
          </a:p>
          <a:p>
            <a:r>
              <a:rPr lang="en-US" altLang="zh-CN"/>
              <a:t> </a:t>
            </a:r>
            <a:r>
              <a:rPr lang="en-US" altLang="zh-CN" smtClean="0"/>
              <a:t>            fringing field</a:t>
            </a:r>
            <a:endParaRPr lang="en-US" altLang="zh-CN"/>
          </a:p>
          <a:p>
            <a:endParaRPr lang="en-US" altLang="zh-CN" b="1" smtClean="0"/>
          </a:p>
          <a:p>
            <a:r>
              <a:rPr lang="en-US" altLang="zh-CN" b="1" smtClean="0"/>
              <a:t/>
            </a:r>
            <a:br>
              <a:rPr lang="en-US" altLang="zh-CN" b="1" smtClean="0"/>
            </a:b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303120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72" y="2129882"/>
            <a:ext cx="3587869" cy="390490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5072" y="669073"/>
            <a:ext cx="4665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latin typeface="+mj-lt"/>
                <a:ea typeface="+mj-ea"/>
                <a:cs typeface="+mj-cs"/>
              </a:rPr>
              <a:t>MTJ (magnetic tunnel junction)</a:t>
            </a:r>
            <a:endParaRPr lang="zh-CN" altLang="en-US" sz="2800">
              <a:latin typeface="+mj-lt"/>
              <a:ea typeface="+mj-ea"/>
              <a:cs typeface="+mj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343" y="2797329"/>
            <a:ext cx="7029450" cy="22669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405822" y="5307980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Joulie model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61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69434" y="613317"/>
            <a:ext cx="3152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latin typeface="+mj-lt"/>
                <a:ea typeface="+mj-ea"/>
                <a:cs typeface="+mj-cs"/>
              </a:rPr>
              <a:t>Magnetic Nanowires</a:t>
            </a:r>
            <a:endParaRPr lang="zh-CN" altLang="en-US" sz="2800">
              <a:latin typeface="+mj-lt"/>
              <a:ea typeface="+mj-ea"/>
              <a:cs typeface="+mj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79503" y="2624423"/>
            <a:ext cx="5704456" cy="1313299"/>
            <a:chOff x="769434" y="1877291"/>
            <a:chExt cx="5704456" cy="131329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434" y="1877291"/>
              <a:ext cx="5704456" cy="1033177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1293541" y="2821258"/>
              <a:ext cx="39497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i="1"/>
                <a:t>Hayashi, Masamitsu, et al. Nature Physics 3.1 (2007): 21-25</a:t>
              </a:r>
              <a:r>
                <a:rPr lang="en-US" altLang="zh-CN"/>
                <a:t>.</a:t>
              </a:r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657277" y="1605775"/>
            <a:ext cx="453746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Pining sites</a:t>
            </a:r>
          </a:p>
          <a:p>
            <a:endParaRPr lang="en-US" altLang="zh-CN"/>
          </a:p>
          <a:p>
            <a:r>
              <a:rPr lang="en-US" altLang="zh-CN" smtClean="0"/>
              <a:t>Control the domain walls’ spacing</a:t>
            </a:r>
          </a:p>
          <a:p>
            <a:endParaRPr lang="en-US" altLang="zh-CN" smtClean="0"/>
          </a:p>
          <a:p>
            <a:endParaRPr lang="en-US" altLang="zh-CN"/>
          </a:p>
          <a:p>
            <a:r>
              <a:rPr lang="en-US" altLang="zh-CN"/>
              <a:t>“V” or “T” DW depend on width and thickness</a:t>
            </a:r>
          </a:p>
          <a:p>
            <a:endParaRPr lang="en-US" altLang="zh-CN" smtClean="0"/>
          </a:p>
          <a:p>
            <a:r>
              <a:rPr lang="en-US" altLang="zh-CN" smtClean="0"/>
              <a:t>“V”is  favored in thicker and wider nanowires</a:t>
            </a:r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3568390" y="1790441"/>
            <a:ext cx="2854712" cy="1186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87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</TotalTime>
  <Words>595</Words>
  <Application>Microsoft Office PowerPoint</Application>
  <PresentationFormat>宽屏</PresentationFormat>
  <Paragraphs>131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HelveticaNeue-Condensed</vt:lpstr>
      <vt:lpstr>HelveticaNeue-CondensedObl</vt:lpstr>
      <vt:lpstr>RMTMI</vt:lpstr>
      <vt:lpstr>Wingdings 2</vt:lpstr>
      <vt:lpstr>宋体</vt:lpstr>
      <vt:lpstr>Arial</vt:lpstr>
      <vt:lpstr>Calibri</vt:lpstr>
      <vt:lpstr>Calibri Light</vt:lpstr>
      <vt:lpstr>Cambria Math</vt:lpstr>
      <vt:lpstr>HDOfficeLightV0</vt:lpstr>
      <vt:lpstr>Magnetic Domain-Wall Racetrack Memory  </vt:lpstr>
      <vt:lpstr>outline</vt:lpstr>
      <vt:lpstr>Background of Racetrack Memory </vt:lpstr>
      <vt:lpstr>Racetrack Memory</vt:lpstr>
      <vt:lpstr>Domain wall</vt:lpstr>
      <vt:lpstr>PowerPoint 演示文稿</vt:lpstr>
      <vt:lpstr>PowerPoint 演示文稿</vt:lpstr>
      <vt:lpstr>PowerPoint 演示文稿</vt:lpstr>
      <vt:lpstr>PowerPoint 演示文稿</vt:lpstr>
      <vt:lpstr>Domain Walls Motion</vt:lpstr>
      <vt:lpstr>PowerPoint 演示文稿</vt:lpstr>
      <vt:lpstr>PowerPoint 演示文稿</vt:lpstr>
      <vt:lpstr>PowerPoint 演示文稿</vt:lpstr>
      <vt:lpstr>Walker breakdown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Resonant Amplification of DW Motion  </vt:lpstr>
      <vt:lpstr>PowerPoint 演示文稿</vt:lpstr>
      <vt:lpstr>Summary</vt:lpstr>
      <vt:lpstr>Reference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Magnetic Domain-Wall Racetrack Memory</dc:title>
  <dc:creator>zero</dc:creator>
  <cp:lastModifiedBy>zero</cp:lastModifiedBy>
  <cp:revision>22</cp:revision>
  <dcterms:created xsi:type="dcterms:W3CDTF">2017-12-14T05:12:35Z</dcterms:created>
  <dcterms:modified xsi:type="dcterms:W3CDTF">2017-12-15T03:56:02Z</dcterms:modified>
</cp:coreProperties>
</file>