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</p:sldMasterIdLst>
  <p:sldIdLst>
    <p:sldId id="256" r:id="rId4"/>
    <p:sldId id="257" r:id="rId5"/>
    <p:sldId id="258" r:id="rId6"/>
    <p:sldId id="269" r:id="rId7"/>
    <p:sldId id="259" r:id="rId8"/>
    <p:sldId id="260" r:id="rId9"/>
    <p:sldId id="262" r:id="rId10"/>
    <p:sldId id="275" r:id="rId11"/>
    <p:sldId id="277" r:id="rId12"/>
    <p:sldId id="276" r:id="rId13"/>
    <p:sldId id="263" r:id="rId14"/>
    <p:sldId id="264" r:id="rId15"/>
    <p:sldId id="278" r:id="rId16"/>
    <p:sldId id="261" r:id="rId17"/>
    <p:sldId id="265" r:id="rId18"/>
    <p:sldId id="279" r:id="rId19"/>
    <p:sldId id="266" r:id="rId20"/>
    <p:sldId id="280" r:id="rId21"/>
    <p:sldId id="267" r:id="rId22"/>
    <p:sldId id="268" r:id="rId23"/>
    <p:sldId id="281" r:id="rId24"/>
    <p:sldId id="282" r:id="rId25"/>
    <p:sldId id="271" r:id="rId26"/>
    <p:sldId id="274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ctrTitle"/>
          </p:nvPr>
        </p:nvSpPr>
        <p:spPr>
          <a:xfrm>
            <a:off x="1104900" y="1123951"/>
            <a:ext cx="10363200" cy="1470025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2349500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4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0151" y="133350"/>
            <a:ext cx="2819400" cy="5600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1" y="133350"/>
            <a:ext cx="8261351" cy="5600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1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57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5930892" y="6549927"/>
            <a:ext cx="330219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53585F"/>
                </a:solidFill>
              </a:rPr>
              <a:pPr/>
              <a:t>‹#›</a:t>
            </a:fld>
            <a:endParaRPr lang="zh-CN" altLang="en-US" dirty="0">
              <a:solidFill>
                <a:srgbClr val="53585F"/>
              </a:solidFill>
            </a:endParaRPr>
          </a:p>
        </p:txBody>
      </p:sp>
      <p:grpSp>
        <p:nvGrpSpPr>
          <p:cNvPr id="7" name="Group"/>
          <p:cNvGrpSpPr/>
          <p:nvPr/>
        </p:nvGrpSpPr>
        <p:grpSpPr>
          <a:xfrm>
            <a:off x="8450528" y="6500813"/>
            <a:ext cx="3741473" cy="339328"/>
            <a:chOff x="12700" y="12700"/>
            <a:chExt cx="3990904" cy="482599"/>
          </a:xfrm>
        </p:grpSpPr>
        <p:graphicFrame>
          <p:nvGraphicFramePr>
            <p:cNvPr id="8" name="Table"/>
            <p:cNvGraphicFramePr/>
            <p:nvPr>
              <p:extLst/>
            </p:nvPr>
          </p:nvGraphicFramePr>
          <p:xfrm>
            <a:off x="1997822" y="12700"/>
            <a:ext cx="2005782" cy="482599"/>
          </p:xfrm>
          <a:graphic>
            <a:graphicData uri="http://schemas.openxmlformats.org/drawingml/2006/table">
              <a:tbl>
                <a:tblPr/>
                <a:tblGrid>
                  <a:gridCol w="200578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826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tabLst>
                            <a:tab pos="914400" algn="l"/>
                          </a:tabLst>
                          <a:defRPr sz="1800"/>
                        </a:pPr>
                        <a:fld id="{89E1DCD9-EDDF-CB42-9FAD-8FB16EC806B9}" type="datetime1">
                          <a:rPr lang="en-US" sz="2000" b="1" i="0" smtClean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12/15/2017</a:t>
                        </a:fld>
                        <a:endParaRPr sz="2000" b="1" i="0" dirty="0">
                          <a:solidFill>
                            <a:schemeClr val="tx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Copperplate Gothic Bold"/>
                        </a:endParaRP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" name="Table"/>
            <p:cNvGraphicFramePr/>
            <p:nvPr>
              <p:extLst/>
            </p:nvPr>
          </p:nvGraphicFramePr>
          <p:xfrm>
            <a:off x="12700" y="12700"/>
            <a:ext cx="2425699" cy="482599"/>
          </p:xfrm>
          <a:graphic>
            <a:graphicData uri="http://schemas.openxmlformats.org/drawingml/2006/table">
              <a:tbl>
                <a:tblPr/>
                <a:tblGrid>
                  <a:gridCol w="24257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826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2000" b="1" i="0" dirty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L. S. SONG, </a:t>
                        </a:r>
                        <a:r>
                          <a:rPr sz="2000" b="1" i="0" dirty="0" smtClean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PKU</a:t>
                        </a:r>
                        <a:endParaRPr sz="2000" b="1" i="0" dirty="0">
                          <a:solidFill>
                            <a:schemeClr val="tx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Copperplate Gothic Bold"/>
                        </a:endParaRP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65730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 flipV="1">
            <a:off x="3933807" y="3127024"/>
            <a:ext cx="4332712" cy="1960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Title Text"/>
          <p:cNvSpPr>
            <a:spLocks noGrp="1"/>
          </p:cNvSpPr>
          <p:nvPr>
            <p:ph type="title"/>
          </p:nvPr>
        </p:nvSpPr>
        <p:spPr>
          <a:xfrm>
            <a:off x="1190626" y="2089548"/>
            <a:ext cx="9810751" cy="134838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3" name="Slide Number"/>
          <p:cNvSpPr>
            <a:spLocks noGrp="1"/>
          </p:cNvSpPr>
          <p:nvPr>
            <p:ph type="sldNum" sz="quarter" idx="2"/>
          </p:nvPr>
        </p:nvSpPr>
        <p:spPr>
          <a:xfrm>
            <a:off x="5924939" y="6536533"/>
            <a:ext cx="330219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53585F"/>
                </a:solidFill>
              </a:rPr>
              <a:pPr/>
              <a:t>‹#›</a:t>
            </a:fld>
            <a:endParaRPr lang="zh-CN" altLang="en-US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29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226022" y="627098"/>
            <a:ext cx="7786385" cy="1"/>
          </a:xfrm>
          <a:prstGeom prst="lin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4" name="Title Text"/>
          <p:cNvSpPr>
            <a:spLocks noGrp="1"/>
          </p:cNvSpPr>
          <p:nvPr>
            <p:ph type="title"/>
          </p:nvPr>
        </p:nvSpPr>
        <p:spPr>
          <a:xfrm>
            <a:off x="160719" y="-1141"/>
            <a:ext cx="11870565" cy="6875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94" b="0" i="0">
                <a:latin typeface="微软雅黑" panose="020B0503020204020204" pitchFamily="34" charset="-122"/>
                <a:ea typeface="微软雅黑" panose="020B0503020204020204" pitchFamily="34" charset="-122"/>
                <a:cs typeface="Calibri" charset="0"/>
                <a:sym typeface="Comic Sans M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xfrm>
            <a:off x="5930892" y="6549927"/>
            <a:ext cx="330219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53585F"/>
                </a:solidFill>
              </a:rPr>
              <a:pPr/>
              <a:t>‹#›</a:t>
            </a:fld>
            <a:endParaRPr lang="zh-CN" altLang="en-US" dirty="0">
              <a:solidFill>
                <a:srgbClr val="53585F"/>
              </a:solidFill>
            </a:endParaRPr>
          </a:p>
        </p:txBody>
      </p:sp>
      <p:grpSp>
        <p:nvGrpSpPr>
          <p:cNvPr id="8" name="Group"/>
          <p:cNvGrpSpPr/>
          <p:nvPr/>
        </p:nvGrpSpPr>
        <p:grpSpPr>
          <a:xfrm>
            <a:off x="8450528" y="6500813"/>
            <a:ext cx="3741473" cy="339328"/>
            <a:chOff x="12700" y="12700"/>
            <a:chExt cx="3990904" cy="482599"/>
          </a:xfrm>
        </p:grpSpPr>
        <p:graphicFrame>
          <p:nvGraphicFramePr>
            <p:cNvPr id="9" name="Table"/>
            <p:cNvGraphicFramePr/>
            <p:nvPr>
              <p:extLst/>
            </p:nvPr>
          </p:nvGraphicFramePr>
          <p:xfrm>
            <a:off x="1997822" y="12700"/>
            <a:ext cx="2005782" cy="482599"/>
          </p:xfrm>
          <a:graphic>
            <a:graphicData uri="http://schemas.openxmlformats.org/drawingml/2006/table">
              <a:tbl>
                <a:tblPr/>
                <a:tblGrid>
                  <a:gridCol w="200578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826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tabLst>
                            <a:tab pos="914400" algn="l"/>
                          </a:tabLst>
                          <a:defRPr sz="1800"/>
                        </a:pPr>
                        <a:fld id="{89E1DCD9-EDDF-CB42-9FAD-8FB16EC806B9}" type="datetime1">
                          <a:rPr lang="en-US" sz="2000" b="1" i="0" smtClean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12/15/2017</a:t>
                        </a:fld>
                        <a:endParaRPr sz="2000" b="1" i="0" dirty="0">
                          <a:solidFill>
                            <a:schemeClr val="tx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Copperplate Gothic Bold"/>
                        </a:endParaRP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0" name="Table"/>
            <p:cNvGraphicFramePr/>
            <p:nvPr>
              <p:extLst/>
            </p:nvPr>
          </p:nvGraphicFramePr>
          <p:xfrm>
            <a:off x="12700" y="12700"/>
            <a:ext cx="2425699" cy="482599"/>
          </p:xfrm>
          <a:graphic>
            <a:graphicData uri="http://schemas.openxmlformats.org/drawingml/2006/table">
              <a:tbl>
                <a:tblPr/>
                <a:tblGrid>
                  <a:gridCol w="242570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82600">
                  <a:tc>
                    <a:txBody>
                      <a:bodyPr/>
                      <a:lstStyle/>
                      <a:p>
                        <a:pPr algn="ctr" defTabSz="914400">
                          <a:lnSpc>
                            <a:spcPct val="100000"/>
                          </a:lnSpc>
                          <a:tabLst>
                            <a:tab pos="914400" algn="l"/>
                          </a:tabLst>
                          <a:defRPr sz="1800"/>
                        </a:pPr>
                        <a:r>
                          <a:rPr sz="2000" b="1" i="0" dirty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L. S. SONG, </a:t>
                        </a:r>
                        <a:r>
                          <a:rPr sz="2000" b="1" i="0" dirty="0" smtClean="0">
                            <a:solidFill>
                              <a:schemeClr val="tx2"/>
                            </a:solidFill>
                            <a:latin typeface="Calibri" charset="0"/>
                            <a:ea typeface="Calibri" charset="0"/>
                            <a:cs typeface="Calibri" charset="0"/>
                            <a:sym typeface="Copperplate Gothic Bold"/>
                          </a:rPr>
                          <a:t>PKU</a:t>
                        </a:r>
                        <a:endParaRPr sz="2000" b="1" i="0" dirty="0">
                          <a:solidFill>
                            <a:schemeClr val="tx2"/>
                          </a:solidFill>
                          <a:latin typeface="Calibri" charset="0"/>
                          <a:ea typeface="Calibri" charset="0"/>
                          <a:cs typeface="Calibri" charset="0"/>
                          <a:sym typeface="Copperplate Gothic Bold"/>
                        </a:endParaRPr>
                      </a:p>
                    </a:txBody>
                    <a:tcPr marL="50800" marR="50800" marT="50800" marB="5080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5492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4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17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60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9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5165712"/>
            <a:ext cx="17755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22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3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44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4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69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69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74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381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28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437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8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2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1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6751" y="120808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4751" y="120808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5165712"/>
            <a:ext cx="17755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6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5165712"/>
            <a:ext cx="17755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0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55601" y="133350"/>
            <a:ext cx="9793817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1" y="1208088"/>
            <a:ext cx="10972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A8A8A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308726"/>
            <a:ext cx="3860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A8A8A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A8A8A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190626" y="2321719"/>
            <a:ext cx="9810751" cy="136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190626" y="3955852"/>
            <a:ext cx="9810751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5916123" y="6509743"/>
            <a:ext cx="347851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1266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 defTabSz="410751" hangingPunct="0"/>
            <a:fld id="{86CB4B4D-7CA3-9044-876B-883B54F8677D}" type="slidenum">
              <a:rPr lang="en-US" altLang="zh-CN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zh-CN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ln>
            <a:noFill/>
          </a:ln>
          <a:solidFill>
            <a:srgbClr val="0433F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Calibri" charset="0"/>
          <a:sym typeface="Arial"/>
        </a:defRPr>
      </a:lvl1pPr>
      <a:lvl2pPr marL="0" marR="0" indent="1607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321457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482186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642915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803643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64372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125101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2858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none" spc="0" baseline="0">
          <a:ln>
            <a:noFill/>
          </a:ln>
          <a:solidFill>
            <a:srgbClr val="0433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Arial"/>
        </a:defRPr>
      </a:lvl1pPr>
      <a:lvl2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Arial"/>
        </a:defRPr>
      </a:lvl2pPr>
      <a:lvl3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Arial"/>
        </a:defRPr>
      </a:lvl3pPr>
      <a:lvl4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Arial"/>
        </a:defRPr>
      </a:lvl4pPr>
      <a:lvl5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Arial"/>
        </a:defRPr>
      </a:lvl5pPr>
      <a:lvl6pPr marL="0" marR="0" indent="250022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500045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750067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00008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9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607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321457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482186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642915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803643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964372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125101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285829" algn="ctr" defTabSz="41075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F8ED-2193-466D-AFFD-5EC3B9338804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1AC390-7E73-42A8-9C22-38236F583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9580" y="2018923"/>
            <a:ext cx="8951535" cy="19708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Anomalous Hall Effect</a:t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53893" y="4083113"/>
            <a:ext cx="572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彭泽龙     </a:t>
            </a:r>
            <a:r>
              <a:rPr lang="en-US" altLang="zh-CN" sz="3200" dirty="0" smtClean="0"/>
              <a:t>2017.12.15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1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conductance regime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9089" y="1787769"/>
            <a:ext cx="9413262" cy="388324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随着杂质数量增加，</a:t>
            </a:r>
            <a:r>
              <a:rPr lang="el-GR" altLang="zh-CN" sz="2400" dirty="0" smtClean="0">
                <a:ea typeface="黑体" panose="02010600030101010101" pitchFamily="2" charset="-122"/>
              </a:rPr>
              <a:t>σ</a:t>
            </a:r>
            <a:r>
              <a:rPr lang="zh-CN" altLang="en-US" sz="2400" dirty="0" smtClean="0">
                <a:ea typeface="黑体" panose="02010600030101010101" pitchFamily="2" charset="-122"/>
              </a:rPr>
              <a:t>迅速减小，</a:t>
            </a:r>
            <a:r>
              <a:rPr lang="en-US" altLang="zh-CN" sz="2400" dirty="0" smtClean="0">
                <a:ea typeface="黑体" panose="02010600030101010101" pitchFamily="2" charset="-122"/>
              </a:rPr>
              <a:t>intrinsic AHE</a:t>
            </a:r>
            <a:r>
              <a:rPr lang="zh-CN" altLang="en-US" sz="2400" dirty="0" smtClean="0">
                <a:ea typeface="黑体" panose="02010600030101010101" pitchFamily="2" charset="-122"/>
              </a:rPr>
              <a:t>开始主导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89" y="2325668"/>
            <a:ext cx="2748262" cy="33453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34400" y="576851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 smtClean="0"/>
              <a:t>Shiomi </a:t>
            </a:r>
            <a:r>
              <a:rPr lang="da-DK" altLang="zh-CN" i="1" dirty="0"/>
              <a:t>et al.</a:t>
            </a:r>
            <a:r>
              <a:rPr lang="da-DK" altLang="zh-CN" dirty="0"/>
              <a:t>, 2009</a:t>
            </a:r>
            <a:r>
              <a:rPr lang="da-DK" altLang="zh-CN" dirty="0"/>
              <a:t> </a:t>
            </a:r>
            <a:br>
              <a:rPr lang="da-DK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metal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078" y="1050984"/>
            <a:ext cx="4263034" cy="43650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8462" y="1905000"/>
            <a:ext cx="439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 smtClean="0">
                <a:ea typeface="黑体" panose="02010600030101010101" pitchFamily="2" charset="-122"/>
              </a:rPr>
              <a:t>σ</a:t>
            </a:r>
            <a:r>
              <a:rPr lang="en-US" altLang="zh-CN" sz="2400" dirty="0" smtClean="0">
                <a:ea typeface="黑体" panose="02010600030101010101" pitchFamily="2" charset="-122"/>
              </a:rPr>
              <a:t>xy</a:t>
            </a:r>
            <a:r>
              <a:rPr lang="zh-CN" altLang="en-US" sz="2400" dirty="0" smtClean="0">
                <a:ea typeface="黑体" panose="02010600030101010101" pitchFamily="2" charset="-122"/>
              </a:rPr>
              <a:t>与</a:t>
            </a:r>
            <a:r>
              <a:rPr lang="el-GR" altLang="zh-CN" sz="2400" dirty="0" smtClean="0">
                <a:ea typeface="黑体" panose="02010600030101010101" pitchFamily="2" charset="-122"/>
              </a:rPr>
              <a:t>σ</a:t>
            </a:r>
            <a:r>
              <a:rPr lang="en-US" altLang="zh-CN" sz="2400" dirty="0" smtClean="0">
                <a:ea typeface="黑体" panose="02010600030101010101" pitchFamily="2" charset="-122"/>
              </a:rPr>
              <a:t>xx</a:t>
            </a:r>
            <a:r>
              <a:rPr lang="zh-CN" altLang="en-US" sz="2400" dirty="0" smtClean="0">
                <a:ea typeface="黑体" panose="02010600030101010101" pitchFamily="2" charset="-122"/>
              </a:rPr>
              <a:t>无关，以不依赖散射的机制为主，</a:t>
            </a:r>
            <a:r>
              <a:rPr lang="en-US" altLang="zh-CN" sz="2400" dirty="0" smtClean="0">
                <a:ea typeface="黑体" panose="02010600030101010101" pitchFamily="2" charset="-122"/>
              </a:rPr>
              <a:t>intrinsic</a:t>
            </a:r>
            <a:r>
              <a:rPr lang="zh-CN" altLang="en-US" sz="2400" dirty="0" smtClean="0">
                <a:ea typeface="黑体" panose="02010600030101010101" pitchFamily="2" charset="-122"/>
              </a:rPr>
              <a:t>和</a:t>
            </a:r>
            <a:r>
              <a:rPr lang="en-US" altLang="zh-CN" sz="2400" dirty="0" smtClean="0">
                <a:ea typeface="黑体" panose="02010600030101010101" pitchFamily="2" charset="-122"/>
              </a:rPr>
              <a:t>side jump</a:t>
            </a:r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280031" y="5838092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Miyasato</a:t>
            </a:r>
            <a:r>
              <a:rPr lang="en-US" altLang="zh-CN" dirty="0"/>
              <a:t> </a:t>
            </a:r>
            <a:r>
              <a:rPr lang="en-US" altLang="zh-CN" i="1" dirty="0"/>
              <a:t>et al.</a:t>
            </a:r>
            <a:r>
              <a:rPr lang="en-US" altLang="zh-CN" dirty="0"/>
              <a:t>, 2007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6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Bad </a:t>
            </a:r>
            <a:r>
              <a:rPr lang="en-US" altLang="zh-CN" dirty="0"/>
              <a:t>metal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44475" y="2027886"/>
            <a:ext cx="458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改变薄膜厚度改变来调节电阻</a:t>
            </a:r>
            <a:r>
              <a:rPr lang="en-US" altLang="zh-CN" sz="2400" dirty="0" smtClean="0"/>
              <a:t> localization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89" y="472587"/>
            <a:ext cx="5678230" cy="61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571" y="659280"/>
            <a:ext cx="8911687" cy="1280890"/>
          </a:xfrm>
        </p:spPr>
        <p:txBody>
          <a:bodyPr/>
          <a:lstStyle/>
          <a:p>
            <a:r>
              <a:rPr lang="en-US" altLang="zh-CN" dirty="0"/>
              <a:t>Bad metal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7785" y="2116016"/>
            <a:ext cx="3323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</a:t>
            </a:r>
            <a:r>
              <a:rPr lang="en-US" altLang="zh-CN" sz="2800" smtClean="0"/>
              <a:t>~1.6-1.8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1" y="930448"/>
            <a:ext cx="6376572" cy="42745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38092" y="5662247"/>
            <a:ext cx="5943601" cy="94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Nagaosa N, </a:t>
            </a:r>
            <a:r>
              <a:rPr lang="en-US" altLang="zh-CN" dirty="0" err="1"/>
              <a:t>Sinova</a:t>
            </a:r>
            <a:r>
              <a:rPr lang="en-US" altLang="zh-CN" dirty="0"/>
              <a:t> J, Onoda S, et al. Anomalous Hall effect[J]. Reviews of Modern Physics, 2009, 82(2):1539-1592.</a:t>
            </a:r>
          </a:p>
        </p:txBody>
      </p:sp>
    </p:spTree>
    <p:extLst>
      <p:ext uri="{BB962C8B-B14F-4D97-AF65-F5344CB8AC3E}">
        <p14:creationId xmlns:p14="http://schemas.microsoft.com/office/powerpoint/2010/main" val="3934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对称性分析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22231" y="1905000"/>
            <a:ext cx="8792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AHE</a:t>
            </a:r>
            <a:r>
              <a:rPr lang="zh-CN" altLang="en-US" sz="2400" dirty="0" smtClean="0"/>
              <a:t>的出现是破坏时间反演对称性的结果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5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ntrinsic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/>
              <a:t>Karplus-Luttinger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理论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忽略所有晶格无序，考虑自旋轨道耦合，电子获得垂直于外场的反常速度；带间矩阵元对反常霍尔流有重要贡献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81" y="3016971"/>
            <a:ext cx="3086100" cy="561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81" y="4162101"/>
            <a:ext cx="3695700" cy="685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92" y="2965136"/>
            <a:ext cx="3476625" cy="828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569" y="3981126"/>
            <a:ext cx="3133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intrinsic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8618" y="2041472"/>
            <a:ext cx="8915400" cy="380106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Kubo</a:t>
            </a:r>
            <a:r>
              <a:rPr lang="zh-CN" altLang="en-US" sz="2800" dirty="0"/>
              <a:t>公式</a:t>
            </a:r>
            <a:endParaRPr lang="en-US" altLang="zh-CN" sz="2800" dirty="0"/>
          </a:p>
          <a:p>
            <a:r>
              <a:rPr lang="zh-CN" altLang="en-US" sz="2800" dirty="0"/>
              <a:t>半经典</a:t>
            </a:r>
            <a:r>
              <a:rPr lang="en-US" altLang="zh-CN" sz="2800" dirty="0"/>
              <a:t>Boltzmann </a:t>
            </a:r>
            <a:r>
              <a:rPr lang="zh-CN" altLang="en-US" sz="2800" dirty="0"/>
              <a:t>理论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68" y="2238527"/>
            <a:ext cx="5353050" cy="1052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37" y="4501834"/>
            <a:ext cx="353377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593" y="3780081"/>
            <a:ext cx="25336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05" y="3696558"/>
            <a:ext cx="2638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2587" y="448322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Screw scattering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945" y="1729212"/>
            <a:ext cx="9452140" cy="441055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Smit</a:t>
            </a:r>
            <a:r>
              <a:rPr lang="zh-CN" altLang="en-US" sz="3200" dirty="0" smtClean="0"/>
              <a:t>提出，自旋轨道耦合，载流子经过杂质散射后，携带垂直于入射动量和磁化方向的动量。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17" y="5190270"/>
            <a:ext cx="32194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67" y="4035915"/>
            <a:ext cx="67056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Kondo</a:t>
            </a:r>
            <a:r>
              <a:rPr lang="zh-CN" altLang="en-US" sz="2400" dirty="0" smtClean="0"/>
              <a:t>理论</a:t>
            </a:r>
            <a:r>
              <a:rPr lang="en-US" altLang="zh-CN" sz="2400" dirty="0" smtClean="0"/>
              <a:t>——</a:t>
            </a:r>
            <a:r>
              <a:rPr lang="en-US" altLang="zh-CN" sz="2400" dirty="0" err="1" smtClean="0"/>
              <a:t>sd</a:t>
            </a:r>
            <a:r>
              <a:rPr lang="zh-CN" altLang="en-US" sz="2400" dirty="0" smtClean="0"/>
              <a:t>相互作用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139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Side jump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670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Berger</a:t>
            </a:r>
          </a:p>
          <a:p>
            <a:r>
              <a:rPr lang="zh-CN" altLang="en-US" sz="2400" dirty="0" smtClean="0"/>
              <a:t>可以类比</a:t>
            </a:r>
            <a:r>
              <a:rPr lang="en-US" altLang="zh-CN" sz="2400" dirty="0" smtClean="0"/>
              <a:t>KL</a:t>
            </a:r>
            <a:r>
              <a:rPr lang="zh-CN" altLang="en-US" sz="2400" dirty="0" smtClean="0"/>
              <a:t>反常速度机制，看作粒子受到杂质电场的影响</a:t>
            </a:r>
            <a:endParaRPr lang="en-US" altLang="zh-CN" sz="2400" dirty="0" smtClean="0"/>
          </a:p>
          <a:p>
            <a:r>
              <a:rPr lang="zh-CN" altLang="en-US" sz="2400" dirty="0" smtClean="0"/>
              <a:t>实验研究中容易产生困扰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8" y="3045215"/>
            <a:ext cx="4652024" cy="24967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6410" y="5899507"/>
            <a:ext cx="555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Berger L. Side-Jump Mechanism for the Hall Effect of </a:t>
            </a:r>
            <a:r>
              <a:rPr lang="en-US" altLang="zh-CN" dirty="0" err="1"/>
              <a:t>Ferromagnets</a:t>
            </a:r>
            <a:r>
              <a:rPr lang="en-US" altLang="zh-CN" dirty="0"/>
              <a:t>[J]. Physical Review B Condensed Matter, 1970, 2(11):4559-4566.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651271"/>
            <a:ext cx="8911687" cy="128089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背景</a:t>
            </a:r>
            <a:endParaRPr lang="en-US" altLang="zh-CN" sz="2400" dirty="0"/>
          </a:p>
          <a:p>
            <a:r>
              <a:rPr lang="zh-CN" altLang="en-US" sz="2400" dirty="0" smtClean="0"/>
              <a:t>实验</a:t>
            </a:r>
            <a:endParaRPr lang="en-US" altLang="zh-CN" sz="2400" dirty="0" smtClean="0"/>
          </a:p>
          <a:p>
            <a:r>
              <a:rPr lang="zh-CN" altLang="en-US" sz="2400" dirty="0" smtClean="0"/>
              <a:t>理论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73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2569" y="1688123"/>
            <a:ext cx="9415756" cy="413517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半经典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68" y="2260682"/>
            <a:ext cx="6410325" cy="1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41938"/>
            <a:ext cx="8915400" cy="44692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Kubo formula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28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0612" y="1178169"/>
            <a:ext cx="8915400" cy="5014407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Keldysh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9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2802" y="624110"/>
            <a:ext cx="8911687" cy="128089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63778"/>
            <a:ext cx="8915400" cy="3747444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σ</a:t>
            </a:r>
            <a:r>
              <a:rPr lang="en-US" altLang="zh-CN" sz="2000" baseline="-25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xy</a:t>
            </a:r>
            <a:r>
              <a:rPr lang="zh-CN" altLang="en-US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不依赖于</a:t>
            </a:r>
            <a:r>
              <a:rPr lang="el-GR" altLang="zh-CN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σ</a:t>
            </a:r>
            <a:r>
              <a:rPr lang="en-US" altLang="zh-CN" sz="2000" baseline="-25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xx</a:t>
            </a:r>
            <a:r>
              <a:rPr lang="zh-CN" altLang="en-US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时，通常理解为</a:t>
            </a:r>
            <a:r>
              <a:rPr lang="en-US" altLang="zh-CN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intrinsic AHE</a:t>
            </a:r>
            <a:r>
              <a:rPr lang="zh-CN" altLang="en-US" sz="2000" dirty="0" smtClean="0">
                <a:latin typeface="黑体" panose="02010600030101010101" pitchFamily="2" charset="-122"/>
                <a:ea typeface="黑体" panose="02010600030101010101" pitchFamily="2" charset="-122"/>
              </a:rPr>
              <a:t>的贡献</a:t>
            </a:r>
          </a:p>
          <a:p>
            <a:r>
              <a:rPr lang="zh-CN" altLang="en-US" sz="2000" dirty="0" smtClean="0"/>
              <a:t>实验材料分为三大类，高电导类，好金属类，坏金属类</a:t>
            </a:r>
            <a:endParaRPr lang="en-US" altLang="zh-CN" sz="2000" dirty="0" smtClean="0"/>
          </a:p>
          <a:p>
            <a:r>
              <a:rPr lang="zh-CN" altLang="en-US" sz="2000" dirty="0" smtClean="0"/>
              <a:t>强自旋轨道耦合的材料适合研究本征</a:t>
            </a:r>
            <a:r>
              <a:rPr lang="en-US" altLang="zh-CN" sz="2000" dirty="0" smtClean="0"/>
              <a:t>AHE</a:t>
            </a:r>
            <a:r>
              <a:rPr lang="zh-CN" altLang="en-US" sz="2000" dirty="0" smtClean="0"/>
              <a:t>机制</a:t>
            </a:r>
            <a:endParaRPr lang="en-US" altLang="zh-CN" sz="2000" dirty="0" smtClean="0"/>
          </a:p>
          <a:p>
            <a:r>
              <a:rPr lang="zh-CN" altLang="en-US" sz="2000" dirty="0" smtClean="0"/>
              <a:t>通过第一性原理计算贝里曲率，</a:t>
            </a:r>
            <a:r>
              <a:rPr lang="zh-CN" altLang="en-US" sz="2000" dirty="0"/>
              <a:t>确认了</a:t>
            </a:r>
            <a:r>
              <a:rPr lang="zh-CN" altLang="en-US" sz="2000" dirty="0" smtClean="0"/>
              <a:t>费米面附近的能带交叉会导致大的本征</a:t>
            </a:r>
            <a:r>
              <a:rPr lang="en-US" altLang="zh-CN" sz="2000" dirty="0" smtClean="0"/>
              <a:t>AHE</a:t>
            </a:r>
          </a:p>
          <a:p>
            <a:r>
              <a:rPr lang="zh-CN" altLang="en-US" sz="2000" dirty="0" smtClean="0"/>
              <a:t>实空间贝里曲率导致的</a:t>
            </a:r>
            <a:r>
              <a:rPr lang="en-US" altLang="zh-CN" sz="2000" dirty="0" smtClean="0"/>
              <a:t>AHE</a:t>
            </a:r>
            <a:r>
              <a:rPr lang="zh-CN" altLang="en-US" sz="2000" dirty="0" smtClean="0"/>
              <a:t>有所进展</a:t>
            </a:r>
            <a:endParaRPr lang="en-US" altLang="zh-CN" sz="2000" dirty="0" smtClean="0"/>
          </a:p>
          <a:p>
            <a:r>
              <a:rPr lang="zh-CN" altLang="en-US" sz="2000" dirty="0" smtClean="0"/>
              <a:t>格林函数处理输运现象的理论已经建立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41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6416" y="1778252"/>
            <a:ext cx="8915400" cy="3928513"/>
          </a:xfrm>
        </p:spPr>
        <p:txBody>
          <a:bodyPr/>
          <a:lstStyle/>
          <a:p>
            <a:r>
              <a:rPr lang="en-US" altLang="zh-CN" dirty="0"/>
              <a:t>Nagaosa N, </a:t>
            </a:r>
            <a:r>
              <a:rPr lang="en-US" altLang="zh-CN" dirty="0" err="1"/>
              <a:t>Sinova</a:t>
            </a:r>
            <a:r>
              <a:rPr lang="en-US" altLang="zh-CN" dirty="0"/>
              <a:t> J, Onoda S, et al. Anomalous Hall effect[J]. Reviews of Modern Physics, 2009, 82(2):1539-1592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Shiomi</a:t>
            </a:r>
            <a:r>
              <a:rPr lang="en-US" altLang="zh-CN" dirty="0"/>
              <a:t> Y, </a:t>
            </a:r>
            <a:r>
              <a:rPr lang="en-US" altLang="zh-CN" dirty="0" err="1"/>
              <a:t>Onose</a:t>
            </a:r>
            <a:r>
              <a:rPr lang="en-US" altLang="zh-CN" dirty="0"/>
              <a:t> Y, </a:t>
            </a:r>
            <a:r>
              <a:rPr lang="en-US" altLang="zh-CN" dirty="0" err="1"/>
              <a:t>Tokura</a:t>
            </a:r>
            <a:r>
              <a:rPr lang="en-US" altLang="zh-CN" dirty="0"/>
              <a:t> Y. Extrinsic anomalous Hall effect in charge and heat transport in pure iron, Fe_ {0.997 Si_ {0.003, and Fe_ {0.97 Co_ {0.03[J]. </a:t>
            </a:r>
            <a:r>
              <a:rPr lang="en-US" altLang="zh-CN" dirty="0" err="1"/>
              <a:t>Phys.rev.b</a:t>
            </a:r>
            <a:r>
              <a:rPr lang="en-US" altLang="zh-CN" dirty="0"/>
              <a:t>, 2009, 79(10</a:t>
            </a:r>
            <a:r>
              <a:rPr lang="en-US" altLang="zh-CN" dirty="0" smtClean="0"/>
              <a:t>):-.</a:t>
            </a:r>
          </a:p>
          <a:p>
            <a:r>
              <a:rPr lang="en-US" altLang="zh-CN" dirty="0"/>
              <a:t>Berger L. Side-Jump Mechanism for the Hall Effect of </a:t>
            </a:r>
            <a:r>
              <a:rPr lang="en-US" altLang="zh-CN" dirty="0" err="1"/>
              <a:t>Ferromagnets</a:t>
            </a:r>
            <a:r>
              <a:rPr lang="en-US" altLang="zh-CN" dirty="0"/>
              <a:t>[J]. Physical Review B Condensed Matter, 1970, 2(11):4559-4566.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6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23445" y="2435381"/>
            <a:ext cx="56131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atin typeface="Brush Script Std" panose="03060802040607070404" pitchFamily="66" charset="0"/>
              </a:rPr>
              <a:t>Thank you!</a:t>
            </a:r>
            <a:endParaRPr lang="zh-CN" altLang="en-US" sz="8800" dirty="0"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90" y="1178514"/>
            <a:ext cx="3163134" cy="2042164"/>
          </a:xfrm>
        </p:spPr>
      </p:pic>
      <p:sp>
        <p:nvSpPr>
          <p:cNvPr id="5" name="文本框 4"/>
          <p:cNvSpPr txBox="1"/>
          <p:nvPr/>
        </p:nvSpPr>
        <p:spPr>
          <a:xfrm>
            <a:off x="1491112" y="1917164"/>
            <a:ext cx="4938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1879</a:t>
            </a:r>
            <a:r>
              <a:rPr lang="zh-CN" altLang="en-US" sz="2800" dirty="0" smtClean="0"/>
              <a:t>年，霍尔效应</a:t>
            </a:r>
            <a:endParaRPr lang="en-US" altLang="zh-CN" sz="2800" dirty="0" smtClean="0"/>
          </a:p>
          <a:p>
            <a:r>
              <a:rPr lang="en-US" altLang="zh-CN" sz="2800" dirty="0" smtClean="0"/>
              <a:t>1881</a:t>
            </a:r>
            <a:r>
              <a:rPr lang="zh-CN" altLang="en-US" sz="2800" dirty="0" smtClean="0"/>
              <a:t>年，反常霍尔效应</a:t>
            </a:r>
            <a:endParaRPr lang="en-US" altLang="zh-CN" sz="2800" dirty="0" smtClean="0"/>
          </a:p>
          <a:p>
            <a:r>
              <a:rPr lang="en-US" altLang="zh-CN" sz="2800" dirty="0" smtClean="0"/>
              <a:t>1980</a:t>
            </a:r>
            <a:r>
              <a:rPr lang="zh-CN" altLang="en-US" sz="2800" dirty="0" smtClean="0"/>
              <a:t>年，量子霍尔效应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109" y="3956538"/>
            <a:ext cx="467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8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90" y="4637505"/>
            <a:ext cx="2809875" cy="476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5339" y="1244554"/>
            <a:ext cx="409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非磁性导体中，</a:t>
            </a:r>
            <a:r>
              <a:rPr lang="el-GR" altLang="zh-CN" sz="2400" dirty="0" smtClean="0">
                <a:ea typeface="黑体" panose="02010600030101010101" pitchFamily="2" charset="-122"/>
              </a:rPr>
              <a:t>ρ</a:t>
            </a:r>
            <a:r>
              <a:rPr lang="en-US" altLang="zh-CN" sz="2400" baseline="-25000" dirty="0" smtClean="0">
                <a:ea typeface="黑体" panose="02010600030101010101" pitchFamily="2" charset="-122"/>
              </a:rPr>
              <a:t>xy</a:t>
            </a:r>
            <a:r>
              <a:rPr lang="zh-CN" altLang="en-US" sz="2400" dirty="0" smtClean="0">
                <a:ea typeface="黑体" panose="02010600030101010101" pitchFamily="2" charset="-122"/>
              </a:rPr>
              <a:t>随外场线性增加</a:t>
            </a:r>
            <a:endParaRPr lang="en-US" altLang="zh-CN" sz="2400" dirty="0" smtClean="0">
              <a:ea typeface="黑体" panose="02010600030101010101" pitchFamily="2" charset="-122"/>
            </a:endParaRPr>
          </a:p>
          <a:p>
            <a:r>
              <a:rPr lang="zh-CN" altLang="en-US" sz="2400" dirty="0">
                <a:ea typeface="黑体" panose="02010600030101010101" pitchFamily="2" charset="-122"/>
              </a:rPr>
              <a:t>铁</a:t>
            </a:r>
            <a:r>
              <a:rPr lang="zh-CN" altLang="en-US" sz="2400" dirty="0" smtClean="0">
                <a:ea typeface="黑体" panose="02010600030101010101" pitchFamily="2" charset="-122"/>
              </a:rPr>
              <a:t>磁体中，弱场时增加很快，之后趋于饱和。</a:t>
            </a:r>
            <a:endParaRPr lang="zh-CN" altLang="en-US" sz="24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4996" y="1244554"/>
            <a:ext cx="5665341" cy="42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9457" y="642796"/>
            <a:ext cx="9395155" cy="1262204"/>
          </a:xfrm>
        </p:spPr>
        <p:txBody>
          <a:bodyPr/>
          <a:lstStyle/>
          <a:p>
            <a:r>
              <a:rPr lang="en-US" altLang="zh-CN" dirty="0" smtClean="0"/>
              <a:t>AHE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185445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Intrinsic </a:t>
            </a:r>
          </a:p>
          <a:p>
            <a:r>
              <a:rPr lang="en-US" altLang="zh-CN" sz="2400" dirty="0" smtClean="0"/>
              <a:t>Skew scattering</a:t>
            </a:r>
          </a:p>
          <a:p>
            <a:r>
              <a:rPr lang="en-US" altLang="zh-CN" sz="2400" dirty="0" smtClean="0"/>
              <a:t>Side jump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44" y="289711"/>
            <a:ext cx="7015451" cy="63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618" y="2037030"/>
            <a:ext cx="9367994" cy="387419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High conductance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10^6</a:t>
            </a:r>
            <a:r>
              <a:rPr lang="zh-CN" altLang="en-US" sz="3200" dirty="0" smtClean="0"/>
              <a:t>（</a:t>
            </a:r>
            <a:r>
              <a:rPr lang="el-GR" altLang="zh-CN" sz="3200" dirty="0" smtClean="0">
                <a:ea typeface="黑体" panose="02010600030101010101" pitchFamily="2" charset="-122"/>
              </a:rPr>
              <a:t>Ω</a:t>
            </a:r>
            <a:r>
              <a:rPr lang="en-US" altLang="zh-CN" sz="3200" dirty="0">
                <a:ea typeface="黑体" panose="02010600030101010101" pitchFamily="2" charset="-122"/>
              </a:rPr>
              <a:t>cm</a:t>
            </a:r>
            <a:r>
              <a:rPr lang="zh-CN" altLang="en-US" sz="3200" dirty="0" smtClean="0"/>
              <a:t>）</a:t>
            </a:r>
            <a:r>
              <a:rPr lang="en-US" altLang="zh-CN" sz="3200" baseline="30000" dirty="0" smtClean="0"/>
              <a:t>-1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skew</a:t>
            </a:r>
            <a:r>
              <a:rPr lang="zh-CN" altLang="en-US" sz="3200" dirty="0" smtClean="0"/>
              <a:t>散射占主导</a:t>
            </a:r>
            <a:endParaRPr lang="en-US" altLang="zh-CN" sz="3200" dirty="0" smtClean="0"/>
          </a:p>
          <a:p>
            <a:r>
              <a:rPr lang="en-US" altLang="zh-CN" sz="3200" dirty="0" smtClean="0"/>
              <a:t>Good-metal 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10^4~10^6</a:t>
            </a:r>
            <a:r>
              <a:rPr lang="zh-CN" altLang="en-US" sz="3200" dirty="0" smtClean="0"/>
              <a:t>，对</a:t>
            </a:r>
            <a:r>
              <a:rPr lang="en-US" altLang="zh-CN" sz="3200" dirty="0" smtClean="0"/>
              <a:t>xx</a:t>
            </a:r>
            <a:r>
              <a:rPr lang="zh-CN" altLang="en-US" sz="3200" dirty="0" smtClean="0"/>
              <a:t>电导不敏感</a:t>
            </a:r>
            <a:endParaRPr lang="en-US" altLang="zh-CN" sz="3200" dirty="0" smtClean="0"/>
          </a:p>
          <a:p>
            <a:r>
              <a:rPr lang="en-US" altLang="zh-CN" sz="3200" dirty="0" smtClean="0"/>
              <a:t>Bad-metal</a:t>
            </a:r>
            <a:r>
              <a:rPr lang="zh-CN" altLang="en-US" sz="3200" dirty="0" smtClean="0"/>
              <a:t>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85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conductance regime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8876" y="1690688"/>
            <a:ext cx="464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为了使磁化达到饱和状态，必须用强外场，这导致正常霍尔效应也很大，</a:t>
            </a:r>
            <a:r>
              <a:rPr lang="en-US" altLang="zh-CN" sz="2400" dirty="0" smtClean="0"/>
              <a:t>AHE</a:t>
            </a:r>
            <a:r>
              <a:rPr lang="zh-CN" altLang="en-US" sz="2400" dirty="0" smtClean="0"/>
              <a:t>不容易观察到。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这种线性变化趋势为</a:t>
            </a:r>
            <a:r>
              <a:rPr lang="en-US" altLang="zh-CN" sz="2400" dirty="0" smtClean="0"/>
              <a:t>skew</a:t>
            </a:r>
            <a:r>
              <a:rPr lang="zh-CN" altLang="en-US" sz="2400" dirty="0" smtClean="0"/>
              <a:t>散射提供了证据。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431" y="1548143"/>
            <a:ext cx="4871779" cy="35696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43600" y="5503985"/>
            <a:ext cx="603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Majumdar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Berger,1973 </a:t>
            </a:r>
            <a:r>
              <a:rPr lang="en-US" altLang="zh-CN" dirty="0"/>
              <a:t>and </a:t>
            </a:r>
            <a:r>
              <a:rPr lang="en-US" altLang="zh-CN" dirty="0" err="1"/>
              <a:t>Shiomi</a:t>
            </a:r>
            <a:r>
              <a:rPr lang="en-US" altLang="zh-CN" dirty="0"/>
              <a:t> </a:t>
            </a:r>
            <a:r>
              <a:rPr lang="en-US" altLang="zh-CN" i="1" dirty="0"/>
              <a:t>et al.</a:t>
            </a:r>
            <a:r>
              <a:rPr lang="en-US" altLang="zh-CN" dirty="0"/>
              <a:t>, 2009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conductance regime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261" y="1546765"/>
            <a:ext cx="4508626" cy="4273236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49" y="1542861"/>
            <a:ext cx="4618915" cy="2915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90421" y="52671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高温部分被认为是其他机制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303585" y="497644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 smtClean="0"/>
              <a:t>Shiomi </a:t>
            </a:r>
            <a:r>
              <a:rPr lang="da-DK" altLang="zh-CN" i="1" dirty="0"/>
              <a:t>et al.</a:t>
            </a:r>
            <a:r>
              <a:rPr lang="da-DK" altLang="zh-CN" dirty="0"/>
              <a:t>, 2009</a:t>
            </a:r>
            <a:r>
              <a:rPr lang="da-DK" altLang="zh-CN" dirty="0"/>
              <a:t> </a:t>
            </a:r>
            <a:br>
              <a:rPr lang="da-DK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conductance regime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555" y="1570893"/>
            <a:ext cx="5483057" cy="4006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2586" y="1899719"/>
            <a:ext cx="3983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非弹性散射效应影响</a:t>
            </a:r>
            <a:r>
              <a:rPr lang="en-US" altLang="zh-CN" dirty="0" smtClean="0"/>
              <a:t>NH</a:t>
            </a:r>
            <a:r>
              <a:rPr lang="zh-CN" altLang="en-US" dirty="0" smtClean="0"/>
              <a:t>，也影响低温的</a:t>
            </a:r>
            <a:r>
              <a:rPr lang="en-US" altLang="zh-CN" dirty="0" smtClean="0"/>
              <a:t>AH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&lt;100K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&gt;150K</a:t>
            </a:r>
            <a:r>
              <a:rPr lang="zh-CN" altLang="en-US" dirty="0" smtClean="0"/>
              <a:t>时几乎不影响</a:t>
            </a:r>
            <a:r>
              <a:rPr lang="en-US" altLang="zh-CN" dirty="0" smtClean="0"/>
              <a:t>AHC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是由于</a:t>
            </a:r>
            <a:r>
              <a:rPr lang="en-US" altLang="zh-CN" dirty="0" smtClean="0"/>
              <a:t>Berry Phase AHE</a:t>
            </a:r>
            <a:r>
              <a:rPr lang="zh-CN" altLang="en-US" dirty="0" smtClean="0"/>
              <a:t>无耗散性质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Lorentz number</a:t>
            </a:r>
            <a:r>
              <a:rPr lang="zh-CN" altLang="en-US" dirty="0" smtClean="0"/>
              <a:t>的改变标志着非弹性散射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L=</a:t>
            </a:r>
            <a:r>
              <a:rPr lang="az-Cyrl-AZ" altLang="zh-CN" dirty="0" smtClean="0">
                <a:ea typeface="黑体" panose="02010600030101010101" pitchFamily="2" charset="-122"/>
              </a:rPr>
              <a:t>К</a:t>
            </a:r>
            <a:r>
              <a:rPr lang="en-US" altLang="zh-CN" dirty="0">
                <a:ea typeface="黑体" panose="02010600030101010101" pitchFamily="2" charset="-122"/>
              </a:rPr>
              <a:t>/</a:t>
            </a:r>
            <a:r>
              <a:rPr lang="el-GR" altLang="zh-CN" dirty="0" smtClean="0">
                <a:ea typeface="黑体" panose="02010600030101010101" pitchFamily="2" charset="-122"/>
              </a:rPr>
              <a:t>σ</a:t>
            </a:r>
            <a:r>
              <a:rPr lang="en-US" altLang="zh-CN" dirty="0" smtClean="0">
                <a:ea typeface="黑体" panose="02010600030101010101" pitchFamily="2" charset="-122"/>
              </a:rPr>
              <a:t>T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262447" y="587819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 smtClean="0"/>
              <a:t>Shiomi </a:t>
            </a:r>
            <a:r>
              <a:rPr lang="da-DK" altLang="zh-CN" i="1" dirty="0"/>
              <a:t>et al.</a:t>
            </a:r>
            <a:r>
              <a:rPr lang="da-DK" altLang="zh-CN" dirty="0"/>
              <a:t>, 2009</a:t>
            </a:r>
            <a:r>
              <a:rPr lang="da-DK" altLang="zh-CN" dirty="0"/>
              <a:t> </a:t>
            </a:r>
            <a:br>
              <a:rPr lang="da-DK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-dwy">
  <a:themeElements>
    <a:clrScheme name="6_Office 主题 1">
      <a:dk1>
        <a:srgbClr val="0C0C0C"/>
      </a:dk1>
      <a:lt1>
        <a:srgbClr val="FFFFFF"/>
      </a:lt1>
      <a:dk2>
        <a:srgbClr val="990000"/>
      </a:dk2>
      <a:lt2>
        <a:srgbClr val="CFCFCF"/>
      </a:lt2>
      <a:accent1>
        <a:srgbClr val="005414"/>
      </a:accent1>
      <a:accent2>
        <a:srgbClr val="006600"/>
      </a:accent2>
      <a:accent3>
        <a:srgbClr val="FFFFFF"/>
      </a:accent3>
      <a:accent4>
        <a:srgbClr val="090909"/>
      </a:accent4>
      <a:accent5>
        <a:srgbClr val="AAB3AA"/>
      </a:accent5>
      <a:accent6>
        <a:srgbClr val="005C00"/>
      </a:accent6>
      <a:hlink>
        <a:srgbClr val="009900"/>
      </a:hlink>
      <a:folHlink>
        <a:srgbClr val="69D969"/>
      </a:folHlink>
    </a:clrScheme>
    <a:fontScheme name="6_Office 主题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C0C0C"/>
        </a:dk1>
        <a:lt1>
          <a:srgbClr val="FFFFFF"/>
        </a:lt1>
        <a:dk2>
          <a:srgbClr val="990000"/>
        </a:dk2>
        <a:lt2>
          <a:srgbClr val="CFCFCF"/>
        </a:lt2>
        <a:accent1>
          <a:srgbClr val="005414"/>
        </a:accent1>
        <a:accent2>
          <a:srgbClr val="006600"/>
        </a:accent2>
        <a:accent3>
          <a:srgbClr val="FFFFFF"/>
        </a:accent3>
        <a:accent4>
          <a:srgbClr val="090909"/>
        </a:accent4>
        <a:accent5>
          <a:srgbClr val="AAB3AA"/>
        </a:accent5>
        <a:accent6>
          <a:srgbClr val="005C00"/>
        </a:accent6>
        <a:hlink>
          <a:srgbClr val="009900"/>
        </a:hlink>
        <a:folHlink>
          <a:srgbClr val="69D9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-dwy" id="{5774A994-5379-4331-B425-9E3D310EB79B}" vid="{14C06FE8-B2E0-47B1-8F26-83B32A1F861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0800">
          <a:solidFill>
            <a:srgbClr val="7030A0"/>
          </a:solidFill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wrap="square" lIns="50800" tIns="50800" rIns="50800" bIns="50800" rtlCol="0" anchor="ctr">
        <a:spAutoFit/>
      </a:bodyPr>
      <a:lstStyle>
        <a:defPPr marL="527050" indent="-527050" algn="ctr">
          <a:defRPr sz="2800" dirty="0" smtClean="0">
            <a:latin typeface="PingFang SC" charset="-122"/>
            <a:ea typeface="PingFang SC" charset="-122"/>
            <a:cs typeface="PingFang SC" charset="-122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4864" tIns="50800" rIns="50800" bIns="50800" numCol="1" spcCol="38100" rtlCol="0" anchor="ctr">
        <a:spAutoFit/>
      </a:bodyPr>
      <a:lstStyle>
        <a:defPPr marL="523875" indent="-523875">
          <a:lnSpc>
            <a:spcPct val="130000"/>
          </a:lnSpc>
          <a:buFont typeface="Wingdings" charset="2"/>
          <a:buChar char="v"/>
          <a:defRPr sz="2800" dirty="0">
            <a:latin typeface="Calibri" charset="0"/>
            <a:ea typeface="Calibri" charset="0"/>
            <a:cs typeface="Calibri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主题1-dwy</Template>
  <TotalTime>827</TotalTime>
  <Words>602</Words>
  <Application>Microsoft Office PowerPoint</Application>
  <PresentationFormat>宽屏</PresentationFormat>
  <Paragraphs>80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Gill Sans</vt:lpstr>
      <vt:lpstr>黑体</vt:lpstr>
      <vt:lpstr>宋体</vt:lpstr>
      <vt:lpstr>微软雅黑</vt:lpstr>
      <vt:lpstr>幼圆</vt:lpstr>
      <vt:lpstr>Arial</vt:lpstr>
      <vt:lpstr>Brush Script Std</vt:lpstr>
      <vt:lpstr>Calibri</vt:lpstr>
      <vt:lpstr>Century Gothic</vt:lpstr>
      <vt:lpstr>Comic Sans MS</vt:lpstr>
      <vt:lpstr>Copperplate Gothic Bold</vt:lpstr>
      <vt:lpstr>Helvetica</vt:lpstr>
      <vt:lpstr>Wingdings</vt:lpstr>
      <vt:lpstr>Wingdings 3</vt:lpstr>
      <vt:lpstr>主题1-dwy</vt:lpstr>
      <vt:lpstr>White</vt:lpstr>
      <vt:lpstr>丝状</vt:lpstr>
      <vt:lpstr>Anomalous Hall Effect </vt:lpstr>
      <vt:lpstr>outline</vt:lpstr>
      <vt:lpstr>背景</vt:lpstr>
      <vt:lpstr>PowerPoint 演示文稿</vt:lpstr>
      <vt:lpstr>AHE机制</vt:lpstr>
      <vt:lpstr>实验</vt:lpstr>
      <vt:lpstr>High conductance regime</vt:lpstr>
      <vt:lpstr>High conductance regime</vt:lpstr>
      <vt:lpstr>High conductance regime</vt:lpstr>
      <vt:lpstr>High conductance regime</vt:lpstr>
      <vt:lpstr>Good metal</vt:lpstr>
      <vt:lpstr>Bad metal</vt:lpstr>
      <vt:lpstr>Bad metal</vt:lpstr>
      <vt:lpstr>对称性分析</vt:lpstr>
      <vt:lpstr>Intrinsic</vt:lpstr>
      <vt:lpstr>intrinsic</vt:lpstr>
      <vt:lpstr>Screw scattering</vt:lpstr>
      <vt:lpstr>PowerPoint 演示文稿</vt:lpstr>
      <vt:lpstr>Side jump</vt:lpstr>
      <vt:lpstr>Linear Response</vt:lpstr>
      <vt:lpstr> </vt:lpstr>
      <vt:lpstr>PowerPoint 演示文稿</vt:lpstr>
      <vt:lpstr>PowerPoint 演示文稿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AHE</dc:title>
  <dc:creator>5187</dc:creator>
  <cp:lastModifiedBy>5187</cp:lastModifiedBy>
  <cp:revision>47</cp:revision>
  <dcterms:created xsi:type="dcterms:W3CDTF">2017-12-14T15:40:33Z</dcterms:created>
  <dcterms:modified xsi:type="dcterms:W3CDTF">2017-12-15T07:36:46Z</dcterms:modified>
</cp:coreProperties>
</file>