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66" r:id="rId5"/>
    <p:sldId id="264" r:id="rId6"/>
    <p:sldId id="263" r:id="rId7"/>
    <p:sldId id="262" r:id="rId8"/>
    <p:sldId id="268" r:id="rId9"/>
    <p:sldId id="267" r:id="rId10"/>
    <p:sldId id="261" r:id="rId11"/>
    <p:sldId id="260" r:id="rId12"/>
    <p:sldId id="257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04AC-AC01-412F-A9D7-EA2D99883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B6C-9B9B-4863-BA1D-0F3B37F30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04AC-AC01-412F-A9D7-EA2D99883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B6C-9B9B-4863-BA1D-0F3B37F30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04AC-AC01-412F-A9D7-EA2D99883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B6C-9B9B-4863-BA1D-0F3B37F30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04AC-AC01-412F-A9D7-EA2D99883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B6C-9B9B-4863-BA1D-0F3B37F30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04AC-AC01-412F-A9D7-EA2D99883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B6C-9B9B-4863-BA1D-0F3B37F30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04AC-AC01-412F-A9D7-EA2D99883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B6C-9B9B-4863-BA1D-0F3B37F30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04AC-AC01-412F-A9D7-EA2D99883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B6C-9B9B-4863-BA1D-0F3B37F30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04AC-AC01-412F-A9D7-EA2D99883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B6C-9B9B-4863-BA1D-0F3B37F30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04AC-AC01-412F-A9D7-EA2D99883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B6C-9B9B-4863-BA1D-0F3B37F30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04AC-AC01-412F-A9D7-EA2D99883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B6C-9B9B-4863-BA1D-0F3B37F30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04AC-AC01-412F-A9D7-EA2D99883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B6C-9B9B-4863-BA1D-0F3B37F30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04AC-AC01-412F-A9D7-EA2D99883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FB6C-9B9B-4863-BA1D-0F3B37F303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emf"/><Relationship Id="rId8" Type="http://schemas.openxmlformats.org/officeDocument/2006/relationships/image" Target="../media/image17.emf"/><Relationship Id="rId7" Type="http://schemas.openxmlformats.org/officeDocument/2006/relationships/image" Target="../media/image16.png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2341" y="576720"/>
            <a:ext cx="104379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ea typeface="等线 Light" panose="02010600030101010101" pitchFamily="2" charset="-122"/>
              </a:rPr>
              <a:t>Chiral charge pumping in graphene deposited on a magnetic insulator </a:t>
            </a:r>
            <a:br>
              <a:rPr lang="en-US" altLang="zh-CN" sz="3600" dirty="0">
                <a:ea typeface="等线 Light" panose="02010600030101010101" pitchFamily="2" charset="-122"/>
              </a:rPr>
            </a:br>
            <a:endParaRPr lang="zh-CN" altLang="en-US" sz="3600" dirty="0">
              <a:ea typeface="等线 Light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48716" y="5514516"/>
            <a:ext cx="2146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Yunyan</a:t>
            </a:r>
            <a:r>
              <a:rPr lang="en-US" altLang="zh-CN" sz="2000" dirty="0" smtClean="0"/>
              <a:t> Yao</a:t>
            </a:r>
            <a:endParaRPr lang="en-US" altLang="zh-CN" sz="2000" dirty="0" smtClean="0"/>
          </a:p>
          <a:p>
            <a:r>
              <a:rPr lang="en-US" altLang="zh-CN" sz="2000" dirty="0" smtClean="0"/>
              <a:t>20170512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6611" y="2758799"/>
            <a:ext cx="9716261" cy="18985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7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Phenomenological model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83628" y="6989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based on the existence of a finite density of</a:t>
            </a:r>
            <a:endParaRPr lang="en-US" altLang="zh-CN" dirty="0"/>
          </a:p>
          <a:p>
            <a:r>
              <a:rPr lang="en-US" altLang="zh-CN" dirty="0" smtClean="0"/>
              <a:t>      screw </a:t>
            </a:r>
            <a:r>
              <a:rPr lang="en-US" altLang="zh-CN" dirty="0"/>
              <a:t>dislocations in YIG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656" y="492780"/>
            <a:ext cx="3080516" cy="29892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219" y="3501835"/>
            <a:ext cx="3095953" cy="30840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3627" y="1664234"/>
            <a:ext cx="6237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The voltage signal is related to </a:t>
            </a:r>
            <a:r>
              <a:rPr lang="en-US" altLang="zh-CN" dirty="0" smtClean="0"/>
              <a:t>the electromotive </a:t>
            </a:r>
            <a:r>
              <a:rPr lang="en-US" altLang="zh-CN" dirty="0"/>
              <a:t>forces induced by the magnetization dynamics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83628" y="26295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exchange interaction couples </a:t>
            </a:r>
            <a:r>
              <a:rPr lang="en-US" altLang="zh-CN" dirty="0" smtClean="0"/>
              <a:t>the spins </a:t>
            </a:r>
            <a:r>
              <a:rPr lang="en-US" altLang="zh-CN" dirty="0"/>
              <a:t>of itinerant electrons of SLG to the localized </a:t>
            </a:r>
            <a:r>
              <a:rPr lang="en-US" altLang="zh-CN" dirty="0" smtClean="0"/>
              <a:t>magnetic moments in YIG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67" y="4699225"/>
            <a:ext cx="4381500" cy="6858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3834" y="3927382"/>
            <a:ext cx="6174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tilted </a:t>
            </a:r>
            <a:r>
              <a:rPr lang="en-US" altLang="zh-CN" dirty="0"/>
              <a:t>exchange field translates the effect of </a:t>
            </a:r>
            <a:r>
              <a:rPr lang="en-US" altLang="zh-CN" dirty="0" smtClean="0"/>
              <a:t>the symmetry </a:t>
            </a:r>
            <a:r>
              <a:rPr lang="en-US" altLang="zh-CN" dirty="0"/>
              <a:t>breaking in YIG into the electronic response </a:t>
            </a:r>
            <a:r>
              <a:rPr lang="en-US" altLang="zh-CN" dirty="0" smtClean="0"/>
              <a:t>of graphene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3208283" y="3413234"/>
            <a:ext cx="472965" cy="4234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2814145" y="5202621"/>
            <a:ext cx="97220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886200" y="5202621"/>
            <a:ext cx="29166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359166" y="5202621"/>
            <a:ext cx="44931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2443655" y="5202621"/>
            <a:ext cx="693683" cy="5281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07645" y="5730766"/>
            <a:ext cx="1940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displacements of the carbon atoms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032031" y="5202621"/>
            <a:ext cx="145831" cy="583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583824" y="5202621"/>
            <a:ext cx="1020817" cy="5281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331779" y="5782396"/>
            <a:ext cx="169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elated to H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344511" y="5730766"/>
            <a:ext cx="178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elated to </a:t>
            </a:r>
            <a:r>
              <a:rPr lang="en-US" altLang="zh-CN" dirty="0" err="1" smtClean="0"/>
              <a:t>K</a:t>
            </a:r>
            <a:r>
              <a:rPr lang="en-US" altLang="zh-CN" baseline="-25000" dirty="0" err="1" smtClean="0"/>
              <a:t>sw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4481" y="575441"/>
            <a:ext cx="5284174" cy="53842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47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Frequency dependence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42" y="693355"/>
            <a:ext cx="4383404" cy="6828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3986" y="1505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predicts that the effect should exist only </a:t>
            </a:r>
            <a:r>
              <a:rPr lang="en-US" altLang="zh-CN" dirty="0" smtClean="0"/>
              <a:t>within a </a:t>
            </a:r>
            <a:r>
              <a:rPr lang="en-US" altLang="zh-CN" dirty="0"/>
              <a:t>certain range </a:t>
            </a:r>
            <a:r>
              <a:rPr lang="en-US" altLang="zh-CN" dirty="0" smtClean="0"/>
              <a:t>   of </a:t>
            </a:r>
            <a:r>
              <a:rPr lang="en-US" altLang="zh-CN" dirty="0"/>
              <a:t>spin-wave frequencies </a:t>
            </a:r>
            <a:r>
              <a:rPr lang="en-US" altLang="zh-CN" dirty="0" smtClean="0"/>
              <a:t>around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689816" y="1782634"/>
                <a:ext cx="8474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816" y="1782634"/>
                <a:ext cx="84747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16393" r="-56115" b="-175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641816" y="4110499"/>
            <a:ext cx="47105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the frequency dependence of V/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abs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exhibits a </a:t>
            </a:r>
            <a:r>
              <a:rPr lang="en-US" altLang="zh-CN" dirty="0" smtClean="0"/>
              <a:t>resonance-like behavior </a:t>
            </a:r>
            <a:r>
              <a:rPr lang="en-US" altLang="zh-CN" dirty="0"/>
              <a:t>with the maximum at about 6 GHz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2326" y="33346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voltage is linearly </a:t>
            </a:r>
            <a:r>
              <a:rPr lang="en-US" altLang="zh-CN" dirty="0" smtClean="0"/>
              <a:t>proportional to </a:t>
            </a:r>
            <a:r>
              <a:rPr lang="en-US" altLang="zh-CN" dirty="0"/>
              <a:t>the spin-wave intensity 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47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conclusions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2102069" y="1363779"/>
            <a:ext cx="7633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experimentally observe a chiral </a:t>
            </a:r>
            <a:r>
              <a:rPr lang="en-US" altLang="zh-CN" dirty="0" smtClean="0"/>
              <a:t>charge pumping </a:t>
            </a:r>
            <a:r>
              <a:rPr lang="en-US" altLang="zh-CN" dirty="0"/>
              <a:t>in YIG/SLG bilayers caused by the </a:t>
            </a:r>
            <a:r>
              <a:rPr lang="en-US" altLang="zh-CN" dirty="0" smtClean="0"/>
              <a:t>symmetry breaking </a:t>
            </a:r>
            <a:r>
              <a:rPr lang="en-US" altLang="zh-CN" dirty="0"/>
              <a:t>at the YIG surface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12578" y="2737649"/>
            <a:ext cx="7464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The broken symmetry of the studied YIG film </a:t>
            </a:r>
            <a:r>
              <a:rPr lang="en-US" altLang="zh-CN" dirty="0" smtClean="0"/>
              <a:t>has been </a:t>
            </a:r>
            <a:r>
              <a:rPr lang="en-US" altLang="zh-CN" dirty="0"/>
              <a:t>also experimentally confirmed by FMR </a:t>
            </a:r>
            <a:r>
              <a:rPr lang="en-US" altLang="zh-CN" dirty="0" smtClean="0"/>
              <a:t>measurements in </a:t>
            </a:r>
            <a:r>
              <a:rPr lang="en-US" altLang="zh-CN" dirty="0"/>
              <a:t>bare YIG films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54468" y="4111520"/>
            <a:ext cx="7181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The developed </a:t>
            </a:r>
            <a:r>
              <a:rPr lang="en-US" altLang="zh-CN" dirty="0" smtClean="0"/>
              <a:t>theoretical </a:t>
            </a:r>
            <a:r>
              <a:rPr lang="en-US" altLang="zh-CN" dirty="0"/>
              <a:t>m</a:t>
            </a:r>
            <a:r>
              <a:rPr lang="en-US" altLang="zh-CN" dirty="0" smtClean="0"/>
              <a:t>odel, predicts </a:t>
            </a:r>
            <a:r>
              <a:rPr lang="en-US" altLang="zh-CN" dirty="0"/>
              <a:t>that the strength of the effect can </a:t>
            </a:r>
            <a:r>
              <a:rPr lang="en-US" altLang="zh-CN" dirty="0" smtClean="0"/>
              <a:t>be increased </a:t>
            </a:r>
            <a:r>
              <a:rPr lang="en-US" altLang="zh-CN" dirty="0"/>
              <a:t>by making use of </a:t>
            </a:r>
            <a:r>
              <a:rPr lang="en-US" altLang="zh-CN" dirty="0" smtClean="0"/>
              <a:t>2D </a:t>
            </a:r>
            <a:r>
              <a:rPr lang="en-US" altLang="zh-CN" dirty="0"/>
              <a:t>conductors with </a:t>
            </a:r>
            <a:r>
              <a:rPr lang="en-US" altLang="zh-CN" dirty="0" smtClean="0"/>
              <a:t>a strong </a:t>
            </a:r>
            <a:r>
              <a:rPr lang="en-US" altLang="zh-CN" dirty="0"/>
              <a:t>spin-orbital coupling, such as MoS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3648" y="1067495"/>
            <a:ext cx="2125388" cy="23791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48971" y="2984995"/>
            <a:ext cx="6789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Time </a:t>
            </a:r>
            <a:r>
              <a:rPr lang="en-US" altLang="zh-CN" dirty="0"/>
              <a:t>resolved measurements of dynamical </a:t>
            </a:r>
            <a:r>
              <a:rPr lang="en-US" altLang="zh-CN" dirty="0" smtClean="0"/>
              <a:t>magnetic processes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Spin </a:t>
            </a:r>
            <a:r>
              <a:rPr lang="en-US" altLang="zh-CN" dirty="0"/>
              <a:t>wave excitation through spin polarized </a:t>
            </a:r>
            <a:r>
              <a:rPr lang="en-US" altLang="zh-CN" dirty="0" smtClean="0"/>
              <a:t>current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Optical </a:t>
            </a:r>
            <a:r>
              <a:rPr lang="en-US" altLang="zh-CN" dirty="0"/>
              <a:t>spectroscopy on </a:t>
            </a:r>
            <a:r>
              <a:rPr lang="en-US" altLang="zh-CN" dirty="0" err="1"/>
              <a:t>magnon</a:t>
            </a:r>
            <a:r>
              <a:rPr lang="en-US" altLang="zh-CN" dirty="0"/>
              <a:t> Bose-Einstein </a:t>
            </a:r>
            <a:r>
              <a:rPr lang="en-US" altLang="zh-CN" dirty="0" smtClean="0"/>
              <a:t>condensates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47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About authors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420257" y="947813"/>
            <a:ext cx="37668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University of </a:t>
            </a:r>
            <a:r>
              <a:rPr lang="en-US" altLang="zh-CN" dirty="0" smtClean="0"/>
              <a:t>Muenster(Germany)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Ural Division of </a:t>
            </a:r>
            <a:r>
              <a:rPr lang="en-US" altLang="zh-CN" dirty="0" smtClean="0"/>
              <a:t>RAS (</a:t>
            </a:r>
            <a:r>
              <a:rPr lang="en-US" altLang="zh-CN" dirty="0"/>
              <a:t>R</a:t>
            </a:r>
            <a:r>
              <a:rPr lang="en-US" altLang="zh-CN" dirty="0" smtClean="0"/>
              <a:t>ussia)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423648" y="3790887"/>
            <a:ext cx="21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Sergej</a:t>
            </a:r>
            <a:r>
              <a:rPr lang="en-US" altLang="zh-CN" dirty="0"/>
              <a:t> O. </a:t>
            </a:r>
            <a:r>
              <a:rPr lang="en-US" altLang="zh-CN" dirty="0" err="1"/>
              <a:t>Demokritov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420257" y="4069481"/>
            <a:ext cx="3113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Group members: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Michael </a:t>
            </a:r>
            <a:r>
              <a:rPr lang="en-US" altLang="zh-CN" dirty="0" err="1" smtClean="0"/>
              <a:t>Evelt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Oleksandr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Dzyapko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Vladislav</a:t>
            </a:r>
            <a:r>
              <a:rPr lang="en-US" altLang="zh-CN" dirty="0"/>
              <a:t> E. </a:t>
            </a:r>
            <a:r>
              <a:rPr lang="en-US" altLang="zh-CN" dirty="0" err="1"/>
              <a:t>Demidov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837" y="4229053"/>
            <a:ext cx="1228889" cy="13243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20257" y="2554014"/>
            <a:ext cx="225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</a:t>
            </a:r>
            <a:r>
              <a:rPr lang="en-US" altLang="zh-CN" dirty="0" smtClean="0"/>
              <a:t>esearch area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3229350" y="4745178"/>
            <a:ext cx="1082519" cy="14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47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motivation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2146409" y="1703861"/>
            <a:ext cx="789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In </a:t>
            </a:r>
            <a:r>
              <a:rPr lang="en-US" altLang="zh-CN" dirty="0" smtClean="0">
                <a:solidFill>
                  <a:srgbClr val="FF0000"/>
                </a:solidFill>
              </a:rPr>
              <a:t>spin pumping </a:t>
            </a:r>
            <a:r>
              <a:rPr lang="en-US" altLang="zh-CN" dirty="0" smtClean="0"/>
              <a:t>system, as </a:t>
            </a:r>
            <a:r>
              <a:rPr lang="en-US" altLang="zh-CN" dirty="0"/>
              <a:t>the thickness of </a:t>
            </a:r>
            <a:r>
              <a:rPr lang="en-US" altLang="zh-CN" dirty="0" smtClean="0"/>
              <a:t>the metallic </a:t>
            </a:r>
            <a:r>
              <a:rPr lang="en-US" altLang="zh-CN" dirty="0"/>
              <a:t>layer is reduced, additional interfacial effects </a:t>
            </a:r>
            <a:r>
              <a:rPr lang="en-US" altLang="zh-CN" dirty="0" smtClean="0"/>
              <a:t>must be </a:t>
            </a:r>
            <a:r>
              <a:rPr lang="en-US" altLang="zh-CN" dirty="0"/>
              <a:t>considered. The different contributions may be </a:t>
            </a:r>
            <a:r>
              <a:rPr lang="en-US" altLang="zh-CN" dirty="0" smtClean="0"/>
              <a:t>identified by </a:t>
            </a:r>
            <a:r>
              <a:rPr lang="en-US" altLang="zh-CN" dirty="0"/>
              <a:t>analyzing the symmetries of the voltage signal with respect</a:t>
            </a:r>
            <a:endParaRPr lang="en-US" altLang="zh-CN" dirty="0"/>
          </a:p>
          <a:p>
            <a:r>
              <a:rPr lang="en-US" altLang="zh-CN" dirty="0"/>
              <a:t>to different adjustable parameters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78269" y="3765754"/>
            <a:ext cx="3247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Single layer graphene(SLG)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2457450" y="4596751"/>
            <a:ext cx="2900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Magnetic material(YIG)</a:t>
            </a:r>
            <a:endParaRPr lang="zh-CN" altLang="en-US" sz="2000" dirty="0"/>
          </a:p>
        </p:txBody>
      </p:sp>
      <p:sp>
        <p:nvSpPr>
          <p:cNvPr id="7" name="右大括号 6"/>
          <p:cNvSpPr/>
          <p:nvPr/>
        </p:nvSpPr>
        <p:spPr>
          <a:xfrm>
            <a:off x="5337285" y="3965809"/>
            <a:ext cx="503184" cy="815342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5857" y="4135086"/>
            <a:ext cx="4200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Spin-wave induced interfacial effects 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5036423" y="4895277"/>
            <a:ext cx="1958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Microwave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field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0649" y="1631731"/>
            <a:ext cx="6941351" cy="43366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47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schematic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528145" y="1324304"/>
            <a:ext cx="43906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Thickness: YIG(</a:t>
            </a:r>
            <a:r>
              <a:rPr lang="en-US" altLang="zh-CN" dirty="0" smtClean="0">
                <a:solidFill>
                  <a:srgbClr val="FF0000"/>
                </a:solidFill>
              </a:rPr>
              <a:t>5.1um</a:t>
            </a:r>
            <a:r>
              <a:rPr lang="en-US" altLang="zh-CN" dirty="0" smtClean="0"/>
              <a:t>),GGG(</a:t>
            </a:r>
            <a:r>
              <a:rPr lang="en-US" altLang="zh-CN" dirty="0" smtClean="0">
                <a:solidFill>
                  <a:srgbClr val="FF0000"/>
                </a:solidFill>
              </a:rPr>
              <a:t>0.5mm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Saturation magnetization of YIG with out-of-plane geometry </a:t>
            </a:r>
            <a:r>
              <a:rPr lang="el-GR" altLang="zh-CN" dirty="0" smtClean="0">
                <a:solidFill>
                  <a:srgbClr val="FF0000"/>
                </a:solidFill>
              </a:rPr>
              <a:t>4π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>
                <a:solidFill>
                  <a:srgbClr val="FF0000"/>
                </a:solidFill>
              </a:rPr>
              <a:t> =1</a:t>
            </a:r>
            <a:r>
              <a:rPr lang="en-US" altLang="zh-CN" i="1" dirty="0" smtClean="0">
                <a:solidFill>
                  <a:srgbClr val="FF0000"/>
                </a:solidFill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</a:rPr>
              <a:t>75 </a:t>
            </a:r>
            <a:r>
              <a:rPr lang="en-US" altLang="zh-CN" dirty="0" err="1">
                <a:solidFill>
                  <a:srgbClr val="FF0000"/>
                </a:solidFill>
              </a:rPr>
              <a:t>kG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Gold contact patches indicated by (+) and (-) were </a:t>
            </a:r>
            <a:r>
              <a:rPr lang="en-US" altLang="zh-CN" dirty="0" smtClean="0"/>
              <a:t>used for </a:t>
            </a:r>
            <a:r>
              <a:rPr lang="en-US" altLang="zh-CN" dirty="0"/>
              <a:t>electric </a:t>
            </a:r>
            <a:r>
              <a:rPr lang="en-US" altLang="zh-CN" dirty="0" smtClean="0"/>
              <a:t>measurements; </a:t>
            </a:r>
            <a:br>
              <a:rPr lang="en-US" altLang="zh-CN" dirty="0"/>
            </a:b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Spin waves are excited by microwave (MW) current flowing </a:t>
            </a:r>
            <a:r>
              <a:rPr lang="en-US" altLang="zh-CN" dirty="0" smtClean="0"/>
              <a:t>in one </a:t>
            </a:r>
            <a:r>
              <a:rPr lang="en-US" altLang="zh-CN" dirty="0"/>
              <a:t>of the two narrow antennas, producing a </a:t>
            </a:r>
            <a:r>
              <a:rPr lang="en-US" altLang="zh-CN" dirty="0">
                <a:solidFill>
                  <a:srgbClr val="FF0000"/>
                </a:solidFill>
              </a:rPr>
              <a:t>local MW </a:t>
            </a:r>
            <a:r>
              <a:rPr lang="en-US" altLang="zh-CN" dirty="0" smtClean="0">
                <a:solidFill>
                  <a:srgbClr val="FF0000"/>
                </a:solidFill>
              </a:rPr>
              <a:t>field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red arrows </a:t>
            </a:r>
            <a:r>
              <a:rPr lang="en-US" altLang="zh-CN" dirty="0"/>
              <a:t>represent the precession of the exchange field following </a:t>
            </a:r>
            <a:r>
              <a:rPr lang="en-US" altLang="zh-CN" dirty="0" smtClean="0"/>
              <a:t>the magnetization </a:t>
            </a:r>
            <a:r>
              <a:rPr lang="en-US" altLang="zh-CN" dirty="0"/>
              <a:t>dynamics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579641" y="3477263"/>
            <a:ext cx="235792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829451" y="2530422"/>
            <a:ext cx="2538247" cy="534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75700" y="2574824"/>
            <a:ext cx="223870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8146" y="710661"/>
            <a:ext cx="5125764" cy="55482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47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Microwave &amp; voltage measurement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483476" y="876642"/>
            <a:ext cx="5612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temperature </a:t>
            </a:r>
            <a:r>
              <a:rPr lang="en-US" altLang="zh-CN" b="1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>
                <a:solidFill>
                  <a:srgbClr val="FF0000"/>
                </a:solidFill>
              </a:rPr>
              <a:t>295 </a:t>
            </a:r>
            <a:r>
              <a:rPr lang="en-US" altLang="zh-CN" dirty="0" smtClean="0">
                <a:solidFill>
                  <a:srgbClr val="FF0000"/>
                </a:solidFill>
              </a:rPr>
              <a:t>±0</a:t>
            </a:r>
            <a:r>
              <a:rPr lang="en-US" altLang="zh-CN" i="1" dirty="0" smtClean="0">
                <a:solidFill>
                  <a:srgbClr val="FF0000"/>
                </a:solidFill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</a:rPr>
              <a:t>02 K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rgbClr val="FF0000"/>
                </a:solidFill>
              </a:rPr>
              <a:t>H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o</a:t>
            </a:r>
            <a:r>
              <a:rPr lang="en-US" altLang="zh-CN" dirty="0" smtClean="0">
                <a:solidFill>
                  <a:srgbClr val="FF0000"/>
                </a:solidFill>
              </a:rPr>
              <a:t> &gt; 2KOe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Figure(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),keep </a:t>
            </a:r>
            <a:r>
              <a:rPr lang="en-US" altLang="zh-CN" i="1" dirty="0" smtClean="0"/>
              <a:t>f </a:t>
            </a:r>
            <a:r>
              <a:rPr lang="en-US" altLang="zh-CN" dirty="0" err="1" smtClean="0"/>
              <a:t>constant,vary</a:t>
            </a:r>
            <a:r>
              <a:rPr lang="en-US" altLang="zh-CN" b="1" dirty="0"/>
              <a:t> H</a:t>
            </a:r>
            <a:r>
              <a:rPr lang="en-US" altLang="zh-CN" b="1" baseline="-25000" dirty="0"/>
              <a:t>o</a:t>
            </a:r>
            <a:r>
              <a:rPr lang="en-US" altLang="zh-CN" dirty="0" smtClean="0"/>
              <a:t>, </a:t>
            </a:r>
            <a:r>
              <a:rPr lang="en-US" altLang="zh-CN" dirty="0"/>
              <a:t>characterizing </a:t>
            </a:r>
            <a:r>
              <a:rPr lang="en-US" altLang="zh-CN" dirty="0" smtClean="0"/>
              <a:t>the field-dependent </a:t>
            </a:r>
            <a:r>
              <a:rPr lang="en-US" altLang="zh-CN" dirty="0"/>
              <a:t>excitation of spin waves in </a:t>
            </a:r>
            <a:r>
              <a:rPr lang="en-US" altLang="zh-CN" dirty="0" smtClean="0"/>
              <a:t>YIG;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9990" y="2582289"/>
            <a:ext cx="23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umber of small peaks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3829451" y="2443077"/>
            <a:ext cx="2793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odd number constant spin wave modes resonance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086101" y="2797622"/>
            <a:ext cx="6069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49990" y="344608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large absorption peak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097925" y="3687892"/>
            <a:ext cx="6069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033016" y="3494764"/>
            <a:ext cx="922283" cy="433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FMR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8477" y="4471889"/>
            <a:ext cx="6144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Figre</a:t>
            </a:r>
            <a:r>
              <a:rPr lang="en-US" altLang="zh-CN" dirty="0" smtClean="0"/>
              <a:t>(c),</a:t>
            </a:r>
            <a:r>
              <a:rPr lang="en-US" altLang="zh-CN" dirty="0"/>
              <a:t> measured voltage versus the applied magnetic </a:t>
            </a:r>
            <a:r>
              <a:rPr lang="en-US" altLang="zh-CN" dirty="0" smtClean="0"/>
              <a:t>field.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78477" y="5163207"/>
            <a:ext cx="5709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</a:t>
            </a:r>
            <a:r>
              <a:rPr lang="en-US" altLang="zh-CN" baseline="-25000" dirty="0" smtClean="0"/>
              <a:t>-</a:t>
            </a:r>
            <a:r>
              <a:rPr lang="en-US" altLang="zh-CN" dirty="0" smtClean="0"/>
              <a:t> is the inversion of H</a:t>
            </a:r>
            <a:r>
              <a:rPr lang="en-US" altLang="zh-CN" baseline="-25000" dirty="0" smtClean="0"/>
              <a:t>+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to MW absorption vs field,              </a:t>
            </a:r>
            <a:r>
              <a:rPr lang="en-US" altLang="zh-CN" dirty="0" smtClean="0">
                <a:solidFill>
                  <a:srgbClr val="FF0000"/>
                </a:solidFill>
              </a:rPr>
              <a:t>no visible change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to measured voltage vs field,          </a:t>
            </a:r>
            <a:r>
              <a:rPr lang="en-US" altLang="zh-CN" dirty="0" smtClean="0">
                <a:solidFill>
                  <a:srgbClr val="FF0000"/>
                </a:solidFill>
              </a:rPr>
              <a:t>change sign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>
            <a:stCxn id="8" idx="3"/>
          </p:cNvCxnSpPr>
          <p:nvPr/>
        </p:nvCxnSpPr>
        <p:spPr>
          <a:xfrm>
            <a:off x="6623086" y="2766243"/>
            <a:ext cx="2284431" cy="1317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907517" y="3030610"/>
            <a:ext cx="0" cy="10449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40846" y="5358100"/>
            <a:ext cx="462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</a:rPr>
              <a:t>?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0568" y="1052676"/>
            <a:ext cx="8020050" cy="42481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47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Symmetry breaking</a:t>
            </a:r>
            <a:endParaRPr lang="zh-CN" altLang="en-US" sz="3600" dirty="0"/>
          </a:p>
        </p:txBody>
      </p:sp>
      <p:sp>
        <p:nvSpPr>
          <p:cNvPr id="7" name="左箭头 6"/>
          <p:cNvSpPr/>
          <p:nvPr/>
        </p:nvSpPr>
        <p:spPr>
          <a:xfrm>
            <a:off x="6928945" y="1454444"/>
            <a:ext cx="733096" cy="18466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4319752" y="5234152"/>
            <a:ext cx="157655" cy="34684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792394" y="1320689"/>
            <a:ext cx="24082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792395" y="1320689"/>
            <a:ext cx="2408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the </a:t>
            </a:r>
            <a:r>
              <a:rPr lang="en-US" altLang="zh-CN" dirty="0">
                <a:solidFill>
                  <a:schemeClr val="bg1"/>
                </a:solidFill>
              </a:rPr>
              <a:t>reference geometry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6759" y="5810749"/>
            <a:ext cx="344476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Rotation by 180◦ around the z axis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395998" y="5702594"/>
            <a:ext cx="2427890" cy="92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Mirroring with respect to the vertical </a:t>
            </a:r>
            <a:r>
              <a:rPr lang="en-US" altLang="zh-CN" i="1" dirty="0" err="1"/>
              <a:t>xz</a:t>
            </a:r>
            <a:r>
              <a:rPr lang="en-US" altLang="zh-CN" i="1" dirty="0"/>
              <a:t> </a:t>
            </a:r>
            <a:r>
              <a:rPr lang="en-US" altLang="zh-CN" dirty="0"/>
              <a:t>plane (</a:t>
            </a:r>
            <a:r>
              <a:rPr lang="en-US" altLang="zh-CN" i="1" dirty="0"/>
              <a:t>y </a:t>
            </a:r>
            <a:r>
              <a:rPr lang="en-US" altLang="zh-CN" dirty="0"/>
              <a:t>→ -</a:t>
            </a:r>
            <a:r>
              <a:rPr lang="en-US" altLang="zh-CN" i="1" dirty="0"/>
              <a:t>y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14" name="上箭头 13"/>
          <p:cNvSpPr/>
          <p:nvPr/>
        </p:nvSpPr>
        <p:spPr>
          <a:xfrm>
            <a:off x="8509438" y="5123793"/>
            <a:ext cx="201010" cy="4572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47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Symmetry breaking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778" y="989025"/>
            <a:ext cx="4485206" cy="273796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058918" y="4318622"/>
            <a:ext cx="21362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rotation by 180◦ around the normal to the film plane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3514397" y="4702907"/>
            <a:ext cx="796158" cy="1458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圆角矩形 9"/>
              <p:cNvSpPr/>
              <p:nvPr/>
            </p:nvSpPr>
            <p:spPr>
              <a:xfrm>
                <a:off x="4704693" y="4280837"/>
                <a:ext cx="1978572" cy="1051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altLang="zh-CN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zh-CN" b="0" i="0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𝐾𝑠𝑤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圆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693" y="4280837"/>
                <a:ext cx="1978572" cy="1051059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圆角矩形 11"/>
              <p:cNvSpPr/>
              <p:nvPr/>
            </p:nvSpPr>
            <p:spPr>
              <a:xfrm>
                <a:off x="8070630" y="4245707"/>
                <a:ext cx="2413440" cy="1121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zh-CN" dirty="0" smtClean="0"/>
              </a:p>
              <a:p>
                <a:pPr algn="ctr"/>
                <a:r>
                  <a:rPr lang="en-US" altLang="zh-CN" dirty="0" smtClean="0"/>
                  <a:t>Agree with the experimental finding 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圆角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630" y="4245707"/>
                <a:ext cx="2413440" cy="112132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右箭头 12"/>
          <p:cNvSpPr/>
          <p:nvPr/>
        </p:nvSpPr>
        <p:spPr>
          <a:xfrm>
            <a:off x="6880334" y="4703748"/>
            <a:ext cx="796158" cy="1458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124699" y="2004066"/>
            <a:ext cx="3777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Rotation symmetry around the normal axis is existed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47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Symmetry breaking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429" y="680477"/>
            <a:ext cx="4999182" cy="285355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129863" y="4823959"/>
            <a:ext cx="1937845" cy="1197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Mirroring with respect to the vertical </a:t>
            </a:r>
            <a:r>
              <a:rPr lang="en-US" altLang="zh-CN" i="1" dirty="0" err="1">
                <a:solidFill>
                  <a:srgbClr val="FF0000"/>
                </a:solidFill>
              </a:rPr>
              <a:t>xz</a:t>
            </a:r>
            <a:r>
              <a:rPr lang="en-US" altLang="zh-CN" i="1" dirty="0"/>
              <a:t> </a:t>
            </a:r>
            <a:r>
              <a:rPr lang="en-US" altLang="zh-CN" dirty="0"/>
              <a:t>plane (</a:t>
            </a:r>
            <a:r>
              <a:rPr lang="en-US" altLang="zh-CN" i="1" dirty="0"/>
              <a:t>y </a:t>
            </a:r>
            <a:r>
              <a:rPr lang="en-US" altLang="zh-CN" dirty="0"/>
              <a:t>→ -</a:t>
            </a:r>
            <a:r>
              <a:rPr lang="en-US" altLang="zh-CN" i="1" dirty="0"/>
              <a:t>y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3254266" y="5420368"/>
            <a:ext cx="796158" cy="1458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圆角矩形 7"/>
              <p:cNvSpPr/>
              <p:nvPr/>
            </p:nvSpPr>
            <p:spPr>
              <a:xfrm>
                <a:off x="4420914" y="4823959"/>
                <a:ext cx="2598683" cy="12954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altLang="zh-CN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zh-CN" b="0" i="0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𝐾𝑠𝑤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914" y="4823959"/>
                <a:ext cx="2598683" cy="1295423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圆角矩形 8"/>
              <p:cNvSpPr/>
              <p:nvPr/>
            </p:nvSpPr>
            <p:spPr>
              <a:xfrm>
                <a:off x="8062747" y="4932621"/>
                <a:ext cx="2413440" cy="1121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zh-CN" dirty="0" smtClean="0"/>
              </a:p>
              <a:p>
                <a:pPr algn="ctr"/>
                <a:r>
                  <a:rPr lang="en-US" altLang="zh-CN" dirty="0" smtClean="0"/>
                  <a:t>Not agree with the experimental finding 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圆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747" y="4932621"/>
                <a:ext cx="2413440" cy="112132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7143093" y="5493281"/>
            <a:ext cx="796158" cy="1458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25421" y="1350518"/>
            <a:ext cx="150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axial </a:t>
            </a:r>
            <a:r>
              <a:rPr lang="en-US" altLang="zh-CN" dirty="0" err="1" smtClean="0"/>
              <a:t>vector:A</a:t>
            </a:r>
            <a:endParaRPr lang="en-US" altLang="zh-CN" dirty="0" smtClean="0"/>
          </a:p>
          <a:p>
            <a:r>
              <a:rPr lang="en-US" altLang="zh-CN" dirty="0" smtClean="0"/>
              <a:t>    (as </a:t>
            </a:r>
            <a:r>
              <a:rPr lang="en-US" altLang="zh-CN" dirty="0" smtClean="0">
                <a:solidFill>
                  <a:srgbClr val="FF0000"/>
                </a:solidFill>
              </a:rPr>
              <a:t>H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,M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7541172" y="1496823"/>
            <a:ext cx="1243046" cy="2849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240315" y="949546"/>
                <a:ext cx="2132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mirror symmetry: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315" y="949546"/>
                <a:ext cx="2132285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左大括号 13"/>
          <p:cNvSpPr/>
          <p:nvPr/>
        </p:nvSpPr>
        <p:spPr>
          <a:xfrm>
            <a:off x="9000568" y="1257566"/>
            <a:ext cx="520262" cy="76345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194" y="1011414"/>
            <a:ext cx="1301106" cy="4923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4194" y="1792131"/>
            <a:ext cx="1339730" cy="49707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925421" y="2653728"/>
            <a:ext cx="150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eal </a:t>
            </a:r>
            <a:r>
              <a:rPr lang="en-US" altLang="zh-CN" dirty="0" err="1" smtClean="0"/>
              <a:t>vector:A</a:t>
            </a:r>
            <a:endParaRPr lang="en-US" altLang="zh-CN" dirty="0" smtClean="0"/>
          </a:p>
          <a:p>
            <a:r>
              <a:rPr lang="en-US" altLang="zh-CN" dirty="0" smtClean="0"/>
              <a:t>    (as </a:t>
            </a:r>
            <a:r>
              <a:rPr lang="en-US" altLang="zh-CN" dirty="0" err="1" smtClean="0">
                <a:solidFill>
                  <a:srgbClr val="FF0000"/>
                </a:solidFill>
              </a:rPr>
              <a:t>E,K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sw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8" name="右箭头 17"/>
          <p:cNvSpPr/>
          <p:nvPr/>
        </p:nvSpPr>
        <p:spPr>
          <a:xfrm>
            <a:off x="7541172" y="2800033"/>
            <a:ext cx="1243046" cy="2849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7096552" y="2258661"/>
                <a:ext cx="2132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mirror symmetry: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552" y="2258661"/>
                <a:ext cx="2132285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" name="左大括号 19"/>
          <p:cNvSpPr/>
          <p:nvPr/>
        </p:nvSpPr>
        <p:spPr>
          <a:xfrm>
            <a:off x="9000568" y="2560776"/>
            <a:ext cx="520262" cy="76345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1685" y="2419742"/>
            <a:ext cx="1361325" cy="45327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27843" y="3104330"/>
            <a:ext cx="1253831" cy="533837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 flipH="1">
            <a:off x="6251028" y="3446364"/>
            <a:ext cx="2055429" cy="13069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40999" y="3658148"/>
            <a:ext cx="46534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the </a:t>
            </a:r>
            <a:r>
              <a:rPr lang="en-US" altLang="zh-CN" sz="2000" dirty="0"/>
              <a:t>mirror </a:t>
            </a:r>
            <a:r>
              <a:rPr lang="en-US" altLang="zh-CN" sz="2000" dirty="0" smtClean="0"/>
              <a:t>reflection symmetry </a:t>
            </a:r>
            <a:r>
              <a:rPr lang="en-US" altLang="zh-CN" sz="2000" dirty="0"/>
              <a:t>about the planes normal to the interface is broken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8743" y="1469678"/>
            <a:ext cx="6151304" cy="45649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47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FMR in YIG film</a:t>
            </a:r>
            <a:endParaRPr lang="zh-CN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506294" y="2185962"/>
            <a:ext cx="51763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frequency </a:t>
            </a:r>
            <a:r>
              <a:rPr lang="en-US" altLang="zh-CN" dirty="0" smtClean="0"/>
              <a:t>of the </a:t>
            </a:r>
            <a:r>
              <a:rPr lang="en-US" altLang="zh-CN" dirty="0"/>
              <a:t>FMR in YIG films depends on whether the static </a:t>
            </a:r>
            <a:r>
              <a:rPr lang="en-US" altLang="zh-CN" dirty="0" smtClean="0"/>
              <a:t>magnetic field is </a:t>
            </a:r>
            <a:r>
              <a:rPr lang="en-US" altLang="zh-CN" dirty="0" smtClean="0">
                <a:solidFill>
                  <a:srgbClr val="FF0000"/>
                </a:solidFill>
              </a:rPr>
              <a:t>parallel</a:t>
            </a:r>
            <a:r>
              <a:rPr lang="en-US" altLang="zh-CN" dirty="0" smtClean="0"/>
              <a:t> or </a:t>
            </a:r>
            <a:r>
              <a:rPr lang="en-US" altLang="zh-CN" dirty="0">
                <a:solidFill>
                  <a:srgbClr val="FF0000"/>
                </a:solidFill>
              </a:rPr>
              <a:t>antiparallel</a:t>
            </a:r>
            <a:r>
              <a:rPr lang="en-US" altLang="zh-CN" dirty="0"/>
              <a:t> to the normal to the film </a:t>
            </a:r>
            <a:r>
              <a:rPr lang="en-US" altLang="zh-CN" dirty="0" smtClean="0"/>
              <a:t>surface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9206" y="684941"/>
            <a:ext cx="107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Aim </a:t>
            </a:r>
            <a:r>
              <a:rPr lang="en-US" altLang="zh-CN" sz="2000" dirty="0"/>
              <a:t>: </a:t>
            </a:r>
            <a:r>
              <a:rPr lang="en-US" altLang="zh-CN" sz="2000" dirty="0" smtClean="0"/>
              <a:t>to </a:t>
            </a:r>
            <a:r>
              <a:rPr lang="en-US" altLang="zh-CN" sz="2000" dirty="0"/>
              <a:t>check whether the observed nonequivalence is </a:t>
            </a:r>
            <a:r>
              <a:rPr lang="en-US" altLang="zh-CN" sz="2000" dirty="0" smtClean="0"/>
              <a:t>a characteristic </a:t>
            </a:r>
            <a:r>
              <a:rPr lang="en-US" altLang="zh-CN" sz="2000" dirty="0"/>
              <a:t>feature of the </a:t>
            </a:r>
            <a:r>
              <a:rPr lang="en-US" altLang="zh-CN" sz="2000" dirty="0">
                <a:solidFill>
                  <a:srgbClr val="FF0000"/>
                </a:solidFill>
              </a:rPr>
              <a:t>YIG film </a:t>
            </a:r>
            <a:r>
              <a:rPr lang="en-US" altLang="zh-CN" sz="2000" dirty="0" smtClean="0">
                <a:solidFill>
                  <a:srgbClr val="FF0000"/>
                </a:solidFill>
              </a:rPr>
              <a:t>itself;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4673648" y="2739960"/>
                <a:ext cx="353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48" y="2739960"/>
                <a:ext cx="353751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22951" r="-25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506294" y="1471701"/>
            <a:ext cx="7294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systematically increases as H</a:t>
            </a:r>
            <a:r>
              <a:rPr lang="en-US" altLang="zh-CN" baseline="-25000" dirty="0"/>
              <a:t>0</a:t>
            </a:r>
            <a:r>
              <a:rPr lang="en-US" altLang="zh-CN" dirty="0"/>
              <a:t> </a:t>
            </a:r>
            <a:r>
              <a:rPr lang="en-US" altLang="zh-CN" dirty="0" smtClean="0"/>
              <a:t>approaches 4πM</a:t>
            </a:r>
            <a:r>
              <a:rPr lang="en-US" altLang="zh-CN" baseline="-25000" dirty="0" smtClean="0"/>
              <a:t>S</a:t>
            </a:r>
            <a:r>
              <a:rPr lang="en-US" altLang="zh-CN" dirty="0" smtClean="0"/>
              <a:t> </a:t>
            </a:r>
            <a:r>
              <a:rPr lang="en-US" altLang="zh-CN" dirty="0"/>
              <a:t>= 1.75 </a:t>
            </a:r>
            <a:r>
              <a:rPr lang="en-US" altLang="zh-CN" dirty="0" err="1"/>
              <a:t>kG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250294" y="1472113"/>
                <a:ext cx="5120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94" y="1472113"/>
                <a:ext cx="512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下箭头 15"/>
          <p:cNvSpPr/>
          <p:nvPr/>
        </p:nvSpPr>
        <p:spPr>
          <a:xfrm>
            <a:off x="2774731" y="1841033"/>
            <a:ext cx="252248" cy="34492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2774731" y="3109292"/>
            <a:ext cx="252248" cy="4221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6689" y="35699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depends </a:t>
            </a:r>
            <a:r>
              <a:rPr lang="en-US" altLang="zh-CN" dirty="0"/>
              <a:t>on the direction (clockwise or counterclockwise</a:t>
            </a:r>
            <a:endParaRPr lang="en-US" altLang="zh-CN" dirty="0"/>
          </a:p>
          <a:p>
            <a:r>
              <a:rPr lang="en-US" altLang="zh-CN" dirty="0"/>
              <a:t>with respect to zˆ) of the magnetization </a:t>
            </a:r>
            <a:r>
              <a:rPr lang="en-US" altLang="zh-CN" dirty="0" smtClean="0"/>
              <a:t>precession.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6294" y="50752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mirror reflection symmetry about </a:t>
            </a:r>
            <a:r>
              <a:rPr lang="en-US" altLang="zh-CN" dirty="0" smtClean="0"/>
              <a:t>interface </a:t>
            </a:r>
            <a:r>
              <a:rPr lang="en-US" altLang="zh-CN" dirty="0"/>
              <a:t>is broken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2774731" y="4359166"/>
            <a:ext cx="252248" cy="61485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3859</Words>
  <Application>WPS 演示</Application>
  <PresentationFormat>宽屏</PresentationFormat>
  <Paragraphs>164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等线 Light</vt:lpstr>
      <vt:lpstr>Calibri</vt:lpstr>
      <vt:lpstr>微软雅黑</vt:lpstr>
      <vt:lpstr>Arial Unicode MS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姚云焱</dc:creator>
  <cp:lastModifiedBy>Administrator</cp:lastModifiedBy>
  <cp:revision>57</cp:revision>
  <dcterms:created xsi:type="dcterms:W3CDTF">2017-04-26T15:10:00Z</dcterms:created>
  <dcterms:modified xsi:type="dcterms:W3CDTF">2017-12-12T12:32:37Z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