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1" r:id="rId2"/>
    <p:sldId id="302" r:id="rId3"/>
    <p:sldId id="296" r:id="rId4"/>
    <p:sldId id="306" r:id="rId5"/>
    <p:sldId id="305" r:id="rId6"/>
    <p:sldId id="298" r:id="rId7"/>
  </p:sldIdLst>
  <p:sldSz cx="6858000" cy="9144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琪" initials="宋琪" lastIdx="3" clrIdx="0">
    <p:extLst>
      <p:ext uri="{19B8F6BF-5375-455C-9EA6-DF929625EA0E}">
        <p15:presenceInfo xmlns:p15="http://schemas.microsoft.com/office/powerpoint/2012/main" userId="1cf7571a29ddfc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FF8000"/>
    <a:srgbClr val="00A0FF"/>
    <a:srgbClr val="007DFF"/>
    <a:srgbClr val="01FFFF"/>
    <a:srgbClr val="FF00FF"/>
    <a:srgbClr val="FF66FF"/>
    <a:srgbClr val="00FF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 autoAdjust="0"/>
    <p:restoredTop sz="87168" autoAdjust="0"/>
  </p:normalViewPr>
  <p:slideViewPr>
    <p:cSldViewPr>
      <p:cViewPr>
        <p:scale>
          <a:sx n="100" d="100"/>
          <a:sy n="100" d="100"/>
        </p:scale>
        <p:origin x="1950" y="-12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3" y="2"/>
            <a:ext cx="3168227" cy="4800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894" y="2"/>
            <a:ext cx="3171614" cy="4800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3D263F-52E7-4670-8CCC-142F12AB0A76}" type="datetime1">
              <a:rPr lang="en-US" altLang="zh-CN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1741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306638" y="720725"/>
            <a:ext cx="27019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6149" name="Notes Placeholder 4"/>
          <p:cNvSpPr>
            <a:spLocks noGrp="1" noRot="1" noChangeAspect="1" noChangeArrowheads="1"/>
          </p:cNvSpPr>
          <p:nvPr/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39" tIns="48320" rIns="96639" bIns="48320" anchor="ctr"/>
          <a:lstStyle/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Second level</a:t>
            </a: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Third level</a:t>
            </a: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Fourth level</a:t>
            </a:r>
          </a:p>
          <a:p>
            <a:pPr defTabSz="0" eaLnBrk="0" hangingPunct="0">
              <a:spcBef>
                <a:spcPct val="30000"/>
              </a:spcBef>
              <a:defRPr/>
            </a:pPr>
            <a:r>
              <a:rPr lang="en-US" altLang="zh-CN" sz="1200" dirty="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9474"/>
            <a:ext cx="3168227" cy="4800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1894" y="9119474"/>
            <a:ext cx="3171614" cy="4800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D4D0610-2848-4400-AFF4-8E003EF7C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3065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2970" y="4772489"/>
            <a:ext cx="6107314" cy="3903610"/>
          </a:xfrm>
          <a:prstGeom prst="rect">
            <a:avLst/>
          </a:prstGeom>
        </p:spPr>
        <p:txBody>
          <a:bodyPr lIns="94851" tIns="47425" rIns="94851" bIns="47425"/>
          <a:lstStyle/>
          <a:p>
            <a:pPr>
              <a:defRPr/>
            </a:pPr>
            <a:endParaRPr lang="en-US" altLang="zh-CN" sz="500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t>10/23/2017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620250"/>
            <a:ext cx="5850835" cy="3780800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388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620250"/>
            <a:ext cx="5850835" cy="3780800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05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620250"/>
            <a:ext cx="5850835" cy="3780800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96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620250"/>
            <a:ext cx="5850835" cy="3780800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72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620250"/>
            <a:ext cx="5850835" cy="3780800"/>
          </a:xfrm>
          <a:prstGeom prst="rect">
            <a:avLst/>
          </a:prstGeom>
        </p:spPr>
        <p:txBody>
          <a:bodyPr lIns="94851" tIns="47425" rIns="94851" bIns="47425"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43D263F-52E7-4670-8CCC-142F12AB0A76}" type="datetime1">
              <a:rPr lang="en-US" altLang="zh-CN" smtClean="0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4D0610-2848-4400-AFF4-8E003EF7C4E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2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C4975F-9BD4-41F3-BD87-B9C9BFD400E0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51972E-AA5F-4EE2-A01B-FB5DE3149F38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6A00CB-3CEB-4171-9255-BE12C939701B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B39854-C05F-4902-A011-7BF47DB38DAD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2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2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C08CF1-D9F2-44BA-9B50-AE8BD8C0A6FE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5396AC-FA0B-4E9F-8AB6-7278AE7AB50D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ADABDC-7873-40FD-8EBD-960AA0738E86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358847-81BF-4E52-BEBD-03E9574E2C7D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99B53A-EFBC-4CEC-95CA-14C20B5232C3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53E08B-61DF-40DB-99B4-5A23F7B3F534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5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5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1E79CD-DA0E-4A14-9AB8-DA2430F309C0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1E37F6-5F06-4210-B5A4-3168A0C39B35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B5B66D-43AD-40D3-BDA3-356BEF7B41B0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1557B2-9798-4A45-B816-8BFD0CE05057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6ACA5A-B7C1-42E3-B1F8-90BA73F67788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785DAA-CD81-4415-89E4-EEB526B747C2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5E3F88-CECB-4C06-BC58-5646F20C2CC7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40B113-6D99-4C27-A2E2-3D58A5F39284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16EDB6-187D-4B19-94F2-D1EC2E01559D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827795-10FB-42B9-A376-D8A5A6233547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1CBC28-8221-4747-B0B8-0F34D4CDA99A}" type="datetime1">
              <a:rPr lang="en-US" altLang="en-US"/>
              <a:pPr>
                <a:defRPr/>
              </a:pPr>
              <a:t>10/23/2017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514CB4-8A5B-433E-8776-4B254B5368CC}" type="slidenum">
              <a:rPr lang="en-US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50" tIns="47625" rIns="95250" bIns="476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512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50" tIns="47625" rIns="95250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475663"/>
            <a:ext cx="1600200" cy="4857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250" tIns="47625" rIns="95250" bIns="47625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85746A6-3535-404A-8223-D62DC0E33F2A}" type="datetime1">
              <a:rPr lang="en-US" altLang="en-US"/>
              <a:pPr>
                <a:defRPr/>
              </a:pPr>
              <a:t>10/23/2017</a:t>
            </a:fld>
            <a:endParaRPr lang="en-US" altLang="zh-CN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475663"/>
            <a:ext cx="2171700" cy="4857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250" tIns="47625" rIns="95250" bIns="47625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475663"/>
            <a:ext cx="1600200" cy="4857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250" tIns="47625" rIns="95250" bIns="47625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9E8597-F81E-4D52-8A71-449ED0D3E356}" type="slidenum">
              <a:rPr lang="en-US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/>
  <p:txStyles>
    <p:titleStyle>
      <a:lvl1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+mj-lt"/>
          <a:ea typeface="SimSun" pitchFamily="2" charset="-122"/>
          <a:cs typeface="+mj-cs"/>
          <a:sym typeface="Calibri" pitchFamily="34" charset="0"/>
        </a:defRPr>
      </a:lvl1pPr>
      <a:lvl2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2pPr>
      <a:lvl3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3pPr>
      <a:lvl4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4pPr>
      <a:lvl5pPr marL="952500" indent="-952500"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5pPr>
      <a:lvl6pPr marL="1409700" indent="-95250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6pPr>
      <a:lvl7pPr marL="1866900" indent="-95250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7pPr>
      <a:lvl8pPr marL="2324100" indent="-95250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8pPr>
      <a:lvl9pPr marL="2781300" indent="-95250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itchFamily="34" charset="0"/>
          <a:ea typeface="SimSun" pitchFamily="2" charset="-122"/>
          <a:sym typeface="Calibri" pitchFamily="34" charset="0"/>
        </a:defRPr>
      </a:lvl9pPr>
    </p:titleStyle>
    <p:bodyStyle>
      <a:lvl1pPr marL="357188" indent="-357188" algn="l" defTabSz="9525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300">
          <a:solidFill>
            <a:schemeClr val="tx1"/>
          </a:solidFill>
          <a:latin typeface="+mn-lt"/>
          <a:ea typeface="SimSun" pitchFamily="2" charset="-122"/>
          <a:cs typeface="+mn-cs"/>
          <a:sym typeface="Calibri" pitchFamily="34" charset="0"/>
        </a:defRPr>
      </a:lvl1pPr>
      <a:lvl2pPr marL="774700" indent="-298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900">
          <a:solidFill>
            <a:schemeClr val="tx1"/>
          </a:solidFill>
          <a:latin typeface="+mn-lt"/>
          <a:ea typeface="SimSun" pitchFamily="2" charset="-122"/>
          <a:sym typeface="Calibri" pitchFamily="34" charset="0"/>
        </a:defRPr>
      </a:lvl2pPr>
      <a:lvl3pPr marL="1190625" indent="-2381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>
          <a:solidFill>
            <a:schemeClr val="tx1"/>
          </a:solidFill>
          <a:latin typeface="+mn-lt"/>
          <a:ea typeface="SimSun" pitchFamily="2" charset="-122"/>
          <a:sym typeface="Calibri" pitchFamily="34" charset="0"/>
        </a:defRPr>
      </a:lvl3pPr>
      <a:lvl4pPr marL="1666875" indent="-2381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SimSun" pitchFamily="2" charset="-122"/>
          <a:sym typeface="Calibri" pitchFamily="34" charset="0"/>
        </a:defRPr>
      </a:lvl4pPr>
      <a:lvl5pPr marL="2143125" indent="-2381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SimSun" pitchFamily="2" charset="-122"/>
          <a:sym typeface="Calibri" pitchFamily="34" charset="0"/>
        </a:defRPr>
      </a:lvl5pPr>
      <a:lvl6pPr marL="2600325" indent="-2381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3057525" indent="-2381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514725" indent="-2381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971925" indent="-2381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6.png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</a:t>
            </a:r>
            <a:r>
              <a:rPr lang="en-US" altLang="zh-CN" sz="1600" dirty="0"/>
              <a:t>1</a:t>
            </a:r>
            <a:endParaRPr lang="en-US" alt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41976" y="2274160"/>
            <a:ext cx="4315624" cy="5175355"/>
            <a:chOff x="1141976" y="2274160"/>
            <a:chExt cx="4315624" cy="5175355"/>
          </a:xfrm>
        </p:grpSpPr>
        <p:pic>
          <p:nvPicPr>
            <p:cNvPr id="25" name="图片 24"/>
            <p:cNvPicPr preferRelativeResize="0"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16" t="12851" r="32917" b="49525"/>
            <a:stretch/>
          </p:blipFill>
          <p:spPr>
            <a:xfrm>
              <a:off x="1537414" y="5105400"/>
              <a:ext cx="1800000" cy="108000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8" t="11404" r="32117" b="49481"/>
            <a:stretch/>
          </p:blipFill>
          <p:spPr>
            <a:xfrm>
              <a:off x="1537414" y="2577172"/>
              <a:ext cx="1800000" cy="1080000"/>
            </a:xfrm>
            <a:prstGeom prst="rect">
              <a:avLst/>
            </a:prstGeom>
          </p:spPr>
        </p:pic>
        <p:pic>
          <p:nvPicPr>
            <p:cNvPr id="27" name="图片 26"/>
            <p:cNvPicPr preferRelativeResize="0"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1" t="12634" r="27111" b="43207"/>
            <a:stretch/>
          </p:blipFill>
          <p:spPr>
            <a:xfrm>
              <a:off x="3657600" y="6369515"/>
              <a:ext cx="1800000" cy="1080000"/>
            </a:xfrm>
            <a:prstGeom prst="rect">
              <a:avLst/>
            </a:prstGeom>
          </p:spPr>
        </p:pic>
        <p:pic>
          <p:nvPicPr>
            <p:cNvPr id="24" name="图片 23"/>
            <p:cNvPicPr preferRelativeResize="0"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80" t="8606" r="33711" b="51574"/>
            <a:stretch/>
          </p:blipFill>
          <p:spPr>
            <a:xfrm>
              <a:off x="3657600" y="5105400"/>
              <a:ext cx="1800000" cy="1080000"/>
            </a:xfrm>
            <a:prstGeom prst="rect">
              <a:avLst/>
            </a:prstGeom>
          </p:spPr>
        </p:pic>
        <p:pic>
          <p:nvPicPr>
            <p:cNvPr id="19" name="图片 18"/>
            <p:cNvPicPr preferRelativeResize="0"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9" t="16742" r="32239" b="44797"/>
            <a:stretch/>
          </p:blipFill>
          <p:spPr>
            <a:xfrm>
              <a:off x="3657600" y="2577172"/>
              <a:ext cx="1800000" cy="1080000"/>
            </a:xfrm>
            <a:prstGeom prst="rect">
              <a:avLst/>
            </a:prstGeom>
          </p:spPr>
        </p:pic>
        <p:pic>
          <p:nvPicPr>
            <p:cNvPr id="26" name="图片 25"/>
            <p:cNvPicPr preferRelativeResize="0">
              <a:picLocks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6" t="14245" r="27338" b="47747"/>
            <a:stretch/>
          </p:blipFill>
          <p:spPr>
            <a:xfrm>
              <a:off x="1537414" y="6369515"/>
              <a:ext cx="1800000" cy="1080000"/>
            </a:xfrm>
            <a:prstGeom prst="rect">
              <a:avLst/>
            </a:prstGeom>
          </p:spPr>
        </p:pic>
        <p:pic>
          <p:nvPicPr>
            <p:cNvPr id="20" name="图片 19"/>
            <p:cNvPicPr preferRelativeResize="0">
              <a:picLocks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58" t="8765" r="28084" b="52433"/>
            <a:stretch/>
          </p:blipFill>
          <p:spPr>
            <a:xfrm>
              <a:off x="3657600" y="3841286"/>
              <a:ext cx="1800000" cy="1080000"/>
            </a:xfrm>
            <a:prstGeom prst="rect">
              <a:avLst/>
            </a:prstGeom>
          </p:spPr>
        </p:pic>
        <p:pic>
          <p:nvPicPr>
            <p:cNvPr id="16" name="图片 15"/>
            <p:cNvPicPr preferRelativeResize="0">
              <a:picLocks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65" t="11050" r="27246" b="50725"/>
            <a:stretch/>
          </p:blipFill>
          <p:spPr>
            <a:xfrm>
              <a:off x="1537414" y="3841286"/>
              <a:ext cx="1800000" cy="1080000"/>
            </a:xfrm>
            <a:prstGeom prst="rect">
              <a:avLst/>
            </a:prstGeom>
          </p:spPr>
        </p:pic>
        <p:sp>
          <p:nvSpPr>
            <p:cNvPr id="21" name="文本框 13"/>
            <p:cNvSpPr txBox="1"/>
            <p:nvPr/>
          </p:nvSpPr>
          <p:spPr>
            <a:xfrm>
              <a:off x="1828158" y="4642936"/>
              <a:ext cx="1251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EuO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[100]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13"/>
            <p:cNvSpPr txBox="1"/>
            <p:nvPr/>
          </p:nvSpPr>
          <p:spPr>
            <a:xfrm>
              <a:off x="1663522" y="5897261"/>
              <a:ext cx="1580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La</a:t>
              </a:r>
              <a:r>
                <a:rPr lang="en-US" sz="1200" baseline="-25000" dirty="0" smtClean="0">
                  <a:solidFill>
                    <a:schemeClr val="bg1"/>
                  </a:solidFill>
                </a:rPr>
                <a:t>0.10</a:t>
              </a:r>
              <a:r>
                <a:rPr lang="en-US" sz="1200" dirty="0" smtClean="0">
                  <a:solidFill>
                    <a:schemeClr val="bg1"/>
                  </a:solidFill>
                </a:rPr>
                <a:t>Eu</a:t>
              </a:r>
              <a:r>
                <a:rPr lang="en-US" sz="1200" baseline="-25000" dirty="0" smtClean="0">
                  <a:solidFill>
                    <a:schemeClr val="bg1"/>
                  </a:solidFill>
                </a:rPr>
                <a:t>0.90</a:t>
              </a:r>
              <a:r>
                <a:rPr lang="en-US" sz="1200" dirty="0" smtClean="0">
                  <a:solidFill>
                    <a:schemeClr val="bg1"/>
                  </a:solidFill>
                </a:rPr>
                <a:t>O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[100]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文本框 13"/>
            <p:cNvSpPr txBox="1"/>
            <p:nvPr/>
          </p:nvSpPr>
          <p:spPr>
            <a:xfrm>
              <a:off x="1688384" y="7167575"/>
              <a:ext cx="1530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La</a:t>
              </a:r>
              <a:r>
                <a:rPr lang="en-US" sz="1200" baseline="-25000" dirty="0" smtClean="0">
                  <a:solidFill>
                    <a:schemeClr val="bg1"/>
                  </a:solidFill>
                </a:rPr>
                <a:t>0.20</a:t>
              </a:r>
              <a:r>
                <a:rPr lang="en-US" sz="1200" dirty="0" smtClean="0">
                  <a:solidFill>
                    <a:schemeClr val="bg1"/>
                  </a:solidFill>
                </a:rPr>
                <a:t>Eu</a:t>
              </a:r>
              <a:r>
                <a:rPr lang="en-US" sz="1200" baseline="-25000" dirty="0" smtClean="0">
                  <a:solidFill>
                    <a:schemeClr val="bg1"/>
                  </a:solidFill>
                </a:rPr>
                <a:t>0.80</a:t>
              </a:r>
              <a:r>
                <a:rPr lang="en-US" sz="1200" dirty="0" smtClean="0">
                  <a:solidFill>
                    <a:schemeClr val="bg1"/>
                  </a:solidFill>
                </a:rPr>
                <a:t>O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[100]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926405" y="3380808"/>
              <a:ext cx="1054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YSZ 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100]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13"/>
            <p:cNvSpPr txBox="1"/>
            <p:nvPr/>
          </p:nvSpPr>
          <p:spPr>
            <a:xfrm>
              <a:off x="3941087" y="4642936"/>
              <a:ext cx="1251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EuO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[110]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13"/>
            <p:cNvSpPr txBox="1"/>
            <p:nvPr/>
          </p:nvSpPr>
          <p:spPr>
            <a:xfrm>
              <a:off x="3775222" y="5897261"/>
              <a:ext cx="1583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La</a:t>
              </a:r>
              <a:r>
                <a:rPr lang="en-US" sz="1200" baseline="-25000" dirty="0" smtClean="0">
                  <a:solidFill>
                    <a:schemeClr val="bg1"/>
                  </a:solidFill>
                </a:rPr>
                <a:t>0.10</a:t>
              </a:r>
              <a:r>
                <a:rPr lang="en-US" sz="1200" dirty="0" smtClean="0">
                  <a:solidFill>
                    <a:schemeClr val="bg1"/>
                  </a:solidFill>
                </a:rPr>
                <a:t>Eu</a:t>
              </a:r>
              <a:r>
                <a:rPr lang="en-US" sz="1200" baseline="-25000" dirty="0" smtClean="0">
                  <a:solidFill>
                    <a:schemeClr val="bg1"/>
                  </a:solidFill>
                </a:rPr>
                <a:t>0.90</a:t>
              </a:r>
              <a:r>
                <a:rPr lang="en-US" sz="1200" dirty="0" smtClean="0">
                  <a:solidFill>
                    <a:schemeClr val="bg1"/>
                  </a:solidFill>
                </a:rPr>
                <a:t>O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[110]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13"/>
            <p:cNvSpPr txBox="1"/>
            <p:nvPr/>
          </p:nvSpPr>
          <p:spPr>
            <a:xfrm>
              <a:off x="3792545" y="7167575"/>
              <a:ext cx="1548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La</a:t>
              </a:r>
              <a:r>
                <a:rPr lang="en-US" sz="1200" baseline="-25000" dirty="0" smtClean="0">
                  <a:solidFill>
                    <a:schemeClr val="bg1"/>
                  </a:solidFill>
                </a:rPr>
                <a:t>0.20</a:t>
              </a:r>
              <a:r>
                <a:rPr lang="en-US" sz="1200" dirty="0" smtClean="0">
                  <a:solidFill>
                    <a:schemeClr val="bg1"/>
                  </a:solidFill>
                </a:rPr>
                <a:t>Eu</a:t>
              </a:r>
              <a:r>
                <a:rPr lang="en-US" sz="1200" baseline="-25000" dirty="0" smtClean="0">
                  <a:solidFill>
                    <a:schemeClr val="bg1"/>
                  </a:solidFill>
                </a:rPr>
                <a:t>0.80</a:t>
              </a:r>
              <a:r>
                <a:rPr lang="en-US" sz="1200" dirty="0" smtClean="0">
                  <a:solidFill>
                    <a:schemeClr val="bg1"/>
                  </a:solidFill>
                </a:rPr>
                <a:t>O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[110]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055108" y="3380808"/>
              <a:ext cx="1023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YSZ [110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 Box 225"/>
            <p:cNvSpPr txBox="1">
              <a:spLocks noChangeArrowheads="1"/>
            </p:cNvSpPr>
            <p:nvPr/>
          </p:nvSpPr>
          <p:spPr bwMode="auto">
            <a:xfrm>
              <a:off x="1141976" y="2274160"/>
              <a:ext cx="40267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(a)</a:t>
              </a:r>
              <a:endParaRPr lang="en-US" altLang="zh-CN" sz="1400" dirty="0">
                <a:latin typeface="Arial"/>
                <a:cs typeface="Arial"/>
              </a:endParaRPr>
            </a:p>
          </p:txBody>
        </p:sp>
        <p:sp>
          <p:nvSpPr>
            <p:cNvPr id="48" name="Text Box 225"/>
            <p:cNvSpPr txBox="1">
              <a:spLocks noChangeArrowheads="1"/>
            </p:cNvSpPr>
            <p:nvPr/>
          </p:nvSpPr>
          <p:spPr bwMode="auto">
            <a:xfrm>
              <a:off x="3287150" y="2274160"/>
              <a:ext cx="40233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(b)</a:t>
              </a:r>
              <a:endParaRPr lang="en-US" altLang="zh-CN" sz="1400" dirty="0">
                <a:latin typeface="Arial"/>
                <a:cs typeface="Arial"/>
              </a:endParaRPr>
            </a:p>
          </p:txBody>
        </p:sp>
        <p:sp>
          <p:nvSpPr>
            <p:cNvPr id="54" name="Text Box 225"/>
            <p:cNvSpPr txBox="1">
              <a:spLocks noChangeArrowheads="1"/>
            </p:cNvSpPr>
            <p:nvPr/>
          </p:nvSpPr>
          <p:spPr bwMode="auto">
            <a:xfrm>
              <a:off x="1141976" y="3536825"/>
              <a:ext cx="40267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(c)</a:t>
              </a:r>
              <a:endParaRPr lang="en-US" altLang="zh-CN" sz="1400" dirty="0">
                <a:latin typeface="Arial"/>
                <a:cs typeface="Arial"/>
              </a:endParaRPr>
            </a:p>
          </p:txBody>
        </p:sp>
        <p:sp>
          <p:nvSpPr>
            <p:cNvPr id="55" name="Text Box 225"/>
            <p:cNvSpPr txBox="1">
              <a:spLocks noChangeArrowheads="1"/>
            </p:cNvSpPr>
            <p:nvPr/>
          </p:nvSpPr>
          <p:spPr bwMode="auto">
            <a:xfrm>
              <a:off x="3287150" y="3536825"/>
              <a:ext cx="40233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(d)</a:t>
              </a:r>
              <a:endParaRPr lang="en-US" altLang="zh-CN" sz="1400" dirty="0">
                <a:latin typeface="Arial"/>
                <a:cs typeface="Arial"/>
              </a:endParaRPr>
            </a:p>
          </p:txBody>
        </p:sp>
        <p:sp>
          <p:nvSpPr>
            <p:cNvPr id="60" name="Text Box 225"/>
            <p:cNvSpPr txBox="1">
              <a:spLocks noChangeArrowheads="1"/>
            </p:cNvSpPr>
            <p:nvPr/>
          </p:nvSpPr>
          <p:spPr bwMode="auto">
            <a:xfrm>
              <a:off x="1141976" y="4795892"/>
              <a:ext cx="40267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(e)</a:t>
              </a:r>
              <a:endParaRPr lang="en-US" altLang="zh-CN" sz="1400" dirty="0">
                <a:latin typeface="Arial"/>
                <a:cs typeface="Arial"/>
              </a:endParaRPr>
            </a:p>
          </p:txBody>
        </p:sp>
        <p:sp>
          <p:nvSpPr>
            <p:cNvPr id="61" name="Text Box 225"/>
            <p:cNvSpPr txBox="1">
              <a:spLocks noChangeArrowheads="1"/>
            </p:cNvSpPr>
            <p:nvPr/>
          </p:nvSpPr>
          <p:spPr bwMode="auto">
            <a:xfrm>
              <a:off x="3287150" y="4795892"/>
              <a:ext cx="40233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(f)</a:t>
              </a:r>
              <a:endParaRPr lang="en-US" altLang="zh-CN" sz="1400" dirty="0">
                <a:latin typeface="Arial"/>
                <a:cs typeface="Arial"/>
              </a:endParaRPr>
            </a:p>
          </p:txBody>
        </p:sp>
        <p:sp>
          <p:nvSpPr>
            <p:cNvPr id="63" name="Text Box 225"/>
            <p:cNvSpPr txBox="1">
              <a:spLocks noChangeArrowheads="1"/>
            </p:cNvSpPr>
            <p:nvPr/>
          </p:nvSpPr>
          <p:spPr bwMode="auto">
            <a:xfrm>
              <a:off x="1141976" y="6065215"/>
              <a:ext cx="402674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(</a:t>
              </a:r>
              <a:r>
                <a:rPr lang="en-US" altLang="zh-CN" sz="1400" dirty="0">
                  <a:latin typeface="Arial"/>
                  <a:cs typeface="Arial"/>
                </a:rPr>
                <a:t>g</a:t>
              </a:r>
              <a:r>
                <a:rPr lang="en-US" altLang="zh-CN" sz="1400" dirty="0" smtClean="0">
                  <a:latin typeface="Arial"/>
                  <a:cs typeface="Arial"/>
                </a:rPr>
                <a:t>)</a:t>
              </a:r>
              <a:endParaRPr lang="en-US" altLang="zh-CN" sz="1400" dirty="0">
                <a:latin typeface="Arial"/>
                <a:cs typeface="Arial"/>
              </a:endParaRPr>
            </a:p>
          </p:txBody>
        </p:sp>
        <p:sp>
          <p:nvSpPr>
            <p:cNvPr id="64" name="Text Box 225"/>
            <p:cNvSpPr txBox="1">
              <a:spLocks noChangeArrowheads="1"/>
            </p:cNvSpPr>
            <p:nvPr/>
          </p:nvSpPr>
          <p:spPr bwMode="auto">
            <a:xfrm>
              <a:off x="3287150" y="6065215"/>
              <a:ext cx="40233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/>
                  <a:cs typeface="Arial"/>
                </a:rPr>
                <a:t>(h)</a:t>
              </a:r>
              <a:endParaRPr lang="en-US" altLang="zh-CN" sz="1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2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466162"/>
              </p:ext>
            </p:extLst>
          </p:nvPr>
        </p:nvGraphicFramePr>
        <p:xfrm>
          <a:off x="609600" y="1608138"/>
          <a:ext cx="3200400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29" name="Graph" r:id="rId4" imgW="3920760" imgH="3001680" progId="Origin50.Graph">
                  <p:embed/>
                </p:oleObj>
              </mc:Choice>
              <mc:Fallback>
                <p:oleObj name="Graph" r:id="rId4" imgW="3920760" imgH="30016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608138"/>
                        <a:ext cx="3200400" cy="256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347886"/>
              </p:ext>
            </p:extLst>
          </p:nvPr>
        </p:nvGraphicFramePr>
        <p:xfrm>
          <a:off x="3370263" y="3854450"/>
          <a:ext cx="32004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30" name="Graph" r:id="rId6" imgW="3920760" imgH="3000960" progId="Origin50.Graph">
                  <p:embed/>
                </p:oleObj>
              </mc:Choice>
              <mc:Fallback>
                <p:oleObj name="Graph" r:id="rId6" imgW="3920760" imgH="3000960" progId="Origin50.Grap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70263" y="3854450"/>
                        <a:ext cx="3200400" cy="256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16"/>
          <p:cNvSpPr/>
          <p:nvPr/>
        </p:nvSpPr>
        <p:spPr>
          <a:xfrm>
            <a:off x="1784080" y="3866238"/>
            <a:ext cx="976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(degree)</a:t>
            </a:r>
          </a:p>
        </p:txBody>
      </p:sp>
      <p:sp>
        <p:nvSpPr>
          <p:cNvPr id="40" name="Rectangle 19"/>
          <p:cNvSpPr/>
          <p:nvPr/>
        </p:nvSpPr>
        <p:spPr>
          <a:xfrm rot="16200000">
            <a:off x="-31371" y="2686134"/>
            <a:ext cx="17418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Intensity (a. u.)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2</a:t>
            </a:r>
            <a:endParaRPr lang="en-US" altLang="en-US" sz="1600" dirty="0"/>
          </a:p>
        </p:txBody>
      </p:sp>
      <p:graphicFrame>
        <p:nvGraphicFramePr>
          <p:cNvPr id="54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452799"/>
              </p:ext>
            </p:extLst>
          </p:nvPr>
        </p:nvGraphicFramePr>
        <p:xfrm>
          <a:off x="609600" y="3854450"/>
          <a:ext cx="32004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31" name="Graph" r:id="rId8" imgW="3920760" imgH="3001680" progId="Origin50.Graph">
                  <p:embed/>
                </p:oleObj>
              </mc:Choice>
              <mc:Fallback>
                <p:oleObj name="Graph" r:id="rId8" imgW="3920760" imgH="30016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3854450"/>
                        <a:ext cx="3200400" cy="256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34"/>
          <p:cNvSpPr/>
          <p:nvPr/>
        </p:nvSpPr>
        <p:spPr>
          <a:xfrm>
            <a:off x="1562096" y="6100166"/>
            <a:ext cx="14209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Temperature (K)</a:t>
            </a:r>
            <a:endParaRPr lang="en-US" sz="1200" dirty="0"/>
          </a:p>
        </p:txBody>
      </p:sp>
      <p:sp>
        <p:nvSpPr>
          <p:cNvPr id="57" name="Rectangle 34"/>
          <p:cNvSpPr/>
          <p:nvPr/>
        </p:nvSpPr>
        <p:spPr>
          <a:xfrm rot="16200000">
            <a:off x="-246176" y="4924856"/>
            <a:ext cx="2171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Normalized magnetization</a:t>
            </a:r>
            <a:endParaRPr lang="en-US" sz="1200" dirty="0"/>
          </a:p>
        </p:txBody>
      </p:sp>
      <p:sp>
        <p:nvSpPr>
          <p:cNvPr id="33" name="Text Box 225"/>
          <p:cNvSpPr txBox="1">
            <a:spLocks noChangeArrowheads="1"/>
          </p:cNvSpPr>
          <p:nvPr/>
        </p:nvSpPr>
        <p:spPr bwMode="auto">
          <a:xfrm>
            <a:off x="689888" y="1595077"/>
            <a:ext cx="45720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(a)</a:t>
            </a:r>
            <a:endParaRPr lang="en-US" altLang="zh-CN" sz="1400" dirty="0">
              <a:latin typeface="Arial"/>
              <a:cs typeface="Arial"/>
            </a:endParaRPr>
          </a:p>
        </p:txBody>
      </p:sp>
      <p:sp>
        <p:nvSpPr>
          <p:cNvPr id="35" name="Text Box 225"/>
          <p:cNvSpPr txBox="1">
            <a:spLocks noChangeArrowheads="1"/>
          </p:cNvSpPr>
          <p:nvPr/>
        </p:nvSpPr>
        <p:spPr bwMode="auto">
          <a:xfrm>
            <a:off x="689888" y="3834766"/>
            <a:ext cx="45720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(c)</a:t>
            </a:r>
            <a:endParaRPr lang="en-US" altLang="zh-CN" sz="1400" dirty="0">
              <a:latin typeface="Arial"/>
              <a:cs typeface="Arial"/>
            </a:endParaRPr>
          </a:p>
        </p:txBody>
      </p:sp>
      <p:sp>
        <p:nvSpPr>
          <p:cNvPr id="49" name="Text Box 225"/>
          <p:cNvSpPr txBox="1">
            <a:spLocks noChangeArrowheads="1"/>
          </p:cNvSpPr>
          <p:nvPr/>
        </p:nvSpPr>
        <p:spPr bwMode="auto">
          <a:xfrm>
            <a:off x="3442973" y="1592606"/>
            <a:ext cx="45720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(b)</a:t>
            </a:r>
            <a:endParaRPr lang="en-US" altLang="zh-CN" sz="1400" dirty="0">
              <a:latin typeface="Arial"/>
              <a:cs typeface="Arial"/>
            </a:endParaRPr>
          </a:p>
        </p:txBody>
      </p:sp>
      <p:sp>
        <p:nvSpPr>
          <p:cNvPr id="50" name="Text Box 225"/>
          <p:cNvSpPr txBox="1">
            <a:spLocks noChangeArrowheads="1"/>
          </p:cNvSpPr>
          <p:nvPr/>
        </p:nvSpPr>
        <p:spPr bwMode="auto">
          <a:xfrm>
            <a:off x="3442973" y="3834766"/>
            <a:ext cx="45720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(d)</a:t>
            </a:r>
            <a:endParaRPr lang="en-US" altLang="zh-CN" sz="1400" dirty="0">
              <a:latin typeface="Arial"/>
              <a:cs typeface="Arial"/>
            </a:endParaRPr>
          </a:p>
        </p:txBody>
      </p:sp>
      <p:sp>
        <p:nvSpPr>
          <p:cNvPr id="28" name="Rectangle 16"/>
          <p:cNvSpPr/>
          <p:nvPr/>
        </p:nvSpPr>
        <p:spPr>
          <a:xfrm>
            <a:off x="4902982" y="6115555"/>
            <a:ext cx="2680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2649671" y="4926126"/>
            <a:ext cx="17663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C</a:t>
            </a:r>
            <a:r>
              <a:rPr lang="en-US" sz="1200" dirty="0" smtClean="0"/>
              <a:t> (K)</a:t>
            </a:r>
            <a:endParaRPr lang="en-US" sz="1200" dirty="0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77157"/>
              </p:ext>
            </p:extLst>
          </p:nvPr>
        </p:nvGraphicFramePr>
        <p:xfrm>
          <a:off x="3370263" y="1608138"/>
          <a:ext cx="3200400" cy="2571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32" name="Graph" r:id="rId10" imgW="3920760" imgH="3001680" progId="Origin50.Graph">
                  <p:embed/>
                </p:oleObj>
              </mc:Choice>
              <mc:Fallback>
                <p:oleObj name="Graph" r:id="rId10" imgW="3920760" imgH="3001680" progId="Origin50.Graph">
                  <p:embed/>
                  <p:pic>
                    <p:nvPicPr>
                      <p:cNvPr id="81" name="对象 8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70263" y="1608138"/>
                        <a:ext cx="3200400" cy="2571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16"/>
          <p:cNvSpPr/>
          <p:nvPr/>
        </p:nvSpPr>
        <p:spPr>
          <a:xfrm>
            <a:off x="4907794" y="3881627"/>
            <a:ext cx="25840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19"/>
              <p:cNvSpPr/>
              <p:nvPr/>
            </p:nvSpPr>
            <p:spPr>
              <a:xfrm rot="16200000">
                <a:off x="2642024" y="2690173"/>
                <a:ext cx="1793077" cy="286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-axis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Å</m:t>
                    </m:r>
                  </m:oMath>
                </a14:m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42024" y="2690173"/>
                <a:ext cx="1793077" cy="286232"/>
              </a:xfrm>
              <a:prstGeom prst="rect">
                <a:avLst/>
              </a:prstGeom>
              <a:blipFill rotWithShape="0">
                <a:blip r:embed="rId12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4"/>
          <p:cNvSpPr txBox="1"/>
          <p:nvPr/>
        </p:nvSpPr>
        <p:spPr>
          <a:xfrm>
            <a:off x="2558328" y="5423714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T</a:t>
            </a:r>
            <a:r>
              <a:rPr lang="en-US" altLang="zh-CN" sz="1200" baseline="-25000" dirty="0" smtClean="0">
                <a:solidFill>
                  <a:srgbClr val="FF0000"/>
                </a:solidFill>
              </a:rPr>
              <a:t>C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31"/>
          <p:cNvCxnSpPr/>
          <p:nvPr/>
        </p:nvCxnSpPr>
        <p:spPr bwMode="auto">
          <a:xfrm flipH="1">
            <a:off x="2600177" y="5650080"/>
            <a:ext cx="66823" cy="206907"/>
          </a:xfrm>
          <a:prstGeom prst="straightConnector1">
            <a:avLst/>
          </a:prstGeom>
          <a:ln w="190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77688"/>
              </p:ext>
            </p:extLst>
          </p:nvPr>
        </p:nvGraphicFramePr>
        <p:xfrm>
          <a:off x="1644650" y="4230688"/>
          <a:ext cx="4114800" cy="315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57" name="Graph" r:id="rId4" imgW="3920760" imgH="3001680" progId="Origin50.Graph">
                  <p:embed/>
                </p:oleObj>
              </mc:Choice>
              <mc:Fallback>
                <p:oleObj name="Graph" r:id="rId4" imgW="3920760" imgH="30016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4650" y="4230688"/>
                        <a:ext cx="4114800" cy="315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41657"/>
              </p:ext>
            </p:extLst>
          </p:nvPr>
        </p:nvGraphicFramePr>
        <p:xfrm>
          <a:off x="1447800" y="2178050"/>
          <a:ext cx="41148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58" name="Graph" r:id="rId6" imgW="3920760" imgH="2194560" progId="Origin50.Graph">
                  <p:embed/>
                </p:oleObj>
              </mc:Choice>
              <mc:Fallback>
                <p:oleObj name="Graph" r:id="rId6" imgW="3920760" imgH="21945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2178050"/>
                        <a:ext cx="4114800" cy="230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</a:t>
            </a:r>
            <a:r>
              <a:rPr lang="en-US" altLang="zh-CN" sz="1600" dirty="0"/>
              <a:t>3</a:t>
            </a:r>
            <a:endParaRPr lang="en-US" altLang="en-US" sz="1600" dirty="0"/>
          </a:p>
        </p:txBody>
      </p:sp>
      <p:sp>
        <p:nvSpPr>
          <p:cNvPr id="62" name="Rectangle 31"/>
          <p:cNvSpPr/>
          <p:nvPr/>
        </p:nvSpPr>
        <p:spPr>
          <a:xfrm>
            <a:off x="3319123" y="6995561"/>
            <a:ext cx="525801" cy="2662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 (T)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31"/>
              <p:cNvSpPr/>
              <p:nvPr/>
            </p:nvSpPr>
            <p:spPr>
              <a:xfrm rot="16200000">
                <a:off x="1061996" y="5543888"/>
                <a:ext cx="1258540" cy="305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AH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1600" b="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cm</m:t>
                      </m:r>
                      <m:r>
                        <a:rPr lang="en-US" altLang="zh-CN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61996" y="5543888"/>
                <a:ext cx="1258540" cy="305751"/>
              </a:xfrm>
              <a:prstGeom prst="rect">
                <a:avLst/>
              </a:prstGeom>
              <a:blipFill rotWithShape="0">
                <a:blip r:embed="rId8"/>
                <a:stretch>
                  <a:fillRect t="-2899" r="-2156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31"/>
              <p:cNvSpPr/>
              <p:nvPr/>
            </p:nvSpPr>
            <p:spPr>
              <a:xfrm rot="16200000">
                <a:off x="4767663" y="5531960"/>
                <a:ext cx="11069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600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Eu</m:t>
                    </m:r>
                  </m:oMath>
                </a14:m>
                <a:r>
                  <a:rPr lang="en-US" sz="1600" dirty="0" smtClean="0">
                    <a:solidFill>
                      <a:srgbClr val="3333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600" dirty="0">
                  <a:solidFill>
                    <a:srgbClr val="3333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67663" y="5531960"/>
                <a:ext cx="1106906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5357" t="-2198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1"/>
              <p:cNvSpPr/>
              <p:nvPr/>
            </p:nvSpPr>
            <p:spPr>
              <a:xfrm rot="16200000">
                <a:off x="1016549" y="3083769"/>
                <a:ext cx="1404872" cy="361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160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l-GR" altLang="zh-CN" sz="1600">
                          <a:latin typeface="Cambria Math" panose="02040503050406030204" pitchFamily="18" charset="0"/>
                        </a:rPr>
                        <m:t>μΩ</m:t>
                      </m:r>
                      <m:r>
                        <a:rPr lang="el-GR" altLang="zh-CN" sz="160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</a:rPr>
                        <m:t>cm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16549" y="3083769"/>
                <a:ext cx="1404872" cy="361189"/>
              </a:xfrm>
              <a:prstGeom prst="rect">
                <a:avLst/>
              </a:prstGeom>
              <a:blipFill rotWithShape="0">
                <a:blip r:embed="rId10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Box 225"/>
          <p:cNvSpPr txBox="1">
            <a:spLocks noChangeArrowheads="1"/>
          </p:cNvSpPr>
          <p:nvPr/>
        </p:nvSpPr>
        <p:spPr bwMode="auto">
          <a:xfrm>
            <a:off x="1624012" y="2133600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(a)</a:t>
            </a:r>
            <a:endParaRPr lang="en-US" altLang="zh-CN" sz="1400" dirty="0">
              <a:latin typeface="Arial"/>
              <a:cs typeface="Arial"/>
            </a:endParaRPr>
          </a:p>
        </p:txBody>
      </p:sp>
      <p:sp>
        <p:nvSpPr>
          <p:cNvPr id="32" name="Text Box 225"/>
          <p:cNvSpPr txBox="1">
            <a:spLocks noChangeArrowheads="1"/>
          </p:cNvSpPr>
          <p:nvPr/>
        </p:nvSpPr>
        <p:spPr bwMode="auto">
          <a:xfrm>
            <a:off x="1624012" y="4232473"/>
            <a:ext cx="54864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"/>
                <a:cs typeface="Arial"/>
              </a:rPr>
              <a:t>(b)</a:t>
            </a:r>
            <a:endParaRPr lang="en-US" altLang="zh-CN" sz="1400" dirty="0">
              <a:latin typeface="Arial"/>
              <a:cs typeface="Arial"/>
            </a:endParaRPr>
          </a:p>
        </p:txBody>
      </p:sp>
      <p:sp>
        <p:nvSpPr>
          <p:cNvPr id="64" name="Rectangle 31"/>
          <p:cNvSpPr/>
          <p:nvPr/>
        </p:nvSpPr>
        <p:spPr>
          <a:xfrm>
            <a:off x="2190048" y="3566180"/>
            <a:ext cx="1213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La</a:t>
            </a:r>
            <a:r>
              <a:rPr lang="en-US" sz="1400" baseline="-25000" dirty="0" smtClean="0"/>
              <a:t>0.10</a:t>
            </a:r>
            <a:r>
              <a:rPr lang="en-US" sz="1400" dirty="0" smtClean="0"/>
              <a:t>Eu</a:t>
            </a:r>
            <a:r>
              <a:rPr lang="en-US" sz="1400" baseline="-25000" dirty="0" smtClean="0"/>
              <a:t>0.90</a:t>
            </a:r>
            <a:r>
              <a:rPr lang="en-US" sz="1400" dirty="0" smtClean="0"/>
              <a:t>O</a:t>
            </a:r>
          </a:p>
          <a:p>
            <a:r>
              <a:rPr lang="en-US" altLang="zh-CN" sz="1400" dirty="0" smtClean="0"/>
              <a:t>T = 70K</a:t>
            </a:r>
            <a:endParaRPr lang="en-US" sz="1400" dirty="0"/>
          </a:p>
        </p:txBody>
      </p:sp>
      <p:sp>
        <p:nvSpPr>
          <p:cNvPr id="12" name="Rectangle 31"/>
          <p:cNvSpPr/>
          <p:nvPr/>
        </p:nvSpPr>
        <p:spPr>
          <a:xfrm>
            <a:off x="3323885" y="4254902"/>
            <a:ext cx="525801" cy="2662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 (T)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12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991750"/>
              </p:ext>
            </p:extLst>
          </p:nvPr>
        </p:nvGraphicFramePr>
        <p:xfrm>
          <a:off x="3311525" y="4845934"/>
          <a:ext cx="4206875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4" name="Graph" r:id="rId4" imgW="3920760" imgH="3000960" progId="Origin50.Graph">
                  <p:embed/>
                </p:oleObj>
              </mc:Choice>
              <mc:Fallback>
                <p:oleObj name="Graph" r:id="rId4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1525" y="4845934"/>
                        <a:ext cx="4206875" cy="315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44885"/>
              </p:ext>
            </p:extLst>
          </p:nvPr>
        </p:nvGraphicFramePr>
        <p:xfrm>
          <a:off x="-28575" y="2036059"/>
          <a:ext cx="4206875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5" name="Graph" r:id="rId6" imgW="3920760" imgH="3000960" progId="Origin50.Graph">
                  <p:embed/>
                </p:oleObj>
              </mc:Choice>
              <mc:Fallback>
                <p:oleObj name="Graph" r:id="rId6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28575" y="2036059"/>
                        <a:ext cx="4206875" cy="315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46989"/>
              </p:ext>
            </p:extLst>
          </p:nvPr>
        </p:nvGraphicFramePr>
        <p:xfrm>
          <a:off x="3311525" y="2036059"/>
          <a:ext cx="4206240" cy="315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6" name="Graph" r:id="rId8" imgW="3920760" imgH="3000960" progId="Origin50.Graph">
                  <p:embed/>
                </p:oleObj>
              </mc:Choice>
              <mc:Fallback>
                <p:oleObj name="Graph" r:id="rId8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1525" y="2036059"/>
                        <a:ext cx="4206240" cy="3153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342362"/>
              </p:ext>
            </p:extLst>
          </p:nvPr>
        </p:nvGraphicFramePr>
        <p:xfrm>
          <a:off x="-28575" y="4845933"/>
          <a:ext cx="4206240" cy="315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57" name="Graph" r:id="rId10" imgW="3920760" imgH="3000960" progId="Origin50.Graph">
                  <p:embed/>
                </p:oleObj>
              </mc:Choice>
              <mc:Fallback>
                <p:oleObj name="Graph" r:id="rId10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-28575" y="4845933"/>
                        <a:ext cx="4206240" cy="3155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31"/>
          <p:cNvSpPr/>
          <p:nvPr/>
        </p:nvSpPr>
        <p:spPr>
          <a:xfrm rot="16200000">
            <a:off x="3278955" y="336439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B (T)</a:t>
            </a:r>
          </a:p>
        </p:txBody>
      </p:sp>
      <p:sp>
        <p:nvSpPr>
          <p:cNvPr id="83" name="Text Box 225"/>
          <p:cNvSpPr txBox="1">
            <a:spLocks noChangeArrowheads="1"/>
          </p:cNvSpPr>
          <p:nvPr/>
        </p:nvSpPr>
        <p:spPr bwMode="auto">
          <a:xfrm>
            <a:off x="3300247" y="4882556"/>
            <a:ext cx="59436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(d)</a:t>
            </a:r>
          </a:p>
        </p:txBody>
      </p:sp>
      <p:sp>
        <p:nvSpPr>
          <p:cNvPr id="88" name="任意多边形 87"/>
          <p:cNvSpPr/>
          <p:nvPr/>
        </p:nvSpPr>
        <p:spPr>
          <a:xfrm>
            <a:off x="3883537" y="6344374"/>
            <a:ext cx="2546229" cy="635539"/>
          </a:xfrm>
          <a:custGeom>
            <a:avLst/>
            <a:gdLst>
              <a:gd name="connsiteX0" fmla="*/ 0 w 2476500"/>
              <a:gd name="connsiteY0" fmla="*/ 0 h 736600"/>
              <a:gd name="connsiteX1" fmla="*/ 990600 w 2476500"/>
              <a:gd name="connsiteY1" fmla="*/ 215900 h 736600"/>
              <a:gd name="connsiteX2" fmla="*/ 2476500 w 2476500"/>
              <a:gd name="connsiteY2" fmla="*/ 736600 h 736600"/>
              <a:gd name="connsiteX3" fmla="*/ 2476500 w 2476500"/>
              <a:gd name="connsiteY3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736600">
                <a:moveTo>
                  <a:pt x="0" y="0"/>
                </a:moveTo>
                <a:cubicBezTo>
                  <a:pt x="288925" y="46566"/>
                  <a:pt x="577850" y="93133"/>
                  <a:pt x="990600" y="215900"/>
                </a:cubicBezTo>
                <a:cubicBezTo>
                  <a:pt x="1403350" y="338667"/>
                  <a:pt x="2476500" y="736600"/>
                  <a:pt x="2476500" y="736600"/>
                </a:cubicBezTo>
                <a:lnTo>
                  <a:pt x="2476500" y="736600"/>
                </a:lnTo>
              </a:path>
            </a:pathLst>
          </a:cu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31"/>
          <p:cNvSpPr/>
          <p:nvPr/>
        </p:nvSpPr>
        <p:spPr>
          <a:xfrm>
            <a:off x="3896237" y="5233071"/>
            <a:ext cx="1351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La</a:t>
            </a:r>
            <a:r>
              <a:rPr lang="en-US" sz="1600" baseline="-25000" dirty="0" smtClean="0">
                <a:solidFill>
                  <a:schemeClr val="bg1"/>
                </a:solidFill>
              </a:rPr>
              <a:t>0.20</a:t>
            </a:r>
            <a:r>
              <a:rPr lang="en-US" sz="1600" dirty="0" smtClean="0">
                <a:solidFill>
                  <a:schemeClr val="bg1"/>
                </a:solidFill>
              </a:rPr>
              <a:t>Eu</a:t>
            </a:r>
            <a:r>
              <a:rPr lang="en-US" sz="1600" baseline="-25000" dirty="0" smtClean="0">
                <a:solidFill>
                  <a:schemeClr val="bg1"/>
                </a:solidFill>
              </a:rPr>
              <a:t>0.80</a:t>
            </a:r>
            <a:r>
              <a:rPr lang="en-US" sz="1600" dirty="0" smtClean="0">
                <a:solidFill>
                  <a:schemeClr val="bg1"/>
                </a:solidFill>
              </a:rPr>
              <a:t>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5" name="Rectangle 34"/>
          <p:cNvSpPr/>
          <p:nvPr/>
        </p:nvSpPr>
        <p:spPr>
          <a:xfrm>
            <a:off x="4411636" y="7660197"/>
            <a:ext cx="1476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Temperature (K)</a:t>
            </a:r>
          </a:p>
        </p:txBody>
      </p:sp>
      <p:sp>
        <p:nvSpPr>
          <p:cNvPr id="86" name="Rectangle 31"/>
          <p:cNvSpPr/>
          <p:nvPr/>
        </p:nvSpPr>
        <p:spPr>
          <a:xfrm rot="16200000">
            <a:off x="3278954" y="618554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B (T)</a:t>
            </a:r>
          </a:p>
        </p:txBody>
      </p:sp>
      <p:sp>
        <p:nvSpPr>
          <p:cNvPr id="63" name="Rectangle 34"/>
          <p:cNvSpPr/>
          <p:nvPr/>
        </p:nvSpPr>
        <p:spPr>
          <a:xfrm>
            <a:off x="1006907" y="7652577"/>
            <a:ext cx="1476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Temperature (K)</a:t>
            </a:r>
          </a:p>
        </p:txBody>
      </p:sp>
      <p:sp>
        <p:nvSpPr>
          <p:cNvPr id="64" name="Rectangle 31"/>
          <p:cNvSpPr/>
          <p:nvPr/>
        </p:nvSpPr>
        <p:spPr>
          <a:xfrm rot="16200000">
            <a:off x="-58725" y="618554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B (T)</a:t>
            </a:r>
          </a:p>
        </p:txBody>
      </p:sp>
      <p:sp>
        <p:nvSpPr>
          <p:cNvPr id="80" name="任意多边形 79"/>
          <p:cNvSpPr/>
          <p:nvPr/>
        </p:nvSpPr>
        <p:spPr>
          <a:xfrm>
            <a:off x="553821" y="6358277"/>
            <a:ext cx="2456911" cy="596610"/>
          </a:xfrm>
          <a:custGeom>
            <a:avLst/>
            <a:gdLst>
              <a:gd name="connsiteX0" fmla="*/ 0 w 2476500"/>
              <a:gd name="connsiteY0" fmla="*/ 0 h 736600"/>
              <a:gd name="connsiteX1" fmla="*/ 990600 w 2476500"/>
              <a:gd name="connsiteY1" fmla="*/ 215900 h 736600"/>
              <a:gd name="connsiteX2" fmla="*/ 2476500 w 2476500"/>
              <a:gd name="connsiteY2" fmla="*/ 736600 h 736600"/>
              <a:gd name="connsiteX3" fmla="*/ 2476500 w 2476500"/>
              <a:gd name="connsiteY3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736600">
                <a:moveTo>
                  <a:pt x="0" y="0"/>
                </a:moveTo>
                <a:cubicBezTo>
                  <a:pt x="288925" y="46566"/>
                  <a:pt x="577850" y="93133"/>
                  <a:pt x="990600" y="215900"/>
                </a:cubicBezTo>
                <a:cubicBezTo>
                  <a:pt x="1403350" y="338667"/>
                  <a:pt x="2476500" y="736600"/>
                  <a:pt x="2476500" y="736600"/>
                </a:cubicBezTo>
                <a:lnTo>
                  <a:pt x="2476500" y="736600"/>
                </a:lnTo>
              </a:path>
            </a:pathLst>
          </a:cu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Rectangle 31"/>
          <p:cNvSpPr/>
          <p:nvPr/>
        </p:nvSpPr>
        <p:spPr>
          <a:xfrm>
            <a:off x="559396" y="5233071"/>
            <a:ext cx="1351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La</a:t>
            </a:r>
            <a:r>
              <a:rPr lang="en-US" sz="1600" baseline="-25000" dirty="0" smtClean="0">
                <a:solidFill>
                  <a:schemeClr val="bg1"/>
                </a:solidFill>
              </a:rPr>
              <a:t>0.15</a:t>
            </a:r>
            <a:r>
              <a:rPr lang="en-US" sz="1600" dirty="0" smtClean="0">
                <a:solidFill>
                  <a:schemeClr val="bg1"/>
                </a:solidFill>
              </a:rPr>
              <a:t>Eu</a:t>
            </a:r>
            <a:r>
              <a:rPr lang="en-US" sz="1600" baseline="-25000" dirty="0" smtClean="0">
                <a:solidFill>
                  <a:schemeClr val="bg1"/>
                </a:solidFill>
              </a:rPr>
              <a:t>0.85</a:t>
            </a:r>
            <a:r>
              <a:rPr lang="en-US" sz="1600" dirty="0" smtClean="0">
                <a:solidFill>
                  <a:schemeClr val="bg1"/>
                </a:solidFill>
              </a:rPr>
              <a:t>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 Box 225"/>
          <p:cNvSpPr txBox="1">
            <a:spLocks noChangeArrowheads="1"/>
          </p:cNvSpPr>
          <p:nvPr/>
        </p:nvSpPr>
        <p:spPr bwMode="auto">
          <a:xfrm>
            <a:off x="-40424" y="4882556"/>
            <a:ext cx="59436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(c)</a:t>
            </a:r>
          </a:p>
        </p:txBody>
      </p:sp>
      <p:sp>
        <p:nvSpPr>
          <p:cNvPr id="49" name="Rectangle 34"/>
          <p:cNvSpPr/>
          <p:nvPr/>
        </p:nvSpPr>
        <p:spPr>
          <a:xfrm>
            <a:off x="1029767" y="4849957"/>
            <a:ext cx="1476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Temperature (K)</a:t>
            </a:r>
          </a:p>
        </p:txBody>
      </p:sp>
      <p:sp>
        <p:nvSpPr>
          <p:cNvPr id="50" name="Rectangle 31"/>
          <p:cNvSpPr/>
          <p:nvPr/>
        </p:nvSpPr>
        <p:spPr>
          <a:xfrm rot="16200000">
            <a:off x="-58725" y="336439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B (T)</a:t>
            </a:r>
          </a:p>
        </p:txBody>
      </p:sp>
      <p:sp>
        <p:nvSpPr>
          <p:cNvPr id="51" name="Rectangle 31"/>
          <p:cNvSpPr/>
          <p:nvPr/>
        </p:nvSpPr>
        <p:spPr>
          <a:xfrm>
            <a:off x="559396" y="2397767"/>
            <a:ext cx="1502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La</a:t>
            </a:r>
            <a:r>
              <a:rPr lang="en-US" sz="1600" baseline="-25000" dirty="0" smtClean="0">
                <a:solidFill>
                  <a:schemeClr val="bg1"/>
                </a:solidFill>
              </a:rPr>
              <a:t>0.036</a:t>
            </a:r>
            <a:r>
              <a:rPr lang="en-US" sz="1600" dirty="0" smtClean="0">
                <a:solidFill>
                  <a:schemeClr val="bg1"/>
                </a:solidFill>
              </a:rPr>
              <a:t>Eu</a:t>
            </a:r>
            <a:r>
              <a:rPr lang="en-US" sz="1600" baseline="-25000" dirty="0" smtClean="0">
                <a:solidFill>
                  <a:schemeClr val="bg1"/>
                </a:solidFill>
              </a:rPr>
              <a:t>0.964</a:t>
            </a:r>
            <a:r>
              <a:rPr lang="en-US" sz="1600" dirty="0" smtClean="0">
                <a:solidFill>
                  <a:schemeClr val="bg1"/>
                </a:solidFill>
              </a:rPr>
              <a:t>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562143" y="3404110"/>
            <a:ext cx="2451499" cy="681633"/>
          </a:xfrm>
          <a:custGeom>
            <a:avLst/>
            <a:gdLst>
              <a:gd name="connsiteX0" fmla="*/ 0 w 2476500"/>
              <a:gd name="connsiteY0" fmla="*/ 0 h 736600"/>
              <a:gd name="connsiteX1" fmla="*/ 990600 w 2476500"/>
              <a:gd name="connsiteY1" fmla="*/ 215900 h 736600"/>
              <a:gd name="connsiteX2" fmla="*/ 2476500 w 2476500"/>
              <a:gd name="connsiteY2" fmla="*/ 736600 h 736600"/>
              <a:gd name="connsiteX3" fmla="*/ 2476500 w 2476500"/>
              <a:gd name="connsiteY3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736600">
                <a:moveTo>
                  <a:pt x="0" y="0"/>
                </a:moveTo>
                <a:cubicBezTo>
                  <a:pt x="288925" y="46566"/>
                  <a:pt x="577850" y="93133"/>
                  <a:pt x="990600" y="215900"/>
                </a:cubicBezTo>
                <a:cubicBezTo>
                  <a:pt x="1403350" y="338667"/>
                  <a:pt x="2476500" y="736600"/>
                  <a:pt x="2476500" y="736600"/>
                </a:cubicBezTo>
                <a:lnTo>
                  <a:pt x="2476500" y="736600"/>
                </a:lnTo>
              </a:path>
            </a:pathLst>
          </a:cu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 Box 225"/>
          <p:cNvSpPr txBox="1">
            <a:spLocks noChangeArrowheads="1"/>
          </p:cNvSpPr>
          <p:nvPr/>
        </p:nvSpPr>
        <p:spPr bwMode="auto">
          <a:xfrm>
            <a:off x="-40424" y="2072104"/>
            <a:ext cx="59436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(a)</a:t>
            </a:r>
          </a:p>
        </p:txBody>
      </p:sp>
      <p:sp>
        <p:nvSpPr>
          <p:cNvPr id="54" name="Rectangle 34"/>
          <p:cNvSpPr/>
          <p:nvPr/>
        </p:nvSpPr>
        <p:spPr>
          <a:xfrm>
            <a:off x="4411636" y="4849957"/>
            <a:ext cx="1476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Temperature (K)</a:t>
            </a:r>
          </a:p>
        </p:txBody>
      </p:sp>
      <p:sp>
        <p:nvSpPr>
          <p:cNvPr id="56" name="Rectangle 31"/>
          <p:cNvSpPr/>
          <p:nvPr/>
        </p:nvSpPr>
        <p:spPr>
          <a:xfrm>
            <a:off x="3896237" y="2397767"/>
            <a:ext cx="1351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La</a:t>
            </a:r>
            <a:r>
              <a:rPr lang="en-US" sz="1600" baseline="-25000" dirty="0" smtClean="0">
                <a:solidFill>
                  <a:schemeClr val="bg1"/>
                </a:solidFill>
              </a:rPr>
              <a:t>0.10</a:t>
            </a:r>
            <a:r>
              <a:rPr lang="en-US" sz="1600" dirty="0" smtClean="0">
                <a:solidFill>
                  <a:schemeClr val="bg1"/>
                </a:solidFill>
              </a:rPr>
              <a:t>Eu</a:t>
            </a:r>
            <a:r>
              <a:rPr lang="en-US" sz="1600" baseline="-25000" dirty="0" smtClean="0">
                <a:solidFill>
                  <a:schemeClr val="bg1"/>
                </a:solidFill>
              </a:rPr>
              <a:t>0.90</a:t>
            </a:r>
            <a:r>
              <a:rPr lang="en-US" sz="1600" dirty="0" smtClean="0">
                <a:solidFill>
                  <a:schemeClr val="bg1"/>
                </a:solidFill>
              </a:rPr>
              <a:t>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3903418" y="3409262"/>
            <a:ext cx="2450324" cy="620523"/>
          </a:xfrm>
          <a:custGeom>
            <a:avLst/>
            <a:gdLst>
              <a:gd name="connsiteX0" fmla="*/ 0 w 2476500"/>
              <a:gd name="connsiteY0" fmla="*/ 0 h 736600"/>
              <a:gd name="connsiteX1" fmla="*/ 990600 w 2476500"/>
              <a:gd name="connsiteY1" fmla="*/ 215900 h 736600"/>
              <a:gd name="connsiteX2" fmla="*/ 2476500 w 2476500"/>
              <a:gd name="connsiteY2" fmla="*/ 736600 h 736600"/>
              <a:gd name="connsiteX3" fmla="*/ 2476500 w 2476500"/>
              <a:gd name="connsiteY3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736600">
                <a:moveTo>
                  <a:pt x="0" y="0"/>
                </a:moveTo>
                <a:cubicBezTo>
                  <a:pt x="288925" y="46566"/>
                  <a:pt x="577850" y="93133"/>
                  <a:pt x="990600" y="215900"/>
                </a:cubicBezTo>
                <a:cubicBezTo>
                  <a:pt x="1403350" y="338667"/>
                  <a:pt x="2476500" y="736600"/>
                  <a:pt x="2476500" y="736600"/>
                </a:cubicBezTo>
                <a:lnTo>
                  <a:pt x="2476500" y="736600"/>
                </a:lnTo>
              </a:path>
            </a:pathLst>
          </a:custGeom>
          <a:noFill/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225"/>
          <p:cNvSpPr txBox="1">
            <a:spLocks noChangeArrowheads="1"/>
          </p:cNvSpPr>
          <p:nvPr/>
        </p:nvSpPr>
        <p:spPr bwMode="auto">
          <a:xfrm>
            <a:off x="3300247" y="2072104"/>
            <a:ext cx="59436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(b)</a:t>
            </a:r>
          </a:p>
        </p:txBody>
      </p:sp>
      <p:sp>
        <p:nvSpPr>
          <p:cNvPr id="2" name="矩形 1"/>
          <p:cNvSpPr/>
          <p:nvPr/>
        </p:nvSpPr>
        <p:spPr>
          <a:xfrm>
            <a:off x="2264711" y="4138861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SkX</a:t>
            </a:r>
            <a:endParaRPr lang="zh-CN" altLang="en-US" sz="1600" dirty="0"/>
          </a:p>
        </p:txBody>
      </p:sp>
      <p:sp>
        <p:nvSpPr>
          <p:cNvPr id="87" name="矩形 86"/>
          <p:cNvSpPr/>
          <p:nvPr/>
        </p:nvSpPr>
        <p:spPr>
          <a:xfrm>
            <a:off x="5386417" y="4029085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SkX</a:t>
            </a:r>
            <a:endParaRPr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5701644" y="6965881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SkX</a:t>
            </a:r>
            <a:endParaRPr lang="zh-CN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2260600" y="6943898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SkX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090766" y="4857046"/>
                <a:ext cx="83940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766" y="4857046"/>
                <a:ext cx="83940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090766" y="2048771"/>
                <a:ext cx="83940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766" y="2048771"/>
                <a:ext cx="839408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668967" y="4864971"/>
                <a:ext cx="83940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967" y="4864971"/>
                <a:ext cx="839408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668967" y="2056696"/>
                <a:ext cx="83940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967" y="2056696"/>
                <a:ext cx="839408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4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836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5</a:t>
            </a:r>
            <a:endParaRPr lang="en-US" altLang="en-US" sz="1600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381418"/>
              </p:ext>
            </p:extLst>
          </p:nvPr>
        </p:nvGraphicFramePr>
        <p:xfrm>
          <a:off x="1600200" y="2743200"/>
          <a:ext cx="4114800" cy="305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0" name="Graph" r:id="rId4" imgW="3920760" imgH="2779560" progId="Origin50.Graph">
                  <p:embed/>
                </p:oleObj>
              </mc:Choice>
              <mc:Fallback>
                <p:oleObj name="Graph" r:id="rId4" imgW="3920760" imgH="2779560" progId="Origin50.Graph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2743200"/>
                        <a:ext cx="4114800" cy="3050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1"/>
          <p:cNvSpPr/>
          <p:nvPr/>
        </p:nvSpPr>
        <p:spPr>
          <a:xfrm>
            <a:off x="3441149" y="5455920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B (T)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1"/>
              <p:cNvSpPr/>
              <p:nvPr/>
            </p:nvSpPr>
            <p:spPr>
              <a:xfrm rot="16200000">
                <a:off x="656957" y="4029491"/>
                <a:ext cx="237744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b="0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zh-CN" sz="1400" b="0" i="0">
                          <a:latin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cm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957" y="4029491"/>
                <a:ext cx="2377440" cy="307777"/>
              </a:xfrm>
              <a:prstGeom prst="rect">
                <a:avLst/>
              </a:prstGeom>
              <a:blipFill rotWithShape="0">
                <a:blip r:embed="rId6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1"/>
          <p:cNvSpPr/>
          <p:nvPr/>
        </p:nvSpPr>
        <p:spPr>
          <a:xfrm>
            <a:off x="2306202" y="4987151"/>
            <a:ext cx="1066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La</a:t>
            </a:r>
            <a:r>
              <a:rPr lang="en-US" sz="1200" baseline="-25000" dirty="0" smtClean="0"/>
              <a:t>0.10</a:t>
            </a:r>
            <a:r>
              <a:rPr lang="en-US" sz="1200" dirty="0" smtClean="0"/>
              <a:t>Eu</a:t>
            </a:r>
            <a:r>
              <a:rPr lang="en-US" sz="1200" baseline="-25000" dirty="0" smtClean="0"/>
              <a:t>0.90</a:t>
            </a:r>
            <a:r>
              <a:rPr lang="en-US" sz="1200" dirty="0" smtClean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8446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244754"/>
              </p:ext>
            </p:extLst>
          </p:nvPr>
        </p:nvGraphicFramePr>
        <p:xfrm>
          <a:off x="1663078" y="4418149"/>
          <a:ext cx="4114800" cy="304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2" name="Graph" r:id="rId4" imgW="3920760" imgH="2779560" progId="Origin50.Graph">
                  <p:embed/>
                </p:oleObj>
              </mc:Choice>
              <mc:Fallback>
                <p:oleObj name="Graph" r:id="rId4" imgW="3920760" imgH="2779560" progId="Origin50.Grap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3078" y="4418149"/>
                        <a:ext cx="4114800" cy="3049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4"/>
              <p:cNvSpPr/>
              <p:nvPr/>
            </p:nvSpPr>
            <p:spPr>
              <a:xfrm rot="16200000">
                <a:off x="924324" y="5699499"/>
                <a:ext cx="2043573" cy="307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Skyrmion density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4324" y="5699499"/>
                <a:ext cx="2043573" cy="307016"/>
              </a:xfrm>
              <a:prstGeom prst="rect">
                <a:avLst/>
              </a:prstGeom>
              <a:blipFill rotWithShape="0">
                <a:blip r:embed="rId6"/>
                <a:stretch>
                  <a:fillRect l="-4000" t="-597" r="-22000" b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76789"/>
              </p:ext>
            </p:extLst>
          </p:nvPr>
        </p:nvGraphicFramePr>
        <p:xfrm>
          <a:off x="1663078" y="1752600"/>
          <a:ext cx="41148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3" name="Graph" r:id="rId7" imgW="3920760" imgH="2779560" progId="Origin50.Graph">
                  <p:embed/>
                </p:oleObj>
              </mc:Choice>
              <mc:Fallback>
                <p:oleObj name="Graph" r:id="rId7" imgW="3920760" imgH="2779560" progId="Origin50.Grap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3078" y="1752600"/>
                        <a:ext cx="4114800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6"/>
          <p:cNvSpPr/>
          <p:nvPr/>
        </p:nvSpPr>
        <p:spPr>
          <a:xfrm>
            <a:off x="3664011" y="443166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4"/>
          <p:cNvSpPr/>
          <p:nvPr/>
        </p:nvSpPr>
        <p:spPr>
          <a:xfrm rot="16200000">
            <a:off x="1003385" y="3025152"/>
            <a:ext cx="1885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Skyrmion radius (nm)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583771" y="876799"/>
            <a:ext cx="1603375" cy="342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5250" tIns="47625" rIns="95250" bIns="47625">
            <a:spAutoFit/>
          </a:bodyPr>
          <a:lstStyle/>
          <a:p>
            <a:pPr algn="ctr"/>
            <a:r>
              <a:rPr lang="en-US" altLang="zh-CN" sz="1600" dirty="0" smtClean="0"/>
              <a:t>Figure 6</a:t>
            </a:r>
            <a:endParaRPr lang="en-US" altLang="en-US" sz="1600" dirty="0"/>
          </a:p>
        </p:txBody>
      </p:sp>
      <p:sp>
        <p:nvSpPr>
          <p:cNvPr id="28" name="文本框 16"/>
          <p:cNvSpPr txBox="1"/>
          <p:nvPr/>
        </p:nvSpPr>
        <p:spPr>
          <a:xfrm>
            <a:off x="1847014" y="1808976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(a)</a:t>
            </a:r>
            <a:endParaRPr lang="zh-CN" altLang="en-US" sz="1400" dirty="0"/>
          </a:p>
        </p:txBody>
      </p:sp>
      <p:sp>
        <p:nvSpPr>
          <p:cNvPr id="30" name="文本框 16"/>
          <p:cNvSpPr txBox="1"/>
          <p:nvPr/>
        </p:nvSpPr>
        <p:spPr>
          <a:xfrm>
            <a:off x="1847014" y="443865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(b)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4"/>
              <p:cNvSpPr/>
              <p:nvPr/>
            </p:nvSpPr>
            <p:spPr>
              <a:xfrm>
                <a:off x="2588814" y="7127257"/>
                <a:ext cx="247798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 concentration (10</a:t>
                </a:r>
                <a:r>
                  <a:rPr lang="en-US" sz="14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14" y="7127257"/>
                <a:ext cx="2477987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1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35188</TotalTime>
  <Pages>0</Pages>
  <Words>220</Words>
  <Characters>0</Characters>
  <Application>Microsoft Office PowerPoint</Application>
  <DocSecurity>0</DocSecurity>
  <PresentationFormat>全屏显示(4:3)</PresentationFormat>
  <Lines>0</Lines>
  <Paragraphs>89</Paragraphs>
  <Slides>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SimSun</vt:lpstr>
      <vt:lpstr>Arial</vt:lpstr>
      <vt:lpstr>Calibri</vt:lpstr>
      <vt:lpstr>Cambria Math</vt:lpstr>
      <vt:lpstr>Times New Roman</vt:lpstr>
      <vt:lpstr>Office Theme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Han</dc:creator>
  <cp:lastModifiedBy>MYoung</cp:lastModifiedBy>
  <cp:revision>2021</cp:revision>
  <cp:lastPrinted>2017-07-31T06:20:30Z</cp:lastPrinted>
  <dcterms:created xsi:type="dcterms:W3CDTF">2013-03-02T07:51:00Z</dcterms:created>
  <dcterms:modified xsi:type="dcterms:W3CDTF">2017-10-23T11:55:32Z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1033-8.1.0.3375</vt:lpwstr>
  </property>
</Properties>
</file>