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78" r:id="rId3"/>
    <p:sldId id="281" r:id="rId4"/>
    <p:sldId id="280" r:id="rId5"/>
  </p:sldIdLst>
  <p:sldSz cx="6858000" cy="9144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琪" initials="宋琪" lastIdx="3" clrIdx="0">
    <p:extLst>
      <p:ext uri="{19B8F6BF-5375-455C-9EA6-DF929625EA0E}">
        <p15:presenceInfo xmlns:p15="http://schemas.microsoft.com/office/powerpoint/2012/main" userId="1cf7571a29ddf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CFF"/>
    <a:srgbClr val="00D28C"/>
    <a:srgbClr val="A0E632"/>
    <a:srgbClr val="F08228"/>
    <a:srgbClr val="F00082"/>
    <a:srgbClr val="A000C8"/>
    <a:srgbClr val="00A0FF"/>
    <a:srgbClr val="FF0000"/>
    <a:srgbClr val="007DF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7168" autoAdjust="0"/>
  </p:normalViewPr>
  <p:slideViewPr>
    <p:cSldViewPr>
      <p:cViewPr>
        <p:scale>
          <a:sx n="125" d="100"/>
          <a:sy n="125" d="100"/>
        </p:scale>
        <p:origin x="2526" y="-13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3" y="2"/>
            <a:ext cx="3168227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894" y="2"/>
            <a:ext cx="3171614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3D263F-52E7-4670-8CCC-142F12AB0A76}" type="datetime1">
              <a:rPr lang="en-US" altLang="zh-CN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1741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306638" y="720725"/>
            <a:ext cx="27019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Notes Placeholder 4"/>
          <p:cNvSpPr>
            <a:spLocks noGrp="1" noRot="1" noChangeAspect="1" noChangeArrowheads="1"/>
          </p:cNvSpPr>
          <p:nvPr/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39" tIns="48320" rIns="96639" bIns="48320" anchor="ctr"/>
          <a:lstStyle/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Second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Third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Fourth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9474"/>
            <a:ext cx="3168227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894" y="9119474"/>
            <a:ext cx="3171614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D4D0610-2848-4400-AFF4-8E003EF7C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3065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83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64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81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6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C4975F-9BD4-41F3-BD87-B9C9BFD400E0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51972E-AA5F-4EE2-A01B-FB5DE3149F38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6A00CB-3CEB-4171-9255-BE12C939701B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B39854-C05F-4902-A011-7BF47DB38DA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2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2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C08CF1-D9F2-44BA-9B50-AE8BD8C0A6FE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5396AC-FA0B-4E9F-8AB6-7278AE7AB50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ADABDC-7873-40FD-8EBD-960AA0738E86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358847-81BF-4E52-BEBD-03E9574E2C7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9B53A-EFBC-4CEC-95CA-14C20B5232C3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3E08B-61DF-40DB-99B4-5A23F7B3F534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1E79CD-DA0E-4A14-9AB8-DA2430F309C0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1E37F6-5F06-4210-B5A4-3168A0C39B35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B5B66D-43AD-40D3-BDA3-356BEF7B41B0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557B2-9798-4A45-B816-8BFD0CE05057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ACA5A-B7C1-42E3-B1F8-90BA73F67788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85DAA-CD81-4415-89E4-EEB526B747C2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5E3F88-CECB-4C06-BC58-5646F20C2CC7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40B113-6D99-4C27-A2E2-3D58A5F39284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16EDB6-187D-4B19-94F2-D1EC2E01559D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27795-10FB-42B9-A376-D8A5A6233547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1CBC28-8221-4747-B0B8-0F34D4CDA99A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514CB4-8A5B-433E-8776-4B254B5368CC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5746A6-3535-404A-8223-D62DC0E33F2A}" type="datetime1">
              <a:rPr lang="en-US" alt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9E8597-F81E-4D52-8A71-449ED0D3E356}" type="slidenum">
              <a:rPr lang="en-US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SimSun" pitchFamily="2" charset="-122"/>
          <a:cs typeface="+mj-cs"/>
          <a:sym typeface="Calibri" pitchFamily="34" charset="0"/>
        </a:defRPr>
      </a:lvl1pPr>
      <a:lvl2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2pPr>
      <a:lvl3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3pPr>
      <a:lvl4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4pPr>
      <a:lvl5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5pPr>
      <a:lvl6pPr marL="14097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6pPr>
      <a:lvl7pPr marL="18669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7pPr>
      <a:lvl8pPr marL="23241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8pPr>
      <a:lvl9pPr marL="27813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9pPr>
    </p:titleStyle>
    <p:bodyStyle>
      <a:lvl1pPr marL="357188" indent="-357188" algn="l" defTabSz="9525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>
          <a:solidFill>
            <a:schemeClr val="tx1"/>
          </a:solidFill>
          <a:latin typeface="+mn-lt"/>
          <a:ea typeface="SimSun" pitchFamily="2" charset="-122"/>
          <a:cs typeface="+mn-cs"/>
          <a:sym typeface="Calibri" pitchFamily="34" charset="0"/>
        </a:defRPr>
      </a:lvl1pPr>
      <a:lvl2pPr marL="774700" indent="-298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2pPr>
      <a:lvl3pPr marL="119062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3pPr>
      <a:lvl4pPr marL="166687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4pPr>
      <a:lvl5pPr marL="214312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5pPr>
      <a:lvl6pPr marL="26003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30575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5147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9719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S1</a:t>
            </a:r>
            <a:endParaRPr lang="en-US" altLang="en-US" sz="1600" dirty="0"/>
          </a:p>
        </p:txBody>
      </p:sp>
      <p:graphicFrame>
        <p:nvGraphicFramePr>
          <p:cNvPr id="15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86462"/>
              </p:ext>
            </p:extLst>
          </p:nvPr>
        </p:nvGraphicFramePr>
        <p:xfrm>
          <a:off x="1439862" y="4810260"/>
          <a:ext cx="3657600" cy="258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5" name="Graph" r:id="rId4" imgW="3920760" imgH="2743200" progId="Origin50.Graph">
                  <p:embed/>
                </p:oleObj>
              </mc:Choice>
              <mc:Fallback>
                <p:oleObj name="Graph" r:id="rId4" imgW="3920760" imgH="27432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9862" y="4810260"/>
                        <a:ext cx="3657600" cy="258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4"/>
              <p:cNvSpPr/>
              <p:nvPr/>
            </p:nvSpPr>
            <p:spPr>
              <a:xfrm rot="16200000">
                <a:off x="1342594" y="5792088"/>
                <a:ext cx="1289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2594" y="5792088"/>
                <a:ext cx="1289135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976629" y="7105785"/>
            <a:ext cx="1258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1-x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 (x %)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41556"/>
              </p:ext>
            </p:extLst>
          </p:nvPr>
        </p:nvGraphicFramePr>
        <p:xfrm>
          <a:off x="2057400" y="2444836"/>
          <a:ext cx="3657600" cy="270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6" name="Graph" r:id="rId7" imgW="3920760" imgH="2743200" progId="Origin50.Graph">
                  <p:embed/>
                </p:oleObj>
              </mc:Choice>
              <mc:Fallback>
                <p:oleObj name="Graph" r:id="rId7" imgW="3920760" imgH="2743200" progId="Origin50.Grap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444836"/>
                        <a:ext cx="3657600" cy="270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4"/>
              <p:cNvSpPr/>
              <p:nvPr/>
            </p:nvSpPr>
            <p:spPr>
              <a:xfrm rot="16200000">
                <a:off x="1342594" y="3515900"/>
                <a:ext cx="1289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2594" y="3515900"/>
                <a:ext cx="1289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4"/>
          <p:cNvSpPr/>
          <p:nvPr/>
        </p:nvSpPr>
        <p:spPr>
          <a:xfrm>
            <a:off x="2819082" y="4843111"/>
            <a:ext cx="15886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Temperature (K)</a:t>
            </a:r>
            <a:endParaRPr lang="en-US" sz="1200" dirty="0"/>
          </a:p>
        </p:txBody>
      </p:sp>
      <p:sp>
        <p:nvSpPr>
          <p:cNvPr id="18" name="Text Box 225"/>
          <p:cNvSpPr txBox="1">
            <a:spLocks noChangeArrowheads="1"/>
          </p:cNvSpPr>
          <p:nvPr/>
        </p:nvSpPr>
        <p:spPr bwMode="auto">
          <a:xfrm>
            <a:off x="1804987" y="2438722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(a)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19" name="Text Box 225"/>
          <p:cNvSpPr txBox="1">
            <a:spLocks noChangeArrowheads="1"/>
          </p:cNvSpPr>
          <p:nvPr/>
        </p:nvSpPr>
        <p:spPr bwMode="auto">
          <a:xfrm>
            <a:off x="1804987" y="4775533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(b)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11" name="矩形 72"/>
          <p:cNvSpPr/>
          <p:nvPr/>
        </p:nvSpPr>
        <p:spPr>
          <a:xfrm>
            <a:off x="2353627" y="6681835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T = 2 K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37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S2</a:t>
            </a:r>
            <a:endParaRPr lang="en-US" altLang="en-US" sz="1600" dirty="0"/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77502"/>
              </p:ext>
            </p:extLst>
          </p:nvPr>
        </p:nvGraphicFramePr>
        <p:xfrm>
          <a:off x="1752600" y="2390775"/>
          <a:ext cx="365760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Graph" r:id="rId4" imgW="3920760" imgH="2779560" progId="Origin50.Graph">
                  <p:embed/>
                </p:oleObj>
              </mc:Choice>
              <mc:Fallback>
                <p:oleObj name="Graph" r:id="rId4" imgW="3920760" imgH="2779560" progId="Origin50.Grap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2390775"/>
                        <a:ext cx="365760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34"/>
          <p:cNvSpPr/>
          <p:nvPr/>
        </p:nvSpPr>
        <p:spPr>
          <a:xfrm>
            <a:off x="2925036" y="4776521"/>
            <a:ext cx="1311367" cy="28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Temperature (K)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31"/>
              <p:cNvSpPr/>
              <p:nvPr/>
            </p:nvSpPr>
            <p:spPr>
              <a:xfrm rot="16200000">
                <a:off x="1261182" y="3481526"/>
                <a:ext cx="11362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AH</m:t>
                          </m:r>
                        </m:sub>
                      </m:sSub>
                      <m:r>
                        <a:rPr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2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  <m:r>
                        <a:rPr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61182" y="3481526"/>
                <a:ext cx="1136272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2920761" y="2671960"/>
            <a:ext cx="1213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La</a:t>
            </a:r>
            <a:r>
              <a:rPr lang="en-US" altLang="zh-CN" sz="1400" baseline="-25000" dirty="0" smtClean="0"/>
              <a:t>0.10</a:t>
            </a:r>
            <a:r>
              <a:rPr lang="en-US" altLang="zh-CN" sz="1400" dirty="0" smtClean="0"/>
              <a:t>Eu</a:t>
            </a:r>
            <a:r>
              <a:rPr lang="en-US" altLang="zh-CN" sz="1400" baseline="-25000" dirty="0" smtClean="0"/>
              <a:t>0.90</a:t>
            </a:r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31"/>
              <p:cNvSpPr/>
              <p:nvPr/>
            </p:nvSpPr>
            <p:spPr>
              <a:xfrm rot="16200000">
                <a:off x="4474977" y="3392490"/>
                <a:ext cx="11394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mΩ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74977" y="3392490"/>
                <a:ext cx="1139478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6"/>
          <p:cNvSpPr txBox="1"/>
          <p:nvPr/>
        </p:nvSpPr>
        <p:spPr>
          <a:xfrm>
            <a:off x="1748730" y="47601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graphicFrame>
        <p:nvGraphicFramePr>
          <p:cNvPr id="24" name="对象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016193"/>
              </p:ext>
            </p:extLst>
          </p:nvPr>
        </p:nvGraphicFramePr>
        <p:xfrm>
          <a:off x="1593850" y="4808539"/>
          <a:ext cx="3657600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Graph" r:id="rId8" imgW="3920760" imgH="2779560" progId="Origin50.Graph">
                  <p:embed/>
                </p:oleObj>
              </mc:Choice>
              <mc:Fallback>
                <p:oleObj name="Graph" r:id="rId8" imgW="3920760" imgH="2779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3850" y="4808539"/>
                        <a:ext cx="3657600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4"/>
              <p:cNvSpPr/>
              <p:nvPr/>
            </p:nvSpPr>
            <p:spPr>
              <a:xfrm>
                <a:off x="2963596" y="7232228"/>
                <a:ext cx="11442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96" y="7232228"/>
                <a:ext cx="1144288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4"/>
              <p:cNvSpPr/>
              <p:nvPr/>
            </p:nvSpPr>
            <p:spPr>
              <a:xfrm rot="16200000">
                <a:off x="1192477" y="5854059"/>
                <a:ext cx="12736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AH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92477" y="5854059"/>
                <a:ext cx="1273682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4"/>
              <p:cNvSpPr/>
              <p:nvPr/>
            </p:nvSpPr>
            <p:spPr>
              <a:xfrm>
                <a:off x="2628851" y="5322826"/>
                <a:ext cx="1160511" cy="34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600" b="0" i="0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  <m:t>AH</m:t>
                          </m:r>
                        </m:sub>
                      </m:sSub>
                      <m:r>
                        <a:rPr lang="en-US" altLang="zh-CN" sz="1600" b="0" i="0">
                          <a:solidFill>
                            <a:srgbClr val="1E3CFF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1600" b="0" i="0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  <m:sup>
                          <m:r>
                            <a:rPr lang="en-US" altLang="zh-CN" sz="1600" b="0" i="0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altLang="zh-CN" sz="1600" i="1">
                              <a:solidFill>
                                <a:srgbClr val="1E3C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1E3C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851" y="5322826"/>
                <a:ext cx="1160511" cy="34137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16"/>
          <p:cNvSpPr txBox="1"/>
          <p:nvPr/>
        </p:nvSpPr>
        <p:spPr>
          <a:xfrm>
            <a:off x="1748730" y="236301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S3</a:t>
            </a:r>
            <a:endParaRPr lang="en-US" altLang="en-US" sz="1600" dirty="0"/>
          </a:p>
        </p:txBody>
      </p:sp>
      <p:sp>
        <p:nvSpPr>
          <p:cNvPr id="26" name="Text Box 225"/>
          <p:cNvSpPr txBox="1">
            <a:spLocks noChangeArrowheads="1"/>
          </p:cNvSpPr>
          <p:nvPr/>
        </p:nvSpPr>
        <p:spPr bwMode="auto">
          <a:xfrm>
            <a:off x="1676400" y="2040756"/>
            <a:ext cx="59436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(a)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27" name="Text Box 225"/>
          <p:cNvSpPr txBox="1">
            <a:spLocks noChangeArrowheads="1"/>
          </p:cNvSpPr>
          <p:nvPr/>
        </p:nvSpPr>
        <p:spPr bwMode="auto">
          <a:xfrm>
            <a:off x="1744980" y="4908614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(b)</a:t>
            </a:r>
            <a:endParaRPr lang="en-US" altLang="zh-CN" sz="1400" dirty="0">
              <a:latin typeface="Arial"/>
              <a:cs typeface="Arial"/>
            </a:endParaRPr>
          </a:p>
        </p:txBody>
      </p:sp>
      <p:graphicFrame>
        <p:nvGraphicFramePr>
          <p:cNvPr id="68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96100"/>
              </p:ext>
            </p:extLst>
          </p:nvPr>
        </p:nvGraphicFramePr>
        <p:xfrm>
          <a:off x="1714885" y="1981200"/>
          <a:ext cx="4114800" cy="329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Graph" r:id="rId4" imgW="3920760" imgH="3000960" progId="Origin50.Graph">
                  <p:embed/>
                </p:oleObj>
              </mc:Choice>
              <mc:Fallback>
                <p:oleObj name="Graph" r:id="rId4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4885" y="1981200"/>
                        <a:ext cx="4114800" cy="3291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31"/>
              <p:cNvSpPr/>
              <p:nvPr/>
            </p:nvSpPr>
            <p:spPr>
              <a:xfrm flipH="1">
                <a:off x="4496667" y="2040163"/>
                <a:ext cx="12881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400" b="0" i="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6667" y="2040163"/>
                <a:ext cx="1288173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34"/>
          <p:cNvSpPr/>
          <p:nvPr/>
        </p:nvSpPr>
        <p:spPr>
          <a:xfrm>
            <a:off x="2775639" y="4887808"/>
            <a:ext cx="1522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Temperature (K)</a:t>
            </a:r>
          </a:p>
        </p:txBody>
      </p:sp>
      <p:sp>
        <p:nvSpPr>
          <p:cNvPr id="71" name="Rectangle 31"/>
          <p:cNvSpPr/>
          <p:nvPr/>
        </p:nvSpPr>
        <p:spPr>
          <a:xfrm rot="16200000">
            <a:off x="1615383" y="3366439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 (T)</a:t>
            </a:r>
          </a:p>
        </p:txBody>
      </p:sp>
      <p:sp>
        <p:nvSpPr>
          <p:cNvPr id="67" name="Rectangle 31"/>
          <p:cNvSpPr/>
          <p:nvPr/>
        </p:nvSpPr>
        <p:spPr>
          <a:xfrm>
            <a:off x="2280277" y="2360594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</a:t>
            </a:r>
            <a:r>
              <a:rPr lang="en-US" sz="1400" baseline="-25000" dirty="0" smtClean="0">
                <a:solidFill>
                  <a:schemeClr val="bg1"/>
                </a:solidFill>
              </a:rPr>
              <a:t>0.005</a:t>
            </a:r>
            <a:r>
              <a:rPr lang="en-US" sz="1400" dirty="0" smtClean="0">
                <a:solidFill>
                  <a:schemeClr val="bg1"/>
                </a:solidFill>
              </a:rPr>
              <a:t>Eu</a:t>
            </a:r>
            <a:r>
              <a:rPr lang="en-US" sz="1400" baseline="-25000" dirty="0" smtClean="0">
                <a:solidFill>
                  <a:schemeClr val="bg1"/>
                </a:solidFill>
              </a:rPr>
              <a:t>0.995</a:t>
            </a:r>
            <a:r>
              <a:rPr lang="en-US" sz="1400" dirty="0" smtClean="0">
                <a:solidFill>
                  <a:schemeClr val="bg1"/>
                </a:solidFill>
              </a:rPr>
              <a:t>O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4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75508"/>
              </p:ext>
            </p:extLst>
          </p:nvPr>
        </p:nvGraphicFramePr>
        <p:xfrm>
          <a:off x="1714183" y="4819516"/>
          <a:ext cx="41148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Graph" r:id="rId7" imgW="3920760" imgH="3000960" progId="Origin50.Graph">
                  <p:embed/>
                </p:oleObj>
              </mc:Choice>
              <mc:Fallback>
                <p:oleObj name="Graph" r:id="rId7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4183" y="4819516"/>
                        <a:ext cx="4114800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4"/>
          <p:cNvSpPr/>
          <p:nvPr/>
        </p:nvSpPr>
        <p:spPr>
          <a:xfrm>
            <a:off x="2817688" y="7725524"/>
            <a:ext cx="1476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Temperature (K)</a:t>
            </a:r>
          </a:p>
        </p:txBody>
      </p:sp>
      <p:sp>
        <p:nvSpPr>
          <p:cNvPr id="42" name="Rectangle 31"/>
          <p:cNvSpPr/>
          <p:nvPr/>
        </p:nvSpPr>
        <p:spPr>
          <a:xfrm rot="16200000">
            <a:off x="1622521" y="622705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 (T)</a:t>
            </a:r>
          </a:p>
        </p:txBody>
      </p:sp>
      <p:sp>
        <p:nvSpPr>
          <p:cNvPr id="32" name="任意多边形 63"/>
          <p:cNvSpPr/>
          <p:nvPr/>
        </p:nvSpPr>
        <p:spPr>
          <a:xfrm>
            <a:off x="2288858" y="3455374"/>
            <a:ext cx="2366961" cy="473201"/>
          </a:xfrm>
          <a:custGeom>
            <a:avLst/>
            <a:gdLst>
              <a:gd name="connsiteX0" fmla="*/ 0 w 2476500"/>
              <a:gd name="connsiteY0" fmla="*/ 0 h 736600"/>
              <a:gd name="connsiteX1" fmla="*/ 990600 w 2476500"/>
              <a:gd name="connsiteY1" fmla="*/ 215900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  <a:gd name="connsiteX0" fmla="*/ 0 w 2476500"/>
              <a:gd name="connsiteY0" fmla="*/ 0 h 678631"/>
              <a:gd name="connsiteX1" fmla="*/ 990600 w 2476500"/>
              <a:gd name="connsiteY1" fmla="*/ 157931 h 678631"/>
              <a:gd name="connsiteX2" fmla="*/ 2476500 w 2476500"/>
              <a:gd name="connsiteY2" fmla="*/ 678631 h 678631"/>
              <a:gd name="connsiteX3" fmla="*/ 2476500 w 2476500"/>
              <a:gd name="connsiteY3" fmla="*/ 678631 h 678631"/>
              <a:gd name="connsiteX0" fmla="*/ 0 w 2481492"/>
              <a:gd name="connsiteY0" fmla="*/ 0 h 639985"/>
              <a:gd name="connsiteX1" fmla="*/ 995592 w 2481492"/>
              <a:gd name="connsiteY1" fmla="*/ 119285 h 639985"/>
              <a:gd name="connsiteX2" fmla="*/ 2481492 w 2481492"/>
              <a:gd name="connsiteY2" fmla="*/ 639985 h 639985"/>
              <a:gd name="connsiteX3" fmla="*/ 2481492 w 2481492"/>
              <a:gd name="connsiteY3" fmla="*/ 639985 h 639985"/>
              <a:gd name="connsiteX0" fmla="*/ 0 w 2481492"/>
              <a:gd name="connsiteY0" fmla="*/ 0 h 639985"/>
              <a:gd name="connsiteX1" fmla="*/ 995592 w 2481492"/>
              <a:gd name="connsiteY1" fmla="*/ 119285 h 639985"/>
              <a:gd name="connsiteX2" fmla="*/ 2481492 w 2481492"/>
              <a:gd name="connsiteY2" fmla="*/ 639985 h 639985"/>
              <a:gd name="connsiteX3" fmla="*/ 2481492 w 2481492"/>
              <a:gd name="connsiteY3" fmla="*/ 639985 h 639985"/>
              <a:gd name="connsiteX0" fmla="*/ 0 w 2481492"/>
              <a:gd name="connsiteY0" fmla="*/ 0 h 639985"/>
              <a:gd name="connsiteX1" fmla="*/ 1055507 w 2481492"/>
              <a:gd name="connsiteY1" fmla="*/ 125727 h 639985"/>
              <a:gd name="connsiteX2" fmla="*/ 2481492 w 2481492"/>
              <a:gd name="connsiteY2" fmla="*/ 639985 h 639985"/>
              <a:gd name="connsiteX3" fmla="*/ 2481492 w 2481492"/>
              <a:gd name="connsiteY3" fmla="*/ 639985 h 63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492" h="639985">
                <a:moveTo>
                  <a:pt x="0" y="0"/>
                </a:moveTo>
                <a:cubicBezTo>
                  <a:pt x="288925" y="14362"/>
                  <a:pt x="641925" y="19063"/>
                  <a:pt x="1055507" y="125727"/>
                </a:cubicBezTo>
                <a:cubicBezTo>
                  <a:pt x="1469089" y="232391"/>
                  <a:pt x="2481492" y="639985"/>
                  <a:pt x="2481492" y="639985"/>
                </a:cubicBezTo>
                <a:lnTo>
                  <a:pt x="2481492" y="639985"/>
                </a:lnTo>
              </a:path>
            </a:pathLst>
          </a:cu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64"/>
          <p:cNvSpPr/>
          <p:nvPr/>
        </p:nvSpPr>
        <p:spPr>
          <a:xfrm>
            <a:off x="2284094" y="6483216"/>
            <a:ext cx="2371725" cy="455599"/>
          </a:xfrm>
          <a:custGeom>
            <a:avLst/>
            <a:gdLst>
              <a:gd name="connsiteX0" fmla="*/ 0 w 2476500"/>
              <a:gd name="connsiteY0" fmla="*/ 0 h 736600"/>
              <a:gd name="connsiteX1" fmla="*/ 990600 w 2476500"/>
              <a:gd name="connsiteY1" fmla="*/ 215900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  <a:gd name="connsiteX0" fmla="*/ 0 w 2476500"/>
              <a:gd name="connsiteY0" fmla="*/ 0 h 736600"/>
              <a:gd name="connsiteX1" fmla="*/ 1000546 w 2476500"/>
              <a:gd name="connsiteY1" fmla="*/ 167331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  <a:gd name="connsiteX0" fmla="*/ 0 w 2476500"/>
              <a:gd name="connsiteY0" fmla="*/ 0 h 698824"/>
              <a:gd name="connsiteX1" fmla="*/ 1000546 w 2476500"/>
              <a:gd name="connsiteY1" fmla="*/ 129555 h 698824"/>
              <a:gd name="connsiteX2" fmla="*/ 2476500 w 2476500"/>
              <a:gd name="connsiteY2" fmla="*/ 698824 h 698824"/>
              <a:gd name="connsiteX3" fmla="*/ 2476500 w 2476500"/>
              <a:gd name="connsiteY3" fmla="*/ 698824 h 698824"/>
              <a:gd name="connsiteX0" fmla="*/ 0 w 2476500"/>
              <a:gd name="connsiteY0" fmla="*/ 0 h 698824"/>
              <a:gd name="connsiteX1" fmla="*/ 1000546 w 2476500"/>
              <a:gd name="connsiteY1" fmla="*/ 129555 h 698824"/>
              <a:gd name="connsiteX2" fmla="*/ 2476500 w 2476500"/>
              <a:gd name="connsiteY2" fmla="*/ 698824 h 698824"/>
              <a:gd name="connsiteX3" fmla="*/ 2476500 w 2476500"/>
              <a:gd name="connsiteY3" fmla="*/ 698824 h 698824"/>
              <a:gd name="connsiteX0" fmla="*/ 0 w 2476500"/>
              <a:gd name="connsiteY0" fmla="*/ 0 h 698824"/>
              <a:gd name="connsiteX1" fmla="*/ 1013807 w 2476500"/>
              <a:gd name="connsiteY1" fmla="*/ 86383 h 698824"/>
              <a:gd name="connsiteX2" fmla="*/ 2476500 w 2476500"/>
              <a:gd name="connsiteY2" fmla="*/ 698824 h 698824"/>
              <a:gd name="connsiteX3" fmla="*/ 2476500 w 2476500"/>
              <a:gd name="connsiteY3" fmla="*/ 698824 h 698824"/>
              <a:gd name="connsiteX0" fmla="*/ 0 w 2476500"/>
              <a:gd name="connsiteY0" fmla="*/ 0 h 774375"/>
              <a:gd name="connsiteX1" fmla="*/ 1013807 w 2476500"/>
              <a:gd name="connsiteY1" fmla="*/ 161934 h 774375"/>
              <a:gd name="connsiteX2" fmla="*/ 2476500 w 2476500"/>
              <a:gd name="connsiteY2" fmla="*/ 774375 h 774375"/>
              <a:gd name="connsiteX3" fmla="*/ 2476500 w 2476500"/>
              <a:gd name="connsiteY3" fmla="*/ 774375 h 77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774375">
                <a:moveTo>
                  <a:pt x="0" y="0"/>
                </a:moveTo>
                <a:cubicBezTo>
                  <a:pt x="288925" y="24980"/>
                  <a:pt x="601057" y="32872"/>
                  <a:pt x="1013807" y="161934"/>
                </a:cubicBezTo>
                <a:cubicBezTo>
                  <a:pt x="1426557" y="290996"/>
                  <a:pt x="2476500" y="774375"/>
                  <a:pt x="2476500" y="774375"/>
                </a:cubicBezTo>
                <a:lnTo>
                  <a:pt x="2476500" y="774375"/>
                </a:lnTo>
              </a:path>
            </a:pathLst>
          </a:cu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31"/>
              <p:cNvSpPr/>
              <p:nvPr/>
            </p:nvSpPr>
            <p:spPr>
              <a:xfrm flipH="1">
                <a:off x="4496667" y="4885294"/>
                <a:ext cx="12881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400" b="0" i="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6667" y="4885294"/>
                <a:ext cx="1288173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31"/>
          <p:cNvSpPr/>
          <p:nvPr/>
        </p:nvSpPr>
        <p:spPr>
          <a:xfrm>
            <a:off x="2299969" y="5188728"/>
            <a:ext cx="1348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</a:t>
            </a:r>
            <a:r>
              <a:rPr lang="en-US" sz="1400" baseline="-25000" dirty="0" smtClean="0">
                <a:solidFill>
                  <a:schemeClr val="bg1"/>
                </a:solidFill>
              </a:rPr>
              <a:t>0.009</a:t>
            </a:r>
            <a:r>
              <a:rPr lang="en-US" sz="1400" dirty="0" smtClean="0">
                <a:solidFill>
                  <a:schemeClr val="bg1"/>
                </a:solidFill>
              </a:rPr>
              <a:t>Eu</a:t>
            </a:r>
            <a:r>
              <a:rPr lang="en-US" sz="1400" baseline="-25000" dirty="0" smtClean="0">
                <a:solidFill>
                  <a:schemeClr val="bg1"/>
                </a:solidFill>
              </a:rPr>
              <a:t>0.991</a:t>
            </a:r>
            <a:r>
              <a:rPr lang="en-US" sz="1400" dirty="0" smtClean="0">
                <a:solidFill>
                  <a:schemeClr val="bg1"/>
                </a:solidFill>
              </a:rPr>
              <a:t>O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S4</a:t>
            </a:r>
            <a:endParaRPr lang="en-US" alt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38125" y="2202615"/>
            <a:ext cx="4152900" cy="3291114"/>
            <a:chOff x="1638125" y="2202615"/>
            <a:chExt cx="4152900" cy="32911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对象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8491583"/>
                    </p:ext>
                  </p:extLst>
                </p:nvPr>
              </p:nvGraphicFramePr>
              <p:xfrm>
                <a:off x="1638125" y="2202615"/>
                <a:ext cx="4114800" cy="32911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354" name="Graph" r:id="rId4" imgW="3920760" imgH="3000960" progId="Origin50.Graph">
                        <p:embed/>
                      </p:oleObj>
                    </mc:Choice>
                    <mc:Fallback>
                      <p:oleObj name="Graph" r:id="rId4" imgW="3920760" imgH="3000960" progId="Origin50.Grap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38125" y="2202615"/>
                              <a:ext cx="4114800" cy="329111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" name="对象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8491583"/>
                    </p:ext>
                  </p:extLst>
                </p:nvPr>
              </p:nvGraphicFramePr>
              <p:xfrm>
                <a:off x="1638125" y="2202615"/>
                <a:ext cx="4114800" cy="32911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344" name="Graph" r:id="rId6" imgW="3920760" imgH="3000960" progId="Origin50.Graph">
                        <p:embed/>
                      </p:oleObj>
                    </mc:Choice>
                    <mc:Fallback>
                      <p:oleObj name="Graph" r:id="rId6" imgW="3920760" imgH="3000960" progId="Origin50.Grap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38125" y="2202615"/>
                              <a:ext cx="4114800" cy="329111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2" name="Rectangle 34"/>
            <p:cNvSpPr/>
            <p:nvPr/>
          </p:nvSpPr>
          <p:spPr>
            <a:xfrm>
              <a:off x="2694127" y="5122180"/>
              <a:ext cx="14760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Temperature (K)</a:t>
              </a:r>
            </a:p>
          </p:txBody>
        </p:sp>
        <p:sp>
          <p:nvSpPr>
            <p:cNvPr id="23" name="Rectangle 31"/>
            <p:cNvSpPr/>
            <p:nvPr/>
          </p:nvSpPr>
          <p:spPr>
            <a:xfrm rot="16200000">
              <a:off x="1574306" y="3585267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B (T)</a:t>
              </a:r>
            </a:p>
          </p:txBody>
        </p:sp>
        <p:sp>
          <p:nvSpPr>
            <p:cNvPr id="19" name="任意多边形 36"/>
            <p:cNvSpPr/>
            <p:nvPr/>
          </p:nvSpPr>
          <p:spPr>
            <a:xfrm>
              <a:off x="2221261" y="3962400"/>
              <a:ext cx="2350740" cy="487020"/>
            </a:xfrm>
            <a:custGeom>
              <a:avLst/>
              <a:gdLst>
                <a:gd name="connsiteX0" fmla="*/ 0 w 2476500"/>
                <a:gd name="connsiteY0" fmla="*/ 0 h 736600"/>
                <a:gd name="connsiteX1" fmla="*/ 990600 w 2476500"/>
                <a:gd name="connsiteY1" fmla="*/ 215900 h 736600"/>
                <a:gd name="connsiteX2" fmla="*/ 2476500 w 2476500"/>
                <a:gd name="connsiteY2" fmla="*/ 736600 h 736600"/>
                <a:gd name="connsiteX3" fmla="*/ 2476500 w 2476500"/>
                <a:gd name="connsiteY3" fmla="*/ 7366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0" h="736600">
                  <a:moveTo>
                    <a:pt x="0" y="0"/>
                  </a:moveTo>
                  <a:cubicBezTo>
                    <a:pt x="288925" y="46566"/>
                    <a:pt x="577850" y="93133"/>
                    <a:pt x="990600" y="215900"/>
                  </a:cubicBezTo>
                  <a:cubicBezTo>
                    <a:pt x="1403350" y="338667"/>
                    <a:pt x="2476500" y="736600"/>
                    <a:pt x="2476500" y="736600"/>
                  </a:cubicBezTo>
                  <a:lnTo>
                    <a:pt x="2476500" y="736600"/>
                  </a:lnTo>
                </a:path>
              </a:pathLst>
            </a:custGeom>
            <a:noFill/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31"/>
            <p:cNvSpPr/>
            <p:nvPr/>
          </p:nvSpPr>
          <p:spPr>
            <a:xfrm>
              <a:off x="2227611" y="2586257"/>
              <a:ext cx="12137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 smtClean="0">
                  <a:solidFill>
                    <a:srgbClr val="FFFFFF"/>
                  </a:solidFill>
                </a:rPr>
                <a:t>La</a:t>
              </a:r>
              <a:r>
                <a:rPr lang="en-US" altLang="zh-CN" sz="1400" baseline="-25000" dirty="0" smtClean="0">
                  <a:solidFill>
                    <a:srgbClr val="FFFFFF"/>
                  </a:solidFill>
                </a:rPr>
                <a:t>0.15</a:t>
              </a:r>
              <a:r>
                <a:rPr lang="en-US" altLang="zh-CN" sz="1400" dirty="0" smtClean="0">
                  <a:solidFill>
                    <a:srgbClr val="FFFFFF"/>
                  </a:solidFill>
                </a:rPr>
                <a:t>Eu</a:t>
              </a:r>
              <a:r>
                <a:rPr lang="en-US" altLang="zh-CN" sz="1400" baseline="-25000" dirty="0" smtClean="0">
                  <a:solidFill>
                    <a:srgbClr val="FFFFFF"/>
                  </a:solidFill>
                </a:rPr>
                <a:t>0.85</a:t>
              </a:r>
              <a:r>
                <a:rPr lang="en-US" altLang="zh-CN" sz="1400" dirty="0" smtClean="0">
                  <a:solidFill>
                    <a:srgbClr val="FFFFFF"/>
                  </a:solidFill>
                </a:rPr>
                <a:t>O</a:t>
              </a:r>
              <a:endParaRPr lang="en-US" altLang="zh-CN" sz="1400" dirty="0">
                <a:solidFill>
                  <a:srgbClr val="FFFFFF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20nm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3"/>
            <p:cNvSpPr/>
            <p:nvPr/>
          </p:nvSpPr>
          <p:spPr>
            <a:xfrm>
              <a:off x="4012232" y="4473029"/>
              <a:ext cx="5597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SkX</a:t>
              </a:r>
              <a:endParaRPr lang="zh-CN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31"/>
                <p:cNvSpPr/>
                <p:nvPr/>
              </p:nvSpPr>
              <p:spPr>
                <a:xfrm flipH="1">
                  <a:off x="4502852" y="2259430"/>
                  <a:ext cx="128817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altLang="zh-CN" sz="1400" b="0" i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cm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2852" y="2259430"/>
                  <a:ext cx="1288173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20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33847</TotalTime>
  <Pages>0</Pages>
  <Words>80</Words>
  <Characters>0</Characters>
  <Application>Microsoft Office PowerPoint</Application>
  <DocSecurity>0</DocSecurity>
  <PresentationFormat>On-screen Show (4:3)</PresentationFormat>
  <Lines>0</Lines>
  <Paragraphs>44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SimSun</vt:lpstr>
      <vt:lpstr>Arial</vt:lpstr>
      <vt:lpstr>Calibri</vt:lpstr>
      <vt:lpstr>Cambria Math</vt:lpstr>
      <vt:lpstr>Office Theme</vt:lpstr>
      <vt:lpstr>Graph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Han</dc:creator>
  <cp:lastModifiedBy>Wei Han</cp:lastModifiedBy>
  <cp:revision>1731</cp:revision>
  <cp:lastPrinted>2017-07-31T06:20:30Z</cp:lastPrinted>
  <dcterms:created xsi:type="dcterms:W3CDTF">2013-03-02T07:51:00Z</dcterms:created>
  <dcterms:modified xsi:type="dcterms:W3CDTF">2017-10-23T10:01:26Z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1033-8.1.0.3375</vt:lpwstr>
  </property>
</Properties>
</file>