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9FF6-9F4A-444A-AC79-A2352B281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C30A4A-32C7-4AD6-AAEA-71AC1300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5EC57-411E-43CF-A100-4217982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3502-D6F4-4CEA-8E8D-CDE3F75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5DEA8-2164-4A61-B9B5-60572B77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3FDF5-CCE3-40B1-8D8B-991F5F89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82005-F5F9-4995-A8CF-729481CC0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6913D-51AB-4B3F-BD56-DE91E6AE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D8F6E-273C-4CB1-BABB-E6D61505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5C7DA-7086-42E3-9ACF-EF9A9357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B88F6-1D50-4565-BA92-C0CD7FCE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AA9AC-AC9F-4399-87B6-349722F0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189C0-FFA6-4833-AB78-C79DA0DA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B5F97-864A-42E2-A747-DEFE48A7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F87F9-07D4-406B-83CB-04F1F6C0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1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7B942-2AE1-4A87-93AF-4048C0F9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B6FF3-33C6-4CE8-8DB3-89A3E3C5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D4B9C-7D0C-4F1A-B1BA-6E50FCAF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F9EC4-A8CB-4E29-BF90-21E83C3C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0BD9A-8156-4589-ADAE-D9B019F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8786C-85E8-4CDC-945A-BCC1E74E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A9EEA-1170-4047-BBFD-A98C378D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D9B9D-502E-41AE-9775-33827064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EB510-2473-473D-876A-F5F09524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E57B9-2753-41B7-A3EE-7F0D6CA8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A8E1-34CA-42E1-ACAB-83865A28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14D7A-C1BD-4F10-8D72-F3A153D0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75FC2-D91B-44B7-B5ED-5ABF3AEB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A4ADA-C710-4007-B38A-91DE3684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35554-BE9F-4283-B8BF-F7B979D4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2CE75-A5D7-4DE3-9CF9-F3406F09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8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98A8-170C-473A-A747-E36ED93E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41204-B917-4EB8-B7F2-EDF0172D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C4ECE-865D-48F7-8FDD-D437EB68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83171-4741-4CC4-94F3-3CDD46E6B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252FAF-9B92-4A59-9176-7D5BC842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E4E93-128B-4C37-9C76-F925F6F1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4CBFF0-75C4-4C04-B40B-7B64C50B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28E19D-15CA-4DB3-8147-702E4F52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1E2A-891F-45EC-8013-6E52F7BE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0876C-C67F-4100-91A4-E2521A50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1B386-8F79-4541-9704-FD167B3E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C410C-BAC9-4833-BDDC-B500FCDD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384AC-6480-45A2-926A-433F9383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E61A7-29FE-459E-A86F-5E2CB21B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265DF-41D9-4DB7-9303-75B7EBB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DD8E-320D-4CD3-ABA7-E2CA6B49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1D742-B2D4-4579-BF13-65E847AE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6E962-4E8C-4187-9D0F-1288F984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8E11A-AFD1-4681-B819-6C2C9948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A3333-0A21-403D-8877-72ED41D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13B00-ED8B-46CE-9F2E-2C11CF7F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5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21A57-CD90-4092-A574-48AB935B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1D8C3E-8D11-4F2C-90B9-4EFF0D6A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6BFAE-1C33-477C-BB32-D6134E3A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88910-9904-4B6B-B917-DC97BE02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07B6C-4DB2-4AE2-AE5D-E32B4FAD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E470C-554D-4371-84A8-8A6BD3FB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23492B-6730-404B-804D-A9CCD565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6363-D820-4BFD-AB4C-CF5D54A8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842A2-D77E-4095-90EA-648A47E4C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DABB-C386-4A0D-B54F-BF23703A2E0C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C42BD-6321-4687-A151-0A835F683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B94AE-A771-4A97-869E-8513BE85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769B-36E1-454C-8D92-B9E0127ED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4/papers/raft-extended.pdf" TargetMode="External"/><Relationship Id="rId2" Type="http://schemas.openxmlformats.org/officeDocument/2006/relationships/hyperlink" Target="http://thesecretlivesofdata.com/raf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dos.csail.mit.edu/6.824/labs/lab-kvraft.html" TargetMode="External"/><Relationship Id="rId4" Type="http://schemas.openxmlformats.org/officeDocument/2006/relationships/hyperlink" Target="https://pdos.csail.mit.edu/6.824/labs/lab-raf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A60B-F3BA-43A4-B277-AE60FA1DC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Raft </a:t>
            </a:r>
            <a:r>
              <a:rPr lang="zh-CN" altLang="en-US" dirty="0"/>
              <a:t>共识算法简介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0AC51-A9EF-49FD-9303-E01F185CC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许至清</a:t>
            </a:r>
          </a:p>
        </p:txBody>
      </p:sp>
    </p:spTree>
    <p:extLst>
      <p:ext uri="{BB962C8B-B14F-4D97-AF65-F5344CB8AC3E}">
        <p14:creationId xmlns:p14="http://schemas.microsoft.com/office/powerpoint/2010/main" val="25544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Log replication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1C565-DA0A-47A9-97F7-6EF44CF2E5BF}"/>
              </a:ext>
            </a:extLst>
          </p:cNvPr>
          <p:cNvSpPr txBox="1"/>
          <p:nvPr/>
        </p:nvSpPr>
        <p:spPr>
          <a:xfrm>
            <a:off x="648586" y="1290938"/>
            <a:ext cx="55289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Raft</a:t>
            </a:r>
            <a:r>
              <a:rPr lang="zh-CN" altLang="en-US" sz="2400" dirty="0"/>
              <a:t>维护</a:t>
            </a:r>
            <a:r>
              <a:rPr lang="en-US" altLang="zh-CN" sz="2400" dirty="0"/>
              <a:t>log</a:t>
            </a:r>
            <a:r>
              <a:rPr lang="zh-CN" altLang="en-US" sz="2400" dirty="0"/>
              <a:t>以下两个属性：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如果两条</a:t>
            </a:r>
            <a:r>
              <a:rPr lang="en-US" altLang="zh-CN" sz="2400" dirty="0"/>
              <a:t>log entry</a:t>
            </a:r>
            <a:r>
              <a:rPr lang="zh-CN" altLang="en-US" sz="2400" dirty="0"/>
              <a:t>具有相同的</a:t>
            </a:r>
            <a:r>
              <a:rPr lang="en-US" altLang="zh-CN" sz="2400" dirty="0"/>
              <a:t>term</a:t>
            </a:r>
            <a:r>
              <a:rPr lang="zh-CN" altLang="en-US" sz="2400" dirty="0"/>
              <a:t>和</a:t>
            </a:r>
            <a:r>
              <a:rPr lang="en-US" altLang="zh-CN" sz="2400" dirty="0"/>
              <a:t>index</a:t>
            </a:r>
            <a:r>
              <a:rPr lang="zh-CN" altLang="en-US" sz="2400" dirty="0"/>
              <a:t>，那它们包含相同的命令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如果两条</a:t>
            </a:r>
            <a:r>
              <a:rPr lang="en-US" altLang="zh-CN" sz="2400" dirty="0"/>
              <a:t>log entry</a:t>
            </a:r>
            <a:r>
              <a:rPr lang="zh-CN" altLang="en-US" sz="2400" dirty="0"/>
              <a:t>具有相同的</a:t>
            </a:r>
            <a:r>
              <a:rPr lang="en-US" altLang="zh-CN" sz="2400" dirty="0"/>
              <a:t>term</a:t>
            </a:r>
            <a:r>
              <a:rPr lang="zh-CN" altLang="en-US" sz="2400" dirty="0"/>
              <a:t>和</a:t>
            </a:r>
            <a:r>
              <a:rPr lang="en-US" altLang="zh-CN" sz="2400" dirty="0"/>
              <a:t>index</a:t>
            </a:r>
            <a:r>
              <a:rPr lang="zh-CN" altLang="en-US" sz="2400" dirty="0"/>
              <a:t>，那它们之前的</a:t>
            </a:r>
            <a:r>
              <a:rPr lang="en-US" altLang="zh-CN" sz="2400" dirty="0"/>
              <a:t>log</a:t>
            </a:r>
            <a:r>
              <a:rPr lang="zh-CN" altLang="en-US" sz="2400" dirty="0"/>
              <a:t>完全相同</a:t>
            </a:r>
            <a:endParaRPr lang="en-US" altLang="zh-CN" sz="2400" dirty="0"/>
          </a:p>
          <a:p>
            <a:r>
              <a:rPr lang="zh-CN" altLang="en-US" sz="2400" dirty="0"/>
              <a:t>为此，每个</a:t>
            </a:r>
            <a:r>
              <a:rPr lang="en-US" altLang="zh-CN" sz="2400" dirty="0" err="1"/>
              <a:t>AppendEntries</a:t>
            </a:r>
            <a:r>
              <a:rPr lang="zh-CN" altLang="en-US" sz="2400" dirty="0"/>
              <a:t>附带着</a:t>
            </a:r>
            <a:r>
              <a:rPr lang="en-US" altLang="zh-CN" sz="2400" dirty="0"/>
              <a:t>append</a:t>
            </a:r>
            <a:r>
              <a:rPr lang="zh-CN" altLang="en-US" sz="2400" dirty="0"/>
              <a:t>位置之前一条</a:t>
            </a:r>
            <a:r>
              <a:rPr lang="en-US" altLang="zh-CN" sz="2400" dirty="0"/>
              <a:t>log entry</a:t>
            </a:r>
            <a:r>
              <a:rPr lang="zh-CN" altLang="en-US" sz="2400" dirty="0"/>
              <a:t>的</a:t>
            </a:r>
            <a:r>
              <a:rPr lang="en-US" altLang="zh-CN" sz="2400" dirty="0"/>
              <a:t>index</a:t>
            </a:r>
            <a:r>
              <a:rPr lang="zh-CN" altLang="en-US" sz="2400" dirty="0"/>
              <a:t>和</a:t>
            </a:r>
            <a:r>
              <a:rPr lang="en-US" altLang="zh-CN" sz="2400" dirty="0"/>
              <a:t>term</a:t>
            </a:r>
            <a:r>
              <a:rPr lang="zh-CN" altLang="en-US" sz="2400" dirty="0"/>
              <a:t>，完全一致时，</a:t>
            </a:r>
            <a:r>
              <a:rPr lang="en-US" altLang="zh-CN" sz="2400" dirty="0"/>
              <a:t>Follower</a:t>
            </a:r>
            <a:r>
              <a:rPr lang="zh-CN" altLang="en-US" sz="2400" dirty="0"/>
              <a:t>才会接受请求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当发生某些故障时，各节点</a:t>
            </a:r>
            <a:r>
              <a:rPr lang="en-US" altLang="zh-CN" sz="2400" dirty="0"/>
              <a:t>log</a:t>
            </a:r>
            <a:r>
              <a:rPr lang="zh-CN" altLang="en-US" sz="2400" dirty="0"/>
              <a:t>可能不一致，</a:t>
            </a:r>
            <a:r>
              <a:rPr lang="en-US" altLang="zh-CN" sz="2400" dirty="0"/>
              <a:t>Raft</a:t>
            </a:r>
            <a:r>
              <a:rPr lang="zh-CN" altLang="en-US" sz="2400" dirty="0"/>
              <a:t>通过强制同步</a:t>
            </a:r>
            <a:r>
              <a:rPr lang="en-US" altLang="zh-CN" sz="2400" dirty="0"/>
              <a:t>Leader</a:t>
            </a:r>
            <a:r>
              <a:rPr lang="zh-CN" altLang="en-US" sz="2400" dirty="0"/>
              <a:t>的</a:t>
            </a:r>
            <a:r>
              <a:rPr lang="en-US" altLang="zh-CN" sz="2400" dirty="0"/>
              <a:t>log</a:t>
            </a:r>
            <a:r>
              <a:rPr lang="zh-CN" altLang="en-US" sz="2400" dirty="0"/>
              <a:t>来解决，维护</a:t>
            </a:r>
            <a:r>
              <a:rPr lang="en-US" altLang="zh-CN" sz="2400" dirty="0" err="1"/>
              <a:t>nextIndex</a:t>
            </a:r>
            <a:r>
              <a:rPr lang="zh-CN" altLang="en-US" sz="2400" dirty="0"/>
              <a:t>来寻找未冲突的</a:t>
            </a:r>
            <a:r>
              <a:rPr lang="en-US" altLang="zh-CN" sz="2400" dirty="0"/>
              <a:t>index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D1CB46-0965-45D1-80B2-AA56F3F2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516" y="444320"/>
            <a:ext cx="6068636" cy="41170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53A3AC-83B5-466A-9289-12BAEA0E7EFF}"/>
              </a:ext>
            </a:extLst>
          </p:cNvPr>
          <p:cNvSpPr txBox="1"/>
          <p:nvPr/>
        </p:nvSpPr>
        <p:spPr>
          <a:xfrm>
            <a:off x="7081284" y="4657060"/>
            <a:ext cx="3912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(a, b) </a:t>
            </a:r>
            <a:r>
              <a:rPr lang="zh-CN" altLang="en-US" dirty="0"/>
              <a:t>部分丢失</a:t>
            </a:r>
            <a:endParaRPr lang="en-US" altLang="zh-CN" dirty="0"/>
          </a:p>
          <a:p>
            <a:r>
              <a:rPr lang="en-US" altLang="zh-CN" dirty="0"/>
              <a:t>(c, d) </a:t>
            </a:r>
            <a:r>
              <a:rPr lang="zh-CN" altLang="en-US" dirty="0"/>
              <a:t>包含额外的未提交的</a:t>
            </a:r>
            <a:r>
              <a:rPr lang="en-US" altLang="zh-CN" dirty="0"/>
              <a:t>log entries</a:t>
            </a:r>
          </a:p>
          <a:p>
            <a:r>
              <a:rPr lang="en-US" altLang="zh-CN" dirty="0"/>
              <a:t>(e,</a:t>
            </a:r>
            <a:r>
              <a:rPr lang="zh-CN" altLang="en-US" dirty="0"/>
              <a:t> </a:t>
            </a:r>
            <a:r>
              <a:rPr lang="en-US" altLang="zh-CN" dirty="0"/>
              <a:t>f)</a:t>
            </a:r>
            <a:r>
              <a:rPr lang="zh-CN" altLang="en-US" dirty="0"/>
              <a:t> 部分丢失，并有额外的未提交的</a:t>
            </a:r>
            <a:r>
              <a:rPr lang="en-US" altLang="zh-CN" dirty="0"/>
              <a:t>log entries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34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Safety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1C565-DA0A-47A9-97F7-6EF44CF2E5BF}"/>
              </a:ext>
            </a:extLst>
          </p:cNvPr>
          <p:cNvSpPr txBox="1"/>
          <p:nvPr/>
        </p:nvSpPr>
        <p:spPr>
          <a:xfrm>
            <a:off x="648586" y="1290938"/>
            <a:ext cx="10045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目前的机制尚不能保证所有的状态机以相同的顺序执行相同的命令，仍需添加一些约束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B226F1-6104-6346-A40B-3EE9C758FD8B}"/>
              </a:ext>
            </a:extLst>
          </p:cNvPr>
          <p:cNvSpPr txBox="1"/>
          <p:nvPr/>
        </p:nvSpPr>
        <p:spPr>
          <a:xfrm>
            <a:off x="648586" y="2520028"/>
            <a:ext cx="1004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选举约束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3D5A094-35D4-694A-BE96-18012E81C388}"/>
              </a:ext>
            </a:extLst>
          </p:cNvPr>
          <p:cNvGrpSpPr/>
          <p:nvPr/>
        </p:nvGrpSpPr>
        <p:grpSpPr>
          <a:xfrm>
            <a:off x="976299" y="3727995"/>
            <a:ext cx="4259581" cy="2354927"/>
            <a:chOff x="550413" y="3557327"/>
            <a:chExt cx="5020653" cy="27842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315224C-1971-114A-A68E-889007165B19}"/>
                </a:ext>
              </a:extLst>
            </p:cNvPr>
            <p:cNvGrpSpPr/>
            <p:nvPr/>
          </p:nvGrpSpPr>
          <p:grpSpPr>
            <a:xfrm>
              <a:off x="550413" y="3557327"/>
              <a:ext cx="1894166" cy="2784240"/>
              <a:chOff x="583888" y="3121090"/>
              <a:chExt cx="1894166" cy="2784240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9653DE5-AFCC-1040-9CC7-BCCD29C50E14}"/>
                  </a:ext>
                </a:extLst>
              </p:cNvPr>
              <p:cNvGrpSpPr/>
              <p:nvPr/>
            </p:nvGrpSpPr>
            <p:grpSpPr>
              <a:xfrm>
                <a:off x="844850" y="3121090"/>
                <a:ext cx="1080000" cy="2784240"/>
                <a:chOff x="832290" y="2269294"/>
                <a:chExt cx="1080000" cy="2784240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6188707-BF13-0841-A7BF-1A0144845509}"/>
                    </a:ext>
                  </a:extLst>
                </p:cNvPr>
                <p:cNvSpPr/>
                <p:nvPr/>
              </p:nvSpPr>
              <p:spPr>
                <a:xfrm>
                  <a:off x="832290" y="226929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2CF97BA-8EDA-7D4B-8F5B-D24B3B567FD5}"/>
                    </a:ext>
                  </a:extLst>
                </p:cNvPr>
                <p:cNvSpPr/>
                <p:nvPr/>
              </p:nvSpPr>
              <p:spPr>
                <a:xfrm>
                  <a:off x="1372290" y="2269294"/>
                  <a:ext cx="540000" cy="540000"/>
                </a:xfrm>
                <a:prstGeom prst="rect">
                  <a:avLst/>
                </a:prstGeom>
                <a:solidFill>
                  <a:schemeClr val="bg1"/>
                </a:solidFill>
                <a:ln w="476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32F747E-ED21-6F4C-A70C-A49E0FA23E42}"/>
                    </a:ext>
                  </a:extLst>
                </p:cNvPr>
                <p:cNvSpPr/>
                <p:nvPr/>
              </p:nvSpPr>
              <p:spPr>
                <a:xfrm>
                  <a:off x="1372290" y="339141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9083B79-37A0-EE49-A587-0AACB7A34F36}"/>
                    </a:ext>
                  </a:extLst>
                </p:cNvPr>
                <p:cNvSpPr/>
                <p:nvPr/>
              </p:nvSpPr>
              <p:spPr>
                <a:xfrm>
                  <a:off x="840624" y="451353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E543B19-2F03-E24E-A2AC-775D5E91D74F}"/>
                    </a:ext>
                  </a:extLst>
                </p:cNvPr>
                <p:cNvSpPr/>
                <p:nvPr/>
              </p:nvSpPr>
              <p:spPr>
                <a:xfrm>
                  <a:off x="832290" y="339141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0D1A26A6-4984-1F4D-9597-80C51C82F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88" y="5086946"/>
                <a:ext cx="1894166" cy="0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7501C90-20F5-E647-A148-B263C75BD55F}"/>
                </a:ext>
              </a:extLst>
            </p:cNvPr>
            <p:cNvGrpSpPr/>
            <p:nvPr/>
          </p:nvGrpSpPr>
          <p:grpSpPr>
            <a:xfrm>
              <a:off x="2837730" y="3557327"/>
              <a:ext cx="1080000" cy="2784240"/>
              <a:chOff x="832290" y="2269294"/>
              <a:chExt cx="1080000" cy="278424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3672953-2F10-7143-B86D-F31E4C9F8DA8}"/>
                  </a:ext>
                </a:extLst>
              </p:cNvPr>
              <p:cNvSpPr/>
              <p:nvPr/>
            </p:nvSpPr>
            <p:spPr>
              <a:xfrm>
                <a:off x="832290" y="2269294"/>
                <a:ext cx="5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2DDBA9-6FDF-7043-B4EE-307DB445E75B}"/>
                  </a:ext>
                </a:extLst>
              </p:cNvPr>
              <p:cNvSpPr/>
              <p:nvPr/>
            </p:nvSpPr>
            <p:spPr>
              <a:xfrm>
                <a:off x="1372290" y="2269294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E57667C-705C-4649-B8EE-BB320CD1EFC8}"/>
                  </a:ext>
                </a:extLst>
              </p:cNvPr>
              <p:cNvSpPr/>
              <p:nvPr/>
            </p:nvSpPr>
            <p:spPr>
              <a:xfrm>
                <a:off x="1372290" y="3391414"/>
                <a:ext cx="5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B891FD-4D3E-1443-B06D-CF2167706253}"/>
                  </a:ext>
                </a:extLst>
              </p:cNvPr>
              <p:cNvSpPr/>
              <p:nvPr/>
            </p:nvSpPr>
            <p:spPr>
              <a:xfrm>
                <a:off x="840624" y="4513534"/>
                <a:ext cx="540000" cy="540000"/>
              </a:xfrm>
              <a:prstGeom prst="rect">
                <a:avLst/>
              </a:prstGeom>
              <a:no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D3B709-B37D-2345-9BEA-6E5533EF4FA5}"/>
                  </a:ext>
                </a:extLst>
              </p:cNvPr>
              <p:cNvSpPr/>
              <p:nvPr/>
            </p:nvSpPr>
            <p:spPr>
              <a:xfrm>
                <a:off x="832290" y="3391414"/>
                <a:ext cx="540000" cy="5400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3E60E60-1909-2048-8D99-E75A42C6357D}"/>
                </a:ext>
              </a:extLst>
            </p:cNvPr>
            <p:cNvGrpSpPr/>
            <p:nvPr/>
          </p:nvGrpSpPr>
          <p:grpSpPr>
            <a:xfrm>
              <a:off x="4457730" y="3557327"/>
              <a:ext cx="1113336" cy="2784240"/>
              <a:chOff x="6315183" y="3223386"/>
              <a:chExt cx="1113336" cy="278424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AA45211B-0C4D-ED49-B575-19BE3739FD25}"/>
                  </a:ext>
                </a:extLst>
              </p:cNvPr>
              <p:cNvGrpSpPr/>
              <p:nvPr/>
            </p:nvGrpSpPr>
            <p:grpSpPr>
              <a:xfrm>
                <a:off x="6315183" y="3223386"/>
                <a:ext cx="1080000" cy="2784240"/>
                <a:chOff x="832290" y="2269294"/>
                <a:chExt cx="1080000" cy="278424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0A59400-077F-2C42-AD8D-F5C488E6C544}"/>
                    </a:ext>
                  </a:extLst>
                </p:cNvPr>
                <p:cNvSpPr/>
                <p:nvPr/>
              </p:nvSpPr>
              <p:spPr>
                <a:xfrm>
                  <a:off x="832290" y="226929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383DDA3-79A2-5347-9C97-56ED7DB6523D}"/>
                    </a:ext>
                  </a:extLst>
                </p:cNvPr>
                <p:cNvSpPr/>
                <p:nvPr/>
              </p:nvSpPr>
              <p:spPr>
                <a:xfrm>
                  <a:off x="1372290" y="2269294"/>
                  <a:ext cx="540000" cy="540000"/>
                </a:xfrm>
                <a:prstGeom prst="rect">
                  <a:avLst/>
                </a:prstGeom>
                <a:solidFill>
                  <a:schemeClr val="bg1"/>
                </a:solidFill>
                <a:ln w="4762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5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558A5B9-B124-2241-BAB1-C9B0C4F690AE}"/>
                    </a:ext>
                  </a:extLst>
                </p:cNvPr>
                <p:cNvSpPr/>
                <p:nvPr/>
              </p:nvSpPr>
              <p:spPr>
                <a:xfrm>
                  <a:off x="1372290" y="339141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5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0094BED-4E82-8640-9212-839876E5EA03}"/>
                    </a:ext>
                  </a:extLst>
                </p:cNvPr>
                <p:cNvSpPr/>
                <p:nvPr/>
              </p:nvSpPr>
              <p:spPr>
                <a:xfrm>
                  <a:off x="840624" y="451353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2B4D6E5-CDE6-2D43-87EC-309D05D9694C}"/>
                    </a:ext>
                  </a:extLst>
                </p:cNvPr>
                <p:cNvSpPr/>
                <p:nvPr/>
              </p:nvSpPr>
              <p:spPr>
                <a:xfrm>
                  <a:off x="832290" y="3391414"/>
                  <a:ext cx="540000" cy="5400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800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8B26978-1058-7A4A-8D15-C6D2DFC12926}"/>
                  </a:ext>
                </a:extLst>
              </p:cNvPr>
              <p:cNvSpPr/>
              <p:nvPr/>
            </p:nvSpPr>
            <p:spPr>
              <a:xfrm>
                <a:off x="6863517" y="5467626"/>
                <a:ext cx="540000" cy="540000"/>
              </a:xfrm>
              <a:prstGeom prst="rect">
                <a:avLst/>
              </a:prstGeom>
              <a:noFill/>
              <a:ln w="476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</a:rPr>
                  <a:t>5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曲线连接符 28">
                <a:extLst>
                  <a:ext uri="{FF2B5EF4-FFF2-40B4-BE49-F238E27FC236}">
                    <a16:creationId xmlns:a16="http://schemas.microsoft.com/office/drawing/2014/main" id="{461387CF-5127-7349-B6CE-A276356AC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3517" y="4324446"/>
                <a:ext cx="8334" cy="1122120"/>
              </a:xfrm>
              <a:prstGeom prst="curvedConnector3">
                <a:avLst>
                  <a:gd name="adj1" fmla="val -4095680"/>
                </a:avLst>
              </a:prstGeom>
              <a:ln w="476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>
                <a:extLst>
                  <a:ext uri="{FF2B5EF4-FFF2-40B4-BE49-F238E27FC236}">
                    <a16:creationId xmlns:a16="http://schemas.microsoft.com/office/drawing/2014/main" id="{0D138C97-5E5C-1246-9433-8B9943F5F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0185" y="3223386"/>
                <a:ext cx="8334" cy="2244240"/>
              </a:xfrm>
              <a:prstGeom prst="curvedConnector3">
                <a:avLst>
                  <a:gd name="adj1" fmla="val -7552592"/>
                </a:avLst>
              </a:prstGeom>
              <a:ln w="4762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7E12005-0917-B74E-9CDC-9ACB88B388E9}"/>
              </a:ext>
            </a:extLst>
          </p:cNvPr>
          <p:cNvSpPr txBox="1"/>
          <p:nvPr/>
        </p:nvSpPr>
        <p:spPr>
          <a:xfrm>
            <a:off x="251697" y="3713667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S1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558A063-2C1F-1B41-B056-2EC90FA7E4D0}"/>
              </a:ext>
            </a:extLst>
          </p:cNvPr>
          <p:cNvSpPr txBox="1"/>
          <p:nvPr/>
        </p:nvSpPr>
        <p:spPr>
          <a:xfrm>
            <a:off x="208011" y="5713590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S3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B4C1CD0-B69F-3544-B4C4-A67614FDC3F6}"/>
              </a:ext>
            </a:extLst>
          </p:cNvPr>
          <p:cNvSpPr txBox="1"/>
          <p:nvPr/>
        </p:nvSpPr>
        <p:spPr>
          <a:xfrm>
            <a:off x="251697" y="4767739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S2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277DE2-EF17-E842-AF4C-6F3C491D36AF}"/>
              </a:ext>
            </a:extLst>
          </p:cNvPr>
          <p:cNvSpPr txBox="1"/>
          <p:nvPr/>
        </p:nvSpPr>
        <p:spPr>
          <a:xfrm>
            <a:off x="2845332" y="6318380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(b)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9412385-EEC2-894F-BC4B-2868C2AFE272}"/>
              </a:ext>
            </a:extLst>
          </p:cNvPr>
          <p:cNvSpPr txBox="1"/>
          <p:nvPr/>
        </p:nvSpPr>
        <p:spPr>
          <a:xfrm>
            <a:off x="1126148" y="6318380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(a)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88CCE7-6463-EF41-994F-102CEDFAEFAB}"/>
              </a:ext>
            </a:extLst>
          </p:cNvPr>
          <p:cNvSpPr txBox="1"/>
          <p:nvPr/>
        </p:nvSpPr>
        <p:spPr>
          <a:xfrm>
            <a:off x="4219759" y="6318380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(c)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660AF36-7503-A04A-B8E9-608F822A4FED}"/>
              </a:ext>
            </a:extLst>
          </p:cNvPr>
          <p:cNvSpPr txBox="1"/>
          <p:nvPr/>
        </p:nvSpPr>
        <p:spPr>
          <a:xfrm>
            <a:off x="1725545" y="5674405"/>
            <a:ext cx="89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term: 5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F6C4503-2152-0444-A1F7-938D3D6AF825}"/>
              </a:ext>
            </a:extLst>
          </p:cNvPr>
          <p:cNvSpPr txBox="1"/>
          <p:nvPr/>
        </p:nvSpPr>
        <p:spPr>
          <a:xfrm>
            <a:off x="6225436" y="2860598"/>
            <a:ext cx="5160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Raft</a:t>
            </a:r>
            <a:r>
              <a:rPr kumimoji="1" lang="zh-CN" altLang="en-US" dirty="0"/>
              <a:t>中，复制流只从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流向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从不覆写它的</a:t>
            </a:r>
            <a:r>
              <a:rPr kumimoji="1" lang="en-US" altLang="zh-CN" dirty="0"/>
              <a:t>log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为此，每个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当选时需要保证它包含所有的已提交的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，为选举过程添加约束来实现这一保证：</a:t>
            </a:r>
            <a:endParaRPr kumimoji="1" lang="en-US" altLang="zh-CN" dirty="0"/>
          </a:p>
          <a:p>
            <a:r>
              <a:rPr kumimoji="1" lang="en-US" altLang="zh-CN" dirty="0"/>
              <a:t>Follower</a:t>
            </a:r>
            <a:r>
              <a:rPr kumimoji="1" lang="zh-CN" altLang="en-US" dirty="0"/>
              <a:t>仅当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至少和自己一样新时，才为其投票。定义：最后一条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更高的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更新，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相同时，更长的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更新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当选时，需要得到超过半数的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的支持，而每一条已提交的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都被复制到了超过半数的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上，因此，为其投票的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中至少有一台包含所有的提交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7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Safety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B226F1-6104-6346-A40B-3EE9C758FD8B}"/>
              </a:ext>
            </a:extLst>
          </p:cNvPr>
          <p:cNvSpPr txBox="1"/>
          <p:nvPr/>
        </p:nvSpPr>
        <p:spPr>
          <a:xfrm>
            <a:off x="648586" y="1254899"/>
            <a:ext cx="1004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提交来自之前</a:t>
            </a:r>
            <a:r>
              <a:rPr lang="en-US" altLang="zh-CN" sz="2400" dirty="0"/>
              <a:t>term</a:t>
            </a:r>
            <a:r>
              <a:rPr lang="zh-CN" altLang="en-US" sz="2400" dirty="0"/>
              <a:t>的</a:t>
            </a:r>
            <a:r>
              <a:rPr lang="en-US" altLang="zh-CN" sz="2400" dirty="0"/>
              <a:t>entry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17C79-4546-C74A-BAB3-ACF0F049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1855063"/>
            <a:ext cx="6769100" cy="3187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130E07-4675-7546-B7B6-E0B84E371931}"/>
              </a:ext>
            </a:extLst>
          </p:cNvPr>
          <p:cNvSpPr txBox="1"/>
          <p:nvPr/>
        </p:nvSpPr>
        <p:spPr>
          <a:xfrm>
            <a:off x="648585" y="5423770"/>
            <a:ext cx="813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Raft </a:t>
            </a:r>
            <a:r>
              <a:rPr kumimoji="1" lang="zh-CN" altLang="en-US" dirty="0"/>
              <a:t>从不提交来自之前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，只提交当前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追加的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，由于</a:t>
            </a:r>
            <a:r>
              <a:rPr kumimoji="1" lang="en-US" altLang="zh-CN" dirty="0"/>
              <a:t>log</a:t>
            </a:r>
            <a:r>
              <a:rPr kumimoji="1" lang="zh-CN" altLang="en-US" dirty="0"/>
              <a:t>所具有的性质，此时之前的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也都被提交</a:t>
            </a:r>
          </a:p>
        </p:txBody>
      </p:sp>
    </p:spTree>
    <p:extLst>
      <p:ext uri="{BB962C8B-B14F-4D97-AF65-F5344CB8AC3E}">
        <p14:creationId xmlns:p14="http://schemas.microsoft.com/office/powerpoint/2010/main" val="415907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DCD89A-9917-9E46-ACB8-E92BB3B1C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9" y="1803432"/>
            <a:ext cx="404321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DF382AF4-275C-5548-BC22-913DC5E5659C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一些情景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BA2AD3B-2627-7543-B3EA-939ACE8F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03" y="3354798"/>
            <a:ext cx="4169465" cy="1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3A9ACBF-4ED0-FF4C-9A66-BBEF2B35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8" y="3354799"/>
            <a:ext cx="4113263" cy="10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B11D85D-ADC7-0F4A-9AFF-5DCF3C73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04" y="1804596"/>
            <a:ext cx="4334488" cy="107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D010FE38-1AE1-F944-B9E7-0065E23B7654}"/>
              </a:ext>
            </a:extLst>
          </p:cNvPr>
          <p:cNvSpPr txBox="1"/>
          <p:nvPr/>
        </p:nvSpPr>
        <p:spPr>
          <a:xfrm>
            <a:off x="938298" y="5189824"/>
            <a:ext cx="643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以上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可能发生在</a:t>
            </a:r>
            <a:r>
              <a:rPr kumimoji="1" lang="en-US" altLang="zh-CN" sz="2400" dirty="0"/>
              <a:t>Raft</a:t>
            </a:r>
            <a:r>
              <a:rPr kumimoji="1" lang="zh-CN" altLang="en-US" sz="2400" dirty="0"/>
              <a:t>中吗？</a:t>
            </a:r>
          </a:p>
        </p:txBody>
      </p:sp>
    </p:spTree>
    <p:extLst>
      <p:ext uri="{BB962C8B-B14F-4D97-AF65-F5344CB8AC3E}">
        <p14:creationId xmlns:p14="http://schemas.microsoft.com/office/powerpoint/2010/main" val="375416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DF382AF4-275C-5548-BC22-913DC5E5659C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一些情景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2E721F-41AE-C044-AB70-94AD1E4C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6" y="1483288"/>
            <a:ext cx="4942101" cy="337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B64682-2AFB-7648-B4B2-824E28EA9817}"/>
              </a:ext>
            </a:extLst>
          </p:cNvPr>
          <p:cNvSpPr txBox="1"/>
          <p:nvPr/>
        </p:nvSpPr>
        <p:spPr>
          <a:xfrm>
            <a:off x="938298" y="5189824"/>
            <a:ext cx="8193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上图是由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台</a:t>
            </a:r>
            <a:r>
              <a:rPr kumimoji="1" lang="en-US" altLang="zh-CN" sz="2400" dirty="0"/>
              <a:t>server</a:t>
            </a:r>
            <a:r>
              <a:rPr kumimoji="1" lang="zh-CN" altLang="en-US" sz="2400" dirty="0"/>
              <a:t>组成的</a:t>
            </a:r>
            <a:r>
              <a:rPr kumimoji="1" lang="en-US" altLang="zh-CN" sz="2400" dirty="0"/>
              <a:t>Raft</a:t>
            </a:r>
            <a:r>
              <a:rPr kumimoji="1" lang="zh-CN" altLang="en-US" sz="2400" dirty="0"/>
              <a:t>的集群的各自的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的状态，哪些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entry</a:t>
            </a:r>
            <a:r>
              <a:rPr kumimoji="1" lang="zh-CN" altLang="en-US" sz="2400" dirty="0"/>
              <a:t>可以被安全地应用到状态机？</a:t>
            </a:r>
          </a:p>
        </p:txBody>
      </p:sp>
    </p:spTree>
    <p:extLst>
      <p:ext uri="{BB962C8B-B14F-4D97-AF65-F5344CB8AC3E}">
        <p14:creationId xmlns:p14="http://schemas.microsoft.com/office/powerpoint/2010/main" val="42120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DF382AF4-275C-5548-BC22-913DC5E5659C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一些情景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B64682-2AFB-7648-B4B2-824E28EA9817}"/>
              </a:ext>
            </a:extLst>
          </p:cNvPr>
          <p:cNvSpPr txBox="1"/>
          <p:nvPr/>
        </p:nvSpPr>
        <p:spPr>
          <a:xfrm>
            <a:off x="938298" y="5189824"/>
            <a:ext cx="819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上图显示了</a:t>
            </a:r>
            <a:r>
              <a:rPr kumimoji="1" lang="en-US" altLang="zh-CN" sz="2400" dirty="0"/>
              <a:t>6</a:t>
            </a:r>
            <a:r>
              <a:rPr kumimoji="1" lang="zh-CN" altLang="en-US" sz="2400" dirty="0"/>
              <a:t>台</a:t>
            </a:r>
            <a:r>
              <a:rPr kumimoji="1" lang="en-US" altLang="zh-CN" sz="2400" dirty="0"/>
              <a:t>server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的状态。一台</a:t>
            </a:r>
            <a:r>
              <a:rPr kumimoji="1" lang="en-US" altLang="zh-CN" sz="2400" dirty="0"/>
              <a:t>server</a:t>
            </a:r>
            <a:r>
              <a:rPr kumimoji="1" lang="zh-CN" altLang="en-US" sz="2400" dirty="0"/>
              <a:t>被选为</a:t>
            </a:r>
            <a:r>
              <a:rPr kumimoji="1" lang="en-US" altLang="zh-CN" sz="2400" dirty="0"/>
              <a:t>term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7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Leader</a:t>
            </a:r>
            <a:r>
              <a:rPr kumimoji="1" lang="zh-CN" altLang="en-US" sz="2400" dirty="0"/>
              <a:t>，独立考虑</a:t>
            </a:r>
            <a:r>
              <a:rPr kumimoji="1" lang="en-US" altLang="zh-CN" sz="2400" dirty="0"/>
              <a:t>a-e</a:t>
            </a:r>
            <a:r>
              <a:rPr kumimoji="1" lang="zh-CN" altLang="en-US" sz="2400" dirty="0"/>
              <a:t>每一个</a:t>
            </a:r>
            <a:r>
              <a:rPr kumimoji="1" lang="en-US" altLang="zh-CN" sz="2400" dirty="0"/>
              <a:t>Follower</a:t>
            </a:r>
            <a:r>
              <a:rPr kumimoji="1" lang="zh-CN" altLang="en-US" sz="2400" dirty="0"/>
              <a:t>，它的</a:t>
            </a:r>
            <a:r>
              <a:rPr kumimoji="1" lang="en-US" altLang="zh-CN" sz="2400" dirty="0"/>
              <a:t>log</a:t>
            </a:r>
            <a:r>
              <a:rPr kumimoji="1" lang="zh-CN" altLang="en-US" sz="2400" dirty="0"/>
              <a:t>是否可能在一个</a:t>
            </a:r>
            <a:r>
              <a:rPr kumimoji="1" lang="en-US" altLang="zh-CN" sz="2400" dirty="0"/>
              <a:t>Raft</a:t>
            </a:r>
            <a:r>
              <a:rPr kumimoji="1" lang="zh-CN" altLang="en-US" sz="2400" dirty="0"/>
              <a:t>集群中存在？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9581ED-E2AC-5542-879E-5BB622B6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8" y="1181380"/>
            <a:ext cx="4861253" cy="38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4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Log</a:t>
            </a:r>
            <a:r>
              <a:rPr lang="zh-CN" altLang="en-US" sz="3200" dirty="0"/>
              <a:t> </a:t>
            </a:r>
            <a:r>
              <a:rPr lang="en-US" altLang="zh-CN" sz="3200" dirty="0"/>
              <a:t>compaction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B226F1-6104-6346-A40B-3EE9C758FD8B}"/>
              </a:ext>
            </a:extLst>
          </p:cNvPr>
          <p:cNvSpPr txBox="1"/>
          <p:nvPr/>
        </p:nvSpPr>
        <p:spPr>
          <a:xfrm>
            <a:off x="648586" y="1254899"/>
            <a:ext cx="1004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问题：</a:t>
            </a:r>
            <a:r>
              <a:rPr lang="en-US" altLang="zh-CN" sz="2400" dirty="0"/>
              <a:t>log</a:t>
            </a:r>
            <a:r>
              <a:rPr lang="zh-CN" altLang="en-US" sz="2400" dirty="0"/>
              <a:t>无限增长，会占据过多磁盘空间，同时每次</a:t>
            </a:r>
            <a:r>
              <a:rPr lang="en-US" altLang="zh-CN" sz="2400" dirty="0"/>
              <a:t>replay</a:t>
            </a:r>
            <a:r>
              <a:rPr lang="zh-CN" altLang="en-US" sz="2400" dirty="0"/>
              <a:t>都耗时太长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7EB56-DCBD-B545-96BE-5EDD5C6E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1911304"/>
            <a:ext cx="5689600" cy="3962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01530-F52A-A747-9FC8-8384D99F0EAA}"/>
              </a:ext>
            </a:extLst>
          </p:cNvPr>
          <p:cNvSpPr txBox="1"/>
          <p:nvPr/>
        </p:nvSpPr>
        <p:spPr>
          <a:xfrm>
            <a:off x="6801633" y="2292263"/>
            <a:ext cx="47417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通过将当前系统状态写到快照来解决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持久化</a:t>
            </a:r>
            <a:r>
              <a:rPr kumimoji="1" lang="en-US" altLang="zh-CN" sz="2000" dirty="0" err="1"/>
              <a:t>lastIncludedIndex</a:t>
            </a:r>
            <a:r>
              <a:rPr kumimoji="1" lang="zh-CN" altLang="en-US" sz="2000" dirty="0"/>
              <a:t>以及</a:t>
            </a:r>
            <a:r>
              <a:rPr kumimoji="1" lang="en-US" altLang="zh-CN" sz="2000" dirty="0" err="1"/>
              <a:t>lastIncludedTerm</a:t>
            </a:r>
            <a:r>
              <a:rPr kumimoji="1" lang="zh-CN" altLang="en-US" sz="2000" dirty="0"/>
              <a:t>来满足</a:t>
            </a:r>
            <a:r>
              <a:rPr kumimoji="1" lang="en-US" altLang="zh-CN" sz="2000" dirty="0" err="1"/>
              <a:t>AppendEntries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Check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通过新的</a:t>
            </a:r>
            <a:r>
              <a:rPr kumimoji="1" lang="en-US" altLang="zh-CN" sz="2000" dirty="0"/>
              <a:t>RPC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InstallSnapshot</a:t>
            </a:r>
            <a:r>
              <a:rPr kumimoji="1" lang="zh-CN" altLang="en-US" sz="2000" dirty="0"/>
              <a:t>将快照发送给落后太多的</a:t>
            </a:r>
            <a:r>
              <a:rPr kumimoji="1" lang="en-US" altLang="zh-CN" sz="2000" dirty="0"/>
              <a:t>Follower</a:t>
            </a:r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接受者接受时，若快照包含一些新信息，则将自身的</a:t>
            </a:r>
            <a:r>
              <a:rPr kumimoji="1" lang="en-US" altLang="zh-CN" sz="2000" dirty="0"/>
              <a:t>log</a:t>
            </a:r>
            <a:r>
              <a:rPr kumimoji="1" lang="zh-CN" altLang="en-US" sz="2000" dirty="0"/>
              <a:t>全部丢弃并将快照应用到状态机。若收到的快照只是自身</a:t>
            </a:r>
            <a:r>
              <a:rPr kumimoji="1" lang="en-US" altLang="zh-CN" sz="2000" dirty="0"/>
              <a:t>log</a:t>
            </a:r>
            <a:r>
              <a:rPr kumimoji="1" lang="zh-CN" altLang="en-US" sz="2000" dirty="0"/>
              <a:t>的前缀，重复的部分被删除，之后的保留</a:t>
            </a:r>
          </a:p>
        </p:txBody>
      </p:sp>
    </p:spTree>
    <p:extLst>
      <p:ext uri="{BB962C8B-B14F-4D97-AF65-F5344CB8AC3E}">
        <p14:creationId xmlns:p14="http://schemas.microsoft.com/office/powerpoint/2010/main" val="8878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推荐资料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07C7C4-30A3-6443-8CE9-A8F98874DF34}"/>
              </a:ext>
            </a:extLst>
          </p:cNvPr>
          <p:cNvSpPr txBox="1"/>
          <p:nvPr/>
        </p:nvSpPr>
        <p:spPr>
          <a:xfrm>
            <a:off x="648586" y="1254899"/>
            <a:ext cx="100459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i="1" dirty="0"/>
              <a:t>Designing Data-Intensive Applications </a:t>
            </a:r>
            <a:r>
              <a:rPr lang="en-US" altLang="zh-CN" sz="2800" dirty="0"/>
              <a:t>Chapter 9</a:t>
            </a:r>
          </a:p>
          <a:p>
            <a:pPr marL="457200" indent="-457200">
              <a:buAutoNum type="arabicPeriod"/>
            </a:pPr>
            <a:r>
              <a:rPr lang="en-US" altLang="zh-CN" sz="2800" dirty="0">
                <a:hlinkClick r:id="rId2"/>
              </a:rPr>
              <a:t>Raft visualization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en-US" altLang="zh-CN" sz="2800" dirty="0">
                <a:hlinkClick r:id="rId3"/>
              </a:rPr>
              <a:t>In Search of an Understandable Consensus Algorithm (Extended Version)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MIT 6.824 </a:t>
            </a:r>
            <a:r>
              <a:rPr lang="en-US" altLang="zh-CN" sz="2800" dirty="0">
                <a:hlinkClick r:id="rId4"/>
              </a:rPr>
              <a:t>Lab 2 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5"/>
              </a:rPr>
              <a:t>Lab 3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8694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1ED9F2-9C3D-C54F-9BE3-CE13A0787D88}"/>
              </a:ext>
            </a:extLst>
          </p:cNvPr>
          <p:cNvSpPr txBox="1"/>
          <p:nvPr/>
        </p:nvSpPr>
        <p:spPr>
          <a:xfrm>
            <a:off x="3615846" y="2217107"/>
            <a:ext cx="496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dirty="0"/>
              <a:t>Q&amp;A</a:t>
            </a:r>
            <a:endParaRPr kumimoji="1" lang="zh-CN" altLang="en-US" sz="8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91D6AC-5D03-7841-9469-EF74D5A186A7}"/>
              </a:ext>
            </a:extLst>
          </p:cNvPr>
          <p:cNvSpPr txBox="1"/>
          <p:nvPr/>
        </p:nvSpPr>
        <p:spPr>
          <a:xfrm>
            <a:off x="5388113" y="39456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74122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58466-9F99-47E5-A525-FB6022DD0249}"/>
              </a:ext>
            </a:extLst>
          </p:cNvPr>
          <p:cNvSpPr txBox="1"/>
          <p:nvPr/>
        </p:nvSpPr>
        <p:spPr>
          <a:xfrm>
            <a:off x="648586" y="1414129"/>
            <a:ext cx="112279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单机应用一旦故障就会使得系统不可用</a:t>
            </a:r>
            <a:endParaRPr lang="en-US" altLang="zh-CN" sz="2400" dirty="0"/>
          </a:p>
          <a:p>
            <a:r>
              <a:rPr lang="zh-CN" altLang="en-US" sz="2400" dirty="0"/>
              <a:t>一般通过复制（</a:t>
            </a:r>
            <a:r>
              <a:rPr lang="en-US" altLang="zh-CN" sz="2400" dirty="0"/>
              <a:t>replication</a:t>
            </a:r>
            <a:r>
              <a:rPr lang="zh-CN" altLang="en-US" sz="2400" dirty="0"/>
              <a:t>）来提高可用性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相较于单机应用，分布式系统可能遭遇更多的故障：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不可靠的网络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请求与回复的丢失、等待、乱序、重复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网络分区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不可靠的时钟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自身时钟漂移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时钟同步困难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进程暂停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zh-CN" altLang="en-US" sz="2400" dirty="0"/>
              <a:t>目标是建立能够容忍部分错误的系统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0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共识（</a:t>
            </a:r>
            <a:r>
              <a:rPr lang="en-US" altLang="zh-CN" sz="3200" dirty="0"/>
              <a:t>Consensus</a:t>
            </a:r>
            <a:r>
              <a:rPr lang="zh-CN" altLang="en-US" sz="3200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58466-9F99-47E5-A525-FB6022DD0249}"/>
              </a:ext>
            </a:extLst>
          </p:cNvPr>
          <p:cNvSpPr txBox="1"/>
          <p:nvPr/>
        </p:nvSpPr>
        <p:spPr>
          <a:xfrm>
            <a:off x="648587" y="1467291"/>
            <a:ext cx="1066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共识：几个节点就某项提议达成一致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共识算法具有如下性质：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所有节点都接受相同的决议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所有节点不能反悔，对一项决议不能有两次决定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节点最终一定可以达成决议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共识算法可以让一组多台机器像是一个整体一样运行，即便其中的部分成员发生了错误。</a:t>
            </a:r>
          </a:p>
        </p:txBody>
      </p:sp>
    </p:spTree>
    <p:extLst>
      <p:ext uri="{BB962C8B-B14F-4D97-AF65-F5344CB8AC3E}">
        <p14:creationId xmlns:p14="http://schemas.microsoft.com/office/powerpoint/2010/main" val="132022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766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复制状态机（</a:t>
            </a:r>
            <a:r>
              <a:rPr lang="en-US" altLang="zh-CN" sz="3200" dirty="0"/>
              <a:t>Replicated state machines</a:t>
            </a:r>
            <a:r>
              <a:rPr lang="zh-CN" altLang="en-US" sz="3200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58466-9F99-47E5-A525-FB6022DD0249}"/>
              </a:ext>
            </a:extLst>
          </p:cNvPr>
          <p:cNvSpPr txBox="1"/>
          <p:nvPr/>
        </p:nvSpPr>
        <p:spPr>
          <a:xfrm>
            <a:off x="648586" y="1626779"/>
            <a:ext cx="55927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不同服务器上的确定状态机获得相同的输入，保持完全相同的状态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通过复制日志来实现，所有日志包含相同的命令，并且以同一顺序排序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Raft</a:t>
            </a:r>
            <a:r>
              <a:rPr lang="zh-CN" altLang="en-US" sz="2400" dirty="0"/>
              <a:t>的作用便是保持日志的一致（</a:t>
            </a:r>
            <a:r>
              <a:rPr lang="en-US" altLang="zh-CN" sz="2400" dirty="0"/>
              <a:t>consistent</a:t>
            </a:r>
            <a:r>
              <a:rPr lang="zh-CN" altLang="en-US" sz="2400" dirty="0"/>
              <a:t>），并满足以下属性：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在非拜占庭失效的条件下保证安全性，即永远不返回错误的结果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只要多数的节点正常，便完全可用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一致的日志的维护不依赖于任何时间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少部分较慢的节点不影响系统的性能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4339B-E811-467B-88ED-48443DA6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807"/>
            <a:ext cx="5451336" cy="34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Raft</a:t>
            </a:r>
            <a:r>
              <a:rPr lang="zh-CN" altLang="en-US" sz="3200" dirty="0"/>
              <a:t>共识算法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58466-9F99-47E5-A525-FB6022DD0249}"/>
              </a:ext>
            </a:extLst>
          </p:cNvPr>
          <p:cNvSpPr txBox="1"/>
          <p:nvPr/>
        </p:nvSpPr>
        <p:spPr>
          <a:xfrm>
            <a:off x="648587" y="1467291"/>
            <a:ext cx="1066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设计理念：相较于</a:t>
            </a:r>
            <a:r>
              <a:rPr lang="en-US" altLang="zh-CN" sz="2400" dirty="0" err="1"/>
              <a:t>Paxos</a:t>
            </a:r>
            <a:r>
              <a:rPr lang="zh-CN" altLang="en-US" sz="2400" dirty="0"/>
              <a:t>，更易于理解，更贴近工程实践的共识算法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Raft</a:t>
            </a:r>
            <a:r>
              <a:rPr lang="zh-CN" altLang="en-US" sz="2400" dirty="0"/>
              <a:t>将问题分解为三个相对独立的子问题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选举（</a:t>
            </a:r>
            <a:r>
              <a:rPr lang="en-US" altLang="zh-CN" sz="2400" dirty="0"/>
              <a:t>Leader election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日志复制（</a:t>
            </a:r>
            <a:r>
              <a:rPr lang="en-US" altLang="zh-CN" sz="2400" dirty="0"/>
              <a:t>Log replication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安全性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901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Raft</a:t>
            </a:r>
            <a:r>
              <a:rPr lang="zh-CN" altLang="en-US" sz="3200" dirty="0"/>
              <a:t>基础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58466-9F99-47E5-A525-FB6022DD0249}"/>
              </a:ext>
            </a:extLst>
          </p:cNvPr>
          <p:cNvSpPr txBox="1"/>
          <p:nvPr/>
        </p:nvSpPr>
        <p:spPr>
          <a:xfrm>
            <a:off x="648586" y="1429162"/>
            <a:ext cx="44753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Raft</a:t>
            </a:r>
            <a:r>
              <a:rPr lang="zh-CN" altLang="en-US" sz="2400" dirty="0"/>
              <a:t>集群由多台服务器组成，</a:t>
            </a:r>
            <a:endParaRPr lang="en-US" altLang="zh-CN" sz="2400" dirty="0"/>
          </a:p>
          <a:p>
            <a:r>
              <a:rPr lang="zh-CN" altLang="en-US" sz="2400" dirty="0"/>
              <a:t>每个服务器具有三个状态：</a:t>
            </a:r>
            <a:r>
              <a:rPr lang="en-US" altLang="zh-CN" sz="2400" dirty="0"/>
              <a:t>Leader,</a:t>
            </a:r>
            <a:r>
              <a:rPr lang="zh-CN" altLang="en-US" sz="2400" dirty="0"/>
              <a:t> </a:t>
            </a:r>
            <a:r>
              <a:rPr lang="en-US" altLang="zh-CN" sz="2400" dirty="0"/>
              <a:t>Candidate, Follower</a:t>
            </a:r>
          </a:p>
          <a:p>
            <a:endParaRPr lang="en-US" altLang="zh-CN" sz="2400" dirty="0"/>
          </a:p>
          <a:p>
            <a:r>
              <a:rPr lang="zh-CN" altLang="en-US" sz="2400" dirty="0"/>
              <a:t>时间被划分为</a:t>
            </a:r>
            <a:r>
              <a:rPr lang="en-US" altLang="zh-CN" sz="2400" dirty="0"/>
              <a:t>terms</a:t>
            </a:r>
            <a:r>
              <a:rPr lang="zh-CN" altLang="en-US" sz="2400" dirty="0"/>
              <a:t>，每个</a:t>
            </a:r>
            <a:r>
              <a:rPr lang="en-US" altLang="zh-CN" sz="2400" dirty="0"/>
              <a:t>term</a:t>
            </a:r>
            <a:r>
              <a:rPr lang="zh-CN" altLang="en-US" sz="2400" dirty="0"/>
              <a:t>长度不定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通信时发现自己的</a:t>
            </a:r>
            <a:r>
              <a:rPr lang="en-US" altLang="zh-CN" sz="2400" dirty="0"/>
              <a:t>term</a:t>
            </a:r>
            <a:r>
              <a:rPr lang="zh-CN" altLang="en-US" sz="2400" dirty="0"/>
              <a:t>过时，更新并回退到</a:t>
            </a:r>
            <a:r>
              <a:rPr lang="en-US" altLang="zh-CN" sz="2400" dirty="0"/>
              <a:t>Follower</a:t>
            </a:r>
          </a:p>
          <a:p>
            <a:r>
              <a:rPr lang="zh-CN" altLang="en-US" sz="2400" dirty="0"/>
              <a:t>收到过时的请求，直接拒绝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Raft</a:t>
            </a:r>
            <a:r>
              <a:rPr lang="zh-CN" altLang="en-US" sz="2400" dirty="0"/>
              <a:t>通过两个</a:t>
            </a:r>
            <a:r>
              <a:rPr lang="en-US" altLang="zh-CN" sz="2400" dirty="0"/>
              <a:t>RPC</a:t>
            </a:r>
            <a:r>
              <a:rPr lang="zh-CN" altLang="en-US" sz="2400" dirty="0"/>
              <a:t>来通信：</a:t>
            </a:r>
            <a:r>
              <a:rPr lang="en-US" altLang="zh-CN" sz="2400" dirty="0" err="1"/>
              <a:t>RequestVote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AppendEntries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6BE99-1C62-4C25-984A-116BA503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70" y="738955"/>
            <a:ext cx="6220380" cy="2943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390934-C50D-4C00-9851-6DEA8EB1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68" y="4080410"/>
            <a:ext cx="532521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Leader election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1C565-DA0A-47A9-97F7-6EF44CF2E5BF}"/>
              </a:ext>
            </a:extLst>
          </p:cNvPr>
          <p:cNvSpPr txBox="1"/>
          <p:nvPr/>
        </p:nvSpPr>
        <p:spPr>
          <a:xfrm>
            <a:off x="648585" y="1429162"/>
            <a:ext cx="10579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一旦一个</a:t>
            </a:r>
            <a:r>
              <a:rPr lang="en-US" altLang="zh-CN" sz="2400" dirty="0"/>
              <a:t>server</a:t>
            </a:r>
            <a:r>
              <a:rPr lang="zh-CN" altLang="en-US" sz="2400" dirty="0"/>
              <a:t>在一定时间内没有收到来自</a:t>
            </a:r>
            <a:r>
              <a:rPr lang="en-US" altLang="zh-CN" sz="2400" dirty="0"/>
              <a:t>Leader</a:t>
            </a:r>
            <a:r>
              <a:rPr lang="zh-CN" altLang="en-US" sz="2400" dirty="0"/>
              <a:t>或</a:t>
            </a:r>
            <a:r>
              <a:rPr lang="en-US" altLang="zh-CN" sz="2400" dirty="0"/>
              <a:t>Candidate</a:t>
            </a:r>
            <a:r>
              <a:rPr lang="zh-CN" altLang="en-US" sz="2400" dirty="0"/>
              <a:t>的消息，它便发起一场选举，这个间隔称为</a:t>
            </a:r>
            <a:r>
              <a:rPr lang="en-US" altLang="zh-CN" sz="2400" dirty="0"/>
              <a:t>election timeout</a:t>
            </a:r>
          </a:p>
          <a:p>
            <a:endParaRPr lang="en-US" altLang="zh-CN" sz="2400" dirty="0"/>
          </a:p>
          <a:p>
            <a:r>
              <a:rPr lang="en-US" altLang="zh-CN" sz="2400" dirty="0"/>
              <a:t>Leader</a:t>
            </a:r>
            <a:r>
              <a:rPr lang="zh-CN" altLang="en-US" sz="2400" dirty="0"/>
              <a:t>会周期性地发送心跳（空的</a:t>
            </a:r>
            <a:r>
              <a:rPr lang="en-US" altLang="zh-CN" sz="2400" dirty="0" err="1"/>
              <a:t>AppendEntries</a:t>
            </a:r>
            <a:r>
              <a:rPr lang="zh-CN" altLang="en-US" sz="2400" dirty="0"/>
              <a:t>）给所有</a:t>
            </a:r>
            <a:r>
              <a:rPr lang="en-US" altLang="zh-CN" sz="2400" dirty="0"/>
              <a:t>Follower</a:t>
            </a:r>
          </a:p>
          <a:p>
            <a:endParaRPr lang="en-US" altLang="zh-CN" sz="2400" dirty="0"/>
          </a:p>
          <a:p>
            <a:r>
              <a:rPr lang="zh-CN" altLang="en-US" sz="2400" dirty="0"/>
              <a:t>开始一次选举：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递增</a:t>
            </a:r>
            <a:r>
              <a:rPr lang="en-US" altLang="zh-CN" sz="2400" dirty="0" err="1">
                <a:solidFill>
                  <a:srgbClr val="FF0000"/>
                </a:solidFill>
              </a:rPr>
              <a:t>currentTerm</a:t>
            </a:r>
            <a:r>
              <a:rPr lang="zh-CN" altLang="en-US" sz="2400" dirty="0"/>
              <a:t>，变成</a:t>
            </a:r>
            <a:r>
              <a:rPr lang="en-US" altLang="zh-CN" sz="2400" dirty="0"/>
              <a:t>Candidate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 err="1">
                <a:solidFill>
                  <a:srgbClr val="FF0000"/>
                </a:solidFill>
              </a:rPr>
              <a:t>votedFor</a:t>
            </a:r>
            <a:r>
              <a:rPr lang="zh-CN" altLang="en-US" sz="2400" dirty="0"/>
              <a:t>设为自己，向所有成员发送</a:t>
            </a:r>
            <a:r>
              <a:rPr lang="en-US" altLang="zh-CN" sz="2400" dirty="0" err="1"/>
              <a:t>RequestVote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接受者采取先到先得的策略进行投票</a:t>
            </a:r>
            <a:endParaRPr lang="en-US" altLang="zh-CN" sz="2400" dirty="0"/>
          </a:p>
          <a:p>
            <a:r>
              <a:rPr lang="zh-CN" altLang="en-US" sz="2400" dirty="0"/>
              <a:t>每个</a:t>
            </a:r>
            <a:r>
              <a:rPr lang="en-US" altLang="zh-CN" sz="2400" dirty="0"/>
              <a:t>term</a:t>
            </a:r>
            <a:r>
              <a:rPr lang="zh-CN" altLang="en-US" sz="2400" dirty="0"/>
              <a:t>只能为一个节点投票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C2D38D-9CDE-4093-AA89-960C8D1B67FC}"/>
              </a:ext>
            </a:extLst>
          </p:cNvPr>
          <p:cNvSpPr txBox="1"/>
          <p:nvPr/>
        </p:nvSpPr>
        <p:spPr>
          <a:xfrm>
            <a:off x="8399721" y="3774558"/>
            <a:ext cx="290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需要持久化的状态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currentTerm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votedFor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log[]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Leader election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1C565-DA0A-47A9-97F7-6EF44CF2E5BF}"/>
              </a:ext>
            </a:extLst>
          </p:cNvPr>
          <p:cNvSpPr txBox="1"/>
          <p:nvPr/>
        </p:nvSpPr>
        <p:spPr>
          <a:xfrm>
            <a:off x="648585" y="1429162"/>
            <a:ext cx="10579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选举结果：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赢得选举</a:t>
            </a:r>
            <a:endParaRPr lang="en-US" altLang="zh-CN" sz="2400" dirty="0"/>
          </a:p>
          <a:p>
            <a:pPr lvl="1"/>
            <a:r>
              <a:rPr lang="zh-CN" altLang="en-US" sz="2400" dirty="0"/>
              <a:t>只要收到超过半数的投票，便赢得选举</a:t>
            </a:r>
            <a:endParaRPr lang="en-US" altLang="zh-CN" sz="2400" dirty="0"/>
          </a:p>
          <a:p>
            <a:pPr lvl="1"/>
            <a:r>
              <a:rPr lang="zh-CN" altLang="en-US" sz="2400" dirty="0"/>
              <a:t>这也保证了一个</a:t>
            </a:r>
            <a:r>
              <a:rPr lang="en-US" altLang="zh-CN" sz="2400" dirty="0"/>
              <a:t>term</a:t>
            </a:r>
            <a:r>
              <a:rPr lang="zh-CN" altLang="en-US" sz="2400" dirty="0"/>
              <a:t>只会有最多一个</a:t>
            </a:r>
            <a:r>
              <a:rPr lang="en-US" altLang="zh-CN" sz="2400" dirty="0"/>
              <a:t>Leader</a:t>
            </a:r>
          </a:p>
          <a:p>
            <a:pPr lvl="1"/>
            <a:r>
              <a:rPr lang="zh-CN" altLang="en-US" sz="2400" dirty="0"/>
              <a:t>胜选后，变成</a:t>
            </a:r>
            <a:r>
              <a:rPr lang="en-US" altLang="zh-CN" sz="2400" dirty="0"/>
              <a:t>Leader</a:t>
            </a:r>
            <a:r>
              <a:rPr lang="zh-CN" altLang="en-US" sz="2400" dirty="0"/>
              <a:t>，向所有其他节点发送心跳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另一个</a:t>
            </a:r>
            <a:r>
              <a:rPr lang="en-US" altLang="zh-CN" sz="2400" dirty="0"/>
              <a:t>server</a:t>
            </a:r>
            <a:r>
              <a:rPr lang="zh-CN" altLang="en-US" sz="2400" dirty="0"/>
              <a:t>声明它是</a:t>
            </a:r>
            <a:r>
              <a:rPr lang="en-US" altLang="zh-CN" sz="2400" dirty="0"/>
              <a:t>Leader</a:t>
            </a:r>
          </a:p>
          <a:p>
            <a:pPr lvl="1"/>
            <a:r>
              <a:rPr lang="zh-CN" altLang="en-US" sz="2400" dirty="0"/>
              <a:t>变为</a:t>
            </a:r>
            <a:r>
              <a:rPr lang="en-US" altLang="zh-CN" sz="2400" dirty="0"/>
              <a:t>Candidate</a:t>
            </a:r>
            <a:r>
              <a:rPr lang="zh-CN" altLang="en-US" sz="2400" dirty="0"/>
              <a:t>后收到其他</a:t>
            </a:r>
            <a:r>
              <a:rPr lang="en-US" altLang="zh-CN" sz="2400" dirty="0"/>
              <a:t>Leader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AppendEntries</a:t>
            </a:r>
            <a:endParaRPr lang="en-US" altLang="zh-CN" sz="2400" dirty="0"/>
          </a:p>
          <a:p>
            <a:pPr lvl="1"/>
            <a:r>
              <a:rPr lang="zh-CN" altLang="en-US" sz="2400" dirty="0"/>
              <a:t>若对方</a:t>
            </a:r>
            <a:r>
              <a:rPr lang="en-US" altLang="zh-CN" sz="2400" dirty="0"/>
              <a:t>term</a:t>
            </a:r>
            <a:r>
              <a:rPr lang="zh-CN" altLang="en-US" sz="2400" dirty="0"/>
              <a:t>不低于自己，变为</a:t>
            </a:r>
            <a:r>
              <a:rPr lang="en-US" altLang="zh-CN" sz="2400" dirty="0"/>
              <a:t>Follower</a:t>
            </a:r>
          </a:p>
          <a:p>
            <a:pPr lvl="1"/>
            <a:r>
              <a:rPr lang="zh-CN" altLang="en-US" sz="2400" dirty="0"/>
              <a:t>若对方</a:t>
            </a:r>
            <a:r>
              <a:rPr lang="en-US" altLang="zh-CN" sz="2400" dirty="0"/>
              <a:t>term</a:t>
            </a:r>
            <a:r>
              <a:rPr lang="zh-CN" altLang="en-US" sz="2400" dirty="0"/>
              <a:t>低于自己，继续选举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一段时间过后，不存在赢家</a:t>
            </a:r>
            <a:endParaRPr lang="en-US" altLang="zh-CN" sz="2400" dirty="0"/>
          </a:p>
          <a:p>
            <a:pPr lvl="1"/>
            <a:r>
              <a:rPr lang="zh-CN" altLang="en-US" sz="2400" dirty="0"/>
              <a:t>多个</a:t>
            </a:r>
            <a:r>
              <a:rPr lang="en-US" altLang="zh-CN" sz="2400" dirty="0"/>
              <a:t>server</a:t>
            </a:r>
            <a:r>
              <a:rPr lang="zh-CN" altLang="en-US" sz="2400" dirty="0"/>
              <a:t>同时发起选举，任何一人的得票都不过半</a:t>
            </a:r>
            <a:endParaRPr lang="en-US" altLang="zh-CN" sz="2400" dirty="0"/>
          </a:p>
          <a:p>
            <a:pPr lvl="1"/>
            <a:r>
              <a:rPr lang="en-US" altLang="zh-CN" sz="2400" dirty="0"/>
              <a:t>election timeout</a:t>
            </a:r>
            <a:r>
              <a:rPr lang="zh-CN" altLang="en-US" sz="2400" dirty="0"/>
              <a:t>之后，发起新的选举</a:t>
            </a:r>
            <a:endParaRPr lang="en-US" altLang="zh-CN" sz="2400" dirty="0"/>
          </a:p>
          <a:p>
            <a:pPr lvl="1"/>
            <a:r>
              <a:rPr lang="zh-CN" altLang="en-US" sz="2400" dirty="0"/>
              <a:t>预防这种情况：使用随机</a:t>
            </a:r>
            <a:r>
              <a:rPr lang="en-US" altLang="zh-CN" sz="2400" dirty="0"/>
              <a:t>election timeout</a:t>
            </a:r>
            <a:r>
              <a:rPr lang="zh-CN" altLang="en-US" sz="2400" dirty="0"/>
              <a:t>，如</a:t>
            </a:r>
            <a:r>
              <a:rPr lang="en-US" altLang="zh-CN" sz="2400" dirty="0"/>
              <a:t>150-300ms</a:t>
            </a:r>
          </a:p>
        </p:txBody>
      </p:sp>
    </p:spTree>
    <p:extLst>
      <p:ext uri="{BB962C8B-B14F-4D97-AF65-F5344CB8AC3E}">
        <p14:creationId xmlns:p14="http://schemas.microsoft.com/office/powerpoint/2010/main" val="227349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338500C-60C3-4CEF-BA35-BA6B58490D91}"/>
              </a:ext>
            </a:extLst>
          </p:cNvPr>
          <p:cNvSpPr txBox="1"/>
          <p:nvPr/>
        </p:nvSpPr>
        <p:spPr>
          <a:xfrm>
            <a:off x="648586" y="446568"/>
            <a:ext cx="388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Log replication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F1C565-DA0A-47A9-97F7-6EF44CF2E5BF}"/>
              </a:ext>
            </a:extLst>
          </p:cNvPr>
          <p:cNvSpPr txBox="1"/>
          <p:nvPr/>
        </p:nvSpPr>
        <p:spPr>
          <a:xfrm>
            <a:off x="648586" y="1290938"/>
            <a:ext cx="64326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Leader</a:t>
            </a:r>
            <a:r>
              <a:rPr lang="zh-CN" altLang="en-US" sz="2400" dirty="0"/>
              <a:t>处理客户端的请求，每个请求中包含了会被状态机执行的命令</a:t>
            </a:r>
            <a:endParaRPr lang="en-US" altLang="zh-CN" sz="2400" dirty="0"/>
          </a:p>
          <a:p>
            <a:r>
              <a:rPr lang="en-US" altLang="zh-CN" sz="2400" dirty="0"/>
              <a:t>Leader</a:t>
            </a:r>
            <a:r>
              <a:rPr lang="zh-CN" altLang="en-US" sz="2400" dirty="0"/>
              <a:t>首先将命令</a:t>
            </a:r>
            <a:r>
              <a:rPr lang="en-US" altLang="zh-CN" sz="2400" dirty="0"/>
              <a:t>append</a:t>
            </a:r>
            <a:r>
              <a:rPr lang="zh-CN" altLang="en-US" sz="2400" dirty="0"/>
              <a:t>到自己的</a:t>
            </a:r>
            <a:r>
              <a:rPr lang="en-US" altLang="zh-CN" sz="2400" dirty="0"/>
              <a:t>log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然后向其他所有</a:t>
            </a:r>
            <a:r>
              <a:rPr lang="en-US" altLang="zh-CN" sz="2400" dirty="0"/>
              <a:t>server</a:t>
            </a:r>
            <a:r>
              <a:rPr lang="zh-CN" altLang="en-US" sz="2400" dirty="0"/>
              <a:t>发送</a:t>
            </a:r>
            <a:r>
              <a:rPr lang="en-US" altLang="zh-CN" sz="2400" dirty="0" err="1"/>
              <a:t>AppendEntries</a:t>
            </a:r>
            <a:endParaRPr lang="en-US" altLang="zh-CN" sz="2400" dirty="0"/>
          </a:p>
          <a:p>
            <a:r>
              <a:rPr lang="zh-CN" altLang="en-US" sz="2400" dirty="0"/>
              <a:t>一旦命令被安全地复制，</a:t>
            </a:r>
            <a:r>
              <a:rPr lang="en-US" altLang="zh-CN" sz="2400" dirty="0"/>
              <a:t>Leader</a:t>
            </a:r>
            <a:r>
              <a:rPr lang="zh-CN" altLang="en-US" sz="2400" dirty="0"/>
              <a:t>将该命令应用到自身的状态机并将结果返回给客户端，</a:t>
            </a:r>
            <a:r>
              <a:rPr lang="en-US" altLang="zh-CN" sz="2400" dirty="0" err="1"/>
              <a:t>AppendEntries</a:t>
            </a:r>
            <a:r>
              <a:rPr lang="zh-CN" altLang="en-US" sz="2400" dirty="0"/>
              <a:t>会无限重试，以保证最终被复制到所有</a:t>
            </a:r>
            <a:r>
              <a:rPr lang="en-US" altLang="zh-CN" sz="2400" dirty="0"/>
              <a:t>Follower</a:t>
            </a:r>
            <a:r>
              <a:rPr lang="zh-CN" altLang="en-US" sz="2400" dirty="0"/>
              <a:t>上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每条</a:t>
            </a:r>
            <a:r>
              <a:rPr lang="en-US" altLang="zh-CN" sz="2400" dirty="0"/>
              <a:t>log entry</a:t>
            </a:r>
            <a:r>
              <a:rPr lang="zh-CN" altLang="en-US" sz="2400" dirty="0"/>
              <a:t>包含了相应的命令，被</a:t>
            </a:r>
            <a:r>
              <a:rPr lang="en-US" altLang="zh-CN" sz="2400" dirty="0"/>
              <a:t>Leader</a:t>
            </a:r>
            <a:r>
              <a:rPr lang="zh-CN" altLang="en-US" sz="2400" dirty="0"/>
              <a:t>加入时的</a:t>
            </a:r>
            <a:r>
              <a:rPr lang="en-US" altLang="zh-CN" sz="2400" dirty="0"/>
              <a:t>term</a:t>
            </a:r>
            <a:r>
              <a:rPr lang="zh-CN" altLang="en-US" sz="2400" dirty="0"/>
              <a:t>，以及单调增长在</a:t>
            </a:r>
            <a:r>
              <a:rPr lang="en-US" altLang="zh-CN" sz="2400" dirty="0"/>
              <a:t>log</a:t>
            </a:r>
            <a:r>
              <a:rPr lang="zh-CN" altLang="en-US" sz="2400" dirty="0"/>
              <a:t>中的位置</a:t>
            </a:r>
            <a:r>
              <a:rPr lang="en-US" altLang="zh-CN" sz="2400" dirty="0"/>
              <a:t>log index</a:t>
            </a:r>
          </a:p>
          <a:p>
            <a:r>
              <a:rPr lang="en-US" altLang="zh-CN" sz="2400" dirty="0"/>
              <a:t>Leader</a:t>
            </a:r>
            <a:r>
              <a:rPr lang="zh-CN" altLang="en-US" sz="2400" dirty="0"/>
              <a:t>记录最大的</a:t>
            </a:r>
            <a:r>
              <a:rPr lang="en-US" altLang="zh-CN" sz="2400" dirty="0"/>
              <a:t>commit index</a:t>
            </a:r>
            <a:r>
              <a:rPr lang="zh-CN" altLang="en-US" sz="2400" dirty="0"/>
              <a:t>，一条</a:t>
            </a:r>
            <a:r>
              <a:rPr lang="en-US" altLang="zh-CN" sz="2400" dirty="0"/>
              <a:t>log entry</a:t>
            </a:r>
            <a:r>
              <a:rPr lang="zh-CN" altLang="en-US" sz="2400" dirty="0"/>
              <a:t>一旦被</a:t>
            </a:r>
            <a:r>
              <a:rPr lang="en-US" altLang="zh-CN" sz="2400" dirty="0"/>
              <a:t>commit</a:t>
            </a:r>
            <a:r>
              <a:rPr lang="zh-CN" altLang="en-US" sz="2400" dirty="0"/>
              <a:t>就最终会被所有状态机执行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A7C2A-3C97-4884-A2C1-C19E07F4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29" y="2012039"/>
            <a:ext cx="4998664" cy="36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1329</Words>
  <Application>Microsoft Macintosh PowerPoint</Application>
  <PresentationFormat>宽屏</PresentationFormat>
  <Paragraphs>158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Raft 共识算法简介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共识算法简介</dc:title>
  <dc:creator>至清</dc:creator>
  <cp:lastModifiedBy>许至清</cp:lastModifiedBy>
  <cp:revision>44</cp:revision>
  <dcterms:created xsi:type="dcterms:W3CDTF">2020-12-28T16:41:57Z</dcterms:created>
  <dcterms:modified xsi:type="dcterms:W3CDTF">2020-12-30T08:54:20Z</dcterms:modified>
</cp:coreProperties>
</file>