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3" r:id="rId17"/>
    <p:sldId id="290" r:id="rId18"/>
    <p:sldId id="272" r:id="rId19"/>
    <p:sldId id="275" r:id="rId20"/>
    <p:sldId id="276" r:id="rId21"/>
    <p:sldId id="277" r:id="rId22"/>
    <p:sldId id="285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4D15-D520-4C48-B6BB-DDD7084F5A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616-1365-414E-9A95-DDA566F175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C</a:t>
            </a:r>
            <a:r>
              <a:rPr kumimoji="1" lang="zh-CN" altLang="en-US"/>
              <a:t>++ </a:t>
            </a:r>
            <a:r>
              <a:rPr kumimoji="1" lang="en-US" altLang="zh-CN"/>
              <a:t>Template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艾迪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怎样用</a:t>
            </a:r>
            <a:r>
              <a:rPr lang="en-US" altLang="zh-CN"/>
              <a:t>Ctrl</a:t>
            </a:r>
            <a:r>
              <a:rPr lang="zh-CN" altLang="en-US"/>
              <a:t>-</a:t>
            </a:r>
            <a:r>
              <a:rPr lang="en-US" altLang="zh-CN"/>
              <a:t>V</a:t>
            </a:r>
            <a:r>
              <a:rPr lang="zh-CN" altLang="en-US"/>
              <a:t>实现容器内容打印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lnSpcReduction="20000"/>
          </a:bodyPr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面临的问题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20000"/>
              </a:lnSpc>
              <a:buChar char="•"/>
            </a:pPr>
            <a:r>
              <a:rPr lang="en-US" altLang="zh-CN"/>
              <a:t>vector,</a:t>
            </a:r>
            <a:r>
              <a:rPr lang="zh-CN" altLang="en-US"/>
              <a:t> </a:t>
            </a:r>
            <a:r>
              <a:rPr lang="en-US" altLang="zh-CN"/>
              <a:t>map</a:t>
            </a:r>
            <a:r>
              <a:rPr lang="zh-CN" altLang="en-US"/>
              <a:t>容器本身不支持打印</a:t>
            </a:r>
            <a:endParaRPr lang="zh-CN" altLang="en-US"/>
          </a:p>
          <a:p>
            <a:pPr>
              <a:lnSpc>
                <a:spcPct val="120000"/>
              </a:lnSpc>
              <a:buChar char="•"/>
            </a:pPr>
            <a:r>
              <a:rPr lang="zh-CN" altLang="en-US"/>
              <a:t>如果常规实现的话：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PrintVec(vector&lt;int&gt;), PrintVec(vector&lt;string&gt;</a:t>
            </a:r>
            <a:r>
              <a:rPr b="0" u="none"/>
              <a:t>)</a:t>
            </a:r>
            <a:endParaRPr b="0" u="none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.....</a:t>
            </a:r>
            <a:endParaRPr lang="en-US" altLang="zh-CN"/>
          </a:p>
          <a:p>
            <a:pPr>
              <a:lnSpc>
                <a:spcPct val="120000"/>
              </a:lnSpc>
              <a:buChar char="•"/>
            </a:pPr>
            <a:r>
              <a:rPr lang="zh-CN" altLang="en-US"/>
              <a:t>还有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PrintVec(vector&lt;int&gt;), PrintVec(vector&lt;vector&lt;int&gt;&gt;)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.....</a:t>
            </a:r>
            <a:endParaRPr lang="zh-CN" altLang="en-US"/>
          </a:p>
          <a:p>
            <a:pPr>
              <a:lnSpc>
                <a:spcPct val="120000"/>
              </a:lnSpc>
              <a:buChar char="•"/>
            </a:pPr>
            <a:endParaRPr lang="zh-CN" altLang="en-US"/>
          </a:p>
          <a:p>
            <a:pPr>
              <a:lnSpc>
                <a:spcPct val="120000"/>
              </a:lnSpc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怎样用</a:t>
            </a:r>
            <a:r>
              <a:rPr lang="en-US" altLang="zh-CN">
                <a:sym typeface="+mn-ea"/>
              </a:rPr>
              <a:t>Ctrl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实现容器内容打印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第一版实现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template &lt;typename T&gt;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ostream</a:t>
            </a:r>
            <a:r>
              <a:rPr lang="zh-CN" altLang="en-US"/>
              <a:t>&amp; </a:t>
            </a:r>
            <a:r>
              <a:rPr lang="en-US" altLang="zh-CN"/>
              <a:t>operator&lt;&lt; (ostream</a:t>
            </a:r>
            <a:r>
              <a:rPr lang="zh-CN" altLang="en-US"/>
              <a:t>&amp; </a:t>
            </a:r>
            <a:r>
              <a:rPr lang="en-US" altLang="zh-CN"/>
              <a:t>os, const vector&lt;T&gt; </a:t>
            </a:r>
            <a:r>
              <a:rPr lang="zh-CN" altLang="en-US"/>
              <a:t>&amp; </a:t>
            </a:r>
            <a:r>
              <a:rPr lang="en-US" altLang="zh-CN"/>
              <a:t>vec) {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string sep </a:t>
            </a:r>
            <a:r>
              <a:rPr lang="zh-CN" altLang="en-US"/>
              <a:t>= </a:t>
            </a:r>
            <a:r>
              <a:rPr lang="en-US" altLang="zh-CN"/>
              <a:t>" ";</a:t>
            </a:r>
            <a:r>
              <a:rPr lang="zh-CN" altLang="en-US"/>
              <a:t> 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/>
              <a:t>for (const auto</a:t>
            </a:r>
            <a:r>
              <a:rPr lang="zh-CN" altLang="en-US"/>
              <a:t>&amp; </a:t>
            </a:r>
            <a:r>
              <a:rPr lang="en-US" altLang="zh-CN"/>
              <a:t>val : vec) {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  </a:t>
            </a:r>
            <a:r>
              <a:rPr lang="en-US" altLang="zh-CN"/>
              <a:t>os</a:t>
            </a:r>
            <a:r>
              <a:rPr lang="zh-CN" altLang="en-US"/>
              <a:t> </a:t>
            </a:r>
            <a:r>
              <a:rPr lang="en-US" altLang="zh-CN"/>
              <a:t>&lt;&lt;</a:t>
            </a:r>
            <a:r>
              <a:rPr lang="zh-CN" altLang="en-US"/>
              <a:t> </a:t>
            </a:r>
            <a:r>
              <a:rPr lang="en-US" altLang="zh-CN"/>
              <a:t>val &lt;&lt; sep;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/>
              <a:t>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/>
              <a:t>return os;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>
              <a:lnSpc>
                <a:spcPct val="120000"/>
              </a:lnSpc>
              <a:buChar char="•"/>
            </a:pPr>
            <a:endParaRPr lang="zh-CN" altLang="en-US"/>
          </a:p>
        </p:txBody>
      </p:sp>
      <p:pic>
        <p:nvPicPr>
          <p:cNvPr id="4" name="图片 3" descr="upload_055391532"/>
          <p:cNvPicPr>
            <a:picLocks noChangeAspect="1"/>
          </p:cNvPicPr>
          <p:nvPr/>
        </p:nvPicPr>
        <p:blipFill>
          <a:blip r:embed="rId1"/>
          <a:srcRect l="10000" t="9333" r="10000" b="16000"/>
          <a:stretch>
            <a:fillRect/>
          </a:stretch>
        </p:blipFill>
        <p:spPr>
          <a:xfrm>
            <a:off x="4790674" y="5206324"/>
            <a:ext cx="5821507" cy="37046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612021" y="4674847"/>
            <a:ext cx="4465361" cy="63948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vector&lt;vector&lt;vector&lt;int&gt;&gt;&gt;</a:t>
            </a:r>
            <a:r>
              <a:rPr lang="zh-CN" altLang="en-US"/>
              <a:t>的打印结果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怎样用</a:t>
            </a:r>
            <a:r>
              <a:rPr lang="en-US" altLang="zh-CN">
                <a:sym typeface="+mn-ea"/>
              </a:rPr>
              <a:t>Ctrl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实现容器内容打印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完美主义者的第二版实现</a:t>
            </a:r>
            <a:r>
              <a:rPr lang="en-US" altLang="zh-CN"/>
              <a:t>:  </a:t>
            </a:r>
            <a:r>
              <a:rPr lang="zh-CN" altLang="en-US"/>
              <a:t>改进分隔符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template &lt;typename T&gt;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ostream</a:t>
            </a:r>
            <a:r>
              <a:rPr lang="zh-CN" altLang="en-US"/>
              <a:t>&amp; </a:t>
            </a:r>
            <a:r>
              <a:rPr lang="en-US" altLang="zh-CN"/>
              <a:t>operator&lt;&lt; (ostream</a:t>
            </a:r>
            <a:r>
              <a:rPr lang="zh-CN" altLang="en-US"/>
              <a:t>&amp; </a:t>
            </a:r>
            <a:r>
              <a:rPr lang="en-US" altLang="zh-CN"/>
              <a:t>os, const vector&lt;T&gt; </a:t>
            </a:r>
            <a:r>
              <a:rPr lang="zh-CN" altLang="en-US"/>
              <a:t>&amp; </a:t>
            </a:r>
            <a:r>
              <a:rPr lang="en-US" altLang="zh-CN"/>
              <a:t>vec) {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string sep </a:t>
            </a:r>
            <a:r>
              <a:rPr lang="zh-CN" altLang="en-US">
                <a:solidFill>
                  <a:srgbClr val="FF0000"/>
                </a:solidFill>
              </a:rPr>
              <a:t>= </a:t>
            </a:r>
            <a:r>
              <a:rPr lang="en-US" altLang="zh-CN">
                <a:solidFill>
                  <a:srgbClr val="FF0000"/>
                </a:solidFill>
              </a:rPr>
              <a:t>is_container&lt;T&gt;::value ? ("\n") : " ";</a:t>
            </a:r>
            <a:r>
              <a:rPr lang="zh-CN" altLang="en-US"/>
              <a:t> 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/>
              <a:t>for (const auto</a:t>
            </a:r>
            <a:r>
              <a:rPr lang="zh-CN" altLang="en-US"/>
              <a:t>&amp; </a:t>
            </a:r>
            <a:r>
              <a:rPr lang="en-US" altLang="zh-CN"/>
              <a:t>val : vec) {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  </a:t>
            </a:r>
            <a:r>
              <a:rPr lang="en-US" altLang="zh-CN"/>
              <a:t>os</a:t>
            </a:r>
            <a:r>
              <a:rPr lang="zh-CN" altLang="en-US"/>
              <a:t> </a:t>
            </a:r>
            <a:r>
              <a:rPr lang="en-US" altLang="zh-CN"/>
              <a:t>&lt;&lt;</a:t>
            </a:r>
            <a:r>
              <a:rPr lang="zh-CN" altLang="en-US"/>
              <a:t> </a:t>
            </a:r>
            <a:r>
              <a:rPr lang="en-US" altLang="zh-CN"/>
              <a:t>val &lt;&lt; sep;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/>
              <a:t>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/>
              <a:t>return os;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>
              <a:lnSpc>
                <a:spcPct val="120000"/>
              </a:lnSpc>
              <a:buChar char="•"/>
            </a:pPr>
            <a:endParaRPr lang="zh-CN" altLang="en-US"/>
          </a:p>
        </p:txBody>
      </p:sp>
      <p:pic>
        <p:nvPicPr>
          <p:cNvPr id="4" name="图片 3" descr="upload_369787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1637" y="3980279"/>
            <a:ext cx="4322028" cy="27122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怎样用</a:t>
            </a:r>
            <a:r>
              <a:rPr lang="en-US" altLang="zh-CN">
                <a:sym typeface="+mn-ea"/>
              </a:rPr>
              <a:t>Ctrl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实现容器内容打印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fontScale="60000"/>
          </a:bodyPr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完美主义者的最终实现</a:t>
            </a:r>
            <a:r>
              <a:rPr lang="en-US" altLang="zh-CN"/>
              <a:t>1: </a:t>
            </a:r>
            <a:r>
              <a:rPr lang="zh-CN" altLang="en-US"/>
              <a:t>添加缩进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template &lt;int </a:t>
            </a:r>
            <a:r>
              <a:rPr lang="en-US" altLang="zh-CN">
                <a:solidFill>
                  <a:srgbClr val="FF0000"/>
                </a:solidFill>
              </a:rPr>
              <a:t>IDENT</a:t>
            </a:r>
            <a:r>
              <a:rPr lang="en-US" altLang="zh-CN"/>
              <a:t>, typename T&gt;  void Print(ostream </a:t>
            </a:r>
            <a:r>
              <a:rPr lang="zh-CN" altLang="en-US"/>
              <a:t>&amp; </a:t>
            </a:r>
            <a:r>
              <a:rPr lang="en-US" altLang="zh-CN"/>
              <a:t>os, const vector&lt;T&gt; </a:t>
            </a:r>
            <a:r>
              <a:rPr lang="zh-CN" altLang="en-US"/>
              <a:t>&amp; </a:t>
            </a:r>
            <a:r>
              <a:rPr lang="en-US" altLang="zh-CN"/>
              <a:t>vec) {  </a:t>
            </a:r>
            <a:r>
              <a:rPr lang="en-US" altLang="zh-CN">
                <a:solidFill>
                  <a:srgbClr val="FF0000"/>
                </a:solidFill>
              </a:rPr>
              <a:t>string ident(IDENT, ' ');</a:t>
            </a:r>
            <a:r>
              <a:rPr lang="en-US" altLang="zh-CN"/>
              <a:t>  string sep </a:t>
            </a:r>
            <a:r>
              <a:rPr lang="zh-CN" altLang="en-US"/>
              <a:t>= </a:t>
            </a:r>
            <a:r>
              <a:rPr lang="en-US" altLang="zh-CN"/>
              <a:t>is_container&lt;T&gt;::value ? ("\n") : " ";  os &lt;&lt; </a:t>
            </a:r>
            <a:r>
              <a:rPr lang="en-US" altLang="zh-CN">
                <a:solidFill>
                  <a:srgbClr val="FF0000"/>
                </a:solidFill>
              </a:rPr>
              <a:t>ident</a:t>
            </a:r>
            <a:r>
              <a:rPr lang="en-US" altLang="zh-CN"/>
              <a:t> &lt;&lt; "[" &lt;&lt; sep;  for (const auto</a:t>
            </a:r>
            <a:r>
              <a:rPr lang="zh-CN" altLang="en-US"/>
              <a:t>&amp; </a:t>
            </a:r>
            <a:r>
              <a:rPr lang="en-US" altLang="zh-CN"/>
              <a:t>val : vec) {    </a:t>
            </a:r>
            <a:r>
              <a:rPr lang="en-US" altLang="zh-CN">
                <a:solidFill>
                  <a:srgbClr val="FF0000"/>
                </a:solidFill>
              </a:rPr>
              <a:t>Print&lt;IDENT </a:t>
            </a:r>
            <a:r>
              <a:rPr lang="zh-CN" altLang="en-US">
                <a:solidFill>
                  <a:srgbClr val="FF0000"/>
                </a:solidFill>
              </a:rPr>
              <a:t>+ </a:t>
            </a:r>
            <a:r>
              <a:rPr lang="en-US" altLang="zh-CN">
                <a:solidFill>
                  <a:srgbClr val="FF0000"/>
                </a:solidFill>
              </a:rPr>
              <a:t>2&gt;(os, val);</a:t>
            </a:r>
            <a:r>
              <a:rPr lang="en-US" altLang="zh-CN"/>
              <a:t>    os &lt;&lt; sep;  }  if (is_container&lt;T&gt;::value) os &lt;&lt; </a:t>
            </a:r>
            <a:r>
              <a:rPr lang="en-US" altLang="zh-CN">
                <a:solidFill>
                  <a:srgbClr val="FF0000"/>
                </a:solidFill>
              </a:rPr>
              <a:t>ident</a:t>
            </a:r>
            <a:r>
              <a:rPr lang="en-US" altLang="zh-CN"/>
              <a:t>;  os &lt;&lt; "]";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>
              <a:lnSpc>
                <a:spcPct val="120000"/>
              </a:lnSpc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怎样用</a:t>
            </a:r>
            <a:r>
              <a:rPr lang="en-US" altLang="zh-CN">
                <a:sym typeface="+mn-ea"/>
              </a:rPr>
              <a:t>Ctrl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实现容器内容打印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完美主义者的最终实现</a:t>
            </a:r>
            <a:r>
              <a:rPr lang="en-US" altLang="zh-CN"/>
              <a:t>2: </a:t>
            </a:r>
            <a:r>
              <a:rPr lang="zh-CN" altLang="en-US"/>
              <a:t>添加缩进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template &lt;int IDENT, typename T&gt;  void Print(ostream </a:t>
            </a:r>
            <a:r>
              <a:rPr lang="zh-CN" altLang="en-US"/>
              <a:t>&amp; </a:t>
            </a:r>
            <a:r>
              <a:rPr lang="en-US" altLang="zh-CN"/>
              <a:t>os, const T</a:t>
            </a:r>
            <a:r>
              <a:rPr lang="zh-CN" altLang="en-US"/>
              <a:t>&amp; </a:t>
            </a:r>
            <a:r>
              <a:rPr lang="en-US" altLang="zh-CN"/>
              <a:t>vec) {  os &lt;&lt; vec;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template &lt;typename T&gt;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ostream </a:t>
            </a:r>
            <a:r>
              <a:rPr lang="zh-CN" altLang="en-US"/>
              <a:t>&amp; </a:t>
            </a:r>
            <a:r>
              <a:rPr lang="en-US" altLang="zh-CN"/>
              <a:t>operator&lt;&lt; (ostream </a:t>
            </a:r>
            <a:r>
              <a:rPr lang="zh-CN" altLang="en-US"/>
              <a:t>&amp; </a:t>
            </a:r>
            <a:r>
              <a:rPr lang="en-US" altLang="zh-CN"/>
              <a:t>os, const vector&lt;T&gt; </a:t>
            </a:r>
            <a:r>
              <a:rPr lang="zh-CN" altLang="en-US"/>
              <a:t>&amp; </a:t>
            </a:r>
            <a:r>
              <a:rPr lang="en-US" altLang="zh-CN"/>
              <a:t>vec) {  Print&lt;0&gt;(os, vec);  return os;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  <a:p>
            <a:pPr>
              <a:lnSpc>
                <a:spcPct val="120000"/>
              </a:lnSpc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怎样用</a:t>
            </a:r>
            <a:r>
              <a:rPr lang="en-US" altLang="zh-CN">
                <a:sym typeface="+mn-ea"/>
              </a:rPr>
              <a:t>Ctrl</a:t>
            </a:r>
            <a:r>
              <a:rPr>
                <a:sym typeface="+mn-ea"/>
              </a:rPr>
              <a:t>-</a:t>
            </a:r>
            <a:r>
              <a:rPr lang="en-US" altLang="zh-CN">
                <a:sym typeface="+mn-ea"/>
              </a:rPr>
              <a:t>V</a:t>
            </a:r>
            <a:r>
              <a:rPr>
                <a:sym typeface="+mn-ea"/>
              </a:rPr>
              <a:t>实现容器内容打印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非常漂亮的最终输出</a:t>
            </a:r>
            <a:r>
              <a:rPr lang="en-US" altLang="zh-CN"/>
              <a:t>(</a:t>
            </a:r>
            <a:r>
              <a:rPr lang="zh-CN" altLang="en-US"/>
              <a:t>程序员审美标准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4" name="图片 3" descr="upload_7902390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5089" y="3434469"/>
            <a:ext cx="3616391" cy="2326398"/>
          </a:xfrm>
          <a:prstGeom prst="rect">
            <a:avLst/>
          </a:prstGeom>
        </p:spPr>
      </p:pic>
      <p:pic>
        <p:nvPicPr>
          <p:cNvPr id="5" name="图片 4" descr="upload_369787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59" y="3489597"/>
            <a:ext cx="3638442" cy="2282295"/>
          </a:xfrm>
          <a:prstGeom prst="rect">
            <a:avLst/>
          </a:prstGeom>
        </p:spPr>
      </p:pic>
      <p:pic>
        <p:nvPicPr>
          <p:cNvPr id="6" name="图片 5" descr="upload_055391532"/>
          <p:cNvPicPr>
            <a:picLocks noChangeAspect="1"/>
          </p:cNvPicPr>
          <p:nvPr/>
        </p:nvPicPr>
        <p:blipFill>
          <a:blip r:embed="rId3"/>
          <a:srcRect l="10000" t="9333" r="10000" b="16000"/>
          <a:stretch>
            <a:fillRect/>
          </a:stretch>
        </p:blipFill>
        <p:spPr>
          <a:xfrm>
            <a:off x="2806069" y="2460954"/>
            <a:ext cx="5821507" cy="37046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428893" y="2028707"/>
            <a:ext cx="1675888" cy="36830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/>
              <a:t>原始方案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819221" y="3076137"/>
            <a:ext cx="1885374" cy="37487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不同的</a:t>
            </a:r>
            <a:r>
              <a:rPr lang="en-US" altLang="zh-CN"/>
              <a:t>separator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809440" y="2965881"/>
            <a:ext cx="1289993" cy="63948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最终方案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53579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Q3:</a:t>
            </a:r>
            <a:r>
              <a:rPr lang="zh-CN" altLang="en-US"/>
              <a:t>直击灵魂的问题</a:t>
            </a:r>
            <a:r>
              <a:rPr lang="en-US" altLang="zh-CN"/>
              <a:t>, Why C</a:t>
            </a:r>
            <a:r>
              <a:rPr lang="zh-CN" altLang="en-US"/>
              <a:t>++ </a:t>
            </a:r>
            <a:r>
              <a:rPr lang="en-US" altLang="zh-CN"/>
              <a:t>first</a:t>
            </a:r>
            <a:r>
              <a:rPr lang="zh-CN" altLang="en-US"/>
              <a:t>-</a:t>
            </a:r>
            <a:r>
              <a:rPr lang="en-US" altLang="zh-CN"/>
              <a:t>time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2893" y="3050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A3: </a:t>
            </a:r>
            <a:r>
              <a:rPr lang="zh-CN" altLang="en-US"/>
              <a:t>可维护性，可移植性，运行时性能达到一个完美平衡的语言。 </a:t>
            </a:r>
            <a:r>
              <a:rPr lang="en-US" altLang="zh-CN"/>
              <a:t>So does Template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一个什么都做不了的表达式引擎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/>
          </a:bodyPr>
          <a:p>
            <a:pPr>
              <a:lnSpc>
                <a:spcPct val="120000"/>
              </a:lnSpc>
              <a:buChar char="•"/>
            </a:pPr>
            <a:r>
              <a:rPr lang="zh-CN" altLang="en-US"/>
              <a:t>不能从配置文件，命令行读取表达式</a:t>
            </a:r>
            <a:endParaRPr lang="zh-CN" altLang="en-US"/>
          </a:p>
          <a:p>
            <a:pPr>
              <a:lnSpc>
                <a:spcPct val="120000"/>
              </a:lnSpc>
              <a:buChar char="•"/>
            </a:pPr>
            <a:r>
              <a:rPr lang="zh-CN" altLang="en-US"/>
              <a:t>支持的解析格式有限</a:t>
            </a:r>
            <a:endParaRPr lang="zh-CN" altLang="en-US"/>
          </a:p>
          <a:p>
            <a:pPr>
              <a:lnSpc>
                <a:spcPct val="120000"/>
              </a:lnSpc>
              <a:buChar char="•"/>
            </a:pPr>
            <a:r>
              <a:rPr lang="zh-CN" altLang="en-US"/>
              <a:t>本实现只能算加法</a:t>
            </a:r>
            <a:endParaRPr lang="en-US" altLang="zh-CN"/>
          </a:p>
          <a:p>
            <a:pPr>
              <a:lnSpc>
                <a:spcPct val="120000"/>
              </a:lnSpc>
              <a:buChar char="•"/>
            </a:pPr>
            <a:r>
              <a:rPr lang="zh-CN" altLang="en-US"/>
              <a:t>但是咱们有</a:t>
            </a:r>
            <a:r>
              <a:rPr lang="en-US" altLang="zh-CN"/>
              <a:t>Lazy evaluation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一个什么都做不了的表达式引擎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fontScale="50000"/>
          </a:bodyPr>
          <a:p>
            <a:pPr>
              <a:lnSpc>
                <a:spcPct val="120000"/>
              </a:lnSpc>
              <a:buChar char="•"/>
            </a:pPr>
            <a:r>
              <a:rPr lang="zh-CN" altLang="en-US"/>
              <a:t>简陋的实现方案：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template&lt;typename Lhs, typename Rhs&gt;  struct AddOp {  Lhs const</a:t>
            </a:r>
            <a:r>
              <a:rPr lang="zh-CN" altLang="en-US"/>
              <a:t>&amp; </a:t>
            </a:r>
            <a:r>
              <a:rPr lang="en-US" altLang="zh-CN"/>
              <a:t>lhs;  Rhs const</a:t>
            </a:r>
            <a:r>
              <a:rPr lang="zh-CN" altLang="en-US"/>
              <a:t>&amp; </a:t>
            </a:r>
            <a:r>
              <a:rPr lang="en-US" altLang="zh-CN"/>
              <a:t>rhs;  AddOp(Lhs const</a:t>
            </a:r>
            <a:r>
              <a:rPr lang="zh-CN" altLang="en-US"/>
              <a:t>&amp; </a:t>
            </a:r>
            <a:r>
              <a:rPr lang="en-US" altLang="zh-CN"/>
              <a:t>lhs, Rhs const</a:t>
            </a:r>
            <a:r>
              <a:rPr lang="zh-CN" altLang="en-US"/>
              <a:t>&amp; </a:t>
            </a:r>
            <a:r>
              <a:rPr lang="en-US" altLang="zh-CN"/>
              <a:t>rhs): lhs(lhs), rhs(rhs) {}  </a:t>
            </a:r>
            <a:r>
              <a:rPr lang="en-US" altLang="zh-CN">
                <a:solidFill>
                  <a:srgbClr val="FF0000"/>
                </a:solidFill>
              </a:rPr>
              <a:t>int Val() const { return lhs.Val() </a:t>
            </a:r>
            <a:r>
              <a:rPr lang="zh-CN" altLang="en-US">
                <a:solidFill>
                  <a:srgbClr val="FF0000"/>
                </a:solidFill>
              </a:rPr>
              <a:t>+ </a:t>
            </a:r>
            <a:r>
              <a:rPr lang="en-US" altLang="zh-CN">
                <a:solidFill>
                  <a:srgbClr val="FF0000"/>
                </a:solidFill>
              </a:rPr>
              <a:t>rhs.Val(); 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};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template&lt;typename Lhs, typename Rhs&gt;  AddOp&lt;Lhs, Rhs&gt; operator</a:t>
            </a:r>
            <a:r>
              <a:rPr lang="zh-CN" altLang="en-US"/>
              <a:t>+</a:t>
            </a:r>
            <a:r>
              <a:rPr lang="en-US" altLang="zh-CN"/>
              <a:t>(Lhs const</a:t>
            </a:r>
            <a:r>
              <a:rPr lang="zh-CN" altLang="en-US"/>
              <a:t>&amp; </a:t>
            </a:r>
            <a:r>
              <a:rPr lang="en-US" altLang="zh-CN"/>
              <a:t>lhs, Rhs const</a:t>
            </a:r>
            <a:r>
              <a:rPr lang="zh-CN" altLang="en-US"/>
              <a:t>&amp; </a:t>
            </a:r>
            <a:r>
              <a:rPr lang="en-US" altLang="zh-CN"/>
              <a:t>rhs)  {  return AddOp&lt;Lhs, Rhs&gt;(lhs, rhs);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struct Tensor {  int val;  int Val() const { return val; }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};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</p:txBody>
      </p:sp>
      <p:pic>
        <p:nvPicPr>
          <p:cNvPr id="4" name="图片 3" descr="upload_9319904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5089" y="1278967"/>
            <a:ext cx="3395879" cy="28115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一个什么都做不了的表达式引擎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/>
          </a:bodyPr>
          <a:p>
            <a:pPr>
              <a:lnSpc>
                <a:spcPct val="120000"/>
              </a:lnSpc>
              <a:buChar char="•"/>
            </a:pPr>
            <a:r>
              <a:rPr lang="zh-CN" altLang="en-US"/>
              <a:t>怎么用</a:t>
            </a:r>
            <a:r>
              <a:rPr lang="en-US" altLang="zh-CN"/>
              <a:t>?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Tensor a, b, c;  auto d </a:t>
            </a:r>
            <a:r>
              <a:rPr lang="zh-CN" altLang="en-US"/>
              <a:t>= </a:t>
            </a:r>
            <a:r>
              <a:rPr lang="en-US" altLang="zh-CN"/>
              <a:t>a </a:t>
            </a:r>
            <a:r>
              <a:rPr lang="zh-CN" altLang="en-US"/>
              <a:t>+ </a:t>
            </a:r>
            <a:r>
              <a:rPr lang="en-US" altLang="zh-CN"/>
              <a:t>(b </a:t>
            </a:r>
            <a:r>
              <a:rPr lang="zh-CN" altLang="en-US"/>
              <a:t>+ </a:t>
            </a:r>
            <a:r>
              <a:rPr lang="en-US" altLang="zh-CN"/>
              <a:t>c);  a.val </a:t>
            </a:r>
            <a:r>
              <a:rPr lang="zh-CN" altLang="en-US"/>
              <a:t>= </a:t>
            </a:r>
            <a:r>
              <a:rPr lang="en-US" altLang="zh-CN"/>
              <a:t>1;  b.val </a:t>
            </a:r>
            <a:r>
              <a:rPr lang="zh-CN" altLang="en-US"/>
              <a:t>= </a:t>
            </a:r>
            <a:r>
              <a:rPr lang="en-US" altLang="zh-CN"/>
              <a:t>2;  c.val </a:t>
            </a:r>
            <a:r>
              <a:rPr lang="zh-CN" altLang="en-US"/>
              <a:t>= </a:t>
            </a:r>
            <a:r>
              <a:rPr lang="en-US" altLang="zh-CN"/>
              <a:t>3;  cout &lt;&lt; d.Val();  // </a:t>
            </a:r>
            <a:r>
              <a:rPr lang="zh-CN" altLang="en-US">
                <a:solidFill>
                  <a:srgbClr val="FF0000"/>
                </a:solidFill>
              </a:rPr>
              <a:t>注意！ </a:t>
            </a:r>
            <a:r>
              <a:rPr lang="en-US" altLang="zh-CN">
                <a:solidFill>
                  <a:srgbClr val="FF0000"/>
                </a:solidFill>
              </a:rPr>
              <a:t>lazy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evaluation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FBI</a:t>
            </a:r>
            <a:r>
              <a:rPr lang="zh-CN" altLang="en-US"/>
              <a:t> </a:t>
            </a:r>
            <a:r>
              <a:rPr lang="en-US" altLang="zh-CN"/>
              <a:t>warning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zh-CN" altLang="en-US"/>
              <a:t>不包含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en-US" altLang="zh-CN"/>
              <a:t>C</a:t>
            </a:r>
            <a:r>
              <a:rPr lang="zh-CN" altLang="en-US"/>
              <a:t>++</a:t>
            </a:r>
            <a:r>
              <a:rPr lang="en-US" altLang="zh-CN"/>
              <a:t> template </a:t>
            </a:r>
            <a:r>
              <a:rPr lang="zh-CN" altLang="en-US"/>
              <a:t>入门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讲完过</a:t>
            </a:r>
            <a:r>
              <a:rPr lang="en-US" altLang="zh-CN"/>
              <a:t>1</a:t>
            </a:r>
            <a:r>
              <a:rPr lang="zh-CN" altLang="en-US"/>
              <a:t>天就忘记的各种概念，术语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能</a:t>
            </a:r>
            <a:r>
              <a:rPr lang="en-US" altLang="zh-CN"/>
              <a:t>google</a:t>
            </a:r>
            <a:r>
              <a:rPr lang="zh-CN" altLang="en-US"/>
              <a:t>，</a:t>
            </a:r>
            <a:r>
              <a:rPr lang="en-US" altLang="zh-CN"/>
              <a:t>baidu</a:t>
            </a:r>
            <a:r>
              <a:rPr lang="zh-CN" altLang="en-US"/>
              <a:t>到一堆的教程，视频，</a:t>
            </a:r>
            <a:r>
              <a:rPr lang="en-US" altLang="zh-CN"/>
              <a:t>pdf</a:t>
            </a:r>
            <a:endParaRPr lang="en-US" altLang="zh-CN"/>
          </a:p>
          <a:p>
            <a:pPr lvl="0">
              <a:lnSpc>
                <a:spcPct val="130000"/>
              </a:lnSpc>
            </a:pPr>
            <a:r>
              <a:rPr lang="zh-CN" altLang="en-US"/>
              <a:t>包含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关于为什么要使用</a:t>
            </a:r>
            <a:r>
              <a:rPr lang="en-US" altLang="zh-CN"/>
              <a:t>C</a:t>
            </a:r>
            <a:r>
              <a:rPr lang="zh-CN" altLang="en-US"/>
              <a:t>++ </a:t>
            </a:r>
            <a:r>
              <a:rPr lang="en-US" altLang="zh-CN"/>
              <a:t>template</a:t>
            </a:r>
            <a:r>
              <a:rPr lang="zh-CN" altLang="en-US"/>
              <a:t>的思索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en-US" altLang="zh-CN"/>
              <a:t>3</a:t>
            </a:r>
            <a:r>
              <a:rPr lang="zh-CN" altLang="en-US"/>
              <a:t>个简单有趣的小例子，少到极致</a:t>
            </a:r>
            <a:r>
              <a:rPr lang="en-US" altLang="zh-CN"/>
              <a:t>(</a:t>
            </a:r>
            <a:r>
              <a:rPr lang="zh-CN" altLang="en-US" strike="sngStrike"/>
              <a:t>简陋</a:t>
            </a:r>
            <a:r>
              <a:rPr lang="en-US" altLang="zh-CN"/>
              <a:t>)</a:t>
            </a:r>
            <a:r>
              <a:rPr lang="zh-CN" altLang="en-US"/>
              <a:t>的代码实现</a:t>
            </a:r>
            <a:endParaRPr lang="zh-CN" altLang="en-US"/>
          </a:p>
        </p:txBody>
      </p:sp>
      <p:pic>
        <p:nvPicPr>
          <p:cNvPr id="4" name="图片 3" descr="upload_8901281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2920" y="369357"/>
            <a:ext cx="5997916" cy="22381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一个什么都做不了的表达式引擎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lnSpcReduction="10000"/>
          </a:bodyPr>
          <a:p>
            <a:pPr>
              <a:lnSpc>
                <a:spcPct val="120000"/>
              </a:lnSpc>
              <a:buChar char="•"/>
            </a:pPr>
            <a:r>
              <a:rPr lang="zh-CN" altLang="en-US"/>
              <a:t>那么优点呢？</a:t>
            </a:r>
            <a:endParaRPr lang="zh-CN" altLang="en-US"/>
          </a:p>
          <a:p>
            <a:pPr lvl="1">
              <a:lnSpc>
                <a:spcPct val="120000"/>
              </a:lnSpc>
              <a:buChar char="•"/>
            </a:pPr>
            <a:r>
              <a:rPr lang="zh-CN" altLang="en-US"/>
              <a:t>传统实现</a:t>
            </a:r>
            <a:r>
              <a:rPr lang="en-US" altLang="zh-CN"/>
              <a:t>: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/>
              <a:t>class BaseOp {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/>
              <a:t>  virtual int Val() </a:t>
            </a:r>
            <a:r>
              <a:rPr lang="zh-CN" altLang="en-US"/>
              <a:t>=</a:t>
            </a:r>
            <a:r>
              <a:rPr lang="en-US" altLang="zh-CN"/>
              <a:t> 0;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/>
              <a:t>class AddOp: public BaseOp {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/>
              <a:t>override</a:t>
            </a:r>
            <a:r>
              <a:rPr lang="zh-CN" altLang="en-US"/>
              <a:t> </a:t>
            </a:r>
            <a:r>
              <a:rPr lang="en-US" altLang="zh-CN"/>
              <a:t>int Val() { ... }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228600" lvl="0">
              <a:lnSpc>
                <a:spcPct val="120000"/>
              </a:lnSpc>
              <a:buChar char="•"/>
            </a:pPr>
            <a:r>
              <a:rPr lang="zh-CN" altLang="en-US"/>
              <a:t>咱们整整省了一个</a:t>
            </a:r>
            <a:r>
              <a:rPr lang="en-US" altLang="zh-CN"/>
              <a:t>virtual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endParaRPr lang="zh-CN" altLang="en-US"/>
          </a:p>
          <a:p>
            <a:pPr lvl="1">
              <a:lnSpc>
                <a:spcPct val="120000"/>
              </a:lnSpc>
              <a:buChar char="•"/>
            </a:pP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一个什么都做不了的表达式引擎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  <a:buChar char="•"/>
            </a:pPr>
            <a:r>
              <a:rPr lang="zh-CN" altLang="en-US"/>
              <a:t>省</a:t>
            </a:r>
            <a:r>
              <a:rPr lang="en-US" altLang="zh-CN"/>
              <a:t>virtual</a:t>
            </a:r>
            <a:r>
              <a:rPr lang="zh-CN" altLang="en-US"/>
              <a:t>也不简单</a:t>
            </a:r>
            <a:endParaRPr lang="zh-CN" altLang="en-US"/>
          </a:p>
          <a:p>
            <a:pPr lvl="1">
              <a:lnSpc>
                <a:spcPct val="140000"/>
              </a:lnSpc>
              <a:buChar char="•"/>
            </a:pPr>
            <a:r>
              <a:rPr lang="en-US" altLang="zh-CN"/>
              <a:t>Eigen, Marian </a:t>
            </a:r>
            <a:r>
              <a:rPr lang="zh-CN" altLang="en-US"/>
              <a:t>框架广泛使用</a:t>
            </a:r>
            <a:endParaRPr lang="zh-CN" altLang="en-US"/>
          </a:p>
          <a:p>
            <a:pPr lvl="1">
              <a:lnSpc>
                <a:spcPct val="140000"/>
              </a:lnSpc>
              <a:buChar char="•"/>
            </a:pPr>
            <a:r>
              <a:rPr lang="zh-CN" altLang="en-US"/>
              <a:t>对于大规模矩阵</a:t>
            </a:r>
            <a:r>
              <a:rPr lang="en-US" altLang="zh-CN"/>
              <a:t>swish, log</a:t>
            </a:r>
            <a:r>
              <a:rPr lang="zh-CN" altLang="en-US"/>
              <a:t>等遍历运算，提升巨大</a:t>
            </a:r>
            <a:endParaRPr lang="en-US" altLang="zh-CN"/>
          </a:p>
          <a:p>
            <a:pPr lvl="1">
              <a:lnSpc>
                <a:spcPct val="140000"/>
              </a:lnSpc>
              <a:buChar char="•"/>
            </a:pPr>
            <a:r>
              <a:rPr lang="zh-CN" altLang="en-US"/>
              <a:t>还能对特定矩阵</a:t>
            </a:r>
            <a:r>
              <a:rPr lang="en-US" altLang="zh-CN"/>
              <a:t>shape</a:t>
            </a:r>
            <a:r>
              <a:rPr lang="zh-CN" altLang="en-US"/>
              <a:t>，</a:t>
            </a:r>
            <a:r>
              <a:rPr lang="en-US" altLang="zh-CN"/>
              <a:t>storage</a:t>
            </a:r>
            <a:r>
              <a:rPr lang="zh-CN" altLang="en-US"/>
              <a:t>进行算子的优化</a:t>
            </a:r>
            <a:endParaRPr lang="en-US" altLang="zh-CN"/>
          </a:p>
          <a:p>
            <a:pPr marL="0" indent="0">
              <a:lnSpc>
                <a:spcPct val="14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综上</a:t>
            </a:r>
            <a:r>
              <a:rPr lang="en-US" altLang="zh-CN"/>
              <a:t>, template</a:t>
            </a:r>
            <a:r>
              <a:rPr lang="zh-CN" altLang="en-US"/>
              <a:t>的存在意义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lnSpcReduction="10000"/>
          </a:bodyPr>
          <a:p>
            <a:pPr>
              <a:lnSpc>
                <a:spcPct val="140000"/>
              </a:lnSpc>
              <a:buChar char="•"/>
            </a:pPr>
            <a:r>
              <a:rPr lang="zh-CN" altLang="en-US"/>
              <a:t>开发通用工具类，不得不用</a:t>
            </a:r>
            <a:endParaRPr lang="zh-CN" altLang="en-US"/>
          </a:p>
          <a:p>
            <a:pPr>
              <a:lnSpc>
                <a:spcPct val="140000"/>
              </a:lnSpc>
              <a:buChar char="•"/>
            </a:pPr>
            <a:r>
              <a:rPr lang="zh-CN" altLang="en-US"/>
              <a:t>用了省掉重复代码</a:t>
            </a:r>
            <a:endParaRPr lang="zh-CN" altLang="en-US"/>
          </a:p>
          <a:p>
            <a:pPr>
              <a:lnSpc>
                <a:spcPct val="140000"/>
              </a:lnSpc>
              <a:buChar char="•"/>
            </a:pPr>
            <a:r>
              <a:rPr lang="zh-CN" altLang="en-US"/>
              <a:t>运行时效率高，代码简洁</a:t>
            </a:r>
            <a:r>
              <a:rPr lang="en-US" altLang="zh-CN"/>
              <a:t>(</a:t>
            </a:r>
            <a:r>
              <a:rPr lang="zh-CN" altLang="en-US" strike="sngStrike"/>
              <a:t>编译噩梦</a:t>
            </a:r>
            <a:r>
              <a:rPr lang="en-US" altLang="zh-CN"/>
              <a:t>)</a:t>
            </a:r>
            <a:endParaRPr lang="zh-CN" altLang="en-US"/>
          </a:p>
          <a:p>
            <a:pPr>
              <a:lnSpc>
                <a:spcPct val="140000"/>
              </a:lnSpc>
              <a:buChar char="•"/>
            </a:pPr>
            <a:endParaRPr lang="en-US" altLang="zh-CN"/>
          </a:p>
          <a:p>
            <a:pPr marL="0" indent="0">
              <a:lnSpc>
                <a:spcPct val="14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9925" y="2639376"/>
            <a:ext cx="10852150" cy="801370"/>
          </a:xfrm>
        </p:spPr>
        <p:txBody>
          <a:bodyPr/>
          <a:p>
            <a:r>
              <a:rPr lang="zh-CN" altLang="en-US" sz="6600" b="1">
                <a:solidFill>
                  <a:srgbClr val="FF0000"/>
                </a:solidFill>
              </a:rPr>
              <a:t>谢谢！</a:t>
            </a:r>
            <a:endParaRPr lang="zh-CN" altLang="en-US" sz="6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53579"/>
            <a:ext cx="10515600" cy="1325563"/>
          </a:xfrm>
        </p:spPr>
        <p:txBody>
          <a:bodyPr/>
          <a:p>
            <a:r>
              <a:rPr lang="en-US" altLang="zh-CN"/>
              <a:t>Q1: </a:t>
            </a:r>
            <a:r>
              <a:rPr lang="zh-CN" altLang="en-US"/>
              <a:t>为什么要使用</a:t>
            </a:r>
            <a:r>
              <a:rPr lang="en-US" altLang="zh-CN"/>
              <a:t>Template?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2893" y="3050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A1: </a:t>
            </a:r>
            <a:r>
              <a:rPr lang="zh-CN" altLang="en-US"/>
              <a:t>不得不用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一个山寨</a:t>
            </a:r>
            <a:r>
              <a:rPr lang="en-US" altLang="zh-CN">
                <a:sym typeface="+mn-ea"/>
              </a:rPr>
              <a:t>Any</a:t>
            </a:r>
            <a:r>
              <a:rPr lang="zh-CN" altLang="en-US">
                <a:sym typeface="+mn-ea"/>
              </a:rPr>
              <a:t>类的实现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lnSpcReduction="20000"/>
          </a:bodyPr>
          <a:p>
            <a:pPr marL="0" indent="0">
              <a:lnSpc>
                <a:spcPct val="130000"/>
              </a:lnSpc>
              <a:buNone/>
            </a:pPr>
            <a:r>
              <a:rPr lang="zh-CN" altLang="en-US"/>
              <a:t>面临的问题</a:t>
            </a:r>
            <a:r>
              <a:rPr lang="en-US" altLang="zh-CN"/>
              <a:t>:</a:t>
            </a:r>
            <a:endParaRPr lang="en-US" altLang="zh-CN"/>
          </a:p>
          <a:p>
            <a:pPr lvl="1" indent="0">
              <a:lnSpc>
                <a:spcPct val="130000"/>
              </a:lnSpc>
              <a:buChar char="•"/>
            </a:pPr>
            <a:r>
              <a:rPr lang="en-US" altLang="zh-CN"/>
              <a:t>map,</a:t>
            </a:r>
            <a:r>
              <a:rPr lang="zh-CN" altLang="en-US"/>
              <a:t> </a:t>
            </a:r>
            <a:r>
              <a:rPr lang="en-US" altLang="zh-CN"/>
              <a:t>vector</a:t>
            </a:r>
            <a:r>
              <a:rPr lang="zh-CN" altLang="en-US"/>
              <a:t>等容器只能存放固定类型的数据，例如</a:t>
            </a:r>
            <a:r>
              <a:rPr lang="en-US" altLang="zh-CN"/>
              <a:t>map&lt;string, int&gt;</a:t>
            </a:r>
            <a:endParaRPr lang="zh-CN" altLang="en-US"/>
          </a:p>
          <a:p>
            <a:pPr lvl="1" indent="0">
              <a:lnSpc>
                <a:spcPct val="130000"/>
              </a:lnSpc>
              <a:buChar char="•"/>
            </a:pPr>
            <a:r>
              <a:rPr lang="zh-CN" altLang="en-US"/>
              <a:t>如何设计一个类似与</a:t>
            </a:r>
            <a:r>
              <a:rPr lang="en-US" altLang="zh-CN"/>
              <a:t>json dict</a:t>
            </a:r>
            <a:r>
              <a:rPr lang="zh-CN" altLang="en-US"/>
              <a:t>的结构，存进</a:t>
            </a:r>
            <a:r>
              <a:rPr lang="en-US" altLang="zh-CN"/>
              <a:t>map</a:t>
            </a:r>
            <a:r>
              <a:rPr lang="zh-CN" altLang="en-US"/>
              <a:t>里</a:t>
            </a:r>
            <a:endParaRPr lang="en-US" altLang="zh-CN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/>
              <a:t> "name": "xiaowang",</a:t>
            </a:r>
            <a:endParaRPr lang="en-US" altLang="zh-CN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/>
              <a:t> </a:t>
            </a:r>
            <a:r>
              <a:rPr lang="en-US" altLang="zh-CN"/>
              <a:t>"age": 18,</a:t>
            </a:r>
            <a:endParaRPr lang="en-US" altLang="zh-CN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/>
              <a:t> "male": true</a:t>
            </a:r>
            <a:endParaRPr lang="en-US" altLang="zh-CN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一个山寨</a:t>
            </a:r>
            <a:r>
              <a:rPr lang="en-US" altLang="zh-CN">
                <a:sym typeface="+mn-ea"/>
              </a:rPr>
              <a:t>Any</a:t>
            </a:r>
            <a:r>
              <a:rPr lang="zh-CN" altLang="en-US">
                <a:sym typeface="+mn-ea"/>
              </a:rPr>
              <a:t>类的实现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lnSpcReduction="20000"/>
          </a:bodyPr>
          <a:p>
            <a:pPr>
              <a:lnSpc>
                <a:spcPct val="120000"/>
              </a:lnSpc>
              <a:buChar char="•"/>
            </a:pPr>
            <a:r>
              <a:rPr lang="zh-CN" altLang="en-US"/>
              <a:t>第一想法，存指针，但是</a:t>
            </a:r>
            <a:endParaRPr lang="zh-CN" altLang="en-US"/>
          </a:p>
          <a:p>
            <a:pPr lvl="1">
              <a:lnSpc>
                <a:spcPct val="120000"/>
              </a:lnSpc>
              <a:buChar char="•"/>
            </a:pPr>
            <a:r>
              <a:rPr lang="zh-CN" altLang="en-US"/>
              <a:t>指针只能存成</a:t>
            </a:r>
            <a:r>
              <a:rPr lang="en-US" altLang="zh-CN"/>
              <a:t>void*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map&lt;string, void*&gt;</a:t>
            </a:r>
            <a:endParaRPr lang="en-US" altLang="zh-CN">
              <a:sym typeface="+mn-ea"/>
            </a:endParaRPr>
          </a:p>
          <a:p>
            <a:pPr lvl="1">
              <a:lnSpc>
                <a:spcPct val="120000"/>
              </a:lnSpc>
              <a:buChar char="•"/>
            </a:pPr>
            <a:r>
              <a:rPr lang="zh-CN" altLang="en-US">
                <a:sym typeface="+mn-ea"/>
              </a:rPr>
              <a:t>指针转换也不安全，丢失了对象的类型</a:t>
            </a:r>
            <a:endParaRPr lang="zh-CN" altLang="en-US">
              <a:sym typeface="+mn-ea"/>
            </a:endParaRPr>
          </a:p>
          <a:p>
            <a:pPr lvl="0">
              <a:lnSpc>
                <a:spcPct val="120000"/>
              </a:lnSpc>
              <a:buChar char="•"/>
            </a:pPr>
            <a:r>
              <a:rPr lang="zh-CN" altLang="en-US">
                <a:sym typeface="+mn-ea"/>
              </a:rPr>
              <a:t>第二想法，存一个结构体，里面放置了类型信息</a:t>
            </a:r>
            <a:endParaRPr lang="zh-CN" altLang="en-US"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struct Any {</a:t>
            </a:r>
            <a:endParaRPr lang="en-US" altLang="zh-CN">
              <a:latin typeface="Arial" panose="020B0604020202020204" pitchFamily="34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  void* p;</a:t>
            </a:r>
            <a:endParaRPr lang="en-US" altLang="zh-CN">
              <a:latin typeface="Arial" panose="020B0604020202020204" pitchFamily="34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  TYPE_ID type;</a:t>
            </a:r>
            <a:endParaRPr lang="en-US" altLang="zh-CN">
              <a:latin typeface="Arial" panose="020B0604020202020204" pitchFamily="34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}</a:t>
            </a:r>
            <a:endParaRPr lang="en-US" altLang="zh-CN"/>
          </a:p>
          <a:p>
            <a:pPr lvl="1">
              <a:lnSpc>
                <a:spcPct val="120000"/>
              </a:lnSpc>
              <a:buChar char="•"/>
            </a:pPr>
            <a:r>
              <a:rPr lang="zh-CN" altLang="en-US"/>
              <a:t>当容器释放时，对象并不会释放</a:t>
            </a:r>
            <a:endParaRPr lang="zh-CN" altLang="en-US"/>
          </a:p>
          <a:p>
            <a:pPr lvl="1">
              <a:lnSpc>
                <a:spcPct val="120000"/>
              </a:lnSpc>
              <a:buChar char="•"/>
            </a:pPr>
            <a:r>
              <a:rPr lang="en-US" altLang="zh-CN">
                <a:sym typeface="+mn-ea"/>
              </a:rPr>
              <a:t>shared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 unique pointer</a:t>
            </a:r>
            <a:r>
              <a:rPr lang="zh-CN" altLang="en-US">
                <a:sym typeface="+mn-ea"/>
              </a:rPr>
              <a:t>也不能用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一个山寨</a:t>
            </a:r>
            <a:r>
              <a:rPr lang="en-US" altLang="zh-CN">
                <a:sym typeface="+mn-ea"/>
              </a:rPr>
              <a:t>Any</a:t>
            </a:r>
            <a:r>
              <a:rPr lang="zh-CN" altLang="en-US">
                <a:sym typeface="+mn-ea"/>
              </a:rPr>
              <a:t>类的实现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lnSpcReduction="20000"/>
          </a:bodyPr>
          <a:p>
            <a:pPr>
              <a:lnSpc>
                <a:spcPct val="120000"/>
              </a:lnSpc>
              <a:buChar char="•"/>
            </a:pPr>
            <a:r>
              <a:rPr lang="zh-CN" altLang="en-US">
                <a:sym typeface="+mn-ea"/>
              </a:rPr>
              <a:t>最终方案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加入一个类型特定的资源释放函数</a:t>
            </a:r>
            <a:endParaRPr lang="zh-CN" altLang="en-US"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>
                <a:latin typeface="Arial" panose="020B0604020202020204" pitchFamily="34" charset="0"/>
                <a:sym typeface="+mn-ea"/>
              </a:rPr>
              <a:t>struct Any {</a:t>
            </a:r>
            <a:endParaRPr lang="en-US" altLang="zh-CN" sz="2800">
              <a:latin typeface="Arial" panose="020B0604020202020204" pitchFamily="34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>
                <a:latin typeface="Arial" panose="020B0604020202020204" pitchFamily="34" charset="0"/>
                <a:sym typeface="+mn-ea"/>
              </a:rPr>
              <a:t>  void* p;</a:t>
            </a:r>
            <a:endParaRPr lang="en-US" altLang="zh-CN" sz="2800">
              <a:latin typeface="Arial" panose="020B0604020202020204" pitchFamily="34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>
                <a:latin typeface="Arial" panose="020B0604020202020204" pitchFamily="34" charset="0"/>
                <a:sym typeface="+mn-ea"/>
              </a:rPr>
              <a:t>  TYPE_ID type;</a:t>
            </a:r>
            <a:endParaRPr lang="en-US" altLang="zh-CN" sz="2800">
              <a:latin typeface="Arial" panose="020B0604020202020204" pitchFamily="34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 function&lt;void(void* p)&gt; deleter;</a:t>
            </a:r>
            <a:endParaRPr lang="en-US" altLang="zh-CN" sz="2800">
              <a:latin typeface="Arial" panose="020B0604020202020204" pitchFamily="34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>
                <a:latin typeface="Arial" panose="020B0604020202020204" pitchFamily="34" charset="0"/>
                <a:sym typeface="+mn-ea"/>
              </a:rPr>
              <a:t>}</a:t>
            </a:r>
            <a:endParaRPr lang="en-US" altLang="zh-CN" sz="2800">
              <a:latin typeface="Arial" panose="020B0604020202020204" pitchFamily="34" charset="0"/>
              <a:sym typeface="+mn-ea"/>
            </a:endParaRPr>
          </a:p>
          <a:p>
            <a:pPr lvl="0">
              <a:lnSpc>
                <a:spcPct val="120000"/>
              </a:lnSpc>
              <a:buChar char="•"/>
            </a:pPr>
            <a:r>
              <a:rPr lang="zh-CN" altLang="en-US">
                <a:latin typeface="Arial" panose="020B0604020202020204" pitchFamily="34" charset="0"/>
                <a:sym typeface="+mn-ea"/>
              </a:rPr>
              <a:t>如何构造？  --  使用模版</a:t>
            </a:r>
            <a:endParaRPr lang="en-US" altLang="zh-CN" sz="3265">
              <a:latin typeface="Arial" panose="020B0604020202020204" pitchFamily="34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一个山寨</a:t>
            </a:r>
            <a:r>
              <a:rPr lang="en-US" altLang="zh-CN"/>
              <a:t>Any</a:t>
            </a:r>
            <a:r>
              <a:rPr lang="zh-CN" altLang="en-US"/>
              <a:t>类的实现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 fontScale="60000"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 sz="3265">
                <a:latin typeface="Arial" panose="020B0604020202020204" pitchFamily="34" charset="0"/>
                <a:sym typeface="+mn-ea"/>
              </a:rPr>
              <a:t>struct Any { </a:t>
            </a:r>
            <a:r>
              <a:rPr lang="en-US" altLang="zh-CN" sz="3265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template &lt;typename U&gt;</a:t>
            </a:r>
            <a:r>
              <a:rPr lang="en-US" altLang="zh-CN" sz="3265">
                <a:latin typeface="Arial" panose="020B0604020202020204" pitchFamily="34" charset="0"/>
                <a:sym typeface="+mn-ea"/>
              </a:rPr>
              <a:t>  Any(const U</a:t>
            </a:r>
            <a:r>
              <a:rPr lang="zh-CN" altLang="en-US" sz="3265">
                <a:latin typeface="Arial" panose="020B0604020202020204" pitchFamily="34" charset="0"/>
                <a:sym typeface="+mn-ea"/>
              </a:rPr>
              <a:t>&amp; </a:t>
            </a:r>
            <a:r>
              <a:rPr lang="en-US" altLang="zh-CN" sz="3265">
                <a:latin typeface="Arial" panose="020B0604020202020204" pitchFamily="34" charset="0"/>
                <a:sym typeface="+mn-ea"/>
              </a:rPr>
              <a:t>value) {    p </a:t>
            </a:r>
            <a:r>
              <a:rPr lang="zh-CN" altLang="en-US" sz="3265">
                <a:latin typeface="Arial" panose="020B0604020202020204" pitchFamily="34" charset="0"/>
                <a:sym typeface="+mn-ea"/>
              </a:rPr>
              <a:t>= </a:t>
            </a:r>
            <a:r>
              <a:rPr lang="en-US" altLang="zh-CN" sz="3265">
                <a:latin typeface="Arial" panose="020B0604020202020204" pitchFamily="34" charset="0"/>
                <a:sym typeface="+mn-ea"/>
              </a:rPr>
              <a:t>new U(value);    id </a:t>
            </a:r>
            <a:r>
              <a:rPr lang="zh-CN" altLang="en-US" sz="3265">
                <a:latin typeface="Arial" panose="020B0604020202020204" pitchFamily="34" charset="0"/>
                <a:sym typeface="+mn-ea"/>
              </a:rPr>
              <a:t>= </a:t>
            </a:r>
            <a:r>
              <a:rPr lang="en-US" altLang="zh-CN" sz="3265">
                <a:latin typeface="Arial" panose="020B0604020202020204" pitchFamily="34" charset="0"/>
                <a:sym typeface="+mn-ea"/>
              </a:rPr>
              <a:t>typeid(U);    deleter </a:t>
            </a:r>
            <a:r>
              <a:rPr lang="zh-CN" altLang="en-US" sz="3265">
                <a:latin typeface="Arial" panose="020B0604020202020204" pitchFamily="34" charset="0"/>
                <a:sym typeface="+mn-ea"/>
              </a:rPr>
              <a:t>= </a:t>
            </a:r>
            <a:r>
              <a:rPr lang="en-US" altLang="zh-CN" sz="3265">
                <a:latin typeface="Arial" panose="020B0604020202020204" pitchFamily="34" charset="0"/>
                <a:sym typeface="+mn-ea"/>
              </a:rPr>
              <a:t>[](void* p) { delete (U*)p; };  }  ~Any() {  deleter(p); }  void* p;  function&lt;void(void* p)&gt; deleter;  TYPE_ID id;</a:t>
            </a:r>
            <a:endParaRPr lang="en-US" altLang="zh-CN" sz="3265">
              <a:latin typeface="Arial" panose="020B0604020202020204" pitchFamily="34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65">
                <a:latin typeface="Arial" panose="020B0604020202020204" pitchFamily="34" charset="0"/>
                <a:sym typeface="+mn-ea"/>
              </a:rPr>
              <a:t>};</a:t>
            </a:r>
            <a:endParaRPr lang="en-US" altLang="zh-CN" sz="3265">
              <a:latin typeface="Arial" panose="020B0604020202020204" pitchFamily="34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zh-CN" altLang="en-US"/>
          </a:p>
        </p:txBody>
      </p:sp>
      <p:pic>
        <p:nvPicPr>
          <p:cNvPr id="4" name="图片 3" descr="upload_858105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3300" y="1835759"/>
            <a:ext cx="3649468" cy="36494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总结：什么时候不得不用？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44" y="1830247"/>
            <a:ext cx="10518405" cy="4630744"/>
          </a:xfrm>
        </p:spPr>
        <p:txBody>
          <a:bodyPr>
            <a:normAutofit/>
          </a:bodyPr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3265">
                <a:latin typeface="Arial" panose="020B0604020202020204" pitchFamily="34" charset="0"/>
                <a:sym typeface="+mn-ea"/>
              </a:rPr>
              <a:t>写一个通用的工具类，需要适配各个类型（含未知）</a:t>
            </a:r>
            <a:endParaRPr lang="en-US" altLang="zh-CN" sz="3265">
              <a:latin typeface="Arial" panose="020B0604020202020204" pitchFamily="34" charset="0"/>
              <a:sym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sz="3265">
                <a:latin typeface="Arial" panose="020B0604020202020204" pitchFamily="34" charset="0"/>
                <a:sym typeface="+mn-ea"/>
              </a:rPr>
              <a:t>工具类的代码实现，与某个特定类型相关联</a:t>
            </a:r>
            <a:r>
              <a:rPr lang="en-US" altLang="zh-CN" sz="3265">
                <a:latin typeface="Arial" panose="020B0604020202020204" pitchFamily="34" charset="0"/>
                <a:sym typeface="+mn-ea"/>
              </a:rPr>
              <a:t></a:t>
            </a:r>
            <a:r>
              <a:rPr lang="zh-CN" altLang="en-US" sz="3265">
                <a:latin typeface="Arial" panose="020B0604020202020204" pitchFamily="34" charset="0"/>
                <a:sym typeface="+mn-ea"/>
              </a:rPr>
              <a:t>        普通工具类                使用模版的工具类</a:t>
            </a:r>
            <a:endParaRPr lang="en-US" altLang="zh-CN" sz="3265">
              <a:latin typeface="Arial" panose="020B0604020202020204" pitchFamily="34" charset="0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>
              <a:sym typeface="+mn-ea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zh-CN" altLang="en-US"/>
          </a:p>
        </p:txBody>
      </p:sp>
      <p:pic>
        <p:nvPicPr>
          <p:cNvPr id="4" name="图片 3" descr="upload_6361381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8454" y="3952671"/>
            <a:ext cx="3715621" cy="2392551"/>
          </a:xfrm>
          <a:prstGeom prst="rect">
            <a:avLst/>
          </a:prstGeom>
        </p:spPr>
      </p:pic>
      <p:pic>
        <p:nvPicPr>
          <p:cNvPr id="5" name="图片 4" descr="upload_1975174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093" y="3963697"/>
            <a:ext cx="3109214" cy="26351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53579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Q2: </a:t>
            </a:r>
            <a:r>
              <a:rPr lang="zh-CN" altLang="en-US"/>
              <a:t>如果有其他方案，为何还要</a:t>
            </a:r>
            <a:r>
              <a:rPr lang="en-US" altLang="zh-CN"/>
              <a:t>Template?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2893" y="3050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A2: </a:t>
            </a:r>
            <a:r>
              <a:rPr lang="zh-CN" altLang="en-US"/>
              <a:t>能</a:t>
            </a:r>
            <a:r>
              <a:rPr lang="en-US" altLang="zh-CN"/>
              <a:t>Ctrl</a:t>
            </a:r>
            <a:r>
              <a:rPr lang="zh-CN" altLang="en-US"/>
              <a:t>-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的，就不要动手</a:t>
            </a:r>
            <a:endParaRPr lang="zh-CN" altLang="en-US"/>
          </a:p>
        </p:txBody>
      </p:sp>
      <p:pic>
        <p:nvPicPr>
          <p:cNvPr id="3" name="图片 2" descr="upload_8898653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726" y="4013312"/>
            <a:ext cx="4531514" cy="253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3220</Words>
  <Application>WWO_openplatform_20210302211656-f47f7d1571</Application>
  <PresentationFormat>宽屏</PresentationFormat>
  <Paragraphs>245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等线 Light</vt:lpstr>
      <vt:lpstr>等线</vt:lpstr>
      <vt:lpstr>汉仪中等线KW</vt:lpstr>
      <vt:lpstr>宋体</vt:lpstr>
      <vt:lpstr>汉仪书宋二KW</vt:lpstr>
      <vt:lpstr>Menlo</vt:lpstr>
      <vt:lpstr>-apple-system</vt:lpstr>
      <vt:lpstr>微软雅黑</vt:lpstr>
      <vt:lpstr>汉仪旗黑KW 55S</vt:lpstr>
      <vt:lpstr>webwppDefTheme</vt:lpstr>
      <vt:lpstr>Office 主题​​</vt:lpstr>
      <vt:lpstr>PowerPoint 演示文稿</vt:lpstr>
      <vt:lpstr>PowerPoint 演示文稿</vt:lpstr>
      <vt:lpstr>Q: 为什么要使用Template?</vt:lpstr>
      <vt:lpstr>设计一个Any类</vt:lpstr>
      <vt:lpstr>设计一个Any类</vt:lpstr>
      <vt:lpstr>设计一个Any类</vt:lpstr>
      <vt:lpstr>设计一个Any类</vt:lpstr>
      <vt:lpstr>一个山寨Any的实现</vt:lpstr>
      <vt:lpstr>Q: 为什么要使用Template?</vt:lpstr>
      <vt:lpstr>打印一个容器的内容</vt:lpstr>
      <vt:lpstr>打印一个容器的内容</vt:lpstr>
      <vt:lpstr>打印一个容器的内容</vt:lpstr>
      <vt:lpstr>打印一个容器的内容</vt:lpstr>
      <vt:lpstr>打印一个容器的内容</vt:lpstr>
      <vt:lpstr>PowerPoint 演示文稿</vt:lpstr>
      <vt:lpstr>Q: 如果有其他方案，为何还要Template?</vt:lpstr>
      <vt:lpstr>打印一个容器的内容</vt:lpstr>
      <vt:lpstr>一个什么都做不了的表达式引擎</vt:lpstr>
      <vt:lpstr>一个什么都做不了的表达式引擎</vt:lpstr>
      <vt:lpstr>一个什么都做不了的表达式引擎</vt:lpstr>
      <vt:lpstr>一个什么都做不了的表达式引擎</vt:lpstr>
      <vt:lpstr>一个什么都做不了的表达式引擎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Template</dc:title>
  <dc:creator>严峻</dc:creator>
  <cp:lastModifiedBy>严峻</cp:lastModifiedBy>
  <dcterms:created xsi:type="dcterms:W3CDTF">2021-06-30T08:55:15Z</dcterms:created>
  <dcterms:modified xsi:type="dcterms:W3CDTF">2021-06-30T08:55:15Z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