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64"/>
  </p:notesMasterIdLst>
  <p:sldIdLst>
    <p:sldId id="923" r:id="rId4"/>
    <p:sldId id="862" r:id="rId5"/>
    <p:sldId id="863" r:id="rId6"/>
    <p:sldId id="864" r:id="rId7"/>
    <p:sldId id="865" r:id="rId8"/>
    <p:sldId id="866" r:id="rId9"/>
    <p:sldId id="867" r:id="rId10"/>
    <p:sldId id="868" r:id="rId11"/>
    <p:sldId id="869" r:id="rId12"/>
    <p:sldId id="870" r:id="rId13"/>
    <p:sldId id="871" r:id="rId14"/>
    <p:sldId id="872" r:id="rId15"/>
    <p:sldId id="873" r:id="rId16"/>
    <p:sldId id="874" r:id="rId17"/>
    <p:sldId id="875" r:id="rId18"/>
    <p:sldId id="876" r:id="rId19"/>
    <p:sldId id="877" r:id="rId20"/>
    <p:sldId id="878" r:id="rId21"/>
    <p:sldId id="879" r:id="rId22"/>
    <p:sldId id="880" r:id="rId23"/>
    <p:sldId id="881" r:id="rId24"/>
    <p:sldId id="882" r:id="rId25"/>
    <p:sldId id="883" r:id="rId26"/>
    <p:sldId id="884" r:id="rId27"/>
    <p:sldId id="885" r:id="rId28"/>
    <p:sldId id="886" r:id="rId29"/>
    <p:sldId id="887" r:id="rId30"/>
    <p:sldId id="888" r:id="rId31"/>
    <p:sldId id="889" r:id="rId32"/>
    <p:sldId id="890" r:id="rId33"/>
    <p:sldId id="891" r:id="rId34"/>
    <p:sldId id="892" r:id="rId35"/>
    <p:sldId id="893" r:id="rId36"/>
    <p:sldId id="894" r:id="rId37"/>
    <p:sldId id="895" r:id="rId38"/>
    <p:sldId id="896" r:id="rId39"/>
    <p:sldId id="897" r:id="rId40"/>
    <p:sldId id="898" r:id="rId41"/>
    <p:sldId id="899" r:id="rId42"/>
    <p:sldId id="900" r:id="rId43"/>
    <p:sldId id="901" r:id="rId44"/>
    <p:sldId id="902" r:id="rId45"/>
    <p:sldId id="903" r:id="rId46"/>
    <p:sldId id="904" r:id="rId47"/>
    <p:sldId id="905" r:id="rId48"/>
    <p:sldId id="906" r:id="rId49"/>
    <p:sldId id="907" r:id="rId50"/>
    <p:sldId id="908" r:id="rId51"/>
    <p:sldId id="909" r:id="rId52"/>
    <p:sldId id="910" r:id="rId53"/>
    <p:sldId id="911" r:id="rId54"/>
    <p:sldId id="912" r:id="rId55"/>
    <p:sldId id="913" r:id="rId56"/>
    <p:sldId id="914" r:id="rId57"/>
    <p:sldId id="915" r:id="rId58"/>
    <p:sldId id="916" r:id="rId59"/>
    <p:sldId id="917" r:id="rId60"/>
    <p:sldId id="918" r:id="rId61"/>
    <p:sldId id="919" r:id="rId62"/>
    <p:sldId id="920" r:id="rId63"/>
  </p:sldIdLst>
  <p:sldSz cx="9144000" cy="6858000" type="screen4x3"/>
  <p:notesSz cx="6858000" cy="9144000"/>
  <p:custDataLst>
    <p:tags r:id="rId68"/>
  </p:custDataLst>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4" userDrawn="1">
          <p15:clr>
            <a:srgbClr val="A4A3A4"/>
          </p15:clr>
        </p15:guide>
        <p15:guide id="2" pos="28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09BB"/>
    <a:srgbClr val="0000FF"/>
    <a:srgbClr val="3167CF"/>
    <a:srgbClr val="000066"/>
    <a:srgbClr val="800000"/>
    <a:srgbClr val="333399"/>
    <a:srgbClr val="990033"/>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107"/>
    <p:restoredTop sz="94660"/>
  </p:normalViewPr>
  <p:slideViewPr>
    <p:cSldViewPr showGuides="1">
      <p:cViewPr varScale="1">
        <p:scale>
          <a:sx n="79" d="100"/>
          <a:sy n="79" d="100"/>
        </p:scale>
        <p:origin x="-1358" y="-72"/>
      </p:cViewPr>
      <p:guideLst>
        <p:guide orient="horz" pos="2154"/>
        <p:guide pos="288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gs" Target="tags/tag1.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notesMaster" Target="notesMasters/notesMaster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82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4"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82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bg>
      <p:bgPr>
        <a:no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3200" b="1" i="0" u="none" strike="noStrike" kern="0" cap="none" spc="0" normalizeH="0" baseline="0" noProof="0" smtClean="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381000"/>
            <a:ext cx="1924050"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90600" y="381000"/>
            <a:ext cx="5619750"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990600" y="381000"/>
            <a:ext cx="7696200" cy="5867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a:xfrm>
            <a:off x="7770813" y="6130925"/>
            <a:ext cx="860425" cy="369888"/>
          </a:xfrm>
        </p:spPr>
        <p:txBody>
          <a:bodyPr/>
          <a:p>
            <a:pPr marL="0" marR="0" lvl="0" indent="0" algn="r" defTabSz="457200" rtl="0" eaLnBrk="1" fontAlgn="base" latinLnBrk="0" hangingPunct="1">
              <a:lnSpc>
                <a:spcPct val="100000"/>
              </a:lnSpc>
              <a:spcBef>
                <a:spcPct val="0"/>
              </a:spcBef>
              <a:spcAft>
                <a:spcPct val="0"/>
              </a:spcAft>
              <a:buClrTx/>
              <a:buSzTx/>
              <a:buFontTx/>
              <a:buNone/>
              <a:defRPr/>
            </a:pPr>
            <a:fld id="{E4101489-7003-46BC-932A-CFCEF687F69B}" type="datetimeFigureOut">
              <a:rPr kumimoji="0" lang="en-US" altLang="zh-CN" sz="900" b="0" i="0" u="none" strike="noStrike" kern="1200" cap="none" spc="0" normalizeH="0" baseline="0" noProof="0">
                <a:ln>
                  <a:noFill/>
                </a:ln>
                <a:solidFill>
                  <a:srgbClr val="898989"/>
                </a:solidFill>
                <a:effectLst/>
                <a:uLnTx/>
                <a:uFillTx/>
                <a:latin typeface="Century Gothic" panose="020B0502020202020204"/>
                <a:ea typeface="宋体" panose="02010600030101010101" pitchFamily="2" charset="-122"/>
                <a:cs typeface="+mn-cs"/>
              </a:rPr>
            </a:fld>
            <a:endParaRPr kumimoji="0" lang="en-US" altLang="zh-CN" sz="900" b="0" i="0" u="none" strike="noStrike" kern="1200" cap="none" spc="0" normalizeH="0" baseline="0" noProof="0">
              <a:ln>
                <a:noFill/>
              </a:ln>
              <a:solidFill>
                <a:srgbClr val="898989"/>
              </a:solidFill>
              <a:effectLst/>
              <a:uLnTx/>
              <a:uFillTx/>
              <a:latin typeface="Century Gothic" panose="020B0502020202020204"/>
              <a:ea typeface="宋体" panose="02010600030101010101" pitchFamily="2" charset="-122"/>
              <a:cs typeface="+mn-cs"/>
            </a:endParaRPr>
          </a:p>
        </p:txBody>
      </p:sp>
      <p:sp>
        <p:nvSpPr>
          <p:cNvPr id="4" name="页脚占位符 3"/>
          <p:cNvSpPr>
            <a:spLocks noGrp="1"/>
          </p:cNvSpPr>
          <p:nvPr>
            <p:ph type="ftr" sz="quarter" idx="11"/>
          </p:nvPr>
        </p:nvSpPr>
        <p:spPr>
          <a:xfrm>
            <a:off x="1941513" y="6135688"/>
            <a:ext cx="5715000" cy="365125"/>
          </a:xfrm>
        </p:spPr>
        <p:txBody>
          <a:bodyPr/>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898989"/>
              </a:solidFill>
              <a:effectLst/>
              <a:uLnTx/>
              <a:uFillTx/>
              <a:latin typeface="Century Gothic" panose="020B0502020202020204"/>
              <a:ea typeface="宋体" panose="02010600030101010101" pitchFamily="2" charset="-122"/>
              <a:cs typeface="+mn-cs"/>
            </a:endParaRPr>
          </a:p>
        </p:txBody>
      </p:sp>
      <p:sp>
        <p:nvSpPr>
          <p:cNvPr id="5" name="灯片编号占位符 4"/>
          <p:cNvSpPr>
            <a:spLocks noGrp="1"/>
          </p:cNvSpPr>
          <p:nvPr>
            <p:ph type="sldNum" sz="quarter" idx="12"/>
          </p:nvPr>
        </p:nvSpPr>
        <p:spPr>
          <a:xfrm>
            <a:off x="398463" y="787400"/>
            <a:ext cx="585788" cy="365125"/>
          </a:xfrm>
        </p:spPr>
        <p:txBody>
          <a:bodyPr/>
          <a:p>
            <a:pPr lvl="0" eaLnBrk="1" fontAlgn="base" hangingPunct="1">
              <a:buNone/>
            </a:pPr>
            <a:fld id="{9A0DB2DC-4C9A-4742-B13C-FB6460FD3503}" type="slidenum">
              <a:rPr lang="en-US" altLang="zh-CN" strike="noStrike" noProof="1" dirty="0">
                <a:latin typeface="Century Gothic" panose="020B0502020202020204"/>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11560" y="1412776"/>
            <a:ext cx="8075240" cy="4835624"/>
          </a:xfrm>
        </p:spPr>
        <p:txBody>
          <a:bodyPr/>
          <a:lstStyle>
            <a:lvl1pPr>
              <a:defRPr>
                <a:solidFill>
                  <a:srgbClr val="2709BB"/>
                </a:solidFill>
                <a:latin typeface="微软雅黑 Light" panose="020B0502040204020203" pitchFamily="34" charset="-122"/>
                <a:ea typeface="微软雅黑 Light" panose="020B0502040204020203" pitchFamily="34" charset="-122"/>
              </a:defRPr>
            </a:lvl1pPr>
            <a:lvl2pPr>
              <a:defRPr>
                <a:solidFill>
                  <a:srgbClr val="2709BB"/>
                </a:solidFill>
                <a:latin typeface="微软雅黑 Light" panose="020B0502040204020203" pitchFamily="34" charset="-122"/>
                <a:ea typeface="微软雅黑 Light" panose="020B0502040204020203" pitchFamily="34" charset="-122"/>
              </a:defRPr>
            </a:lvl2pPr>
            <a:lvl3pPr>
              <a:defRPr>
                <a:solidFill>
                  <a:srgbClr val="2709BB"/>
                </a:solidFill>
                <a:latin typeface="微软雅黑 Light" panose="020B0502040204020203" pitchFamily="34" charset="-122"/>
                <a:ea typeface="微软雅黑 Light" panose="020B0502040204020203" pitchFamily="34" charset="-122"/>
              </a:defRPr>
            </a:lvl3pPr>
            <a:lvl4pPr>
              <a:defRPr>
                <a:solidFill>
                  <a:srgbClr val="2709BB"/>
                </a:solidFill>
                <a:latin typeface="微软雅黑 Light" panose="020B0502040204020203" pitchFamily="34" charset="-122"/>
                <a:ea typeface="微软雅黑 Light" panose="020B0502040204020203" pitchFamily="34" charset="-122"/>
              </a:defRPr>
            </a:lvl4pPr>
            <a:lvl5pPr>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11560" y="1412776"/>
            <a:ext cx="8075240" cy="4835624"/>
          </a:xfrm>
          <a:solidFill>
            <a:schemeClr val="bg1"/>
          </a:solidFill>
          <a:ln>
            <a:solidFill>
              <a:schemeClr val="accent2">
                <a:lumMod val="50000"/>
              </a:schemeClr>
            </a:solidFill>
          </a:ln>
        </p:spPr>
        <p:txBody>
          <a:bodyPr/>
          <a:lstStyle>
            <a:lvl1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1pPr>
            <a:lvl2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2pPr>
            <a:lvl3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3pPr>
            <a:lvl4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4pPr>
            <a:lvl5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和内容">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990600" y="1412776"/>
            <a:ext cx="7696200" cy="4835624"/>
          </a:xfrm>
        </p:spPr>
        <p:txBody>
          <a:bodyPr/>
          <a:lstStyle>
            <a:lvl1pPr>
              <a:defRPr>
                <a:solidFill>
                  <a:srgbClr val="2709BB"/>
                </a:solidFill>
                <a:latin typeface="微软雅黑 Light" panose="020B0502040204020203" pitchFamily="34" charset="-122"/>
                <a:ea typeface="微软雅黑 Light" panose="020B0502040204020203" pitchFamily="34" charset="-122"/>
              </a:defRPr>
            </a:lvl1pPr>
            <a:lvl2pPr>
              <a:defRPr>
                <a:solidFill>
                  <a:srgbClr val="2709BB"/>
                </a:solidFill>
                <a:latin typeface="微软雅黑 Light" panose="020B0502040204020203" pitchFamily="34" charset="-122"/>
                <a:ea typeface="微软雅黑 Light" panose="020B0502040204020203" pitchFamily="34" charset="-122"/>
              </a:defRPr>
            </a:lvl2pPr>
            <a:lvl3pPr>
              <a:defRPr>
                <a:solidFill>
                  <a:srgbClr val="2709BB"/>
                </a:solidFill>
                <a:latin typeface="微软雅黑 Light" panose="020B0502040204020203" pitchFamily="34" charset="-122"/>
                <a:ea typeface="微软雅黑 Light" panose="020B0502040204020203" pitchFamily="34" charset="-122"/>
              </a:defRPr>
            </a:lvl3pPr>
            <a:lvl4pPr>
              <a:defRPr>
                <a:solidFill>
                  <a:srgbClr val="2709BB"/>
                </a:solidFill>
                <a:latin typeface="微软雅黑 Light" panose="020B0502040204020203" pitchFamily="34" charset="-122"/>
                <a:ea typeface="微软雅黑 Light" panose="020B0502040204020203" pitchFamily="34" charset="-122"/>
              </a:defRPr>
            </a:lvl4pPr>
            <a:lvl5pPr>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90600" y="1219200"/>
            <a:ext cx="3771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4900" y="1219200"/>
            <a:ext cx="3771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2" Type="http://schemas.openxmlformats.org/officeDocument/2006/relationships/theme" Target="../theme/theme2.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990600" y="381000"/>
            <a:ext cx="7696200" cy="762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990600" y="1219200"/>
            <a:ext cx="7696200" cy="50292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rtl="0" eaLnBrk="0" fontAlgn="base" hangingPunct="0">
        <a:spcBef>
          <a:spcPct val="0"/>
        </a:spcBef>
        <a:spcAft>
          <a:spcPct val="0"/>
        </a:spcAft>
        <a:defRPr sz="4400">
          <a:solidFill>
            <a:srgbClr val="800000"/>
          </a:solidFill>
          <a:latin typeface="+mj-lt"/>
          <a:ea typeface="+mj-ea"/>
          <a:cs typeface="+mj-cs"/>
        </a:defRPr>
      </a:lvl1pPr>
      <a:lvl2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2pPr>
      <a:lvl3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3pPr>
      <a:lvl4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4pPr>
      <a:lvl5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5pPr>
      <a:lvl6pPr marL="4572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6pPr>
      <a:lvl7pPr marL="9144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7pPr>
      <a:lvl8pPr marL="13716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8pPr>
      <a:lvl9pPr marL="18288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2800" b="1">
          <a:solidFill>
            <a:srgbClr val="000066"/>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ü"/>
        <a:defRPr sz="2800" b="1">
          <a:solidFill>
            <a:srgbClr val="000066"/>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q"/>
        <a:defRPr sz="28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v"/>
        <a:defRPr sz="2800" b="1">
          <a:solidFill>
            <a:srgbClr val="000066"/>
          </a:solidFill>
          <a:latin typeface="+mn-lt"/>
          <a:ea typeface="+mn-ea"/>
        </a:defRPr>
      </a:lvl4pPr>
      <a:lvl5pPr marL="2057400" indent="-228600" algn="l" rtl="0" eaLnBrk="0" fontAlgn="base" hangingPunct="0">
        <a:spcBef>
          <a:spcPct val="20000"/>
        </a:spcBef>
        <a:spcAft>
          <a:spcPct val="0"/>
        </a:spcAft>
        <a:buChar char="»"/>
        <a:defRPr sz="2800" b="1">
          <a:solidFill>
            <a:srgbClr val="000066"/>
          </a:solidFill>
          <a:latin typeface="+mn-lt"/>
          <a:ea typeface="+mn-ea"/>
        </a:defRPr>
      </a:lvl5pPr>
      <a:lvl6pPr marL="2514600" indent="-228600" algn="l" rtl="0" fontAlgn="base">
        <a:spcBef>
          <a:spcPct val="20000"/>
        </a:spcBef>
        <a:spcAft>
          <a:spcPct val="0"/>
        </a:spcAft>
        <a:buChar char="»"/>
        <a:defRPr sz="2800" b="1">
          <a:solidFill>
            <a:srgbClr val="000066"/>
          </a:solidFill>
          <a:latin typeface="+mn-lt"/>
          <a:ea typeface="+mn-ea"/>
        </a:defRPr>
      </a:lvl6pPr>
      <a:lvl7pPr marL="2971800" indent="-228600" algn="l" rtl="0" fontAlgn="base">
        <a:spcBef>
          <a:spcPct val="20000"/>
        </a:spcBef>
        <a:spcAft>
          <a:spcPct val="0"/>
        </a:spcAft>
        <a:buChar char="»"/>
        <a:defRPr sz="2800" b="1">
          <a:solidFill>
            <a:srgbClr val="000066"/>
          </a:solidFill>
          <a:latin typeface="+mn-lt"/>
          <a:ea typeface="+mn-ea"/>
        </a:defRPr>
      </a:lvl7pPr>
      <a:lvl8pPr marL="3429000" indent="-228600" algn="l" rtl="0" fontAlgn="base">
        <a:spcBef>
          <a:spcPct val="20000"/>
        </a:spcBef>
        <a:spcAft>
          <a:spcPct val="0"/>
        </a:spcAft>
        <a:buChar char="»"/>
        <a:defRPr sz="2800" b="1">
          <a:solidFill>
            <a:srgbClr val="000066"/>
          </a:solidFill>
          <a:latin typeface="+mn-lt"/>
          <a:ea typeface="+mn-ea"/>
        </a:defRPr>
      </a:lvl8pPr>
      <a:lvl9pPr marL="3886200" indent="-228600" algn="l" rtl="0" fontAlgn="base">
        <a:spcBef>
          <a:spcPct val="20000"/>
        </a:spcBef>
        <a:spcAft>
          <a:spcPct val="0"/>
        </a:spcAft>
        <a:buChar char="»"/>
        <a:defRPr sz="28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 Target="slide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28.xml"/><Relationship Id="rId3" Type="http://schemas.openxmlformats.org/officeDocument/2006/relationships/slide" Target="slide27.xml"/><Relationship Id="rId2" Type="http://schemas.openxmlformats.org/officeDocument/2006/relationships/slide" Target="slide26.xml"/><Relationship Id="rId1" Type="http://schemas.openxmlformats.org/officeDocument/2006/relationships/slide" Target="slide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9.xml"/><Relationship Id="rId2" Type="http://schemas.openxmlformats.org/officeDocument/2006/relationships/slide" Target="slide8.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6.xml"/><Relationship Id="rId1" Type="http://schemas.openxmlformats.org/officeDocument/2006/relationships/slide" Target="slide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49.xml"/><Relationship Id="rId4" Type="http://schemas.openxmlformats.org/officeDocument/2006/relationships/slide" Target="slide48.xml"/><Relationship Id="rId3" Type="http://schemas.openxmlformats.org/officeDocument/2006/relationships/slide" Target="slide43.xml"/><Relationship Id="rId2" Type="http://schemas.openxmlformats.org/officeDocument/2006/relationships/slide" Target="slide40.xml"/><Relationship Id="rId1" Type="http://schemas.openxmlformats.org/officeDocument/2006/relationships/slide" Target="slide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56.xml"/><Relationship Id="rId2" Type="http://schemas.openxmlformats.org/officeDocument/2006/relationships/slide" Target="slide55.xml"/><Relationship Id="rId1" Type="http://schemas.openxmlformats.org/officeDocument/2006/relationships/slide" Target="slide5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2.xml"/><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 Target="slide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第</a:t>
            </a:r>
            <a:r>
              <a:rPr lang="en-US" altLang="zh-CN" dirty="0">
                <a:sym typeface="+mn-ea"/>
              </a:rPr>
              <a:t>1</a:t>
            </a:r>
            <a:r>
              <a:rPr lang="zh-CN" altLang="en-US" dirty="0">
                <a:sym typeface="+mn-ea"/>
              </a:rPr>
              <a:t>章 计算机系统概论</a:t>
            </a:r>
            <a:endParaRPr lang="zh-CN" altLang="en-US"/>
          </a:p>
        </p:txBody>
      </p:sp>
      <p:sp>
        <p:nvSpPr>
          <p:cNvPr id="3" name="内容占位符 2"/>
          <p:cNvSpPr>
            <a:spLocks noGrp="1"/>
          </p:cNvSpPr>
          <p:nvPr>
            <p:ph idx="1"/>
          </p:nvPr>
        </p:nvSpPr>
        <p:spPr/>
        <p:txBody>
          <a:bodyPr/>
          <a:p>
            <a:r>
              <a:rPr lang="zh-CN" altLang="en-US">
                <a:solidFill>
                  <a:schemeClr val="tx1"/>
                </a:solidFill>
              </a:rPr>
              <a:t>重点</a:t>
            </a:r>
            <a:r>
              <a:rPr lang="zh-CN" altLang="en-US"/>
              <a:t>：冯·诺依曼计算机</a:t>
            </a:r>
            <a:endParaRPr lang="zh-CN" altLang="en-US"/>
          </a:p>
          <a:p>
            <a:r>
              <a:rPr lang="zh-CN" altLang="en-US">
                <a:solidFill>
                  <a:schemeClr val="tx1"/>
                </a:solidFill>
              </a:rPr>
              <a:t>难点</a:t>
            </a:r>
            <a:r>
              <a:rPr lang="zh-CN" altLang="en-US"/>
              <a:t>：计算机如何区分指令和数据</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1135063" y="598488"/>
            <a:ext cx="2686050" cy="762000"/>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机器语言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0147" name="Rectangle 3"/>
          <p:cNvSpPr>
            <a:spLocks noGrp="1"/>
          </p:cNvSpPr>
          <p:nvPr>
            <p:ph idx="1"/>
          </p:nvPr>
        </p:nvSpPr>
        <p:spPr>
          <a:xfrm>
            <a:off x="995363" y="2309813"/>
            <a:ext cx="7378700" cy="2035175"/>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楷体_GB2312" pitchFamily="49" charset="-122"/>
                <a:ea typeface="微软雅黑 Light" panose="020B0502040204020203" pitchFamily="34" charset="-122"/>
                <a:cs typeface="+mn-cs"/>
              </a:rPr>
              <a:t>实际上，早期的计算机只有机器语言，用户必须用二进制</a:t>
            </a:r>
            <a:r>
              <a:rPr lang="en-US" altLang="zh-CN" dirty="0">
                <a:solidFill>
                  <a:srgbClr val="2709BB"/>
                </a:solidFill>
                <a:latin typeface="楷体_GB2312" pitchFamily="49" charset="-122"/>
                <a:ea typeface="微软雅黑 Light" panose="020B0502040204020203" pitchFamily="34" charset="-122"/>
                <a:cs typeface="+mn-cs"/>
              </a:rPr>
              <a:t>0</a:t>
            </a:r>
            <a:r>
              <a:rPr lang="zh-CN" altLang="en-US" dirty="0">
                <a:solidFill>
                  <a:srgbClr val="2709BB"/>
                </a:solidFill>
                <a:latin typeface="楷体_GB2312" pitchFamily="49" charset="-122"/>
                <a:ea typeface="微软雅黑 Light" panose="020B0502040204020203" pitchFamily="34" charset="-122"/>
                <a:cs typeface="+mn-cs"/>
              </a:rPr>
              <a:t>／</a:t>
            </a:r>
            <a:r>
              <a:rPr lang="en-US" altLang="zh-CN" dirty="0">
                <a:solidFill>
                  <a:srgbClr val="2709BB"/>
                </a:solidFill>
                <a:latin typeface="楷体_GB2312" pitchFamily="49" charset="-122"/>
                <a:ea typeface="微软雅黑 Light" panose="020B0502040204020203" pitchFamily="34" charset="-122"/>
                <a:cs typeface="+mn-cs"/>
              </a:rPr>
              <a:t>1</a:t>
            </a:r>
            <a:r>
              <a:rPr lang="zh-CN" altLang="en-US" dirty="0">
                <a:solidFill>
                  <a:srgbClr val="2709BB"/>
                </a:solidFill>
                <a:latin typeface="楷体_GB2312" pitchFamily="49" charset="-122"/>
                <a:ea typeface="微软雅黑 Light" panose="020B0502040204020203" pitchFamily="34" charset="-122"/>
                <a:cs typeface="+mn-cs"/>
              </a:rPr>
              <a:t>代码来编写程序，即机器语言程序。</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楷体_GB2312" pitchFamily="49" charset="-122"/>
                <a:ea typeface="微软雅黑 Light" panose="020B0502040204020203" pitchFamily="34" charset="-122"/>
                <a:cs typeface="+mn-cs"/>
              </a:rPr>
              <a:t>我们把直接执行机器语言的实际机器称</a:t>
            </a:r>
            <a:r>
              <a:rPr lang="en-US" altLang="zh-CN" dirty="0">
                <a:solidFill>
                  <a:srgbClr val="2709BB"/>
                </a:solidFill>
                <a:latin typeface="楷体_GB2312" pitchFamily="49" charset="-122"/>
                <a:ea typeface="微软雅黑 Light" panose="020B0502040204020203" pitchFamily="34" charset="-122"/>
                <a:cs typeface="+mn-cs"/>
              </a:rPr>
              <a:t>M1</a:t>
            </a:r>
            <a:r>
              <a:rPr lang="zh-CN" altLang="en-US" dirty="0">
                <a:solidFill>
                  <a:srgbClr val="2709BB"/>
                </a:solidFill>
                <a:latin typeface="楷体_GB2312" pitchFamily="49" charset="-122"/>
                <a:ea typeface="微软雅黑 Light" panose="020B0502040204020203" pitchFamily="34" charset="-122"/>
                <a:cs typeface="+mn-cs"/>
              </a:rPr>
              <a:t>。</a:t>
            </a:r>
            <a:endParaRPr lang="zh-CN" altLang="en-US" dirty="0">
              <a:solidFill>
                <a:srgbClr val="2709BB"/>
              </a:solidFill>
              <a:latin typeface="楷体_GB2312" pitchFamily="49" charset="-122"/>
              <a:ea typeface="微软雅黑 Light" panose="020B0502040204020203" pitchFamily="34" charset="-122"/>
              <a:cs typeface="+mn-cs"/>
            </a:endParaRPr>
          </a:p>
        </p:txBody>
      </p:sp>
      <p:sp>
        <p:nvSpPr>
          <p:cNvPr id="19459" name="矩形 4"/>
          <p:cNvSpPr/>
          <p:nvPr/>
        </p:nvSpPr>
        <p:spPr>
          <a:xfrm>
            <a:off x="8123238" y="139700"/>
            <a:ext cx="93980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1.1.2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0147"/>
                                        </p:tgtEl>
                                        <p:attrNameLst>
                                          <p:attrName>style.visibility</p:attrName>
                                        </p:attrNameLst>
                                      </p:cBhvr>
                                      <p:to>
                                        <p:strVal val="visible"/>
                                      </p:to>
                                    </p:set>
                                    <p:animEffect transition="in" filter="blinds(horizontal)">
                                      <p:cBhvr>
                                        <p:cTn id="7" dur="500"/>
                                        <p:tgtEl>
                                          <p:spTgt spid="3901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0147">
                                            <p:txEl>
                                              <p:charRg st="0" end="45"/>
                                            </p:txEl>
                                          </p:spTgt>
                                        </p:tgtEl>
                                        <p:attrNameLst>
                                          <p:attrName>style.visibility</p:attrName>
                                        </p:attrNameLst>
                                      </p:cBhvr>
                                      <p:to>
                                        <p:strVal val="visible"/>
                                      </p:to>
                                    </p:set>
                                    <p:animEffect transition="in" filter="blinds(horizontal)">
                                      <p:cBhvr>
                                        <p:cTn id="10" dur="500"/>
                                        <p:tgtEl>
                                          <p:spTgt spid="390147">
                                            <p:txEl>
                                              <p:charRg st="0" end="4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0147">
                                            <p:txEl>
                                              <p:charRg st="45" end="66"/>
                                            </p:txEl>
                                          </p:spTgt>
                                        </p:tgtEl>
                                        <p:attrNameLst>
                                          <p:attrName>style.visibility</p:attrName>
                                        </p:attrNameLst>
                                      </p:cBhvr>
                                      <p:to>
                                        <p:strVal val="visible"/>
                                      </p:to>
                                    </p:set>
                                    <p:animEffect transition="in" filter="blinds(horizontal)">
                                      <p:cBhvr>
                                        <p:cTn id="15" dur="500"/>
                                        <p:tgtEl>
                                          <p:spTgt spid="390147">
                                            <p:txEl>
                                              <p:charRg st="45" end="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animBg="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1222375" y="606425"/>
            <a:ext cx="7070725" cy="769938"/>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汇编语言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1171" name="Rectangle 3"/>
          <p:cNvSpPr>
            <a:spLocks noGrp="1"/>
          </p:cNvSpPr>
          <p:nvPr>
            <p:ph idx="1"/>
          </p:nvPr>
        </p:nvSpPr>
        <p:spPr>
          <a:xfrm>
            <a:off x="914400" y="1565275"/>
            <a:ext cx="7696200" cy="4554538"/>
          </a:xfrm>
          <a:solidFill>
            <a:schemeClr val="bg1"/>
          </a:solidFill>
          <a:ln>
            <a:solidFill>
              <a:srgbClr val="2709BB"/>
            </a:solidFill>
            <a:miter/>
          </a:ln>
        </p:spPr>
        <p:txBody>
          <a:bodyPr vert="horz" wrap="square" lIns="91440" tIns="45720" rIns="91440" bIns="45720" anchor="t" anchorCtr="0"/>
          <a:p>
            <a:pPr defTabSz="457200">
              <a:buClr>
                <a:srgbClr val="2709BB"/>
              </a:buClr>
            </a:pPr>
            <a:r>
              <a:rPr lang="en-US" altLang="zh-CN" dirty="0">
                <a:solidFill>
                  <a:srgbClr val="2709BB"/>
                </a:solidFill>
                <a:latin typeface="微软雅黑 Light" panose="020B0502040204020203" pitchFamily="34" charset="-122"/>
                <a:ea typeface="微软雅黑 Light" panose="020B0502040204020203" pitchFamily="34" charset="-122"/>
                <a:cs typeface="+mn-cs"/>
              </a:rPr>
              <a:t>20</a:t>
            </a:r>
            <a:r>
              <a:rPr lang="zh-CN" altLang="en-US" dirty="0">
                <a:solidFill>
                  <a:srgbClr val="2709BB"/>
                </a:solidFill>
                <a:latin typeface="微软雅黑 Light" panose="020B0502040204020203" pitchFamily="34" charset="-122"/>
                <a:ea typeface="微软雅黑 Light" panose="020B0502040204020203" pitchFamily="34" charset="-122"/>
                <a:cs typeface="+mn-cs"/>
              </a:rPr>
              <a:t>世纪</a:t>
            </a:r>
            <a:r>
              <a:rPr lang="en-US" altLang="zh-CN" dirty="0">
                <a:solidFill>
                  <a:srgbClr val="2709BB"/>
                </a:solidFill>
                <a:latin typeface="微软雅黑 Light" panose="020B0502040204020203" pitchFamily="34" charset="-122"/>
                <a:ea typeface="微软雅黑 Light" panose="020B0502040204020203" pitchFamily="34" charset="-122"/>
                <a:cs typeface="+mn-cs"/>
              </a:rPr>
              <a:t>50</a:t>
            </a:r>
            <a:r>
              <a:rPr lang="zh-CN" altLang="en-US" dirty="0">
                <a:solidFill>
                  <a:srgbClr val="2709BB"/>
                </a:solidFill>
                <a:latin typeface="微软雅黑 Light" panose="020B0502040204020203" pitchFamily="34" charset="-122"/>
                <a:ea typeface="微软雅黑 Light" panose="020B0502040204020203" pitchFamily="34" charset="-122"/>
                <a:cs typeface="+mn-cs"/>
              </a:rPr>
              <a:t>年代出现了汇编语言，要先将汇编语言程序翻译成机器语言程序后，才能在机器上运行。翻译是由汇编程序来完成的。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如果把具有汇编程序的计算机看作一台</a:t>
            </a:r>
            <a:r>
              <a:rPr lang="en-US" altLang="zh-CN" dirty="0">
                <a:solidFill>
                  <a:srgbClr val="2709BB"/>
                </a:solidFill>
                <a:latin typeface="微软雅黑 Light" panose="020B0502040204020203" pitchFamily="34" charset="-122"/>
                <a:ea typeface="微软雅黑 Light" panose="020B0502040204020203" pitchFamily="34" charset="-122"/>
                <a:cs typeface="+mn-cs"/>
              </a:rPr>
              <a:t>M2</a:t>
            </a:r>
            <a:r>
              <a:rPr lang="zh-CN" altLang="en-US" dirty="0">
                <a:solidFill>
                  <a:srgbClr val="2709BB"/>
                </a:solidFill>
                <a:latin typeface="微软雅黑 Light" panose="020B0502040204020203" pitchFamily="34" charset="-122"/>
                <a:ea typeface="微软雅黑 Light" panose="020B0502040204020203" pitchFamily="34" charset="-122"/>
                <a:cs typeface="+mn-cs"/>
              </a:rPr>
              <a:t>机器，可以认为</a:t>
            </a:r>
            <a:r>
              <a:rPr lang="en-US" altLang="zh-CN" dirty="0">
                <a:solidFill>
                  <a:srgbClr val="2709BB"/>
                </a:solidFill>
                <a:latin typeface="微软雅黑 Light" panose="020B0502040204020203" pitchFamily="34" charset="-122"/>
                <a:ea typeface="微软雅黑 Light" panose="020B0502040204020203" pitchFamily="34" charset="-122"/>
                <a:cs typeface="+mn-cs"/>
              </a:rPr>
              <a:t>M2</a:t>
            </a:r>
            <a:r>
              <a:rPr lang="zh-CN" altLang="en-US" dirty="0">
                <a:solidFill>
                  <a:srgbClr val="2709BB"/>
                </a:solidFill>
                <a:latin typeface="微软雅黑 Light" panose="020B0502040204020203" pitchFamily="34" charset="-122"/>
                <a:ea typeface="微软雅黑 Light" panose="020B0502040204020203" pitchFamily="34" charset="-122"/>
                <a:cs typeface="+mn-cs"/>
              </a:rPr>
              <a:t>在</a:t>
            </a:r>
            <a:r>
              <a:rPr lang="en-US" altLang="zh-CN" dirty="0">
                <a:solidFill>
                  <a:srgbClr val="2709BB"/>
                </a:solidFill>
                <a:latin typeface="微软雅黑 Light" panose="020B0502040204020203" pitchFamily="34" charset="-122"/>
                <a:ea typeface="微软雅黑 Light" panose="020B0502040204020203" pitchFamily="34" charset="-122"/>
                <a:cs typeface="+mn-cs"/>
              </a:rPr>
              <a:t>M1</a:t>
            </a:r>
            <a:r>
              <a:rPr lang="zh-CN" altLang="en-US" dirty="0">
                <a:solidFill>
                  <a:srgbClr val="2709BB"/>
                </a:solidFill>
                <a:latin typeface="微软雅黑 Light" panose="020B0502040204020203" pitchFamily="34" charset="-122"/>
                <a:ea typeface="微软雅黑 Light" panose="020B0502040204020203" pitchFamily="34" charset="-122"/>
                <a:cs typeface="+mn-cs"/>
              </a:rPr>
              <a:t>之上，用户向</a:t>
            </a:r>
            <a:r>
              <a:rPr lang="en-US" altLang="zh-CN" dirty="0">
                <a:solidFill>
                  <a:srgbClr val="2709BB"/>
                </a:solidFill>
                <a:latin typeface="微软雅黑 Light" panose="020B0502040204020203" pitchFamily="34" charset="-122"/>
                <a:ea typeface="微软雅黑 Light" panose="020B0502040204020203" pitchFamily="34" charset="-122"/>
                <a:cs typeface="+mn-cs"/>
              </a:rPr>
              <a:t>M2</a:t>
            </a:r>
            <a:r>
              <a:rPr lang="zh-CN" altLang="en-US" dirty="0">
                <a:solidFill>
                  <a:srgbClr val="2709BB"/>
                </a:solidFill>
                <a:latin typeface="微软雅黑 Light" panose="020B0502040204020203" pitchFamily="34" charset="-122"/>
                <a:ea typeface="微软雅黑 Light" panose="020B0502040204020203" pitchFamily="34" charset="-122"/>
                <a:cs typeface="+mn-cs"/>
              </a:rPr>
              <a:t>输入汇编语言程序，</a:t>
            </a:r>
            <a:r>
              <a:rPr lang="en-US" altLang="zh-CN" dirty="0">
                <a:solidFill>
                  <a:srgbClr val="2709BB"/>
                </a:solidFill>
                <a:latin typeface="微软雅黑 Light" panose="020B0502040204020203" pitchFamily="34" charset="-122"/>
                <a:ea typeface="微软雅黑 Light" panose="020B0502040204020203" pitchFamily="34" charset="-122"/>
                <a:cs typeface="+mn-cs"/>
              </a:rPr>
              <a:t>M2</a:t>
            </a:r>
            <a:r>
              <a:rPr lang="zh-CN" altLang="en-US" dirty="0">
                <a:solidFill>
                  <a:srgbClr val="2709BB"/>
                </a:solidFill>
                <a:latin typeface="微软雅黑 Light" panose="020B0502040204020203" pitchFamily="34" charset="-122"/>
                <a:ea typeface="微软雅黑 Light" panose="020B0502040204020203" pitchFamily="34" charset="-122"/>
                <a:cs typeface="+mn-cs"/>
              </a:rPr>
              <a:t>将机器语言程序输入给</a:t>
            </a:r>
            <a:r>
              <a:rPr lang="en-US" altLang="zh-CN" dirty="0">
                <a:solidFill>
                  <a:srgbClr val="2709BB"/>
                </a:solidFill>
                <a:latin typeface="微软雅黑 Light" panose="020B0502040204020203" pitchFamily="34" charset="-122"/>
                <a:ea typeface="微软雅黑 Light" panose="020B0502040204020203" pitchFamily="34" charset="-122"/>
                <a:cs typeface="+mn-cs"/>
              </a:rPr>
              <a:t>M1</a:t>
            </a:r>
            <a:r>
              <a:rPr lang="zh-CN" altLang="en-US" dirty="0">
                <a:solidFill>
                  <a:srgbClr val="2709BB"/>
                </a:solidFill>
                <a:latin typeface="微软雅黑 Light" panose="020B0502040204020203" pitchFamily="34" charset="-122"/>
                <a:ea typeface="微软雅黑 Light" panose="020B0502040204020203" pitchFamily="34" charset="-122"/>
                <a:cs typeface="+mn-cs"/>
              </a:rPr>
              <a:t>来执行。</a:t>
            </a:r>
            <a:r>
              <a:rPr lang="en-US" altLang="zh-CN" dirty="0">
                <a:solidFill>
                  <a:srgbClr val="2709BB"/>
                </a:solidFill>
                <a:latin typeface="微软雅黑 Light" panose="020B0502040204020203" pitchFamily="34" charset="-122"/>
                <a:ea typeface="微软雅黑 Light" panose="020B0502040204020203" pitchFamily="34" charset="-122"/>
                <a:cs typeface="+mn-cs"/>
              </a:rPr>
              <a:t>M2</a:t>
            </a:r>
            <a:r>
              <a:rPr lang="zh-CN" altLang="en-US" dirty="0">
                <a:solidFill>
                  <a:srgbClr val="2709BB"/>
                </a:solidFill>
                <a:latin typeface="微软雅黑 Light" panose="020B0502040204020203" pitchFamily="34" charset="-122"/>
                <a:ea typeface="微软雅黑 Light" panose="020B0502040204020203" pitchFamily="34" charset="-122"/>
                <a:cs typeface="+mn-cs"/>
              </a:rPr>
              <a:t>是具有翻译功能的虚拟机器。</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汇编语言依赖实际机器的指令系统，没有通用性，不同机器有相对应的汇编语言。</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20483" name="矩形 4"/>
          <p:cNvSpPr/>
          <p:nvPr/>
        </p:nvSpPr>
        <p:spPr>
          <a:xfrm>
            <a:off x="8123238" y="139700"/>
            <a:ext cx="93980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1.1.2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1171"/>
                                        </p:tgtEl>
                                        <p:attrNameLst>
                                          <p:attrName>style.visibility</p:attrName>
                                        </p:attrNameLst>
                                      </p:cBhvr>
                                      <p:to>
                                        <p:strVal val="visible"/>
                                      </p:to>
                                    </p:set>
                                    <p:animEffect transition="in" filter="blinds(horizontal)">
                                      <p:cBhvr>
                                        <p:cTn id="7" dur="500"/>
                                        <p:tgtEl>
                                          <p:spTgt spid="3911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1171">
                                            <p:txEl>
                                              <p:charRg st="0" end="59"/>
                                            </p:txEl>
                                          </p:spTgt>
                                        </p:tgtEl>
                                        <p:attrNameLst>
                                          <p:attrName>style.visibility</p:attrName>
                                        </p:attrNameLst>
                                      </p:cBhvr>
                                      <p:to>
                                        <p:strVal val="visible"/>
                                      </p:to>
                                    </p:set>
                                    <p:animEffect transition="in" filter="blinds(horizontal)">
                                      <p:cBhvr>
                                        <p:cTn id="10" dur="500"/>
                                        <p:tgtEl>
                                          <p:spTgt spid="391171">
                                            <p:txEl>
                                              <p:charRg st="0" end="5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1171">
                                            <p:txEl>
                                              <p:charRg st="59" end="141"/>
                                            </p:txEl>
                                          </p:spTgt>
                                        </p:tgtEl>
                                        <p:attrNameLst>
                                          <p:attrName>style.visibility</p:attrName>
                                        </p:attrNameLst>
                                      </p:cBhvr>
                                      <p:to>
                                        <p:strVal val="visible"/>
                                      </p:to>
                                    </p:set>
                                    <p:animEffect transition="in" filter="blinds(horizontal)">
                                      <p:cBhvr>
                                        <p:cTn id="15" dur="500"/>
                                        <p:tgtEl>
                                          <p:spTgt spid="391171">
                                            <p:txEl>
                                              <p:charRg st="59" end="14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1171">
                                            <p:txEl>
                                              <p:charRg st="141" end="178"/>
                                            </p:txEl>
                                          </p:spTgt>
                                        </p:tgtEl>
                                        <p:attrNameLst>
                                          <p:attrName>style.visibility</p:attrName>
                                        </p:attrNameLst>
                                      </p:cBhvr>
                                      <p:to>
                                        <p:strVal val="visible"/>
                                      </p:to>
                                    </p:set>
                                    <p:animEffect transition="in" filter="blinds(horizontal)">
                                      <p:cBhvr>
                                        <p:cTn id="20" dur="500"/>
                                        <p:tgtEl>
                                          <p:spTgt spid="391171">
                                            <p:txEl>
                                              <p:charRg st="141" end="1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animBg="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xfrm>
            <a:off x="1108075" y="584200"/>
            <a:ext cx="3725863" cy="762000"/>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高级语言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2195" name="Rectangle 3"/>
          <p:cNvSpPr>
            <a:spLocks noGrp="1"/>
          </p:cNvSpPr>
          <p:nvPr>
            <p:ph idx="1"/>
          </p:nvPr>
        </p:nvSpPr>
        <p:spPr>
          <a:xfrm>
            <a:off x="914400" y="1447800"/>
            <a:ext cx="7696200" cy="4564063"/>
          </a:xfrm>
          <a:solidFill>
            <a:schemeClr val="bg1"/>
          </a:solidFill>
          <a:ln>
            <a:solidFill>
              <a:srgbClr val="2709BB"/>
            </a:solidFill>
            <a:miter/>
          </a:ln>
        </p:spPr>
        <p:txBody>
          <a:bodyPr vert="horz" wrap="square" lIns="91440" tIns="45720" rIns="91440" bIns="45720" anchor="t" anchorCtr="0"/>
          <a:p>
            <a:pPr defTabSz="457200">
              <a:buClr>
                <a:srgbClr val="2709BB"/>
              </a:buClr>
            </a:pPr>
            <a:r>
              <a:rPr lang="en-US" altLang="zh-CN" dirty="0">
                <a:solidFill>
                  <a:srgbClr val="2709BB"/>
                </a:solidFill>
                <a:latin typeface="楷体_GB2312" pitchFamily="49" charset="-122"/>
                <a:ea typeface="微软雅黑 Light" panose="020B0502040204020203" pitchFamily="34" charset="-122"/>
                <a:cs typeface="+mn-cs"/>
              </a:rPr>
              <a:t>20</a:t>
            </a:r>
            <a:r>
              <a:rPr lang="zh-CN" altLang="en-US" dirty="0">
                <a:solidFill>
                  <a:srgbClr val="2709BB"/>
                </a:solidFill>
                <a:latin typeface="楷体_GB2312" pitchFamily="49" charset="-122"/>
                <a:ea typeface="微软雅黑 Light" panose="020B0502040204020203" pitchFamily="34" charset="-122"/>
                <a:cs typeface="+mn-cs"/>
              </a:rPr>
              <a:t>世纪</a:t>
            </a:r>
            <a:r>
              <a:rPr lang="en-US" altLang="zh-CN" dirty="0">
                <a:solidFill>
                  <a:srgbClr val="2709BB"/>
                </a:solidFill>
                <a:latin typeface="楷体_GB2312" pitchFamily="49" charset="-122"/>
                <a:ea typeface="微软雅黑 Light" panose="020B0502040204020203" pitchFamily="34" charset="-122"/>
                <a:cs typeface="+mn-cs"/>
              </a:rPr>
              <a:t>60</a:t>
            </a:r>
            <a:r>
              <a:rPr lang="zh-CN" altLang="en-US" dirty="0">
                <a:solidFill>
                  <a:srgbClr val="2709BB"/>
                </a:solidFill>
                <a:latin typeface="楷体_GB2312" pitchFamily="49" charset="-122"/>
                <a:ea typeface="微软雅黑 Light" panose="020B0502040204020203" pitchFamily="34" charset="-122"/>
                <a:cs typeface="+mn-cs"/>
              </a:rPr>
              <a:t>年代出现了高级语言，如</a:t>
            </a:r>
            <a:r>
              <a:rPr lang="en-US" altLang="zh-CN" dirty="0">
                <a:solidFill>
                  <a:srgbClr val="2709BB"/>
                </a:solidFill>
                <a:latin typeface="楷体_GB2312" pitchFamily="49" charset="-122"/>
                <a:ea typeface="微软雅黑 Light" panose="020B0502040204020203" pitchFamily="34" charset="-122"/>
                <a:cs typeface="+mn-cs"/>
              </a:rPr>
              <a:t>BASIC</a:t>
            </a:r>
            <a:r>
              <a:rPr lang="zh-CN" altLang="en-US" dirty="0">
                <a:solidFill>
                  <a:srgbClr val="2709BB"/>
                </a:solidFill>
                <a:latin typeface="楷体_GB2312" pitchFamily="49" charset="-122"/>
                <a:ea typeface="微软雅黑 Light" panose="020B0502040204020203" pitchFamily="34" charset="-122"/>
                <a:cs typeface="+mn-cs"/>
              </a:rPr>
              <a:t>、</a:t>
            </a:r>
            <a:r>
              <a:rPr lang="en-US" altLang="zh-CN" dirty="0">
                <a:solidFill>
                  <a:srgbClr val="2709BB"/>
                </a:solidFill>
                <a:latin typeface="楷体_GB2312" pitchFamily="49" charset="-122"/>
                <a:ea typeface="微软雅黑 Light" panose="020B0502040204020203" pitchFamily="34" charset="-122"/>
                <a:cs typeface="+mn-cs"/>
              </a:rPr>
              <a:t>Pascal</a:t>
            </a:r>
            <a:r>
              <a:rPr lang="zh-CN" altLang="en-US" dirty="0">
                <a:solidFill>
                  <a:srgbClr val="2709BB"/>
                </a:solidFill>
                <a:latin typeface="楷体_GB2312" pitchFamily="49" charset="-122"/>
                <a:ea typeface="微软雅黑 Light" panose="020B0502040204020203" pitchFamily="34" charset="-122"/>
                <a:cs typeface="+mn-cs"/>
              </a:rPr>
              <a:t>、</a:t>
            </a:r>
            <a:r>
              <a:rPr lang="en-US" altLang="zh-CN" dirty="0">
                <a:solidFill>
                  <a:srgbClr val="2709BB"/>
                </a:solidFill>
                <a:latin typeface="楷体_GB2312" pitchFamily="49" charset="-122"/>
                <a:ea typeface="微软雅黑 Light" panose="020B0502040204020203" pitchFamily="34" charset="-122"/>
                <a:cs typeface="+mn-cs"/>
              </a:rPr>
              <a:t>C</a:t>
            </a:r>
            <a:r>
              <a:rPr lang="zh-CN" altLang="en-US" dirty="0">
                <a:solidFill>
                  <a:srgbClr val="2709BB"/>
                </a:solidFill>
                <a:latin typeface="楷体_GB2312" pitchFamily="49" charset="-122"/>
                <a:ea typeface="微软雅黑 Light" panose="020B0502040204020203" pitchFamily="34" charset="-122"/>
                <a:cs typeface="+mn-cs"/>
              </a:rPr>
              <a:t>等等。高级语言解决问题十分接近人们的习惯，具有较强通用性，使用方便。</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buClr>
                <a:srgbClr val="2709BB"/>
              </a:buClr>
            </a:pPr>
            <a:r>
              <a:rPr lang="en-US" altLang="zh-CN" dirty="0">
                <a:solidFill>
                  <a:srgbClr val="2709BB"/>
                </a:solidFill>
                <a:latin typeface="楷体_GB2312" pitchFamily="49" charset="-122"/>
                <a:ea typeface="微软雅黑 Light" panose="020B0502040204020203" pitchFamily="34" charset="-122"/>
                <a:cs typeface="+mn-cs"/>
              </a:rPr>
              <a:t>M1</a:t>
            </a:r>
            <a:r>
              <a:rPr lang="zh-CN" altLang="en-US" dirty="0">
                <a:solidFill>
                  <a:srgbClr val="2709BB"/>
                </a:solidFill>
                <a:latin typeface="楷体_GB2312" pitchFamily="49" charset="-122"/>
                <a:ea typeface="微软雅黑 Light" panose="020B0502040204020203" pitchFamily="34" charset="-122"/>
                <a:cs typeface="+mn-cs"/>
              </a:rPr>
              <a:t>机器无法识别高级语言，在进入</a:t>
            </a:r>
            <a:r>
              <a:rPr lang="en-US" altLang="zh-CN" dirty="0">
                <a:solidFill>
                  <a:srgbClr val="2709BB"/>
                </a:solidFill>
                <a:latin typeface="楷体_GB2312" pitchFamily="49" charset="-122"/>
                <a:ea typeface="微软雅黑 Light" panose="020B0502040204020203" pitchFamily="34" charset="-122"/>
                <a:cs typeface="+mn-cs"/>
              </a:rPr>
              <a:t>M1</a:t>
            </a:r>
            <a:r>
              <a:rPr lang="zh-CN" altLang="en-US" dirty="0">
                <a:solidFill>
                  <a:srgbClr val="2709BB"/>
                </a:solidFill>
                <a:latin typeface="楷体_GB2312" pitchFamily="49" charset="-122"/>
                <a:ea typeface="微软雅黑 Light" panose="020B0502040204020203" pitchFamily="34" charset="-122"/>
                <a:cs typeface="+mn-cs"/>
              </a:rPr>
              <a:t>机器运行前。要先将高级语言程序翻译成机器语言程序。这些工作都是由虚拟机器</a:t>
            </a:r>
            <a:r>
              <a:rPr lang="en-US" altLang="zh-CN" dirty="0">
                <a:solidFill>
                  <a:srgbClr val="2709BB"/>
                </a:solidFill>
                <a:latin typeface="楷体_GB2312" pitchFamily="49" charset="-122"/>
                <a:ea typeface="微软雅黑 Light" panose="020B0502040204020203" pitchFamily="34" charset="-122"/>
                <a:cs typeface="+mn-cs"/>
              </a:rPr>
              <a:t>M3</a:t>
            </a:r>
            <a:r>
              <a:rPr lang="zh-CN" altLang="en-US" dirty="0">
                <a:solidFill>
                  <a:srgbClr val="2709BB"/>
                </a:solidFill>
                <a:latin typeface="楷体_GB2312" pitchFamily="49" charset="-122"/>
                <a:ea typeface="微软雅黑 Light" panose="020B0502040204020203" pitchFamily="34" charset="-122"/>
                <a:cs typeface="+mn-cs"/>
              </a:rPr>
              <a:t>来完成。</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通常，把高级语言翻译成机器语言的软件叫做翻译程序。翻译程序有两种：一种叫编译程序，另一种叫解释程序</a:t>
            </a:r>
            <a:r>
              <a:rPr lang="zh-CN" altLang="en-US" b="0" dirty="0">
                <a:solidFill>
                  <a:srgbClr val="2709BB"/>
                </a:solidFill>
                <a:latin typeface="微软雅黑 Light" panose="020B0502040204020203" pitchFamily="34" charset="-122"/>
                <a:ea typeface="微软雅黑 Light" panose="020B0502040204020203" pitchFamily="34" charset="-122"/>
                <a:cs typeface="+mn-cs"/>
              </a:rPr>
              <a:t>。</a:t>
            </a:r>
            <a:endParaRPr lang="zh-CN" altLang="en-US" b="0"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21507" name="矩形 4"/>
          <p:cNvSpPr/>
          <p:nvPr/>
        </p:nvSpPr>
        <p:spPr>
          <a:xfrm>
            <a:off x="8123238" y="139700"/>
            <a:ext cx="93980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1.1.2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2195"/>
                                        </p:tgtEl>
                                        <p:attrNameLst>
                                          <p:attrName>style.visibility</p:attrName>
                                        </p:attrNameLst>
                                      </p:cBhvr>
                                      <p:to>
                                        <p:strVal val="visible"/>
                                      </p:to>
                                    </p:set>
                                    <p:animEffect transition="in" filter="blinds(horizontal)">
                                      <p:cBhvr>
                                        <p:cTn id="7" dur="500"/>
                                        <p:tgtEl>
                                          <p:spTgt spid="3921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2195">
                                            <p:txEl>
                                              <p:charRg st="0" end="66"/>
                                            </p:txEl>
                                          </p:spTgt>
                                        </p:tgtEl>
                                        <p:attrNameLst>
                                          <p:attrName>style.visibility</p:attrName>
                                        </p:attrNameLst>
                                      </p:cBhvr>
                                      <p:to>
                                        <p:strVal val="visible"/>
                                      </p:to>
                                    </p:set>
                                    <p:animEffect transition="in" filter="blinds(horizontal)">
                                      <p:cBhvr>
                                        <p:cTn id="10" dur="500"/>
                                        <p:tgtEl>
                                          <p:spTgt spid="392195">
                                            <p:txEl>
                                              <p:charRg st="0" end="6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2195">
                                            <p:txEl>
                                              <p:charRg st="66" end="127"/>
                                            </p:txEl>
                                          </p:spTgt>
                                        </p:tgtEl>
                                        <p:attrNameLst>
                                          <p:attrName>style.visibility</p:attrName>
                                        </p:attrNameLst>
                                      </p:cBhvr>
                                      <p:to>
                                        <p:strVal val="visible"/>
                                      </p:to>
                                    </p:set>
                                    <p:animEffect transition="in" filter="blinds(horizontal)">
                                      <p:cBhvr>
                                        <p:cTn id="15" dur="500"/>
                                        <p:tgtEl>
                                          <p:spTgt spid="392195">
                                            <p:txEl>
                                              <p:charRg st="66" end="12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2195">
                                            <p:txEl>
                                              <p:charRg st="127" end="178"/>
                                            </p:txEl>
                                          </p:spTgt>
                                        </p:tgtEl>
                                        <p:attrNameLst>
                                          <p:attrName>style.visibility</p:attrName>
                                        </p:attrNameLst>
                                      </p:cBhvr>
                                      <p:to>
                                        <p:strVal val="visible"/>
                                      </p:to>
                                    </p:set>
                                    <p:animEffect transition="in" filter="blinds(horizontal)">
                                      <p:cBhvr>
                                        <p:cTn id="20" dur="500"/>
                                        <p:tgtEl>
                                          <p:spTgt spid="392195">
                                            <p:txEl>
                                              <p:charRg st="127" end="1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1185863" y="604838"/>
            <a:ext cx="5495925" cy="762000"/>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计算机系统层次结构</a:t>
            </a:r>
            <a:endParaRPr lang="en-US" altLang="zh-CN"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9603" name="Rectangle 3"/>
          <p:cNvSpPr>
            <a:spLocks noGrp="1"/>
          </p:cNvSpPr>
          <p:nvPr>
            <p:ph idx="1"/>
          </p:nvPr>
        </p:nvSpPr>
        <p:spPr>
          <a:xfrm>
            <a:off x="914400" y="2279650"/>
            <a:ext cx="7696200" cy="3197225"/>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由于软件的发展，使实际机器</a:t>
            </a:r>
            <a:r>
              <a:rPr lang="en-US" altLang="zh-CN" dirty="0">
                <a:solidFill>
                  <a:srgbClr val="2709BB"/>
                </a:solidFill>
                <a:latin typeface="微软雅黑 Light" panose="020B0502040204020203" pitchFamily="34" charset="-122"/>
                <a:ea typeface="微软雅黑 Light" panose="020B0502040204020203" pitchFamily="34" charset="-122"/>
                <a:cs typeface="+mn-cs"/>
              </a:rPr>
              <a:t>M1</a:t>
            </a:r>
            <a:r>
              <a:rPr lang="zh-CN" altLang="en-US" dirty="0">
                <a:solidFill>
                  <a:srgbClr val="2709BB"/>
                </a:solidFill>
                <a:latin typeface="微软雅黑 Light" panose="020B0502040204020203" pitchFamily="34" charset="-122"/>
                <a:ea typeface="微软雅黑 Light" panose="020B0502040204020203" pitchFamily="34" charset="-122"/>
                <a:cs typeface="+mn-cs"/>
              </a:rPr>
              <a:t>向上延伸构成了各级虚拟机器。</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同理</a:t>
            </a:r>
            <a:r>
              <a:rPr lang="en-US" altLang="zh-CN" dirty="0">
                <a:solidFill>
                  <a:srgbClr val="2709BB"/>
                </a:solidFill>
                <a:latin typeface="微软雅黑 Light" panose="020B0502040204020203" pitchFamily="34" charset="-122"/>
                <a:ea typeface="微软雅黑 Light" panose="020B0502040204020203" pitchFamily="34" charset="-122"/>
                <a:cs typeface="+mn-cs"/>
              </a:rPr>
              <a:t>M1</a:t>
            </a:r>
            <a:r>
              <a:rPr lang="zh-CN" altLang="en-US" dirty="0">
                <a:solidFill>
                  <a:srgbClr val="2709BB"/>
                </a:solidFill>
                <a:latin typeface="微软雅黑 Light" panose="020B0502040204020203" pitchFamily="34" charset="-122"/>
                <a:ea typeface="微软雅黑 Light" panose="020B0502040204020203" pitchFamily="34" charset="-122"/>
                <a:cs typeface="+mn-cs"/>
              </a:rPr>
              <a:t>机器内部也可向下延伸而形成下一级的微程序机器</a:t>
            </a:r>
            <a:r>
              <a:rPr lang="en-US" altLang="zh-CN" dirty="0">
                <a:solidFill>
                  <a:srgbClr val="2709BB"/>
                </a:solidFill>
                <a:latin typeface="微软雅黑 Light" panose="020B0502040204020203" pitchFamily="34" charset="-122"/>
                <a:ea typeface="微软雅黑 Light" panose="020B0502040204020203" pitchFamily="34" charset="-122"/>
                <a:cs typeface="+mn-cs"/>
              </a:rPr>
              <a:t>M0</a:t>
            </a:r>
            <a:r>
              <a:rPr lang="zh-CN" altLang="en-US" dirty="0">
                <a:solidFill>
                  <a:srgbClr val="2709BB"/>
                </a:solidFill>
                <a:latin typeface="微软雅黑 Light" panose="020B0502040204020203" pitchFamily="34" charset="-122"/>
                <a:ea typeface="微软雅黑 Light" panose="020B0502040204020203" pitchFamily="34" charset="-122"/>
                <a:cs typeface="+mn-cs"/>
              </a:rPr>
              <a:t>，将</a:t>
            </a:r>
            <a:r>
              <a:rPr lang="en-US" altLang="zh-CN" dirty="0">
                <a:solidFill>
                  <a:srgbClr val="2709BB"/>
                </a:solidFill>
                <a:latin typeface="微软雅黑 Light" panose="020B0502040204020203" pitchFamily="34" charset="-122"/>
                <a:ea typeface="微软雅黑 Light" panose="020B0502040204020203" pitchFamily="34" charset="-122"/>
                <a:cs typeface="+mn-cs"/>
              </a:rPr>
              <a:t>M1</a:t>
            </a:r>
            <a:r>
              <a:rPr lang="zh-CN" altLang="en-US" dirty="0">
                <a:solidFill>
                  <a:srgbClr val="2709BB"/>
                </a:solidFill>
                <a:latin typeface="微软雅黑 Light" panose="020B0502040204020203" pitchFamily="34" charset="-122"/>
                <a:ea typeface="微软雅黑 Light" panose="020B0502040204020203" pitchFamily="34" charset="-122"/>
                <a:cs typeface="+mn-cs"/>
              </a:rPr>
              <a:t>叫做传统机器，将</a:t>
            </a:r>
            <a:r>
              <a:rPr lang="en-US" altLang="zh-CN" dirty="0">
                <a:solidFill>
                  <a:srgbClr val="2709BB"/>
                </a:solidFill>
                <a:latin typeface="微软雅黑 Light" panose="020B0502040204020203" pitchFamily="34" charset="-122"/>
                <a:ea typeface="微软雅黑 Light" panose="020B0502040204020203" pitchFamily="34" charset="-122"/>
                <a:cs typeface="+mn-cs"/>
              </a:rPr>
              <a:t>M0</a:t>
            </a:r>
            <a:r>
              <a:rPr lang="zh-CN" altLang="en-US" dirty="0">
                <a:solidFill>
                  <a:srgbClr val="2709BB"/>
                </a:solidFill>
                <a:latin typeface="微软雅黑 Light" panose="020B0502040204020203" pitchFamily="34" charset="-122"/>
                <a:ea typeface="微软雅黑 Light" panose="020B0502040204020203" pitchFamily="34" charset="-122"/>
                <a:cs typeface="+mn-cs"/>
              </a:rPr>
              <a:t>叫做微程序机器。</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这样计算机系统为四级层次结构。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22531" name="Rectangle 5">
            <a:hlinkClick r:id="rId1" action="ppaction://hlinksldjump"/>
          </p:cNvPr>
          <p:cNvSpPr/>
          <p:nvPr/>
        </p:nvSpPr>
        <p:spPr>
          <a:xfrm>
            <a:off x="6705600" y="4419600"/>
            <a:ext cx="1828800" cy="381000"/>
          </a:xfrm>
          <a:prstGeom prst="rect">
            <a:avLst/>
          </a:prstGeom>
          <a:no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2532" name="矩形 5"/>
          <p:cNvSpPr/>
          <p:nvPr/>
        </p:nvSpPr>
        <p:spPr>
          <a:xfrm>
            <a:off x="8123238" y="139700"/>
            <a:ext cx="93980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1.1.2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03"/>
                                        </p:tgtEl>
                                        <p:attrNameLst>
                                          <p:attrName>style.visibility</p:attrName>
                                        </p:attrNameLst>
                                      </p:cBhvr>
                                      <p:to>
                                        <p:strVal val="visible"/>
                                      </p:to>
                                    </p:set>
                                    <p:animEffect transition="in" filter="blinds(horizontal)">
                                      <p:cBhvr>
                                        <p:cTn id="7" dur="500"/>
                                        <p:tgtEl>
                                          <p:spTgt spid="4096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603">
                                            <p:txEl>
                                              <p:charRg st="0" end="30"/>
                                            </p:txEl>
                                          </p:spTgt>
                                        </p:tgtEl>
                                        <p:attrNameLst>
                                          <p:attrName>style.visibility</p:attrName>
                                        </p:attrNameLst>
                                      </p:cBhvr>
                                      <p:to>
                                        <p:strVal val="visible"/>
                                      </p:to>
                                    </p:set>
                                    <p:animEffect transition="in" filter="blinds(horizontal)">
                                      <p:cBhvr>
                                        <p:cTn id="10" dur="500"/>
                                        <p:tgtEl>
                                          <p:spTgt spid="409603">
                                            <p:txEl>
                                              <p:charRg st="0" end="3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9603">
                                            <p:txEl>
                                              <p:charRg st="30" end="81"/>
                                            </p:txEl>
                                          </p:spTgt>
                                        </p:tgtEl>
                                        <p:attrNameLst>
                                          <p:attrName>style.visibility</p:attrName>
                                        </p:attrNameLst>
                                      </p:cBhvr>
                                      <p:to>
                                        <p:strVal val="visible"/>
                                      </p:to>
                                    </p:set>
                                    <p:animEffect transition="in" filter="blinds(horizontal)">
                                      <p:cBhvr>
                                        <p:cTn id="15" dur="500"/>
                                        <p:tgtEl>
                                          <p:spTgt spid="409603">
                                            <p:txEl>
                                              <p:charRg st="30" end="8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9603">
                                            <p:txEl>
                                              <p:charRg st="81" end="97"/>
                                            </p:txEl>
                                          </p:spTgt>
                                        </p:tgtEl>
                                        <p:attrNameLst>
                                          <p:attrName>style.visibility</p:attrName>
                                        </p:attrNameLst>
                                      </p:cBhvr>
                                      <p:to>
                                        <p:strVal val="visible"/>
                                      </p:to>
                                    </p:set>
                                    <p:animEffect transition="in" filter="blinds(horizontal)">
                                      <p:cBhvr>
                                        <p:cTn id="20" dur="500"/>
                                        <p:tgtEl>
                                          <p:spTgt spid="409603">
                                            <p:txEl>
                                              <p:charRg st="81" end="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animBg="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矩形 13"/>
          <p:cNvSpPr/>
          <p:nvPr/>
        </p:nvSpPr>
        <p:spPr>
          <a:xfrm>
            <a:off x="8123238" y="139700"/>
            <a:ext cx="93980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1.1.2 </a:t>
            </a:r>
            <a:endParaRPr lang="zh-CN" altLang="en-US" sz="2800" dirty="0">
              <a:latin typeface="Arial" panose="020B0604020202020204" pitchFamily="34" charset="0"/>
              <a:ea typeface="宋体" panose="02010600030101010101" pitchFamily="2" charset="-122"/>
            </a:endParaRPr>
          </a:p>
        </p:txBody>
      </p:sp>
      <p:sp>
        <p:nvSpPr>
          <p:cNvPr id="15" name="Freeform 2"/>
          <p:cNvSpPr/>
          <p:nvPr/>
        </p:nvSpPr>
        <p:spPr>
          <a:xfrm>
            <a:off x="6249988" y="3660775"/>
            <a:ext cx="46037" cy="369888"/>
          </a:xfrm>
          <a:custGeom>
            <a:avLst/>
            <a:gdLst/>
            <a:ahLst/>
            <a:cxnLst>
              <a:cxn ang="0">
                <a:pos x="0" y="0"/>
              </a:cxn>
              <a:cxn ang="0">
                <a:pos x="0" y="2147483647"/>
              </a:cxn>
            </a:cxnLst>
            <a:pathLst>
              <a:path w="1" h="915">
                <a:moveTo>
                  <a:pt x="0" y="0"/>
                </a:moveTo>
                <a:lnTo>
                  <a:pt x="0" y="915"/>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17" name="Text Box 4"/>
          <p:cNvSpPr txBox="1"/>
          <p:nvPr/>
        </p:nvSpPr>
        <p:spPr>
          <a:xfrm>
            <a:off x="1525588" y="2079625"/>
            <a:ext cx="2743200" cy="579438"/>
          </a:xfrm>
          <a:prstGeom prst="rect">
            <a:avLst/>
          </a:prstGeom>
          <a:noFill/>
          <a:ln w="9525">
            <a:noFill/>
          </a:ln>
        </p:spPr>
        <p:txBody>
          <a:bodyPr anchor="t" anchorCtr="0">
            <a:spAutoFit/>
          </a:bodyPr>
          <a:p>
            <a:pPr algn="ctr">
              <a:spcBef>
                <a:spcPct val="50000"/>
              </a:spcBef>
            </a:pPr>
            <a:r>
              <a:rPr lang="zh-CN" altLang="en-US" sz="3200" dirty="0">
                <a:latin typeface="Arial" panose="020B0604020202020204" pitchFamily="34" charset="0"/>
                <a:ea typeface="宋体" panose="02010600030101010101" pitchFamily="2" charset="-122"/>
              </a:rPr>
              <a:t>高级语言</a:t>
            </a:r>
            <a:endParaRPr lang="zh-CN" altLang="en-US" sz="3200" dirty="0">
              <a:latin typeface="Arial" panose="020B0604020202020204" pitchFamily="34" charset="0"/>
              <a:ea typeface="宋体" panose="02010600030101010101" pitchFamily="2" charset="-122"/>
            </a:endParaRPr>
          </a:p>
        </p:txBody>
      </p:sp>
      <p:sp>
        <p:nvSpPr>
          <p:cNvPr id="18" name="Text Box 5"/>
          <p:cNvSpPr txBox="1"/>
          <p:nvPr/>
        </p:nvSpPr>
        <p:spPr>
          <a:xfrm>
            <a:off x="4878388" y="2079625"/>
            <a:ext cx="2743200" cy="523875"/>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虚拟机器 </a:t>
            </a:r>
            <a:r>
              <a:rPr lang="en-US" altLang="zh-CN" sz="2400" dirty="0">
                <a:latin typeface="Times New Roman" panose="02020603050405020304" pitchFamily="18" charset="0"/>
                <a:ea typeface="宋体" panose="02010600030101010101" pitchFamily="2" charset="-122"/>
              </a:rPr>
              <a:t>M</a:t>
            </a:r>
            <a:r>
              <a:rPr lang="en-US" altLang="zh-CN" sz="2400" baseline="-25000" dirty="0">
                <a:latin typeface="Times New Roman" panose="02020603050405020304" pitchFamily="18" charset="0"/>
                <a:ea typeface="宋体" panose="02010600030101010101" pitchFamily="2" charset="-122"/>
              </a:rPr>
              <a:t>3</a:t>
            </a:r>
            <a:endParaRPr lang="zh-CN" altLang="en-US" sz="2400" baseline="-25000" dirty="0">
              <a:latin typeface="Times New Roman" panose="02020603050405020304" pitchFamily="18" charset="0"/>
              <a:ea typeface="宋体" panose="02010600030101010101" pitchFamily="2" charset="-122"/>
            </a:endParaRPr>
          </a:p>
        </p:txBody>
      </p:sp>
      <p:sp>
        <p:nvSpPr>
          <p:cNvPr id="19" name="Text Box 6"/>
          <p:cNvSpPr txBox="1"/>
          <p:nvPr/>
        </p:nvSpPr>
        <p:spPr>
          <a:xfrm>
            <a:off x="1525588" y="3089275"/>
            <a:ext cx="2743200" cy="579438"/>
          </a:xfrm>
          <a:prstGeom prst="rect">
            <a:avLst/>
          </a:prstGeom>
          <a:noFill/>
          <a:ln w="9525">
            <a:noFill/>
          </a:ln>
        </p:spPr>
        <p:txBody>
          <a:bodyPr anchor="t" anchorCtr="0">
            <a:spAutoFit/>
          </a:bodyPr>
          <a:p>
            <a:pPr algn="ctr">
              <a:spcBef>
                <a:spcPct val="50000"/>
              </a:spcBef>
            </a:pPr>
            <a:r>
              <a:rPr lang="zh-CN" altLang="en-US" sz="3200" dirty="0">
                <a:latin typeface="Arial" panose="020B0604020202020204" pitchFamily="34" charset="0"/>
                <a:ea typeface="宋体" panose="02010600030101010101" pitchFamily="2" charset="-122"/>
              </a:rPr>
              <a:t>汇编语言</a:t>
            </a:r>
            <a:endParaRPr lang="zh-CN" altLang="en-US" sz="3200" dirty="0">
              <a:latin typeface="Arial" panose="020B0604020202020204" pitchFamily="34" charset="0"/>
              <a:ea typeface="宋体" panose="02010600030101010101" pitchFamily="2" charset="-122"/>
            </a:endParaRPr>
          </a:p>
        </p:txBody>
      </p:sp>
      <p:sp>
        <p:nvSpPr>
          <p:cNvPr id="20" name="Text Box 7"/>
          <p:cNvSpPr txBox="1"/>
          <p:nvPr/>
        </p:nvSpPr>
        <p:spPr>
          <a:xfrm>
            <a:off x="4878388" y="3089275"/>
            <a:ext cx="2743200" cy="523875"/>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虚拟机器 </a:t>
            </a:r>
            <a:r>
              <a:rPr lang="en-US" altLang="zh-CN" sz="2400" dirty="0">
                <a:latin typeface="Times New Roman" panose="02020603050405020304" pitchFamily="18" charset="0"/>
                <a:ea typeface="宋体" panose="02010600030101010101" pitchFamily="2" charset="-122"/>
              </a:rPr>
              <a:t>M</a:t>
            </a:r>
            <a:r>
              <a:rPr lang="en-US" altLang="zh-CN" sz="2400" baseline="-25000" dirty="0">
                <a:latin typeface="Times New Roman" panose="02020603050405020304" pitchFamily="18" charset="0"/>
                <a:ea typeface="宋体" panose="02010600030101010101" pitchFamily="2" charset="-122"/>
              </a:rPr>
              <a:t>2</a:t>
            </a:r>
            <a:endParaRPr lang="zh-CN" altLang="en-US" sz="2400" baseline="-25000" dirty="0">
              <a:latin typeface="Times New Roman" panose="02020603050405020304" pitchFamily="18" charset="0"/>
              <a:ea typeface="宋体" panose="02010600030101010101" pitchFamily="2" charset="-122"/>
            </a:endParaRPr>
          </a:p>
        </p:txBody>
      </p:sp>
      <p:sp>
        <p:nvSpPr>
          <p:cNvPr id="24" name="Text Box 11"/>
          <p:cNvSpPr txBox="1"/>
          <p:nvPr/>
        </p:nvSpPr>
        <p:spPr>
          <a:xfrm>
            <a:off x="1525588" y="4059238"/>
            <a:ext cx="2743200" cy="579437"/>
          </a:xfrm>
          <a:prstGeom prst="rect">
            <a:avLst/>
          </a:prstGeom>
          <a:noFill/>
          <a:ln w="9525">
            <a:noFill/>
          </a:ln>
        </p:spPr>
        <p:txBody>
          <a:bodyPr anchor="t" anchorCtr="0">
            <a:spAutoFit/>
          </a:bodyPr>
          <a:p>
            <a:pPr algn="ctr">
              <a:spcBef>
                <a:spcPct val="50000"/>
              </a:spcBef>
            </a:pPr>
            <a:r>
              <a:rPr lang="zh-CN" altLang="en-US" sz="3200" dirty="0">
                <a:latin typeface="Arial" panose="020B0604020202020204" pitchFamily="34" charset="0"/>
                <a:ea typeface="宋体" panose="02010600030101010101" pitchFamily="2" charset="-122"/>
              </a:rPr>
              <a:t>机器语言</a:t>
            </a:r>
            <a:endParaRPr lang="zh-CN" altLang="en-US" sz="3200" dirty="0">
              <a:latin typeface="Arial" panose="020B0604020202020204" pitchFamily="34" charset="0"/>
              <a:ea typeface="宋体" panose="02010600030101010101" pitchFamily="2" charset="-122"/>
            </a:endParaRPr>
          </a:p>
        </p:txBody>
      </p:sp>
      <p:sp>
        <p:nvSpPr>
          <p:cNvPr id="25" name="Text Box 12"/>
          <p:cNvSpPr txBox="1"/>
          <p:nvPr/>
        </p:nvSpPr>
        <p:spPr>
          <a:xfrm>
            <a:off x="4878388" y="4059238"/>
            <a:ext cx="2743200" cy="522287"/>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实际机器 </a:t>
            </a:r>
            <a:r>
              <a:rPr lang="en-US" altLang="zh-CN" sz="2400" dirty="0">
                <a:latin typeface="Times New Roman" panose="02020603050405020304" pitchFamily="18" charset="0"/>
                <a:ea typeface="宋体" panose="02010600030101010101" pitchFamily="2" charset="-122"/>
              </a:rPr>
              <a:t>M</a:t>
            </a:r>
            <a:r>
              <a:rPr lang="en-US" altLang="zh-CN" sz="2400" baseline="-25000" dirty="0">
                <a:latin typeface="Times New Roman" panose="02020603050405020304" pitchFamily="18" charset="0"/>
                <a:ea typeface="宋体" panose="02010600030101010101" pitchFamily="2" charset="-122"/>
              </a:rPr>
              <a:t>1</a:t>
            </a:r>
            <a:endParaRPr lang="zh-CN" altLang="en-US" sz="2400" baseline="-25000" dirty="0">
              <a:latin typeface="Times New Roman" panose="02020603050405020304" pitchFamily="18" charset="0"/>
              <a:ea typeface="宋体" panose="02010600030101010101" pitchFamily="2" charset="-122"/>
            </a:endParaRPr>
          </a:p>
        </p:txBody>
      </p:sp>
      <p:sp>
        <p:nvSpPr>
          <p:cNvPr id="26" name="Text Box 13"/>
          <p:cNvSpPr txBox="1"/>
          <p:nvPr/>
        </p:nvSpPr>
        <p:spPr>
          <a:xfrm>
            <a:off x="1525588" y="5068888"/>
            <a:ext cx="2743200" cy="579437"/>
          </a:xfrm>
          <a:prstGeom prst="rect">
            <a:avLst/>
          </a:prstGeom>
          <a:noFill/>
          <a:ln w="9525">
            <a:noFill/>
          </a:ln>
        </p:spPr>
        <p:txBody>
          <a:bodyPr anchor="t" anchorCtr="0">
            <a:spAutoFit/>
          </a:bodyPr>
          <a:p>
            <a:pPr algn="ctr">
              <a:spcBef>
                <a:spcPct val="50000"/>
              </a:spcBef>
            </a:pPr>
            <a:r>
              <a:rPr lang="zh-CN" altLang="en-US" sz="3200" dirty="0">
                <a:latin typeface="Arial" panose="020B0604020202020204" pitchFamily="34" charset="0"/>
                <a:ea typeface="宋体" panose="02010600030101010101" pitchFamily="2" charset="-122"/>
              </a:rPr>
              <a:t>微指令系统</a:t>
            </a:r>
            <a:endParaRPr lang="zh-CN" altLang="en-US" sz="3200" dirty="0">
              <a:latin typeface="Arial" panose="020B0604020202020204" pitchFamily="34" charset="0"/>
              <a:ea typeface="宋体" panose="02010600030101010101" pitchFamily="2" charset="-122"/>
            </a:endParaRPr>
          </a:p>
        </p:txBody>
      </p:sp>
      <p:sp>
        <p:nvSpPr>
          <p:cNvPr id="27" name="Text Box 14"/>
          <p:cNvSpPr txBox="1"/>
          <p:nvPr/>
        </p:nvSpPr>
        <p:spPr>
          <a:xfrm>
            <a:off x="4878388" y="5068888"/>
            <a:ext cx="2743200" cy="522287"/>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微程序机器 </a:t>
            </a:r>
            <a:r>
              <a:rPr lang="en-US" altLang="zh-CN" sz="2400" dirty="0">
                <a:latin typeface="Times New Roman" panose="02020603050405020304" pitchFamily="18" charset="0"/>
                <a:ea typeface="宋体" panose="02010600030101010101" pitchFamily="2" charset="-122"/>
              </a:rPr>
              <a:t>M</a:t>
            </a:r>
            <a:r>
              <a:rPr lang="en-US" altLang="zh-CN" sz="2400" baseline="-25000" dirty="0">
                <a:latin typeface="Times New Roman" panose="02020603050405020304" pitchFamily="18" charset="0"/>
                <a:ea typeface="宋体" panose="02010600030101010101" pitchFamily="2" charset="-122"/>
              </a:rPr>
              <a:t>0</a:t>
            </a:r>
            <a:endParaRPr lang="zh-CN" altLang="en-US" sz="2400" baseline="-25000" dirty="0">
              <a:latin typeface="Times New Roman" panose="02020603050405020304" pitchFamily="18" charset="0"/>
              <a:ea typeface="宋体" panose="02010600030101010101" pitchFamily="2" charset="-122"/>
            </a:endParaRPr>
          </a:p>
        </p:txBody>
      </p:sp>
      <p:sp>
        <p:nvSpPr>
          <p:cNvPr id="28" name="Freeform 15"/>
          <p:cNvSpPr/>
          <p:nvPr/>
        </p:nvSpPr>
        <p:spPr>
          <a:xfrm>
            <a:off x="6249988" y="2660650"/>
            <a:ext cx="1587" cy="409575"/>
          </a:xfrm>
          <a:custGeom>
            <a:avLst/>
            <a:gdLst/>
            <a:ahLst/>
            <a:cxnLst>
              <a:cxn ang="0">
                <a:pos x="0" y="0"/>
              </a:cxn>
              <a:cxn ang="0">
                <a:pos x="2147483647" y="2147483647"/>
              </a:cxn>
            </a:cxnLst>
            <a:pathLst>
              <a:path w="1" h="258">
                <a:moveTo>
                  <a:pt x="0" y="0"/>
                </a:moveTo>
                <a:lnTo>
                  <a:pt x="1" y="258"/>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29" name="Freeform 16"/>
          <p:cNvSpPr/>
          <p:nvPr/>
        </p:nvSpPr>
        <p:spPr>
          <a:xfrm>
            <a:off x="6249988" y="4621213"/>
            <a:ext cx="1587" cy="447675"/>
          </a:xfrm>
          <a:custGeom>
            <a:avLst/>
            <a:gdLst/>
            <a:ahLst/>
            <a:cxnLst>
              <a:cxn ang="0">
                <a:pos x="0" y="0"/>
              </a:cxn>
              <a:cxn ang="0">
                <a:pos x="2147483647" y="2147483647"/>
              </a:cxn>
            </a:cxnLst>
            <a:pathLst>
              <a:path w="1" h="282">
                <a:moveTo>
                  <a:pt x="0" y="0"/>
                </a:moveTo>
                <a:lnTo>
                  <a:pt x="1" y="282"/>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23565" name="Rectangle 2"/>
          <p:cNvSpPr>
            <a:spLocks noGrp="1"/>
          </p:cNvSpPr>
          <p:nvPr>
            <p:ph type="title"/>
          </p:nvPr>
        </p:nvSpPr>
        <p:spPr>
          <a:xfrm>
            <a:off x="1185863" y="604838"/>
            <a:ext cx="5495925" cy="762000"/>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计算机系统层次结构</a:t>
            </a:r>
            <a:endParaRPr lang="en-US" altLang="zh-CN" dirty="0">
              <a:solidFill>
                <a:srgbClr val="C00000"/>
              </a:solidFill>
              <a:latin typeface="微软雅黑 Light" panose="020B0502040204020203" pitchFamily="34" charset="-122"/>
              <a:ea typeface="微软雅黑 Light" panose="020B0502040204020203"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par>
                          <p:cTn id="23" fill="hold">
                            <p:stCondLst>
                              <p:cond delay="500"/>
                            </p:stCondLst>
                            <p:childTnLst>
                              <p:par>
                                <p:cTn id="24" presetID="12" presetClass="entr" presetSubtype="1"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slide(fromTop)">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childTnLst>
                          </p:cTn>
                        </p:par>
                        <p:par>
                          <p:cTn id="37" fill="hold">
                            <p:stCondLst>
                              <p:cond delay="500"/>
                            </p:stCondLst>
                            <p:childTnLst>
                              <p:par>
                                <p:cTn id="38" presetID="12" presetClass="entr" presetSubtype="1"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slide(fromTop)">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blinds(horizontal)">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blinds(horizontal)">
                                      <p:cBhvr>
                                        <p:cTn id="50" dur="500"/>
                                        <p:tgtEl>
                                          <p:spTgt spid="27"/>
                                        </p:tgtEl>
                                      </p:cBhvr>
                                    </p:animEffect>
                                  </p:childTnLst>
                                </p:cTn>
                              </p:par>
                            </p:childTnLst>
                          </p:cTn>
                        </p:par>
                        <p:par>
                          <p:cTn id="51" fill="hold">
                            <p:stCondLst>
                              <p:cond delay="500"/>
                            </p:stCondLst>
                            <p:childTnLst>
                              <p:par>
                                <p:cTn id="52" presetID="1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lide(fromTop)">
                                      <p:cBhvr>
                                        <p:cTn id="5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ldLvl="0" animBg="1"/>
      <p:bldP spid="19" grpId="0"/>
      <p:bldP spid="20" grpId="0" bldLvl="0" animBg="1"/>
      <p:bldP spid="24" grpId="0"/>
      <p:bldP spid="25" grpId="0" bldLvl="0" animBg="1"/>
      <p:bldP spid="26" grpId="0"/>
      <p:bldP spid="2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1222375" y="606425"/>
            <a:ext cx="7070725" cy="769938"/>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计算机系统层次结构</a:t>
            </a:r>
            <a:endParaRPr lang="en-US" altLang="zh-CN"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12675" name="Rectangle 3"/>
          <p:cNvSpPr>
            <a:spLocks noGrp="1"/>
          </p:cNvSpPr>
          <p:nvPr>
            <p:ph idx="1"/>
          </p:nvPr>
        </p:nvSpPr>
        <p:spPr>
          <a:xfrm>
            <a:off x="900113" y="1760538"/>
            <a:ext cx="7696200" cy="4114800"/>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在四级层次结构的系统中，实际上在实际机器</a:t>
            </a:r>
            <a:r>
              <a:rPr lang="en-US" altLang="zh-CN" dirty="0">
                <a:solidFill>
                  <a:srgbClr val="2709BB"/>
                </a:solidFill>
                <a:latin typeface="微软雅黑 Light" panose="020B0502040204020203" pitchFamily="34" charset="-122"/>
                <a:ea typeface="微软雅黑 Light" panose="020B0502040204020203" pitchFamily="34" charset="-122"/>
                <a:cs typeface="+mn-cs"/>
              </a:rPr>
              <a:t>M1</a:t>
            </a:r>
            <a:r>
              <a:rPr lang="zh-CN" altLang="en-US" dirty="0">
                <a:solidFill>
                  <a:srgbClr val="2709BB"/>
                </a:solidFill>
                <a:latin typeface="微软雅黑 Light" panose="020B0502040204020203" pitchFamily="34" charset="-122"/>
                <a:ea typeface="微软雅黑 Light" panose="020B0502040204020203" pitchFamily="34" charset="-122"/>
                <a:cs typeface="+mn-cs"/>
              </a:rPr>
              <a:t>与虚拟机器</a:t>
            </a:r>
            <a:r>
              <a:rPr lang="en-US" altLang="zh-CN" dirty="0">
                <a:solidFill>
                  <a:srgbClr val="2709BB"/>
                </a:solidFill>
                <a:latin typeface="微软雅黑 Light" panose="020B0502040204020203" pitchFamily="34" charset="-122"/>
                <a:ea typeface="微软雅黑 Light" panose="020B0502040204020203" pitchFamily="34" charset="-122"/>
                <a:cs typeface="+mn-cs"/>
              </a:rPr>
              <a:t>M2</a:t>
            </a:r>
            <a:r>
              <a:rPr lang="zh-CN" altLang="en-US" dirty="0">
                <a:solidFill>
                  <a:srgbClr val="2709BB"/>
                </a:solidFill>
                <a:latin typeface="微软雅黑 Light" panose="020B0502040204020203" pitchFamily="34" charset="-122"/>
                <a:ea typeface="微软雅黑 Light" panose="020B0502040204020203" pitchFamily="34" charset="-122"/>
                <a:cs typeface="+mn-cs"/>
              </a:rPr>
              <a:t>之间，还有一级虚拟机器，它是由操作系统软件构成的。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操作系统提供了在汇编语言和高级语言的使用和实现过程中所需的某些基本操作，还起到控制并管理系统硬件和软件全部资源的作用。</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操作系统为用户使用计算机系统提供极为方便的条件，其功能是通过其控制语言来实现的。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24579" name="矩形 6"/>
          <p:cNvSpPr/>
          <p:nvPr/>
        </p:nvSpPr>
        <p:spPr>
          <a:xfrm>
            <a:off x="8123238" y="139700"/>
            <a:ext cx="93980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1.1.2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2675"/>
                                        </p:tgtEl>
                                        <p:attrNameLst>
                                          <p:attrName>style.visibility</p:attrName>
                                        </p:attrNameLst>
                                      </p:cBhvr>
                                      <p:to>
                                        <p:strVal val="visible"/>
                                      </p:to>
                                    </p:set>
                                    <p:animEffect transition="in" filter="blinds(horizontal)">
                                      <p:cBhvr>
                                        <p:cTn id="7" dur="500"/>
                                        <p:tgtEl>
                                          <p:spTgt spid="41267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2675">
                                            <p:txEl>
                                              <p:charRg st="0" end="55"/>
                                            </p:txEl>
                                          </p:spTgt>
                                        </p:tgtEl>
                                        <p:attrNameLst>
                                          <p:attrName>style.visibility</p:attrName>
                                        </p:attrNameLst>
                                      </p:cBhvr>
                                      <p:to>
                                        <p:strVal val="visible"/>
                                      </p:to>
                                    </p:set>
                                    <p:animEffect transition="in" filter="blinds(horizontal)">
                                      <p:cBhvr>
                                        <p:cTn id="10" dur="500"/>
                                        <p:tgtEl>
                                          <p:spTgt spid="412675">
                                            <p:txEl>
                                              <p:charRg st="0" end="5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2675">
                                            <p:txEl>
                                              <p:charRg st="55" end="115"/>
                                            </p:txEl>
                                          </p:spTgt>
                                        </p:tgtEl>
                                        <p:attrNameLst>
                                          <p:attrName>style.visibility</p:attrName>
                                        </p:attrNameLst>
                                      </p:cBhvr>
                                      <p:to>
                                        <p:strVal val="visible"/>
                                      </p:to>
                                    </p:set>
                                    <p:animEffect transition="in" filter="blinds(horizontal)">
                                      <p:cBhvr>
                                        <p:cTn id="15" dur="500"/>
                                        <p:tgtEl>
                                          <p:spTgt spid="412675">
                                            <p:txEl>
                                              <p:charRg st="55" end="11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2675">
                                            <p:txEl>
                                              <p:charRg st="115" end="156"/>
                                            </p:txEl>
                                          </p:spTgt>
                                        </p:tgtEl>
                                        <p:attrNameLst>
                                          <p:attrName>style.visibility</p:attrName>
                                        </p:attrNameLst>
                                      </p:cBhvr>
                                      <p:to>
                                        <p:strVal val="visible"/>
                                      </p:to>
                                    </p:set>
                                    <p:animEffect transition="in" filter="blinds(horizontal)">
                                      <p:cBhvr>
                                        <p:cTn id="20" dur="500"/>
                                        <p:tgtEl>
                                          <p:spTgt spid="412675">
                                            <p:txEl>
                                              <p:charRg st="115" end="1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animBg="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矩形 13"/>
          <p:cNvSpPr/>
          <p:nvPr/>
        </p:nvSpPr>
        <p:spPr>
          <a:xfrm>
            <a:off x="8123238" y="139700"/>
            <a:ext cx="93980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1.1.2 </a:t>
            </a:r>
            <a:endParaRPr lang="zh-CN" altLang="en-US" sz="2800" dirty="0">
              <a:latin typeface="Arial" panose="020B0604020202020204" pitchFamily="34" charset="0"/>
              <a:ea typeface="宋体" panose="02010600030101010101" pitchFamily="2" charset="-122"/>
            </a:endParaRPr>
          </a:p>
        </p:txBody>
      </p:sp>
      <p:sp>
        <p:nvSpPr>
          <p:cNvPr id="15" name="Freeform 2"/>
          <p:cNvSpPr/>
          <p:nvPr/>
        </p:nvSpPr>
        <p:spPr>
          <a:xfrm>
            <a:off x="6249988" y="3190875"/>
            <a:ext cx="1587" cy="1452563"/>
          </a:xfrm>
          <a:custGeom>
            <a:avLst/>
            <a:gdLst/>
            <a:ahLst/>
            <a:cxnLst>
              <a:cxn ang="0">
                <a:pos x="0" y="0"/>
              </a:cxn>
              <a:cxn ang="0">
                <a:pos x="0" y="2147483647"/>
              </a:cxn>
            </a:cxnLst>
            <a:pathLst>
              <a:path w="1" h="915">
                <a:moveTo>
                  <a:pt x="0" y="0"/>
                </a:moveTo>
                <a:lnTo>
                  <a:pt x="0" y="915"/>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16" name="Freeform 17"/>
          <p:cNvSpPr/>
          <p:nvPr/>
        </p:nvSpPr>
        <p:spPr>
          <a:xfrm>
            <a:off x="6245225" y="3190875"/>
            <a:ext cx="4763" cy="442913"/>
          </a:xfrm>
          <a:custGeom>
            <a:avLst/>
            <a:gdLst/>
            <a:ahLst/>
            <a:cxnLst>
              <a:cxn ang="0">
                <a:pos x="2147483647" y="0"/>
              </a:cxn>
              <a:cxn ang="0">
                <a:pos x="0" y="2147483647"/>
              </a:cxn>
            </a:cxnLst>
            <a:pathLst>
              <a:path w="3" h="279">
                <a:moveTo>
                  <a:pt x="3" y="0"/>
                </a:moveTo>
                <a:lnTo>
                  <a:pt x="0" y="279"/>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17" name="Text Box 4"/>
          <p:cNvSpPr txBox="1"/>
          <p:nvPr/>
        </p:nvSpPr>
        <p:spPr>
          <a:xfrm>
            <a:off x="1525588" y="1609725"/>
            <a:ext cx="2743200" cy="579438"/>
          </a:xfrm>
          <a:prstGeom prst="rect">
            <a:avLst/>
          </a:prstGeom>
          <a:noFill/>
          <a:ln w="9525">
            <a:noFill/>
          </a:ln>
        </p:spPr>
        <p:txBody>
          <a:bodyPr anchor="t" anchorCtr="0">
            <a:spAutoFit/>
          </a:bodyPr>
          <a:p>
            <a:pPr algn="ctr">
              <a:spcBef>
                <a:spcPct val="50000"/>
              </a:spcBef>
            </a:pPr>
            <a:r>
              <a:rPr lang="zh-CN" altLang="en-US" sz="3200" dirty="0">
                <a:latin typeface="Arial" panose="020B0604020202020204" pitchFamily="34" charset="0"/>
                <a:ea typeface="宋体" panose="02010600030101010101" pitchFamily="2" charset="-122"/>
              </a:rPr>
              <a:t>高级语言</a:t>
            </a:r>
            <a:endParaRPr lang="zh-CN" altLang="en-US" sz="3200" dirty="0">
              <a:latin typeface="Arial" panose="020B0604020202020204" pitchFamily="34" charset="0"/>
              <a:ea typeface="宋体" panose="02010600030101010101" pitchFamily="2" charset="-122"/>
            </a:endParaRPr>
          </a:p>
        </p:txBody>
      </p:sp>
      <p:sp>
        <p:nvSpPr>
          <p:cNvPr id="18" name="Text Box 5"/>
          <p:cNvSpPr txBox="1"/>
          <p:nvPr/>
        </p:nvSpPr>
        <p:spPr>
          <a:xfrm>
            <a:off x="4878388" y="1609725"/>
            <a:ext cx="2743200" cy="522288"/>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虚拟机器 </a:t>
            </a:r>
            <a:r>
              <a:rPr lang="en-US" altLang="zh-CN" sz="2400" dirty="0">
                <a:latin typeface="Times New Roman" panose="02020603050405020304" pitchFamily="18" charset="0"/>
                <a:ea typeface="宋体" panose="02010600030101010101" pitchFamily="2" charset="-122"/>
              </a:rPr>
              <a:t>M</a:t>
            </a:r>
            <a:r>
              <a:rPr lang="en-US" altLang="zh-CN" sz="2400" baseline="-25000" dirty="0">
                <a:latin typeface="Times New Roman" panose="02020603050405020304" pitchFamily="18" charset="0"/>
                <a:ea typeface="宋体" panose="02010600030101010101" pitchFamily="2" charset="-122"/>
              </a:rPr>
              <a:t>3</a:t>
            </a:r>
            <a:endParaRPr lang="zh-CN" altLang="en-US" sz="2400" baseline="-25000" dirty="0">
              <a:latin typeface="Times New Roman" panose="02020603050405020304" pitchFamily="18" charset="0"/>
              <a:ea typeface="宋体" panose="02010600030101010101" pitchFamily="2" charset="-122"/>
            </a:endParaRPr>
          </a:p>
        </p:txBody>
      </p:sp>
      <p:sp>
        <p:nvSpPr>
          <p:cNvPr id="19" name="Text Box 6"/>
          <p:cNvSpPr txBox="1"/>
          <p:nvPr/>
        </p:nvSpPr>
        <p:spPr>
          <a:xfrm>
            <a:off x="1525588" y="2619375"/>
            <a:ext cx="2743200" cy="579438"/>
          </a:xfrm>
          <a:prstGeom prst="rect">
            <a:avLst/>
          </a:prstGeom>
          <a:noFill/>
          <a:ln w="9525">
            <a:noFill/>
          </a:ln>
        </p:spPr>
        <p:txBody>
          <a:bodyPr anchor="t" anchorCtr="0">
            <a:spAutoFit/>
          </a:bodyPr>
          <a:p>
            <a:pPr algn="ctr">
              <a:spcBef>
                <a:spcPct val="50000"/>
              </a:spcBef>
            </a:pPr>
            <a:r>
              <a:rPr lang="zh-CN" altLang="en-US" sz="3200" dirty="0">
                <a:latin typeface="Arial" panose="020B0604020202020204" pitchFamily="34" charset="0"/>
                <a:ea typeface="宋体" panose="02010600030101010101" pitchFamily="2" charset="-122"/>
              </a:rPr>
              <a:t>汇编语言</a:t>
            </a:r>
            <a:endParaRPr lang="zh-CN" altLang="en-US" sz="3200" dirty="0">
              <a:latin typeface="Arial" panose="020B0604020202020204" pitchFamily="34" charset="0"/>
              <a:ea typeface="宋体" panose="02010600030101010101" pitchFamily="2" charset="-122"/>
            </a:endParaRPr>
          </a:p>
        </p:txBody>
      </p:sp>
      <p:sp>
        <p:nvSpPr>
          <p:cNvPr id="20" name="Text Box 7"/>
          <p:cNvSpPr txBox="1"/>
          <p:nvPr/>
        </p:nvSpPr>
        <p:spPr>
          <a:xfrm>
            <a:off x="4878388" y="2619375"/>
            <a:ext cx="2743200" cy="522288"/>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虚拟机器 </a:t>
            </a:r>
            <a:r>
              <a:rPr lang="en-US" altLang="zh-CN" sz="2400" dirty="0">
                <a:latin typeface="Times New Roman" panose="02020603050405020304" pitchFamily="18" charset="0"/>
                <a:ea typeface="宋体" panose="02010600030101010101" pitchFamily="2" charset="-122"/>
              </a:rPr>
              <a:t>M</a:t>
            </a:r>
            <a:r>
              <a:rPr lang="en-US" altLang="zh-CN" sz="2400" baseline="-25000" dirty="0">
                <a:latin typeface="Times New Roman" panose="02020603050405020304" pitchFamily="18" charset="0"/>
                <a:ea typeface="宋体" panose="02010600030101010101" pitchFamily="2" charset="-122"/>
              </a:rPr>
              <a:t>2</a:t>
            </a:r>
            <a:endParaRPr lang="zh-CN" altLang="en-US" sz="2400" baseline="-25000" dirty="0">
              <a:latin typeface="Times New Roman" panose="02020603050405020304" pitchFamily="18" charset="0"/>
              <a:ea typeface="宋体" panose="02010600030101010101" pitchFamily="2" charset="-122"/>
            </a:endParaRPr>
          </a:p>
        </p:txBody>
      </p:sp>
      <p:grpSp>
        <p:nvGrpSpPr>
          <p:cNvPr id="2" name="Group 8"/>
          <p:cNvGrpSpPr/>
          <p:nvPr/>
        </p:nvGrpSpPr>
        <p:grpSpPr>
          <a:xfrm>
            <a:off x="1525588" y="3629025"/>
            <a:ext cx="6096000" cy="584200"/>
            <a:chOff x="864" y="2280"/>
            <a:chExt cx="3840" cy="368"/>
          </a:xfrm>
        </p:grpSpPr>
        <p:sp>
          <p:nvSpPr>
            <p:cNvPr id="25609" name="Text Box 9"/>
            <p:cNvSpPr txBox="1"/>
            <p:nvPr/>
          </p:nvSpPr>
          <p:spPr>
            <a:xfrm>
              <a:off x="864" y="2280"/>
              <a:ext cx="1728" cy="368"/>
            </a:xfrm>
            <a:prstGeom prst="rect">
              <a:avLst/>
            </a:prstGeom>
            <a:solidFill>
              <a:srgbClr val="0070C0"/>
            </a:solid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3200" dirty="0">
                  <a:latin typeface="Arial" panose="020B0604020202020204" pitchFamily="34" charset="0"/>
                  <a:ea typeface="宋体" panose="02010600030101010101" pitchFamily="2" charset="-122"/>
                </a:rPr>
                <a:t>操作系统</a:t>
              </a:r>
              <a:endParaRPr lang="zh-CN" altLang="en-US" sz="3200" dirty="0">
                <a:latin typeface="Arial" panose="020B0604020202020204" pitchFamily="34" charset="0"/>
                <a:ea typeface="宋体" panose="02010600030101010101" pitchFamily="2" charset="-122"/>
              </a:endParaRPr>
            </a:p>
          </p:txBody>
        </p:sp>
        <p:sp>
          <p:nvSpPr>
            <p:cNvPr id="25610" name="Text Box 10"/>
            <p:cNvSpPr txBox="1"/>
            <p:nvPr/>
          </p:nvSpPr>
          <p:spPr>
            <a:xfrm>
              <a:off x="2976" y="2280"/>
              <a:ext cx="1728" cy="330"/>
            </a:xfrm>
            <a:prstGeom prst="rect">
              <a:avLst/>
            </a:prstGeom>
            <a:solidFill>
              <a:srgbClr val="0070C0"/>
            </a:solid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虚拟机器</a:t>
              </a:r>
              <a:endParaRPr lang="zh-CN" altLang="en-US" sz="2800" dirty="0">
                <a:latin typeface="Arial" panose="020B0604020202020204" pitchFamily="34" charset="0"/>
                <a:ea typeface="宋体" panose="02010600030101010101" pitchFamily="2" charset="-122"/>
              </a:endParaRPr>
            </a:p>
          </p:txBody>
        </p:sp>
      </p:grpSp>
      <p:sp>
        <p:nvSpPr>
          <p:cNvPr id="24" name="Text Box 11"/>
          <p:cNvSpPr txBox="1"/>
          <p:nvPr/>
        </p:nvSpPr>
        <p:spPr>
          <a:xfrm>
            <a:off x="1525588" y="4638675"/>
            <a:ext cx="2743200" cy="579438"/>
          </a:xfrm>
          <a:prstGeom prst="rect">
            <a:avLst/>
          </a:prstGeom>
          <a:noFill/>
          <a:ln w="9525">
            <a:noFill/>
          </a:ln>
        </p:spPr>
        <p:txBody>
          <a:bodyPr anchor="t" anchorCtr="0">
            <a:spAutoFit/>
          </a:bodyPr>
          <a:p>
            <a:pPr algn="ctr">
              <a:spcBef>
                <a:spcPct val="50000"/>
              </a:spcBef>
            </a:pPr>
            <a:r>
              <a:rPr lang="zh-CN" altLang="en-US" sz="3200" dirty="0">
                <a:latin typeface="Arial" panose="020B0604020202020204" pitchFamily="34" charset="0"/>
                <a:ea typeface="宋体" panose="02010600030101010101" pitchFamily="2" charset="-122"/>
              </a:rPr>
              <a:t>机器语言</a:t>
            </a:r>
            <a:endParaRPr lang="zh-CN" altLang="en-US" sz="3200" dirty="0">
              <a:latin typeface="Arial" panose="020B0604020202020204" pitchFamily="34" charset="0"/>
              <a:ea typeface="宋体" panose="02010600030101010101" pitchFamily="2" charset="-122"/>
            </a:endParaRPr>
          </a:p>
        </p:txBody>
      </p:sp>
      <p:sp>
        <p:nvSpPr>
          <p:cNvPr id="25" name="Text Box 12"/>
          <p:cNvSpPr txBox="1"/>
          <p:nvPr/>
        </p:nvSpPr>
        <p:spPr>
          <a:xfrm>
            <a:off x="4878388" y="4638675"/>
            <a:ext cx="2743200" cy="522288"/>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实际机器 </a:t>
            </a:r>
            <a:r>
              <a:rPr lang="en-US" altLang="zh-CN" sz="2400" dirty="0">
                <a:latin typeface="Times New Roman" panose="02020603050405020304" pitchFamily="18" charset="0"/>
                <a:ea typeface="宋体" panose="02010600030101010101" pitchFamily="2" charset="-122"/>
              </a:rPr>
              <a:t>M</a:t>
            </a:r>
            <a:r>
              <a:rPr lang="en-US" altLang="zh-CN" sz="2400" baseline="-25000" dirty="0">
                <a:latin typeface="Times New Roman" panose="02020603050405020304" pitchFamily="18" charset="0"/>
                <a:ea typeface="宋体" panose="02010600030101010101" pitchFamily="2" charset="-122"/>
              </a:rPr>
              <a:t>1</a:t>
            </a:r>
            <a:endParaRPr lang="zh-CN" altLang="en-US" sz="2400" baseline="-25000" dirty="0">
              <a:latin typeface="Times New Roman" panose="02020603050405020304" pitchFamily="18" charset="0"/>
              <a:ea typeface="宋体" panose="02010600030101010101" pitchFamily="2" charset="-122"/>
            </a:endParaRPr>
          </a:p>
        </p:txBody>
      </p:sp>
      <p:sp>
        <p:nvSpPr>
          <p:cNvPr id="26" name="Text Box 13"/>
          <p:cNvSpPr txBox="1"/>
          <p:nvPr/>
        </p:nvSpPr>
        <p:spPr>
          <a:xfrm>
            <a:off x="1525588" y="5648325"/>
            <a:ext cx="2743200" cy="579438"/>
          </a:xfrm>
          <a:prstGeom prst="rect">
            <a:avLst/>
          </a:prstGeom>
          <a:noFill/>
          <a:ln w="9525">
            <a:noFill/>
          </a:ln>
        </p:spPr>
        <p:txBody>
          <a:bodyPr anchor="t" anchorCtr="0">
            <a:spAutoFit/>
          </a:bodyPr>
          <a:p>
            <a:pPr algn="ctr">
              <a:spcBef>
                <a:spcPct val="50000"/>
              </a:spcBef>
            </a:pPr>
            <a:r>
              <a:rPr lang="zh-CN" altLang="en-US" sz="3200" dirty="0">
                <a:latin typeface="Arial" panose="020B0604020202020204" pitchFamily="34" charset="0"/>
                <a:ea typeface="宋体" panose="02010600030101010101" pitchFamily="2" charset="-122"/>
              </a:rPr>
              <a:t>微指令系统</a:t>
            </a:r>
            <a:endParaRPr lang="zh-CN" altLang="en-US" sz="3200" dirty="0">
              <a:latin typeface="Arial" panose="020B0604020202020204" pitchFamily="34" charset="0"/>
              <a:ea typeface="宋体" panose="02010600030101010101" pitchFamily="2" charset="-122"/>
            </a:endParaRPr>
          </a:p>
        </p:txBody>
      </p:sp>
      <p:sp>
        <p:nvSpPr>
          <p:cNvPr id="27" name="Text Box 14"/>
          <p:cNvSpPr txBox="1"/>
          <p:nvPr/>
        </p:nvSpPr>
        <p:spPr>
          <a:xfrm>
            <a:off x="4878388" y="5648325"/>
            <a:ext cx="2743200" cy="522288"/>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微程序机器 </a:t>
            </a:r>
            <a:r>
              <a:rPr lang="en-US" altLang="zh-CN" sz="2400" dirty="0">
                <a:latin typeface="Times New Roman" panose="02020603050405020304" pitchFamily="18" charset="0"/>
                <a:ea typeface="宋体" panose="02010600030101010101" pitchFamily="2" charset="-122"/>
              </a:rPr>
              <a:t>M</a:t>
            </a:r>
            <a:r>
              <a:rPr lang="en-US" altLang="zh-CN" sz="2400" baseline="-25000" dirty="0">
                <a:latin typeface="Times New Roman" panose="02020603050405020304" pitchFamily="18" charset="0"/>
                <a:ea typeface="宋体" panose="02010600030101010101" pitchFamily="2" charset="-122"/>
              </a:rPr>
              <a:t>0</a:t>
            </a:r>
            <a:endParaRPr lang="zh-CN" altLang="en-US" sz="2400" baseline="-25000" dirty="0">
              <a:latin typeface="Times New Roman" panose="02020603050405020304" pitchFamily="18" charset="0"/>
              <a:ea typeface="宋体" panose="02010600030101010101" pitchFamily="2" charset="-122"/>
            </a:endParaRPr>
          </a:p>
        </p:txBody>
      </p:sp>
      <p:sp>
        <p:nvSpPr>
          <p:cNvPr id="28" name="Freeform 15"/>
          <p:cNvSpPr/>
          <p:nvPr/>
        </p:nvSpPr>
        <p:spPr>
          <a:xfrm>
            <a:off x="6249988" y="2190750"/>
            <a:ext cx="1587" cy="409575"/>
          </a:xfrm>
          <a:custGeom>
            <a:avLst/>
            <a:gdLst/>
            <a:ahLst/>
            <a:cxnLst>
              <a:cxn ang="0">
                <a:pos x="0" y="0"/>
              </a:cxn>
              <a:cxn ang="0">
                <a:pos x="2147483647" y="2147483647"/>
              </a:cxn>
            </a:cxnLst>
            <a:pathLst>
              <a:path w="1" h="258">
                <a:moveTo>
                  <a:pt x="0" y="0"/>
                </a:moveTo>
                <a:lnTo>
                  <a:pt x="1" y="258"/>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29" name="Freeform 16"/>
          <p:cNvSpPr/>
          <p:nvPr/>
        </p:nvSpPr>
        <p:spPr>
          <a:xfrm>
            <a:off x="6249988" y="5200650"/>
            <a:ext cx="1587" cy="447675"/>
          </a:xfrm>
          <a:custGeom>
            <a:avLst/>
            <a:gdLst/>
            <a:ahLst/>
            <a:cxnLst>
              <a:cxn ang="0">
                <a:pos x="0" y="0"/>
              </a:cxn>
              <a:cxn ang="0">
                <a:pos x="2147483647" y="2147483647"/>
              </a:cxn>
            </a:cxnLst>
            <a:pathLst>
              <a:path w="1" h="282">
                <a:moveTo>
                  <a:pt x="0" y="0"/>
                </a:moveTo>
                <a:lnTo>
                  <a:pt x="1" y="282"/>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25617" name="Rectangle 2"/>
          <p:cNvSpPr>
            <a:spLocks noGrp="1"/>
          </p:cNvSpPr>
          <p:nvPr>
            <p:ph type="title"/>
          </p:nvPr>
        </p:nvSpPr>
        <p:spPr>
          <a:xfrm>
            <a:off x="1185863" y="604838"/>
            <a:ext cx="5495925" cy="762000"/>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计算机系统层次结构</a:t>
            </a:r>
            <a:endParaRPr lang="en-US" altLang="zh-CN" dirty="0">
              <a:solidFill>
                <a:srgbClr val="C00000"/>
              </a:solidFill>
              <a:latin typeface="微软雅黑 Light" panose="020B0502040204020203" pitchFamily="34" charset="-122"/>
              <a:ea typeface="微软雅黑 Light" panose="020B0502040204020203"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par>
                          <p:cTn id="23" fill="hold">
                            <p:stCondLst>
                              <p:cond delay="500"/>
                            </p:stCondLst>
                            <p:childTnLst>
                              <p:par>
                                <p:cTn id="24" presetID="12" presetClass="entr" presetSubtype="1"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slide(fromTop)">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childTnLst>
                          </p:cTn>
                        </p:par>
                        <p:par>
                          <p:cTn id="37" fill="hold">
                            <p:stCondLst>
                              <p:cond delay="500"/>
                            </p:stCondLst>
                            <p:childTnLst>
                              <p:par>
                                <p:cTn id="38" presetID="12" presetClass="entr" presetSubtype="1"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slide(fromTop)">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blinds(horizontal)">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blinds(horizontal)">
                                      <p:cBhvr>
                                        <p:cTn id="50" dur="500"/>
                                        <p:tgtEl>
                                          <p:spTgt spid="27"/>
                                        </p:tgtEl>
                                      </p:cBhvr>
                                    </p:animEffect>
                                  </p:childTnLst>
                                </p:cTn>
                              </p:par>
                            </p:childTnLst>
                          </p:cTn>
                        </p:par>
                        <p:par>
                          <p:cTn id="51" fill="hold">
                            <p:stCondLst>
                              <p:cond delay="500"/>
                            </p:stCondLst>
                            <p:childTnLst>
                              <p:par>
                                <p:cTn id="52" presetID="1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lide(fromTop)">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p:cTn id="59" dur="500" fill="hold"/>
                                        <p:tgtEl>
                                          <p:spTgt spid="2"/>
                                        </p:tgtEl>
                                        <p:attrNameLst>
                                          <p:attrName>ppt_x</p:attrName>
                                        </p:attrNameLst>
                                      </p:cBhvr>
                                      <p:tavLst>
                                        <p:tav tm="0">
                                          <p:val>
                                            <p:strVal val="1+#ppt_w/2"/>
                                          </p:val>
                                        </p:tav>
                                        <p:tav tm="100000">
                                          <p:val>
                                            <p:strVal val="#ppt_x"/>
                                          </p:val>
                                        </p:tav>
                                      </p:tavLst>
                                    </p:anim>
                                    <p:anim calcmode="lin" valueType="num">
                                      <p:cBhvr>
                                        <p:cTn id="60" dur="500" fill="hold"/>
                                        <p:tgtEl>
                                          <p:spTgt spid="2"/>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12" presetClass="entr" presetSubtype="1" fill="hold"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slide(fromTop)">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ldLvl="0" animBg="1"/>
      <p:bldP spid="19" grpId="0"/>
      <p:bldP spid="20" grpId="0" bldLvl="0" animBg="1"/>
      <p:bldP spid="24" grpId="0"/>
      <p:bldP spid="25" grpId="0" bldLvl="0" animBg="1"/>
      <p:bldP spid="26" grpId="0"/>
      <p:bldP spid="2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矩形 17"/>
          <p:cNvSpPr/>
          <p:nvPr/>
        </p:nvSpPr>
        <p:spPr>
          <a:xfrm>
            <a:off x="8123238" y="139700"/>
            <a:ext cx="93980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1.1.2 </a:t>
            </a:r>
            <a:endParaRPr lang="zh-CN" altLang="en-US" sz="2800" dirty="0">
              <a:latin typeface="Arial" panose="020B0604020202020204" pitchFamily="34" charset="0"/>
              <a:ea typeface="宋体" panose="02010600030101010101" pitchFamily="2" charset="-122"/>
            </a:endParaRPr>
          </a:p>
        </p:txBody>
      </p:sp>
      <p:sp>
        <p:nvSpPr>
          <p:cNvPr id="26626" name="Text Box 27"/>
          <p:cNvSpPr txBox="1"/>
          <p:nvPr/>
        </p:nvSpPr>
        <p:spPr>
          <a:xfrm>
            <a:off x="4630738" y="601663"/>
            <a:ext cx="2349500" cy="830262"/>
          </a:xfrm>
          <a:prstGeom prst="rect">
            <a:avLst/>
          </a:prstGeom>
          <a:noFill/>
          <a:ln w="9525">
            <a:noFill/>
          </a:ln>
        </p:spPr>
        <p:txBody>
          <a:bodyPr wrap="none" anchor="t" anchorCtr="0">
            <a:spAutoFit/>
          </a:bodyPr>
          <a:p>
            <a:pPr algn="ctr"/>
            <a:r>
              <a:rPr lang="zh-CN" altLang="en-US" sz="2400" dirty="0">
                <a:latin typeface="Arial" panose="020B0604020202020204" pitchFamily="34" charset="0"/>
                <a:ea typeface="宋体" panose="02010600030101010101" pitchFamily="2" charset="-122"/>
              </a:rPr>
              <a:t>用编译程序翻译</a:t>
            </a:r>
            <a:endParaRPr lang="zh-CN" altLang="en-US" sz="2400" dirty="0">
              <a:latin typeface="Arial" panose="020B0604020202020204" pitchFamily="34" charset="0"/>
              <a:ea typeface="宋体" panose="02010600030101010101" pitchFamily="2" charset="-122"/>
            </a:endParaRPr>
          </a:p>
          <a:p>
            <a:pPr algn="ctr"/>
            <a:r>
              <a:rPr lang="zh-CN" altLang="en-US" sz="2400" dirty="0">
                <a:latin typeface="Arial" panose="020B0604020202020204" pitchFamily="34" charset="0"/>
                <a:ea typeface="宋体" panose="02010600030101010101" pitchFamily="2" charset="-122"/>
              </a:rPr>
              <a:t>成汇编语言程序</a:t>
            </a:r>
            <a:endParaRPr lang="zh-CN" altLang="en-US" sz="2400" dirty="0">
              <a:latin typeface="Arial" panose="020B0604020202020204" pitchFamily="34" charset="0"/>
              <a:ea typeface="宋体" panose="02010600030101010101" pitchFamily="2" charset="-122"/>
            </a:endParaRPr>
          </a:p>
        </p:txBody>
      </p:sp>
      <p:sp>
        <p:nvSpPr>
          <p:cNvPr id="26627" name="Text Box 29"/>
          <p:cNvSpPr txBox="1"/>
          <p:nvPr/>
        </p:nvSpPr>
        <p:spPr>
          <a:xfrm>
            <a:off x="4630738" y="1862138"/>
            <a:ext cx="2349500" cy="830262"/>
          </a:xfrm>
          <a:prstGeom prst="rect">
            <a:avLst/>
          </a:prstGeom>
          <a:noFill/>
          <a:ln w="9525">
            <a:noFill/>
          </a:ln>
        </p:spPr>
        <p:txBody>
          <a:bodyPr wrap="none" anchor="t" anchorCtr="0">
            <a:spAutoFit/>
          </a:bodyPr>
          <a:p>
            <a:pPr algn="ctr"/>
            <a:r>
              <a:rPr lang="zh-CN" altLang="en-US" sz="2400" dirty="0">
                <a:latin typeface="Arial" panose="020B0604020202020204" pitchFamily="34" charset="0"/>
                <a:ea typeface="宋体" panose="02010600030101010101" pitchFamily="2" charset="-122"/>
              </a:rPr>
              <a:t>用汇编程序翻译</a:t>
            </a:r>
            <a:endParaRPr lang="zh-CN" altLang="en-US" sz="2400" dirty="0">
              <a:latin typeface="Arial" panose="020B0604020202020204" pitchFamily="34" charset="0"/>
              <a:ea typeface="宋体" panose="02010600030101010101" pitchFamily="2" charset="-122"/>
            </a:endParaRPr>
          </a:p>
          <a:p>
            <a:pPr algn="ctr"/>
            <a:r>
              <a:rPr lang="zh-CN" altLang="en-US" sz="2400" dirty="0">
                <a:latin typeface="Arial" panose="020B0604020202020204" pitchFamily="34" charset="0"/>
                <a:ea typeface="宋体" panose="02010600030101010101" pitchFamily="2" charset="-122"/>
              </a:rPr>
              <a:t>成机器语言程序</a:t>
            </a:r>
            <a:endParaRPr lang="zh-CN" altLang="en-US" sz="2400" dirty="0">
              <a:latin typeface="Arial" panose="020B0604020202020204" pitchFamily="34" charset="0"/>
              <a:ea typeface="宋体" panose="02010600030101010101" pitchFamily="2" charset="-122"/>
            </a:endParaRPr>
          </a:p>
        </p:txBody>
      </p:sp>
      <p:sp>
        <p:nvSpPr>
          <p:cNvPr id="26628" name="Text Box 30"/>
          <p:cNvSpPr txBox="1"/>
          <p:nvPr/>
        </p:nvSpPr>
        <p:spPr>
          <a:xfrm>
            <a:off x="4641850" y="3309938"/>
            <a:ext cx="3554413" cy="457200"/>
          </a:xfrm>
          <a:prstGeom prst="rect">
            <a:avLst/>
          </a:prstGeom>
          <a:noFill/>
          <a:ln w="9525">
            <a:noFill/>
          </a:ln>
        </p:spPr>
        <p:txBody>
          <a:bodyPr wrap="none" anchor="t" anchorCtr="0">
            <a:spAutoFit/>
          </a:bodyPr>
          <a:p>
            <a:pPr algn="ctr"/>
            <a:r>
              <a:rPr lang="zh-CN" altLang="en-US" sz="2400" dirty="0">
                <a:latin typeface="Arial" panose="020B0604020202020204" pitchFamily="34" charset="0"/>
                <a:ea typeface="宋体" panose="02010600030101010101" pitchFamily="2" charset="-122"/>
              </a:rPr>
              <a:t>用机器语言解释操作系统</a:t>
            </a:r>
            <a:endParaRPr lang="zh-CN" altLang="en-US" sz="2400" dirty="0">
              <a:latin typeface="Arial" panose="020B0604020202020204" pitchFamily="34" charset="0"/>
              <a:ea typeface="宋体" panose="02010600030101010101" pitchFamily="2" charset="-122"/>
            </a:endParaRPr>
          </a:p>
        </p:txBody>
      </p:sp>
      <p:sp>
        <p:nvSpPr>
          <p:cNvPr id="26629" name="Text Box 31"/>
          <p:cNvSpPr txBox="1"/>
          <p:nvPr/>
        </p:nvSpPr>
        <p:spPr>
          <a:xfrm>
            <a:off x="4641850" y="4543425"/>
            <a:ext cx="3248025" cy="457200"/>
          </a:xfrm>
          <a:prstGeom prst="rect">
            <a:avLst/>
          </a:prstGeom>
          <a:noFill/>
          <a:ln w="9525">
            <a:noFill/>
          </a:ln>
        </p:spPr>
        <p:txBody>
          <a:bodyPr wrap="none" anchor="t" anchorCtr="0">
            <a:spAutoFit/>
          </a:bodyPr>
          <a:p>
            <a:pPr algn="ctr"/>
            <a:r>
              <a:rPr lang="zh-CN" altLang="en-US" sz="2400" dirty="0">
                <a:latin typeface="Arial" panose="020B0604020202020204" pitchFamily="34" charset="0"/>
                <a:ea typeface="宋体" panose="02010600030101010101" pitchFamily="2" charset="-122"/>
              </a:rPr>
              <a:t>用微指令解释机器指令</a:t>
            </a:r>
            <a:endParaRPr lang="zh-CN" altLang="en-US" sz="2400" dirty="0">
              <a:latin typeface="Arial" panose="020B0604020202020204" pitchFamily="34" charset="0"/>
              <a:ea typeface="宋体" panose="02010600030101010101" pitchFamily="2" charset="-122"/>
            </a:endParaRPr>
          </a:p>
        </p:txBody>
      </p:sp>
      <p:sp>
        <p:nvSpPr>
          <p:cNvPr id="26630" name="Text Box 32"/>
          <p:cNvSpPr txBox="1"/>
          <p:nvPr/>
        </p:nvSpPr>
        <p:spPr>
          <a:xfrm>
            <a:off x="4641850" y="5762625"/>
            <a:ext cx="3248025" cy="457200"/>
          </a:xfrm>
          <a:prstGeom prst="rect">
            <a:avLst/>
          </a:prstGeom>
          <a:noFill/>
          <a:ln w="9525">
            <a:noFill/>
          </a:ln>
        </p:spPr>
        <p:txBody>
          <a:bodyPr wrap="none" anchor="t" anchorCtr="0">
            <a:spAutoFit/>
          </a:bodyPr>
          <a:p>
            <a:pPr algn="ctr"/>
            <a:r>
              <a:rPr lang="zh-CN" altLang="en-US" sz="2400" dirty="0">
                <a:latin typeface="Arial" panose="020B0604020202020204" pitchFamily="34" charset="0"/>
                <a:ea typeface="宋体" panose="02010600030101010101" pitchFamily="2" charset="-122"/>
              </a:rPr>
              <a:t>由硬件直接执行微指令</a:t>
            </a:r>
            <a:endParaRPr lang="zh-CN" altLang="en-US" sz="2400" dirty="0">
              <a:latin typeface="Arial" panose="020B0604020202020204" pitchFamily="34" charset="0"/>
              <a:ea typeface="宋体" panose="02010600030101010101" pitchFamily="2" charset="-122"/>
            </a:endParaRPr>
          </a:p>
        </p:txBody>
      </p:sp>
      <p:grpSp>
        <p:nvGrpSpPr>
          <p:cNvPr id="2" name="Group 41"/>
          <p:cNvGrpSpPr/>
          <p:nvPr/>
        </p:nvGrpSpPr>
        <p:grpSpPr>
          <a:xfrm>
            <a:off x="214313" y="2417763"/>
            <a:ext cx="8848725" cy="3244850"/>
            <a:chOff x="186" y="1631"/>
            <a:chExt cx="5574" cy="2044"/>
          </a:xfrm>
        </p:grpSpPr>
        <p:sp>
          <p:nvSpPr>
            <p:cNvPr id="26632" name="Line 33"/>
            <p:cNvSpPr/>
            <p:nvPr/>
          </p:nvSpPr>
          <p:spPr>
            <a:xfrm>
              <a:off x="192" y="2685"/>
              <a:ext cx="5568" cy="0"/>
            </a:xfrm>
            <a:prstGeom prst="line">
              <a:avLst/>
            </a:prstGeom>
            <a:ln w="38100" cap="flat" cmpd="sng">
              <a:solidFill>
                <a:srgbClr val="C00000"/>
              </a:solidFill>
              <a:prstDash val="lgDashDot"/>
              <a:round/>
              <a:headEnd type="none" w="med" len="med"/>
              <a:tailEnd type="none" w="med" len="med"/>
            </a:ln>
          </p:spPr>
        </p:sp>
        <p:sp>
          <p:nvSpPr>
            <p:cNvPr id="26633" name="Text Box 34"/>
            <p:cNvSpPr txBox="1"/>
            <p:nvPr/>
          </p:nvSpPr>
          <p:spPr>
            <a:xfrm>
              <a:off x="190" y="1631"/>
              <a:ext cx="440" cy="834"/>
            </a:xfrm>
            <a:prstGeom prst="rect">
              <a:avLst/>
            </a:prstGeom>
            <a:noFill/>
            <a:ln w="9525">
              <a:noFill/>
            </a:ln>
          </p:spPr>
          <p:txBody>
            <a:bodyPr wrap="none" anchor="t" anchorCtr="0">
              <a:spAutoFit/>
            </a:bodyPr>
            <a:p>
              <a:pPr algn="ctr"/>
              <a:r>
                <a:rPr lang="zh-CN" altLang="en-US" sz="4000" dirty="0">
                  <a:solidFill>
                    <a:srgbClr val="C00000"/>
                  </a:solidFill>
                  <a:latin typeface="Arial" panose="020B0604020202020204" pitchFamily="34" charset="0"/>
                  <a:ea typeface="宋体" panose="02010600030101010101" pitchFamily="2" charset="-122"/>
                </a:rPr>
                <a:t>软</a:t>
              </a:r>
              <a:endParaRPr lang="zh-CN" altLang="en-US" sz="4000" dirty="0">
                <a:solidFill>
                  <a:srgbClr val="C00000"/>
                </a:solidFill>
                <a:latin typeface="Arial" panose="020B0604020202020204" pitchFamily="34" charset="0"/>
                <a:ea typeface="宋体" panose="02010600030101010101" pitchFamily="2" charset="-122"/>
              </a:endParaRPr>
            </a:p>
            <a:p>
              <a:pPr algn="ctr"/>
              <a:r>
                <a:rPr lang="zh-CN" altLang="en-US" sz="4000" dirty="0">
                  <a:solidFill>
                    <a:srgbClr val="C00000"/>
                  </a:solidFill>
                  <a:latin typeface="Arial" panose="020B0604020202020204" pitchFamily="34" charset="0"/>
                  <a:ea typeface="宋体" panose="02010600030101010101" pitchFamily="2" charset="-122"/>
                </a:rPr>
                <a:t>件</a:t>
              </a:r>
              <a:endParaRPr lang="zh-CN" altLang="en-US" sz="4000" dirty="0">
                <a:solidFill>
                  <a:srgbClr val="C00000"/>
                </a:solidFill>
                <a:latin typeface="Arial" panose="020B0604020202020204" pitchFamily="34" charset="0"/>
                <a:ea typeface="宋体" panose="02010600030101010101" pitchFamily="2" charset="-122"/>
              </a:endParaRPr>
            </a:p>
          </p:txBody>
        </p:sp>
        <p:sp>
          <p:nvSpPr>
            <p:cNvPr id="26634" name="Text Box 35"/>
            <p:cNvSpPr txBox="1"/>
            <p:nvPr/>
          </p:nvSpPr>
          <p:spPr>
            <a:xfrm>
              <a:off x="186" y="2841"/>
              <a:ext cx="440" cy="834"/>
            </a:xfrm>
            <a:prstGeom prst="rect">
              <a:avLst/>
            </a:prstGeom>
            <a:noFill/>
            <a:ln w="9525">
              <a:noFill/>
            </a:ln>
          </p:spPr>
          <p:txBody>
            <a:bodyPr wrap="none" anchor="t" anchorCtr="0">
              <a:spAutoFit/>
            </a:bodyPr>
            <a:p>
              <a:pPr algn="ctr"/>
              <a:r>
                <a:rPr lang="zh-CN" altLang="en-US" sz="4000" dirty="0">
                  <a:solidFill>
                    <a:srgbClr val="C00000"/>
                  </a:solidFill>
                  <a:latin typeface="Arial" panose="020B0604020202020204" pitchFamily="34" charset="0"/>
                  <a:ea typeface="宋体" panose="02010600030101010101" pitchFamily="2" charset="-122"/>
                </a:rPr>
                <a:t>硬</a:t>
              </a:r>
              <a:endParaRPr lang="zh-CN" altLang="en-US" sz="4000" dirty="0">
                <a:solidFill>
                  <a:srgbClr val="C00000"/>
                </a:solidFill>
                <a:latin typeface="Arial" panose="020B0604020202020204" pitchFamily="34" charset="0"/>
                <a:ea typeface="宋体" panose="02010600030101010101" pitchFamily="2" charset="-122"/>
              </a:endParaRPr>
            </a:p>
            <a:p>
              <a:pPr algn="ctr"/>
              <a:r>
                <a:rPr lang="zh-CN" altLang="en-US" sz="4000" dirty="0">
                  <a:solidFill>
                    <a:srgbClr val="C00000"/>
                  </a:solidFill>
                  <a:latin typeface="Arial" panose="020B0604020202020204" pitchFamily="34" charset="0"/>
                  <a:ea typeface="宋体" panose="02010600030101010101" pitchFamily="2" charset="-122"/>
                </a:rPr>
                <a:t>件</a:t>
              </a:r>
              <a:endParaRPr lang="zh-CN" altLang="en-US" sz="4000" dirty="0">
                <a:solidFill>
                  <a:srgbClr val="C00000"/>
                </a:solidFill>
                <a:latin typeface="Arial" panose="020B0604020202020204" pitchFamily="34" charset="0"/>
                <a:ea typeface="宋体" panose="02010600030101010101" pitchFamily="2" charset="-122"/>
              </a:endParaRPr>
            </a:p>
          </p:txBody>
        </p:sp>
      </p:grpSp>
      <p:grpSp>
        <p:nvGrpSpPr>
          <p:cNvPr id="26635" name="Group 67"/>
          <p:cNvGrpSpPr/>
          <p:nvPr/>
        </p:nvGrpSpPr>
        <p:grpSpPr>
          <a:xfrm>
            <a:off x="1138238" y="742950"/>
            <a:ext cx="2743200" cy="5392738"/>
            <a:chOff x="768" y="576"/>
            <a:chExt cx="1728" cy="3397"/>
          </a:xfrm>
        </p:grpSpPr>
        <p:sp>
          <p:nvSpPr>
            <p:cNvPr id="26636" name="Text Box 54"/>
            <p:cNvSpPr txBox="1"/>
            <p:nvPr/>
          </p:nvSpPr>
          <p:spPr>
            <a:xfrm>
              <a:off x="768" y="576"/>
              <a:ext cx="1728" cy="330"/>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虚拟机器 </a:t>
              </a:r>
              <a:r>
                <a:rPr lang="en-US" altLang="zh-CN" sz="2400" dirty="0">
                  <a:latin typeface="Times New Roman" panose="02020603050405020304" pitchFamily="18" charset="0"/>
                  <a:ea typeface="宋体" panose="02010600030101010101" pitchFamily="2" charset="-122"/>
                </a:rPr>
                <a:t>M</a:t>
              </a:r>
              <a:r>
                <a:rPr lang="en-US" altLang="zh-CN" sz="2400" baseline="-25000" dirty="0">
                  <a:latin typeface="Times New Roman" panose="02020603050405020304" pitchFamily="18" charset="0"/>
                  <a:ea typeface="宋体" panose="02010600030101010101" pitchFamily="2" charset="-122"/>
                </a:rPr>
                <a:t>4</a:t>
              </a:r>
              <a:endParaRPr lang="zh-CN" altLang="en-US" sz="2400" baseline="-25000" dirty="0">
                <a:latin typeface="Times New Roman" panose="02020603050405020304" pitchFamily="18" charset="0"/>
                <a:ea typeface="宋体" panose="02010600030101010101" pitchFamily="2" charset="-122"/>
              </a:endParaRPr>
            </a:p>
          </p:txBody>
        </p:sp>
        <p:sp>
          <p:nvSpPr>
            <p:cNvPr id="26637" name="Text Box 55"/>
            <p:cNvSpPr txBox="1"/>
            <p:nvPr/>
          </p:nvSpPr>
          <p:spPr>
            <a:xfrm>
              <a:off x="768" y="1342"/>
              <a:ext cx="1728" cy="330"/>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虚拟机器 </a:t>
              </a:r>
              <a:r>
                <a:rPr lang="en-US" altLang="zh-CN" sz="2400" dirty="0">
                  <a:latin typeface="Times New Roman" panose="02020603050405020304" pitchFamily="18" charset="0"/>
                  <a:ea typeface="宋体" panose="02010600030101010101" pitchFamily="2" charset="-122"/>
                </a:rPr>
                <a:t>M</a:t>
              </a:r>
              <a:r>
                <a:rPr lang="en-US" altLang="zh-CN" sz="2400" baseline="-25000" dirty="0">
                  <a:latin typeface="Times New Roman" panose="02020603050405020304" pitchFamily="18" charset="0"/>
                  <a:ea typeface="宋体" panose="02010600030101010101" pitchFamily="2" charset="-122"/>
                </a:rPr>
                <a:t>3</a:t>
              </a:r>
              <a:endParaRPr lang="zh-CN" altLang="en-US" sz="2400" baseline="-25000" dirty="0">
                <a:latin typeface="Times New Roman" panose="02020603050405020304" pitchFamily="18" charset="0"/>
                <a:ea typeface="宋体" panose="02010600030101010101" pitchFamily="2" charset="-122"/>
              </a:endParaRPr>
            </a:p>
          </p:txBody>
        </p:sp>
        <p:sp>
          <p:nvSpPr>
            <p:cNvPr id="26638" name="Text Box 56"/>
            <p:cNvSpPr txBox="1"/>
            <p:nvPr/>
          </p:nvSpPr>
          <p:spPr>
            <a:xfrm>
              <a:off x="768" y="2109"/>
              <a:ext cx="1728" cy="330"/>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虚拟机器 </a:t>
              </a:r>
              <a:r>
                <a:rPr lang="en-US" altLang="zh-CN" sz="2400" dirty="0">
                  <a:latin typeface="Times New Roman" panose="02020603050405020304" pitchFamily="18" charset="0"/>
                  <a:ea typeface="宋体" panose="02010600030101010101" pitchFamily="2" charset="-122"/>
                </a:rPr>
                <a:t>M</a:t>
              </a:r>
              <a:r>
                <a:rPr lang="en-US" altLang="zh-CN" sz="2400" baseline="-25000" dirty="0">
                  <a:latin typeface="Times New Roman" panose="02020603050405020304" pitchFamily="18" charset="0"/>
                  <a:ea typeface="宋体" panose="02010600030101010101" pitchFamily="2" charset="-122"/>
                </a:rPr>
                <a:t>2</a:t>
              </a:r>
              <a:endParaRPr lang="zh-CN" altLang="en-US" sz="2400" baseline="-25000" dirty="0">
                <a:latin typeface="Times New Roman" panose="02020603050405020304" pitchFamily="18" charset="0"/>
                <a:ea typeface="宋体" panose="02010600030101010101" pitchFamily="2" charset="-122"/>
              </a:endParaRPr>
            </a:p>
          </p:txBody>
        </p:sp>
        <p:sp>
          <p:nvSpPr>
            <p:cNvPr id="26639" name="Text Box 57"/>
            <p:cNvSpPr txBox="1"/>
            <p:nvPr/>
          </p:nvSpPr>
          <p:spPr>
            <a:xfrm>
              <a:off x="768" y="2876"/>
              <a:ext cx="1728" cy="330"/>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实际机器 </a:t>
              </a:r>
              <a:r>
                <a:rPr lang="en-US" altLang="zh-CN" sz="2400" dirty="0">
                  <a:latin typeface="Times New Roman" panose="02020603050405020304" pitchFamily="18" charset="0"/>
                  <a:ea typeface="宋体" panose="02010600030101010101" pitchFamily="2" charset="-122"/>
                </a:rPr>
                <a:t>M</a:t>
              </a:r>
              <a:r>
                <a:rPr lang="en-US" altLang="zh-CN" sz="2400" baseline="-25000" dirty="0">
                  <a:latin typeface="Times New Roman" panose="02020603050405020304" pitchFamily="18" charset="0"/>
                  <a:ea typeface="宋体" panose="02010600030101010101" pitchFamily="2" charset="-122"/>
                </a:rPr>
                <a:t>1</a:t>
              </a:r>
              <a:endParaRPr lang="zh-CN" altLang="en-US" sz="2400" baseline="-25000" dirty="0">
                <a:latin typeface="Times New Roman" panose="02020603050405020304" pitchFamily="18" charset="0"/>
                <a:ea typeface="宋体" panose="02010600030101010101" pitchFamily="2" charset="-122"/>
              </a:endParaRPr>
            </a:p>
          </p:txBody>
        </p:sp>
        <p:sp>
          <p:nvSpPr>
            <p:cNvPr id="26640" name="Text Box 58"/>
            <p:cNvSpPr txBox="1"/>
            <p:nvPr/>
          </p:nvSpPr>
          <p:spPr>
            <a:xfrm>
              <a:off x="768" y="3643"/>
              <a:ext cx="1728" cy="330"/>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800" dirty="0">
                  <a:latin typeface="Arial" panose="020B0604020202020204" pitchFamily="34" charset="0"/>
                  <a:ea typeface="宋体" panose="02010600030101010101" pitchFamily="2" charset="-122"/>
                </a:rPr>
                <a:t>微程序机器 </a:t>
              </a:r>
              <a:r>
                <a:rPr lang="en-US" altLang="zh-CN" sz="2400" dirty="0">
                  <a:latin typeface="Times New Roman" panose="02020603050405020304" pitchFamily="18" charset="0"/>
                  <a:ea typeface="宋体" panose="02010600030101010101" pitchFamily="2" charset="-122"/>
                </a:rPr>
                <a:t>M</a:t>
              </a:r>
              <a:r>
                <a:rPr lang="en-US" altLang="zh-CN" sz="2400" baseline="-25000" dirty="0">
                  <a:latin typeface="Times New Roman" panose="02020603050405020304" pitchFamily="18" charset="0"/>
                  <a:ea typeface="宋体" panose="02010600030101010101" pitchFamily="2" charset="-122"/>
                </a:rPr>
                <a:t>0</a:t>
              </a:r>
              <a:endParaRPr lang="zh-CN" altLang="en-US" sz="2400" baseline="-25000" dirty="0">
                <a:latin typeface="Times New Roman" panose="02020603050405020304" pitchFamily="18" charset="0"/>
                <a:ea typeface="宋体" panose="02010600030101010101" pitchFamily="2" charset="-122"/>
              </a:endParaRPr>
            </a:p>
          </p:txBody>
        </p:sp>
        <p:sp>
          <p:nvSpPr>
            <p:cNvPr id="26641" name="Line 63"/>
            <p:cNvSpPr/>
            <p:nvPr/>
          </p:nvSpPr>
          <p:spPr>
            <a:xfrm>
              <a:off x="1584" y="960"/>
              <a:ext cx="0" cy="384"/>
            </a:xfrm>
            <a:prstGeom prst="line">
              <a:avLst/>
            </a:prstGeom>
            <a:ln w="38100" cap="flat" cmpd="sng">
              <a:solidFill>
                <a:schemeClr val="tx1"/>
              </a:solidFill>
              <a:prstDash val="solid"/>
              <a:round/>
              <a:headEnd type="none" w="med" len="med"/>
              <a:tailEnd type="stealth" w="med" len="med"/>
            </a:ln>
          </p:spPr>
        </p:sp>
        <p:sp>
          <p:nvSpPr>
            <p:cNvPr id="26642" name="Line 64"/>
            <p:cNvSpPr/>
            <p:nvPr/>
          </p:nvSpPr>
          <p:spPr>
            <a:xfrm>
              <a:off x="1584" y="1728"/>
              <a:ext cx="0" cy="384"/>
            </a:xfrm>
            <a:prstGeom prst="line">
              <a:avLst/>
            </a:prstGeom>
            <a:ln w="38100" cap="flat" cmpd="sng">
              <a:solidFill>
                <a:schemeClr val="tx1"/>
              </a:solidFill>
              <a:prstDash val="solid"/>
              <a:round/>
              <a:headEnd type="none" w="med" len="med"/>
              <a:tailEnd type="stealth" w="med" len="med"/>
            </a:ln>
          </p:spPr>
        </p:sp>
        <p:sp>
          <p:nvSpPr>
            <p:cNvPr id="26643" name="Line 65"/>
            <p:cNvSpPr/>
            <p:nvPr/>
          </p:nvSpPr>
          <p:spPr>
            <a:xfrm>
              <a:off x="1584" y="2496"/>
              <a:ext cx="0" cy="384"/>
            </a:xfrm>
            <a:prstGeom prst="line">
              <a:avLst/>
            </a:prstGeom>
            <a:ln w="38100" cap="flat" cmpd="sng">
              <a:solidFill>
                <a:schemeClr val="tx1"/>
              </a:solidFill>
              <a:prstDash val="solid"/>
              <a:round/>
              <a:headEnd type="none" w="med" len="med"/>
              <a:tailEnd type="stealth" w="med" len="med"/>
            </a:ln>
          </p:spPr>
        </p:sp>
        <p:sp>
          <p:nvSpPr>
            <p:cNvPr id="26644" name="Line 66"/>
            <p:cNvSpPr/>
            <p:nvPr/>
          </p:nvSpPr>
          <p:spPr>
            <a:xfrm>
              <a:off x="1584" y="3264"/>
              <a:ext cx="0" cy="384"/>
            </a:xfrm>
            <a:prstGeom prst="line">
              <a:avLst/>
            </a:prstGeom>
            <a:ln w="38100" cap="flat" cmpd="sng">
              <a:solidFill>
                <a:schemeClr val="tx1"/>
              </a:solidFill>
              <a:prstDash val="solid"/>
              <a:round/>
              <a:headEnd type="none" w="med" len="med"/>
              <a:tailEnd type="stealth"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3699" name="Rectangle 3"/>
          <p:cNvSpPr>
            <a:spLocks noGrp="1"/>
          </p:cNvSpPr>
          <p:nvPr>
            <p:ph idx="1"/>
          </p:nvPr>
        </p:nvSpPr>
        <p:spPr>
          <a:xfrm>
            <a:off x="1027113" y="1393825"/>
            <a:ext cx="7543800" cy="4953000"/>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从计算机系统的多级层次结构来看，可以将硬件研究的主要对象归结为传统机器</a:t>
            </a:r>
            <a:r>
              <a:rPr lang="en-US" altLang="zh-CN" dirty="0">
                <a:solidFill>
                  <a:srgbClr val="2709BB"/>
                </a:solidFill>
                <a:latin typeface="微软雅黑 Light" panose="020B0502040204020203" pitchFamily="34" charset="-122"/>
                <a:ea typeface="微软雅黑 Light" panose="020B0502040204020203" pitchFamily="34" charset="-122"/>
                <a:cs typeface="+mn-cs"/>
              </a:rPr>
              <a:t>M1</a:t>
            </a:r>
            <a:r>
              <a:rPr lang="zh-CN" altLang="en-US" dirty="0">
                <a:solidFill>
                  <a:srgbClr val="2709BB"/>
                </a:solidFill>
                <a:latin typeface="微软雅黑 Light" panose="020B0502040204020203" pitchFamily="34" charset="-122"/>
                <a:ea typeface="微软雅黑 Light" panose="020B0502040204020203" pitchFamily="34" charset="-122"/>
                <a:cs typeface="+mn-cs"/>
              </a:rPr>
              <a:t>和微程序机器</a:t>
            </a:r>
            <a:r>
              <a:rPr lang="en-US" altLang="zh-CN" dirty="0">
                <a:solidFill>
                  <a:srgbClr val="2709BB"/>
                </a:solidFill>
                <a:latin typeface="微软雅黑 Light" panose="020B0502040204020203" pitchFamily="34" charset="-122"/>
                <a:ea typeface="微软雅黑 Light" panose="020B0502040204020203" pitchFamily="34" charset="-122"/>
                <a:cs typeface="+mn-cs"/>
              </a:rPr>
              <a:t>M0</a:t>
            </a:r>
            <a:r>
              <a:rPr lang="zh-CN" altLang="en-US" dirty="0">
                <a:solidFill>
                  <a:srgbClr val="2709BB"/>
                </a:solidFill>
                <a:latin typeface="微软雅黑 Light" panose="020B0502040204020203" pitchFamily="34" charset="-122"/>
                <a:ea typeface="微软雅黑 Light" panose="020B0502040204020203" pitchFamily="34" charset="-122"/>
                <a:cs typeface="+mn-cs"/>
              </a:rPr>
              <a:t>，软件的研究对象主要是操作系统级以上的各级虚拟机。</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软硬件交界面的划分并不是一成不变的。随着超大规模集成电路技术的不断发展，一部份软件功能将由硬件来实现，如目前操作系统已实现了部份固化等等。</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软、硬件交界面变化的趋势正沿着愈来愈向上的方向发展。</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27650" name="矩形 4"/>
          <p:cNvSpPr/>
          <p:nvPr/>
        </p:nvSpPr>
        <p:spPr>
          <a:xfrm>
            <a:off x="8123238" y="139700"/>
            <a:ext cx="93980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1.1.2 </a:t>
            </a:r>
            <a:endParaRPr lang="zh-CN" altLang="en-US" sz="2800" dirty="0">
              <a:latin typeface="Arial" panose="020B0604020202020204" pitchFamily="34" charset="0"/>
              <a:ea typeface="宋体" panose="02010600030101010101" pitchFamily="2" charset="-122"/>
            </a:endParaRPr>
          </a:p>
        </p:txBody>
      </p:sp>
      <p:sp>
        <p:nvSpPr>
          <p:cNvPr id="27651" name="Rectangle 2"/>
          <p:cNvSpPr>
            <a:spLocks noGrp="1"/>
          </p:cNvSpPr>
          <p:nvPr>
            <p:ph type="title"/>
          </p:nvPr>
        </p:nvSpPr>
        <p:spPr>
          <a:xfrm>
            <a:off x="1185863" y="604838"/>
            <a:ext cx="5495925" cy="762000"/>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计算机系统层次结构</a:t>
            </a:r>
            <a:endParaRPr lang="en-US" altLang="zh-CN" dirty="0">
              <a:solidFill>
                <a:srgbClr val="C00000"/>
              </a:solidFill>
              <a:latin typeface="微软雅黑 Light" panose="020B0502040204020203" pitchFamily="34" charset="-122"/>
              <a:ea typeface="微软雅黑 Light" panose="020B0502040204020203"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3699"/>
                                        </p:tgtEl>
                                        <p:attrNameLst>
                                          <p:attrName>style.visibility</p:attrName>
                                        </p:attrNameLst>
                                      </p:cBhvr>
                                      <p:to>
                                        <p:strVal val="visible"/>
                                      </p:to>
                                    </p:set>
                                    <p:animEffect transition="in" filter="blinds(horizontal)">
                                      <p:cBhvr>
                                        <p:cTn id="7" dur="500"/>
                                        <p:tgtEl>
                                          <p:spTgt spid="4136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3699">
                                            <p:txEl>
                                              <p:charRg st="0" end="71"/>
                                            </p:txEl>
                                          </p:spTgt>
                                        </p:tgtEl>
                                        <p:attrNameLst>
                                          <p:attrName>style.visibility</p:attrName>
                                        </p:attrNameLst>
                                      </p:cBhvr>
                                      <p:to>
                                        <p:strVal val="visible"/>
                                      </p:to>
                                    </p:set>
                                    <p:animEffect transition="in" filter="blinds(horizontal)">
                                      <p:cBhvr>
                                        <p:cTn id="10" dur="500"/>
                                        <p:tgtEl>
                                          <p:spTgt spid="413699">
                                            <p:txEl>
                                              <p:charRg st="0" end="7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3699">
                                            <p:txEl>
                                              <p:charRg st="71" end="141"/>
                                            </p:txEl>
                                          </p:spTgt>
                                        </p:tgtEl>
                                        <p:attrNameLst>
                                          <p:attrName>style.visibility</p:attrName>
                                        </p:attrNameLst>
                                      </p:cBhvr>
                                      <p:to>
                                        <p:strVal val="visible"/>
                                      </p:to>
                                    </p:set>
                                    <p:animEffect transition="in" filter="blinds(horizontal)">
                                      <p:cBhvr>
                                        <p:cTn id="15" dur="500"/>
                                        <p:tgtEl>
                                          <p:spTgt spid="413699">
                                            <p:txEl>
                                              <p:charRg st="71" end="14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3699">
                                            <p:txEl>
                                              <p:charRg st="141" end="168"/>
                                            </p:txEl>
                                          </p:spTgt>
                                        </p:tgtEl>
                                        <p:attrNameLst>
                                          <p:attrName>style.visibility</p:attrName>
                                        </p:attrNameLst>
                                      </p:cBhvr>
                                      <p:to>
                                        <p:strVal val="visible"/>
                                      </p:to>
                                    </p:set>
                                    <p:animEffect transition="in" filter="blinds(horizontal)">
                                      <p:cBhvr>
                                        <p:cTn id="20" dur="500"/>
                                        <p:tgtEl>
                                          <p:spTgt spid="413699">
                                            <p:txEl>
                                              <p:charRg st="141" end="1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nimBg="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174625" y="533400"/>
            <a:ext cx="8758238" cy="1447800"/>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1.1.3 </a:t>
            </a:r>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计算机组成和计算机体系结构</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7315" name="Rectangle 3"/>
          <p:cNvSpPr>
            <a:spLocks noGrp="1"/>
          </p:cNvSpPr>
          <p:nvPr>
            <p:ph idx="1"/>
          </p:nvPr>
        </p:nvSpPr>
        <p:spPr>
          <a:xfrm>
            <a:off x="914400" y="2362200"/>
            <a:ext cx="7696200" cy="3630613"/>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计算机体系结构是程序员所见到的计算机系统的属性，即概念性的结构与功能特性</a:t>
            </a:r>
            <a:r>
              <a:rPr lang="zh-CN" altLang="en-US" dirty="0">
                <a:solidFill>
                  <a:srgbClr val="2709BB"/>
                </a:solidFill>
                <a:latin typeface="微软雅黑 Light" panose="020B0502040204020203" pitchFamily="34" charset="-122"/>
                <a:ea typeface="微软雅黑 Light" panose="020B0502040204020203" pitchFamily="34" charset="-122"/>
                <a:cs typeface="+mn-cs"/>
              </a:rPr>
              <a:t>，这些大都属于抽象的属性。</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站在不同层次上编程的程序员所看到的计算机属性也是各不相同的。</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例如：指令系统、数据类型、寻址技术、</a:t>
            </a:r>
            <a:r>
              <a:rPr lang="en-US" altLang="zh-CN" dirty="0">
                <a:solidFill>
                  <a:srgbClr val="2709BB"/>
                </a:solidFill>
                <a:latin typeface="微软雅黑 Light" panose="020B0502040204020203" pitchFamily="34" charset="-122"/>
                <a:ea typeface="微软雅黑 Light" panose="020B0502040204020203" pitchFamily="34" charset="-122"/>
                <a:cs typeface="+mn-cs"/>
              </a:rPr>
              <a:t>I/O</a:t>
            </a:r>
            <a:r>
              <a:rPr lang="zh-CN" altLang="en-US" dirty="0">
                <a:solidFill>
                  <a:srgbClr val="2709BB"/>
                </a:solidFill>
                <a:latin typeface="微软雅黑 Light" panose="020B0502040204020203" pitchFamily="34" charset="-122"/>
                <a:ea typeface="微软雅黑 Light" panose="020B0502040204020203" pitchFamily="34" charset="-122"/>
                <a:cs typeface="+mn-cs"/>
              </a:rPr>
              <a:t>机理。</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7315"/>
                                        </p:tgtEl>
                                        <p:attrNameLst>
                                          <p:attrName>style.visibility</p:attrName>
                                        </p:attrNameLst>
                                      </p:cBhvr>
                                      <p:to>
                                        <p:strVal val="visible"/>
                                      </p:to>
                                    </p:set>
                                    <p:animEffect transition="in" filter="blinds(horizontal)">
                                      <p:cBhvr>
                                        <p:cTn id="7" dur="500"/>
                                        <p:tgtEl>
                                          <p:spTgt spid="3973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7315">
                                            <p:txEl>
                                              <p:charRg st="0" end="50"/>
                                            </p:txEl>
                                          </p:spTgt>
                                        </p:tgtEl>
                                        <p:attrNameLst>
                                          <p:attrName>style.visibility</p:attrName>
                                        </p:attrNameLst>
                                      </p:cBhvr>
                                      <p:to>
                                        <p:strVal val="visible"/>
                                      </p:to>
                                    </p:set>
                                    <p:animEffect transition="in" filter="blinds(horizontal)">
                                      <p:cBhvr>
                                        <p:cTn id="10" dur="500"/>
                                        <p:tgtEl>
                                          <p:spTgt spid="397315">
                                            <p:txEl>
                                              <p:charRg st="0" end="5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7315">
                                            <p:txEl>
                                              <p:charRg st="50" end="81"/>
                                            </p:txEl>
                                          </p:spTgt>
                                        </p:tgtEl>
                                        <p:attrNameLst>
                                          <p:attrName>style.visibility</p:attrName>
                                        </p:attrNameLst>
                                      </p:cBhvr>
                                      <p:to>
                                        <p:strVal val="visible"/>
                                      </p:to>
                                    </p:set>
                                    <p:animEffect transition="in" filter="blinds(horizontal)">
                                      <p:cBhvr>
                                        <p:cTn id="15" dur="500"/>
                                        <p:tgtEl>
                                          <p:spTgt spid="397315">
                                            <p:txEl>
                                              <p:charRg st="50" end="8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7315">
                                            <p:txEl>
                                              <p:charRg st="81" end="106"/>
                                            </p:txEl>
                                          </p:spTgt>
                                        </p:tgtEl>
                                        <p:attrNameLst>
                                          <p:attrName>style.visibility</p:attrName>
                                        </p:attrNameLst>
                                      </p:cBhvr>
                                      <p:to>
                                        <p:strVal val="visible"/>
                                      </p:to>
                                    </p:set>
                                    <p:animEffect transition="in" filter="blinds(horizontal)">
                                      <p:cBhvr>
                                        <p:cTn id="20" dur="500"/>
                                        <p:tgtEl>
                                          <p:spTgt spid="397315">
                                            <p:txEl>
                                              <p:charRg st="81"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animBg="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1217613" y="585788"/>
            <a:ext cx="5808662" cy="762000"/>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第</a:t>
            </a:r>
            <a:r>
              <a:rPr lang="en-US" altLang="zh-CN" dirty="0">
                <a:solidFill>
                  <a:srgbClr val="C00000"/>
                </a:solidFill>
                <a:latin typeface="微软雅黑 Light" panose="020B0502040204020203" pitchFamily="34" charset="-122"/>
                <a:ea typeface="微软雅黑 Light" panose="020B0502040204020203" pitchFamily="34" charset="-122"/>
                <a:cs typeface="+mj-cs"/>
              </a:rPr>
              <a:t>1</a:t>
            </a:r>
            <a:r>
              <a:rPr lang="zh-CN" altLang="en-US" dirty="0">
                <a:solidFill>
                  <a:srgbClr val="C00000"/>
                </a:solidFill>
                <a:latin typeface="微软雅黑 Light" panose="020B0502040204020203" pitchFamily="34" charset="-122"/>
                <a:ea typeface="微软雅黑 Light" panose="020B0502040204020203" pitchFamily="34" charset="-122"/>
                <a:cs typeface="+mj-cs"/>
              </a:rPr>
              <a:t>章 计算机系统概论</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85027" name="Rectangle 3"/>
          <p:cNvSpPr>
            <a:spLocks noGrp="1"/>
          </p:cNvSpPr>
          <p:nvPr>
            <p:ph idx="1"/>
          </p:nvPr>
        </p:nvSpPr>
        <p:spPr>
          <a:xfrm>
            <a:off x="1878013" y="3556000"/>
            <a:ext cx="5257800" cy="2328863"/>
          </a:xfrm>
        </p:spPr>
        <p:txBody>
          <a:bodyPr vert="horz" wrap="square" lIns="91440" tIns="45720" rIns="91440" bIns="45720" anchor="t" anchorCtr="0"/>
          <a:p>
            <a:pPr defTabSz="457200">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1.1 </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计算机系统简介</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 action="ppaction://noaction"/>
              </a:rPr>
              <a:t>1.2 </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 action="ppaction://noaction"/>
              </a:rPr>
              <a:t>计算机的基本组成</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 action="ppaction://noaction"/>
              </a:rPr>
              <a:t>1.3 </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 action="ppaction://noaction"/>
              </a:rPr>
              <a:t>计算机硬件的主要技术指标</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 action="ppaction://noaction"/>
              </a:rPr>
              <a:t>1.4 </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 action="ppaction://noaction"/>
              </a:rPr>
              <a:t>本书结构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385029" name="Text Box 5"/>
          <p:cNvSpPr txBox="1"/>
          <p:nvPr/>
        </p:nvSpPr>
        <p:spPr>
          <a:xfrm>
            <a:off x="1057275" y="1741488"/>
            <a:ext cx="7391400" cy="1373187"/>
          </a:xfrm>
          <a:prstGeom prst="rect">
            <a:avLst/>
          </a:prstGeom>
          <a:noFill/>
          <a:ln w="9525">
            <a:noFill/>
          </a:ln>
        </p:spPr>
        <p:txBody>
          <a:bodyPr anchor="t" anchorCtr="0">
            <a:spAutoFit/>
          </a:bodyPr>
          <a:p>
            <a:pPr>
              <a:spcBef>
                <a:spcPct val="50000"/>
              </a:spcBef>
            </a:pPr>
            <a:r>
              <a:rPr lang="en-US" altLang="zh-CN" sz="2800" dirty="0">
                <a:solidFill>
                  <a:srgbClr val="2709BB"/>
                </a:solidFill>
                <a:latin typeface="微软雅黑 Light" panose="020B0502040204020203" pitchFamily="34" charset="-122"/>
                <a:ea typeface="微软雅黑 Light" panose="020B0502040204020203" pitchFamily="34" charset="-122"/>
              </a:rPr>
              <a:t>       </a:t>
            </a:r>
            <a:r>
              <a:rPr lang="zh-CN" altLang="en-US" sz="2800" dirty="0">
                <a:solidFill>
                  <a:srgbClr val="2709BB"/>
                </a:solidFill>
                <a:latin typeface="微软雅黑 Light" panose="020B0502040204020203" pitchFamily="34" charset="-122"/>
                <a:ea typeface="微软雅黑 Light" panose="020B0502040204020203" pitchFamily="34" charset="-122"/>
              </a:rPr>
              <a:t>本章主要介绍计算机的组成概貌及工作原理，旨在使学生对计算机总体结构有个概括的了解，为深入学习以后各章打下基础。</a:t>
            </a:r>
            <a:endParaRPr lang="zh-CN" altLang="en-US" sz="2800" dirty="0">
              <a:solidFill>
                <a:srgbClr val="2709BB"/>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5029"/>
                                        </p:tgtEl>
                                        <p:attrNameLst>
                                          <p:attrName>style.visibility</p:attrName>
                                        </p:attrNameLst>
                                      </p:cBhvr>
                                      <p:to>
                                        <p:strVal val="visible"/>
                                      </p:to>
                                    </p:set>
                                    <p:animEffect transition="in" filter="blinds(horizontal)">
                                      <p:cBhvr>
                                        <p:cTn id="7" dur="500"/>
                                        <p:tgtEl>
                                          <p:spTgt spid="3850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5027">
                                            <p:txEl>
                                              <p:charRg st="0" end="12"/>
                                            </p:txEl>
                                          </p:spTgt>
                                        </p:tgtEl>
                                        <p:attrNameLst>
                                          <p:attrName>style.visibility</p:attrName>
                                        </p:attrNameLst>
                                      </p:cBhvr>
                                      <p:to>
                                        <p:strVal val="visible"/>
                                      </p:to>
                                    </p:set>
                                    <p:animEffect transition="in" filter="blinds(horizontal)">
                                      <p:cBhvr>
                                        <p:cTn id="12" dur="500"/>
                                        <p:tgtEl>
                                          <p:spTgt spid="385027">
                                            <p:txEl>
                                              <p:charRg st="0" end="1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85027">
                                            <p:txEl>
                                              <p:charRg st="12" end="25"/>
                                            </p:txEl>
                                          </p:spTgt>
                                        </p:tgtEl>
                                        <p:attrNameLst>
                                          <p:attrName>style.visibility</p:attrName>
                                        </p:attrNameLst>
                                      </p:cBhvr>
                                      <p:to>
                                        <p:strVal val="visible"/>
                                      </p:to>
                                    </p:set>
                                    <p:animEffect transition="in" filter="blinds(horizontal)">
                                      <p:cBhvr>
                                        <p:cTn id="15" dur="500"/>
                                        <p:tgtEl>
                                          <p:spTgt spid="385027">
                                            <p:txEl>
                                              <p:charRg st="12" end="25"/>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85027">
                                            <p:txEl>
                                              <p:charRg st="25" end="42"/>
                                            </p:txEl>
                                          </p:spTgt>
                                        </p:tgtEl>
                                        <p:attrNameLst>
                                          <p:attrName>style.visibility</p:attrName>
                                        </p:attrNameLst>
                                      </p:cBhvr>
                                      <p:to>
                                        <p:strVal val="visible"/>
                                      </p:to>
                                    </p:set>
                                    <p:animEffect transition="in" filter="blinds(horizontal)">
                                      <p:cBhvr>
                                        <p:cTn id="18" dur="500"/>
                                        <p:tgtEl>
                                          <p:spTgt spid="385027">
                                            <p:txEl>
                                              <p:charRg st="25" end="4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85027">
                                            <p:txEl>
                                              <p:charRg st="42" end="51"/>
                                            </p:txEl>
                                          </p:spTgt>
                                        </p:tgtEl>
                                        <p:attrNameLst>
                                          <p:attrName>style.visibility</p:attrName>
                                        </p:attrNameLst>
                                      </p:cBhvr>
                                      <p:to>
                                        <p:strVal val="visible"/>
                                      </p:to>
                                    </p:set>
                                    <p:animEffect transition="in" filter="blinds(horizontal)">
                                      <p:cBhvr>
                                        <p:cTn id="21" dur="500"/>
                                        <p:tgtEl>
                                          <p:spTgt spid="385027">
                                            <p:txEl>
                                              <p:charRg st="42" end="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p:bldP spid="3850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a:xfrm>
            <a:off x="349250" y="533400"/>
            <a:ext cx="8629650" cy="1447800"/>
          </a:xfrm>
        </p:spPr>
        <p:txBody>
          <a:bodyPr vert="horz" wrap="square" lIns="91440" tIns="45720" rIns="91440" bIns="45720" anchor="t" anchorCtr="0"/>
          <a:p>
            <a:pPr defTabSz="457200"/>
            <a:r>
              <a:rPr lang="en-US" altLang="zh-CN" sz="4000" dirty="0">
                <a:solidFill>
                  <a:srgbClr val="C00000"/>
                </a:solidFill>
                <a:latin typeface="微软雅黑 Light" panose="020B0502040204020203" pitchFamily="34" charset="-122"/>
                <a:ea typeface="微软雅黑 Light" panose="020B0502040204020203" pitchFamily="34" charset="-122"/>
                <a:cs typeface="+mj-cs"/>
              </a:rPr>
              <a:t>1.1.3 </a:t>
            </a:r>
            <a:r>
              <a:rPr lang="zh-CN" altLang="en-US" sz="4000" dirty="0">
                <a:solidFill>
                  <a:srgbClr val="C00000"/>
                </a:solidFill>
                <a:latin typeface="微软雅黑 Light" panose="020B0502040204020203" pitchFamily="34" charset="-122"/>
                <a:ea typeface="微软雅黑 Light" panose="020B0502040204020203" pitchFamily="34" charset="-122"/>
                <a:cs typeface="+mj-cs"/>
              </a:rPr>
              <a:t>计算机组成和计算机体系结构</a:t>
            </a:r>
            <a:endParaRPr lang="zh-CN" altLang="en-US" sz="40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7315" name="Rectangle 3"/>
          <p:cNvSpPr>
            <a:spLocks noGrp="1"/>
          </p:cNvSpPr>
          <p:nvPr>
            <p:ph idx="1"/>
          </p:nvPr>
        </p:nvSpPr>
        <p:spPr>
          <a:xfrm>
            <a:off x="914400" y="2651125"/>
            <a:ext cx="7696200" cy="2563813"/>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计算机组成是指如何实现计算机体系结构所体现的属性</a:t>
            </a:r>
            <a:r>
              <a:rPr lang="zh-CN" altLang="en-US" dirty="0">
                <a:solidFill>
                  <a:srgbClr val="2709BB"/>
                </a:solidFill>
                <a:latin typeface="微软雅黑 Light" panose="020B0502040204020203" pitchFamily="34" charset="-122"/>
                <a:ea typeface="微软雅黑 Light" panose="020B0502040204020203" pitchFamily="34" charset="-122"/>
                <a:cs typeface="+mn-cs"/>
              </a:rPr>
              <a:t>，它包含了许多对程序员来说是透明的硬件细节。</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具体指令的实现就属于计算机组成的问题，例如乘法指令的实现。</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7315"/>
                                        </p:tgtEl>
                                        <p:attrNameLst>
                                          <p:attrName>style.visibility</p:attrName>
                                        </p:attrNameLst>
                                      </p:cBhvr>
                                      <p:to>
                                        <p:strVal val="visible"/>
                                      </p:to>
                                    </p:set>
                                    <p:animEffect transition="in" filter="blinds(horizontal)">
                                      <p:cBhvr>
                                        <p:cTn id="7" dur="500"/>
                                        <p:tgtEl>
                                          <p:spTgt spid="3973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7315">
                                            <p:txEl>
                                              <p:charRg st="0" end="47"/>
                                            </p:txEl>
                                          </p:spTgt>
                                        </p:tgtEl>
                                        <p:attrNameLst>
                                          <p:attrName>style.visibility</p:attrName>
                                        </p:attrNameLst>
                                      </p:cBhvr>
                                      <p:to>
                                        <p:strVal val="visible"/>
                                      </p:to>
                                    </p:set>
                                    <p:animEffect transition="in" filter="blinds(horizontal)">
                                      <p:cBhvr>
                                        <p:cTn id="10" dur="500"/>
                                        <p:tgtEl>
                                          <p:spTgt spid="397315">
                                            <p:txEl>
                                              <p:charRg st="0" end="4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7315">
                                            <p:txEl>
                                              <p:charRg st="47" end="77"/>
                                            </p:txEl>
                                          </p:spTgt>
                                        </p:tgtEl>
                                        <p:attrNameLst>
                                          <p:attrName>style.visibility</p:attrName>
                                        </p:attrNameLst>
                                      </p:cBhvr>
                                      <p:to>
                                        <p:strVal val="visible"/>
                                      </p:to>
                                    </p:set>
                                    <p:animEffect transition="in" filter="blinds(horizontal)">
                                      <p:cBhvr>
                                        <p:cTn id="15" dur="500"/>
                                        <p:tgtEl>
                                          <p:spTgt spid="397315">
                                            <p:txEl>
                                              <p:charRg st="47" end="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animBg="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1144588" y="593725"/>
            <a:ext cx="7696200" cy="762000"/>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1.2 </a:t>
            </a:r>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计算机的基本组成</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8339" name="Rectangle 3"/>
          <p:cNvSpPr>
            <a:spLocks noGrp="1"/>
          </p:cNvSpPr>
          <p:nvPr>
            <p:ph idx="1"/>
          </p:nvPr>
        </p:nvSpPr>
        <p:spPr>
          <a:xfrm>
            <a:off x="1066800" y="1828800"/>
            <a:ext cx="7543800" cy="3886200"/>
          </a:xfrm>
        </p:spPr>
        <p:txBody>
          <a:bodyPr vert="horz" wrap="square" lIns="91440" tIns="45720" rIns="91440" bIns="45720" anchor="t" anchorCtr="0"/>
          <a:p>
            <a:pPr defTabSz="457200">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rPr>
              <a:t>		    1945</a:t>
            </a:r>
            <a:r>
              <a:rPr lang="zh-CN" altLang="en-US" dirty="0">
                <a:solidFill>
                  <a:srgbClr val="2709BB"/>
                </a:solidFill>
                <a:latin typeface="微软雅黑 Light" panose="020B0502040204020203" pitchFamily="34" charset="-122"/>
                <a:ea typeface="微软雅黑 Light" panose="020B0502040204020203" pitchFamily="34" charset="-122"/>
                <a:cs typeface="+mn-cs"/>
              </a:rPr>
              <a:t>年数学家冯</a:t>
            </a:r>
            <a:r>
              <a:rPr lang="en-US" altLang="zh-CN" dirty="0">
                <a:solidFill>
                  <a:srgbClr val="2709BB"/>
                </a:solidFill>
                <a:latin typeface="微软雅黑 Light" panose="020B0502040204020203" pitchFamily="34" charset="-122"/>
                <a:ea typeface="微软雅黑 Light" panose="020B0502040204020203" pitchFamily="34" charset="-122"/>
                <a:cs typeface="+mn-cs"/>
              </a:rPr>
              <a:t>·</a:t>
            </a:r>
            <a:r>
              <a:rPr lang="zh-CN" altLang="en-US" dirty="0">
                <a:solidFill>
                  <a:srgbClr val="2709BB"/>
                </a:solidFill>
                <a:latin typeface="微软雅黑 Light" panose="020B0502040204020203" pitchFamily="34" charset="-122"/>
                <a:ea typeface="微软雅黑 Light" panose="020B0502040204020203" pitchFamily="34" charset="-122"/>
                <a:cs typeface="+mn-cs"/>
              </a:rPr>
              <a:t>诺依曼，提出了经典的冯</a:t>
            </a:r>
            <a:r>
              <a:rPr lang="en-US" altLang="zh-CN" dirty="0">
                <a:solidFill>
                  <a:srgbClr val="2709BB"/>
                </a:solidFill>
                <a:latin typeface="微软雅黑 Light" panose="020B0502040204020203" pitchFamily="34" charset="-122"/>
                <a:ea typeface="微软雅黑 Light" panose="020B0502040204020203" pitchFamily="34" charset="-122"/>
                <a:cs typeface="+mn-cs"/>
              </a:rPr>
              <a:t>·</a:t>
            </a:r>
            <a:r>
              <a:rPr lang="zh-CN" altLang="en-US" dirty="0">
                <a:solidFill>
                  <a:srgbClr val="2709BB"/>
                </a:solidFill>
                <a:latin typeface="微软雅黑 Light" panose="020B0502040204020203" pitchFamily="34" charset="-122"/>
                <a:ea typeface="微软雅黑 Light" panose="020B0502040204020203" pitchFamily="34" charset="-122"/>
                <a:cs typeface="+mn-cs"/>
              </a:rPr>
              <a:t>诺依曼计算机，我们从这里入手来学习计算机的组成。</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lvl="2" defTabSz="457200"/>
            <a:r>
              <a:rPr lang="en-US" altLang="zh-CN" dirty="0">
                <a:solidFill>
                  <a:srgbClr val="2709BB"/>
                </a:solidFill>
                <a:latin typeface="微软雅黑 Light" panose="020B0502040204020203" pitchFamily="34" charset="-122"/>
                <a:ea typeface="微软雅黑 Light" panose="020B0502040204020203" pitchFamily="34" charset="-122"/>
                <a:hlinkClick r:id="rId1" action="ppaction://hlinksldjump"/>
              </a:rPr>
              <a:t>1.2.1 </a:t>
            </a:r>
            <a:r>
              <a:rPr lang="zh-CN" altLang="en-US" dirty="0">
                <a:solidFill>
                  <a:srgbClr val="2709BB"/>
                </a:solidFill>
                <a:latin typeface="微软雅黑 Light" panose="020B0502040204020203" pitchFamily="34" charset="-122"/>
                <a:ea typeface="微软雅黑 Light" panose="020B0502040204020203" pitchFamily="34" charset="-122"/>
                <a:hlinkClick r:id="rId1" action="ppaction://hlinksldjump"/>
              </a:rPr>
              <a:t>冯</a:t>
            </a:r>
            <a:r>
              <a:rPr lang="en-US" altLang="zh-CN" dirty="0">
                <a:solidFill>
                  <a:srgbClr val="2709BB"/>
                </a:solidFill>
                <a:latin typeface="微软雅黑 Light" panose="020B0502040204020203" pitchFamily="34" charset="-122"/>
                <a:ea typeface="微软雅黑 Light" panose="020B0502040204020203" pitchFamily="34" charset="-122"/>
                <a:hlinkClick r:id="rId1" action="ppaction://hlinksldjump"/>
              </a:rPr>
              <a:t>•</a:t>
            </a:r>
            <a:r>
              <a:rPr lang="zh-CN" altLang="en-US" dirty="0">
                <a:solidFill>
                  <a:srgbClr val="2709BB"/>
                </a:solidFill>
                <a:latin typeface="微软雅黑 Light" panose="020B0502040204020203" pitchFamily="34" charset="-122"/>
                <a:ea typeface="微软雅黑 Light" panose="020B0502040204020203" pitchFamily="34" charset="-122"/>
                <a:hlinkClick r:id="rId1" action="ppaction://hlinksldjump"/>
              </a:rPr>
              <a:t>诺依曼计算机的特点</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en-US" altLang="zh-CN" dirty="0">
                <a:solidFill>
                  <a:srgbClr val="2709BB"/>
                </a:solidFill>
                <a:latin typeface="微软雅黑 Light" panose="020B0502040204020203" pitchFamily="34" charset="-122"/>
                <a:ea typeface="微软雅黑 Light" panose="020B0502040204020203" pitchFamily="34" charset="-122"/>
                <a:hlinkClick r:id="rId2" action="ppaction://hlinksldjump"/>
              </a:rPr>
              <a:t>1.2.2 </a:t>
            </a:r>
            <a:r>
              <a:rPr lang="zh-CN" altLang="en-US" dirty="0">
                <a:solidFill>
                  <a:srgbClr val="2709BB"/>
                </a:solidFill>
                <a:latin typeface="微软雅黑 Light" panose="020B0502040204020203" pitchFamily="34" charset="-122"/>
                <a:ea typeface="微软雅黑 Light" panose="020B0502040204020203" pitchFamily="34" charset="-122"/>
                <a:hlinkClick r:id="rId2" action="ppaction://hlinksldjump"/>
              </a:rPr>
              <a:t>计算机的硬件框图</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en-US" altLang="zh-CN" dirty="0">
                <a:solidFill>
                  <a:srgbClr val="2709BB"/>
                </a:solidFill>
                <a:latin typeface="微软雅黑 Light" panose="020B0502040204020203" pitchFamily="34" charset="-122"/>
                <a:ea typeface="微软雅黑 Light" panose="020B0502040204020203" pitchFamily="34" charset="-122"/>
                <a:hlinkClick r:id="rId3" action="ppaction://hlinksldjump"/>
              </a:rPr>
              <a:t>1.2.3 </a:t>
            </a:r>
            <a:r>
              <a:rPr lang="zh-CN" altLang="en-US" dirty="0">
                <a:solidFill>
                  <a:srgbClr val="2709BB"/>
                </a:solidFill>
                <a:latin typeface="微软雅黑 Light" panose="020B0502040204020203" pitchFamily="34" charset="-122"/>
                <a:ea typeface="微软雅黑 Light" panose="020B0502040204020203" pitchFamily="34" charset="-122"/>
                <a:hlinkClick r:id="rId3" action="ppaction://hlinksldjump"/>
              </a:rPr>
              <a:t>计算机的工作过程</a:t>
            </a:r>
            <a:endParaRPr lang="zh-CN" altLang="en-US" dirty="0">
              <a:solidFill>
                <a:srgbClr val="2709BB"/>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8339">
                                            <p:txEl>
                                              <p:charRg st="0" end="53"/>
                                            </p:txEl>
                                          </p:spTgt>
                                        </p:tgtEl>
                                        <p:attrNameLst>
                                          <p:attrName>style.visibility</p:attrName>
                                        </p:attrNameLst>
                                      </p:cBhvr>
                                      <p:to>
                                        <p:strVal val="visible"/>
                                      </p:to>
                                    </p:set>
                                    <p:animEffect transition="in" filter="blinds(horizontal)">
                                      <p:cBhvr>
                                        <p:cTn id="7" dur="500"/>
                                        <p:tgtEl>
                                          <p:spTgt spid="398339">
                                            <p:txEl>
                                              <p:charRg st="0"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8339">
                                            <p:txEl>
                                              <p:charRg st="54" end="72"/>
                                            </p:txEl>
                                          </p:spTgt>
                                        </p:tgtEl>
                                        <p:attrNameLst>
                                          <p:attrName>style.visibility</p:attrName>
                                        </p:attrNameLst>
                                      </p:cBhvr>
                                      <p:to>
                                        <p:strVal val="visible"/>
                                      </p:to>
                                    </p:set>
                                    <p:animEffect transition="in" filter="blinds(horizontal)">
                                      <p:cBhvr>
                                        <p:cTn id="12" dur="500"/>
                                        <p:tgtEl>
                                          <p:spTgt spid="398339">
                                            <p:txEl>
                                              <p:charRg st="54" end="7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8339">
                                            <p:txEl>
                                              <p:charRg st="72" end="87"/>
                                            </p:txEl>
                                          </p:spTgt>
                                        </p:tgtEl>
                                        <p:attrNameLst>
                                          <p:attrName>style.visibility</p:attrName>
                                        </p:attrNameLst>
                                      </p:cBhvr>
                                      <p:to>
                                        <p:strVal val="visible"/>
                                      </p:to>
                                    </p:set>
                                    <p:animEffect transition="in" filter="blinds(horizontal)">
                                      <p:cBhvr>
                                        <p:cTn id="15" dur="500"/>
                                        <p:tgtEl>
                                          <p:spTgt spid="398339">
                                            <p:txEl>
                                              <p:charRg st="72" end="8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8339">
                                            <p:txEl>
                                              <p:charRg st="87" end="102"/>
                                            </p:txEl>
                                          </p:spTgt>
                                        </p:tgtEl>
                                        <p:attrNameLst>
                                          <p:attrName>style.visibility</p:attrName>
                                        </p:attrNameLst>
                                      </p:cBhvr>
                                      <p:to>
                                        <p:strVal val="visible"/>
                                      </p:to>
                                    </p:set>
                                    <p:animEffect transition="in" filter="blinds(horizontal)">
                                      <p:cBhvr>
                                        <p:cTn id="18" dur="500"/>
                                        <p:tgtEl>
                                          <p:spTgt spid="398339">
                                            <p:txEl>
                                              <p:charRg st="87"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1026"/>
          <p:cNvSpPr>
            <a:spLocks noGrp="1"/>
          </p:cNvSpPr>
          <p:nvPr>
            <p:ph type="title"/>
          </p:nvPr>
        </p:nvSpPr>
        <p:spPr>
          <a:xfrm>
            <a:off x="1222375" y="606425"/>
            <a:ext cx="7469188" cy="769938"/>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1.2.1 </a:t>
            </a:r>
            <a:r>
              <a:rPr lang="zh-CN" altLang="en-US" dirty="0">
                <a:solidFill>
                  <a:srgbClr val="C00000"/>
                </a:solidFill>
                <a:latin typeface="微软雅黑 Light" panose="020B0502040204020203" pitchFamily="34" charset="-122"/>
                <a:ea typeface="微软雅黑 Light" panose="020B0502040204020203" pitchFamily="34" charset="-122"/>
                <a:cs typeface="+mj-cs"/>
              </a:rPr>
              <a:t>冯</a:t>
            </a:r>
            <a:r>
              <a:rPr lang="en-US" altLang="zh-CN" dirty="0">
                <a:solidFill>
                  <a:srgbClr val="C00000"/>
                </a:solidFill>
                <a:latin typeface="微软雅黑 Light" panose="020B0502040204020203" pitchFamily="34" charset="-122"/>
                <a:ea typeface="微软雅黑 Light" panose="020B0502040204020203" pitchFamily="34" charset="-122"/>
                <a:cs typeface="+mj-cs"/>
              </a:rPr>
              <a:t>•</a:t>
            </a:r>
            <a:r>
              <a:rPr lang="zh-CN" altLang="en-US" dirty="0">
                <a:solidFill>
                  <a:srgbClr val="C00000"/>
                </a:solidFill>
                <a:latin typeface="微软雅黑 Light" panose="020B0502040204020203" pitchFamily="34" charset="-122"/>
                <a:ea typeface="微软雅黑 Light" panose="020B0502040204020203" pitchFamily="34" charset="-122"/>
                <a:cs typeface="+mj-cs"/>
              </a:rPr>
              <a:t>诺依曼计算机的特点</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9363" name="Rectangle 1027"/>
          <p:cNvSpPr>
            <a:spLocks noGrp="1"/>
          </p:cNvSpPr>
          <p:nvPr>
            <p:ph idx="1"/>
          </p:nvPr>
        </p:nvSpPr>
        <p:spPr>
          <a:xfrm>
            <a:off x="1014413" y="1724025"/>
            <a:ext cx="7423150" cy="4251325"/>
          </a:xfrm>
          <a:solidFill>
            <a:schemeClr val="bg1"/>
          </a:solidFill>
          <a:ln>
            <a:solidFill>
              <a:srgbClr val="2709BB"/>
            </a:solidFill>
            <a:miter/>
          </a:ln>
        </p:spPr>
        <p:txBody>
          <a:bodyPr vert="horz" wrap="square" lIns="91440" tIns="45720" rIns="91440" bIns="45720" anchor="t" anchorCtr="0"/>
          <a:p>
            <a:pPr defTabSz="457200">
              <a:buClr>
                <a:srgbClr val="2709BB"/>
              </a:buClr>
              <a:buFont typeface="Wingdings" panose="05000000000000000000" pitchFamily="2" charset="2"/>
              <a:buNone/>
            </a:pPr>
            <a:r>
              <a:rPr lang="en-US" altLang="zh-CN" dirty="0">
                <a:solidFill>
                  <a:srgbClr val="C00000"/>
                </a:solidFill>
                <a:latin typeface="微软雅黑 Light" panose="020B0502040204020203" pitchFamily="34" charset="-122"/>
                <a:ea typeface="微软雅黑 Light" panose="020B0502040204020203" pitchFamily="34" charset="-122"/>
                <a:cs typeface="+mn-cs"/>
                <a:sym typeface="Wingdings" panose="05000000000000000000" pitchFamily="2" charset="2"/>
              </a:rPr>
              <a:t></a:t>
            </a:r>
            <a:r>
              <a:rPr lang="zh-CN" altLang="en-US" dirty="0">
                <a:solidFill>
                  <a:srgbClr val="C00000"/>
                </a:solidFill>
                <a:latin typeface="微软雅黑 Light" panose="020B0502040204020203" pitchFamily="34" charset="-122"/>
                <a:ea typeface="微软雅黑 Light" panose="020B0502040204020203" pitchFamily="34" charset="-122"/>
                <a:cs typeface="+mn-cs"/>
                <a:sym typeface="Wingdings" panose="05000000000000000000" pitchFamily="2" charset="2"/>
              </a:rPr>
              <a:t>计算机由五大部件组成，包括</a:t>
            </a:r>
            <a:r>
              <a:rPr lang="zh-CN" altLang="en-US" dirty="0">
                <a:solidFill>
                  <a:srgbClr val="C00000"/>
                </a:solidFill>
                <a:latin typeface="微软雅黑 Light" panose="020B0502040204020203" pitchFamily="34" charset="-122"/>
                <a:ea typeface="微软雅黑 Light" panose="020B0502040204020203" pitchFamily="34" charset="-122"/>
                <a:cs typeface="+mn-cs"/>
              </a:rPr>
              <a:t>运算器、</a:t>
            </a:r>
            <a:r>
              <a:rPr lang="zh-CN" altLang="en-US" dirty="0">
                <a:solidFill>
                  <a:srgbClr val="C00000"/>
                </a:solidFill>
                <a:sym typeface="+mn-ea"/>
              </a:rPr>
              <a:t>控制器、</a:t>
            </a:r>
            <a:r>
              <a:rPr lang="zh-CN" altLang="en-US" dirty="0">
                <a:solidFill>
                  <a:srgbClr val="C00000"/>
                </a:solidFill>
                <a:latin typeface="微软雅黑 Light" panose="020B0502040204020203" pitchFamily="34" charset="-122"/>
                <a:ea typeface="微软雅黑 Light" panose="020B0502040204020203" pitchFamily="34" charset="-122"/>
                <a:cs typeface="+mn-cs"/>
              </a:rPr>
              <a:t>存储器和输入输出设备。</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r>
              <a:rPr lang="en-US" altLang="zh-CN" dirty="0">
                <a:solidFill>
                  <a:srgbClr val="C00000"/>
                </a:solidFill>
                <a:latin typeface="微软雅黑 Light" panose="020B0502040204020203" pitchFamily="34" charset="-122"/>
                <a:ea typeface="微软雅黑 Light" panose="020B0502040204020203" pitchFamily="34" charset="-122"/>
                <a:cs typeface="+mn-cs"/>
                <a:sym typeface="Wingdings" panose="05000000000000000000" pitchFamily="2" charset="2"/>
              </a:rPr>
              <a:t></a:t>
            </a:r>
            <a:r>
              <a:rPr lang="zh-CN" altLang="en-US" dirty="0">
                <a:solidFill>
                  <a:srgbClr val="C00000"/>
                </a:solidFill>
                <a:latin typeface="微软雅黑 Light" panose="020B0502040204020203" pitchFamily="34" charset="-122"/>
                <a:ea typeface="微软雅黑 Light" panose="020B0502040204020203" pitchFamily="34" charset="-122"/>
                <a:cs typeface="+mn-cs"/>
              </a:rPr>
              <a:t>指令和数据以同等地位存于存储器，可按地址寻访。</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r>
              <a:rPr lang="zh-CN" altLang="en-US" dirty="0">
                <a:solidFill>
                  <a:srgbClr val="C00000"/>
                </a:solidFill>
                <a:latin typeface="微软雅黑 Light" panose="020B0502040204020203" pitchFamily="34" charset="-122"/>
                <a:ea typeface="微软雅黑 Light" panose="020B0502040204020203" pitchFamily="34" charset="-122"/>
                <a:cs typeface="+mn-cs"/>
                <a:sym typeface="Wingdings" panose="05000000000000000000" pitchFamily="2" charset="2"/>
              </a:rPr>
              <a:t></a:t>
            </a:r>
            <a:r>
              <a:rPr lang="zh-CN" altLang="en-US" dirty="0">
                <a:solidFill>
                  <a:srgbClr val="C00000"/>
                </a:solidFill>
                <a:latin typeface="微软雅黑 Light" panose="020B0502040204020203" pitchFamily="34" charset="-122"/>
                <a:ea typeface="微软雅黑 Light" panose="020B0502040204020203" pitchFamily="34" charset="-122"/>
                <a:cs typeface="+mn-cs"/>
              </a:rPr>
              <a:t>指令和数据均用二进制码表示。</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r>
              <a:rPr lang="zh-CN" altLang="en-US" dirty="0">
                <a:solidFill>
                  <a:srgbClr val="C00000"/>
                </a:solidFill>
                <a:latin typeface="微软雅黑 Light" panose="020B0502040204020203" pitchFamily="34" charset="-122"/>
                <a:ea typeface="微软雅黑 Light" panose="020B0502040204020203" pitchFamily="34" charset="-122"/>
                <a:cs typeface="+mn-cs"/>
                <a:sym typeface="Wingdings" panose="05000000000000000000" pitchFamily="2" charset="2"/>
              </a:rPr>
              <a:t></a:t>
            </a:r>
            <a:r>
              <a:rPr lang="zh-CN" altLang="en-US" dirty="0">
                <a:solidFill>
                  <a:srgbClr val="C00000"/>
                </a:solidFill>
                <a:latin typeface="微软雅黑 Light" panose="020B0502040204020203" pitchFamily="34" charset="-122"/>
                <a:ea typeface="微软雅黑 Light" panose="020B0502040204020203" pitchFamily="34" charset="-122"/>
                <a:cs typeface="+mn-cs"/>
              </a:rPr>
              <a:t>指令由操作码和地址码组成，操作码用来表示操作的性质，地址码用来表示操作数所在存储器中的位置。</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63"/>
                                        </p:tgtEl>
                                        <p:attrNameLst>
                                          <p:attrName>style.visibility</p:attrName>
                                        </p:attrNameLst>
                                      </p:cBhvr>
                                      <p:to>
                                        <p:strVal val="visible"/>
                                      </p:to>
                                    </p:set>
                                    <p:animEffect transition="in" filter="blinds(horizontal)">
                                      <p:cBhvr>
                                        <p:cTn id="7" dur="500"/>
                                        <p:tgtEl>
                                          <p:spTgt spid="39936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9363">
                                            <p:txEl>
                                              <p:charRg st="0" end="34"/>
                                            </p:txEl>
                                          </p:spTgt>
                                        </p:tgtEl>
                                        <p:attrNameLst>
                                          <p:attrName>style.visibility</p:attrName>
                                        </p:attrNameLst>
                                      </p:cBhvr>
                                      <p:to>
                                        <p:strVal val="visible"/>
                                      </p:to>
                                    </p:set>
                                    <p:animEffect transition="in" filter="blinds(horizontal)">
                                      <p:cBhvr>
                                        <p:cTn id="10" dur="500"/>
                                        <p:tgtEl>
                                          <p:spTgt spid="399363">
                                            <p:txEl>
                                              <p:charRg st="0" end="3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9363">
                                            <p:txEl>
                                              <p:charRg st="34" end="59"/>
                                            </p:txEl>
                                          </p:spTgt>
                                        </p:tgtEl>
                                        <p:attrNameLst>
                                          <p:attrName>style.visibility</p:attrName>
                                        </p:attrNameLst>
                                      </p:cBhvr>
                                      <p:to>
                                        <p:strVal val="visible"/>
                                      </p:to>
                                    </p:set>
                                    <p:animEffect transition="in" filter="blinds(horizontal)">
                                      <p:cBhvr>
                                        <p:cTn id="15" dur="500"/>
                                        <p:tgtEl>
                                          <p:spTgt spid="399363">
                                            <p:txEl>
                                              <p:charRg st="34" end="5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9363">
                                            <p:txEl>
                                              <p:charRg st="59" end="75"/>
                                            </p:txEl>
                                          </p:spTgt>
                                        </p:tgtEl>
                                        <p:attrNameLst>
                                          <p:attrName>style.visibility</p:attrName>
                                        </p:attrNameLst>
                                      </p:cBhvr>
                                      <p:to>
                                        <p:strVal val="visible"/>
                                      </p:to>
                                    </p:set>
                                    <p:animEffect transition="in" filter="blinds(horizontal)">
                                      <p:cBhvr>
                                        <p:cTn id="20" dur="500"/>
                                        <p:tgtEl>
                                          <p:spTgt spid="399363">
                                            <p:txEl>
                                              <p:charRg st="59" end="7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99363">
                                            <p:txEl>
                                              <p:charRg st="75" end="123"/>
                                            </p:txEl>
                                          </p:spTgt>
                                        </p:tgtEl>
                                        <p:attrNameLst>
                                          <p:attrName>style.visibility</p:attrName>
                                        </p:attrNameLst>
                                      </p:cBhvr>
                                      <p:to>
                                        <p:strVal val="visible"/>
                                      </p:to>
                                    </p:set>
                                    <p:animEffect transition="in" filter="blinds(horizontal)">
                                      <p:cBhvr>
                                        <p:cTn id="25" dur="500"/>
                                        <p:tgtEl>
                                          <p:spTgt spid="399363">
                                            <p:txEl>
                                              <p:charRg st="75"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animBg="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1026"/>
          <p:cNvSpPr>
            <a:spLocks noGrp="1"/>
          </p:cNvSpPr>
          <p:nvPr>
            <p:ph type="title"/>
          </p:nvPr>
        </p:nvSpPr>
        <p:spPr>
          <a:xfrm>
            <a:off x="1222375" y="606425"/>
            <a:ext cx="7469188" cy="769938"/>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1.2.1 </a:t>
            </a:r>
            <a:r>
              <a:rPr lang="zh-CN" altLang="en-US" dirty="0">
                <a:solidFill>
                  <a:srgbClr val="C00000"/>
                </a:solidFill>
                <a:latin typeface="微软雅黑 Light" panose="020B0502040204020203" pitchFamily="34" charset="-122"/>
                <a:ea typeface="微软雅黑 Light" panose="020B0502040204020203" pitchFamily="34" charset="-122"/>
                <a:cs typeface="+mj-cs"/>
              </a:rPr>
              <a:t>冯</a:t>
            </a:r>
            <a:r>
              <a:rPr lang="en-US" altLang="zh-CN" dirty="0">
                <a:solidFill>
                  <a:srgbClr val="C00000"/>
                </a:solidFill>
                <a:latin typeface="微软雅黑 Light" panose="020B0502040204020203" pitchFamily="34" charset="-122"/>
                <a:ea typeface="微软雅黑 Light" panose="020B0502040204020203" pitchFamily="34" charset="-122"/>
                <a:cs typeface="+mj-cs"/>
              </a:rPr>
              <a:t>•</a:t>
            </a:r>
            <a:r>
              <a:rPr lang="zh-CN" altLang="en-US" dirty="0">
                <a:solidFill>
                  <a:srgbClr val="C00000"/>
                </a:solidFill>
                <a:latin typeface="微软雅黑 Light" panose="020B0502040204020203" pitchFamily="34" charset="-122"/>
                <a:ea typeface="微软雅黑 Light" panose="020B0502040204020203" pitchFamily="34" charset="-122"/>
                <a:cs typeface="+mj-cs"/>
              </a:rPr>
              <a:t>诺依曼计算机的特点</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9363" name="Rectangle 1027"/>
          <p:cNvSpPr>
            <a:spLocks noGrp="1"/>
          </p:cNvSpPr>
          <p:nvPr>
            <p:ph idx="1"/>
          </p:nvPr>
        </p:nvSpPr>
        <p:spPr>
          <a:xfrm>
            <a:off x="941388" y="2222500"/>
            <a:ext cx="7559675" cy="2557463"/>
          </a:xfrm>
          <a:solidFill>
            <a:schemeClr val="bg1"/>
          </a:solidFill>
          <a:ln>
            <a:solidFill>
              <a:srgbClr val="2709BB"/>
            </a:solidFill>
            <a:miter/>
          </a:ln>
        </p:spPr>
        <p:txBody>
          <a:bodyPr vert="horz" wrap="square" lIns="91440" tIns="45720" rIns="91440" bIns="45720" anchor="t" anchorCtr="0"/>
          <a:p>
            <a:pPr defTabSz="457200">
              <a:buClr>
                <a:srgbClr val="2709BB"/>
              </a:buClr>
              <a:buFont typeface="Wingdings" panose="05000000000000000000" pitchFamily="2" charset="2"/>
              <a:buNone/>
            </a:pPr>
            <a:r>
              <a:rPr lang="en-US" altLang="zh-CN" dirty="0">
                <a:solidFill>
                  <a:srgbClr val="C00000"/>
                </a:solidFill>
                <a:latin typeface="微软雅黑 Light" panose="020B0502040204020203" pitchFamily="34" charset="-122"/>
                <a:ea typeface="微软雅黑 Light" panose="020B0502040204020203" pitchFamily="34" charset="-122"/>
                <a:cs typeface="+mn-cs"/>
                <a:sym typeface="Wingdings" panose="05000000000000000000" pitchFamily="2" charset="2"/>
              </a:rPr>
              <a:t></a:t>
            </a:r>
            <a:r>
              <a:rPr lang="zh-CN" altLang="en-US" dirty="0">
                <a:solidFill>
                  <a:srgbClr val="C00000"/>
                </a:solidFill>
                <a:latin typeface="微软雅黑 Light" panose="020B0502040204020203" pitchFamily="34" charset="-122"/>
                <a:ea typeface="微软雅黑 Light" panose="020B0502040204020203" pitchFamily="34" charset="-122"/>
                <a:cs typeface="+mn-cs"/>
                <a:sym typeface="Wingdings" panose="05000000000000000000" pitchFamily="2" charset="2"/>
              </a:rPr>
              <a:t>存储程序：</a:t>
            </a:r>
            <a:r>
              <a:rPr lang="zh-CN" altLang="en-US" dirty="0">
                <a:solidFill>
                  <a:srgbClr val="C00000"/>
                </a:solidFill>
                <a:latin typeface="微软雅黑 Light" panose="020B0502040204020203" pitchFamily="34" charset="-122"/>
                <a:ea typeface="微软雅黑 Light" panose="020B0502040204020203" pitchFamily="34" charset="-122"/>
                <a:cs typeface="+mn-cs"/>
              </a:rPr>
              <a:t>指令在存储器内按顺序存放，通常是顺序执行的，但可根据运算结果或根据设定的条件改变执行顺序。</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r>
              <a:rPr lang="en-US" altLang="zh-CN" dirty="0">
                <a:solidFill>
                  <a:srgbClr val="C00000"/>
                </a:solidFill>
                <a:latin typeface="微软雅黑 Light" panose="020B0502040204020203" pitchFamily="34" charset="-122"/>
                <a:ea typeface="微软雅黑 Light" panose="020B0502040204020203" pitchFamily="34" charset="-122"/>
                <a:cs typeface="+mn-cs"/>
                <a:sym typeface="Wingdings" panose="05000000000000000000" pitchFamily="2" charset="2"/>
              </a:rPr>
              <a:t></a:t>
            </a:r>
            <a:r>
              <a:rPr lang="zh-CN" altLang="en-US" dirty="0">
                <a:solidFill>
                  <a:srgbClr val="C00000"/>
                </a:solidFill>
                <a:latin typeface="微软雅黑 Light" panose="020B0502040204020203" pitchFamily="34" charset="-122"/>
                <a:ea typeface="微软雅黑 Light" panose="020B0502040204020203" pitchFamily="34" charset="-122"/>
                <a:cs typeface="+mn-cs"/>
              </a:rPr>
              <a:t>以运算器为中心，</a:t>
            </a:r>
            <a:r>
              <a:rPr lang="en-US" altLang="zh-CN" dirty="0">
                <a:solidFill>
                  <a:srgbClr val="C00000"/>
                </a:solidFill>
                <a:latin typeface="微软雅黑 Light" panose="020B0502040204020203" pitchFamily="34" charset="-122"/>
                <a:ea typeface="微软雅黑 Light" panose="020B0502040204020203" pitchFamily="34" charset="-122"/>
                <a:cs typeface="+mn-cs"/>
              </a:rPr>
              <a:t>I/O</a:t>
            </a:r>
            <a:r>
              <a:rPr lang="zh-CN" altLang="en-US" dirty="0">
                <a:solidFill>
                  <a:srgbClr val="C00000"/>
                </a:solidFill>
                <a:latin typeface="微软雅黑 Light" panose="020B0502040204020203" pitchFamily="34" charset="-122"/>
                <a:ea typeface="微软雅黑 Light" panose="020B0502040204020203" pitchFamily="34" charset="-122"/>
                <a:cs typeface="+mn-cs"/>
              </a:rPr>
              <a:t>设备与存储器的数据传送要通过运算器。</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63"/>
                                        </p:tgtEl>
                                        <p:attrNameLst>
                                          <p:attrName>style.visibility</p:attrName>
                                        </p:attrNameLst>
                                      </p:cBhvr>
                                      <p:to>
                                        <p:strVal val="visible"/>
                                      </p:to>
                                    </p:set>
                                    <p:animEffect transition="in" filter="blinds(horizontal)">
                                      <p:cBhvr>
                                        <p:cTn id="7" dur="500"/>
                                        <p:tgtEl>
                                          <p:spTgt spid="39936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9363">
                                            <p:txEl>
                                              <p:charRg st="0" end="52"/>
                                            </p:txEl>
                                          </p:spTgt>
                                        </p:tgtEl>
                                        <p:attrNameLst>
                                          <p:attrName>style.visibility</p:attrName>
                                        </p:attrNameLst>
                                      </p:cBhvr>
                                      <p:to>
                                        <p:strVal val="visible"/>
                                      </p:to>
                                    </p:set>
                                    <p:animEffect transition="in" filter="blinds(horizontal)">
                                      <p:cBhvr>
                                        <p:cTn id="10" dur="500"/>
                                        <p:tgtEl>
                                          <p:spTgt spid="399363">
                                            <p:txEl>
                                              <p:charRg st="0" end="5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9363">
                                            <p:txEl>
                                              <p:charRg st="52" end="83"/>
                                            </p:txEl>
                                          </p:spTgt>
                                        </p:tgtEl>
                                        <p:attrNameLst>
                                          <p:attrName>style.visibility</p:attrName>
                                        </p:attrNameLst>
                                      </p:cBhvr>
                                      <p:to>
                                        <p:strVal val="visible"/>
                                      </p:to>
                                    </p:set>
                                    <p:animEffect transition="in" filter="blinds(horizontal)">
                                      <p:cBhvr>
                                        <p:cTn id="15" dur="500"/>
                                        <p:tgtEl>
                                          <p:spTgt spid="399363">
                                            <p:txEl>
                                              <p:charRg st="52"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animBg="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1026"/>
          <p:cNvSpPr>
            <a:spLocks noGrp="1"/>
          </p:cNvSpPr>
          <p:nvPr>
            <p:ph type="title"/>
          </p:nvPr>
        </p:nvSpPr>
        <p:spPr>
          <a:xfrm>
            <a:off x="1171575" y="612775"/>
            <a:ext cx="7696200" cy="762000"/>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1.2.2 </a:t>
            </a:r>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计算机的硬件框图</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3794" name="Rectangle 1027"/>
          <p:cNvSpPr>
            <a:spLocks noGrp="1"/>
          </p:cNvSpPr>
          <p:nvPr>
            <p:ph idx="1"/>
          </p:nvPr>
        </p:nvSpPr>
        <p:spPr>
          <a:xfrm>
            <a:off x="1312863" y="2316163"/>
            <a:ext cx="6753225" cy="2600325"/>
          </a:xfrm>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冯</a:t>
            </a: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诺依曼计算机</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以存储器为中心的计算机</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3" action="ppaction://hlinksldjump"/>
              </a:rPr>
              <a:t>现代计算机</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4" action="ppaction://hlinksldjump"/>
              </a:rPr>
              <a:t>计算机各部件的功能</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 name="AutoShape 131"/>
          <p:cNvSpPr/>
          <p:nvPr/>
        </p:nvSpPr>
        <p:spPr>
          <a:xfrm>
            <a:off x="6210300" y="1687513"/>
            <a:ext cx="1722438" cy="1055687"/>
          </a:xfrm>
          <a:prstGeom prst="wedgeRoundRectCallout">
            <a:avLst>
              <a:gd name="adj1" fmla="val -126310"/>
              <a:gd name="adj2" fmla="val 125139"/>
              <a:gd name="adj3" fmla="val 16667"/>
            </a:avLst>
          </a:prstGeom>
          <a:noFill/>
          <a:ln w="28575" cap="flat" cmpd="sng">
            <a:solidFill>
              <a:schemeClr val="tx1"/>
            </a:solidFill>
            <a:prstDash val="solid"/>
            <a:miter/>
            <a:headEnd type="none" w="med" len="med"/>
            <a:tailEnd type="none" w="med" len="med"/>
          </a:ln>
        </p:spPr>
        <p:txBody>
          <a:bodyPr wrap="none" anchor="t" anchorCtr="0">
            <a:spAutoFit/>
          </a:bodyPr>
          <a:p>
            <a:pPr algn="ctr"/>
            <a:r>
              <a:rPr lang="zh-CN" altLang="en-US" sz="2800" dirty="0">
                <a:latin typeface="Arial" panose="020B0604020202020204" pitchFamily="34" charset="0"/>
                <a:ea typeface="宋体" panose="02010600030101010101" pitchFamily="2" charset="-122"/>
              </a:rPr>
              <a:t>算术运算</a:t>
            </a:r>
            <a:endParaRPr lang="zh-CN" altLang="en-US" sz="2800" dirty="0">
              <a:latin typeface="Arial" panose="020B0604020202020204" pitchFamily="34" charset="0"/>
              <a:ea typeface="宋体" panose="02010600030101010101" pitchFamily="2" charset="-122"/>
            </a:endParaRPr>
          </a:p>
          <a:p>
            <a:pPr algn="ctr"/>
            <a:r>
              <a:rPr lang="zh-CN" altLang="en-US" sz="2800" dirty="0">
                <a:latin typeface="Arial" panose="020B0604020202020204" pitchFamily="34" charset="0"/>
                <a:ea typeface="宋体" panose="02010600030101010101" pitchFamily="2" charset="-122"/>
              </a:rPr>
              <a:t>逻辑运算</a:t>
            </a:r>
            <a:endParaRPr lang="zh-CN" altLang="en-US" sz="2800" dirty="0">
              <a:latin typeface="Arial" panose="020B0604020202020204" pitchFamily="34" charset="0"/>
              <a:ea typeface="宋体" panose="02010600030101010101" pitchFamily="2" charset="-122"/>
            </a:endParaRPr>
          </a:p>
        </p:txBody>
      </p:sp>
      <p:sp>
        <p:nvSpPr>
          <p:cNvPr id="59" name="AutoShape 132"/>
          <p:cNvSpPr/>
          <p:nvPr/>
        </p:nvSpPr>
        <p:spPr>
          <a:xfrm>
            <a:off x="936625" y="1501775"/>
            <a:ext cx="1722438" cy="1055688"/>
          </a:xfrm>
          <a:prstGeom prst="wedgeRoundRectCallout">
            <a:avLst>
              <a:gd name="adj1" fmla="val 116005"/>
              <a:gd name="adj2" fmla="val 15921"/>
              <a:gd name="adj3" fmla="val 16667"/>
            </a:avLst>
          </a:prstGeom>
          <a:noFill/>
          <a:ln w="28575" cap="flat" cmpd="sng">
            <a:solidFill>
              <a:schemeClr val="tx1"/>
            </a:solidFill>
            <a:prstDash val="solid"/>
            <a:miter/>
            <a:headEnd type="none" w="med" len="med"/>
            <a:tailEnd type="none" w="med" len="med"/>
          </a:ln>
        </p:spPr>
        <p:txBody>
          <a:bodyPr wrap="none" anchor="t" anchorCtr="0">
            <a:spAutoFit/>
          </a:bodyPr>
          <a:p>
            <a:pPr algn="ctr"/>
            <a:r>
              <a:rPr lang="zh-CN" altLang="en-US" sz="2800" dirty="0">
                <a:latin typeface="Arial" panose="020B0604020202020204" pitchFamily="34" charset="0"/>
                <a:ea typeface="宋体" panose="02010600030101010101" pitchFamily="2" charset="-122"/>
              </a:rPr>
              <a:t>存放数据</a:t>
            </a:r>
            <a:endParaRPr lang="zh-CN" altLang="en-US" sz="2800" dirty="0">
              <a:latin typeface="Arial" panose="020B0604020202020204" pitchFamily="34" charset="0"/>
              <a:ea typeface="宋体" panose="02010600030101010101" pitchFamily="2" charset="-122"/>
            </a:endParaRPr>
          </a:p>
          <a:p>
            <a:pPr algn="ctr"/>
            <a:r>
              <a:rPr lang="zh-CN" altLang="en-US" sz="2800" dirty="0">
                <a:latin typeface="Arial" panose="020B0604020202020204" pitchFamily="34" charset="0"/>
                <a:ea typeface="宋体" panose="02010600030101010101" pitchFamily="2" charset="-122"/>
              </a:rPr>
              <a:t>和程序</a:t>
            </a:r>
            <a:endParaRPr lang="zh-CN" altLang="en-US" sz="2800" dirty="0">
              <a:latin typeface="Arial" panose="020B0604020202020204" pitchFamily="34" charset="0"/>
              <a:ea typeface="宋体" panose="02010600030101010101" pitchFamily="2" charset="-122"/>
            </a:endParaRPr>
          </a:p>
        </p:txBody>
      </p:sp>
      <p:sp>
        <p:nvSpPr>
          <p:cNvPr id="60" name="AutoShape 133"/>
          <p:cNvSpPr/>
          <p:nvPr/>
        </p:nvSpPr>
        <p:spPr>
          <a:xfrm>
            <a:off x="161925" y="2093913"/>
            <a:ext cx="2789238" cy="1055687"/>
          </a:xfrm>
          <a:prstGeom prst="wedgeRoundRectCallout">
            <a:avLst>
              <a:gd name="adj1" fmla="val -5625"/>
              <a:gd name="adj2" fmla="val 88778"/>
              <a:gd name="adj3" fmla="val 16667"/>
            </a:avLst>
          </a:prstGeom>
          <a:noFill/>
          <a:ln w="28575" cap="flat" cmpd="sng">
            <a:solidFill>
              <a:schemeClr val="tx1"/>
            </a:solidFill>
            <a:prstDash val="solid"/>
            <a:miter/>
            <a:headEnd type="none" w="med" len="med"/>
            <a:tailEnd type="none" w="med" len="med"/>
          </a:ln>
        </p:spPr>
        <p:txBody>
          <a:bodyPr wrap="none" anchor="t" anchorCtr="0">
            <a:spAutoFit/>
          </a:bodyPr>
          <a:p>
            <a:pPr algn="ctr"/>
            <a:r>
              <a:rPr lang="zh-CN" altLang="en-US" sz="2800" dirty="0">
                <a:latin typeface="Arial" panose="020B0604020202020204" pitchFamily="34" charset="0"/>
                <a:ea typeface="宋体" panose="02010600030101010101" pitchFamily="2" charset="-122"/>
              </a:rPr>
              <a:t>将信息转换成机</a:t>
            </a:r>
            <a:endParaRPr lang="zh-CN" altLang="en-US" sz="2800" dirty="0">
              <a:latin typeface="Arial" panose="020B0604020202020204" pitchFamily="34" charset="0"/>
              <a:ea typeface="宋体" panose="02010600030101010101" pitchFamily="2" charset="-122"/>
            </a:endParaRPr>
          </a:p>
          <a:p>
            <a:pPr algn="ctr"/>
            <a:r>
              <a:rPr lang="zh-CN" altLang="en-US" sz="2800" dirty="0">
                <a:latin typeface="Arial" panose="020B0604020202020204" pitchFamily="34" charset="0"/>
                <a:ea typeface="宋体" panose="02010600030101010101" pitchFamily="2" charset="-122"/>
              </a:rPr>
              <a:t>器能识别的形式</a:t>
            </a:r>
            <a:endParaRPr lang="zh-CN" altLang="en-US" sz="2800" dirty="0">
              <a:latin typeface="Arial" panose="020B0604020202020204" pitchFamily="34" charset="0"/>
              <a:ea typeface="宋体" panose="02010600030101010101" pitchFamily="2" charset="-122"/>
            </a:endParaRPr>
          </a:p>
        </p:txBody>
      </p:sp>
      <p:sp>
        <p:nvSpPr>
          <p:cNvPr id="61" name="AutoShape 134"/>
          <p:cNvSpPr/>
          <p:nvPr/>
        </p:nvSpPr>
        <p:spPr>
          <a:xfrm>
            <a:off x="6249988" y="1751013"/>
            <a:ext cx="2787650" cy="1054100"/>
          </a:xfrm>
          <a:prstGeom prst="wedgeRoundRectCallout">
            <a:avLst>
              <a:gd name="adj1" fmla="val -44370"/>
              <a:gd name="adj2" fmla="val 121875"/>
              <a:gd name="adj3" fmla="val 16667"/>
            </a:avLst>
          </a:prstGeom>
          <a:noFill/>
          <a:ln w="28575" cap="flat" cmpd="sng">
            <a:solidFill>
              <a:schemeClr val="tx1"/>
            </a:solidFill>
            <a:prstDash val="solid"/>
            <a:miter/>
            <a:headEnd type="none" w="med" len="med"/>
            <a:tailEnd type="none" w="med" len="med"/>
          </a:ln>
        </p:spPr>
        <p:txBody>
          <a:bodyPr wrap="none" anchor="t" anchorCtr="0">
            <a:spAutoFit/>
          </a:bodyPr>
          <a:p>
            <a:pPr algn="ctr"/>
            <a:r>
              <a:rPr lang="zh-CN" altLang="en-US" sz="2800" dirty="0">
                <a:latin typeface="Arial" panose="020B0604020202020204" pitchFamily="34" charset="0"/>
                <a:ea typeface="宋体" panose="02010600030101010101" pitchFamily="2" charset="-122"/>
              </a:rPr>
              <a:t>将结果转换成</a:t>
            </a:r>
            <a:endParaRPr lang="zh-CN" altLang="en-US" sz="2800" dirty="0">
              <a:latin typeface="Arial" panose="020B0604020202020204" pitchFamily="34" charset="0"/>
              <a:ea typeface="宋体" panose="02010600030101010101" pitchFamily="2" charset="-122"/>
            </a:endParaRPr>
          </a:p>
          <a:p>
            <a:pPr algn="ctr"/>
            <a:r>
              <a:rPr lang="zh-CN" altLang="en-US" sz="2800" dirty="0">
                <a:latin typeface="Arial" panose="020B0604020202020204" pitchFamily="34" charset="0"/>
                <a:ea typeface="宋体" panose="02010600030101010101" pitchFamily="2" charset="-122"/>
              </a:rPr>
              <a:t>人们熟悉的形式</a:t>
            </a:r>
            <a:endParaRPr lang="zh-CN" altLang="en-US" sz="2800" dirty="0">
              <a:latin typeface="Arial" panose="020B0604020202020204" pitchFamily="34" charset="0"/>
              <a:ea typeface="宋体" panose="02010600030101010101" pitchFamily="2" charset="-122"/>
            </a:endParaRPr>
          </a:p>
        </p:txBody>
      </p:sp>
      <p:sp>
        <p:nvSpPr>
          <p:cNvPr id="62" name="AutoShape 135"/>
          <p:cNvSpPr/>
          <p:nvPr/>
        </p:nvSpPr>
        <p:spPr>
          <a:xfrm>
            <a:off x="6253163" y="5656263"/>
            <a:ext cx="1801812" cy="1055687"/>
          </a:xfrm>
          <a:prstGeom prst="wedgeRoundRectCallout">
            <a:avLst>
              <a:gd name="adj1" fmla="val -116958"/>
              <a:gd name="adj2" fmla="val -50398"/>
              <a:gd name="adj3" fmla="val 16667"/>
            </a:avLst>
          </a:prstGeom>
          <a:noFill/>
          <a:ln w="28575" cap="flat" cmpd="sng">
            <a:solidFill>
              <a:schemeClr val="tx1"/>
            </a:solidFill>
            <a:prstDash val="solid"/>
            <a:miter/>
            <a:headEnd type="none" w="med" len="med"/>
            <a:tailEnd type="none" w="med" len="med"/>
          </a:ln>
        </p:spPr>
        <p:txBody>
          <a:bodyPr anchor="t" anchorCtr="0">
            <a:spAutoFit/>
          </a:bodyPr>
          <a:p>
            <a:pPr algn="ctr"/>
            <a:r>
              <a:rPr lang="zh-CN" altLang="en-US" sz="2800" dirty="0">
                <a:latin typeface="Arial" panose="020B0604020202020204" pitchFamily="34" charset="0"/>
                <a:ea typeface="宋体" panose="02010600030101010101" pitchFamily="2" charset="-122"/>
              </a:rPr>
              <a:t>指挥程序</a:t>
            </a:r>
            <a:endParaRPr lang="zh-CN" altLang="en-US" sz="2800" dirty="0">
              <a:latin typeface="Arial" panose="020B0604020202020204" pitchFamily="34" charset="0"/>
              <a:ea typeface="宋体" panose="02010600030101010101" pitchFamily="2" charset="-122"/>
            </a:endParaRPr>
          </a:p>
          <a:p>
            <a:pPr algn="ctr"/>
            <a:r>
              <a:rPr lang="zh-CN" altLang="en-US" sz="2800" dirty="0">
                <a:latin typeface="Arial" panose="020B0604020202020204" pitchFamily="34" charset="0"/>
                <a:ea typeface="宋体" panose="02010600030101010101" pitchFamily="2" charset="-122"/>
              </a:rPr>
              <a:t>运行</a:t>
            </a:r>
            <a:endParaRPr lang="zh-CN" altLang="en-US" sz="2800" dirty="0">
              <a:latin typeface="Arial" panose="020B0604020202020204" pitchFamily="34" charset="0"/>
              <a:ea typeface="宋体" panose="02010600030101010101" pitchFamily="2" charset="-122"/>
            </a:endParaRPr>
          </a:p>
        </p:txBody>
      </p:sp>
      <p:grpSp>
        <p:nvGrpSpPr>
          <p:cNvPr id="2" name="Group 169"/>
          <p:cNvGrpSpPr/>
          <p:nvPr/>
        </p:nvGrpSpPr>
        <p:grpSpPr>
          <a:xfrm>
            <a:off x="411163" y="2160588"/>
            <a:ext cx="7805737" cy="3509962"/>
            <a:chOff x="288" y="1253"/>
            <a:chExt cx="4917" cy="2211"/>
          </a:xfrm>
        </p:grpSpPr>
        <p:sp>
          <p:nvSpPr>
            <p:cNvPr id="34823" name="Rectangle 6"/>
            <p:cNvSpPr/>
            <p:nvPr/>
          </p:nvSpPr>
          <p:spPr>
            <a:xfrm>
              <a:off x="2438" y="1253"/>
              <a:ext cx="794" cy="426"/>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4824" name="Rectangle 7"/>
            <p:cNvSpPr/>
            <p:nvPr/>
          </p:nvSpPr>
          <p:spPr>
            <a:xfrm>
              <a:off x="2494" y="1314"/>
              <a:ext cx="678" cy="269"/>
            </a:xfrm>
            <a:prstGeom prst="rect">
              <a:avLst/>
            </a:prstGeom>
            <a:noFill/>
            <a:ln w="9525">
              <a:noFill/>
            </a:ln>
          </p:spPr>
          <p:txBody>
            <a:bodyPr wrap="none" lIns="0" tIns="0" rIns="0" bIns="0" anchor="t" anchorCtr="0">
              <a:spAutoFit/>
            </a:bodyPr>
            <a:p>
              <a:pPr algn="ctr"/>
              <a:r>
                <a:rPr lang="zh-CN" altLang="en-US" sz="2800" dirty="0">
                  <a:latin typeface="Arial" panose="020B0604020202020204" pitchFamily="34" charset="0"/>
                  <a:ea typeface="宋体" panose="02010600030101010101" pitchFamily="2" charset="-122"/>
                </a:rPr>
                <a:t>存储器</a:t>
              </a:r>
              <a:endParaRPr lang="zh-CN" altLang="en-US" sz="2800" dirty="0">
                <a:latin typeface="Arial" panose="020B0604020202020204" pitchFamily="34" charset="0"/>
                <a:ea typeface="宋体" panose="02010600030101010101" pitchFamily="2" charset="-122"/>
              </a:endParaRPr>
            </a:p>
          </p:txBody>
        </p:sp>
        <p:sp>
          <p:nvSpPr>
            <p:cNvPr id="34825" name="Rectangle 8"/>
            <p:cNvSpPr/>
            <p:nvPr/>
          </p:nvSpPr>
          <p:spPr>
            <a:xfrm>
              <a:off x="828" y="2115"/>
              <a:ext cx="953" cy="424"/>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4826" name="Rectangle 9"/>
            <p:cNvSpPr/>
            <p:nvPr/>
          </p:nvSpPr>
          <p:spPr>
            <a:xfrm>
              <a:off x="860" y="2179"/>
              <a:ext cx="904" cy="269"/>
            </a:xfrm>
            <a:prstGeom prst="rect">
              <a:avLst/>
            </a:prstGeom>
            <a:noFill/>
            <a:ln w="9525">
              <a:noFill/>
            </a:ln>
          </p:spPr>
          <p:txBody>
            <a:bodyPr wrap="none" lIns="0" tIns="0" rIns="0" bIns="0" anchor="t" anchorCtr="0">
              <a:spAutoFit/>
            </a:bodyPr>
            <a:p>
              <a:pPr algn="ctr"/>
              <a:r>
                <a:rPr lang="zh-CN" altLang="en-US" sz="2800" dirty="0">
                  <a:latin typeface="Arial" panose="020B0604020202020204" pitchFamily="34" charset="0"/>
                  <a:ea typeface="宋体" panose="02010600030101010101" pitchFamily="2" charset="-122"/>
                </a:rPr>
                <a:t>输入设备</a:t>
              </a:r>
              <a:endParaRPr lang="zh-CN" altLang="en-US" sz="2800" dirty="0">
                <a:latin typeface="Arial" panose="020B0604020202020204" pitchFamily="34" charset="0"/>
                <a:ea typeface="宋体" panose="02010600030101010101" pitchFamily="2" charset="-122"/>
              </a:endParaRPr>
            </a:p>
          </p:txBody>
        </p:sp>
        <p:sp>
          <p:nvSpPr>
            <p:cNvPr id="34827" name="Rectangle 62"/>
            <p:cNvSpPr/>
            <p:nvPr/>
          </p:nvSpPr>
          <p:spPr>
            <a:xfrm>
              <a:off x="2425" y="2115"/>
              <a:ext cx="795" cy="424"/>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4828" name="Rectangle 63"/>
            <p:cNvSpPr/>
            <p:nvPr/>
          </p:nvSpPr>
          <p:spPr>
            <a:xfrm>
              <a:off x="2494" y="2179"/>
              <a:ext cx="678" cy="269"/>
            </a:xfrm>
            <a:prstGeom prst="rect">
              <a:avLst/>
            </a:prstGeom>
            <a:noFill/>
            <a:ln w="9525">
              <a:noFill/>
            </a:ln>
          </p:spPr>
          <p:txBody>
            <a:bodyPr wrap="none" lIns="0" tIns="0" rIns="0" bIns="0" anchor="t" anchorCtr="0">
              <a:spAutoFit/>
            </a:bodyPr>
            <a:p>
              <a:pPr algn="ctr"/>
              <a:r>
                <a:rPr lang="zh-CN" altLang="en-US" sz="2800" dirty="0">
                  <a:latin typeface="Arial" panose="020B0604020202020204" pitchFamily="34" charset="0"/>
                  <a:ea typeface="宋体" panose="02010600030101010101" pitchFamily="2" charset="-122"/>
                </a:rPr>
                <a:t>运算器</a:t>
              </a:r>
              <a:endParaRPr lang="zh-CN" altLang="en-US" sz="2800" dirty="0">
                <a:latin typeface="Arial" panose="020B0604020202020204" pitchFamily="34" charset="0"/>
                <a:ea typeface="宋体" panose="02010600030101010101" pitchFamily="2" charset="-122"/>
              </a:endParaRPr>
            </a:p>
          </p:txBody>
        </p:sp>
        <p:sp>
          <p:nvSpPr>
            <p:cNvPr id="34829" name="Rectangle 64"/>
            <p:cNvSpPr/>
            <p:nvPr/>
          </p:nvSpPr>
          <p:spPr>
            <a:xfrm>
              <a:off x="2413" y="3038"/>
              <a:ext cx="794" cy="426"/>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4830" name="Rectangle 65"/>
            <p:cNvSpPr/>
            <p:nvPr/>
          </p:nvSpPr>
          <p:spPr>
            <a:xfrm>
              <a:off x="2459" y="3094"/>
              <a:ext cx="678" cy="269"/>
            </a:xfrm>
            <a:prstGeom prst="rect">
              <a:avLst/>
            </a:prstGeom>
            <a:noFill/>
            <a:ln w="9525">
              <a:noFill/>
            </a:ln>
          </p:spPr>
          <p:txBody>
            <a:bodyPr wrap="none" lIns="0" tIns="0" rIns="0" bIns="0" anchor="t" anchorCtr="0">
              <a:spAutoFit/>
            </a:bodyPr>
            <a:p>
              <a:pPr algn="ctr"/>
              <a:r>
                <a:rPr lang="zh-CN" altLang="en-US" sz="2800" dirty="0">
                  <a:latin typeface="Arial" panose="020B0604020202020204" pitchFamily="34" charset="0"/>
                  <a:ea typeface="宋体" panose="02010600030101010101" pitchFamily="2" charset="-122"/>
                </a:rPr>
                <a:t>控制器</a:t>
              </a:r>
              <a:endParaRPr lang="zh-CN" altLang="en-US" sz="2800" dirty="0">
                <a:latin typeface="Arial" panose="020B0604020202020204" pitchFamily="34" charset="0"/>
                <a:ea typeface="宋体" panose="02010600030101010101" pitchFamily="2" charset="-122"/>
              </a:endParaRPr>
            </a:p>
          </p:txBody>
        </p:sp>
        <p:sp>
          <p:nvSpPr>
            <p:cNvPr id="34831" name="Rectangle 73"/>
            <p:cNvSpPr/>
            <p:nvPr/>
          </p:nvSpPr>
          <p:spPr>
            <a:xfrm>
              <a:off x="3879" y="2115"/>
              <a:ext cx="953" cy="424"/>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4832" name="Rectangle 74"/>
            <p:cNvSpPr/>
            <p:nvPr/>
          </p:nvSpPr>
          <p:spPr>
            <a:xfrm>
              <a:off x="3900" y="2179"/>
              <a:ext cx="904" cy="269"/>
            </a:xfrm>
            <a:prstGeom prst="rect">
              <a:avLst/>
            </a:prstGeom>
            <a:noFill/>
            <a:ln w="9525">
              <a:noFill/>
            </a:ln>
          </p:spPr>
          <p:txBody>
            <a:bodyPr wrap="none" lIns="0" tIns="0" rIns="0" bIns="0" anchor="t" anchorCtr="0">
              <a:spAutoFit/>
            </a:bodyPr>
            <a:p>
              <a:pPr algn="ctr"/>
              <a:r>
                <a:rPr lang="zh-CN" altLang="en-US" sz="2800" dirty="0">
                  <a:latin typeface="Arial" panose="020B0604020202020204" pitchFamily="34" charset="0"/>
                  <a:ea typeface="宋体" panose="02010600030101010101" pitchFamily="2" charset="-122"/>
                </a:rPr>
                <a:t>输出设备</a:t>
              </a:r>
              <a:endParaRPr lang="zh-CN" altLang="en-US" sz="2800" dirty="0">
                <a:latin typeface="Arial" panose="020B0604020202020204" pitchFamily="34" charset="0"/>
                <a:ea typeface="宋体" panose="02010600030101010101" pitchFamily="2" charset="-122"/>
              </a:endParaRPr>
            </a:p>
          </p:txBody>
        </p:sp>
        <p:sp>
          <p:nvSpPr>
            <p:cNvPr id="34833" name="Freeform 155"/>
            <p:cNvSpPr/>
            <p:nvPr/>
          </p:nvSpPr>
          <p:spPr>
            <a:xfrm>
              <a:off x="1296" y="2543"/>
              <a:ext cx="1104" cy="721"/>
            </a:xfrm>
            <a:custGeom>
              <a:avLst/>
              <a:gdLst/>
              <a:ahLst/>
              <a:cxnLst>
                <a:cxn ang="0">
                  <a:pos x="0" y="0"/>
                </a:cxn>
                <a:cxn ang="0">
                  <a:pos x="0" y="721"/>
                </a:cxn>
                <a:cxn ang="0">
                  <a:pos x="1104" y="721"/>
                </a:cxn>
              </a:cxnLst>
              <a:pathLst>
                <a:path w="1104" h="721">
                  <a:moveTo>
                    <a:pt x="0" y="0"/>
                  </a:moveTo>
                  <a:lnTo>
                    <a:pt x="0" y="721"/>
                  </a:lnTo>
                  <a:lnTo>
                    <a:pt x="1104" y="721"/>
                  </a:lnTo>
                </a:path>
              </a:pathLst>
            </a:custGeom>
            <a:noFill/>
            <a:ln w="38100" cap="flat" cmpd="sng">
              <a:solidFill>
                <a:schemeClr val="tx1"/>
              </a:solidFill>
              <a:prstDash val="dash"/>
              <a:round/>
              <a:headEnd type="stealth" w="med" len="med"/>
              <a:tailEnd type="stealth" w="med" len="med"/>
            </a:ln>
          </p:spPr>
          <p:txBody>
            <a:bodyPr/>
            <a:p>
              <a:endParaRPr lang="zh-CN" altLang="en-US"/>
            </a:p>
          </p:txBody>
        </p:sp>
        <p:sp>
          <p:nvSpPr>
            <p:cNvPr id="34834" name="Freeform 156"/>
            <p:cNvSpPr/>
            <p:nvPr/>
          </p:nvSpPr>
          <p:spPr>
            <a:xfrm>
              <a:off x="2194" y="1439"/>
              <a:ext cx="478" cy="1597"/>
            </a:xfrm>
            <a:custGeom>
              <a:avLst/>
              <a:gdLst/>
              <a:ahLst/>
              <a:cxnLst>
                <a:cxn ang="0">
                  <a:pos x="254" y="1"/>
                </a:cxn>
                <a:cxn ang="0">
                  <a:pos x="4" y="0"/>
                </a:cxn>
                <a:cxn ang="0">
                  <a:pos x="0" y="1355"/>
                </a:cxn>
                <a:cxn ang="0">
                  <a:pos x="478" y="1355"/>
                </a:cxn>
                <a:cxn ang="0">
                  <a:pos x="476" y="1597"/>
                </a:cxn>
              </a:cxnLst>
              <a:pathLst>
                <a:path w="478" h="1597">
                  <a:moveTo>
                    <a:pt x="254" y="1"/>
                  </a:moveTo>
                  <a:lnTo>
                    <a:pt x="4" y="0"/>
                  </a:lnTo>
                  <a:lnTo>
                    <a:pt x="0" y="1355"/>
                  </a:lnTo>
                  <a:lnTo>
                    <a:pt x="478" y="1355"/>
                  </a:lnTo>
                  <a:lnTo>
                    <a:pt x="476" y="1597"/>
                  </a:lnTo>
                </a:path>
              </a:pathLst>
            </a:custGeom>
            <a:noFill/>
            <a:ln w="38100" cap="flat" cmpd="sng">
              <a:solidFill>
                <a:schemeClr val="tx1"/>
              </a:solidFill>
              <a:prstDash val="dash"/>
              <a:round/>
              <a:headEnd type="stealth" w="med" len="med"/>
              <a:tailEnd type="stealth" w="med" len="med"/>
            </a:ln>
          </p:spPr>
          <p:txBody>
            <a:bodyPr/>
            <a:p>
              <a:endParaRPr lang="zh-CN" altLang="en-US"/>
            </a:p>
          </p:txBody>
        </p:sp>
        <p:sp>
          <p:nvSpPr>
            <p:cNvPr id="34835" name="Freeform 157"/>
            <p:cNvSpPr/>
            <p:nvPr/>
          </p:nvSpPr>
          <p:spPr>
            <a:xfrm>
              <a:off x="2928" y="2544"/>
              <a:ext cx="1" cy="494"/>
            </a:xfrm>
            <a:custGeom>
              <a:avLst/>
              <a:gdLst/>
              <a:ahLst/>
              <a:cxnLst>
                <a:cxn ang="0">
                  <a:pos x="0" y="0"/>
                </a:cxn>
                <a:cxn ang="0">
                  <a:pos x="0" y="494"/>
                </a:cxn>
              </a:cxnLst>
              <a:pathLst>
                <a:path w="1" h="494">
                  <a:moveTo>
                    <a:pt x="0" y="0"/>
                  </a:moveTo>
                  <a:lnTo>
                    <a:pt x="0" y="494"/>
                  </a:lnTo>
                </a:path>
              </a:pathLst>
            </a:custGeom>
            <a:noFill/>
            <a:ln w="38100" cap="flat" cmpd="sng">
              <a:solidFill>
                <a:schemeClr val="tx1"/>
              </a:solidFill>
              <a:prstDash val="dash"/>
              <a:round/>
              <a:headEnd type="stealth" w="med" len="med"/>
              <a:tailEnd type="stealth" w="med" len="med"/>
            </a:ln>
          </p:spPr>
          <p:txBody>
            <a:bodyPr/>
            <a:p>
              <a:endParaRPr lang="zh-CN" altLang="en-US"/>
            </a:p>
          </p:txBody>
        </p:sp>
        <p:sp>
          <p:nvSpPr>
            <p:cNvPr id="34836" name="Freeform 158"/>
            <p:cNvSpPr/>
            <p:nvPr/>
          </p:nvSpPr>
          <p:spPr>
            <a:xfrm>
              <a:off x="3210" y="2544"/>
              <a:ext cx="1110" cy="816"/>
            </a:xfrm>
            <a:custGeom>
              <a:avLst/>
              <a:gdLst/>
              <a:ahLst/>
              <a:cxnLst>
                <a:cxn ang="0">
                  <a:pos x="1110" y="0"/>
                </a:cxn>
                <a:cxn ang="0">
                  <a:pos x="1110" y="816"/>
                </a:cxn>
                <a:cxn ang="0">
                  <a:pos x="0" y="816"/>
                </a:cxn>
              </a:cxnLst>
              <a:pathLst>
                <a:path w="1110" h="816">
                  <a:moveTo>
                    <a:pt x="1110" y="0"/>
                  </a:moveTo>
                  <a:lnTo>
                    <a:pt x="1110" y="816"/>
                  </a:lnTo>
                  <a:lnTo>
                    <a:pt x="0" y="816"/>
                  </a:lnTo>
                </a:path>
              </a:pathLst>
            </a:custGeom>
            <a:noFill/>
            <a:ln w="38100" cap="flat" cmpd="sng">
              <a:solidFill>
                <a:schemeClr val="tx1"/>
              </a:solidFill>
              <a:prstDash val="dash"/>
              <a:round/>
              <a:headEnd type="stealth" w="med" len="med"/>
              <a:tailEnd type="stealth" w="med" len="med"/>
            </a:ln>
          </p:spPr>
          <p:txBody>
            <a:bodyPr/>
            <a:p>
              <a:endParaRPr lang="zh-CN" altLang="en-US"/>
            </a:p>
          </p:txBody>
        </p:sp>
        <p:sp>
          <p:nvSpPr>
            <p:cNvPr id="34837" name="Freeform 159"/>
            <p:cNvSpPr/>
            <p:nvPr/>
          </p:nvSpPr>
          <p:spPr>
            <a:xfrm>
              <a:off x="2682" y="1677"/>
              <a:ext cx="1" cy="435"/>
            </a:xfrm>
            <a:custGeom>
              <a:avLst/>
              <a:gdLst/>
              <a:ahLst/>
              <a:cxnLst>
                <a:cxn ang="0">
                  <a:pos x="0" y="435"/>
                </a:cxn>
                <a:cxn ang="0">
                  <a:pos x="0" y="0"/>
                </a:cxn>
              </a:cxnLst>
              <a:pathLst>
                <a:path w="1" h="435">
                  <a:moveTo>
                    <a:pt x="0" y="435"/>
                  </a:moveTo>
                  <a:lnTo>
                    <a:pt x="0" y="0"/>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34838" name="Freeform 160"/>
            <p:cNvSpPr/>
            <p:nvPr/>
          </p:nvSpPr>
          <p:spPr>
            <a:xfrm>
              <a:off x="2923" y="1680"/>
              <a:ext cx="1" cy="429"/>
            </a:xfrm>
            <a:custGeom>
              <a:avLst/>
              <a:gdLst/>
              <a:ahLst/>
              <a:cxnLst>
                <a:cxn ang="0">
                  <a:pos x="0" y="0"/>
                </a:cxn>
                <a:cxn ang="0">
                  <a:pos x="1" y="429"/>
                </a:cxn>
              </a:cxnLst>
              <a:pathLst>
                <a:path w="1" h="429">
                  <a:moveTo>
                    <a:pt x="0" y="0"/>
                  </a:moveTo>
                  <a:lnTo>
                    <a:pt x="1" y="429"/>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34839" name="Freeform 161"/>
            <p:cNvSpPr/>
            <p:nvPr/>
          </p:nvSpPr>
          <p:spPr>
            <a:xfrm>
              <a:off x="2921" y="1872"/>
              <a:ext cx="583" cy="1299"/>
            </a:xfrm>
            <a:custGeom>
              <a:avLst/>
              <a:gdLst/>
              <a:ahLst/>
              <a:cxnLst>
                <a:cxn ang="0">
                  <a:pos x="0" y="0"/>
                </a:cxn>
                <a:cxn ang="0">
                  <a:pos x="583" y="0"/>
                </a:cxn>
                <a:cxn ang="0">
                  <a:pos x="583" y="1296"/>
                </a:cxn>
                <a:cxn ang="0">
                  <a:pos x="286" y="1299"/>
                </a:cxn>
              </a:cxnLst>
              <a:pathLst>
                <a:path w="583" h="1299">
                  <a:moveTo>
                    <a:pt x="0" y="0"/>
                  </a:moveTo>
                  <a:lnTo>
                    <a:pt x="583" y="0"/>
                  </a:lnTo>
                  <a:lnTo>
                    <a:pt x="583" y="1296"/>
                  </a:lnTo>
                  <a:lnTo>
                    <a:pt x="286" y="1299"/>
                  </a:lnTo>
                </a:path>
              </a:pathLst>
            </a:custGeom>
            <a:noFill/>
            <a:ln w="38100" cap="flat" cmpd="sng">
              <a:solidFill>
                <a:schemeClr val="tx1"/>
              </a:solidFill>
              <a:prstDash val="solid"/>
              <a:round/>
              <a:headEnd type="oval" w="sm" len="sm"/>
              <a:tailEnd type="stealth" w="med" len="med"/>
            </a:ln>
          </p:spPr>
          <p:txBody>
            <a:bodyPr/>
            <a:p>
              <a:endParaRPr lang="zh-CN" altLang="en-US"/>
            </a:p>
          </p:txBody>
        </p:sp>
        <p:sp>
          <p:nvSpPr>
            <p:cNvPr id="34840" name="Freeform 162"/>
            <p:cNvSpPr/>
            <p:nvPr/>
          </p:nvSpPr>
          <p:spPr>
            <a:xfrm>
              <a:off x="288" y="2303"/>
              <a:ext cx="536" cy="1"/>
            </a:xfrm>
            <a:custGeom>
              <a:avLst/>
              <a:gdLst/>
              <a:ahLst/>
              <a:cxnLst>
                <a:cxn ang="0">
                  <a:pos x="0" y="1"/>
                </a:cxn>
                <a:cxn ang="0">
                  <a:pos x="536" y="0"/>
                </a:cxn>
              </a:cxnLst>
              <a:pathLst>
                <a:path w="536" h="1">
                  <a:moveTo>
                    <a:pt x="0" y="1"/>
                  </a:moveTo>
                  <a:lnTo>
                    <a:pt x="536" y="0"/>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34841" name="Freeform 163"/>
            <p:cNvSpPr/>
            <p:nvPr/>
          </p:nvSpPr>
          <p:spPr>
            <a:xfrm>
              <a:off x="1776" y="2304"/>
              <a:ext cx="650" cy="1"/>
            </a:xfrm>
            <a:custGeom>
              <a:avLst/>
              <a:gdLst/>
              <a:ahLst/>
              <a:cxnLst>
                <a:cxn ang="0">
                  <a:pos x="0" y="0"/>
                </a:cxn>
                <a:cxn ang="0">
                  <a:pos x="650" y="0"/>
                </a:cxn>
              </a:cxnLst>
              <a:pathLst>
                <a:path w="650" h="1">
                  <a:moveTo>
                    <a:pt x="0" y="0"/>
                  </a:moveTo>
                  <a:lnTo>
                    <a:pt x="650" y="0"/>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34842" name="Freeform 164"/>
            <p:cNvSpPr/>
            <p:nvPr/>
          </p:nvSpPr>
          <p:spPr>
            <a:xfrm>
              <a:off x="3216" y="2304"/>
              <a:ext cx="660" cy="1"/>
            </a:xfrm>
            <a:custGeom>
              <a:avLst/>
              <a:gdLst/>
              <a:ahLst/>
              <a:cxnLst>
                <a:cxn ang="0">
                  <a:pos x="0" y="0"/>
                </a:cxn>
                <a:cxn ang="0">
                  <a:pos x="660" y="0"/>
                </a:cxn>
              </a:cxnLst>
              <a:pathLst>
                <a:path w="660" h="1">
                  <a:moveTo>
                    <a:pt x="0" y="0"/>
                  </a:moveTo>
                  <a:lnTo>
                    <a:pt x="660" y="0"/>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34843" name="Freeform 165"/>
            <p:cNvSpPr/>
            <p:nvPr/>
          </p:nvSpPr>
          <p:spPr>
            <a:xfrm>
              <a:off x="4837" y="2304"/>
              <a:ext cx="368" cy="1"/>
            </a:xfrm>
            <a:custGeom>
              <a:avLst/>
              <a:gdLst/>
              <a:ahLst/>
              <a:cxnLst>
                <a:cxn ang="0">
                  <a:pos x="0" y="0"/>
                </a:cxn>
                <a:cxn ang="0">
                  <a:pos x="368" y="0"/>
                </a:cxn>
              </a:cxnLst>
              <a:pathLst>
                <a:path w="368" h="1">
                  <a:moveTo>
                    <a:pt x="0" y="0"/>
                  </a:moveTo>
                  <a:lnTo>
                    <a:pt x="368" y="0"/>
                  </a:lnTo>
                </a:path>
              </a:pathLst>
            </a:custGeom>
            <a:noFill/>
            <a:ln w="38100" cap="flat" cmpd="sng">
              <a:solidFill>
                <a:schemeClr val="tx1"/>
              </a:solidFill>
              <a:prstDash val="solid"/>
              <a:round/>
              <a:headEnd type="none" w="med" len="med"/>
              <a:tailEnd type="stealth" w="med" len="med"/>
            </a:ln>
          </p:spPr>
          <p:txBody>
            <a:bodyPr/>
            <a:p>
              <a:endParaRPr lang="zh-CN" altLang="en-US"/>
            </a:p>
          </p:txBody>
        </p:sp>
      </p:grpSp>
      <p:sp>
        <p:nvSpPr>
          <p:cNvPr id="34844" name="标题 89"/>
          <p:cNvSpPr>
            <a:spLocks noGrp="1"/>
          </p:cNvSpPr>
          <p:nvPr>
            <p:ph type="title"/>
          </p:nvPr>
        </p:nvSpPr>
        <p:spPr>
          <a:xfrm>
            <a:off x="1222375" y="606425"/>
            <a:ext cx="7070725" cy="769938"/>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冯</a:t>
            </a:r>
            <a:r>
              <a:rPr lang="en-US" altLang="zh-CN" dirty="0">
                <a:solidFill>
                  <a:srgbClr val="C00000"/>
                </a:solidFill>
                <a:latin typeface="微软雅黑 Light" panose="020B0502040204020203" pitchFamily="34" charset="-122"/>
                <a:ea typeface="微软雅黑 Light" panose="020B0502040204020203" pitchFamily="34" charset="-122"/>
                <a:cs typeface="+mj-cs"/>
              </a:rPr>
              <a:t>·</a:t>
            </a:r>
            <a:r>
              <a:rPr lang="zh-CN" altLang="en-US" dirty="0">
                <a:solidFill>
                  <a:srgbClr val="C00000"/>
                </a:solidFill>
                <a:latin typeface="微软雅黑 Light" panose="020B0502040204020203" pitchFamily="34" charset="-122"/>
                <a:ea typeface="微软雅黑 Light" panose="020B0502040204020203" pitchFamily="34" charset="-122"/>
                <a:cs typeface="+mj-cs"/>
              </a:rPr>
              <a:t>诺依曼计算机硬件框图</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4845" name="矩形 91"/>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1.2.2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blinds(horizontal)">
                                      <p:cBhvr>
                                        <p:cTn id="12"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blinds(horizontal)">
                                      <p:cBhvr>
                                        <p:cTn id="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blinds(horizontal)">
                                      <p:cBhvr>
                                        <p:cTn id="22" dur="500"/>
                                        <p:tgtEl>
                                          <p:spTgt spid="62"/>
                                        </p:tgtEl>
                                      </p:cBhvr>
                                    </p:animEffec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blinds(horizontal)">
                                      <p:cBhvr>
                                        <p:cTn id="2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blinds(horizontal)">
                                      <p:cBhvr>
                                        <p:cTn id="32"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ldLvl="0" animBg="1"/>
      <p:bldP spid="59" grpId="0" bldLvl="0" animBg="1"/>
      <p:bldP spid="60" grpId="0" bldLvl="0" animBg="1"/>
      <p:bldP spid="61" grpId="0" bldLvl="0" animBg="1"/>
      <p:bldP spid="6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矩形 33"/>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1.2.2 </a:t>
            </a:r>
            <a:endParaRPr lang="zh-CN" altLang="en-US" sz="2800" dirty="0">
              <a:latin typeface="Arial" panose="020B0604020202020204" pitchFamily="34" charset="0"/>
              <a:ea typeface="宋体" panose="02010600030101010101" pitchFamily="2" charset="-122"/>
            </a:endParaRPr>
          </a:p>
        </p:txBody>
      </p:sp>
      <p:sp>
        <p:nvSpPr>
          <p:cNvPr id="35842" name="标题 34"/>
          <p:cNvSpPr>
            <a:spLocks noGrp="1"/>
          </p:cNvSpPr>
          <p:nvPr>
            <p:ph type="title"/>
          </p:nvPr>
        </p:nvSpPr>
        <p:spPr>
          <a:xfrm>
            <a:off x="1222375" y="606425"/>
            <a:ext cx="6364288" cy="769938"/>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以存储器为中心的计算机硬件框图</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grpSp>
        <p:nvGrpSpPr>
          <p:cNvPr id="35843" name="Group 5"/>
          <p:cNvGrpSpPr/>
          <p:nvPr/>
        </p:nvGrpSpPr>
        <p:grpSpPr>
          <a:xfrm>
            <a:off x="331788" y="2473325"/>
            <a:ext cx="8631237" cy="4114800"/>
            <a:chOff x="141" y="1495"/>
            <a:chExt cx="5437" cy="2592"/>
          </a:xfrm>
        </p:grpSpPr>
        <p:grpSp>
          <p:nvGrpSpPr>
            <p:cNvPr id="35844" name="Group 6"/>
            <p:cNvGrpSpPr/>
            <p:nvPr/>
          </p:nvGrpSpPr>
          <p:grpSpPr>
            <a:xfrm>
              <a:off x="141" y="1495"/>
              <a:ext cx="5437" cy="2592"/>
              <a:chOff x="141" y="1495"/>
              <a:chExt cx="5437" cy="2592"/>
            </a:xfrm>
          </p:grpSpPr>
          <p:sp>
            <p:nvSpPr>
              <p:cNvPr id="35845" name="Rectangle 7"/>
              <p:cNvSpPr/>
              <p:nvPr/>
            </p:nvSpPr>
            <p:spPr>
              <a:xfrm>
                <a:off x="2205" y="3979"/>
                <a:ext cx="207" cy="10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35846" name="Text Box 8"/>
              <p:cNvSpPr txBox="1"/>
              <p:nvPr/>
            </p:nvSpPr>
            <p:spPr>
              <a:xfrm>
                <a:off x="141" y="2649"/>
                <a:ext cx="571" cy="330"/>
              </a:xfrm>
              <a:prstGeom prst="rect">
                <a:avLst/>
              </a:prstGeom>
              <a:noFill/>
              <a:ln w="9525">
                <a:noFill/>
              </a:ln>
            </p:spPr>
            <p:txBody>
              <a:bodyPr wrap="none" anchor="t" anchorCtr="0">
                <a:spAutoFit/>
              </a:bodyPr>
              <a:p>
                <a:pPr algn="ctr"/>
                <a:r>
                  <a:rPr lang="zh-CN" altLang="en-US" sz="2800" dirty="0">
                    <a:latin typeface="Arial" panose="020B0604020202020204" pitchFamily="34" charset="0"/>
                    <a:ea typeface="宋体" panose="02010600030101010101" pitchFamily="2" charset="-122"/>
                  </a:rPr>
                  <a:t>程序</a:t>
                </a:r>
                <a:endParaRPr lang="zh-CN" altLang="en-US" sz="2800" dirty="0">
                  <a:latin typeface="Arial" panose="020B0604020202020204" pitchFamily="34" charset="0"/>
                  <a:ea typeface="宋体" panose="02010600030101010101" pitchFamily="2" charset="-122"/>
                </a:endParaRPr>
              </a:p>
            </p:txBody>
          </p:sp>
          <p:sp>
            <p:nvSpPr>
              <p:cNvPr id="35847" name="Rectangle 9"/>
              <p:cNvSpPr/>
              <p:nvPr/>
            </p:nvSpPr>
            <p:spPr>
              <a:xfrm>
                <a:off x="4721" y="2748"/>
                <a:ext cx="857" cy="507"/>
              </a:xfrm>
              <a:prstGeom prst="rect">
                <a:avLst/>
              </a:prstGeom>
              <a:noFill/>
              <a:ln w="25400">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35848" name="Rectangle 10"/>
              <p:cNvSpPr/>
              <p:nvPr/>
            </p:nvSpPr>
            <p:spPr>
              <a:xfrm>
                <a:off x="2448" y="2407"/>
                <a:ext cx="864" cy="377"/>
              </a:xfrm>
              <a:prstGeom prst="rect">
                <a:avLst/>
              </a:prstGeom>
              <a:noFill/>
              <a:ln w="25400" cap="flat" cmpd="sng">
                <a:solidFill>
                  <a:schemeClr val="tx1"/>
                </a:solidFill>
                <a:prstDash val="solid"/>
                <a:miter/>
                <a:headEnd type="none" w="med" len="med"/>
                <a:tailEnd type="none" w="med" len="med"/>
              </a:ln>
            </p:spPr>
            <p:txBody>
              <a:bodyPr anchor="t" anchorCtr="0"/>
              <a:p>
                <a:pPr algn="ctr"/>
                <a:r>
                  <a:rPr lang="zh-CN" altLang="en-US" sz="2800" dirty="0">
                    <a:latin typeface="Arial" panose="020B0604020202020204" pitchFamily="34" charset="0"/>
                    <a:ea typeface="宋体" panose="02010600030101010101" pitchFamily="2" charset="-122"/>
                  </a:rPr>
                  <a:t>存储器</a:t>
                </a:r>
                <a:endParaRPr lang="zh-CN" altLang="en-US" sz="2800" dirty="0">
                  <a:latin typeface="Arial" panose="020B0604020202020204" pitchFamily="34" charset="0"/>
                  <a:ea typeface="宋体" panose="02010600030101010101" pitchFamily="2" charset="-122"/>
                </a:endParaRPr>
              </a:p>
            </p:txBody>
          </p:sp>
          <p:sp>
            <p:nvSpPr>
              <p:cNvPr id="35849" name="Rectangle 11"/>
              <p:cNvSpPr/>
              <p:nvPr/>
            </p:nvSpPr>
            <p:spPr>
              <a:xfrm>
                <a:off x="3936" y="2400"/>
                <a:ext cx="1056" cy="384"/>
              </a:xfrm>
              <a:prstGeom prst="rect">
                <a:avLst/>
              </a:prstGeom>
              <a:noFill/>
              <a:ln w="25400" cap="flat" cmpd="sng">
                <a:solidFill>
                  <a:schemeClr val="tx1"/>
                </a:solidFill>
                <a:prstDash val="solid"/>
                <a:miter/>
                <a:headEnd type="none" w="med" len="med"/>
                <a:tailEnd type="none" w="med" len="med"/>
              </a:ln>
            </p:spPr>
            <p:txBody>
              <a:bodyPr anchor="t" anchorCtr="0"/>
              <a:p>
                <a:pPr algn="ctr"/>
                <a:r>
                  <a:rPr lang="zh-CN" altLang="en-US" sz="2800" dirty="0">
                    <a:latin typeface="Arial" panose="020B0604020202020204" pitchFamily="34" charset="0"/>
                    <a:ea typeface="宋体" panose="02010600030101010101" pitchFamily="2" charset="-122"/>
                  </a:rPr>
                  <a:t>输出设备</a:t>
                </a:r>
                <a:endParaRPr lang="zh-CN" altLang="en-US" sz="2800" dirty="0">
                  <a:latin typeface="Arial" panose="020B0604020202020204" pitchFamily="34" charset="0"/>
                  <a:ea typeface="宋体" panose="02010600030101010101" pitchFamily="2" charset="-122"/>
                </a:endParaRPr>
              </a:p>
            </p:txBody>
          </p:sp>
          <p:sp>
            <p:nvSpPr>
              <p:cNvPr id="35850" name="Rectangle 12"/>
              <p:cNvSpPr/>
              <p:nvPr/>
            </p:nvSpPr>
            <p:spPr>
              <a:xfrm>
                <a:off x="768" y="2400"/>
                <a:ext cx="1056" cy="384"/>
              </a:xfrm>
              <a:prstGeom prst="rect">
                <a:avLst/>
              </a:prstGeom>
              <a:noFill/>
              <a:ln w="28575" cap="flat" cmpd="sng">
                <a:solidFill>
                  <a:schemeClr val="tx1"/>
                </a:solidFill>
                <a:prstDash val="solid"/>
                <a:miter/>
                <a:headEnd type="none" w="med" len="med"/>
                <a:tailEnd type="none" w="med" len="med"/>
              </a:ln>
            </p:spPr>
            <p:txBody>
              <a:bodyPr anchor="t" anchorCtr="0"/>
              <a:p>
                <a:pPr algn="ctr"/>
                <a:r>
                  <a:rPr lang="zh-CN" altLang="en-US" sz="2800" dirty="0">
                    <a:latin typeface="Arial" panose="020B0604020202020204" pitchFamily="34" charset="0"/>
                    <a:ea typeface="宋体" panose="02010600030101010101" pitchFamily="2" charset="-122"/>
                  </a:rPr>
                  <a:t>输入设备</a:t>
                </a:r>
                <a:endParaRPr lang="zh-CN" altLang="en-US" sz="2800" dirty="0">
                  <a:latin typeface="Arial" panose="020B0604020202020204" pitchFamily="34" charset="0"/>
                  <a:ea typeface="宋体" panose="02010600030101010101" pitchFamily="2" charset="-122"/>
                </a:endParaRPr>
              </a:p>
            </p:txBody>
          </p:sp>
          <p:sp>
            <p:nvSpPr>
              <p:cNvPr id="35851" name="Rectangle 13"/>
              <p:cNvSpPr/>
              <p:nvPr/>
            </p:nvSpPr>
            <p:spPr>
              <a:xfrm>
                <a:off x="2448" y="3312"/>
                <a:ext cx="864" cy="377"/>
              </a:xfrm>
              <a:prstGeom prst="rect">
                <a:avLst/>
              </a:prstGeom>
              <a:noFill/>
              <a:ln w="25400" cap="flat" cmpd="sng">
                <a:solidFill>
                  <a:schemeClr val="tx1"/>
                </a:solidFill>
                <a:prstDash val="solid"/>
                <a:miter/>
                <a:headEnd type="none" w="med" len="med"/>
                <a:tailEnd type="none" w="med" len="med"/>
              </a:ln>
            </p:spPr>
            <p:txBody>
              <a:bodyPr anchor="t" anchorCtr="0"/>
              <a:p>
                <a:pPr algn="ctr"/>
                <a:r>
                  <a:rPr lang="zh-CN" altLang="en-US" sz="2800" dirty="0">
                    <a:latin typeface="Arial" panose="020B0604020202020204" pitchFamily="34" charset="0"/>
                    <a:ea typeface="宋体" panose="02010600030101010101" pitchFamily="2" charset="-122"/>
                  </a:rPr>
                  <a:t>运算器</a:t>
                </a:r>
                <a:endParaRPr lang="zh-CN" altLang="en-US" sz="2800" dirty="0">
                  <a:latin typeface="Arial" panose="020B0604020202020204" pitchFamily="34" charset="0"/>
                  <a:ea typeface="宋体" panose="02010600030101010101" pitchFamily="2" charset="-122"/>
                </a:endParaRPr>
              </a:p>
            </p:txBody>
          </p:sp>
          <p:sp>
            <p:nvSpPr>
              <p:cNvPr id="35852" name="Rectangle 14"/>
              <p:cNvSpPr/>
              <p:nvPr/>
            </p:nvSpPr>
            <p:spPr>
              <a:xfrm>
                <a:off x="2448" y="1495"/>
                <a:ext cx="864" cy="377"/>
              </a:xfrm>
              <a:prstGeom prst="rect">
                <a:avLst/>
              </a:prstGeom>
              <a:noFill/>
              <a:ln w="25400" cap="flat" cmpd="sng">
                <a:solidFill>
                  <a:schemeClr val="tx1"/>
                </a:solidFill>
                <a:prstDash val="solid"/>
                <a:miter/>
                <a:headEnd type="none" w="med" len="med"/>
                <a:tailEnd type="none" w="med" len="med"/>
              </a:ln>
            </p:spPr>
            <p:txBody>
              <a:bodyPr anchor="t" anchorCtr="0"/>
              <a:p>
                <a:pPr algn="ctr"/>
                <a:r>
                  <a:rPr lang="zh-CN" altLang="en-US" sz="2800" dirty="0">
                    <a:latin typeface="Arial" panose="020B0604020202020204" pitchFamily="34" charset="0"/>
                    <a:ea typeface="宋体" panose="02010600030101010101" pitchFamily="2" charset="-122"/>
                  </a:rPr>
                  <a:t>控制器</a:t>
                </a:r>
                <a:endParaRPr lang="zh-CN" altLang="en-US" sz="2800" dirty="0">
                  <a:latin typeface="Arial" panose="020B0604020202020204" pitchFamily="34" charset="0"/>
                  <a:ea typeface="宋体" panose="02010600030101010101" pitchFamily="2" charset="-122"/>
                </a:endParaRPr>
              </a:p>
            </p:txBody>
          </p:sp>
          <p:sp>
            <p:nvSpPr>
              <p:cNvPr id="35853" name="AutoShape 15"/>
              <p:cNvSpPr/>
              <p:nvPr/>
            </p:nvSpPr>
            <p:spPr>
              <a:xfrm>
                <a:off x="185" y="2491"/>
                <a:ext cx="576" cy="192"/>
              </a:xfrm>
              <a:prstGeom prst="rightArrow">
                <a:avLst>
                  <a:gd name="adj1" fmla="val 50000"/>
                  <a:gd name="adj2" fmla="val 75000"/>
                </a:avLst>
              </a:prstGeom>
              <a:noFill/>
              <a:ln w="28575" cap="flat" cmpd="sng">
                <a:solidFill>
                  <a:schemeClr val="tx1"/>
                </a:solidFill>
                <a:prstDash val="solid"/>
                <a:miter/>
                <a:headEnd type="none" w="med" len="med"/>
                <a:tailEnd type="none" w="med" len="med"/>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35854" name="AutoShape 16"/>
              <p:cNvSpPr/>
              <p:nvPr/>
            </p:nvSpPr>
            <p:spPr>
              <a:xfrm>
                <a:off x="1824" y="2496"/>
                <a:ext cx="613" cy="192"/>
              </a:xfrm>
              <a:prstGeom prst="rightArrow">
                <a:avLst>
                  <a:gd name="adj1" fmla="val 50000"/>
                  <a:gd name="adj2" fmla="val 79788"/>
                </a:avLst>
              </a:prstGeom>
              <a:noFill/>
              <a:ln w="28575"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35855" name="AutoShape 17"/>
              <p:cNvSpPr/>
              <p:nvPr/>
            </p:nvSpPr>
            <p:spPr>
              <a:xfrm>
                <a:off x="3312" y="2496"/>
                <a:ext cx="615" cy="192"/>
              </a:xfrm>
              <a:prstGeom prst="rightArrow">
                <a:avLst>
                  <a:gd name="adj1" fmla="val 50000"/>
                  <a:gd name="adj2" fmla="val 80048"/>
                </a:avLst>
              </a:prstGeom>
              <a:noFill/>
              <a:ln w="28575"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35856" name="AutoShape 18"/>
              <p:cNvSpPr/>
              <p:nvPr/>
            </p:nvSpPr>
            <p:spPr>
              <a:xfrm>
                <a:off x="4992" y="2496"/>
                <a:ext cx="576" cy="192"/>
              </a:xfrm>
              <a:prstGeom prst="rightArrow">
                <a:avLst>
                  <a:gd name="adj1" fmla="val 50000"/>
                  <a:gd name="adj2" fmla="val 75000"/>
                </a:avLst>
              </a:prstGeom>
              <a:noFill/>
              <a:ln w="28575" cap="flat" cmpd="sng">
                <a:solidFill>
                  <a:schemeClr val="tx1"/>
                </a:solidFill>
                <a:prstDash val="solid"/>
                <a:miter/>
                <a:headEnd type="none" w="med" len="med"/>
                <a:tailEnd type="none" w="med" len="med"/>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35857" name="Freeform 19"/>
              <p:cNvSpPr/>
              <p:nvPr/>
            </p:nvSpPr>
            <p:spPr>
              <a:xfrm>
                <a:off x="2016" y="1776"/>
                <a:ext cx="435" cy="768"/>
              </a:xfrm>
              <a:custGeom>
                <a:avLst/>
                <a:gdLst/>
                <a:ahLst/>
                <a:cxnLst>
                  <a:cxn ang="0">
                    <a:pos x="0" y="882"/>
                  </a:cxn>
                  <a:cxn ang="0">
                    <a:pos x="0" y="1"/>
                  </a:cxn>
                  <a:cxn ang="0">
                    <a:pos x="435" y="0"/>
                  </a:cxn>
                </a:cxnLst>
                <a:pathLst>
                  <a:path w="435" h="742">
                    <a:moveTo>
                      <a:pt x="0" y="742"/>
                    </a:moveTo>
                    <a:lnTo>
                      <a:pt x="0" y="1"/>
                    </a:lnTo>
                    <a:lnTo>
                      <a:pt x="435" y="0"/>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35858" name="Line 20"/>
              <p:cNvSpPr/>
              <p:nvPr/>
            </p:nvSpPr>
            <p:spPr>
              <a:xfrm flipV="1">
                <a:off x="2640" y="1872"/>
                <a:ext cx="0" cy="528"/>
              </a:xfrm>
              <a:prstGeom prst="line">
                <a:avLst/>
              </a:prstGeom>
              <a:ln w="38100" cap="flat" cmpd="sng">
                <a:solidFill>
                  <a:schemeClr val="tx1"/>
                </a:solidFill>
                <a:prstDash val="dash"/>
                <a:round/>
                <a:headEnd type="none" w="med" len="med"/>
                <a:tailEnd type="stealth" w="med" len="med"/>
              </a:ln>
            </p:spPr>
          </p:sp>
          <p:sp>
            <p:nvSpPr>
              <p:cNvPr id="35859" name="Line 21"/>
              <p:cNvSpPr/>
              <p:nvPr/>
            </p:nvSpPr>
            <p:spPr>
              <a:xfrm rot="-10800000" flipV="1">
                <a:off x="3072" y="1872"/>
                <a:ext cx="0" cy="528"/>
              </a:xfrm>
              <a:prstGeom prst="line">
                <a:avLst/>
              </a:prstGeom>
              <a:ln w="38100" cap="flat" cmpd="sng">
                <a:solidFill>
                  <a:schemeClr val="tx1"/>
                </a:solidFill>
                <a:prstDash val="solid"/>
                <a:round/>
                <a:headEnd type="none" w="med" len="med"/>
                <a:tailEnd type="stealth" w="med" len="med"/>
              </a:ln>
            </p:spPr>
          </p:sp>
          <p:sp>
            <p:nvSpPr>
              <p:cNvPr id="35860" name="AutoShape 22"/>
              <p:cNvSpPr/>
              <p:nvPr/>
            </p:nvSpPr>
            <p:spPr>
              <a:xfrm>
                <a:off x="2784" y="1872"/>
                <a:ext cx="144" cy="528"/>
              </a:xfrm>
              <a:prstGeom prst="upArrow">
                <a:avLst>
                  <a:gd name="adj1" fmla="val 50000"/>
                  <a:gd name="adj2" fmla="val 91632"/>
                </a:avLst>
              </a:prstGeom>
              <a:noFill/>
              <a:ln w="28575"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35861" name="Freeform 23"/>
              <p:cNvSpPr/>
              <p:nvPr/>
            </p:nvSpPr>
            <p:spPr>
              <a:xfrm>
                <a:off x="2016" y="2640"/>
                <a:ext cx="432" cy="864"/>
              </a:xfrm>
              <a:custGeom>
                <a:avLst/>
                <a:gdLst/>
                <a:ahLst/>
                <a:cxnLst>
                  <a:cxn ang="0">
                    <a:pos x="0" y="0"/>
                  </a:cxn>
                  <a:cxn ang="0">
                    <a:pos x="0" y="696"/>
                  </a:cxn>
                  <a:cxn ang="0">
                    <a:pos x="432" y="696"/>
                  </a:cxn>
                </a:cxnLst>
                <a:pathLst>
                  <a:path w="432" h="912">
                    <a:moveTo>
                      <a:pt x="0" y="0"/>
                    </a:moveTo>
                    <a:lnTo>
                      <a:pt x="0" y="912"/>
                    </a:lnTo>
                    <a:lnTo>
                      <a:pt x="432" y="912"/>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35862" name="AutoShape 24"/>
              <p:cNvSpPr/>
              <p:nvPr/>
            </p:nvSpPr>
            <p:spPr>
              <a:xfrm>
                <a:off x="2976" y="2784"/>
                <a:ext cx="144" cy="528"/>
              </a:xfrm>
              <a:prstGeom prst="upArrow">
                <a:avLst>
                  <a:gd name="adj1" fmla="val 50000"/>
                  <a:gd name="adj2" fmla="val 91632"/>
                </a:avLst>
              </a:prstGeom>
              <a:noFill/>
              <a:ln w="28575"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35863" name="AutoShape 25"/>
              <p:cNvSpPr/>
              <p:nvPr/>
            </p:nvSpPr>
            <p:spPr>
              <a:xfrm rot="10800000">
                <a:off x="2592" y="2784"/>
                <a:ext cx="144" cy="521"/>
              </a:xfrm>
              <a:prstGeom prst="upArrow">
                <a:avLst>
                  <a:gd name="adj1" fmla="val 50000"/>
                  <a:gd name="adj2" fmla="val 90417"/>
                </a:avLst>
              </a:prstGeom>
              <a:noFill/>
              <a:ln w="28575"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35864" name="Freeform 26"/>
              <p:cNvSpPr/>
              <p:nvPr/>
            </p:nvSpPr>
            <p:spPr>
              <a:xfrm>
                <a:off x="3312" y="2640"/>
                <a:ext cx="288" cy="864"/>
              </a:xfrm>
              <a:custGeom>
                <a:avLst/>
                <a:gdLst/>
                <a:ahLst/>
                <a:cxnLst>
                  <a:cxn ang="0">
                    <a:pos x="0" y="864"/>
                  </a:cxn>
                  <a:cxn ang="0">
                    <a:pos x="288" y="864"/>
                  </a:cxn>
                  <a:cxn ang="0">
                    <a:pos x="288" y="0"/>
                  </a:cxn>
                </a:cxnLst>
                <a:pathLst>
                  <a:path w="288" h="864">
                    <a:moveTo>
                      <a:pt x="0" y="864"/>
                    </a:moveTo>
                    <a:lnTo>
                      <a:pt x="288" y="864"/>
                    </a:lnTo>
                    <a:lnTo>
                      <a:pt x="288" y="0"/>
                    </a:lnTo>
                  </a:path>
                </a:pathLst>
              </a:custGeom>
              <a:noFill/>
              <a:ln w="38100" cap="flat" cmpd="sng">
                <a:solidFill>
                  <a:schemeClr val="tx1"/>
                </a:solidFill>
                <a:prstDash val="dash"/>
                <a:round/>
                <a:headEnd type="none" w="med" len="med"/>
                <a:tailEnd type="none" w="med" len="med"/>
              </a:ln>
            </p:spPr>
            <p:txBody>
              <a:bodyPr/>
              <a:p>
                <a:endParaRPr lang="zh-CN" altLang="en-US"/>
              </a:p>
            </p:txBody>
          </p:sp>
          <p:sp>
            <p:nvSpPr>
              <p:cNvPr id="35865" name="Freeform 27"/>
              <p:cNvSpPr/>
              <p:nvPr/>
            </p:nvSpPr>
            <p:spPr>
              <a:xfrm>
                <a:off x="3312" y="1776"/>
                <a:ext cx="288" cy="768"/>
              </a:xfrm>
              <a:custGeom>
                <a:avLst/>
                <a:gdLst/>
                <a:ahLst/>
                <a:cxnLst>
                  <a:cxn ang="0">
                    <a:pos x="288" y="994"/>
                  </a:cxn>
                  <a:cxn ang="0">
                    <a:pos x="288" y="0"/>
                  </a:cxn>
                  <a:cxn ang="0">
                    <a:pos x="0" y="0"/>
                  </a:cxn>
                </a:cxnLst>
                <a:pathLst>
                  <a:path w="288" h="720">
                    <a:moveTo>
                      <a:pt x="288" y="720"/>
                    </a:moveTo>
                    <a:lnTo>
                      <a:pt x="288" y="0"/>
                    </a:lnTo>
                    <a:lnTo>
                      <a:pt x="0" y="0"/>
                    </a:lnTo>
                  </a:path>
                </a:pathLst>
              </a:custGeom>
              <a:noFill/>
              <a:ln w="38100" cap="flat" cmpd="sng">
                <a:solidFill>
                  <a:schemeClr val="tx1"/>
                </a:solidFill>
                <a:prstDash val="dash"/>
                <a:round/>
                <a:headEnd type="none" w="med" len="med"/>
                <a:tailEnd type="stealth" w="med" len="med"/>
              </a:ln>
            </p:spPr>
            <p:txBody>
              <a:bodyPr/>
              <a:p>
                <a:endParaRPr lang="zh-CN" altLang="en-US"/>
              </a:p>
            </p:txBody>
          </p:sp>
          <p:sp>
            <p:nvSpPr>
              <p:cNvPr id="35866" name="Freeform 28"/>
              <p:cNvSpPr/>
              <p:nvPr/>
            </p:nvSpPr>
            <p:spPr>
              <a:xfrm>
                <a:off x="1488" y="1680"/>
                <a:ext cx="960" cy="720"/>
              </a:xfrm>
              <a:custGeom>
                <a:avLst/>
                <a:gdLst/>
                <a:ahLst/>
                <a:cxnLst>
                  <a:cxn ang="0">
                    <a:pos x="0" y="948"/>
                  </a:cxn>
                  <a:cxn ang="0">
                    <a:pos x="0" y="0"/>
                  </a:cxn>
                  <a:cxn ang="0">
                    <a:pos x="960" y="0"/>
                  </a:cxn>
                </a:cxnLst>
                <a:pathLst>
                  <a:path w="960" h="672">
                    <a:moveTo>
                      <a:pt x="0" y="672"/>
                    </a:moveTo>
                    <a:lnTo>
                      <a:pt x="0" y="0"/>
                    </a:lnTo>
                    <a:lnTo>
                      <a:pt x="960" y="0"/>
                    </a:lnTo>
                  </a:path>
                </a:pathLst>
              </a:custGeom>
              <a:noFill/>
              <a:ln w="38100" cap="flat" cmpd="sng">
                <a:solidFill>
                  <a:schemeClr val="tx1"/>
                </a:solidFill>
                <a:prstDash val="dash"/>
                <a:round/>
                <a:headEnd type="none" w="med" len="med"/>
                <a:tailEnd type="stealth" w="med" len="med"/>
              </a:ln>
            </p:spPr>
            <p:txBody>
              <a:bodyPr/>
              <a:p>
                <a:endParaRPr lang="zh-CN" altLang="en-US"/>
              </a:p>
            </p:txBody>
          </p:sp>
          <p:sp>
            <p:nvSpPr>
              <p:cNvPr id="35867" name="Freeform 29"/>
              <p:cNvSpPr/>
              <p:nvPr/>
            </p:nvSpPr>
            <p:spPr>
              <a:xfrm>
                <a:off x="1104" y="1584"/>
                <a:ext cx="1344" cy="816"/>
              </a:xfrm>
              <a:custGeom>
                <a:avLst/>
                <a:gdLst/>
                <a:ahLst/>
                <a:cxnLst>
                  <a:cxn ang="0">
                    <a:pos x="1344" y="0"/>
                  </a:cxn>
                  <a:cxn ang="0">
                    <a:pos x="0" y="0"/>
                  </a:cxn>
                  <a:cxn ang="0">
                    <a:pos x="0" y="650"/>
                  </a:cxn>
                </a:cxnLst>
                <a:pathLst>
                  <a:path w="1344" h="864">
                    <a:moveTo>
                      <a:pt x="1344" y="0"/>
                    </a:moveTo>
                    <a:lnTo>
                      <a:pt x="0" y="0"/>
                    </a:lnTo>
                    <a:lnTo>
                      <a:pt x="0" y="864"/>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35868" name="Freeform 30"/>
              <p:cNvSpPr/>
              <p:nvPr/>
            </p:nvSpPr>
            <p:spPr>
              <a:xfrm>
                <a:off x="3312" y="1680"/>
                <a:ext cx="912" cy="720"/>
              </a:xfrm>
              <a:custGeom>
                <a:avLst/>
                <a:gdLst/>
                <a:ahLst/>
                <a:cxnLst>
                  <a:cxn ang="0">
                    <a:pos x="743" y="720"/>
                  </a:cxn>
                  <a:cxn ang="0">
                    <a:pos x="743" y="0"/>
                  </a:cxn>
                  <a:cxn ang="0">
                    <a:pos x="0" y="0"/>
                  </a:cxn>
                </a:cxnLst>
                <a:pathLst>
                  <a:path w="960" h="720">
                    <a:moveTo>
                      <a:pt x="960" y="720"/>
                    </a:moveTo>
                    <a:lnTo>
                      <a:pt x="960" y="0"/>
                    </a:lnTo>
                    <a:lnTo>
                      <a:pt x="0" y="0"/>
                    </a:lnTo>
                  </a:path>
                </a:pathLst>
              </a:custGeom>
              <a:noFill/>
              <a:ln w="38100" cap="flat" cmpd="sng">
                <a:solidFill>
                  <a:schemeClr val="tx1"/>
                </a:solidFill>
                <a:prstDash val="dash"/>
                <a:round/>
                <a:headEnd type="none" w="med" len="med"/>
                <a:tailEnd type="stealth" w="med" len="med"/>
              </a:ln>
            </p:spPr>
            <p:txBody>
              <a:bodyPr/>
              <a:p>
                <a:endParaRPr lang="zh-CN" altLang="en-US"/>
              </a:p>
            </p:txBody>
          </p:sp>
          <p:sp>
            <p:nvSpPr>
              <p:cNvPr id="35869" name="Freeform 31"/>
              <p:cNvSpPr/>
              <p:nvPr/>
            </p:nvSpPr>
            <p:spPr>
              <a:xfrm>
                <a:off x="3312" y="1584"/>
                <a:ext cx="1296" cy="816"/>
              </a:xfrm>
              <a:custGeom>
                <a:avLst/>
                <a:gdLst/>
                <a:ahLst/>
                <a:cxnLst>
                  <a:cxn ang="0">
                    <a:pos x="0" y="0"/>
                  </a:cxn>
                  <a:cxn ang="0">
                    <a:pos x="1296" y="0"/>
                  </a:cxn>
                  <a:cxn ang="0">
                    <a:pos x="1296" y="816"/>
                  </a:cxn>
                </a:cxnLst>
                <a:pathLst>
                  <a:path w="1296" h="816">
                    <a:moveTo>
                      <a:pt x="0" y="0"/>
                    </a:moveTo>
                    <a:lnTo>
                      <a:pt x="1296" y="0"/>
                    </a:lnTo>
                    <a:lnTo>
                      <a:pt x="1296" y="816"/>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35870" name="Text Box 32"/>
              <p:cNvSpPr txBox="1"/>
              <p:nvPr/>
            </p:nvSpPr>
            <p:spPr>
              <a:xfrm>
                <a:off x="144" y="2172"/>
                <a:ext cx="566" cy="327"/>
              </a:xfrm>
              <a:prstGeom prst="rect">
                <a:avLst/>
              </a:prstGeom>
              <a:noFill/>
              <a:ln w="9525">
                <a:noFill/>
              </a:ln>
            </p:spPr>
            <p:txBody>
              <a:bodyPr wrap="none" anchor="t" anchorCtr="0">
                <a:spAutoFit/>
              </a:bodyPr>
              <a:p>
                <a:r>
                  <a:rPr lang="zh-CN" altLang="en-US" sz="2800" dirty="0">
                    <a:latin typeface="Arial" panose="020B0604020202020204" pitchFamily="34" charset="0"/>
                    <a:ea typeface="宋体" panose="02010600030101010101" pitchFamily="2" charset="-122"/>
                  </a:rPr>
                  <a:t>数据</a:t>
                </a:r>
                <a:endParaRPr lang="zh-CN" altLang="en-US" sz="3200" dirty="0">
                  <a:latin typeface="Arial" panose="020B0604020202020204" pitchFamily="34" charset="0"/>
                  <a:ea typeface="宋体" panose="02010600030101010101" pitchFamily="2" charset="-122"/>
                </a:endParaRPr>
              </a:p>
            </p:txBody>
          </p:sp>
          <p:sp>
            <p:nvSpPr>
              <p:cNvPr id="35871" name="Text Box 33"/>
              <p:cNvSpPr txBox="1"/>
              <p:nvPr/>
            </p:nvSpPr>
            <p:spPr>
              <a:xfrm>
                <a:off x="4944" y="2649"/>
                <a:ext cx="566" cy="327"/>
              </a:xfrm>
              <a:prstGeom prst="rect">
                <a:avLst/>
              </a:prstGeom>
              <a:noFill/>
              <a:ln w="9525">
                <a:noFill/>
              </a:ln>
            </p:spPr>
            <p:txBody>
              <a:bodyPr wrap="none" anchor="t" anchorCtr="0">
                <a:spAutoFit/>
              </a:bodyPr>
              <a:p>
                <a:r>
                  <a:rPr lang="zh-CN" altLang="en-US" sz="2800" dirty="0">
                    <a:latin typeface="Arial" panose="020B0604020202020204" pitchFamily="34" charset="0"/>
                    <a:ea typeface="宋体" panose="02010600030101010101" pitchFamily="2" charset="-122"/>
                  </a:rPr>
                  <a:t>结果</a:t>
                </a:r>
                <a:endParaRPr lang="zh-CN" altLang="en-US" sz="2800" dirty="0">
                  <a:latin typeface="Arial" panose="020B0604020202020204" pitchFamily="34" charset="0"/>
                  <a:ea typeface="宋体" panose="02010600030101010101" pitchFamily="2" charset="-122"/>
                </a:endParaRPr>
              </a:p>
            </p:txBody>
          </p:sp>
          <p:sp>
            <p:nvSpPr>
              <p:cNvPr id="35872" name="Text Box 34"/>
              <p:cNvSpPr txBox="1"/>
              <p:nvPr/>
            </p:nvSpPr>
            <p:spPr>
              <a:xfrm>
                <a:off x="4944" y="2172"/>
                <a:ext cx="566" cy="327"/>
              </a:xfrm>
              <a:prstGeom prst="rect">
                <a:avLst/>
              </a:prstGeom>
              <a:noFill/>
              <a:ln w="9525">
                <a:noFill/>
              </a:ln>
            </p:spPr>
            <p:txBody>
              <a:bodyPr wrap="none" anchor="t" anchorCtr="0">
                <a:spAutoFit/>
              </a:bodyPr>
              <a:p>
                <a:r>
                  <a:rPr lang="zh-CN" altLang="en-US" sz="2800" dirty="0">
                    <a:latin typeface="Arial" panose="020B0604020202020204" pitchFamily="34" charset="0"/>
                    <a:ea typeface="宋体" panose="02010600030101010101" pitchFamily="2" charset="-122"/>
                  </a:rPr>
                  <a:t>计算</a:t>
                </a:r>
                <a:endParaRPr lang="zh-CN" altLang="en-US" sz="2800" dirty="0">
                  <a:latin typeface="Arial" panose="020B0604020202020204" pitchFamily="34" charset="0"/>
                  <a:ea typeface="宋体" panose="02010600030101010101" pitchFamily="2" charset="-122"/>
                </a:endParaRPr>
              </a:p>
            </p:txBody>
          </p:sp>
        </p:grpSp>
        <p:sp>
          <p:nvSpPr>
            <p:cNvPr id="35873" name="Freeform 35"/>
            <p:cNvSpPr/>
            <p:nvPr/>
          </p:nvSpPr>
          <p:spPr>
            <a:xfrm>
              <a:off x="183" y="2547"/>
              <a:ext cx="1" cy="78"/>
            </a:xfrm>
            <a:custGeom>
              <a:avLst/>
              <a:gdLst/>
              <a:ahLst/>
              <a:cxnLst>
                <a:cxn ang="0">
                  <a:pos x="0" y="0"/>
                </a:cxn>
                <a:cxn ang="0">
                  <a:pos x="0" y="78"/>
                </a:cxn>
              </a:cxnLst>
              <a:pathLst>
                <a:path w="1" h="78">
                  <a:moveTo>
                    <a:pt x="0" y="0"/>
                  </a:moveTo>
                  <a:lnTo>
                    <a:pt x="0" y="78"/>
                  </a:lnTo>
                </a:path>
              </a:pathLst>
            </a:custGeom>
            <a:noFill/>
            <a:ln w="38100" cap="flat" cmpd="sng">
              <a:solidFill>
                <a:srgbClr val="0033D8"/>
              </a:solidFill>
              <a:prstDash val="solid"/>
              <a:round/>
              <a:headEnd type="none" w="med" len="med"/>
              <a:tailEnd type="none" w="med" len="med"/>
            </a:ln>
          </p:spPr>
          <p:txBody>
            <a:bodyPr/>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xfrm>
            <a:off x="1185863" y="587375"/>
            <a:ext cx="7070725" cy="769938"/>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现代计算机硬件框图</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 name="Text Box 7"/>
          <p:cNvSpPr txBox="1"/>
          <p:nvPr/>
        </p:nvSpPr>
        <p:spPr>
          <a:xfrm>
            <a:off x="3144838" y="1352550"/>
            <a:ext cx="935037" cy="519113"/>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ALU</a:t>
            </a:r>
            <a:endParaRPr lang="en-US" altLang="zh-CN" sz="2800" dirty="0">
              <a:latin typeface="Times New Roman" panose="02020603050405020304" pitchFamily="18" charset="0"/>
              <a:ea typeface="宋体" panose="02010600030101010101" pitchFamily="2" charset="-122"/>
            </a:endParaRPr>
          </a:p>
        </p:txBody>
      </p:sp>
      <p:sp>
        <p:nvSpPr>
          <p:cNvPr id="5" name="Text Box 6"/>
          <p:cNvSpPr txBox="1"/>
          <p:nvPr/>
        </p:nvSpPr>
        <p:spPr>
          <a:xfrm>
            <a:off x="3395663" y="2416175"/>
            <a:ext cx="904875" cy="954088"/>
          </a:xfrm>
          <a:prstGeom prst="rect">
            <a:avLst/>
          </a:prstGeom>
          <a:noFill/>
          <a:ln w="9525">
            <a:noFill/>
          </a:ln>
        </p:spPr>
        <p:txBody>
          <a:bodyPr wrap="none" anchor="t" anchorCtr="0">
            <a:spAutoFit/>
          </a:bodyPr>
          <a:p>
            <a:r>
              <a:rPr lang="zh-CN" altLang="en-US" sz="2800" dirty="0">
                <a:latin typeface="Arial" panose="020B0604020202020204" pitchFamily="34" charset="0"/>
                <a:ea typeface="宋体" panose="02010600030101010101" pitchFamily="2" charset="-122"/>
              </a:rPr>
              <a:t>主存</a:t>
            </a:r>
            <a:endParaRPr lang="zh-CN" altLang="en-US" sz="2800" dirty="0">
              <a:latin typeface="Arial" panose="020B0604020202020204" pitchFamily="34" charset="0"/>
              <a:ea typeface="宋体" panose="02010600030101010101" pitchFamily="2" charset="-122"/>
            </a:endParaRPr>
          </a:p>
          <a:p>
            <a:r>
              <a:rPr lang="zh-CN" altLang="en-US" sz="2800" dirty="0">
                <a:latin typeface="Arial" panose="020B0604020202020204" pitchFamily="34" charset="0"/>
                <a:ea typeface="宋体" panose="02010600030101010101" pitchFamily="2" charset="-122"/>
              </a:rPr>
              <a:t>辅存</a:t>
            </a:r>
            <a:endParaRPr lang="zh-CN" altLang="en-US" sz="2800" dirty="0">
              <a:latin typeface="Arial" panose="020B0604020202020204" pitchFamily="34" charset="0"/>
              <a:ea typeface="宋体" panose="02010600030101010101" pitchFamily="2" charset="-122"/>
            </a:endParaRPr>
          </a:p>
        </p:txBody>
      </p:sp>
      <p:sp>
        <p:nvSpPr>
          <p:cNvPr id="6" name="AutoShape 10"/>
          <p:cNvSpPr/>
          <p:nvPr/>
        </p:nvSpPr>
        <p:spPr>
          <a:xfrm>
            <a:off x="3214688" y="2520950"/>
            <a:ext cx="152400" cy="765175"/>
          </a:xfrm>
          <a:prstGeom prst="leftBrace">
            <a:avLst>
              <a:gd name="adj1" fmla="val 41793"/>
              <a:gd name="adj2" fmla="val 50000"/>
            </a:avLst>
          </a:prstGeom>
          <a:noFill/>
          <a:ln w="38100" cap="flat" cmpd="sng">
            <a:solidFill>
              <a:schemeClr val="tx1"/>
            </a:solidFill>
            <a:prstDash val="solid"/>
            <a:round/>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7" name="AutoShape 11"/>
          <p:cNvSpPr/>
          <p:nvPr/>
        </p:nvSpPr>
        <p:spPr>
          <a:xfrm>
            <a:off x="3997325" y="1541463"/>
            <a:ext cx="152400" cy="762000"/>
          </a:xfrm>
          <a:prstGeom prst="rightBrace">
            <a:avLst>
              <a:gd name="adj1" fmla="val 41620"/>
              <a:gd name="adj2" fmla="val 47454"/>
            </a:avLst>
          </a:prstGeom>
          <a:noFill/>
          <a:ln w="38100" cap="flat" cmpd="sng">
            <a:solidFill>
              <a:schemeClr val="tx1"/>
            </a:solidFill>
            <a:prstDash val="solid"/>
            <a:round/>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8" name="Text Box 12"/>
          <p:cNvSpPr txBox="1"/>
          <p:nvPr/>
        </p:nvSpPr>
        <p:spPr>
          <a:xfrm>
            <a:off x="4114800" y="1657350"/>
            <a:ext cx="915988" cy="519113"/>
          </a:xfrm>
          <a:prstGeom prst="rect">
            <a:avLst/>
          </a:prstGeom>
          <a:noFill/>
          <a:ln w="9525">
            <a:noFill/>
          </a:ln>
        </p:spPr>
        <p:txBody>
          <a:bodyPr wrap="none" anchor="t" anchorCtr="0">
            <a:spAutoFit/>
          </a:bodyPr>
          <a:p>
            <a:r>
              <a:rPr lang="en-US" altLang="zh-CN" sz="2800" dirty="0">
                <a:solidFill>
                  <a:srgbClr val="C00000"/>
                </a:solidFill>
                <a:latin typeface="Times New Roman" panose="02020603050405020304" pitchFamily="18" charset="0"/>
                <a:ea typeface="宋体" panose="02010600030101010101" pitchFamily="2" charset="-122"/>
              </a:rPr>
              <a:t>CPU</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9" name="AutoShape 13"/>
          <p:cNvSpPr/>
          <p:nvPr/>
        </p:nvSpPr>
        <p:spPr>
          <a:xfrm>
            <a:off x="5116513" y="2081213"/>
            <a:ext cx="152400" cy="990600"/>
          </a:xfrm>
          <a:prstGeom prst="rightBrace">
            <a:avLst>
              <a:gd name="adj1" fmla="val 54106"/>
              <a:gd name="adj2" fmla="val 50000"/>
            </a:avLst>
          </a:prstGeom>
          <a:noFill/>
          <a:ln w="38100" cap="flat" cmpd="sng">
            <a:solidFill>
              <a:schemeClr val="tx1"/>
            </a:solidFill>
            <a:prstDash val="solid"/>
            <a:round/>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10" name="Text Box 14"/>
          <p:cNvSpPr txBox="1"/>
          <p:nvPr/>
        </p:nvSpPr>
        <p:spPr>
          <a:xfrm>
            <a:off x="5408613" y="2244725"/>
            <a:ext cx="898525" cy="519113"/>
          </a:xfrm>
          <a:prstGeom prst="rect">
            <a:avLst/>
          </a:prstGeom>
          <a:noFill/>
          <a:ln w="9525">
            <a:noFill/>
          </a:ln>
        </p:spPr>
        <p:txBody>
          <a:bodyPr wrap="none" anchor="t" anchorCtr="0">
            <a:spAutoFit/>
          </a:bodyPr>
          <a:p>
            <a:r>
              <a:rPr lang="zh-CN" altLang="en-US" sz="2800" dirty="0">
                <a:solidFill>
                  <a:srgbClr val="C00000"/>
                </a:solidFill>
                <a:latin typeface="Arial" panose="020B0604020202020204" pitchFamily="34" charset="0"/>
                <a:ea typeface="宋体" panose="02010600030101010101" pitchFamily="2" charset="-122"/>
              </a:rPr>
              <a:t>主机</a:t>
            </a:r>
            <a:endParaRPr lang="zh-CN" altLang="en-US" sz="2800" dirty="0">
              <a:solidFill>
                <a:srgbClr val="C00000"/>
              </a:solidFill>
              <a:latin typeface="Arial" panose="020B0604020202020204" pitchFamily="34" charset="0"/>
              <a:ea typeface="宋体" panose="02010600030101010101" pitchFamily="2" charset="-122"/>
            </a:endParaRPr>
          </a:p>
        </p:txBody>
      </p:sp>
      <p:sp>
        <p:nvSpPr>
          <p:cNvPr id="11" name="Text Box 16"/>
          <p:cNvSpPr txBox="1"/>
          <p:nvPr/>
        </p:nvSpPr>
        <p:spPr>
          <a:xfrm>
            <a:off x="5380038" y="3511550"/>
            <a:ext cx="1766887" cy="519113"/>
          </a:xfrm>
          <a:prstGeom prst="rect">
            <a:avLst/>
          </a:prstGeom>
          <a:noFill/>
          <a:ln w="9525">
            <a:noFill/>
          </a:ln>
        </p:spPr>
        <p:txBody>
          <a:bodyPr anchor="t" anchorCtr="0">
            <a:spAutoFit/>
          </a:bodyPr>
          <a:p>
            <a:r>
              <a:rPr lang="en-US" altLang="zh-CN" sz="2800" dirty="0">
                <a:solidFill>
                  <a:srgbClr val="C00000"/>
                </a:solidFill>
                <a:latin typeface="Times New Roman" panose="02020603050405020304" pitchFamily="18" charset="0"/>
                <a:ea typeface="宋体" panose="02010600030101010101" pitchFamily="2" charset="-122"/>
              </a:rPr>
              <a:t>I/O</a:t>
            </a:r>
            <a:r>
              <a:rPr lang="zh-CN" altLang="en-US" sz="2800" dirty="0">
                <a:solidFill>
                  <a:srgbClr val="C00000"/>
                </a:solidFill>
                <a:latin typeface="Times New Roman" panose="02020603050405020304" pitchFamily="18" charset="0"/>
                <a:ea typeface="宋体" panose="02010600030101010101" pitchFamily="2" charset="-122"/>
              </a:rPr>
              <a:t>设备</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12" name="AutoShape 18"/>
          <p:cNvSpPr/>
          <p:nvPr/>
        </p:nvSpPr>
        <p:spPr>
          <a:xfrm>
            <a:off x="6778625" y="2443163"/>
            <a:ext cx="152400" cy="1447800"/>
          </a:xfrm>
          <a:prstGeom prst="rightBrace">
            <a:avLst>
              <a:gd name="adj1" fmla="val 79078"/>
              <a:gd name="adj2" fmla="val 50000"/>
            </a:avLst>
          </a:prstGeom>
          <a:noFill/>
          <a:ln w="38100" cap="flat" cmpd="sng">
            <a:solidFill>
              <a:schemeClr val="tx1"/>
            </a:solidFill>
            <a:prstDash val="solid"/>
            <a:round/>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13" name="Text Box 19"/>
          <p:cNvSpPr txBox="1"/>
          <p:nvPr/>
        </p:nvSpPr>
        <p:spPr>
          <a:xfrm>
            <a:off x="7067550" y="2905125"/>
            <a:ext cx="898525" cy="519113"/>
          </a:xfrm>
          <a:prstGeom prst="rect">
            <a:avLst/>
          </a:prstGeom>
          <a:noFill/>
          <a:ln w="9525">
            <a:noFill/>
          </a:ln>
        </p:spPr>
        <p:txBody>
          <a:bodyPr wrap="none" anchor="t" anchorCtr="0">
            <a:spAutoFit/>
          </a:bodyPr>
          <a:p>
            <a:r>
              <a:rPr lang="zh-CN" altLang="en-US" sz="2800" dirty="0">
                <a:solidFill>
                  <a:srgbClr val="C00000"/>
                </a:solidFill>
                <a:latin typeface="Arial" panose="020B0604020202020204" pitchFamily="34" charset="0"/>
                <a:ea typeface="宋体" panose="02010600030101010101" pitchFamily="2" charset="-122"/>
              </a:rPr>
              <a:t>硬件</a:t>
            </a:r>
            <a:endParaRPr lang="zh-CN" altLang="en-US" sz="2800" dirty="0">
              <a:solidFill>
                <a:srgbClr val="C00000"/>
              </a:solidFill>
              <a:latin typeface="Arial" panose="020B0604020202020204" pitchFamily="34" charset="0"/>
              <a:ea typeface="宋体" panose="02010600030101010101" pitchFamily="2" charset="-122"/>
            </a:endParaRPr>
          </a:p>
        </p:txBody>
      </p:sp>
      <p:sp>
        <p:nvSpPr>
          <p:cNvPr id="14" name="Text Box 68"/>
          <p:cNvSpPr txBox="1"/>
          <p:nvPr/>
        </p:nvSpPr>
        <p:spPr>
          <a:xfrm>
            <a:off x="3238500" y="1912938"/>
            <a:ext cx="698500" cy="519112"/>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CU</a:t>
            </a:r>
            <a:endParaRPr lang="zh-CN" altLang="en-US" sz="2800" dirty="0">
              <a:latin typeface="Times New Roman" panose="02020603050405020304" pitchFamily="18" charset="0"/>
              <a:ea typeface="宋体" panose="02010600030101010101" pitchFamily="2" charset="-122"/>
            </a:endParaRPr>
          </a:p>
        </p:txBody>
      </p:sp>
      <p:grpSp>
        <p:nvGrpSpPr>
          <p:cNvPr id="2" name="Group 105"/>
          <p:cNvGrpSpPr/>
          <p:nvPr/>
        </p:nvGrpSpPr>
        <p:grpSpPr>
          <a:xfrm>
            <a:off x="1549400" y="1349375"/>
            <a:ext cx="2876550" cy="2895600"/>
            <a:chOff x="828" y="730"/>
            <a:chExt cx="1812" cy="1824"/>
          </a:xfrm>
        </p:grpSpPr>
        <p:sp>
          <p:nvSpPr>
            <p:cNvPr id="36878" name="Text Box 4"/>
            <p:cNvSpPr txBox="1"/>
            <p:nvPr/>
          </p:nvSpPr>
          <p:spPr>
            <a:xfrm>
              <a:off x="834" y="1506"/>
              <a:ext cx="1134" cy="346"/>
            </a:xfrm>
            <a:prstGeom prst="rect">
              <a:avLst/>
            </a:prstGeom>
            <a:noFill/>
            <a:ln w="9525">
              <a:noFill/>
            </a:ln>
          </p:spPr>
          <p:txBody>
            <a:bodyPr anchor="t" anchorCtr="0">
              <a:spAutoFit/>
            </a:bodyPr>
            <a:p>
              <a:r>
                <a:rPr lang="zh-CN" altLang="en-US" sz="3000" dirty="0">
                  <a:latin typeface="Arial" panose="020B0604020202020204" pitchFamily="34" charset="0"/>
                  <a:ea typeface="宋体" panose="02010600030101010101" pitchFamily="2" charset="-122"/>
                </a:rPr>
                <a:t>存储器</a:t>
              </a:r>
              <a:endParaRPr lang="zh-CN" altLang="en-US" sz="3000" dirty="0">
                <a:latin typeface="Arial" panose="020B0604020202020204" pitchFamily="34" charset="0"/>
                <a:ea typeface="宋体" panose="02010600030101010101" pitchFamily="2" charset="-122"/>
              </a:endParaRPr>
            </a:p>
          </p:txBody>
        </p:sp>
        <p:sp>
          <p:nvSpPr>
            <p:cNvPr id="36879" name="Text Box 5"/>
            <p:cNvSpPr txBox="1"/>
            <p:nvPr/>
          </p:nvSpPr>
          <p:spPr>
            <a:xfrm>
              <a:off x="828" y="1898"/>
              <a:ext cx="1758" cy="346"/>
            </a:xfrm>
            <a:prstGeom prst="rect">
              <a:avLst/>
            </a:prstGeom>
            <a:noFill/>
            <a:ln w="9525">
              <a:noFill/>
            </a:ln>
          </p:spPr>
          <p:txBody>
            <a:bodyPr anchor="t" anchorCtr="0">
              <a:spAutoFit/>
            </a:bodyPr>
            <a:p>
              <a:r>
                <a:rPr lang="zh-CN" altLang="en-US" sz="3000" dirty="0">
                  <a:latin typeface="Arial" panose="020B0604020202020204" pitchFamily="34" charset="0"/>
                  <a:ea typeface="宋体" panose="02010600030101010101" pitchFamily="2" charset="-122"/>
                </a:rPr>
                <a:t>输入设备</a:t>
              </a:r>
              <a:endParaRPr lang="zh-CN" altLang="en-US" sz="3000" dirty="0">
                <a:latin typeface="Arial" panose="020B0604020202020204" pitchFamily="34" charset="0"/>
                <a:ea typeface="宋体" panose="02010600030101010101" pitchFamily="2" charset="-122"/>
              </a:endParaRPr>
            </a:p>
          </p:txBody>
        </p:sp>
        <p:sp>
          <p:nvSpPr>
            <p:cNvPr id="36880" name="Text Box 8"/>
            <p:cNvSpPr txBox="1"/>
            <p:nvPr/>
          </p:nvSpPr>
          <p:spPr>
            <a:xfrm>
              <a:off x="845" y="730"/>
              <a:ext cx="1336" cy="346"/>
            </a:xfrm>
            <a:prstGeom prst="rect">
              <a:avLst/>
            </a:prstGeom>
            <a:noFill/>
            <a:ln w="9525">
              <a:noFill/>
            </a:ln>
          </p:spPr>
          <p:txBody>
            <a:bodyPr anchor="t" anchorCtr="0">
              <a:spAutoFit/>
            </a:bodyPr>
            <a:p>
              <a:r>
                <a:rPr lang="zh-CN" altLang="en-US" sz="3000" dirty="0">
                  <a:latin typeface="Arial" panose="020B0604020202020204" pitchFamily="34" charset="0"/>
                  <a:ea typeface="宋体" panose="02010600030101010101" pitchFamily="2" charset="-122"/>
                </a:rPr>
                <a:t>运算器</a:t>
              </a:r>
              <a:endParaRPr lang="zh-CN" altLang="en-US" sz="3000" dirty="0">
                <a:latin typeface="Arial" panose="020B0604020202020204" pitchFamily="34" charset="0"/>
                <a:ea typeface="宋体" panose="02010600030101010101" pitchFamily="2" charset="-122"/>
              </a:endParaRPr>
            </a:p>
          </p:txBody>
        </p:sp>
        <p:sp>
          <p:nvSpPr>
            <p:cNvPr id="36881" name="Text Box 76"/>
            <p:cNvSpPr txBox="1"/>
            <p:nvPr/>
          </p:nvSpPr>
          <p:spPr>
            <a:xfrm>
              <a:off x="834" y="2208"/>
              <a:ext cx="1806" cy="346"/>
            </a:xfrm>
            <a:prstGeom prst="rect">
              <a:avLst/>
            </a:prstGeom>
            <a:noFill/>
            <a:ln w="9525">
              <a:noFill/>
            </a:ln>
          </p:spPr>
          <p:txBody>
            <a:bodyPr anchor="t" anchorCtr="0">
              <a:spAutoFit/>
            </a:bodyPr>
            <a:p>
              <a:r>
                <a:rPr lang="zh-CN" altLang="en-US" sz="3000" dirty="0">
                  <a:latin typeface="Arial" panose="020B0604020202020204" pitchFamily="34" charset="0"/>
                  <a:ea typeface="宋体" panose="02010600030101010101" pitchFamily="2" charset="-122"/>
                </a:rPr>
                <a:t>输出设备</a:t>
              </a:r>
              <a:endParaRPr lang="zh-CN" altLang="en-US" sz="3000" dirty="0">
                <a:latin typeface="Arial" panose="020B0604020202020204" pitchFamily="34" charset="0"/>
                <a:ea typeface="宋体" panose="02010600030101010101" pitchFamily="2" charset="-122"/>
              </a:endParaRPr>
            </a:p>
          </p:txBody>
        </p:sp>
        <p:sp>
          <p:nvSpPr>
            <p:cNvPr id="36882" name="Text Box 77"/>
            <p:cNvSpPr txBox="1"/>
            <p:nvPr/>
          </p:nvSpPr>
          <p:spPr>
            <a:xfrm>
              <a:off x="840" y="1114"/>
              <a:ext cx="1182" cy="346"/>
            </a:xfrm>
            <a:prstGeom prst="rect">
              <a:avLst/>
            </a:prstGeom>
            <a:noFill/>
            <a:ln w="9525">
              <a:noFill/>
            </a:ln>
          </p:spPr>
          <p:txBody>
            <a:bodyPr anchor="t" anchorCtr="0">
              <a:spAutoFit/>
            </a:bodyPr>
            <a:p>
              <a:r>
                <a:rPr lang="zh-CN" altLang="en-US" sz="3000" dirty="0">
                  <a:latin typeface="Arial" panose="020B0604020202020204" pitchFamily="34" charset="0"/>
                  <a:ea typeface="宋体" panose="02010600030101010101" pitchFamily="2" charset="-122"/>
                </a:rPr>
                <a:t>控制器</a:t>
              </a:r>
              <a:endParaRPr lang="zh-CN" altLang="en-US" sz="3000" dirty="0">
                <a:latin typeface="Arial" panose="020B0604020202020204" pitchFamily="34" charset="0"/>
                <a:ea typeface="宋体" panose="02010600030101010101" pitchFamily="2" charset="-122"/>
              </a:endParaRPr>
            </a:p>
          </p:txBody>
        </p:sp>
      </p:grpSp>
      <p:grpSp>
        <p:nvGrpSpPr>
          <p:cNvPr id="3" name="Group 110"/>
          <p:cNvGrpSpPr/>
          <p:nvPr/>
        </p:nvGrpSpPr>
        <p:grpSpPr>
          <a:xfrm>
            <a:off x="1571625" y="4319588"/>
            <a:ext cx="6448425" cy="1982787"/>
            <a:chOff x="882" y="2646"/>
            <a:chExt cx="4062" cy="1530"/>
          </a:xfrm>
        </p:grpSpPr>
        <p:sp>
          <p:nvSpPr>
            <p:cNvPr id="36884" name="Rectangle 23"/>
            <p:cNvSpPr/>
            <p:nvPr/>
          </p:nvSpPr>
          <p:spPr>
            <a:xfrm>
              <a:off x="2201" y="2838"/>
              <a:ext cx="1436" cy="1247"/>
            </a:xfrm>
            <a:prstGeom prst="rect">
              <a:avLst/>
            </a:prstGeom>
            <a:noFill/>
            <a:ln w="2705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6885" name="Rectangle 32"/>
            <p:cNvSpPr/>
            <p:nvPr/>
          </p:nvSpPr>
          <p:spPr>
            <a:xfrm>
              <a:off x="2389" y="3078"/>
              <a:ext cx="1133" cy="384"/>
            </a:xfrm>
            <a:prstGeom prst="rect">
              <a:avLst/>
            </a:prstGeom>
            <a:noFill/>
            <a:ln w="27051" cap="flat" cmpd="sng">
              <a:solidFill>
                <a:schemeClr val="tx1"/>
              </a:solidFill>
              <a:prstDash val="solid"/>
              <a:miter/>
              <a:headEnd type="none" w="med" len="med"/>
              <a:tailEnd type="none" w="med" len="med"/>
            </a:ln>
          </p:spPr>
          <p:txBody>
            <a:bodyPr tIns="54000" anchor="t" anchorCtr="0"/>
            <a:p>
              <a:pPr algn="ctr"/>
              <a:r>
                <a:rPr lang="en-US" altLang="zh-CN" sz="2800" dirty="0">
                  <a:latin typeface="Times New Roman" panose="02020603050405020304" pitchFamily="18" charset="0"/>
                  <a:ea typeface="宋体" panose="02010600030101010101" pitchFamily="2" charset="-122"/>
                </a:rPr>
                <a:t>ALU</a:t>
              </a:r>
              <a:endParaRPr lang="en-US" altLang="zh-CN" sz="2800" dirty="0">
                <a:latin typeface="Times New Roman" panose="02020603050405020304" pitchFamily="18" charset="0"/>
                <a:ea typeface="宋体" panose="02010600030101010101" pitchFamily="2" charset="-122"/>
              </a:endParaRPr>
            </a:p>
          </p:txBody>
        </p:sp>
        <p:sp>
          <p:nvSpPr>
            <p:cNvPr id="36886" name="Rectangle 54"/>
            <p:cNvSpPr/>
            <p:nvPr/>
          </p:nvSpPr>
          <p:spPr>
            <a:xfrm>
              <a:off x="2710" y="2813"/>
              <a:ext cx="395" cy="233"/>
            </a:xfrm>
            <a:prstGeom prst="rect">
              <a:avLst/>
            </a:prstGeom>
            <a:noFill/>
            <a:ln w="9525">
              <a:noFill/>
            </a:ln>
          </p:spPr>
          <p:txBody>
            <a:bodyPr lIns="0" tIns="0" rIns="0" bIns="0" anchor="t" anchorCtr="0">
              <a:spAutoFit/>
            </a:bodyPr>
            <a:p>
              <a:pPr algn="ctr"/>
              <a:r>
                <a:rPr lang="en-US" altLang="zh-CN" sz="2400" dirty="0">
                  <a:latin typeface="Times New Roman" panose="02020603050405020304" pitchFamily="18" charset="0"/>
                  <a:ea typeface="宋体" panose="02010600030101010101" pitchFamily="2" charset="-122"/>
                </a:rPr>
                <a:t>CPU</a:t>
              </a:r>
              <a:endParaRPr lang="en-US" altLang="zh-CN" sz="2400" dirty="0">
                <a:latin typeface="Arial" panose="020B0604020202020204" pitchFamily="34" charset="0"/>
                <a:ea typeface="宋体" panose="02010600030101010101" pitchFamily="2" charset="-122"/>
              </a:endParaRPr>
            </a:p>
          </p:txBody>
        </p:sp>
        <p:sp>
          <p:nvSpPr>
            <p:cNvPr id="36887" name="Rectangle 55"/>
            <p:cNvSpPr/>
            <p:nvPr/>
          </p:nvSpPr>
          <p:spPr>
            <a:xfrm>
              <a:off x="882" y="2646"/>
              <a:ext cx="2906" cy="1530"/>
            </a:xfrm>
            <a:prstGeom prst="rect">
              <a:avLst/>
            </a:prstGeom>
            <a:noFill/>
            <a:ln w="2705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6888" name="Rectangle 57"/>
            <p:cNvSpPr/>
            <p:nvPr/>
          </p:nvSpPr>
          <p:spPr>
            <a:xfrm>
              <a:off x="1722" y="2694"/>
              <a:ext cx="390" cy="233"/>
            </a:xfrm>
            <a:prstGeom prst="rect">
              <a:avLst/>
            </a:prstGeom>
            <a:noFill/>
            <a:ln w="9525">
              <a:noFill/>
            </a:ln>
          </p:spPr>
          <p:txBody>
            <a:bodyPr wrap="none" lIns="0" tIns="0" rIns="0" bIns="0" anchor="t" anchorCtr="0">
              <a:spAutoFit/>
            </a:bodyPr>
            <a:p>
              <a:r>
                <a:rPr lang="zh-CN" altLang="en-US" sz="2400" dirty="0">
                  <a:latin typeface="Arial" panose="020B0604020202020204" pitchFamily="34" charset="0"/>
                  <a:ea typeface="宋体" panose="02010600030101010101" pitchFamily="2" charset="-122"/>
                </a:rPr>
                <a:t>主机</a:t>
              </a:r>
              <a:endParaRPr lang="zh-CN" altLang="en-US" sz="2400" dirty="0">
                <a:latin typeface="Arial" panose="020B0604020202020204" pitchFamily="34" charset="0"/>
                <a:ea typeface="宋体" panose="02010600030101010101" pitchFamily="2" charset="-122"/>
              </a:endParaRPr>
            </a:p>
          </p:txBody>
        </p:sp>
        <p:sp>
          <p:nvSpPr>
            <p:cNvPr id="36889" name="Rectangle 38"/>
            <p:cNvSpPr/>
            <p:nvPr/>
          </p:nvSpPr>
          <p:spPr>
            <a:xfrm>
              <a:off x="4305" y="2646"/>
              <a:ext cx="639" cy="1530"/>
            </a:xfrm>
            <a:prstGeom prst="rect">
              <a:avLst/>
            </a:prstGeom>
            <a:noFill/>
            <a:ln w="2705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6890" name="Text Box 62"/>
            <p:cNvSpPr txBox="1"/>
            <p:nvPr/>
          </p:nvSpPr>
          <p:spPr>
            <a:xfrm>
              <a:off x="4290" y="3031"/>
              <a:ext cx="624" cy="769"/>
            </a:xfrm>
            <a:prstGeom prst="rect">
              <a:avLst/>
            </a:prstGeom>
            <a:noFill/>
            <a:ln w="9525">
              <a:noFill/>
            </a:ln>
          </p:spPr>
          <p:txBody>
            <a:bodyPr anchor="t" anchorCtr="0">
              <a:spAutoFit/>
            </a:bodyPr>
            <a:p>
              <a:pPr algn="ctr">
                <a:spcBef>
                  <a:spcPct val="50000"/>
                </a:spcBef>
              </a:pPr>
              <a:r>
                <a:rPr lang="en-US" altLang="zh-CN" sz="3200" dirty="0">
                  <a:latin typeface="Times New Roman" panose="02020603050405020304" pitchFamily="18" charset="0"/>
                  <a:ea typeface="宋体" panose="02010600030101010101" pitchFamily="2" charset="-122"/>
                </a:rPr>
                <a:t>I/O</a:t>
              </a:r>
              <a:endParaRPr lang="en-US" altLang="zh-CN" sz="3200" dirty="0">
                <a:latin typeface="Times New Roman" panose="02020603050405020304" pitchFamily="18" charset="0"/>
                <a:ea typeface="宋体" panose="02010600030101010101" pitchFamily="2" charset="-122"/>
              </a:endParaRPr>
            </a:p>
            <a:p>
              <a:pPr algn="ctr">
                <a:spcBef>
                  <a:spcPct val="50000"/>
                </a:spcBef>
              </a:pPr>
              <a:r>
                <a:rPr lang="zh-CN" altLang="en-US" sz="2800" dirty="0">
                  <a:latin typeface="Times New Roman" panose="02020603050405020304" pitchFamily="18" charset="0"/>
                  <a:ea typeface="宋体" panose="02010600030101010101" pitchFamily="2" charset="-122"/>
                </a:rPr>
                <a:t>设备</a:t>
              </a:r>
              <a:endParaRPr lang="zh-CN" altLang="en-US" sz="2800" dirty="0">
                <a:latin typeface="Times New Roman" panose="02020603050405020304" pitchFamily="18" charset="0"/>
                <a:ea typeface="宋体" panose="02010600030101010101" pitchFamily="2" charset="-122"/>
              </a:endParaRPr>
            </a:p>
          </p:txBody>
        </p:sp>
        <p:sp>
          <p:nvSpPr>
            <p:cNvPr id="36891" name="Rectangle 78"/>
            <p:cNvSpPr/>
            <p:nvPr/>
          </p:nvSpPr>
          <p:spPr>
            <a:xfrm>
              <a:off x="2389" y="3606"/>
              <a:ext cx="1133" cy="384"/>
            </a:xfrm>
            <a:prstGeom prst="rect">
              <a:avLst/>
            </a:prstGeom>
            <a:noFill/>
            <a:ln w="27051" cap="flat" cmpd="sng">
              <a:solidFill>
                <a:schemeClr val="tx1"/>
              </a:solidFill>
              <a:prstDash val="solid"/>
              <a:miter/>
              <a:headEnd type="none" w="med" len="med"/>
              <a:tailEnd type="none" w="med" len="med"/>
            </a:ln>
          </p:spPr>
          <p:txBody>
            <a:bodyPr tIns="54000" anchor="t" anchorCtr="0"/>
            <a:p>
              <a:pPr algn="ctr"/>
              <a:r>
                <a:rPr lang="en-US" altLang="zh-CN" sz="2800" dirty="0">
                  <a:latin typeface="Times New Roman" panose="02020603050405020304" pitchFamily="18" charset="0"/>
                  <a:ea typeface="宋体" panose="02010600030101010101" pitchFamily="2" charset="-122"/>
                </a:rPr>
                <a:t>CU</a:t>
              </a:r>
              <a:endParaRPr lang="en-US" altLang="zh-CN" sz="2800" dirty="0">
                <a:latin typeface="Times New Roman" panose="02020603050405020304" pitchFamily="18" charset="0"/>
                <a:ea typeface="宋体" panose="02010600030101010101" pitchFamily="2" charset="-122"/>
              </a:endParaRPr>
            </a:p>
          </p:txBody>
        </p:sp>
        <p:sp>
          <p:nvSpPr>
            <p:cNvPr id="36892" name="Freeform 80"/>
            <p:cNvSpPr/>
            <p:nvPr/>
          </p:nvSpPr>
          <p:spPr>
            <a:xfrm>
              <a:off x="2944" y="3460"/>
              <a:ext cx="1" cy="146"/>
            </a:xfrm>
            <a:custGeom>
              <a:avLst/>
              <a:gdLst/>
              <a:ahLst/>
              <a:cxnLst>
                <a:cxn ang="0">
                  <a:pos x="0" y="146"/>
                </a:cxn>
                <a:cxn ang="0">
                  <a:pos x="0" y="0"/>
                </a:cxn>
              </a:cxnLst>
              <a:pathLst>
                <a:path w="1" h="146">
                  <a:moveTo>
                    <a:pt x="0" y="146"/>
                  </a:moveTo>
                  <a:lnTo>
                    <a:pt x="0" y="0"/>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36893" name="Rectangle 24"/>
            <p:cNvSpPr/>
            <p:nvPr/>
          </p:nvSpPr>
          <p:spPr>
            <a:xfrm>
              <a:off x="1026" y="2838"/>
              <a:ext cx="640" cy="1247"/>
            </a:xfrm>
            <a:prstGeom prst="rect">
              <a:avLst/>
            </a:prstGeom>
            <a:noFill/>
            <a:ln w="27051" cap="flat" cmpd="sng">
              <a:solidFill>
                <a:schemeClr val="tx1"/>
              </a:solidFill>
              <a:prstDash val="solid"/>
              <a:miter/>
              <a:headEnd type="none" w="med" len="med"/>
              <a:tailEnd type="none" w="med" len="med"/>
            </a:ln>
          </p:spPr>
          <p:txBody>
            <a:bodyPr anchor="t" anchorCtr="0"/>
            <a:p>
              <a:pPr algn="ctr"/>
              <a:endParaRPr lang="zh-CN" altLang="en-US" sz="3200" dirty="0">
                <a:latin typeface="Arial" panose="020B0604020202020204" pitchFamily="34" charset="0"/>
                <a:ea typeface="宋体" panose="02010600030101010101" pitchFamily="2" charset="-122"/>
              </a:endParaRPr>
            </a:p>
          </p:txBody>
        </p:sp>
        <p:sp>
          <p:nvSpPr>
            <p:cNvPr id="36894" name="Text Box 81"/>
            <p:cNvSpPr txBox="1"/>
            <p:nvPr/>
          </p:nvSpPr>
          <p:spPr>
            <a:xfrm>
              <a:off x="1168" y="3081"/>
              <a:ext cx="344" cy="601"/>
            </a:xfrm>
            <a:prstGeom prst="rect">
              <a:avLst/>
            </a:prstGeom>
            <a:noFill/>
            <a:ln w="9525">
              <a:noFill/>
            </a:ln>
          </p:spPr>
          <p:txBody>
            <a:bodyPr wrap="none" anchor="t" anchorCtr="0">
              <a:spAutoFit/>
            </a:bodyPr>
            <a:p>
              <a:pPr algn="ctr"/>
              <a:r>
                <a:rPr lang="zh-CN" altLang="en-US" sz="2800" dirty="0">
                  <a:latin typeface="Arial" panose="020B0604020202020204" pitchFamily="34" charset="0"/>
                  <a:ea typeface="宋体" panose="02010600030101010101" pitchFamily="2" charset="-122"/>
                </a:rPr>
                <a:t>主</a:t>
              </a:r>
              <a:endParaRPr lang="zh-CN" altLang="en-US" sz="2800" dirty="0">
                <a:latin typeface="Arial" panose="020B0604020202020204" pitchFamily="34" charset="0"/>
                <a:ea typeface="宋体" panose="02010600030101010101" pitchFamily="2" charset="-122"/>
              </a:endParaRPr>
            </a:p>
            <a:p>
              <a:pPr algn="ctr"/>
              <a:r>
                <a:rPr lang="zh-CN" altLang="en-US" sz="2800" dirty="0">
                  <a:latin typeface="Arial" panose="020B0604020202020204" pitchFamily="34" charset="0"/>
                  <a:ea typeface="宋体" panose="02010600030101010101" pitchFamily="2" charset="-122"/>
                </a:rPr>
                <a:t>存</a:t>
              </a:r>
              <a:endParaRPr lang="zh-CN" altLang="en-US" sz="2800" dirty="0">
                <a:latin typeface="Arial" panose="020B0604020202020204" pitchFamily="34" charset="0"/>
                <a:ea typeface="宋体" panose="02010600030101010101" pitchFamily="2" charset="-122"/>
              </a:endParaRPr>
            </a:p>
          </p:txBody>
        </p:sp>
        <p:sp>
          <p:nvSpPr>
            <p:cNvPr id="36895" name="Freeform 88"/>
            <p:cNvSpPr/>
            <p:nvPr/>
          </p:nvSpPr>
          <p:spPr>
            <a:xfrm>
              <a:off x="3790" y="3889"/>
              <a:ext cx="514" cy="1"/>
            </a:xfrm>
            <a:custGeom>
              <a:avLst/>
              <a:gdLst/>
              <a:ahLst/>
              <a:cxnLst>
                <a:cxn ang="0">
                  <a:pos x="0" y="0"/>
                </a:cxn>
                <a:cxn ang="0">
                  <a:pos x="514" y="0"/>
                </a:cxn>
              </a:cxnLst>
              <a:pathLst>
                <a:path w="514" h="1">
                  <a:moveTo>
                    <a:pt x="0" y="0"/>
                  </a:moveTo>
                  <a:lnTo>
                    <a:pt x="514" y="0"/>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36896" name="Freeform 98"/>
            <p:cNvSpPr/>
            <p:nvPr/>
          </p:nvSpPr>
          <p:spPr>
            <a:xfrm>
              <a:off x="1669" y="3803"/>
              <a:ext cx="527" cy="1"/>
            </a:xfrm>
            <a:custGeom>
              <a:avLst/>
              <a:gdLst/>
              <a:ahLst/>
              <a:cxnLst>
                <a:cxn ang="0">
                  <a:pos x="527" y="0"/>
                </a:cxn>
                <a:cxn ang="0">
                  <a:pos x="0" y="0"/>
                </a:cxn>
              </a:cxnLst>
              <a:pathLst>
                <a:path w="527" h="1">
                  <a:moveTo>
                    <a:pt x="527" y="0"/>
                  </a:moveTo>
                  <a:lnTo>
                    <a:pt x="0" y="0"/>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36897" name="AutoShape 99"/>
            <p:cNvSpPr/>
            <p:nvPr/>
          </p:nvSpPr>
          <p:spPr>
            <a:xfrm>
              <a:off x="1686" y="3222"/>
              <a:ext cx="492" cy="144"/>
            </a:xfrm>
            <a:prstGeom prst="leftRightArrow">
              <a:avLst>
                <a:gd name="adj1" fmla="val 50000"/>
                <a:gd name="adj2" fmla="val 68301"/>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36898" name="AutoShape 100"/>
            <p:cNvSpPr/>
            <p:nvPr/>
          </p:nvSpPr>
          <p:spPr>
            <a:xfrm>
              <a:off x="3810" y="3222"/>
              <a:ext cx="480" cy="144"/>
            </a:xfrm>
            <a:prstGeom prst="leftRightArrow">
              <a:avLst>
                <a:gd name="adj1" fmla="val 50000"/>
                <a:gd name="adj2" fmla="val 66635"/>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sp>
        <p:nvSpPr>
          <p:cNvPr id="37" name="AutoShape 106"/>
          <p:cNvSpPr/>
          <p:nvPr/>
        </p:nvSpPr>
        <p:spPr>
          <a:xfrm>
            <a:off x="5170488" y="3509963"/>
            <a:ext cx="144462" cy="647700"/>
          </a:xfrm>
          <a:prstGeom prst="rightBrace">
            <a:avLst>
              <a:gd name="adj1" fmla="val 53926"/>
              <a:gd name="adj2" fmla="val 50000"/>
            </a:avLst>
          </a:prstGeom>
          <a:noFill/>
          <a:ln w="38100" cap="flat" cmpd="sng">
            <a:solidFill>
              <a:schemeClr val="tx1"/>
            </a:solidFill>
            <a:prstDash val="solid"/>
            <a:round/>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36900" name="矩形 37"/>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1.2.2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Horizontal)">
                                      <p:cBhvr>
                                        <p:cTn id="22" dur="500"/>
                                        <p:tgtEl>
                                          <p:spTgt spid="7"/>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outHorizontal)">
                                      <p:cBhvr>
                                        <p:cTn id="31" dur="500"/>
                                        <p:tgtEl>
                                          <p:spTgt spid="6"/>
                                        </p:tgtEl>
                                      </p:cBhvr>
                                    </p:animEffec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42"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outHorizontal)">
                                      <p:cBhvr>
                                        <p:cTn id="40" dur="500"/>
                                        <p:tgtEl>
                                          <p:spTgt spid="9"/>
                                        </p:tgtEl>
                                      </p:cBhvr>
                                    </p:animEffec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42"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barn(outHorizontal)">
                                      <p:cBhvr>
                                        <p:cTn id="49" dur="500"/>
                                        <p:tgtEl>
                                          <p:spTgt spid="37"/>
                                        </p:tgtEl>
                                      </p:cBhvr>
                                    </p:animEffect>
                                  </p:childTnLst>
                                </p:cTn>
                              </p:par>
                            </p:childTnLst>
                          </p:cTn>
                        </p:par>
                        <p:par>
                          <p:cTn id="50" fill="hold">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linds(horizontal)">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42"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arn(outHorizontal)">
                                      <p:cBhvr>
                                        <p:cTn id="58" dur="500"/>
                                        <p:tgtEl>
                                          <p:spTgt spid="12"/>
                                        </p:tgtEl>
                                      </p:cBhvr>
                                    </p:animEffect>
                                  </p:childTnLst>
                                </p:cTn>
                              </p:par>
                            </p:childTnLst>
                          </p:cTn>
                        </p:par>
                        <p:par>
                          <p:cTn id="59" fill="hold">
                            <p:stCondLst>
                              <p:cond delay="500"/>
                            </p:stCondLst>
                            <p:childTnLst>
                              <p:par>
                                <p:cTn id="60" presetID="3" presetClass="entr" presetSubtype="1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37"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barn(outVertical)">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ldLvl="0" animBg="1"/>
      <p:bldP spid="7" grpId="0" bldLvl="0" animBg="1"/>
      <p:bldP spid="8" grpId="0"/>
      <p:bldP spid="9" grpId="0" bldLvl="0" animBg="1"/>
      <p:bldP spid="10" grpId="0"/>
      <p:bldP spid="11" grpId="0"/>
      <p:bldP spid="12" grpId="0" bldLvl="0" animBg="1"/>
      <p:bldP spid="13" grpId="0"/>
      <p:bldP spid="14" grpId="0"/>
      <p:bldP spid="3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1181100" y="615950"/>
            <a:ext cx="7696200" cy="668338"/>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计算机各部件的功能</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8579" name="Rectangle 3"/>
          <p:cNvSpPr>
            <a:spLocks noGrp="1"/>
          </p:cNvSpPr>
          <p:nvPr>
            <p:ph idx="1"/>
          </p:nvPr>
        </p:nvSpPr>
        <p:spPr>
          <a:xfrm>
            <a:off x="792163" y="1439863"/>
            <a:ext cx="7924800" cy="4987925"/>
          </a:xfrm>
          <a:solidFill>
            <a:schemeClr val="bg1"/>
          </a:solidFill>
          <a:ln>
            <a:solidFill>
              <a:srgbClr val="2709BB"/>
            </a:solidFill>
            <a:miter/>
          </a:ln>
        </p:spPr>
        <p:txBody>
          <a:bodyPr vert="horz" wrap="square" lIns="91440" tIns="45720" rIns="91440" bIns="45720" anchor="t" anchorCtr="0"/>
          <a:p>
            <a:pPr defTabSz="457200">
              <a:lnSpc>
                <a:spcPts val="3400"/>
              </a:lnSpc>
              <a:buClr>
                <a:srgbClr val="2709BB"/>
              </a:buClr>
              <a:buFont typeface="Wingdings" panose="05000000000000000000" pitchFamily="2" charset="2"/>
              <a:buNone/>
            </a:pPr>
            <a:r>
              <a:rPr lang="zh-CN" altLang="en-US" dirty="0">
                <a:solidFill>
                  <a:srgbClr val="C00000"/>
                </a:solidFill>
                <a:latin typeface="微软雅黑 Light" panose="020B0502040204020203" pitchFamily="34" charset="-122"/>
                <a:ea typeface="微软雅黑 Light" panose="020B0502040204020203" pitchFamily="34" charset="-122"/>
                <a:cs typeface="+mn-cs"/>
                <a:sym typeface="Wingdings" panose="05000000000000000000" pitchFamily="2" charset="2"/>
              </a:rPr>
              <a:t></a:t>
            </a:r>
            <a:r>
              <a:rPr lang="zh-CN" altLang="en-US" dirty="0">
                <a:solidFill>
                  <a:srgbClr val="C00000"/>
                </a:solidFill>
                <a:latin typeface="微软雅黑 Light" panose="020B0502040204020203" pitchFamily="34" charset="-122"/>
                <a:ea typeface="微软雅黑 Light" panose="020B0502040204020203" pitchFamily="34" charset="-122"/>
                <a:cs typeface="+mn-cs"/>
              </a:rPr>
              <a:t>运算器</a:t>
            </a:r>
            <a:r>
              <a:rPr lang="en-US" altLang="zh-CN" dirty="0">
                <a:solidFill>
                  <a:srgbClr val="C00000"/>
                </a:solidFill>
                <a:latin typeface="微软雅黑 Light" panose="020B0502040204020203" pitchFamily="34" charset="-122"/>
                <a:ea typeface="微软雅黑 Light" panose="020B0502040204020203" pitchFamily="34" charset="-122"/>
                <a:cs typeface="+mn-cs"/>
              </a:rPr>
              <a:t>ALU(Arithmetic Logic Unit)</a:t>
            </a:r>
            <a:r>
              <a:rPr lang="zh-CN" altLang="en-US" dirty="0">
                <a:solidFill>
                  <a:srgbClr val="C00000"/>
                </a:solidFill>
                <a:latin typeface="微软雅黑 Light" panose="020B0502040204020203" pitchFamily="34" charset="-122"/>
                <a:ea typeface="微软雅黑 Light" panose="020B0502040204020203" pitchFamily="34" charset="-122"/>
                <a:cs typeface="+mn-cs"/>
              </a:rPr>
              <a:t>：用来完成算术运算和逻辑运算，并将运算的中间结果暂存在运算器内；</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400"/>
              </a:lnSpc>
              <a:buClr>
                <a:srgbClr val="2709BB"/>
              </a:buClr>
              <a:buFont typeface="Wingdings" panose="05000000000000000000" pitchFamily="2" charset="2"/>
              <a:buNone/>
            </a:pPr>
            <a:r>
              <a:rPr lang="zh-CN" altLang="en-US" dirty="0">
                <a:solidFill>
                  <a:srgbClr val="C00000"/>
                </a:solidFill>
                <a:latin typeface="微软雅黑 Light" panose="020B0502040204020203" pitchFamily="34" charset="-122"/>
                <a:ea typeface="微软雅黑 Light" panose="020B0502040204020203" pitchFamily="34" charset="-122"/>
                <a:cs typeface="+mn-cs"/>
                <a:sym typeface="Wingdings" panose="05000000000000000000" pitchFamily="2" charset="2"/>
              </a:rPr>
              <a:t></a:t>
            </a:r>
            <a:r>
              <a:rPr lang="zh-CN" altLang="en-US" dirty="0">
                <a:solidFill>
                  <a:srgbClr val="C00000"/>
                </a:solidFill>
                <a:latin typeface="微软雅黑 Light" panose="020B0502040204020203" pitchFamily="34" charset="-122"/>
                <a:ea typeface="微软雅黑 Light" panose="020B0502040204020203" pitchFamily="34" charset="-122"/>
                <a:cs typeface="+mn-cs"/>
              </a:rPr>
              <a:t>存储器：用来存放数据和程序；</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400"/>
              </a:lnSpc>
              <a:buClr>
                <a:srgbClr val="2709BB"/>
              </a:buClr>
              <a:buFont typeface="Wingdings" panose="05000000000000000000" pitchFamily="2" charset="2"/>
              <a:buNone/>
            </a:pPr>
            <a:r>
              <a:rPr lang="zh-CN" altLang="en-US" dirty="0">
                <a:solidFill>
                  <a:srgbClr val="C00000"/>
                </a:solidFill>
                <a:latin typeface="微软雅黑 Light" panose="020B0502040204020203" pitchFamily="34" charset="-122"/>
                <a:ea typeface="微软雅黑 Light" panose="020B0502040204020203" pitchFamily="34" charset="-122"/>
                <a:cs typeface="+mn-cs"/>
                <a:sym typeface="Wingdings" panose="05000000000000000000" pitchFamily="2" charset="2"/>
              </a:rPr>
              <a:t></a:t>
            </a:r>
            <a:r>
              <a:rPr lang="zh-CN" altLang="en-US" dirty="0">
                <a:solidFill>
                  <a:srgbClr val="C00000"/>
                </a:solidFill>
                <a:latin typeface="微软雅黑 Light" panose="020B0502040204020203" pitchFamily="34" charset="-122"/>
                <a:ea typeface="微软雅黑 Light" panose="020B0502040204020203" pitchFamily="34" charset="-122"/>
                <a:cs typeface="+mn-cs"/>
              </a:rPr>
              <a:t>控制器</a:t>
            </a:r>
            <a:r>
              <a:rPr lang="en-US" altLang="zh-CN" dirty="0">
                <a:solidFill>
                  <a:srgbClr val="C00000"/>
                </a:solidFill>
                <a:latin typeface="微软雅黑 Light" panose="020B0502040204020203" pitchFamily="34" charset="-122"/>
                <a:ea typeface="微软雅黑 Light" panose="020B0502040204020203" pitchFamily="34" charset="-122"/>
                <a:cs typeface="+mn-cs"/>
              </a:rPr>
              <a:t>CU(Control Unit)</a:t>
            </a:r>
            <a:r>
              <a:rPr lang="zh-CN" altLang="en-US" dirty="0">
                <a:solidFill>
                  <a:srgbClr val="C00000"/>
                </a:solidFill>
                <a:latin typeface="微软雅黑 Light" panose="020B0502040204020203" pitchFamily="34" charset="-122"/>
                <a:ea typeface="微软雅黑 Light" panose="020B0502040204020203" pitchFamily="34" charset="-122"/>
                <a:cs typeface="+mn-cs"/>
              </a:rPr>
              <a:t>：用来控制、指挥程序和数据的输人、运行以及处理运算结果；</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400"/>
              </a:lnSpc>
              <a:buClr>
                <a:srgbClr val="2709BB"/>
              </a:buClr>
              <a:buFont typeface="Wingdings" panose="05000000000000000000" pitchFamily="2" charset="2"/>
              <a:buNone/>
            </a:pPr>
            <a:r>
              <a:rPr lang="zh-CN" altLang="en-US" dirty="0">
                <a:solidFill>
                  <a:srgbClr val="C00000"/>
                </a:solidFill>
                <a:latin typeface="微软雅黑 Light" panose="020B0502040204020203" pitchFamily="34" charset="-122"/>
                <a:ea typeface="微软雅黑 Light" panose="020B0502040204020203" pitchFamily="34" charset="-122"/>
                <a:cs typeface="+mn-cs"/>
                <a:sym typeface="Wingdings" panose="05000000000000000000" pitchFamily="2" charset="2"/>
              </a:rPr>
              <a:t></a:t>
            </a:r>
            <a:r>
              <a:rPr lang="zh-CN" altLang="en-US" dirty="0">
                <a:solidFill>
                  <a:srgbClr val="C00000"/>
                </a:solidFill>
                <a:latin typeface="微软雅黑 Light" panose="020B0502040204020203" pitchFamily="34" charset="-122"/>
                <a:ea typeface="微软雅黑 Light" panose="020B0502040204020203" pitchFamily="34" charset="-122"/>
                <a:cs typeface="+mn-cs"/>
              </a:rPr>
              <a:t>输入设备：用来将人们熟悉的信息形式转换为机器能识别的信息形式；</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400"/>
              </a:lnSpc>
              <a:buClr>
                <a:srgbClr val="2709BB"/>
              </a:buClr>
              <a:buFont typeface="Wingdings" panose="05000000000000000000" pitchFamily="2" charset="2"/>
              <a:buNone/>
            </a:pPr>
            <a:r>
              <a:rPr lang="zh-CN" altLang="en-US" dirty="0">
                <a:solidFill>
                  <a:srgbClr val="C00000"/>
                </a:solidFill>
                <a:latin typeface="微软雅黑 Light" panose="020B0502040204020203" pitchFamily="34" charset="-122"/>
                <a:ea typeface="微软雅黑 Light" panose="020B0502040204020203" pitchFamily="34" charset="-122"/>
                <a:cs typeface="+mn-cs"/>
                <a:sym typeface="Wingdings" panose="05000000000000000000" pitchFamily="2" charset="2"/>
              </a:rPr>
              <a:t></a:t>
            </a:r>
            <a:r>
              <a:rPr lang="zh-CN" altLang="en-US" dirty="0">
                <a:solidFill>
                  <a:srgbClr val="C00000"/>
                </a:solidFill>
                <a:latin typeface="微软雅黑 Light" panose="020B0502040204020203" pitchFamily="34" charset="-122"/>
                <a:ea typeface="微软雅黑 Light" panose="020B0502040204020203" pitchFamily="34" charset="-122"/>
                <a:cs typeface="+mn-cs"/>
              </a:rPr>
              <a:t>输出设备：可将机器运算结果转换为人们熟悉的信息形式。</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
        <p:nvSpPr>
          <p:cNvPr id="37891" name="矩形 5"/>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1.2.2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8579"/>
                                        </p:tgtEl>
                                        <p:attrNameLst>
                                          <p:attrName>style.visibility</p:attrName>
                                        </p:attrNameLst>
                                      </p:cBhvr>
                                      <p:to>
                                        <p:strVal val="visible"/>
                                      </p:to>
                                    </p:set>
                                    <p:animEffect transition="in" filter="blinds(horizontal)">
                                      <p:cBhvr>
                                        <p:cTn id="7" dur="500"/>
                                        <p:tgtEl>
                                          <p:spTgt spid="4085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8579">
                                            <p:txEl>
                                              <p:charRg st="0" end="63"/>
                                            </p:txEl>
                                          </p:spTgt>
                                        </p:tgtEl>
                                        <p:attrNameLst>
                                          <p:attrName>style.visibility</p:attrName>
                                        </p:attrNameLst>
                                      </p:cBhvr>
                                      <p:to>
                                        <p:strVal val="visible"/>
                                      </p:to>
                                    </p:set>
                                    <p:animEffect transition="in" filter="blinds(horizontal)">
                                      <p:cBhvr>
                                        <p:cTn id="10" dur="500"/>
                                        <p:tgtEl>
                                          <p:spTgt spid="408579">
                                            <p:txEl>
                                              <p:charRg st="0" end="6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8579">
                                            <p:txEl>
                                              <p:charRg st="63" end="79"/>
                                            </p:txEl>
                                          </p:spTgt>
                                        </p:tgtEl>
                                        <p:attrNameLst>
                                          <p:attrName>style.visibility</p:attrName>
                                        </p:attrNameLst>
                                      </p:cBhvr>
                                      <p:to>
                                        <p:strVal val="visible"/>
                                      </p:to>
                                    </p:set>
                                    <p:animEffect transition="in" filter="blinds(horizontal)">
                                      <p:cBhvr>
                                        <p:cTn id="15" dur="500"/>
                                        <p:tgtEl>
                                          <p:spTgt spid="408579">
                                            <p:txEl>
                                              <p:charRg st="63" end="7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8579">
                                            <p:txEl>
                                              <p:charRg st="79" end="128"/>
                                            </p:txEl>
                                          </p:spTgt>
                                        </p:tgtEl>
                                        <p:attrNameLst>
                                          <p:attrName>style.visibility</p:attrName>
                                        </p:attrNameLst>
                                      </p:cBhvr>
                                      <p:to>
                                        <p:strVal val="visible"/>
                                      </p:to>
                                    </p:set>
                                    <p:animEffect transition="in" filter="blinds(horizontal)">
                                      <p:cBhvr>
                                        <p:cTn id="20" dur="500"/>
                                        <p:tgtEl>
                                          <p:spTgt spid="408579">
                                            <p:txEl>
                                              <p:charRg st="79" end="12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08579">
                                            <p:txEl>
                                              <p:charRg st="128" end="161"/>
                                            </p:txEl>
                                          </p:spTgt>
                                        </p:tgtEl>
                                        <p:attrNameLst>
                                          <p:attrName>style.visibility</p:attrName>
                                        </p:attrNameLst>
                                      </p:cBhvr>
                                      <p:to>
                                        <p:strVal val="visible"/>
                                      </p:to>
                                    </p:set>
                                    <p:animEffect transition="in" filter="blinds(horizontal)">
                                      <p:cBhvr>
                                        <p:cTn id="25" dur="500"/>
                                        <p:tgtEl>
                                          <p:spTgt spid="408579">
                                            <p:txEl>
                                              <p:charRg st="128" end="16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08579">
                                            <p:txEl>
                                              <p:charRg st="161" end="189"/>
                                            </p:txEl>
                                          </p:spTgt>
                                        </p:tgtEl>
                                        <p:attrNameLst>
                                          <p:attrName>style.visibility</p:attrName>
                                        </p:attrNameLst>
                                      </p:cBhvr>
                                      <p:to>
                                        <p:strVal val="visible"/>
                                      </p:to>
                                    </p:set>
                                    <p:animEffect transition="in" filter="blinds(horizontal)">
                                      <p:cBhvr>
                                        <p:cTn id="30" dur="500"/>
                                        <p:tgtEl>
                                          <p:spTgt spid="408579">
                                            <p:txEl>
                                              <p:charRg st="161" end="1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animBg="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1181100" y="615950"/>
            <a:ext cx="7696200" cy="668338"/>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计算机各部件的功能</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8579" name="Rectangle 3"/>
          <p:cNvSpPr>
            <a:spLocks noGrp="1"/>
          </p:cNvSpPr>
          <p:nvPr>
            <p:ph idx="1"/>
          </p:nvPr>
        </p:nvSpPr>
        <p:spPr>
          <a:xfrm>
            <a:off x="792163" y="1820863"/>
            <a:ext cx="7924800" cy="3683000"/>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计算机的各部件在控制器指挥下协调工作。</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运算器和控制器往往制作在同一芯片上，通常将它们合起来统称为中央处理器 </a:t>
            </a:r>
            <a:r>
              <a:rPr lang="en-US" altLang="zh-CN" dirty="0">
                <a:solidFill>
                  <a:srgbClr val="C00000"/>
                </a:solidFill>
                <a:latin typeface="微软雅黑 Light" panose="020B0502040204020203" pitchFamily="34" charset="-122"/>
                <a:ea typeface="微软雅黑 Light" panose="020B0502040204020203" pitchFamily="34" charset="-122"/>
                <a:cs typeface="+mn-cs"/>
              </a:rPr>
              <a:t>CPU(Central Processing Unit)</a:t>
            </a:r>
            <a:r>
              <a:rPr lang="zh-CN" altLang="en-US" dirty="0">
                <a:solidFill>
                  <a:srgbClr val="2709BB"/>
                </a:solidFill>
                <a:latin typeface="微软雅黑 Light" panose="020B0502040204020203" pitchFamily="34" charset="-122"/>
                <a:ea typeface="微软雅黑 Light" panose="020B0502040204020203" pitchFamily="34" charset="-122"/>
                <a:cs typeface="+mn-cs"/>
              </a:rPr>
              <a:t>，</a:t>
            </a:r>
            <a:r>
              <a:rPr lang="en-US" altLang="zh-CN" dirty="0">
                <a:solidFill>
                  <a:srgbClr val="2709BB"/>
                </a:solidFill>
                <a:latin typeface="微软雅黑 Light" panose="020B0502040204020203" pitchFamily="34" charset="-122"/>
                <a:ea typeface="微软雅黑 Light" panose="020B0502040204020203" pitchFamily="34" charset="-122"/>
                <a:cs typeface="+mn-cs"/>
              </a:rPr>
              <a:t> </a:t>
            </a:r>
            <a:r>
              <a:rPr lang="zh-CN" altLang="en-US" dirty="0">
                <a:solidFill>
                  <a:srgbClr val="2709BB"/>
                </a:solidFill>
                <a:latin typeface="微软雅黑 Light" panose="020B0502040204020203" pitchFamily="34" charset="-122"/>
                <a:ea typeface="微软雅黑 Light" panose="020B0502040204020203" pitchFamily="34" charset="-122"/>
                <a:cs typeface="+mn-cs"/>
              </a:rPr>
              <a:t>是计算机硬件的核心部件。</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早期的运算器和控制器不在同一芯片上，现在的</a:t>
            </a:r>
            <a:r>
              <a:rPr lang="en-US" altLang="zh-CN" dirty="0">
                <a:solidFill>
                  <a:srgbClr val="2709BB"/>
                </a:solidFill>
                <a:latin typeface="微软雅黑 Light" panose="020B0502040204020203" pitchFamily="34" charset="-122"/>
                <a:ea typeface="微软雅黑 Light" panose="020B0502040204020203" pitchFamily="34" charset="-122"/>
                <a:cs typeface="+mn-cs"/>
              </a:rPr>
              <a:t>CPU</a:t>
            </a:r>
            <a:r>
              <a:rPr lang="zh-CN" altLang="en-US" dirty="0">
                <a:solidFill>
                  <a:srgbClr val="2709BB"/>
                </a:solidFill>
                <a:latin typeface="微软雅黑 Light" panose="020B0502040204020203" pitchFamily="34" charset="-122"/>
                <a:ea typeface="微软雅黑 Light" panose="020B0502040204020203" pitchFamily="34" charset="-122"/>
                <a:cs typeface="+mn-cs"/>
              </a:rPr>
              <a:t>内除含有运算器和控制器外还集成了</a:t>
            </a:r>
            <a:r>
              <a:rPr lang="en-US" altLang="zh-CN" dirty="0">
                <a:solidFill>
                  <a:srgbClr val="2709BB"/>
                </a:solidFill>
                <a:latin typeface="微软雅黑 Light" panose="020B0502040204020203" pitchFamily="34" charset="-122"/>
                <a:ea typeface="微软雅黑 Light" panose="020B0502040204020203" pitchFamily="34" charset="-122"/>
                <a:cs typeface="+mn-cs"/>
              </a:rPr>
              <a:t>CACHE</a:t>
            </a:r>
            <a:r>
              <a:rPr lang="zh-CN" altLang="en-US" dirty="0">
                <a:solidFill>
                  <a:srgbClr val="2709BB"/>
                </a:solidFill>
                <a:latin typeface="微软雅黑 Light" panose="020B0502040204020203" pitchFamily="34" charset="-122"/>
                <a:ea typeface="微软雅黑 Light" panose="020B0502040204020203" pitchFamily="34" charset="-122"/>
                <a:cs typeface="+mn-cs"/>
              </a:rPr>
              <a:t>。</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38915" name="矩形 5"/>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1.2.2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8579"/>
                                        </p:tgtEl>
                                        <p:attrNameLst>
                                          <p:attrName>style.visibility</p:attrName>
                                        </p:attrNameLst>
                                      </p:cBhvr>
                                      <p:to>
                                        <p:strVal val="visible"/>
                                      </p:to>
                                    </p:set>
                                    <p:animEffect transition="in" filter="blinds(horizontal)">
                                      <p:cBhvr>
                                        <p:cTn id="7" dur="500"/>
                                        <p:tgtEl>
                                          <p:spTgt spid="4085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8579">
                                            <p:txEl>
                                              <p:charRg st="0" end="20"/>
                                            </p:txEl>
                                          </p:spTgt>
                                        </p:tgtEl>
                                        <p:attrNameLst>
                                          <p:attrName>style.visibility</p:attrName>
                                        </p:attrNameLst>
                                      </p:cBhvr>
                                      <p:to>
                                        <p:strVal val="visible"/>
                                      </p:to>
                                    </p:set>
                                    <p:animEffect transition="in" filter="blinds(horizontal)">
                                      <p:cBhvr>
                                        <p:cTn id="10" dur="500"/>
                                        <p:tgtEl>
                                          <p:spTgt spid="408579">
                                            <p:txEl>
                                              <p:charRg st="0" end="2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08579">
                                            <p:txEl>
                                              <p:charRg st="20" end="98"/>
                                            </p:txEl>
                                          </p:spTgt>
                                        </p:tgtEl>
                                        <p:attrNameLst>
                                          <p:attrName>style.visibility</p:attrName>
                                        </p:attrNameLst>
                                      </p:cBhvr>
                                      <p:to>
                                        <p:strVal val="visible"/>
                                      </p:to>
                                    </p:set>
                                    <p:animEffect transition="in" filter="blinds(horizontal)">
                                      <p:cBhvr>
                                        <p:cTn id="13" dur="500"/>
                                        <p:tgtEl>
                                          <p:spTgt spid="408579">
                                            <p:txEl>
                                              <p:charRg st="20" end="98"/>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08579">
                                            <p:txEl>
                                              <p:charRg st="98" end="145"/>
                                            </p:txEl>
                                          </p:spTgt>
                                        </p:tgtEl>
                                        <p:attrNameLst>
                                          <p:attrName>style.visibility</p:attrName>
                                        </p:attrNameLst>
                                      </p:cBhvr>
                                      <p:to>
                                        <p:strVal val="visible"/>
                                      </p:to>
                                    </p:set>
                                    <p:animEffect transition="in" filter="blinds(horizontal)">
                                      <p:cBhvr>
                                        <p:cTn id="16" dur="500"/>
                                        <p:tgtEl>
                                          <p:spTgt spid="408579">
                                            <p:txEl>
                                              <p:charRg st="98"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1295400" y="627063"/>
            <a:ext cx="5095875" cy="762000"/>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1.1 </a:t>
            </a:r>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计算机系统简介</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2290" name="Rectangle 3"/>
          <p:cNvSpPr>
            <a:spLocks noGrp="1"/>
          </p:cNvSpPr>
          <p:nvPr>
            <p:ph idx="1"/>
          </p:nvPr>
        </p:nvSpPr>
        <p:spPr>
          <a:xfrm>
            <a:off x="1762125" y="2830513"/>
            <a:ext cx="5943600" cy="1795462"/>
          </a:xfrm>
        </p:spPr>
        <p:txBody>
          <a:bodyPr vert="horz" wrap="square" lIns="91440" tIns="45720" rIns="91440" bIns="45720" anchor="t" anchorCtr="0"/>
          <a:p>
            <a:pPr defTabSz="457200">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1.1.1 </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计算机的软硬件概念</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1.1.2 </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2" action="ppaction://hlinksldjump"/>
              </a:rPr>
              <a:t>计算机系统的层次结构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3" action="ppaction://hlinksldjump"/>
              </a:rPr>
              <a:t>1.1.3 </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3" action="ppaction://hlinksldjump"/>
              </a:rPr>
              <a:t>计算机组成和计算机体系结构</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8579" name="Rectangle 3"/>
          <p:cNvSpPr>
            <a:spLocks noGrp="1"/>
          </p:cNvSpPr>
          <p:nvPr>
            <p:ph idx="1"/>
          </p:nvPr>
        </p:nvSpPr>
        <p:spPr>
          <a:xfrm>
            <a:off x="847725" y="1838325"/>
            <a:ext cx="7924800" cy="4073525"/>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主机是计算机硬件的主体部分，由</a:t>
            </a:r>
            <a:r>
              <a:rPr lang="en-US" altLang="zh-CN" dirty="0">
                <a:solidFill>
                  <a:srgbClr val="C00000"/>
                </a:solidFill>
                <a:latin typeface="微软雅黑 Light" panose="020B0502040204020203" pitchFamily="34" charset="-122"/>
                <a:ea typeface="微软雅黑 Light" panose="020B0502040204020203" pitchFamily="34" charset="-122"/>
                <a:cs typeface="+mn-cs"/>
              </a:rPr>
              <a:t>CPU</a:t>
            </a:r>
            <a:r>
              <a:rPr lang="zh-CN" altLang="en-US" dirty="0">
                <a:solidFill>
                  <a:srgbClr val="C00000"/>
                </a:solidFill>
                <a:latin typeface="微软雅黑 Light" panose="020B0502040204020203" pitchFamily="34" charset="-122"/>
                <a:ea typeface="微软雅黑 Light" panose="020B0502040204020203" pitchFamily="34" charset="-122"/>
                <a:cs typeface="+mn-cs"/>
              </a:rPr>
              <a:t>和主存储器合成为主机。</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主存是计算机中存放正在运行的程序和数据的存储器</a:t>
            </a:r>
            <a:r>
              <a:rPr lang="zh-CN" altLang="en-US" dirty="0">
                <a:solidFill>
                  <a:srgbClr val="2709BB"/>
                </a:solidFill>
                <a:latin typeface="微软雅黑 Light" panose="020B0502040204020203" pitchFamily="34" charset="-122"/>
                <a:ea typeface="微软雅黑 Light" panose="020B0502040204020203" pitchFamily="34" charset="-122"/>
                <a:cs typeface="+mn-cs"/>
              </a:rPr>
              <a:t>，为计算机的主要工作存储器，可随机存取；由存储体、各种逻辑部件及控制电路组成。</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输入设备与输出设备简称为 </a:t>
            </a:r>
            <a:r>
              <a:rPr lang="en-US" altLang="zh-CN" dirty="0">
                <a:solidFill>
                  <a:srgbClr val="C00000"/>
                </a:solidFill>
                <a:latin typeface="微软雅黑 Light" panose="020B0502040204020203" pitchFamily="34" charset="-122"/>
                <a:ea typeface="微软雅黑 Light" panose="020B0502040204020203" pitchFamily="34" charset="-122"/>
                <a:cs typeface="+mn-cs"/>
              </a:rPr>
              <a:t>I/O</a:t>
            </a:r>
            <a:r>
              <a:rPr lang="zh-CN" altLang="en-US" dirty="0">
                <a:solidFill>
                  <a:srgbClr val="C00000"/>
                </a:solidFill>
                <a:latin typeface="微软雅黑 Light" panose="020B0502040204020203" pitchFamily="34" charset="-122"/>
                <a:ea typeface="微软雅黑 Light" panose="020B0502040204020203" pitchFamily="34" charset="-122"/>
                <a:cs typeface="+mn-cs"/>
              </a:rPr>
              <a:t>设备</a:t>
            </a:r>
            <a:r>
              <a:rPr lang="en-US" altLang="zh-CN" dirty="0">
                <a:solidFill>
                  <a:srgbClr val="C00000"/>
                </a:solidFill>
                <a:latin typeface="微软雅黑 Light" panose="020B0502040204020203" pitchFamily="34" charset="-122"/>
                <a:ea typeface="微软雅黑 Light" panose="020B0502040204020203" pitchFamily="34" charset="-122"/>
                <a:cs typeface="+mn-cs"/>
              </a:rPr>
              <a:t>(Input/Output equipment)</a:t>
            </a:r>
            <a:r>
              <a:rPr lang="zh-CN" altLang="en-US" dirty="0">
                <a:solidFill>
                  <a:srgbClr val="2709BB"/>
                </a:solidFill>
                <a:latin typeface="微软雅黑 Light" panose="020B0502040204020203" pitchFamily="34" charset="-122"/>
                <a:ea typeface="微软雅黑 Light" panose="020B0502040204020203" pitchFamily="34" charset="-122"/>
                <a:cs typeface="+mn-cs"/>
              </a:rPr>
              <a:t>。</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
        <p:nvSpPr>
          <p:cNvPr id="39938" name="Rectangle 2"/>
          <p:cNvSpPr txBox="1"/>
          <p:nvPr/>
        </p:nvSpPr>
        <p:spPr>
          <a:xfrm>
            <a:off x="1181100" y="615950"/>
            <a:ext cx="7696200" cy="668338"/>
          </a:xfrm>
          <a:prstGeom prst="rect">
            <a:avLst/>
          </a:prstGeom>
          <a:noFill/>
          <a:ln w="9525">
            <a:noFill/>
          </a:ln>
        </p:spPr>
        <p:txBody>
          <a:bodyPr anchor="t" anchorCtr="0"/>
          <a:p>
            <a:pPr eaLnBrk="0" hangingPunct="0">
              <a:buSzTx/>
            </a:pPr>
            <a:r>
              <a:rPr lang="zh-CN" altLang="en-US" sz="4400">
                <a:solidFill>
                  <a:srgbClr val="C00000"/>
                </a:solidFill>
                <a:latin typeface="微软雅黑 Light" panose="020B0502040204020203" pitchFamily="34" charset="-122"/>
                <a:ea typeface="微软雅黑 Light" panose="020B0502040204020203" pitchFamily="34" charset="-122"/>
              </a:rPr>
              <a:t>计算机各部件的功能</a:t>
            </a:r>
            <a:endParaRPr lang="zh-CN" altLang="en-US" sz="4400" dirty="0">
              <a:solidFill>
                <a:srgbClr val="C00000"/>
              </a:solidFill>
              <a:latin typeface="微软雅黑 Light" panose="020B0502040204020203" pitchFamily="34" charset="-122"/>
              <a:ea typeface="微软雅黑 Light" panose="020B0502040204020203" pitchFamily="34" charset="-122"/>
            </a:endParaRPr>
          </a:p>
        </p:txBody>
      </p:sp>
      <p:sp>
        <p:nvSpPr>
          <p:cNvPr id="39939" name="矩形 5"/>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1.2.2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8579"/>
                                        </p:tgtEl>
                                        <p:attrNameLst>
                                          <p:attrName>style.visibility</p:attrName>
                                        </p:attrNameLst>
                                      </p:cBhvr>
                                      <p:to>
                                        <p:strVal val="visible"/>
                                      </p:to>
                                    </p:set>
                                    <p:animEffect transition="in" filter="blinds(horizontal)">
                                      <p:cBhvr>
                                        <p:cTn id="7" dur="500"/>
                                        <p:tgtEl>
                                          <p:spTgt spid="4085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8579">
                                            <p:txEl>
                                              <p:charRg st="0" end="30"/>
                                            </p:txEl>
                                          </p:spTgt>
                                        </p:tgtEl>
                                        <p:attrNameLst>
                                          <p:attrName>style.visibility</p:attrName>
                                        </p:attrNameLst>
                                      </p:cBhvr>
                                      <p:to>
                                        <p:strVal val="visible"/>
                                      </p:to>
                                    </p:set>
                                    <p:animEffect transition="in" filter="blinds(horizontal)">
                                      <p:cBhvr>
                                        <p:cTn id="10" dur="500"/>
                                        <p:tgtEl>
                                          <p:spTgt spid="408579">
                                            <p:txEl>
                                              <p:charRg st="0" end="3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8579">
                                            <p:txEl>
                                              <p:charRg st="30" end="93"/>
                                            </p:txEl>
                                          </p:spTgt>
                                        </p:tgtEl>
                                        <p:attrNameLst>
                                          <p:attrName>style.visibility</p:attrName>
                                        </p:attrNameLst>
                                      </p:cBhvr>
                                      <p:to>
                                        <p:strVal val="visible"/>
                                      </p:to>
                                    </p:set>
                                    <p:animEffect transition="in" filter="blinds(horizontal)">
                                      <p:cBhvr>
                                        <p:cTn id="15" dur="500"/>
                                        <p:tgtEl>
                                          <p:spTgt spid="408579">
                                            <p:txEl>
                                              <p:charRg st="30" end="9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8579">
                                            <p:txEl>
                                              <p:charRg st="93" end="137"/>
                                            </p:txEl>
                                          </p:spTgt>
                                        </p:tgtEl>
                                        <p:attrNameLst>
                                          <p:attrName>style.visibility</p:attrName>
                                        </p:attrNameLst>
                                      </p:cBhvr>
                                      <p:to>
                                        <p:strVal val="visible"/>
                                      </p:to>
                                    </p:set>
                                    <p:animEffect transition="in" filter="blinds(horizontal)">
                                      <p:cBhvr>
                                        <p:cTn id="20" dur="500"/>
                                        <p:tgtEl>
                                          <p:spTgt spid="408579">
                                            <p:txEl>
                                              <p:charRg st="93" end="1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1252538" y="630238"/>
            <a:ext cx="7696200" cy="762000"/>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1.2.3 </a:t>
            </a:r>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计算机的工作过程</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3459" name="Rectangle 3"/>
          <p:cNvSpPr>
            <a:spLocks noGrp="1"/>
          </p:cNvSpPr>
          <p:nvPr>
            <p:ph idx="1"/>
          </p:nvPr>
        </p:nvSpPr>
        <p:spPr>
          <a:xfrm>
            <a:off x="1117600" y="2124075"/>
            <a:ext cx="6704013" cy="3389313"/>
          </a:xfrm>
        </p:spPr>
        <p:txBody>
          <a:bodyPr vert="horz" wrap="square" lIns="91440" tIns="45720" rIns="91440" bIns="45720" anchor="t" anchorCtr="0"/>
          <a:p>
            <a:pPr defTabSz="457200">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rPr>
              <a:t>		      </a:t>
            </a:r>
            <a:r>
              <a:rPr lang="zh-CN" altLang="en-US" dirty="0">
                <a:solidFill>
                  <a:srgbClr val="2709BB"/>
                </a:solidFill>
                <a:latin typeface="微软雅黑 Light" panose="020B0502040204020203" pitchFamily="34" charset="-122"/>
                <a:ea typeface="微软雅黑 Light" panose="020B0502040204020203" pitchFamily="34" charset="-122"/>
                <a:cs typeface="+mn-cs"/>
              </a:rPr>
              <a:t>用计算机解决一个实际问题，通常包含两大过程。一个是上机前的各种准备，再一个是上机运行。</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lvl="2" defTabSz="457200"/>
            <a:r>
              <a:rPr lang="zh-CN" altLang="en-US" dirty="0">
                <a:solidFill>
                  <a:srgbClr val="2709BB"/>
                </a:solidFill>
                <a:latin typeface="微软雅黑 Light" panose="020B0502040204020203" pitchFamily="34" charset="-122"/>
                <a:ea typeface="微软雅黑 Light" panose="020B0502040204020203" pitchFamily="34" charset="-122"/>
                <a:hlinkClick r:id="rId1" action="ppaction://hlinksldjump"/>
              </a:rPr>
              <a:t>上机前的准备</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zh-CN" altLang="en-US" dirty="0">
                <a:solidFill>
                  <a:srgbClr val="2709BB"/>
                </a:solidFill>
                <a:latin typeface="微软雅黑 Light" panose="020B0502040204020203" pitchFamily="34" charset="-122"/>
                <a:ea typeface="微软雅黑 Light" panose="020B0502040204020203" pitchFamily="34" charset="-122"/>
                <a:hlinkClick r:id="rId2" action="ppaction://hlinksldjump"/>
              </a:rPr>
              <a:t>计算机的解题过程</a:t>
            </a:r>
            <a:endParaRPr lang="zh-CN" altLang="en-US" dirty="0">
              <a:solidFill>
                <a:srgbClr val="2709BB"/>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3459">
                                            <p:txEl>
                                              <p:charRg st="0" end="52"/>
                                            </p:txEl>
                                          </p:spTgt>
                                        </p:tgtEl>
                                        <p:attrNameLst>
                                          <p:attrName>style.visibility</p:attrName>
                                        </p:attrNameLst>
                                      </p:cBhvr>
                                      <p:to>
                                        <p:strVal val="visible"/>
                                      </p:to>
                                    </p:set>
                                    <p:animEffect transition="in" filter="blinds(horizontal)">
                                      <p:cBhvr>
                                        <p:cTn id="7" dur="500"/>
                                        <p:tgtEl>
                                          <p:spTgt spid="403459">
                                            <p:txEl>
                                              <p:charRg st="0"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3459">
                                            <p:txEl>
                                              <p:charRg st="53" end="60"/>
                                            </p:txEl>
                                          </p:spTgt>
                                        </p:tgtEl>
                                        <p:attrNameLst>
                                          <p:attrName>style.visibility</p:attrName>
                                        </p:attrNameLst>
                                      </p:cBhvr>
                                      <p:to>
                                        <p:strVal val="visible"/>
                                      </p:to>
                                    </p:set>
                                    <p:animEffect transition="in" filter="blinds(horizontal)">
                                      <p:cBhvr>
                                        <p:cTn id="12" dur="500"/>
                                        <p:tgtEl>
                                          <p:spTgt spid="403459">
                                            <p:txEl>
                                              <p:charRg st="53" end="6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03459">
                                            <p:txEl>
                                              <p:charRg st="60" end="69"/>
                                            </p:txEl>
                                          </p:spTgt>
                                        </p:tgtEl>
                                        <p:attrNameLst>
                                          <p:attrName>style.visibility</p:attrName>
                                        </p:attrNameLst>
                                      </p:cBhvr>
                                      <p:to>
                                        <p:strVal val="visible"/>
                                      </p:to>
                                    </p:set>
                                    <p:animEffect transition="in" filter="blinds(horizontal)">
                                      <p:cBhvr>
                                        <p:cTn id="15" dur="500"/>
                                        <p:tgtEl>
                                          <p:spTgt spid="403459">
                                            <p:txEl>
                                              <p:charRg st="60"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58"/>
          <p:cNvSpPr>
            <a:spLocks noGrp="1"/>
          </p:cNvSpPr>
          <p:nvPr>
            <p:ph type="title"/>
          </p:nvPr>
        </p:nvSpPr>
        <p:spPr>
          <a:xfrm>
            <a:off x="1117600" y="584200"/>
            <a:ext cx="5129213" cy="762000"/>
          </a:xfrm>
        </p:spPr>
        <p:txBody>
          <a:bodyPr vert="horz" wrap="square" lIns="91440" tIns="45720" rIns="91440" bIns="45720" anchor="t" anchorCtr="0"/>
          <a:p>
            <a:pPr defTabSz="457200"/>
            <a:r>
              <a:rPr lang="zh-CN" altLang="en-US" sz="4800" dirty="0">
                <a:solidFill>
                  <a:srgbClr val="C00000"/>
                </a:solidFill>
                <a:latin typeface="隶书" panose="02010509060101010101" pitchFamily="49" charset="-122"/>
                <a:ea typeface="微软雅黑 Light" panose="020B0502040204020203" pitchFamily="34" charset="-122"/>
                <a:cs typeface="+mj-cs"/>
              </a:rPr>
              <a:t>上机前的准备</a:t>
            </a:r>
            <a:endParaRPr lang="zh-CN" altLang="en-US" sz="4800" dirty="0">
              <a:solidFill>
                <a:srgbClr val="C00000"/>
              </a:solidFill>
              <a:latin typeface="隶书" panose="02010509060101010101" pitchFamily="49" charset="-122"/>
              <a:ea typeface="微软雅黑 Light" panose="020B0502040204020203" pitchFamily="34" charset="-122"/>
              <a:cs typeface="+mj-cs"/>
            </a:endParaRPr>
          </a:p>
        </p:txBody>
      </p:sp>
      <p:sp>
        <p:nvSpPr>
          <p:cNvPr id="6" name="Text Box 5"/>
          <p:cNvSpPr txBox="1"/>
          <p:nvPr/>
        </p:nvSpPr>
        <p:spPr>
          <a:xfrm>
            <a:off x="1851025" y="1639888"/>
            <a:ext cx="3171825" cy="519112"/>
          </a:xfrm>
          <a:prstGeom prst="rect">
            <a:avLst/>
          </a:prstGeom>
          <a:noFill/>
          <a:ln w="9525">
            <a:noFill/>
          </a:ln>
        </p:spPr>
        <p:txBody>
          <a:bodyPr anchor="t" anchorCtr="0">
            <a:spAutoFit/>
          </a:bodyPr>
          <a:p>
            <a:r>
              <a:rPr lang="zh-CN" altLang="en-US" sz="2800" dirty="0">
                <a:solidFill>
                  <a:srgbClr val="C00000"/>
                </a:solidFill>
                <a:latin typeface="微软雅黑 Light" panose="020B0502040204020203" pitchFamily="34" charset="-122"/>
                <a:ea typeface="微软雅黑 Light" panose="020B0502040204020203" pitchFamily="34" charset="-122"/>
                <a:sym typeface="Wingdings" panose="05000000000000000000" pitchFamily="2" charset="2"/>
              </a:rPr>
              <a:t></a:t>
            </a:r>
            <a:r>
              <a:rPr lang="zh-CN" altLang="en-US" sz="2800" dirty="0">
                <a:solidFill>
                  <a:srgbClr val="2709BB"/>
                </a:solidFill>
                <a:latin typeface="微软雅黑 Light" panose="020B0502040204020203" pitchFamily="34" charset="-122"/>
                <a:ea typeface="微软雅黑 Light" panose="020B0502040204020203" pitchFamily="34" charset="-122"/>
              </a:rPr>
              <a:t>建立数学模型     </a:t>
            </a:r>
            <a:endParaRPr lang="zh-CN" altLang="en-US" sz="2800" dirty="0">
              <a:solidFill>
                <a:srgbClr val="2709BB"/>
              </a:solidFill>
              <a:latin typeface="微软雅黑 Light" panose="020B0502040204020203" pitchFamily="34" charset="-122"/>
              <a:ea typeface="微软雅黑 Light" panose="020B0502040204020203" pitchFamily="34" charset="-122"/>
            </a:endParaRPr>
          </a:p>
        </p:txBody>
      </p:sp>
      <p:grpSp>
        <p:nvGrpSpPr>
          <p:cNvPr id="2" name="Group 105"/>
          <p:cNvGrpSpPr/>
          <p:nvPr/>
        </p:nvGrpSpPr>
        <p:grpSpPr>
          <a:xfrm>
            <a:off x="2279650" y="2687638"/>
            <a:ext cx="5383213" cy="838200"/>
            <a:chOff x="1248" y="1956"/>
            <a:chExt cx="3391" cy="528"/>
          </a:xfrm>
        </p:grpSpPr>
        <p:sp>
          <p:nvSpPr>
            <p:cNvPr id="41988" name="Line 8"/>
            <p:cNvSpPr/>
            <p:nvPr/>
          </p:nvSpPr>
          <p:spPr>
            <a:xfrm>
              <a:off x="2270" y="2208"/>
              <a:ext cx="222" cy="1"/>
            </a:xfrm>
            <a:prstGeom prst="line">
              <a:avLst/>
            </a:prstGeom>
            <a:ln w="17463" cap="flat" cmpd="sng">
              <a:solidFill>
                <a:schemeClr val="tx1"/>
              </a:solidFill>
              <a:prstDash val="solid"/>
              <a:round/>
              <a:headEnd type="none" w="med" len="med"/>
              <a:tailEnd type="none" w="med" len="med"/>
            </a:ln>
          </p:spPr>
        </p:sp>
        <p:sp>
          <p:nvSpPr>
            <p:cNvPr id="41989" name="Line 9"/>
            <p:cNvSpPr/>
            <p:nvPr/>
          </p:nvSpPr>
          <p:spPr>
            <a:xfrm>
              <a:off x="2798" y="2207"/>
              <a:ext cx="225" cy="1"/>
            </a:xfrm>
            <a:prstGeom prst="line">
              <a:avLst/>
            </a:prstGeom>
            <a:ln w="17463" cap="flat" cmpd="sng">
              <a:solidFill>
                <a:schemeClr val="tx1"/>
              </a:solidFill>
              <a:prstDash val="solid"/>
              <a:round/>
              <a:headEnd type="none" w="med" len="med"/>
              <a:tailEnd type="none" w="med" len="med"/>
            </a:ln>
          </p:spPr>
        </p:sp>
        <p:sp>
          <p:nvSpPr>
            <p:cNvPr id="41990" name="Line 10"/>
            <p:cNvSpPr/>
            <p:nvPr/>
          </p:nvSpPr>
          <p:spPr>
            <a:xfrm>
              <a:off x="3326" y="2207"/>
              <a:ext cx="232" cy="1"/>
            </a:xfrm>
            <a:prstGeom prst="line">
              <a:avLst/>
            </a:prstGeom>
            <a:ln w="17463" cap="flat" cmpd="sng">
              <a:solidFill>
                <a:schemeClr val="tx1"/>
              </a:solidFill>
              <a:prstDash val="solid"/>
              <a:round/>
              <a:headEnd type="none" w="med" len="med"/>
              <a:tailEnd type="none" w="med" len="med"/>
            </a:ln>
          </p:spPr>
        </p:sp>
        <p:sp>
          <p:nvSpPr>
            <p:cNvPr id="41991" name="Line 11"/>
            <p:cNvSpPr/>
            <p:nvPr/>
          </p:nvSpPr>
          <p:spPr>
            <a:xfrm>
              <a:off x="3841" y="2207"/>
              <a:ext cx="228" cy="1"/>
            </a:xfrm>
            <a:prstGeom prst="line">
              <a:avLst/>
            </a:prstGeom>
            <a:ln w="17463" cap="flat" cmpd="sng">
              <a:solidFill>
                <a:schemeClr val="tx1"/>
              </a:solidFill>
              <a:prstDash val="solid"/>
              <a:round/>
              <a:headEnd type="none" w="med" len="med"/>
              <a:tailEnd type="none" w="med" len="med"/>
            </a:ln>
          </p:spPr>
        </p:sp>
        <p:sp>
          <p:nvSpPr>
            <p:cNvPr id="41992" name="Rectangle 13"/>
            <p:cNvSpPr/>
            <p:nvPr/>
          </p:nvSpPr>
          <p:spPr>
            <a:xfrm>
              <a:off x="4170" y="2064"/>
              <a:ext cx="123" cy="269"/>
            </a:xfrm>
            <a:prstGeom prst="rect">
              <a:avLst/>
            </a:prstGeom>
            <a:noFill/>
            <a:ln w="9525">
              <a:noFill/>
            </a:ln>
          </p:spPr>
          <p:txBody>
            <a:bodyPr wrap="none" lIns="0" tIns="0" rIns="0" bIns="0" anchor="t" anchorCtr="0">
              <a:spAutoFit/>
            </a:bodyPr>
            <a:p>
              <a:pPr algn="ctr"/>
              <a:r>
                <a:rPr lang="zh-CN" altLang="en-US" sz="2800" dirty="0">
                  <a:latin typeface="Symbol" panose="05050102010706020507" pitchFamily="18" charset="2"/>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1993" name="Rectangle 14"/>
            <p:cNvSpPr/>
            <p:nvPr/>
          </p:nvSpPr>
          <p:spPr>
            <a:xfrm>
              <a:off x="3654" y="2064"/>
              <a:ext cx="123" cy="269"/>
            </a:xfrm>
            <a:prstGeom prst="rect">
              <a:avLst/>
            </a:prstGeom>
            <a:noFill/>
            <a:ln w="9525">
              <a:noFill/>
            </a:ln>
          </p:spPr>
          <p:txBody>
            <a:bodyPr wrap="none" lIns="0" tIns="0" rIns="0" bIns="0" anchor="t" anchorCtr="0">
              <a:spAutoFit/>
            </a:bodyPr>
            <a:p>
              <a:pPr algn="ctr"/>
              <a:r>
                <a:rPr lang="zh-CN" altLang="en-US" sz="2800" dirty="0">
                  <a:latin typeface="Symbol" panose="05050102010706020507" pitchFamily="18" charset="2"/>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1994" name="Rectangle 15"/>
            <p:cNvSpPr/>
            <p:nvPr/>
          </p:nvSpPr>
          <p:spPr>
            <a:xfrm>
              <a:off x="3114" y="2064"/>
              <a:ext cx="123" cy="269"/>
            </a:xfrm>
            <a:prstGeom prst="rect">
              <a:avLst/>
            </a:prstGeom>
            <a:noFill/>
            <a:ln w="9525">
              <a:noFill/>
            </a:ln>
          </p:spPr>
          <p:txBody>
            <a:bodyPr wrap="none" lIns="0" tIns="0" rIns="0" bIns="0" anchor="t" anchorCtr="0">
              <a:spAutoFit/>
            </a:bodyPr>
            <a:p>
              <a:pPr algn="ctr"/>
              <a:r>
                <a:rPr lang="zh-CN" altLang="en-US" sz="2800" dirty="0">
                  <a:latin typeface="Symbol" panose="05050102010706020507" pitchFamily="18" charset="2"/>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1995" name="Rectangle 16"/>
            <p:cNvSpPr/>
            <p:nvPr/>
          </p:nvSpPr>
          <p:spPr>
            <a:xfrm>
              <a:off x="2598" y="2064"/>
              <a:ext cx="123" cy="269"/>
            </a:xfrm>
            <a:prstGeom prst="rect">
              <a:avLst/>
            </a:prstGeom>
            <a:noFill/>
            <a:ln w="9525">
              <a:noFill/>
            </a:ln>
          </p:spPr>
          <p:txBody>
            <a:bodyPr wrap="none" lIns="0" tIns="0" rIns="0" bIns="0" anchor="t" anchorCtr="0">
              <a:spAutoFit/>
            </a:bodyPr>
            <a:p>
              <a:pPr algn="ctr"/>
              <a:r>
                <a:rPr lang="zh-CN" altLang="en-US" sz="2800" dirty="0">
                  <a:latin typeface="Symbol" panose="05050102010706020507" pitchFamily="18" charset="2"/>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1996" name="Rectangle 17"/>
            <p:cNvSpPr/>
            <p:nvPr/>
          </p:nvSpPr>
          <p:spPr>
            <a:xfrm>
              <a:off x="2070" y="2064"/>
              <a:ext cx="123" cy="269"/>
            </a:xfrm>
            <a:prstGeom prst="rect">
              <a:avLst/>
            </a:prstGeom>
            <a:noFill/>
            <a:ln w="9525">
              <a:noFill/>
            </a:ln>
          </p:spPr>
          <p:txBody>
            <a:bodyPr wrap="none" lIns="0" tIns="0" rIns="0" bIns="0" anchor="t" anchorCtr="0">
              <a:spAutoFit/>
            </a:bodyPr>
            <a:p>
              <a:pPr algn="ctr"/>
              <a:r>
                <a:rPr lang="zh-CN" altLang="en-US" sz="2800" dirty="0">
                  <a:latin typeface="Symbol" panose="05050102010706020507" pitchFamily="18" charset="2"/>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1997" name="Rectangle 18"/>
            <p:cNvSpPr/>
            <p:nvPr/>
          </p:nvSpPr>
          <p:spPr>
            <a:xfrm>
              <a:off x="1699" y="2064"/>
              <a:ext cx="123" cy="269"/>
            </a:xfrm>
            <a:prstGeom prst="rect">
              <a:avLst/>
            </a:prstGeom>
            <a:noFill/>
            <a:ln w="9525">
              <a:noFill/>
            </a:ln>
          </p:spPr>
          <p:txBody>
            <a:bodyPr wrap="none" lIns="0" tIns="0" rIns="0" bIns="0" anchor="t" anchorCtr="0">
              <a:spAutoFit/>
            </a:bodyPr>
            <a:p>
              <a:pPr algn="ctr"/>
              <a:r>
                <a:rPr lang="zh-CN" altLang="en-US" sz="2800" dirty="0">
                  <a:latin typeface="Symbol" panose="05050102010706020507" pitchFamily="18" charset="2"/>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1998" name="Rectangle 19"/>
            <p:cNvSpPr/>
            <p:nvPr/>
          </p:nvSpPr>
          <p:spPr>
            <a:xfrm>
              <a:off x="4026" y="2215"/>
              <a:ext cx="75"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1999" name="Rectangle 20"/>
            <p:cNvSpPr/>
            <p:nvPr/>
          </p:nvSpPr>
          <p:spPr>
            <a:xfrm>
              <a:off x="3923" y="1956"/>
              <a:ext cx="188" cy="269"/>
            </a:xfrm>
            <a:prstGeom prst="rect">
              <a:avLst/>
            </a:prstGeom>
            <a:noFill/>
            <a:ln w="9525">
              <a:noFill/>
            </a:ln>
          </p:spPr>
          <p:txBody>
            <a:bodyPr wrap="none" lIns="0" tIns="0" rIns="0" bIns="0" anchor="t" anchorCtr="0">
              <a:spAutoFit/>
            </a:bodyPr>
            <a:p>
              <a:pPr algn="ctr"/>
              <a:r>
                <a:rPr lang="en-US" altLang="zh-CN" sz="2800" i="1" dirty="0">
                  <a:latin typeface="Times New Roman" panose="02020603050405020304" pitchFamily="18" charset="0"/>
                  <a:ea typeface="宋体" panose="02010600030101010101" pitchFamily="2" charset="-122"/>
                </a:rPr>
                <a:t>x</a:t>
              </a:r>
              <a:r>
                <a:rPr lang="en-US" altLang="zh-CN" sz="2800" baseline="30000" dirty="0">
                  <a:latin typeface="Times New Roman" panose="02020603050405020304" pitchFamily="18" charset="0"/>
                  <a:ea typeface="宋体" panose="02010600030101010101" pitchFamily="2" charset="-122"/>
                </a:rPr>
                <a:t>9</a:t>
              </a:r>
              <a:endParaRPr lang="en-US" altLang="zh-CN" sz="2800" baseline="30000" dirty="0">
                <a:latin typeface="Times New Roman" panose="02020603050405020304" pitchFamily="18" charset="0"/>
                <a:ea typeface="宋体" panose="02010600030101010101" pitchFamily="2" charset="-122"/>
              </a:endParaRPr>
            </a:p>
          </p:txBody>
        </p:sp>
        <p:sp>
          <p:nvSpPr>
            <p:cNvPr id="42000" name="Rectangle 21"/>
            <p:cNvSpPr/>
            <p:nvPr/>
          </p:nvSpPr>
          <p:spPr>
            <a:xfrm>
              <a:off x="3492" y="2215"/>
              <a:ext cx="75"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2001" name="Rectangle 22"/>
            <p:cNvSpPr/>
            <p:nvPr/>
          </p:nvSpPr>
          <p:spPr>
            <a:xfrm>
              <a:off x="3408" y="1956"/>
              <a:ext cx="188" cy="269"/>
            </a:xfrm>
            <a:prstGeom prst="rect">
              <a:avLst/>
            </a:prstGeom>
            <a:noFill/>
            <a:ln w="9525">
              <a:noFill/>
            </a:ln>
          </p:spPr>
          <p:txBody>
            <a:bodyPr wrap="none" lIns="0" tIns="0" rIns="0" bIns="0" anchor="t" anchorCtr="0">
              <a:spAutoFit/>
            </a:bodyPr>
            <a:p>
              <a:pPr algn="ctr"/>
              <a:r>
                <a:rPr lang="en-US" altLang="zh-CN" sz="2800" i="1" dirty="0">
                  <a:latin typeface="Times New Roman" panose="02020603050405020304" pitchFamily="18" charset="0"/>
                  <a:ea typeface="宋体" panose="02010600030101010101" pitchFamily="2" charset="-122"/>
                </a:rPr>
                <a:t>x</a:t>
              </a:r>
              <a:r>
                <a:rPr lang="en-US" altLang="zh-CN" sz="2800" baseline="30000" dirty="0">
                  <a:latin typeface="Times New Roman" panose="02020603050405020304" pitchFamily="18" charset="0"/>
                  <a:ea typeface="宋体" panose="02010600030101010101" pitchFamily="2" charset="-122"/>
                </a:rPr>
                <a:t>7</a:t>
              </a:r>
              <a:endParaRPr lang="en-US" altLang="zh-CN" sz="2800" baseline="30000" dirty="0">
                <a:latin typeface="Times New Roman" panose="02020603050405020304" pitchFamily="18" charset="0"/>
                <a:ea typeface="宋体" panose="02010600030101010101" pitchFamily="2" charset="-122"/>
              </a:endParaRPr>
            </a:p>
          </p:txBody>
        </p:sp>
        <p:sp>
          <p:nvSpPr>
            <p:cNvPr id="42002" name="Rectangle 23"/>
            <p:cNvSpPr/>
            <p:nvPr/>
          </p:nvSpPr>
          <p:spPr>
            <a:xfrm>
              <a:off x="2981" y="2215"/>
              <a:ext cx="75"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2003" name="Rectangle 24"/>
            <p:cNvSpPr/>
            <p:nvPr/>
          </p:nvSpPr>
          <p:spPr>
            <a:xfrm>
              <a:off x="2880" y="1956"/>
              <a:ext cx="188" cy="269"/>
            </a:xfrm>
            <a:prstGeom prst="rect">
              <a:avLst/>
            </a:prstGeom>
            <a:noFill/>
            <a:ln w="9525">
              <a:noFill/>
            </a:ln>
          </p:spPr>
          <p:txBody>
            <a:bodyPr wrap="none" lIns="0" tIns="0" rIns="0" bIns="0" anchor="t" anchorCtr="0">
              <a:spAutoFit/>
            </a:bodyPr>
            <a:p>
              <a:pPr algn="ctr"/>
              <a:r>
                <a:rPr lang="en-US" altLang="zh-CN" sz="2800" i="1" dirty="0">
                  <a:latin typeface="Times New Roman" panose="02020603050405020304" pitchFamily="18" charset="0"/>
                  <a:ea typeface="宋体" panose="02010600030101010101" pitchFamily="2" charset="-122"/>
                </a:rPr>
                <a:t>x</a:t>
              </a:r>
              <a:r>
                <a:rPr lang="en-US" altLang="zh-CN" sz="2800" baseline="30000" dirty="0">
                  <a:latin typeface="Times New Roman" panose="02020603050405020304" pitchFamily="18" charset="0"/>
                  <a:ea typeface="宋体" panose="02010600030101010101" pitchFamily="2" charset="-122"/>
                </a:rPr>
                <a:t>5</a:t>
              </a:r>
              <a:endParaRPr lang="en-US" altLang="zh-CN" sz="2800" baseline="30000" dirty="0">
                <a:latin typeface="Times New Roman" panose="02020603050405020304" pitchFamily="18" charset="0"/>
                <a:ea typeface="宋体" panose="02010600030101010101" pitchFamily="2" charset="-122"/>
              </a:endParaRPr>
            </a:p>
          </p:txBody>
        </p:sp>
        <p:sp>
          <p:nvSpPr>
            <p:cNvPr id="42004" name="Rectangle 25"/>
            <p:cNvSpPr/>
            <p:nvPr/>
          </p:nvSpPr>
          <p:spPr>
            <a:xfrm>
              <a:off x="2449" y="2215"/>
              <a:ext cx="75"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2005" name="Rectangle 26"/>
            <p:cNvSpPr/>
            <p:nvPr/>
          </p:nvSpPr>
          <p:spPr>
            <a:xfrm>
              <a:off x="2352" y="1956"/>
              <a:ext cx="188" cy="269"/>
            </a:xfrm>
            <a:prstGeom prst="rect">
              <a:avLst/>
            </a:prstGeom>
            <a:noFill/>
            <a:ln w="9525">
              <a:noFill/>
            </a:ln>
          </p:spPr>
          <p:txBody>
            <a:bodyPr wrap="none" lIns="0" tIns="0" rIns="0" bIns="0" anchor="t" anchorCtr="0">
              <a:spAutoFit/>
            </a:bodyPr>
            <a:p>
              <a:pPr algn="ctr"/>
              <a:r>
                <a:rPr lang="en-US" altLang="zh-CN" sz="2800" i="1" dirty="0">
                  <a:latin typeface="Times New Roman" panose="02020603050405020304" pitchFamily="18" charset="0"/>
                  <a:ea typeface="宋体" panose="02010600030101010101" pitchFamily="2" charset="-122"/>
                </a:rPr>
                <a:t>x</a:t>
              </a:r>
              <a:r>
                <a:rPr lang="en-US" altLang="zh-CN" sz="2800" baseline="30000" dirty="0">
                  <a:latin typeface="Times New Roman" panose="02020603050405020304" pitchFamily="18" charset="0"/>
                  <a:ea typeface="宋体" panose="02010600030101010101" pitchFamily="2" charset="-122"/>
                </a:rPr>
                <a:t>3</a:t>
              </a:r>
              <a:endParaRPr lang="en-US" altLang="zh-CN" sz="2800" baseline="30000" dirty="0">
                <a:latin typeface="Times New Roman" panose="02020603050405020304" pitchFamily="18" charset="0"/>
                <a:ea typeface="宋体" panose="02010600030101010101" pitchFamily="2" charset="-122"/>
              </a:endParaRPr>
            </a:p>
          </p:txBody>
        </p:sp>
        <p:sp>
          <p:nvSpPr>
            <p:cNvPr id="42006" name="Rectangle 27"/>
            <p:cNvSpPr/>
            <p:nvPr/>
          </p:nvSpPr>
          <p:spPr>
            <a:xfrm>
              <a:off x="1901" y="2064"/>
              <a:ext cx="112" cy="269"/>
            </a:xfrm>
            <a:prstGeom prst="rect">
              <a:avLst/>
            </a:prstGeom>
            <a:noFill/>
            <a:ln w="9525">
              <a:noFill/>
            </a:ln>
          </p:spPr>
          <p:txBody>
            <a:bodyPr wrap="none" lIns="0" tIns="0" rIns="0" bIns="0" anchor="t" anchorCtr="0">
              <a:spAutoFit/>
            </a:bodyPr>
            <a:p>
              <a:pPr algn="ctr"/>
              <a:r>
                <a:rPr lang="en-US" altLang="zh-CN" sz="2800" i="1" dirty="0">
                  <a:latin typeface="Times New Roman" panose="02020603050405020304" pitchFamily="18" charset="0"/>
                  <a:ea typeface="宋体" panose="02010600030101010101" pitchFamily="2" charset="-122"/>
                </a:rPr>
                <a:t>x</a:t>
              </a:r>
              <a:endParaRPr lang="en-US" altLang="zh-CN" sz="2800" dirty="0">
                <a:latin typeface="Arial" panose="020B0604020202020204" pitchFamily="34" charset="0"/>
                <a:ea typeface="宋体" panose="02010600030101010101" pitchFamily="2" charset="-122"/>
              </a:endParaRPr>
            </a:p>
          </p:txBody>
        </p:sp>
        <p:sp>
          <p:nvSpPr>
            <p:cNvPr id="42007" name="Rectangle 28"/>
            <p:cNvSpPr/>
            <p:nvPr/>
          </p:nvSpPr>
          <p:spPr>
            <a:xfrm>
              <a:off x="1554" y="2064"/>
              <a:ext cx="112" cy="269"/>
            </a:xfrm>
            <a:prstGeom prst="rect">
              <a:avLst/>
            </a:prstGeom>
            <a:noFill/>
            <a:ln w="9525">
              <a:noFill/>
            </a:ln>
          </p:spPr>
          <p:txBody>
            <a:bodyPr wrap="none" lIns="0" tIns="0" rIns="0" bIns="0" anchor="t" anchorCtr="0">
              <a:spAutoFit/>
            </a:bodyPr>
            <a:p>
              <a:pPr algn="ctr"/>
              <a:r>
                <a:rPr lang="en-US" altLang="zh-CN" sz="2800" i="1" dirty="0">
                  <a:latin typeface="Times New Roman" panose="02020603050405020304" pitchFamily="18" charset="0"/>
                  <a:ea typeface="宋体" panose="02010600030101010101" pitchFamily="2" charset="-122"/>
                </a:rPr>
                <a:t>x</a:t>
              </a:r>
              <a:endParaRPr lang="en-US" altLang="zh-CN" sz="2800" dirty="0">
                <a:latin typeface="Arial" panose="020B0604020202020204" pitchFamily="34" charset="0"/>
                <a:ea typeface="宋体" panose="02010600030101010101" pitchFamily="2" charset="-122"/>
              </a:endParaRPr>
            </a:p>
          </p:txBody>
        </p:sp>
        <p:sp>
          <p:nvSpPr>
            <p:cNvPr id="42008" name="Rectangle 29"/>
            <p:cNvSpPr/>
            <p:nvPr/>
          </p:nvSpPr>
          <p:spPr>
            <a:xfrm>
              <a:off x="3911" y="2208"/>
              <a:ext cx="112"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9</a:t>
              </a:r>
              <a:endParaRPr lang="zh-CN" altLang="en-US" sz="2800" dirty="0">
                <a:latin typeface="Arial" panose="020B0604020202020204" pitchFamily="34" charset="0"/>
                <a:ea typeface="宋体" panose="02010600030101010101" pitchFamily="2" charset="-122"/>
              </a:endParaRPr>
            </a:p>
          </p:txBody>
        </p:sp>
        <p:sp>
          <p:nvSpPr>
            <p:cNvPr id="42009" name="Rectangle 30"/>
            <p:cNvSpPr/>
            <p:nvPr/>
          </p:nvSpPr>
          <p:spPr>
            <a:xfrm>
              <a:off x="3397" y="2208"/>
              <a:ext cx="112"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7</a:t>
              </a:r>
              <a:endParaRPr lang="zh-CN" altLang="en-US" sz="2800" dirty="0">
                <a:latin typeface="Arial" panose="020B0604020202020204" pitchFamily="34" charset="0"/>
                <a:ea typeface="宋体" panose="02010600030101010101" pitchFamily="2" charset="-122"/>
              </a:endParaRPr>
            </a:p>
          </p:txBody>
        </p:sp>
        <p:sp>
          <p:nvSpPr>
            <p:cNvPr id="42010" name="Rectangle 31"/>
            <p:cNvSpPr/>
            <p:nvPr/>
          </p:nvSpPr>
          <p:spPr>
            <a:xfrm>
              <a:off x="2868" y="2208"/>
              <a:ext cx="112"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5</a:t>
              </a:r>
              <a:endParaRPr lang="zh-CN" altLang="en-US" sz="2800" dirty="0">
                <a:latin typeface="Arial" panose="020B0604020202020204" pitchFamily="34" charset="0"/>
                <a:ea typeface="宋体" panose="02010600030101010101" pitchFamily="2" charset="-122"/>
              </a:endParaRPr>
            </a:p>
          </p:txBody>
        </p:sp>
        <p:sp>
          <p:nvSpPr>
            <p:cNvPr id="42011" name="Rectangle 32"/>
            <p:cNvSpPr/>
            <p:nvPr/>
          </p:nvSpPr>
          <p:spPr>
            <a:xfrm>
              <a:off x="2340" y="2208"/>
              <a:ext cx="112"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3</a:t>
              </a:r>
              <a:endParaRPr lang="zh-CN" altLang="en-US" sz="2800" dirty="0">
                <a:latin typeface="Arial" panose="020B0604020202020204" pitchFamily="34" charset="0"/>
                <a:ea typeface="宋体" panose="02010600030101010101" pitchFamily="2" charset="-122"/>
              </a:endParaRPr>
            </a:p>
          </p:txBody>
        </p:sp>
        <p:sp>
          <p:nvSpPr>
            <p:cNvPr id="42012" name="Rectangle 33"/>
            <p:cNvSpPr/>
            <p:nvPr/>
          </p:nvSpPr>
          <p:spPr>
            <a:xfrm>
              <a:off x="1248" y="2064"/>
              <a:ext cx="274"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sin</a:t>
              </a:r>
              <a:endParaRPr lang="en-US" altLang="zh-CN" sz="2800" dirty="0">
                <a:latin typeface="Arial" panose="020B0604020202020204" pitchFamily="34" charset="0"/>
                <a:ea typeface="宋体" panose="02010600030101010101" pitchFamily="2" charset="-122"/>
              </a:endParaRPr>
            </a:p>
          </p:txBody>
        </p:sp>
        <p:sp>
          <p:nvSpPr>
            <p:cNvPr id="42013" name="Text Box 39"/>
            <p:cNvSpPr txBox="1"/>
            <p:nvPr/>
          </p:nvSpPr>
          <p:spPr>
            <a:xfrm>
              <a:off x="4299" y="1989"/>
              <a:ext cx="340" cy="327"/>
            </a:xfrm>
            <a:prstGeom prst="rect">
              <a:avLst/>
            </a:prstGeom>
            <a:noFill/>
            <a:ln w="9525">
              <a:noFill/>
            </a:ln>
          </p:spPr>
          <p:txBody>
            <a:bodyPr wrap="none" anchor="t" anchorCtr="0">
              <a:spAutoFit/>
            </a:bodyPr>
            <a:p>
              <a:pPr algn="ctr"/>
              <a:r>
                <a:rPr lang="zh-CN" altLang="en-US" sz="2800" dirty="0">
                  <a:latin typeface="Times New Roman" panose="02020603050405020304" pitchFamily="18"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grpSp>
      <p:sp>
        <p:nvSpPr>
          <p:cNvPr id="34" name="Text Box 80"/>
          <p:cNvSpPr txBox="1"/>
          <p:nvPr/>
        </p:nvSpPr>
        <p:spPr>
          <a:xfrm>
            <a:off x="1851025" y="4305300"/>
            <a:ext cx="2698750" cy="523875"/>
          </a:xfrm>
          <a:prstGeom prst="rect">
            <a:avLst/>
          </a:prstGeom>
          <a:noFill/>
          <a:ln w="9525">
            <a:noFill/>
          </a:ln>
        </p:spPr>
        <p:txBody>
          <a:bodyPr wrap="none" anchor="t" anchorCtr="0">
            <a:spAutoFit/>
          </a:bodyPr>
          <a:p>
            <a:r>
              <a:rPr lang="zh-CN" altLang="en-US" sz="2800" dirty="0">
                <a:solidFill>
                  <a:srgbClr val="C00000"/>
                </a:solidFill>
                <a:latin typeface="微软雅黑 Light" panose="020B0502040204020203" pitchFamily="34" charset="-122"/>
                <a:ea typeface="微软雅黑 Light" panose="020B0502040204020203" pitchFamily="34" charset="-122"/>
                <a:sym typeface="Wingdings" panose="05000000000000000000" pitchFamily="2" charset="2"/>
              </a:rPr>
              <a:t></a:t>
            </a:r>
            <a:r>
              <a:rPr lang="zh-CN" altLang="en-US" sz="2800" dirty="0">
                <a:solidFill>
                  <a:srgbClr val="2709BB"/>
                </a:solidFill>
                <a:latin typeface="微软雅黑 Light" panose="020B0502040204020203" pitchFamily="34" charset="-122"/>
                <a:ea typeface="微软雅黑 Light" panose="020B0502040204020203" pitchFamily="34" charset="-122"/>
              </a:rPr>
              <a:t>编制解题程序</a:t>
            </a:r>
            <a:endParaRPr lang="zh-CN" altLang="en-US" sz="2800" dirty="0">
              <a:solidFill>
                <a:srgbClr val="2709BB"/>
              </a:solidFill>
              <a:latin typeface="微软雅黑 Light" panose="020B0502040204020203" pitchFamily="34" charset="-122"/>
              <a:ea typeface="微软雅黑 Light" panose="020B0502040204020203" pitchFamily="34" charset="-122"/>
            </a:endParaRPr>
          </a:p>
        </p:txBody>
      </p:sp>
      <p:sp>
        <p:nvSpPr>
          <p:cNvPr id="35" name="Text Box 83"/>
          <p:cNvSpPr txBox="1"/>
          <p:nvPr/>
        </p:nvSpPr>
        <p:spPr>
          <a:xfrm>
            <a:off x="1851025" y="2179638"/>
            <a:ext cx="3476625" cy="519112"/>
          </a:xfrm>
          <a:prstGeom prst="rect">
            <a:avLst/>
          </a:prstGeom>
          <a:noFill/>
          <a:ln w="9525">
            <a:noFill/>
          </a:ln>
        </p:spPr>
        <p:txBody>
          <a:bodyPr anchor="t" anchorCtr="0">
            <a:spAutoFit/>
          </a:bodyPr>
          <a:p>
            <a:r>
              <a:rPr lang="zh-CN" altLang="en-US" sz="2800" dirty="0">
                <a:solidFill>
                  <a:srgbClr val="C00000"/>
                </a:solidFill>
                <a:latin typeface="微软雅黑 Light" panose="020B0502040204020203" pitchFamily="34" charset="-122"/>
                <a:ea typeface="微软雅黑 Light" panose="020B0502040204020203" pitchFamily="34" charset="-122"/>
                <a:sym typeface="Wingdings" panose="05000000000000000000" pitchFamily="2" charset="2"/>
              </a:rPr>
              <a:t></a:t>
            </a:r>
            <a:r>
              <a:rPr lang="zh-CN" altLang="en-US" sz="2800" dirty="0">
                <a:solidFill>
                  <a:srgbClr val="2709BB"/>
                </a:solidFill>
                <a:latin typeface="微软雅黑 Light" panose="020B0502040204020203" pitchFamily="34" charset="-122"/>
                <a:ea typeface="微软雅黑 Light" panose="020B0502040204020203" pitchFamily="34" charset="-122"/>
              </a:rPr>
              <a:t>确定计算方法</a:t>
            </a:r>
            <a:endParaRPr lang="zh-CN" altLang="en-US" sz="2800" dirty="0">
              <a:solidFill>
                <a:srgbClr val="2709BB"/>
              </a:solidFill>
              <a:latin typeface="微软雅黑 Light" panose="020B0502040204020203" pitchFamily="34" charset="-122"/>
              <a:ea typeface="微软雅黑 Light" panose="020B0502040204020203" pitchFamily="34" charset="-122"/>
            </a:endParaRPr>
          </a:p>
        </p:txBody>
      </p:sp>
      <p:sp>
        <p:nvSpPr>
          <p:cNvPr id="36" name="Text Box 84"/>
          <p:cNvSpPr txBox="1"/>
          <p:nvPr/>
        </p:nvSpPr>
        <p:spPr>
          <a:xfrm>
            <a:off x="2203450" y="4846638"/>
            <a:ext cx="6116638" cy="522287"/>
          </a:xfrm>
          <a:prstGeom prst="rect">
            <a:avLst/>
          </a:prstGeom>
          <a:noFill/>
          <a:ln w="9525">
            <a:noFill/>
          </a:ln>
        </p:spPr>
        <p:txBody>
          <a:bodyPr anchor="t" anchorCtr="0">
            <a:spAutoFit/>
          </a:bodyPr>
          <a:p>
            <a:r>
              <a:rPr lang="zh-CN" altLang="en-US" sz="2800" dirty="0">
                <a:solidFill>
                  <a:srgbClr val="C00000"/>
                </a:solidFill>
                <a:latin typeface="微软雅黑 Light" panose="020B0502040204020203" pitchFamily="34" charset="-122"/>
                <a:ea typeface="微软雅黑 Light" panose="020B0502040204020203" pitchFamily="34" charset="-122"/>
              </a:rPr>
              <a:t>程序 ：适用于机器运算的全部步骤</a:t>
            </a:r>
            <a:endParaRPr lang="zh-CN" altLang="en-US" sz="2800" dirty="0">
              <a:solidFill>
                <a:srgbClr val="C00000"/>
              </a:solidFill>
              <a:latin typeface="微软雅黑 Light" panose="020B0502040204020203" pitchFamily="34" charset="-122"/>
              <a:ea typeface="微软雅黑 Light" panose="020B0502040204020203" pitchFamily="34" charset="-122"/>
            </a:endParaRPr>
          </a:p>
        </p:txBody>
      </p:sp>
      <p:grpSp>
        <p:nvGrpSpPr>
          <p:cNvPr id="3" name="Group 101"/>
          <p:cNvGrpSpPr/>
          <p:nvPr/>
        </p:nvGrpSpPr>
        <p:grpSpPr>
          <a:xfrm>
            <a:off x="2317750" y="3427413"/>
            <a:ext cx="5829300" cy="869950"/>
            <a:chOff x="1272" y="2422"/>
            <a:chExt cx="3672" cy="548"/>
          </a:xfrm>
        </p:grpSpPr>
        <p:sp>
          <p:nvSpPr>
            <p:cNvPr id="42018" name="Text Box 89"/>
            <p:cNvSpPr txBox="1"/>
            <p:nvPr/>
          </p:nvSpPr>
          <p:spPr>
            <a:xfrm>
              <a:off x="3386" y="2520"/>
              <a:ext cx="1558" cy="288"/>
            </a:xfrm>
            <a:prstGeom prst="rect">
              <a:avLst/>
            </a:prstGeom>
            <a:noFill/>
            <a:ln w="9525">
              <a:noFill/>
            </a:ln>
          </p:spPr>
          <p:txBody>
            <a:bodyPr anchor="t" anchorCtr="0">
              <a:spAutoFit/>
            </a:bodyPr>
            <a:p>
              <a:r>
                <a:rPr lang="zh-CN" altLang="en-US" sz="2400" dirty="0">
                  <a:latin typeface="Times New Roman" panose="02020603050405020304" pitchFamily="18" charset="0"/>
                  <a:ea typeface="宋体" panose="02010600030101010101" pitchFamily="2" charset="-122"/>
                </a:rPr>
                <a:t>0, 1, 2,</a:t>
              </a:r>
              <a:endParaRPr lang="zh-CN" altLang="en-US" sz="2400" dirty="0">
                <a:latin typeface="Arial" panose="020B0604020202020204" pitchFamily="34" charset="0"/>
                <a:ea typeface="宋体" panose="02010600030101010101" pitchFamily="2" charset="-122"/>
              </a:endParaRPr>
            </a:p>
          </p:txBody>
        </p:sp>
        <p:sp>
          <p:nvSpPr>
            <p:cNvPr id="42019" name="Freeform 46"/>
            <p:cNvSpPr/>
            <p:nvPr/>
          </p:nvSpPr>
          <p:spPr>
            <a:xfrm>
              <a:off x="1894" y="2700"/>
              <a:ext cx="186" cy="1"/>
            </a:xfrm>
            <a:custGeom>
              <a:avLst/>
              <a:gdLst/>
              <a:ahLst/>
              <a:cxnLst>
                <a:cxn ang="0">
                  <a:pos x="0" y="0"/>
                </a:cxn>
                <a:cxn ang="0">
                  <a:pos x="186" y="0"/>
                </a:cxn>
              </a:cxnLst>
              <a:pathLst>
                <a:path w="186" h="1">
                  <a:moveTo>
                    <a:pt x="0" y="0"/>
                  </a:moveTo>
                  <a:lnTo>
                    <a:pt x="186" y="0"/>
                  </a:lnTo>
                </a:path>
              </a:pathLst>
            </a:custGeom>
            <a:solidFill>
              <a:srgbClr val="FFFFFF"/>
            </a:solidFill>
            <a:ln w="19050" cap="flat" cmpd="sng">
              <a:solidFill>
                <a:schemeClr val="tx1"/>
              </a:solidFill>
              <a:prstDash val="solid"/>
              <a:round/>
              <a:headEnd type="none" w="med" len="med"/>
              <a:tailEnd type="none" w="med" len="med"/>
            </a:ln>
          </p:spPr>
          <p:txBody>
            <a:bodyPr/>
            <a:p>
              <a:endParaRPr lang="zh-CN" altLang="en-US"/>
            </a:p>
          </p:txBody>
        </p:sp>
        <p:sp>
          <p:nvSpPr>
            <p:cNvPr id="42020" name="Freeform 47"/>
            <p:cNvSpPr/>
            <p:nvPr/>
          </p:nvSpPr>
          <p:spPr>
            <a:xfrm>
              <a:off x="2602" y="2697"/>
              <a:ext cx="237" cy="3"/>
            </a:xfrm>
            <a:custGeom>
              <a:avLst/>
              <a:gdLst/>
              <a:ahLst/>
              <a:cxnLst>
                <a:cxn ang="0">
                  <a:pos x="0" y="3"/>
                </a:cxn>
                <a:cxn ang="0">
                  <a:pos x="237" y="0"/>
                </a:cxn>
              </a:cxnLst>
              <a:pathLst>
                <a:path w="237" h="3">
                  <a:moveTo>
                    <a:pt x="0" y="3"/>
                  </a:moveTo>
                  <a:lnTo>
                    <a:pt x="237" y="0"/>
                  </a:lnTo>
                </a:path>
              </a:pathLst>
            </a:custGeom>
            <a:solidFill>
              <a:srgbClr val="FFFFFF"/>
            </a:solidFill>
            <a:ln w="19050" cap="flat" cmpd="sng">
              <a:solidFill>
                <a:schemeClr val="tx1"/>
              </a:solidFill>
              <a:prstDash val="solid"/>
              <a:round/>
              <a:headEnd type="none" w="med" len="med"/>
              <a:tailEnd type="none" w="med" len="med"/>
            </a:ln>
          </p:spPr>
          <p:txBody>
            <a:bodyPr/>
            <a:p>
              <a:endParaRPr lang="zh-CN" altLang="en-US"/>
            </a:p>
          </p:txBody>
        </p:sp>
        <p:sp>
          <p:nvSpPr>
            <p:cNvPr id="42021" name="Rectangle 48"/>
            <p:cNvSpPr/>
            <p:nvPr/>
          </p:nvSpPr>
          <p:spPr>
            <a:xfrm>
              <a:off x="4368" y="2520"/>
              <a:ext cx="75"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2022" name="Rectangle 52"/>
            <p:cNvSpPr/>
            <p:nvPr/>
          </p:nvSpPr>
          <p:spPr>
            <a:xfrm>
              <a:off x="2952" y="2520"/>
              <a:ext cx="75"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2023" name="Rectangle 53"/>
            <p:cNvSpPr/>
            <p:nvPr/>
          </p:nvSpPr>
          <p:spPr>
            <a:xfrm>
              <a:off x="2856" y="2520"/>
              <a:ext cx="75"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2024" name="Rectangle 54"/>
            <p:cNvSpPr/>
            <p:nvPr/>
          </p:nvSpPr>
          <p:spPr>
            <a:xfrm>
              <a:off x="2118" y="2520"/>
              <a:ext cx="75"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2025" name="Rectangle 55"/>
            <p:cNvSpPr/>
            <p:nvPr/>
          </p:nvSpPr>
          <p:spPr>
            <a:xfrm>
              <a:off x="1927" y="2701"/>
              <a:ext cx="112"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2</a:t>
              </a:r>
              <a:endParaRPr lang="zh-CN" altLang="en-US" sz="2800" dirty="0">
                <a:latin typeface="Arial" panose="020B0604020202020204" pitchFamily="34" charset="0"/>
                <a:ea typeface="宋体" panose="02010600030101010101" pitchFamily="2" charset="-122"/>
              </a:endParaRPr>
            </a:p>
          </p:txBody>
        </p:sp>
        <p:sp>
          <p:nvSpPr>
            <p:cNvPr id="42026" name="Rectangle 56"/>
            <p:cNvSpPr/>
            <p:nvPr/>
          </p:nvSpPr>
          <p:spPr>
            <a:xfrm>
              <a:off x="1927" y="2422"/>
              <a:ext cx="112" cy="269"/>
            </a:xfrm>
            <a:prstGeom prst="rect">
              <a:avLst/>
            </a:prstGeom>
            <a:noFill/>
            <a:ln w="9525">
              <a:noFill/>
            </a:ln>
          </p:spPr>
          <p:txBody>
            <a:bodyPr wrap="none" lIns="0" tIns="0" rIns="0" bIns="0" anchor="t" anchorCtr="0">
              <a:spAutoFit/>
            </a:bodyPr>
            <a:p>
              <a:pPr algn="ctr"/>
              <a:r>
                <a:rPr lang="zh-CN" altLang="en-US" sz="2800" dirty="0">
                  <a:latin typeface="Times New Roman" panose="02020603050405020304" pitchFamily="18" charset="0"/>
                  <a:ea typeface="宋体" panose="02010600030101010101" pitchFamily="2" charset="-122"/>
                </a:rPr>
                <a:t>1</a:t>
              </a:r>
              <a:endParaRPr lang="zh-CN" altLang="en-US" sz="2800" dirty="0">
                <a:latin typeface="Arial" panose="020B0604020202020204" pitchFamily="34" charset="0"/>
                <a:ea typeface="宋体" panose="02010600030101010101" pitchFamily="2" charset="-122"/>
              </a:endParaRPr>
            </a:p>
          </p:txBody>
        </p:sp>
        <p:sp>
          <p:nvSpPr>
            <p:cNvPr id="42027" name="Rectangle 62"/>
            <p:cNvSpPr/>
            <p:nvPr/>
          </p:nvSpPr>
          <p:spPr>
            <a:xfrm>
              <a:off x="3090" y="2520"/>
              <a:ext cx="125" cy="269"/>
            </a:xfrm>
            <a:prstGeom prst="rect">
              <a:avLst/>
            </a:prstGeom>
            <a:noFill/>
            <a:ln w="9525">
              <a:noFill/>
            </a:ln>
          </p:spPr>
          <p:txBody>
            <a:bodyPr wrap="none" lIns="0" tIns="0" rIns="0" bIns="0" anchor="t" anchorCtr="0">
              <a:spAutoFit/>
            </a:bodyPr>
            <a:p>
              <a:pPr algn="ctr"/>
              <a:r>
                <a:rPr lang="en-US" altLang="zh-CN" sz="2800" i="1" dirty="0">
                  <a:latin typeface="Times New Roman" panose="02020603050405020304" pitchFamily="18" charset="0"/>
                  <a:ea typeface="宋体" panose="02010600030101010101" pitchFamily="2" charset="-122"/>
                </a:rPr>
                <a:t>n</a:t>
              </a:r>
              <a:endParaRPr lang="en-US" altLang="zh-CN" sz="2800" dirty="0">
                <a:latin typeface="Arial" panose="020B0604020202020204" pitchFamily="34" charset="0"/>
                <a:ea typeface="宋体" panose="02010600030101010101" pitchFamily="2" charset="-122"/>
              </a:endParaRPr>
            </a:p>
          </p:txBody>
        </p:sp>
        <p:sp>
          <p:nvSpPr>
            <p:cNvPr id="42028" name="Rectangle 63"/>
            <p:cNvSpPr/>
            <p:nvPr/>
          </p:nvSpPr>
          <p:spPr>
            <a:xfrm>
              <a:off x="2649" y="2647"/>
              <a:ext cx="184" cy="269"/>
            </a:xfrm>
            <a:prstGeom prst="rect">
              <a:avLst/>
            </a:prstGeom>
            <a:noFill/>
            <a:ln w="9525">
              <a:noFill/>
            </a:ln>
          </p:spPr>
          <p:txBody>
            <a:bodyPr wrap="none" lIns="0" tIns="0" rIns="0" bIns="0" anchor="t" anchorCtr="0">
              <a:spAutoFit/>
            </a:bodyPr>
            <a:p>
              <a:pPr algn="ctr"/>
              <a:r>
                <a:rPr lang="en-US" altLang="zh-CN" sz="2800" i="1" dirty="0">
                  <a:latin typeface="Times New Roman" panose="02020603050405020304" pitchFamily="18" charset="0"/>
                  <a:ea typeface="宋体" panose="02010600030101010101" pitchFamily="2" charset="-122"/>
                </a:rPr>
                <a:t>y</a:t>
              </a:r>
              <a:r>
                <a:rPr lang="en-US" altLang="zh-CN" sz="2800" i="1" baseline="-25000" dirty="0">
                  <a:latin typeface="Times New Roman" panose="02020603050405020304" pitchFamily="18" charset="0"/>
                  <a:ea typeface="宋体" panose="02010600030101010101" pitchFamily="2" charset="-122"/>
                </a:rPr>
                <a:t>n</a:t>
              </a:r>
              <a:endParaRPr lang="en-US" altLang="zh-CN" sz="2800" i="1" baseline="-25000" dirty="0">
                <a:latin typeface="Times New Roman" panose="02020603050405020304" pitchFamily="18" charset="0"/>
                <a:ea typeface="宋体" panose="02010600030101010101" pitchFamily="2" charset="-122"/>
              </a:endParaRPr>
            </a:p>
          </p:txBody>
        </p:sp>
        <p:sp>
          <p:nvSpPr>
            <p:cNvPr id="42029" name="Rectangle 64"/>
            <p:cNvSpPr/>
            <p:nvPr/>
          </p:nvSpPr>
          <p:spPr>
            <a:xfrm>
              <a:off x="2612" y="2429"/>
              <a:ext cx="168" cy="269"/>
            </a:xfrm>
            <a:prstGeom prst="rect">
              <a:avLst/>
            </a:prstGeom>
            <a:noFill/>
            <a:ln w="9525">
              <a:noFill/>
            </a:ln>
          </p:spPr>
          <p:txBody>
            <a:bodyPr wrap="none" lIns="0" tIns="0" rIns="0" bIns="0" anchor="t" anchorCtr="0">
              <a:spAutoFit/>
            </a:bodyPr>
            <a:p>
              <a:pPr algn="ctr"/>
              <a:r>
                <a:rPr lang="en-US" altLang="zh-CN" sz="2800" i="1" dirty="0">
                  <a:latin typeface="Times New Roman" panose="02020603050405020304" pitchFamily="18" charset="0"/>
                  <a:ea typeface="宋体" panose="02010600030101010101" pitchFamily="2" charset="-122"/>
                </a:rPr>
                <a:t> x</a:t>
              </a:r>
              <a:endParaRPr lang="en-US" altLang="zh-CN" sz="2800" dirty="0">
                <a:latin typeface="Arial" panose="020B0604020202020204" pitchFamily="34" charset="0"/>
                <a:ea typeface="宋体" panose="02010600030101010101" pitchFamily="2" charset="-122"/>
              </a:endParaRPr>
            </a:p>
          </p:txBody>
        </p:sp>
        <p:sp>
          <p:nvSpPr>
            <p:cNvPr id="42030" name="Rectangle 65"/>
            <p:cNvSpPr/>
            <p:nvPr/>
          </p:nvSpPr>
          <p:spPr>
            <a:xfrm>
              <a:off x="2238" y="2520"/>
              <a:ext cx="184" cy="269"/>
            </a:xfrm>
            <a:prstGeom prst="rect">
              <a:avLst/>
            </a:prstGeom>
            <a:noFill/>
            <a:ln w="9525">
              <a:noFill/>
            </a:ln>
          </p:spPr>
          <p:txBody>
            <a:bodyPr wrap="none" lIns="0" tIns="0" rIns="0" bIns="0" anchor="t" anchorCtr="0">
              <a:spAutoFit/>
            </a:bodyPr>
            <a:p>
              <a:pPr algn="ctr"/>
              <a:r>
                <a:rPr lang="en-US" altLang="zh-CN" sz="2800" i="1" dirty="0">
                  <a:latin typeface="Times New Roman" panose="02020603050405020304" pitchFamily="18" charset="0"/>
                  <a:ea typeface="宋体" panose="02010600030101010101" pitchFamily="2" charset="-122"/>
                </a:rPr>
                <a:t>y</a:t>
              </a:r>
              <a:r>
                <a:rPr lang="en-US" altLang="zh-CN" sz="2800" i="1" baseline="-25000" dirty="0">
                  <a:latin typeface="Times New Roman" panose="02020603050405020304" pitchFamily="18" charset="0"/>
                  <a:ea typeface="宋体" panose="02010600030101010101" pitchFamily="2" charset="-122"/>
                </a:rPr>
                <a:t>n</a:t>
              </a:r>
              <a:endParaRPr lang="en-US" altLang="zh-CN" sz="2800" i="1" baseline="-25000" dirty="0">
                <a:latin typeface="Times New Roman" panose="02020603050405020304" pitchFamily="18" charset="0"/>
                <a:ea typeface="宋体" panose="02010600030101010101" pitchFamily="2" charset="-122"/>
              </a:endParaRPr>
            </a:p>
          </p:txBody>
        </p:sp>
        <p:sp>
          <p:nvSpPr>
            <p:cNvPr id="42031" name="Rectangle 66"/>
            <p:cNvSpPr/>
            <p:nvPr/>
          </p:nvSpPr>
          <p:spPr>
            <a:xfrm>
              <a:off x="1492" y="2535"/>
              <a:ext cx="128" cy="307"/>
            </a:xfrm>
            <a:prstGeom prst="rect">
              <a:avLst/>
            </a:prstGeom>
            <a:noFill/>
            <a:ln w="9525">
              <a:noFill/>
            </a:ln>
          </p:spPr>
          <p:txBody>
            <a:bodyPr wrap="none" lIns="0" tIns="0" rIns="0" bIns="0" anchor="t" anchorCtr="0">
              <a:spAutoFit/>
            </a:bodyPr>
            <a:p>
              <a:pPr algn="ctr"/>
              <a:r>
                <a:rPr lang="en-US" altLang="zh-CN" sz="3200" i="1" dirty="0">
                  <a:latin typeface="Times New Roman" panose="02020603050405020304" pitchFamily="18" charset="0"/>
                  <a:ea typeface="宋体" panose="02010600030101010101" pitchFamily="2" charset="-122"/>
                </a:rPr>
                <a:t>x</a:t>
              </a:r>
              <a:endParaRPr lang="en-US" altLang="zh-CN" sz="2800" dirty="0">
                <a:latin typeface="Arial" panose="020B0604020202020204" pitchFamily="34" charset="0"/>
                <a:ea typeface="宋体" panose="02010600030101010101" pitchFamily="2" charset="-122"/>
              </a:endParaRPr>
            </a:p>
          </p:txBody>
        </p:sp>
        <p:sp>
          <p:nvSpPr>
            <p:cNvPr id="42032" name="Rectangle 71"/>
            <p:cNvSpPr/>
            <p:nvPr/>
          </p:nvSpPr>
          <p:spPr>
            <a:xfrm>
              <a:off x="3276" y="2520"/>
              <a:ext cx="123" cy="269"/>
            </a:xfrm>
            <a:prstGeom prst="rect">
              <a:avLst/>
            </a:prstGeom>
            <a:noFill/>
            <a:ln w="9525">
              <a:noFill/>
            </a:ln>
          </p:spPr>
          <p:txBody>
            <a:bodyPr wrap="none" lIns="0" tIns="0" rIns="0" bIns="0" anchor="t" anchorCtr="0">
              <a:spAutoFit/>
            </a:bodyPr>
            <a:p>
              <a:pPr algn="ctr"/>
              <a:r>
                <a:rPr lang="zh-CN" altLang="en-US" sz="2800" dirty="0">
                  <a:latin typeface="Symbol" panose="05050102010706020507" pitchFamily="18" charset="2"/>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2033" name="Rectangle 72"/>
            <p:cNvSpPr/>
            <p:nvPr/>
          </p:nvSpPr>
          <p:spPr>
            <a:xfrm>
              <a:off x="2439" y="2536"/>
              <a:ext cx="123" cy="269"/>
            </a:xfrm>
            <a:prstGeom prst="rect">
              <a:avLst/>
            </a:prstGeom>
            <a:noFill/>
            <a:ln w="9525">
              <a:noFill/>
            </a:ln>
          </p:spPr>
          <p:txBody>
            <a:bodyPr wrap="none" lIns="0" tIns="0" rIns="0" bIns="0" anchor="t" anchorCtr="0">
              <a:spAutoFit/>
            </a:bodyPr>
            <a:p>
              <a:pPr algn="ctr"/>
              <a:r>
                <a:rPr lang="zh-CN" altLang="en-US" sz="2800" dirty="0">
                  <a:latin typeface="Symbol" panose="05050102010706020507" pitchFamily="18" charset="2"/>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2034" name="Rectangle 73"/>
            <p:cNvSpPr/>
            <p:nvPr/>
          </p:nvSpPr>
          <p:spPr>
            <a:xfrm>
              <a:off x="1693" y="2541"/>
              <a:ext cx="123" cy="269"/>
            </a:xfrm>
            <a:prstGeom prst="rect">
              <a:avLst/>
            </a:prstGeom>
            <a:noFill/>
            <a:ln w="9525">
              <a:noFill/>
            </a:ln>
          </p:spPr>
          <p:txBody>
            <a:bodyPr wrap="none" lIns="0" tIns="0" rIns="0" bIns="0" anchor="t" anchorCtr="0">
              <a:spAutoFit/>
            </a:bodyPr>
            <a:p>
              <a:pPr algn="ctr"/>
              <a:r>
                <a:rPr lang="zh-CN" altLang="en-US" sz="2800" dirty="0">
                  <a:latin typeface="Symbol" panose="05050102010706020507" pitchFamily="18" charset="2"/>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2035" name="Text Box 76"/>
            <p:cNvSpPr txBox="1"/>
            <p:nvPr/>
          </p:nvSpPr>
          <p:spPr>
            <a:xfrm>
              <a:off x="1272" y="2551"/>
              <a:ext cx="340" cy="327"/>
            </a:xfrm>
            <a:prstGeom prst="rect">
              <a:avLst/>
            </a:prstGeom>
            <a:noFill/>
            <a:ln w="9525">
              <a:noFill/>
            </a:ln>
          </p:spPr>
          <p:txBody>
            <a:bodyPr wrap="none" anchor="t" anchorCtr="0">
              <a:spAutoFit/>
            </a:bodyPr>
            <a:p>
              <a:pPr algn="ctr"/>
              <a:r>
                <a:rPr lang="zh-CN" altLang="en-US" sz="2800" dirty="0">
                  <a:latin typeface="Arial" panose="020B0604020202020204" pitchFamily="34"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42036" name="Line 77"/>
            <p:cNvSpPr/>
            <p:nvPr/>
          </p:nvSpPr>
          <p:spPr>
            <a:xfrm>
              <a:off x="1496" y="2603"/>
              <a:ext cx="144" cy="0"/>
            </a:xfrm>
            <a:prstGeom prst="line">
              <a:avLst/>
            </a:prstGeom>
            <a:ln w="19050" cap="flat" cmpd="sng">
              <a:solidFill>
                <a:schemeClr val="tx1"/>
              </a:solidFill>
              <a:prstDash val="solid"/>
              <a:round/>
              <a:headEnd type="none" w="med" len="med"/>
              <a:tailEnd type="none" w="med" len="med"/>
            </a:ln>
          </p:spPr>
        </p:sp>
        <p:sp>
          <p:nvSpPr>
            <p:cNvPr id="42037" name="Text Box 82"/>
            <p:cNvSpPr txBox="1"/>
            <p:nvPr/>
          </p:nvSpPr>
          <p:spPr>
            <a:xfrm>
              <a:off x="4032" y="2448"/>
              <a:ext cx="340" cy="327"/>
            </a:xfrm>
            <a:prstGeom prst="rect">
              <a:avLst/>
            </a:prstGeom>
            <a:noFill/>
            <a:ln w="9525">
              <a:noFill/>
            </a:ln>
          </p:spPr>
          <p:txBody>
            <a:bodyPr wrap="none" anchor="t" anchorCtr="0">
              <a:spAutoFit/>
            </a:bodyPr>
            <a:p>
              <a:pPr algn="ctr"/>
              <a:r>
                <a:rPr lang="zh-CN" altLang="en-US" sz="2800" dirty="0">
                  <a:latin typeface="Times New Roman" panose="02020603050405020304" pitchFamily="18"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grpSp>
      <p:sp>
        <p:nvSpPr>
          <p:cNvPr id="58" name="Text Box 94"/>
          <p:cNvSpPr txBox="1"/>
          <p:nvPr/>
        </p:nvSpPr>
        <p:spPr>
          <a:xfrm>
            <a:off x="2203450" y="5303838"/>
            <a:ext cx="5654675" cy="954087"/>
          </a:xfrm>
          <a:prstGeom prst="rect">
            <a:avLst/>
          </a:prstGeom>
          <a:noFill/>
          <a:ln w="9525">
            <a:noFill/>
          </a:ln>
        </p:spPr>
        <p:txBody>
          <a:bodyPr anchor="t" anchorCtr="0">
            <a:spAutoFit/>
          </a:bodyPr>
          <a:p>
            <a:r>
              <a:rPr lang="zh-CN" altLang="en-US" sz="2800" dirty="0">
                <a:solidFill>
                  <a:srgbClr val="C00000"/>
                </a:solidFill>
                <a:latin typeface="微软雅黑 Light" panose="020B0502040204020203" pitchFamily="34" charset="-122"/>
                <a:ea typeface="微软雅黑 Light" panose="020B0502040204020203" pitchFamily="34" charset="-122"/>
              </a:rPr>
              <a:t>指令 ：程序中的运算步骤，与机器指令一一对应</a:t>
            </a:r>
            <a:endParaRPr lang="zh-CN" altLang="en-US" sz="2800" dirty="0">
              <a:solidFill>
                <a:srgbClr val="C00000"/>
              </a:solidFill>
              <a:latin typeface="微软雅黑 Light" panose="020B0502040204020203" pitchFamily="34" charset="-122"/>
              <a:ea typeface="微软雅黑 Light" panose="020B0502040204020203" pitchFamily="34" charset="-122"/>
            </a:endParaRPr>
          </a:p>
        </p:txBody>
      </p:sp>
      <p:sp>
        <p:nvSpPr>
          <p:cNvPr id="42039" name="矩形 59"/>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blinds(horizontal)">
                                      <p:cBhvr>
                                        <p:cTn id="3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0"/>
      <p:bldP spid="35" grpId="0"/>
      <p:bldP spid="36" grpId="0"/>
      <p:bldP spid="5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18"/>
          <p:cNvSpPr txBox="1"/>
          <p:nvPr/>
        </p:nvSpPr>
        <p:spPr>
          <a:xfrm>
            <a:off x="457200" y="228600"/>
            <a:ext cx="3810000" cy="641350"/>
          </a:xfrm>
          <a:prstGeom prst="rect">
            <a:avLst/>
          </a:prstGeom>
          <a:noFill/>
          <a:ln w="9525">
            <a:noFill/>
          </a:ln>
        </p:spPr>
        <p:txBody>
          <a:bodyPr anchor="t" anchorCtr="0">
            <a:spAutoFit/>
          </a:bodyPr>
          <a:p>
            <a:pPr>
              <a:spcBef>
                <a:spcPct val="20000"/>
              </a:spcBef>
            </a:pPr>
            <a:endParaRPr lang="zh-CN" altLang="zh-CN" sz="3600" dirty="0">
              <a:latin typeface="Times New Roman" panose="02020603050405020304" pitchFamily="18" charset="0"/>
              <a:ea typeface="宋体" panose="02010600030101010101" pitchFamily="2" charset="-122"/>
            </a:endParaRPr>
          </a:p>
        </p:txBody>
      </p:sp>
      <p:sp>
        <p:nvSpPr>
          <p:cNvPr id="43010" name="Rectangle 19"/>
          <p:cNvSpPr>
            <a:spLocks noGrp="1"/>
          </p:cNvSpPr>
          <p:nvPr>
            <p:ph type="title"/>
          </p:nvPr>
        </p:nvSpPr>
        <p:spPr>
          <a:xfrm>
            <a:off x="1222375" y="587375"/>
            <a:ext cx="7070725" cy="769938"/>
          </a:xfrm>
        </p:spPr>
        <p:txBody>
          <a:bodyPr vert="horz" wrap="square" lIns="91440" tIns="45720" rIns="91440" bIns="45720" anchor="t" anchorCtr="0"/>
          <a:p>
            <a:pPr defTabSz="457200"/>
            <a:r>
              <a:rPr lang="zh-CN" altLang="en-US" sz="4800" dirty="0">
                <a:solidFill>
                  <a:srgbClr val="C00000"/>
                </a:solidFill>
                <a:latin typeface="Times New Roman" panose="02020603050405020304" pitchFamily="18" charset="0"/>
                <a:ea typeface="微软雅黑 Light" panose="020B0502040204020203" pitchFamily="34" charset="-122"/>
                <a:cs typeface="+mj-cs"/>
              </a:rPr>
              <a:t>编程举例</a:t>
            </a:r>
            <a:endParaRPr lang="zh-CN" altLang="en-US" sz="4800" dirty="0">
              <a:solidFill>
                <a:srgbClr val="C00000"/>
              </a:solidFill>
              <a:latin typeface="Times New Roman" panose="02020603050405020304" pitchFamily="18" charset="0"/>
              <a:ea typeface="微软雅黑 Light" panose="020B0502040204020203" pitchFamily="34" charset="-122"/>
              <a:cs typeface="+mj-cs"/>
            </a:endParaRPr>
          </a:p>
        </p:txBody>
      </p:sp>
      <p:sp>
        <p:nvSpPr>
          <p:cNvPr id="7" name="Text Box 7"/>
          <p:cNvSpPr txBox="1"/>
          <p:nvPr/>
        </p:nvSpPr>
        <p:spPr>
          <a:xfrm>
            <a:off x="1206500" y="2170113"/>
            <a:ext cx="3508375" cy="585787"/>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取</a:t>
            </a:r>
            <a:r>
              <a:rPr lang="en-US" altLang="zh-CN" sz="3200" i="1" dirty="0">
                <a:latin typeface="Times New Roman" panose="02020603050405020304" pitchFamily="18" charset="0"/>
                <a:ea typeface="宋体" panose="02010600030101010101" pitchFamily="2" charset="-122"/>
              </a:rPr>
              <a:t>x</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至运算器中</a:t>
            </a:r>
            <a:endParaRPr lang="zh-CN" altLang="en-US" sz="2800" dirty="0">
              <a:latin typeface="Arial" panose="020B0604020202020204" pitchFamily="34" charset="0"/>
              <a:ea typeface="宋体" panose="02010600030101010101" pitchFamily="2" charset="-122"/>
            </a:endParaRPr>
          </a:p>
        </p:txBody>
      </p:sp>
      <p:sp>
        <p:nvSpPr>
          <p:cNvPr id="8" name="Text Box 8"/>
          <p:cNvSpPr txBox="1"/>
          <p:nvPr/>
        </p:nvSpPr>
        <p:spPr>
          <a:xfrm>
            <a:off x="1206500" y="2627313"/>
            <a:ext cx="3432175" cy="584200"/>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乘以</a:t>
            </a:r>
            <a:r>
              <a:rPr lang="en-US" altLang="zh-CN" sz="3200" i="1" dirty="0">
                <a:latin typeface="Times New Roman" panose="02020603050405020304" pitchFamily="18" charset="0"/>
                <a:ea typeface="宋体" panose="02010600030101010101" pitchFamily="2" charset="-122"/>
              </a:rPr>
              <a:t>x</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在运算器中</a:t>
            </a:r>
            <a:endParaRPr lang="zh-CN" altLang="en-US" sz="2800" dirty="0">
              <a:latin typeface="Arial" panose="020B0604020202020204" pitchFamily="34" charset="0"/>
              <a:ea typeface="宋体" panose="02010600030101010101" pitchFamily="2" charset="-122"/>
            </a:endParaRPr>
          </a:p>
        </p:txBody>
      </p:sp>
      <p:sp>
        <p:nvSpPr>
          <p:cNvPr id="9" name="Text Box 9"/>
          <p:cNvSpPr txBox="1"/>
          <p:nvPr/>
        </p:nvSpPr>
        <p:spPr>
          <a:xfrm>
            <a:off x="1206500" y="3090863"/>
            <a:ext cx="3584575" cy="585787"/>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乘以</a:t>
            </a:r>
            <a:r>
              <a:rPr lang="en-US" altLang="zh-CN" sz="3200" i="1" dirty="0">
                <a:latin typeface="Times New Roman" panose="02020603050405020304" pitchFamily="18" charset="0"/>
                <a:ea typeface="宋体" panose="02010600030101010101" pitchFamily="2" charset="-122"/>
              </a:rPr>
              <a:t>a</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在运算器中</a:t>
            </a:r>
            <a:endParaRPr lang="zh-CN" altLang="en-US" sz="2800" dirty="0">
              <a:latin typeface="Arial" panose="020B0604020202020204" pitchFamily="34" charset="0"/>
              <a:ea typeface="宋体" panose="02010600030101010101" pitchFamily="2" charset="-122"/>
            </a:endParaRPr>
          </a:p>
        </p:txBody>
      </p:sp>
      <p:sp>
        <p:nvSpPr>
          <p:cNvPr id="10" name="Text Box 10"/>
          <p:cNvSpPr txBox="1"/>
          <p:nvPr/>
        </p:nvSpPr>
        <p:spPr>
          <a:xfrm>
            <a:off x="1206500" y="3582988"/>
            <a:ext cx="3660775" cy="585787"/>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存</a:t>
            </a:r>
            <a:r>
              <a:rPr lang="en-US" altLang="zh-CN" sz="3200" i="1" dirty="0">
                <a:latin typeface="Times New Roman" panose="02020603050405020304" pitchFamily="18" charset="0"/>
                <a:ea typeface="宋体" panose="02010600030101010101" pitchFamily="2" charset="-122"/>
              </a:rPr>
              <a:t>ax</a:t>
            </a:r>
            <a:r>
              <a:rPr lang="en-US" altLang="zh-CN" sz="3200" baseline="30000" dirty="0">
                <a:latin typeface="Times New Roman" panose="02020603050405020304" pitchFamily="18" charset="0"/>
                <a:ea typeface="宋体" panose="02010600030101010101" pitchFamily="2" charset="-122"/>
              </a:rPr>
              <a:t>2</a:t>
            </a:r>
            <a:r>
              <a:rPr lang="en-US" altLang="zh-CN" sz="2800" baseline="30000" dirty="0">
                <a:latin typeface="Times New Roman" panose="02020603050405020304" pitchFamily="18"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在存储器中</a:t>
            </a:r>
            <a:endParaRPr lang="en-US" altLang="zh-CN" sz="2800" dirty="0">
              <a:latin typeface="Arial" panose="020B0604020202020204" pitchFamily="34" charset="0"/>
              <a:ea typeface="宋体" panose="02010600030101010101" pitchFamily="2" charset="-122"/>
            </a:endParaRPr>
          </a:p>
        </p:txBody>
      </p:sp>
      <p:sp>
        <p:nvSpPr>
          <p:cNvPr id="11" name="Text Box 11"/>
          <p:cNvSpPr txBox="1"/>
          <p:nvPr/>
        </p:nvSpPr>
        <p:spPr>
          <a:xfrm>
            <a:off x="1206500" y="4065588"/>
            <a:ext cx="3584575" cy="585787"/>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取</a:t>
            </a:r>
            <a:r>
              <a:rPr lang="en-US" altLang="zh-CN" sz="3200" i="1" dirty="0">
                <a:latin typeface="Times New Roman" panose="02020603050405020304" pitchFamily="18" charset="0"/>
                <a:ea typeface="宋体" panose="02010600030101010101" pitchFamily="2" charset="-122"/>
              </a:rPr>
              <a:t>b</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至运算器中</a:t>
            </a:r>
            <a:endParaRPr lang="zh-CN" altLang="en-US" sz="2800" dirty="0">
              <a:latin typeface="Arial" panose="020B0604020202020204" pitchFamily="34" charset="0"/>
              <a:ea typeface="宋体" panose="02010600030101010101" pitchFamily="2" charset="-122"/>
            </a:endParaRPr>
          </a:p>
        </p:txBody>
      </p:sp>
      <p:sp>
        <p:nvSpPr>
          <p:cNvPr id="12" name="Text Box 12"/>
          <p:cNvSpPr txBox="1"/>
          <p:nvPr/>
        </p:nvSpPr>
        <p:spPr>
          <a:xfrm>
            <a:off x="1206500" y="4530725"/>
            <a:ext cx="3660775" cy="584200"/>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乘以</a:t>
            </a:r>
            <a:r>
              <a:rPr lang="en-US" altLang="zh-CN" sz="3200" i="1" dirty="0">
                <a:latin typeface="Times New Roman" panose="02020603050405020304" pitchFamily="18" charset="0"/>
                <a:ea typeface="宋体" panose="02010600030101010101" pitchFamily="2" charset="-122"/>
              </a:rPr>
              <a:t>x</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在运算器中</a:t>
            </a:r>
            <a:endParaRPr lang="zh-CN" altLang="en-US" sz="2800" dirty="0">
              <a:latin typeface="Arial" panose="020B0604020202020204" pitchFamily="34" charset="0"/>
              <a:ea typeface="宋体" panose="02010600030101010101" pitchFamily="2" charset="-122"/>
            </a:endParaRPr>
          </a:p>
        </p:txBody>
      </p:sp>
      <p:sp>
        <p:nvSpPr>
          <p:cNvPr id="13" name="Text Box 13"/>
          <p:cNvSpPr txBox="1"/>
          <p:nvPr/>
        </p:nvSpPr>
        <p:spPr>
          <a:xfrm>
            <a:off x="1206500" y="5022850"/>
            <a:ext cx="3584575" cy="584200"/>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加</a:t>
            </a:r>
            <a:r>
              <a:rPr lang="en-US" altLang="zh-CN" sz="3200" i="1" dirty="0">
                <a:latin typeface="Times New Roman" panose="02020603050405020304" pitchFamily="18" charset="0"/>
                <a:ea typeface="宋体" panose="02010600030101010101" pitchFamily="2" charset="-122"/>
              </a:rPr>
              <a:t>ax</a:t>
            </a:r>
            <a:r>
              <a:rPr lang="en-US" altLang="zh-CN" sz="2800" baseline="30000" dirty="0">
                <a:latin typeface="Times New Roman" panose="02020603050405020304" pitchFamily="18" charset="0"/>
                <a:ea typeface="宋体" panose="02010600030101010101" pitchFamily="2" charset="-122"/>
              </a:rPr>
              <a:t>2</a:t>
            </a:r>
            <a:r>
              <a:rPr lang="zh-CN" altLang="en-US" sz="2800" dirty="0">
                <a:latin typeface="Arial" panose="020B0604020202020204" pitchFamily="34" charset="0"/>
                <a:ea typeface="宋体" panose="02010600030101010101" pitchFamily="2" charset="-122"/>
              </a:rPr>
              <a:t> </a:t>
            </a:r>
            <a:r>
              <a:rPr lang="zh-CN" altLang="en-US" sz="10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在运算器中</a:t>
            </a:r>
            <a:endParaRPr lang="zh-CN" altLang="en-US" sz="2800" dirty="0">
              <a:latin typeface="Arial" panose="020B0604020202020204" pitchFamily="34" charset="0"/>
              <a:ea typeface="宋体" panose="02010600030101010101" pitchFamily="2" charset="-122"/>
            </a:endParaRPr>
          </a:p>
        </p:txBody>
      </p:sp>
      <p:sp>
        <p:nvSpPr>
          <p:cNvPr id="14" name="Text Box 14"/>
          <p:cNvSpPr txBox="1"/>
          <p:nvPr/>
        </p:nvSpPr>
        <p:spPr>
          <a:xfrm>
            <a:off x="1206500" y="5495925"/>
            <a:ext cx="3584575" cy="585788"/>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加</a:t>
            </a:r>
            <a:r>
              <a:rPr lang="en-US" altLang="zh-CN" sz="3200" i="1" dirty="0">
                <a:latin typeface="Times New Roman" panose="02020603050405020304" pitchFamily="18" charset="0"/>
                <a:ea typeface="宋体" panose="02010600030101010101" pitchFamily="2" charset="-122"/>
              </a:rPr>
              <a:t>c</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在运算器中</a:t>
            </a:r>
            <a:endParaRPr lang="zh-CN" altLang="en-US" sz="2800" dirty="0">
              <a:latin typeface="Arial" panose="020B0604020202020204" pitchFamily="34" charset="0"/>
              <a:ea typeface="宋体" panose="02010600030101010101" pitchFamily="2" charset="-122"/>
            </a:endParaRPr>
          </a:p>
        </p:txBody>
      </p:sp>
      <p:sp>
        <p:nvSpPr>
          <p:cNvPr id="15" name="Text Box 16"/>
          <p:cNvSpPr txBox="1"/>
          <p:nvPr/>
        </p:nvSpPr>
        <p:spPr>
          <a:xfrm>
            <a:off x="4765675" y="1668463"/>
            <a:ext cx="3759200" cy="584200"/>
          </a:xfrm>
          <a:prstGeom prst="rect">
            <a:avLst/>
          </a:prstGeom>
          <a:noFill/>
          <a:ln w="9525">
            <a:noFill/>
          </a:ln>
        </p:spPr>
        <p:txBody>
          <a:bodyPr anchor="t" anchorCtr="0">
            <a:spAutoFit/>
          </a:bodyPr>
          <a:p>
            <a:r>
              <a:rPr lang="zh-CN" altLang="en-US" sz="3200" dirty="0">
                <a:latin typeface="Times New Roman" panose="02020603050405020304" pitchFamily="18" charset="0"/>
                <a:ea typeface="宋体" panose="02010600030101010101" pitchFamily="2" charset="-122"/>
              </a:rPr>
              <a:t>=</a:t>
            </a:r>
            <a:r>
              <a:rPr lang="zh-CN" altLang="en-US" sz="3200" dirty="0">
                <a:latin typeface="Arial" panose="020B0604020202020204" pitchFamily="34" charset="0"/>
                <a:ea typeface="宋体" panose="02010600030101010101" pitchFamily="2" charset="-122"/>
              </a:rPr>
              <a:t> (</a:t>
            </a:r>
            <a:r>
              <a:rPr lang="en-US" altLang="zh-CN" sz="3200" i="1" dirty="0">
                <a:latin typeface="Times New Roman" panose="02020603050405020304" pitchFamily="18" charset="0"/>
                <a:ea typeface="宋体" panose="02010600030101010101" pitchFamily="2" charset="-122"/>
              </a:rPr>
              <a:t>ax</a:t>
            </a:r>
            <a:r>
              <a:rPr lang="en-US" altLang="zh-CN" sz="3200" dirty="0">
                <a:latin typeface="Arial" panose="020B0604020202020204" pitchFamily="34"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a:t>
            </a:r>
            <a:r>
              <a:rPr lang="en-US" altLang="zh-CN" sz="3200" dirty="0">
                <a:latin typeface="Arial" panose="020B0604020202020204" pitchFamily="34" charset="0"/>
                <a:ea typeface="宋体" panose="02010600030101010101" pitchFamily="2" charset="-122"/>
              </a:rPr>
              <a:t> </a:t>
            </a:r>
            <a:r>
              <a:rPr lang="en-US" altLang="zh-CN" sz="3200" i="1" dirty="0">
                <a:latin typeface="Times New Roman" panose="02020603050405020304" pitchFamily="18" charset="0"/>
                <a:ea typeface="宋体" panose="02010600030101010101" pitchFamily="2" charset="-122"/>
              </a:rPr>
              <a:t>b</a:t>
            </a:r>
            <a:r>
              <a:rPr lang="en-US" altLang="zh-CN" sz="3200" dirty="0">
                <a:latin typeface="Arial" panose="020B0604020202020204" pitchFamily="34" charset="0"/>
                <a:ea typeface="宋体" panose="02010600030101010101" pitchFamily="2" charset="-122"/>
              </a:rPr>
              <a:t>)</a:t>
            </a:r>
            <a:r>
              <a:rPr lang="en-US" altLang="zh-CN" sz="3200" i="1" dirty="0">
                <a:latin typeface="Times New Roman" panose="02020603050405020304" pitchFamily="18" charset="0"/>
                <a:ea typeface="宋体" panose="02010600030101010101" pitchFamily="2" charset="-122"/>
              </a:rPr>
              <a:t>x</a:t>
            </a:r>
            <a:r>
              <a:rPr lang="en-US" altLang="zh-CN" sz="3200" dirty="0">
                <a:latin typeface="Arial" panose="020B0604020202020204" pitchFamily="34"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a:t>
            </a:r>
            <a:r>
              <a:rPr lang="en-US" altLang="zh-CN" sz="3200" dirty="0">
                <a:latin typeface="Arial" panose="020B0604020202020204" pitchFamily="34" charset="0"/>
                <a:ea typeface="宋体" panose="02010600030101010101" pitchFamily="2" charset="-122"/>
              </a:rPr>
              <a:t> </a:t>
            </a:r>
            <a:r>
              <a:rPr lang="en-US" altLang="zh-CN" sz="3200" i="1" dirty="0">
                <a:latin typeface="Times New Roman" panose="02020603050405020304" pitchFamily="18" charset="0"/>
                <a:ea typeface="宋体" panose="02010600030101010101" pitchFamily="2" charset="-122"/>
              </a:rPr>
              <a:t>c</a:t>
            </a:r>
            <a:r>
              <a:rPr lang="en-US" altLang="zh-CN" sz="3200" dirty="0">
                <a:latin typeface="Arial" panose="020B0604020202020204" pitchFamily="34" charset="0"/>
                <a:ea typeface="宋体" panose="02010600030101010101" pitchFamily="2" charset="-122"/>
              </a:rPr>
              <a:t> </a:t>
            </a:r>
            <a:endParaRPr lang="zh-CN" altLang="en-US" sz="3200" dirty="0">
              <a:latin typeface="Arial" panose="020B0604020202020204" pitchFamily="34" charset="0"/>
              <a:ea typeface="宋体" panose="02010600030101010101" pitchFamily="2" charset="-122"/>
            </a:endParaRPr>
          </a:p>
        </p:txBody>
      </p:sp>
      <p:sp>
        <p:nvSpPr>
          <p:cNvPr id="16" name="Text Box 17"/>
          <p:cNvSpPr txBox="1"/>
          <p:nvPr/>
        </p:nvSpPr>
        <p:spPr>
          <a:xfrm>
            <a:off x="5095875" y="2170113"/>
            <a:ext cx="3733800" cy="585787"/>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取</a:t>
            </a:r>
            <a:r>
              <a:rPr lang="en-US" altLang="zh-CN" sz="3200" i="1" dirty="0">
                <a:latin typeface="Times New Roman" panose="02020603050405020304" pitchFamily="18" charset="0"/>
                <a:ea typeface="宋体" panose="02010600030101010101" pitchFamily="2" charset="-122"/>
              </a:rPr>
              <a:t>x</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至运算器中</a:t>
            </a:r>
            <a:endParaRPr lang="zh-CN" altLang="en-US" sz="2800" dirty="0">
              <a:latin typeface="Arial" panose="020B0604020202020204" pitchFamily="34" charset="0"/>
              <a:ea typeface="宋体" panose="02010600030101010101" pitchFamily="2" charset="-122"/>
            </a:endParaRPr>
          </a:p>
        </p:txBody>
      </p:sp>
      <p:sp>
        <p:nvSpPr>
          <p:cNvPr id="17" name="Text Box 18"/>
          <p:cNvSpPr txBox="1"/>
          <p:nvPr/>
        </p:nvSpPr>
        <p:spPr>
          <a:xfrm>
            <a:off x="5095875" y="2644775"/>
            <a:ext cx="3581400" cy="584200"/>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乘以</a:t>
            </a:r>
            <a:r>
              <a:rPr lang="en-US" altLang="zh-CN" sz="3200" i="1" dirty="0">
                <a:latin typeface="Times New Roman" panose="02020603050405020304" pitchFamily="18" charset="0"/>
                <a:ea typeface="宋体" panose="02010600030101010101" pitchFamily="2" charset="-122"/>
              </a:rPr>
              <a:t>a</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在运算器中</a:t>
            </a:r>
            <a:endParaRPr lang="zh-CN" altLang="en-US" sz="2800" dirty="0">
              <a:latin typeface="Arial" panose="020B0604020202020204" pitchFamily="34" charset="0"/>
              <a:ea typeface="宋体" panose="02010600030101010101" pitchFamily="2" charset="-122"/>
            </a:endParaRPr>
          </a:p>
        </p:txBody>
      </p:sp>
      <p:sp>
        <p:nvSpPr>
          <p:cNvPr id="18" name="Text Box 19"/>
          <p:cNvSpPr txBox="1"/>
          <p:nvPr/>
        </p:nvSpPr>
        <p:spPr>
          <a:xfrm>
            <a:off x="5095875" y="3127375"/>
            <a:ext cx="3581400" cy="584200"/>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加</a:t>
            </a:r>
            <a:r>
              <a:rPr lang="en-US" altLang="zh-CN" sz="3200" i="1" dirty="0">
                <a:latin typeface="Times New Roman" panose="02020603050405020304" pitchFamily="18" charset="0"/>
                <a:ea typeface="宋体" panose="02010600030101010101" pitchFamily="2" charset="-122"/>
              </a:rPr>
              <a:t>b</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在运算器中</a:t>
            </a:r>
            <a:endParaRPr lang="zh-CN" altLang="en-US" sz="2800" dirty="0">
              <a:latin typeface="Arial" panose="020B0604020202020204" pitchFamily="34" charset="0"/>
              <a:ea typeface="宋体" panose="02010600030101010101" pitchFamily="2" charset="-122"/>
            </a:endParaRPr>
          </a:p>
        </p:txBody>
      </p:sp>
      <p:sp>
        <p:nvSpPr>
          <p:cNvPr id="19" name="Text Box 20"/>
          <p:cNvSpPr txBox="1"/>
          <p:nvPr/>
        </p:nvSpPr>
        <p:spPr>
          <a:xfrm>
            <a:off x="5095875" y="3609975"/>
            <a:ext cx="3810000" cy="585788"/>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乘以</a:t>
            </a:r>
            <a:r>
              <a:rPr lang="en-US" altLang="zh-CN" sz="3200" i="1" dirty="0">
                <a:latin typeface="Times New Roman" panose="02020603050405020304" pitchFamily="18" charset="0"/>
                <a:ea typeface="宋体" panose="02010600030101010101" pitchFamily="2" charset="-122"/>
              </a:rPr>
              <a:t>x</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在运算器中</a:t>
            </a:r>
            <a:endParaRPr lang="zh-CN" altLang="en-US" sz="2800" dirty="0">
              <a:latin typeface="Arial" panose="020B0604020202020204" pitchFamily="34" charset="0"/>
              <a:ea typeface="宋体" panose="02010600030101010101" pitchFamily="2" charset="-122"/>
            </a:endParaRPr>
          </a:p>
        </p:txBody>
      </p:sp>
      <p:sp>
        <p:nvSpPr>
          <p:cNvPr id="20" name="Text Box 21"/>
          <p:cNvSpPr txBox="1"/>
          <p:nvPr/>
        </p:nvSpPr>
        <p:spPr>
          <a:xfrm>
            <a:off x="5095875" y="4121150"/>
            <a:ext cx="3657600" cy="584200"/>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加</a:t>
            </a:r>
            <a:r>
              <a:rPr lang="en-US" altLang="zh-CN" sz="3200" i="1" dirty="0">
                <a:latin typeface="Times New Roman" panose="02020603050405020304" pitchFamily="18" charset="0"/>
                <a:ea typeface="宋体" panose="02010600030101010101" pitchFamily="2" charset="-122"/>
              </a:rPr>
              <a:t>c</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在运算器中</a:t>
            </a:r>
            <a:endParaRPr lang="zh-CN" altLang="en-US" sz="2800" dirty="0">
              <a:latin typeface="Arial" panose="020B0604020202020204" pitchFamily="34" charset="0"/>
              <a:ea typeface="宋体" panose="02010600030101010101" pitchFamily="2" charset="-122"/>
            </a:endParaRPr>
          </a:p>
        </p:txBody>
      </p:sp>
      <p:sp>
        <p:nvSpPr>
          <p:cNvPr id="21" name="Text Box 24"/>
          <p:cNvSpPr txBox="1"/>
          <p:nvPr/>
        </p:nvSpPr>
        <p:spPr>
          <a:xfrm>
            <a:off x="866775" y="1631950"/>
            <a:ext cx="4132263" cy="584200"/>
          </a:xfrm>
          <a:prstGeom prst="rect">
            <a:avLst/>
          </a:prstGeom>
          <a:noFill/>
          <a:ln w="9525">
            <a:noFill/>
          </a:ln>
        </p:spPr>
        <p:txBody>
          <a:bodyPr anchor="t" anchorCtr="0">
            <a:spAutoFit/>
          </a:bodyPr>
          <a:p>
            <a:pPr algn="ctr"/>
            <a:r>
              <a:rPr lang="zh-CN" altLang="en-US" sz="3200" dirty="0">
                <a:latin typeface="Times New Roman" panose="02020603050405020304" pitchFamily="18" charset="0"/>
                <a:ea typeface="宋体" panose="02010600030101010101" pitchFamily="2" charset="-122"/>
              </a:rPr>
              <a:t>计算     </a:t>
            </a:r>
            <a:r>
              <a:rPr lang="en-US" altLang="zh-CN" sz="3200" i="1" dirty="0">
                <a:latin typeface="Times New Roman" panose="02020603050405020304" pitchFamily="18" charset="0"/>
                <a:ea typeface="宋体" panose="02010600030101010101" pitchFamily="2" charset="-122"/>
              </a:rPr>
              <a:t>ax</a:t>
            </a:r>
            <a:r>
              <a:rPr lang="en-US" altLang="zh-CN" sz="3200" baseline="30000" dirty="0">
                <a:latin typeface="Times New Roman" panose="02020603050405020304" pitchFamily="18" charset="0"/>
                <a:ea typeface="宋体" panose="02010600030101010101" pitchFamily="2" charset="-122"/>
              </a:rPr>
              <a:t>2</a:t>
            </a:r>
            <a:r>
              <a:rPr lang="en-US" altLang="zh-CN" sz="3200" dirty="0">
                <a:latin typeface="Times New Roman" panose="02020603050405020304" pitchFamily="18" charset="0"/>
                <a:ea typeface="宋体" panose="02010600030101010101" pitchFamily="2" charset="-122"/>
              </a:rPr>
              <a:t> + </a:t>
            </a:r>
            <a:r>
              <a:rPr lang="en-US" altLang="zh-CN" sz="3200" i="1" dirty="0">
                <a:latin typeface="Times New Roman" panose="02020603050405020304" pitchFamily="18" charset="0"/>
                <a:ea typeface="宋体" panose="02010600030101010101" pitchFamily="2" charset="-122"/>
              </a:rPr>
              <a:t>bx</a:t>
            </a:r>
            <a:r>
              <a:rPr lang="en-US" altLang="zh-CN" sz="3200" dirty="0">
                <a:latin typeface="Times New Roman" panose="02020603050405020304" pitchFamily="18" charset="0"/>
                <a:ea typeface="宋体" panose="02010600030101010101" pitchFamily="2" charset="-122"/>
              </a:rPr>
              <a:t> + </a:t>
            </a:r>
            <a:r>
              <a:rPr lang="en-US" altLang="zh-CN" sz="3200" i="1" dirty="0">
                <a:latin typeface="Times New Roman" panose="02020603050405020304" pitchFamily="18" charset="0"/>
                <a:ea typeface="宋体" panose="02010600030101010101" pitchFamily="2" charset="-122"/>
              </a:rPr>
              <a:t>c</a:t>
            </a:r>
            <a:endParaRPr lang="zh-CN" altLang="en-US" sz="3200" i="1" dirty="0">
              <a:latin typeface="Times New Roman" panose="02020603050405020304" pitchFamily="18" charset="0"/>
              <a:ea typeface="宋体" panose="02010600030101010101" pitchFamily="2" charset="-122"/>
            </a:endParaRPr>
          </a:p>
        </p:txBody>
      </p:sp>
      <p:sp>
        <p:nvSpPr>
          <p:cNvPr id="43026" name="矩形 21"/>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linds(horizontal)">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linds(horizontal)">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linds(horizont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linds(horizontal)">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blinds(horizontal)">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1222375" y="606425"/>
            <a:ext cx="7070725" cy="769938"/>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指令格式举例</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1" name="Text Box 2"/>
          <p:cNvSpPr txBox="1"/>
          <p:nvPr/>
        </p:nvSpPr>
        <p:spPr>
          <a:xfrm>
            <a:off x="1543050" y="2855913"/>
            <a:ext cx="4032250" cy="519112"/>
          </a:xfrm>
          <a:prstGeom prst="rect">
            <a:avLst/>
          </a:prstGeom>
          <a:noFill/>
          <a:ln w="9525">
            <a:noFill/>
          </a:ln>
        </p:spPr>
        <p:txBody>
          <a:bodyPr anchor="t" anchorCtr="0">
            <a:spAutoFit/>
          </a:bodyPr>
          <a:p>
            <a:r>
              <a:rPr lang="zh-CN" altLang="en-US" sz="2800" dirty="0">
                <a:latin typeface="Times New Roman" panose="02020603050405020304" pitchFamily="18" charset="0"/>
                <a:ea typeface="宋体" panose="02010600030101010101" pitchFamily="2" charset="-122"/>
              </a:rPr>
              <a:t>000001 </a:t>
            </a:r>
            <a:r>
              <a:rPr lang="zh-CN" altLang="en-US" sz="2800" dirty="0">
                <a:latin typeface="Arial" panose="020B0604020202020204" pitchFamily="34"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0000001000</a:t>
            </a:r>
            <a:endParaRPr lang="zh-CN" altLang="en-US" sz="2800" dirty="0">
              <a:latin typeface="Times New Roman" panose="02020603050405020304" pitchFamily="18" charset="0"/>
              <a:ea typeface="宋体" panose="02010600030101010101" pitchFamily="2" charset="-122"/>
            </a:endParaRPr>
          </a:p>
        </p:txBody>
      </p:sp>
      <p:sp>
        <p:nvSpPr>
          <p:cNvPr id="32" name="Text Box 3"/>
          <p:cNvSpPr txBox="1"/>
          <p:nvPr/>
        </p:nvSpPr>
        <p:spPr>
          <a:xfrm>
            <a:off x="1477963" y="5386388"/>
            <a:ext cx="2971800" cy="519112"/>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打印     </a:t>
            </a:r>
            <a:r>
              <a:rPr lang="zh-CN" altLang="en-US" sz="900" dirty="0">
                <a:latin typeface="Arial" panose="020B0604020202020204" pitchFamily="34"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sym typeface="Symbol" panose="05050102010706020507" pitchFamily="18" charset="2"/>
              </a:rPr>
              <a:t></a:t>
            </a:r>
            <a:endParaRPr lang="zh-CN" altLang="en-US" sz="2800" dirty="0">
              <a:latin typeface="Times New Roman" panose="02020603050405020304" pitchFamily="18" charset="0"/>
              <a:ea typeface="宋体" panose="02010600030101010101" pitchFamily="2" charset="-122"/>
            </a:endParaRPr>
          </a:p>
        </p:txBody>
      </p:sp>
      <p:sp>
        <p:nvSpPr>
          <p:cNvPr id="33" name="Text Box 4"/>
          <p:cNvSpPr txBox="1"/>
          <p:nvPr/>
        </p:nvSpPr>
        <p:spPr>
          <a:xfrm>
            <a:off x="1477963" y="6026150"/>
            <a:ext cx="1289050" cy="519113"/>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停机</a:t>
            </a:r>
            <a:endParaRPr lang="zh-CN" altLang="en-US" sz="2800" dirty="0">
              <a:latin typeface="Arial" panose="020B0604020202020204" pitchFamily="34" charset="0"/>
              <a:ea typeface="宋体" panose="02010600030101010101" pitchFamily="2" charset="-122"/>
            </a:endParaRPr>
          </a:p>
        </p:txBody>
      </p:sp>
      <p:sp>
        <p:nvSpPr>
          <p:cNvPr id="34" name="Text Box 5"/>
          <p:cNvSpPr txBox="1"/>
          <p:nvPr/>
        </p:nvSpPr>
        <p:spPr>
          <a:xfrm>
            <a:off x="1477963" y="2286000"/>
            <a:ext cx="3886200" cy="519113"/>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取数     </a:t>
            </a:r>
            <a:r>
              <a:rPr lang="en-US" altLang="zh-CN" sz="2800" dirty="0">
                <a:latin typeface="Times New Roman" panose="02020603050405020304" pitchFamily="18" charset="0"/>
                <a:ea typeface="宋体" panose="02010600030101010101" pitchFamily="2" charset="-122"/>
              </a:rPr>
              <a:t>α</a:t>
            </a:r>
            <a:endParaRPr lang="en-US" altLang="zh-CN" sz="2800" dirty="0">
              <a:latin typeface="Times New Roman" panose="02020603050405020304" pitchFamily="18" charset="0"/>
              <a:ea typeface="宋体" panose="02010600030101010101" pitchFamily="2" charset="-122"/>
            </a:endParaRPr>
          </a:p>
        </p:txBody>
      </p:sp>
      <p:grpSp>
        <p:nvGrpSpPr>
          <p:cNvPr id="2" name="Group 6"/>
          <p:cNvGrpSpPr/>
          <p:nvPr/>
        </p:nvGrpSpPr>
        <p:grpSpPr>
          <a:xfrm>
            <a:off x="5613400" y="2286000"/>
            <a:ext cx="1938338" cy="519113"/>
            <a:chOff x="4207" y="1488"/>
            <a:chExt cx="1221" cy="327"/>
          </a:xfrm>
        </p:grpSpPr>
        <p:sp>
          <p:nvSpPr>
            <p:cNvPr id="44039" name="Text Box 7"/>
            <p:cNvSpPr txBox="1"/>
            <p:nvPr/>
          </p:nvSpPr>
          <p:spPr>
            <a:xfrm>
              <a:off x="4207" y="1488"/>
              <a:ext cx="1221" cy="327"/>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α</a:t>
              </a:r>
              <a:r>
                <a:rPr lang="en-US" altLang="zh-CN" sz="2800" dirty="0">
                  <a:latin typeface="Arial" panose="020B0604020202020204" pitchFamily="34"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ACC</a:t>
              </a:r>
              <a:endParaRPr lang="zh-CN" altLang="en-US" sz="2800" dirty="0">
                <a:latin typeface="Times New Roman" panose="02020603050405020304" pitchFamily="18" charset="0"/>
                <a:ea typeface="宋体" panose="02010600030101010101" pitchFamily="2" charset="-122"/>
              </a:endParaRPr>
            </a:p>
          </p:txBody>
        </p:sp>
        <p:sp>
          <p:nvSpPr>
            <p:cNvPr id="44040" name="Line 8"/>
            <p:cNvSpPr/>
            <p:nvPr/>
          </p:nvSpPr>
          <p:spPr>
            <a:xfrm>
              <a:off x="4560" y="1659"/>
              <a:ext cx="240" cy="0"/>
            </a:xfrm>
            <a:prstGeom prst="line">
              <a:avLst/>
            </a:prstGeom>
            <a:ln w="19050" cap="flat" cmpd="sng">
              <a:solidFill>
                <a:schemeClr val="tx1"/>
              </a:solidFill>
              <a:prstDash val="solid"/>
              <a:round/>
              <a:headEnd type="none" w="med" len="med"/>
              <a:tailEnd type="stealth" w="med" len="med"/>
            </a:ln>
          </p:spPr>
        </p:sp>
      </p:grpSp>
      <p:sp>
        <p:nvSpPr>
          <p:cNvPr id="38" name="Text Box 9"/>
          <p:cNvSpPr txBox="1"/>
          <p:nvPr/>
        </p:nvSpPr>
        <p:spPr>
          <a:xfrm>
            <a:off x="1477963" y="3505200"/>
            <a:ext cx="3657600" cy="519113"/>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存数     </a:t>
            </a:r>
            <a:r>
              <a:rPr lang="en-US" altLang="zh-CN" sz="2800" dirty="0">
                <a:latin typeface="Times New Roman" panose="02020603050405020304" pitchFamily="18" charset="0"/>
                <a:ea typeface="宋体" panose="02010600030101010101" pitchFamily="2" charset="-122"/>
              </a:rPr>
              <a:t>β</a:t>
            </a:r>
            <a:endParaRPr lang="en-US" altLang="zh-CN" sz="2800" dirty="0">
              <a:latin typeface="Times New Roman" panose="02020603050405020304" pitchFamily="18" charset="0"/>
              <a:ea typeface="宋体" panose="02010600030101010101" pitchFamily="2" charset="-122"/>
            </a:endParaRPr>
          </a:p>
        </p:txBody>
      </p:sp>
      <p:grpSp>
        <p:nvGrpSpPr>
          <p:cNvPr id="3" name="Group 10"/>
          <p:cNvGrpSpPr/>
          <p:nvPr/>
        </p:nvGrpSpPr>
        <p:grpSpPr>
          <a:xfrm>
            <a:off x="5627688" y="3505200"/>
            <a:ext cx="1993900" cy="519113"/>
            <a:chOff x="3926" y="2256"/>
            <a:chExt cx="1256" cy="327"/>
          </a:xfrm>
        </p:grpSpPr>
        <p:sp>
          <p:nvSpPr>
            <p:cNvPr id="44043" name="Text Box 11"/>
            <p:cNvSpPr txBox="1"/>
            <p:nvPr/>
          </p:nvSpPr>
          <p:spPr>
            <a:xfrm>
              <a:off x="3926" y="2256"/>
              <a:ext cx="1256" cy="327"/>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ACC</a:t>
              </a:r>
              <a:r>
                <a:rPr lang="en-US" altLang="zh-CN" sz="2800" dirty="0">
                  <a:latin typeface="Arial" panose="020B0604020202020204" pitchFamily="34" charset="0"/>
                  <a:ea typeface="宋体" panose="02010600030101010101" pitchFamily="2" charset="-122"/>
                </a:rPr>
                <a:t>]   </a:t>
              </a:r>
              <a:r>
                <a:rPr lang="en-US" altLang="zh-CN" sz="1600" dirty="0">
                  <a:latin typeface="Arial" panose="020B0604020202020204" pitchFamily="34"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β</a:t>
              </a:r>
              <a:endParaRPr lang="zh-CN" altLang="en-US" sz="2800" dirty="0">
                <a:latin typeface="Times New Roman" panose="02020603050405020304" pitchFamily="18" charset="0"/>
                <a:ea typeface="宋体" panose="02010600030101010101" pitchFamily="2" charset="-122"/>
              </a:endParaRPr>
            </a:p>
          </p:txBody>
        </p:sp>
        <p:sp>
          <p:nvSpPr>
            <p:cNvPr id="44044" name="Line 12"/>
            <p:cNvSpPr/>
            <p:nvPr/>
          </p:nvSpPr>
          <p:spPr>
            <a:xfrm>
              <a:off x="4623" y="2439"/>
              <a:ext cx="240" cy="0"/>
            </a:xfrm>
            <a:prstGeom prst="line">
              <a:avLst/>
            </a:prstGeom>
            <a:ln w="19050" cap="flat" cmpd="sng">
              <a:solidFill>
                <a:schemeClr val="tx1"/>
              </a:solidFill>
              <a:prstDash val="solid"/>
              <a:round/>
              <a:headEnd type="none" w="med" len="med"/>
              <a:tailEnd type="stealth" w="med" len="med"/>
            </a:ln>
          </p:spPr>
        </p:sp>
      </p:grpSp>
      <p:sp>
        <p:nvSpPr>
          <p:cNvPr id="42" name="Text Box 13"/>
          <p:cNvSpPr txBox="1"/>
          <p:nvPr/>
        </p:nvSpPr>
        <p:spPr>
          <a:xfrm>
            <a:off x="1477963" y="4090988"/>
            <a:ext cx="3962400" cy="519112"/>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加         </a:t>
            </a:r>
            <a:r>
              <a:rPr lang="en-US" altLang="zh-CN" sz="2800" dirty="0">
                <a:latin typeface="Times New Roman" panose="02020603050405020304" pitchFamily="18" charset="0"/>
                <a:ea typeface="宋体" panose="02010600030101010101" pitchFamily="2" charset="-122"/>
              </a:rPr>
              <a:t>γ</a:t>
            </a:r>
            <a:endParaRPr lang="zh-CN" altLang="en-US" sz="2800" dirty="0">
              <a:latin typeface="Times New Roman" panose="02020603050405020304" pitchFamily="18" charset="0"/>
              <a:ea typeface="宋体" panose="02010600030101010101" pitchFamily="2" charset="-122"/>
            </a:endParaRPr>
          </a:p>
        </p:txBody>
      </p:sp>
      <p:grpSp>
        <p:nvGrpSpPr>
          <p:cNvPr id="4" name="Group 14"/>
          <p:cNvGrpSpPr/>
          <p:nvPr/>
        </p:nvGrpSpPr>
        <p:grpSpPr>
          <a:xfrm>
            <a:off x="5627688" y="4090988"/>
            <a:ext cx="3127375" cy="519112"/>
            <a:chOff x="3549" y="2625"/>
            <a:chExt cx="1970" cy="327"/>
          </a:xfrm>
        </p:grpSpPr>
        <p:sp>
          <p:nvSpPr>
            <p:cNvPr id="44047" name="Text Box 15"/>
            <p:cNvSpPr txBox="1"/>
            <p:nvPr/>
          </p:nvSpPr>
          <p:spPr>
            <a:xfrm>
              <a:off x="3549" y="2625"/>
              <a:ext cx="1970" cy="327"/>
            </a:xfrm>
            <a:prstGeom prst="rect">
              <a:avLst/>
            </a:prstGeom>
            <a:noFill/>
            <a:ln w="9525">
              <a:noFill/>
            </a:ln>
          </p:spPr>
          <p:txBody>
            <a:bodyPr anchor="t" anchorCtr="0">
              <a:spAutoFit/>
            </a:bodyPr>
            <a:p>
              <a:r>
                <a:rPr lang="en-US" altLang="zh-CN" sz="2800" dirty="0">
                  <a:latin typeface="Arial" panose="020B0604020202020204" pitchFamily="34"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ACC</a:t>
              </a:r>
              <a:r>
                <a:rPr lang="en-US" altLang="zh-CN" sz="2800" dirty="0">
                  <a:latin typeface="Arial" panose="020B0604020202020204" pitchFamily="34"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γ</a:t>
              </a:r>
              <a:r>
                <a:rPr lang="en-US" altLang="zh-CN" sz="2800" dirty="0">
                  <a:latin typeface="Arial" panose="020B0604020202020204" pitchFamily="34"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ACC</a:t>
              </a:r>
              <a:endParaRPr lang="zh-CN" altLang="en-US" sz="2800" dirty="0">
                <a:latin typeface="Times New Roman" panose="02020603050405020304" pitchFamily="18" charset="0"/>
                <a:ea typeface="宋体" panose="02010600030101010101" pitchFamily="2" charset="-122"/>
              </a:endParaRPr>
            </a:p>
          </p:txBody>
        </p:sp>
        <p:sp>
          <p:nvSpPr>
            <p:cNvPr id="44048" name="Line 16"/>
            <p:cNvSpPr/>
            <p:nvPr/>
          </p:nvSpPr>
          <p:spPr>
            <a:xfrm>
              <a:off x="4623" y="2815"/>
              <a:ext cx="240" cy="0"/>
            </a:xfrm>
            <a:prstGeom prst="line">
              <a:avLst/>
            </a:prstGeom>
            <a:ln w="19050" cap="flat" cmpd="sng">
              <a:solidFill>
                <a:schemeClr val="tx1"/>
              </a:solidFill>
              <a:prstDash val="solid"/>
              <a:round/>
              <a:headEnd type="none" w="med" len="med"/>
              <a:tailEnd type="stealth" w="med" len="med"/>
            </a:ln>
          </p:spPr>
        </p:sp>
      </p:grpSp>
      <p:sp>
        <p:nvSpPr>
          <p:cNvPr id="46" name="Text Box 17"/>
          <p:cNvSpPr txBox="1"/>
          <p:nvPr/>
        </p:nvSpPr>
        <p:spPr>
          <a:xfrm>
            <a:off x="1477963" y="4776788"/>
            <a:ext cx="3429000" cy="519112"/>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乘         </a:t>
            </a:r>
            <a:r>
              <a:rPr lang="en-US" altLang="zh-CN" sz="2800" dirty="0">
                <a:latin typeface="Times New Roman" panose="02020603050405020304" pitchFamily="18" charset="0"/>
                <a:ea typeface="宋体" panose="02010600030101010101" pitchFamily="2" charset="-122"/>
              </a:rPr>
              <a:t>δ</a:t>
            </a:r>
            <a:endParaRPr lang="en-US" altLang="zh-CN" sz="2800" dirty="0">
              <a:latin typeface="Times New Roman" panose="02020603050405020304" pitchFamily="18" charset="0"/>
              <a:ea typeface="宋体" panose="02010600030101010101" pitchFamily="2" charset="-122"/>
            </a:endParaRPr>
          </a:p>
        </p:txBody>
      </p:sp>
      <p:grpSp>
        <p:nvGrpSpPr>
          <p:cNvPr id="5" name="Group 18"/>
          <p:cNvGrpSpPr/>
          <p:nvPr/>
        </p:nvGrpSpPr>
        <p:grpSpPr>
          <a:xfrm>
            <a:off x="5621338" y="4776788"/>
            <a:ext cx="3106737" cy="523875"/>
            <a:chOff x="3522" y="3057"/>
            <a:chExt cx="1957" cy="330"/>
          </a:xfrm>
        </p:grpSpPr>
        <p:sp>
          <p:nvSpPr>
            <p:cNvPr id="44051" name="Text Box 19"/>
            <p:cNvSpPr txBox="1"/>
            <p:nvPr/>
          </p:nvSpPr>
          <p:spPr>
            <a:xfrm>
              <a:off x="3522" y="3057"/>
              <a:ext cx="1957" cy="330"/>
            </a:xfrm>
            <a:prstGeom prst="rect">
              <a:avLst/>
            </a:prstGeom>
            <a:noFill/>
            <a:ln w="9525">
              <a:noFill/>
            </a:ln>
          </p:spPr>
          <p:txBody>
            <a:bodyPr anchor="t" anchorCtr="0">
              <a:spAutoFit/>
            </a:bodyPr>
            <a:p>
              <a:r>
                <a:rPr lang="en-US" altLang="zh-CN" sz="2800" dirty="0">
                  <a:latin typeface="Arial" panose="020B0604020202020204" pitchFamily="34"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ACC</a:t>
              </a:r>
              <a:r>
                <a:rPr lang="en-US" altLang="zh-CN" sz="28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δ</a:t>
              </a:r>
              <a:r>
                <a:rPr lang="en-US" altLang="zh-CN" sz="2800" dirty="0">
                  <a:latin typeface="Arial" panose="020B0604020202020204" pitchFamily="34"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ACC</a:t>
              </a:r>
              <a:endParaRPr lang="zh-CN" altLang="en-US" sz="2800" dirty="0">
                <a:latin typeface="Times New Roman" panose="02020603050405020304" pitchFamily="18" charset="0"/>
                <a:ea typeface="宋体" panose="02010600030101010101" pitchFamily="2" charset="-122"/>
              </a:endParaRPr>
            </a:p>
          </p:txBody>
        </p:sp>
        <p:sp>
          <p:nvSpPr>
            <p:cNvPr id="44052" name="Line 20"/>
            <p:cNvSpPr/>
            <p:nvPr/>
          </p:nvSpPr>
          <p:spPr>
            <a:xfrm>
              <a:off x="4640" y="3240"/>
              <a:ext cx="240" cy="0"/>
            </a:xfrm>
            <a:prstGeom prst="line">
              <a:avLst/>
            </a:prstGeom>
            <a:ln w="19050" cap="flat" cmpd="sng">
              <a:solidFill>
                <a:schemeClr val="tx1"/>
              </a:solidFill>
              <a:prstDash val="solid"/>
              <a:round/>
              <a:headEnd type="none" w="med" len="med"/>
              <a:tailEnd type="stealth" w="med" len="med"/>
            </a:ln>
          </p:spPr>
        </p:sp>
      </p:grpSp>
      <p:grpSp>
        <p:nvGrpSpPr>
          <p:cNvPr id="6" name="Group 23"/>
          <p:cNvGrpSpPr/>
          <p:nvPr/>
        </p:nvGrpSpPr>
        <p:grpSpPr>
          <a:xfrm>
            <a:off x="1301750" y="1547813"/>
            <a:ext cx="4173538" cy="617537"/>
            <a:chOff x="480" y="960"/>
            <a:chExt cx="2736" cy="389"/>
          </a:xfrm>
        </p:grpSpPr>
        <p:sp>
          <p:nvSpPr>
            <p:cNvPr id="44054" name="Rectangle 24"/>
            <p:cNvSpPr/>
            <p:nvPr/>
          </p:nvSpPr>
          <p:spPr>
            <a:xfrm>
              <a:off x="480" y="965"/>
              <a:ext cx="2736" cy="384"/>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44055" name="Text Box 25"/>
            <p:cNvSpPr txBox="1"/>
            <p:nvPr/>
          </p:nvSpPr>
          <p:spPr>
            <a:xfrm>
              <a:off x="532" y="974"/>
              <a:ext cx="906" cy="327"/>
            </a:xfrm>
            <a:prstGeom prst="rect">
              <a:avLst/>
            </a:prstGeom>
            <a:noFill/>
            <a:ln w="9525">
              <a:noFill/>
            </a:ln>
          </p:spPr>
          <p:txBody>
            <a:bodyPr anchor="t" anchorCtr="0">
              <a:spAutoFit/>
            </a:bodyPr>
            <a:p>
              <a:pPr algn="ctr"/>
              <a:r>
                <a:rPr lang="zh-CN" altLang="en-US" sz="2800" dirty="0">
                  <a:latin typeface="Arial" panose="020B0604020202020204" pitchFamily="34" charset="0"/>
                  <a:ea typeface="宋体" panose="02010600030101010101" pitchFamily="2" charset="-122"/>
                </a:rPr>
                <a:t>操作码</a:t>
              </a:r>
              <a:endParaRPr lang="zh-CN" altLang="en-US" sz="2800" dirty="0">
                <a:latin typeface="Arial" panose="020B0604020202020204" pitchFamily="34" charset="0"/>
                <a:ea typeface="宋体" panose="02010600030101010101" pitchFamily="2" charset="-122"/>
              </a:endParaRPr>
            </a:p>
          </p:txBody>
        </p:sp>
        <p:sp>
          <p:nvSpPr>
            <p:cNvPr id="44056" name="Text Box 26"/>
            <p:cNvSpPr txBox="1"/>
            <p:nvPr/>
          </p:nvSpPr>
          <p:spPr>
            <a:xfrm>
              <a:off x="1960" y="974"/>
              <a:ext cx="823" cy="327"/>
            </a:xfrm>
            <a:prstGeom prst="rect">
              <a:avLst/>
            </a:prstGeom>
            <a:noFill/>
            <a:ln w="9525">
              <a:noFill/>
            </a:ln>
          </p:spPr>
          <p:txBody>
            <a:bodyPr wrap="none" anchor="t" anchorCtr="0">
              <a:spAutoFit/>
            </a:bodyPr>
            <a:p>
              <a:pPr algn="ctr"/>
              <a:r>
                <a:rPr lang="zh-CN" altLang="en-US" sz="2800" dirty="0">
                  <a:latin typeface="Arial" panose="020B0604020202020204" pitchFamily="34" charset="0"/>
                  <a:ea typeface="宋体" panose="02010600030101010101" pitchFamily="2" charset="-122"/>
                </a:rPr>
                <a:t>地址码</a:t>
              </a:r>
              <a:endParaRPr lang="zh-CN" altLang="en-US" sz="2800" dirty="0">
                <a:latin typeface="Arial" panose="020B0604020202020204" pitchFamily="34" charset="0"/>
                <a:ea typeface="宋体" panose="02010600030101010101" pitchFamily="2" charset="-122"/>
              </a:endParaRPr>
            </a:p>
          </p:txBody>
        </p:sp>
        <p:sp>
          <p:nvSpPr>
            <p:cNvPr id="44057" name="Line 27"/>
            <p:cNvSpPr/>
            <p:nvPr/>
          </p:nvSpPr>
          <p:spPr>
            <a:xfrm>
              <a:off x="1497" y="960"/>
              <a:ext cx="0" cy="384"/>
            </a:xfrm>
            <a:prstGeom prst="line">
              <a:avLst/>
            </a:prstGeom>
            <a:ln w="38100" cap="flat" cmpd="sng">
              <a:solidFill>
                <a:schemeClr val="tx1"/>
              </a:solidFill>
              <a:prstDash val="solid"/>
              <a:round/>
              <a:headEnd type="none" w="med" len="med"/>
              <a:tailEnd type="none" w="med" len="med"/>
            </a:ln>
          </p:spPr>
        </p:sp>
      </p:grpSp>
      <p:grpSp>
        <p:nvGrpSpPr>
          <p:cNvPr id="7" name="Group 28"/>
          <p:cNvGrpSpPr/>
          <p:nvPr/>
        </p:nvGrpSpPr>
        <p:grpSpPr>
          <a:xfrm>
            <a:off x="5103813" y="5386388"/>
            <a:ext cx="3016250" cy="519112"/>
            <a:chOff x="3784" y="3441"/>
            <a:chExt cx="1900" cy="327"/>
          </a:xfrm>
        </p:grpSpPr>
        <p:sp>
          <p:nvSpPr>
            <p:cNvPr id="44059" name="Text Box 29"/>
            <p:cNvSpPr txBox="1"/>
            <p:nvPr/>
          </p:nvSpPr>
          <p:spPr>
            <a:xfrm>
              <a:off x="3784" y="3441"/>
              <a:ext cx="1900" cy="327"/>
            </a:xfrm>
            <a:prstGeom prst="rect">
              <a:avLst/>
            </a:prstGeom>
            <a:noFill/>
            <a:ln w="9525">
              <a:noFill/>
            </a:ln>
          </p:spPr>
          <p:txBody>
            <a:bodyPr anchor="t" anchorCtr="0">
              <a:spAutoFit/>
            </a:bodyPr>
            <a:p>
              <a:r>
                <a:rPr lang="en-US" altLang="zh-CN" sz="2800" dirty="0">
                  <a:latin typeface="Arial" panose="020B0604020202020204" pitchFamily="34" charset="0"/>
                  <a:ea typeface="宋体" panose="02010600030101010101" pitchFamily="2" charset="-122"/>
                </a:rPr>
                <a:t>     </a:t>
              </a:r>
              <a:r>
                <a:rPr lang="en-US" altLang="zh-CN" sz="900" dirty="0">
                  <a:latin typeface="Arial" panose="020B0604020202020204" pitchFamily="34" charset="0"/>
                  <a:ea typeface="宋体" panose="02010600030101010101" pitchFamily="2" charset="-122"/>
                </a:rPr>
                <a:t>  </a:t>
              </a:r>
              <a:r>
                <a:rPr lang="en-US" altLang="zh-CN" sz="2800" dirty="0">
                  <a:latin typeface="Arial" panose="020B0604020202020204" pitchFamily="34" charset="0"/>
                  <a:ea typeface="宋体" panose="02010600030101010101" pitchFamily="2" charset="-122"/>
                </a:rPr>
                <a:t>[</a:t>
              </a:r>
              <a:r>
                <a:rPr lang="en-US" altLang="zh-CN" sz="900" dirty="0">
                  <a:latin typeface="Arial" panose="020B0604020202020204" pitchFamily="34"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r>
                <a:rPr lang="en-US" altLang="zh-CN" sz="900" dirty="0">
                  <a:latin typeface="Times New Roman" panose="02020603050405020304" pitchFamily="18" charset="0"/>
                  <a:ea typeface="宋体" panose="02010600030101010101" pitchFamily="2" charset="-122"/>
                  <a:sym typeface="Symbol" panose="05050102010706020507" pitchFamily="18" charset="2"/>
                </a:rPr>
                <a:t> </a:t>
              </a:r>
              <a:r>
                <a:rPr lang="en-US" altLang="zh-CN" sz="900" dirty="0">
                  <a:latin typeface="Arial" panose="020B0604020202020204" pitchFamily="34" charset="0"/>
                  <a:ea typeface="宋体" panose="02010600030101010101" pitchFamily="2" charset="-122"/>
                  <a:sym typeface="Symbol" panose="05050102010706020507" pitchFamily="18" charset="2"/>
                </a:rPr>
                <a:t> </a:t>
              </a: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打印机</a:t>
              </a:r>
              <a:endParaRPr lang="zh-CN" altLang="en-US" sz="2800" dirty="0">
                <a:latin typeface="Arial" panose="020B0604020202020204" pitchFamily="34" charset="0"/>
                <a:ea typeface="宋体" panose="02010600030101010101" pitchFamily="2" charset="-122"/>
              </a:endParaRPr>
            </a:p>
          </p:txBody>
        </p:sp>
        <p:sp>
          <p:nvSpPr>
            <p:cNvPr id="44060" name="Line 30"/>
            <p:cNvSpPr/>
            <p:nvPr/>
          </p:nvSpPr>
          <p:spPr>
            <a:xfrm>
              <a:off x="4560" y="3600"/>
              <a:ext cx="240" cy="0"/>
            </a:xfrm>
            <a:prstGeom prst="line">
              <a:avLst/>
            </a:prstGeom>
            <a:ln w="19050" cap="flat" cmpd="sng">
              <a:solidFill>
                <a:schemeClr val="tx1"/>
              </a:solidFill>
              <a:prstDash val="solid"/>
              <a:round/>
              <a:headEnd type="none" w="med" len="med"/>
              <a:tailEnd type="stealth" w="med" len="med"/>
            </a:ln>
          </p:spPr>
        </p:sp>
      </p:grpSp>
      <p:sp>
        <p:nvSpPr>
          <p:cNvPr id="44061" name="矩形 58"/>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blinds(horizontal)">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blinds(horizontal)">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blinds(horizontal)">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blinds(horizontal)">
                                      <p:cBhvr>
                                        <p:cTn id="6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8" grpId="0"/>
      <p:bldP spid="42" grpId="0"/>
      <p:bldP spid="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5" name="Group 181"/>
          <p:cNvGraphicFramePr>
            <a:graphicFrameLocks noGrp="1"/>
          </p:cNvGraphicFramePr>
          <p:nvPr/>
        </p:nvGraphicFramePr>
        <p:xfrm>
          <a:off x="349250" y="811213"/>
          <a:ext cx="7920038" cy="5943600"/>
        </p:xfrm>
        <a:graphic>
          <a:graphicData uri="http://schemas.openxmlformats.org/drawingml/2006/table">
            <a:tbl>
              <a:tblPr/>
              <a:tblGrid>
                <a:gridCol w="2051050"/>
                <a:gridCol w="1023937"/>
                <a:gridCol w="1538288"/>
                <a:gridCol w="3306762"/>
              </a:tblGrid>
              <a:tr h="271463">
                <a:tc row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指令和数据存于主存单元的地址</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指令</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注释</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vMerge="1">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操作码</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地址码</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000001</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0000001000</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取数</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至</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ACC</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000100</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0000001001</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乘</a:t>
                      </a:r>
                      <a:r>
                        <a:rPr kumimoji="1"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得</a:t>
                      </a:r>
                      <a:r>
                        <a:rPr kumimoji="1"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ax</a:t>
                      </a:r>
                      <a:r>
                        <a:rPr kumimoji="1" lang="en-US" altLang="zh-CN" sz="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存于</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ACC</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2</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000011</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0000001010</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加</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得</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ax</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存于</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ACC</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3</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000100</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0000001000</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乘</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得（</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ax</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存于</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ACC</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4</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000011</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0000001011</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加</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得</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ax</a:t>
                      </a:r>
                      <a:r>
                        <a:rPr kumimoji="1"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bx</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r>
                        <a:rPr kumimoji="1" lang="en-US" altLang="zh-CN" sz="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存于</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ACC</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5</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000010</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0000001100</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将</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ax</a:t>
                      </a:r>
                      <a:r>
                        <a:rPr kumimoji="1"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bx</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r>
                        <a:rPr kumimoji="1" lang="en-US" altLang="zh-CN" sz="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存于主存单元</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6</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000101</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0000001100</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打印</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7</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000110</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停机</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8</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原始数据</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9</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原始数据</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10</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原始数据</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11</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原始数据</a:t>
                      </a:r>
                      <a:r>
                        <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12</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存放结果</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32" name="Text Box 159"/>
          <p:cNvSpPr txBox="1"/>
          <p:nvPr/>
        </p:nvSpPr>
        <p:spPr>
          <a:xfrm>
            <a:off x="288925" y="120650"/>
            <a:ext cx="6529388" cy="708025"/>
          </a:xfrm>
          <a:prstGeom prst="rect">
            <a:avLst/>
          </a:prstGeom>
          <a:noFill/>
          <a:ln w="9525">
            <a:noFill/>
          </a:ln>
        </p:spPr>
        <p:txBody>
          <a:bodyPr wrap="none" anchor="t" anchorCtr="0">
            <a:spAutoFit/>
          </a:bodyPr>
          <a:p>
            <a:r>
              <a:rPr lang="zh-CN" altLang="en-US" sz="4000" dirty="0">
                <a:solidFill>
                  <a:srgbClr val="C00000"/>
                </a:solidFill>
                <a:latin typeface="微软雅黑 Light" panose="020B0502040204020203" pitchFamily="34" charset="-122"/>
                <a:ea typeface="微软雅黑 Light" panose="020B0502040204020203" pitchFamily="34" charset="-122"/>
              </a:rPr>
              <a:t>计算 </a:t>
            </a:r>
            <a:r>
              <a:rPr lang="en-US" altLang="zh-CN" sz="4000" i="1" dirty="0">
                <a:solidFill>
                  <a:srgbClr val="C00000"/>
                </a:solidFill>
                <a:latin typeface="微软雅黑 Light" panose="020B0502040204020203" pitchFamily="34" charset="-122"/>
                <a:ea typeface="微软雅黑 Light" panose="020B0502040204020203" pitchFamily="34" charset="-122"/>
              </a:rPr>
              <a:t>ax</a:t>
            </a:r>
            <a:r>
              <a:rPr lang="en-US" altLang="zh-CN" sz="4000" baseline="30000" dirty="0">
                <a:solidFill>
                  <a:srgbClr val="C00000"/>
                </a:solidFill>
                <a:latin typeface="微软雅黑 Light" panose="020B0502040204020203" pitchFamily="34" charset="-122"/>
                <a:ea typeface="微软雅黑 Light" panose="020B0502040204020203" pitchFamily="34" charset="-122"/>
              </a:rPr>
              <a:t>2</a:t>
            </a:r>
            <a:r>
              <a:rPr lang="en-US" altLang="zh-CN" sz="4000" dirty="0">
                <a:solidFill>
                  <a:srgbClr val="C00000"/>
                </a:solidFill>
                <a:latin typeface="微软雅黑 Light" panose="020B0502040204020203" pitchFamily="34" charset="-122"/>
                <a:ea typeface="微软雅黑 Light" panose="020B0502040204020203" pitchFamily="34" charset="-122"/>
              </a:rPr>
              <a:t> + </a:t>
            </a:r>
            <a:r>
              <a:rPr lang="en-US" altLang="zh-CN" sz="4000" i="1" dirty="0">
                <a:solidFill>
                  <a:srgbClr val="C00000"/>
                </a:solidFill>
                <a:latin typeface="微软雅黑 Light" panose="020B0502040204020203" pitchFamily="34" charset="-122"/>
                <a:ea typeface="微软雅黑 Light" panose="020B0502040204020203" pitchFamily="34" charset="-122"/>
              </a:rPr>
              <a:t>bx</a:t>
            </a:r>
            <a:r>
              <a:rPr lang="en-US" altLang="zh-CN" sz="4000" dirty="0">
                <a:solidFill>
                  <a:srgbClr val="C00000"/>
                </a:solidFill>
                <a:latin typeface="微软雅黑 Light" panose="020B0502040204020203" pitchFamily="34" charset="-122"/>
                <a:ea typeface="微软雅黑 Light" panose="020B0502040204020203" pitchFamily="34" charset="-122"/>
              </a:rPr>
              <a:t> + </a:t>
            </a:r>
            <a:r>
              <a:rPr lang="en-US" altLang="zh-CN" sz="4000" i="1" dirty="0">
                <a:solidFill>
                  <a:srgbClr val="C00000"/>
                </a:solidFill>
                <a:latin typeface="微软雅黑 Light" panose="020B0502040204020203" pitchFamily="34" charset="-122"/>
                <a:ea typeface="微软雅黑 Light" panose="020B0502040204020203" pitchFamily="34" charset="-122"/>
              </a:rPr>
              <a:t>c</a:t>
            </a:r>
            <a:r>
              <a:rPr lang="en-US" altLang="zh-CN" sz="4000" dirty="0">
                <a:solidFill>
                  <a:srgbClr val="C00000"/>
                </a:solidFill>
                <a:latin typeface="微软雅黑 Light" panose="020B0502040204020203" pitchFamily="34" charset="-122"/>
                <a:ea typeface="微软雅黑 Light" panose="020B0502040204020203" pitchFamily="34" charset="-122"/>
              </a:rPr>
              <a:t>  </a:t>
            </a:r>
            <a:r>
              <a:rPr lang="zh-CN" altLang="en-US" sz="4000" dirty="0">
                <a:solidFill>
                  <a:srgbClr val="C00000"/>
                </a:solidFill>
                <a:latin typeface="微软雅黑 Light" panose="020B0502040204020203" pitchFamily="34" charset="-122"/>
                <a:ea typeface="微软雅黑 Light" panose="020B0502040204020203" pitchFamily="34" charset="-122"/>
              </a:rPr>
              <a:t>程序清单</a:t>
            </a:r>
            <a:endParaRPr lang="zh-CN" altLang="en-US" sz="4000" dirty="0">
              <a:solidFill>
                <a:srgbClr val="C00000"/>
              </a:solidFill>
              <a:latin typeface="微软雅黑 Light" panose="020B0502040204020203" pitchFamily="34" charset="-122"/>
              <a:ea typeface="微软雅黑 Light" panose="020B0502040204020203" pitchFamily="34" charset="-122"/>
            </a:endParaRPr>
          </a:p>
        </p:txBody>
      </p:sp>
      <p:sp>
        <p:nvSpPr>
          <p:cNvPr id="45133" name="矩形 7"/>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1117600" y="644525"/>
            <a:ext cx="7696200" cy="762000"/>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计算机的解题过程</a:t>
            </a:r>
            <a:endParaRPr lang="zh-CN" altLang="en-US" sz="4800" dirty="0">
              <a:solidFill>
                <a:srgbClr val="C00000"/>
              </a:solidFill>
              <a:latin typeface="Times New Roman" panose="02020603050405020304" pitchFamily="18" charset="0"/>
              <a:ea typeface="微软雅黑 Light" panose="020B0502040204020203" pitchFamily="34" charset="-122"/>
              <a:cs typeface="+mj-cs"/>
            </a:endParaRPr>
          </a:p>
        </p:txBody>
      </p:sp>
      <p:sp>
        <p:nvSpPr>
          <p:cNvPr id="46082" name="Rectangle 3"/>
          <p:cNvSpPr>
            <a:spLocks noGrp="1"/>
          </p:cNvSpPr>
          <p:nvPr>
            <p:ph idx="1"/>
          </p:nvPr>
        </p:nvSpPr>
        <p:spPr>
          <a:xfrm>
            <a:off x="2141538" y="2027238"/>
            <a:ext cx="5400675" cy="3786187"/>
          </a:xfrm>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1" action="ppaction://hlinksldjump"/>
              </a:rPr>
              <a:t>细化的计算机组成</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楷体_GB2312" pitchFamily="49" charset="-122"/>
                <a:ea typeface="微软雅黑 Light" panose="020B0502040204020203" pitchFamily="34" charset="-122"/>
                <a:cs typeface="+mn-cs"/>
                <a:hlinkClick r:id="rId2" action="ppaction://hlinksldjump"/>
              </a:rPr>
              <a:t>存储器的基本组成</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楷体_GB2312" pitchFamily="49" charset="-122"/>
                <a:ea typeface="微软雅黑 Light" panose="020B0502040204020203" pitchFamily="34" charset="-122"/>
                <a:cs typeface="+mn-cs"/>
                <a:hlinkClick r:id="rId3" action="ppaction://hlinksldjump"/>
              </a:rPr>
              <a:t>运算器的基本组成及操作过程</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楷体_GB2312" pitchFamily="49" charset="-122"/>
                <a:ea typeface="微软雅黑 Light" panose="020B0502040204020203" pitchFamily="34" charset="-122"/>
                <a:cs typeface="+mn-cs"/>
                <a:hlinkClick r:id="rId4" action="ppaction://hlinksldjump"/>
              </a:rPr>
              <a:t>控制器的基本组成</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楷体_GB2312" pitchFamily="49" charset="-122"/>
                <a:ea typeface="微软雅黑 Light" panose="020B0502040204020203" pitchFamily="34" charset="-122"/>
                <a:cs typeface="+mn-cs"/>
                <a:hlinkClick r:id="rId5" action="ppaction://hlinksldjump"/>
              </a:rPr>
              <a:t>主机完成一条指令的过程</a:t>
            </a:r>
            <a:endParaRPr lang="en-US" altLang="zh-CN" dirty="0">
              <a:solidFill>
                <a:srgbClr val="2709BB"/>
              </a:solidFill>
              <a:latin typeface="楷体_GB2312" pitchFamily="49" charset="-122"/>
              <a:ea typeface="微软雅黑 Light" panose="020B0502040204020203" pitchFamily="34" charset="-122"/>
              <a:cs typeface="+mn-cs"/>
            </a:endParaRPr>
          </a:p>
          <a:p>
            <a:pPr defTabSz="457200">
              <a:buClr>
                <a:srgbClr val="2709BB"/>
              </a:buClr>
            </a:pPr>
            <a:r>
              <a:rPr lang="en-US" altLang="zh-CN" i="1" dirty="0">
                <a:solidFill>
                  <a:srgbClr val="2709BB"/>
                </a:solidFill>
                <a:latin typeface="微软雅黑 Light" panose="020B0502040204020203" pitchFamily="34" charset="-122"/>
                <a:ea typeface="微软雅黑 Light" panose="020B0502040204020203" pitchFamily="34" charset="-122"/>
                <a:cs typeface="+mn-cs"/>
                <a:hlinkClick r:id="rId6" action="ppaction://hlinksldjump"/>
              </a:rPr>
              <a:t>ax</a:t>
            </a:r>
            <a:r>
              <a:rPr lang="en-US" altLang="zh-CN" baseline="30000" dirty="0">
                <a:solidFill>
                  <a:srgbClr val="2709BB"/>
                </a:solidFill>
                <a:latin typeface="微软雅黑 Light" panose="020B0502040204020203" pitchFamily="34" charset="-122"/>
                <a:ea typeface="微软雅黑 Light" panose="020B0502040204020203" pitchFamily="34" charset="-122"/>
                <a:cs typeface="+mn-cs"/>
                <a:hlinkClick r:id="rId6" action="ppaction://hlinksldjump"/>
              </a:rPr>
              <a:t>2</a:t>
            </a: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6" action="ppaction://hlinksldjump"/>
              </a:rPr>
              <a:t> + </a:t>
            </a:r>
            <a:r>
              <a:rPr lang="en-US" altLang="zh-CN" i="1" dirty="0">
                <a:solidFill>
                  <a:srgbClr val="2709BB"/>
                </a:solidFill>
                <a:latin typeface="微软雅黑 Light" panose="020B0502040204020203" pitchFamily="34" charset="-122"/>
                <a:ea typeface="微软雅黑 Light" panose="020B0502040204020203" pitchFamily="34" charset="-122"/>
                <a:cs typeface="+mn-cs"/>
                <a:hlinkClick r:id="rId6" action="ppaction://hlinksldjump"/>
              </a:rPr>
              <a:t>bx</a:t>
            </a: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6" action="ppaction://hlinksldjump"/>
              </a:rPr>
              <a:t> + </a:t>
            </a:r>
            <a:r>
              <a:rPr lang="en-US" altLang="zh-CN" i="1" dirty="0">
                <a:solidFill>
                  <a:srgbClr val="2709BB"/>
                </a:solidFill>
                <a:latin typeface="微软雅黑 Light" panose="020B0502040204020203" pitchFamily="34" charset="-122"/>
                <a:ea typeface="微软雅黑 Light" panose="020B0502040204020203" pitchFamily="34" charset="-122"/>
                <a:cs typeface="+mn-cs"/>
                <a:hlinkClick r:id="rId6" action="ppaction://hlinksldjump"/>
              </a:rPr>
              <a:t>c</a:t>
            </a:r>
            <a:r>
              <a:rPr lang="en-US" altLang="zh-CN" dirty="0">
                <a:solidFill>
                  <a:srgbClr val="2709BB"/>
                </a:solidFill>
                <a:latin typeface="微软雅黑 Light" panose="020B0502040204020203" pitchFamily="34" charset="-122"/>
                <a:ea typeface="微软雅黑 Light" panose="020B0502040204020203" pitchFamily="34" charset="-122"/>
                <a:cs typeface="+mn-cs"/>
                <a:hlinkClick r:id="rId6" action="ppaction://hlinksldjump"/>
              </a:rPr>
              <a:t> </a:t>
            </a:r>
            <a:r>
              <a:rPr lang="zh-CN" altLang="en-US" dirty="0">
                <a:solidFill>
                  <a:srgbClr val="2709BB"/>
                </a:solidFill>
                <a:latin typeface="微软雅黑 Light" panose="020B0502040204020203" pitchFamily="34" charset="-122"/>
                <a:ea typeface="微软雅黑 Light" panose="020B0502040204020203" pitchFamily="34" charset="-122"/>
                <a:cs typeface="+mn-cs"/>
                <a:hlinkClick r:id="rId6" action="ppaction://hlinksldjump"/>
              </a:rPr>
              <a:t>程序的运行过程</a:t>
            </a:r>
            <a:endParaRPr lang="en-US" altLang="zh-CN" dirty="0">
              <a:solidFill>
                <a:srgbClr val="2709BB"/>
              </a:solidFill>
              <a:latin typeface="楷体_GB2312" pitchFamily="49" charset="-122"/>
              <a:ea typeface="微软雅黑 Light" panose="020B0502040204020203" pitchFamily="34" charset="-122"/>
              <a:cs typeface="+mn-cs"/>
            </a:endParaRPr>
          </a:p>
        </p:txBody>
      </p:sp>
      <p:sp>
        <p:nvSpPr>
          <p:cNvPr id="46083" name="矩形 10"/>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矩形 59"/>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06" name="Rectangle 44"/>
          <p:cNvSpPr/>
          <p:nvPr/>
        </p:nvSpPr>
        <p:spPr>
          <a:xfrm>
            <a:off x="3124200" y="5056188"/>
            <a:ext cx="909638" cy="688975"/>
          </a:xfrm>
          <a:prstGeom prst="rect">
            <a:avLst/>
          </a:prstGeom>
          <a:noFill/>
          <a:ln w="20701">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07" name="Rectangle 51"/>
          <p:cNvSpPr/>
          <p:nvPr/>
        </p:nvSpPr>
        <p:spPr>
          <a:xfrm>
            <a:off x="2897188" y="3211513"/>
            <a:ext cx="908050" cy="369887"/>
          </a:xfrm>
          <a:prstGeom prst="rect">
            <a:avLst/>
          </a:prstGeom>
          <a:noFill/>
          <a:ln w="9525">
            <a:noFill/>
          </a:ln>
        </p:spPr>
        <p:txBody>
          <a:bodyPr lIns="0" tIns="0" rIns="0" bIns="0" anchor="t" anchorCtr="0">
            <a:spAutoFit/>
          </a:bodyPr>
          <a:p>
            <a:pPr>
              <a:spcBef>
                <a:spcPct val="20000"/>
              </a:spcBef>
            </a:pPr>
            <a:r>
              <a:rPr lang="en-US" altLang="zh-CN" sz="2400" dirty="0">
                <a:latin typeface="Times New Roman" panose="02020603050405020304" pitchFamily="18" charset="0"/>
                <a:ea typeface="宋体" panose="02010600030101010101" pitchFamily="2" charset="-122"/>
              </a:rPr>
              <a:t>CU</a:t>
            </a:r>
            <a:endParaRPr lang="en-US" altLang="zh-CN" sz="2400" dirty="0">
              <a:latin typeface="宋体" panose="02010600030101010101" pitchFamily="2" charset="-122"/>
              <a:ea typeface="宋体" panose="02010600030101010101" pitchFamily="2" charset="-122"/>
            </a:endParaRPr>
          </a:p>
        </p:txBody>
      </p:sp>
      <p:sp>
        <p:nvSpPr>
          <p:cNvPr id="47108" name="Rectangle 52"/>
          <p:cNvSpPr/>
          <p:nvPr/>
        </p:nvSpPr>
        <p:spPr>
          <a:xfrm>
            <a:off x="2805113" y="3830638"/>
            <a:ext cx="939800" cy="369887"/>
          </a:xfrm>
          <a:prstGeom prst="rect">
            <a:avLst/>
          </a:prstGeom>
          <a:noFill/>
          <a:ln w="9525">
            <a:noFill/>
          </a:ln>
        </p:spPr>
        <p:txBody>
          <a:bodyPr lIns="0" tIns="0" rIns="0" bIns="0" anchor="t" anchorCtr="0">
            <a:spAutoFit/>
          </a:bodyPr>
          <a:p>
            <a:pPr>
              <a:spcBef>
                <a:spcPct val="20000"/>
              </a:spcBef>
            </a:pPr>
            <a:r>
              <a:rPr lang="zh-CN" altLang="en-US" sz="2400" dirty="0">
                <a:latin typeface="宋体" panose="02010600030101010101" pitchFamily="2" charset="-122"/>
                <a:ea typeface="宋体" panose="02010600030101010101" pitchFamily="2" charset="-122"/>
              </a:rPr>
              <a:t>控制</a:t>
            </a:r>
            <a:endParaRPr lang="zh-CN" altLang="en-US" sz="2400" dirty="0">
              <a:latin typeface="宋体" panose="02010600030101010101" pitchFamily="2" charset="-122"/>
              <a:ea typeface="宋体" panose="02010600030101010101" pitchFamily="2" charset="-122"/>
            </a:endParaRPr>
          </a:p>
        </p:txBody>
      </p:sp>
      <p:sp>
        <p:nvSpPr>
          <p:cNvPr id="47109" name="Rectangle 53"/>
          <p:cNvSpPr/>
          <p:nvPr/>
        </p:nvSpPr>
        <p:spPr>
          <a:xfrm>
            <a:off x="2805113" y="4479925"/>
            <a:ext cx="827087" cy="369888"/>
          </a:xfrm>
          <a:prstGeom prst="rect">
            <a:avLst/>
          </a:prstGeom>
          <a:noFill/>
          <a:ln w="9525">
            <a:noFill/>
          </a:ln>
        </p:spPr>
        <p:txBody>
          <a:bodyPr lIns="0" tIns="0" rIns="0" bIns="0" anchor="t" anchorCtr="0">
            <a:spAutoFit/>
          </a:bodyPr>
          <a:p>
            <a:pPr>
              <a:spcBef>
                <a:spcPct val="20000"/>
              </a:spcBef>
            </a:pPr>
            <a:r>
              <a:rPr lang="zh-CN" altLang="en-US" sz="2400" dirty="0">
                <a:latin typeface="宋体" panose="02010600030101010101" pitchFamily="2" charset="-122"/>
                <a:ea typeface="宋体" panose="02010600030101010101" pitchFamily="2" charset="-122"/>
              </a:rPr>
              <a:t>单元</a:t>
            </a:r>
            <a:endParaRPr lang="zh-CN" altLang="en-US" sz="2400" dirty="0">
              <a:latin typeface="宋体" panose="02010600030101010101" pitchFamily="2" charset="-122"/>
              <a:ea typeface="宋体" panose="02010600030101010101" pitchFamily="2" charset="-122"/>
            </a:endParaRPr>
          </a:p>
        </p:txBody>
      </p:sp>
      <p:grpSp>
        <p:nvGrpSpPr>
          <p:cNvPr id="47110" name="Group 55"/>
          <p:cNvGrpSpPr/>
          <p:nvPr/>
        </p:nvGrpSpPr>
        <p:grpSpPr>
          <a:xfrm>
            <a:off x="5405438" y="1550988"/>
            <a:ext cx="2514600" cy="4495800"/>
            <a:chOff x="3456" y="1200"/>
            <a:chExt cx="1584" cy="2832"/>
          </a:xfrm>
        </p:grpSpPr>
        <p:sp>
          <p:nvSpPr>
            <p:cNvPr id="47111" name="Rectangle 56"/>
            <p:cNvSpPr/>
            <p:nvPr/>
          </p:nvSpPr>
          <p:spPr>
            <a:xfrm>
              <a:off x="3456" y="1200"/>
              <a:ext cx="1584" cy="283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nvGrpSpPr>
            <p:cNvPr id="47112" name="Group 57"/>
            <p:cNvGrpSpPr/>
            <p:nvPr/>
          </p:nvGrpSpPr>
          <p:grpSpPr>
            <a:xfrm>
              <a:off x="3648" y="3667"/>
              <a:ext cx="1216" cy="365"/>
              <a:chOff x="3648" y="3667"/>
              <a:chExt cx="1216" cy="365"/>
            </a:xfrm>
          </p:grpSpPr>
          <p:sp>
            <p:nvSpPr>
              <p:cNvPr id="47113" name="Rectangle 58"/>
              <p:cNvSpPr/>
              <p:nvPr/>
            </p:nvSpPr>
            <p:spPr>
              <a:xfrm>
                <a:off x="3648" y="3667"/>
                <a:ext cx="1200" cy="365"/>
              </a:xfrm>
              <a:prstGeom prst="rect">
                <a:avLst/>
              </a:prstGeom>
              <a:noFill/>
              <a:ln w="1587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14" name="Rectangle 59"/>
              <p:cNvSpPr/>
              <p:nvPr/>
            </p:nvSpPr>
            <p:spPr>
              <a:xfrm>
                <a:off x="3797" y="3686"/>
                <a:ext cx="1067" cy="269"/>
              </a:xfrm>
              <a:prstGeom prst="rect">
                <a:avLst/>
              </a:prstGeom>
              <a:noFill/>
              <a:ln w="9525">
                <a:noFill/>
              </a:ln>
            </p:spPr>
            <p:txBody>
              <a:bodyPr lIns="0" tIns="0" rIns="0" bIns="0" anchor="t" anchorCtr="0">
                <a:spAutoFit/>
              </a:bodyPr>
              <a:p>
                <a:pPr>
                  <a:spcBef>
                    <a:spcPct val="20000"/>
                  </a:spcBef>
                </a:pPr>
                <a:r>
                  <a:rPr lang="zh-CN" altLang="en-US" sz="2800" dirty="0">
                    <a:latin typeface="宋体" panose="02010600030101010101" pitchFamily="2" charset="-122"/>
                    <a:ea typeface="宋体" panose="02010600030101010101" pitchFamily="2" charset="-122"/>
                  </a:rPr>
                  <a:t>主存储器</a:t>
                </a:r>
                <a:endParaRPr lang="zh-CN" altLang="en-US" sz="2800" dirty="0">
                  <a:latin typeface="宋体" panose="02010600030101010101" pitchFamily="2" charset="-122"/>
                  <a:ea typeface="宋体" panose="02010600030101010101" pitchFamily="2" charset="-122"/>
                </a:endParaRPr>
              </a:p>
            </p:txBody>
          </p:sp>
        </p:grpSp>
        <p:grpSp>
          <p:nvGrpSpPr>
            <p:cNvPr id="47115" name="Group 60"/>
            <p:cNvGrpSpPr/>
            <p:nvPr/>
          </p:nvGrpSpPr>
          <p:grpSpPr>
            <a:xfrm>
              <a:off x="3552" y="2832"/>
              <a:ext cx="1376" cy="576"/>
              <a:chOff x="3552" y="2832"/>
              <a:chExt cx="1376" cy="576"/>
            </a:xfrm>
          </p:grpSpPr>
          <p:sp>
            <p:nvSpPr>
              <p:cNvPr id="47116" name="Rectangle 61"/>
              <p:cNvSpPr/>
              <p:nvPr/>
            </p:nvSpPr>
            <p:spPr>
              <a:xfrm>
                <a:off x="4266" y="2832"/>
                <a:ext cx="630" cy="576"/>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17" name="Rectangle 62"/>
              <p:cNvSpPr/>
              <p:nvPr/>
            </p:nvSpPr>
            <p:spPr>
              <a:xfrm>
                <a:off x="4354" y="2985"/>
                <a:ext cx="574" cy="233"/>
              </a:xfrm>
              <a:prstGeom prst="rect">
                <a:avLst/>
              </a:prstGeom>
              <a:noFill/>
              <a:ln w="28575">
                <a:noFill/>
              </a:ln>
            </p:spPr>
            <p:txBody>
              <a:bodyPr lIns="0" tIns="0" rIns="0" bIns="0" anchor="t" anchorCtr="0">
                <a:spAutoFit/>
              </a:bodyPr>
              <a:p>
                <a:pPr>
                  <a:spcBef>
                    <a:spcPct val="20000"/>
                  </a:spcBef>
                </a:pPr>
                <a:r>
                  <a:rPr lang="en-US" altLang="zh-CN" sz="2400" dirty="0">
                    <a:latin typeface="Times New Roman" panose="02020603050405020304" pitchFamily="18" charset="0"/>
                    <a:ea typeface="宋体" panose="02010600030101010101" pitchFamily="2" charset="-122"/>
                  </a:rPr>
                  <a:t>MDR</a:t>
                </a:r>
                <a:endParaRPr lang="en-US" altLang="zh-CN" sz="2400" dirty="0">
                  <a:latin typeface="宋体" panose="02010600030101010101" pitchFamily="2" charset="-122"/>
                  <a:ea typeface="宋体" panose="02010600030101010101" pitchFamily="2" charset="-122"/>
                </a:endParaRPr>
              </a:p>
            </p:txBody>
          </p:sp>
          <p:sp>
            <p:nvSpPr>
              <p:cNvPr id="47118" name="Rectangle 63"/>
              <p:cNvSpPr/>
              <p:nvPr/>
            </p:nvSpPr>
            <p:spPr>
              <a:xfrm>
                <a:off x="3552" y="2832"/>
                <a:ext cx="624" cy="576"/>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19" name="Rectangle 64"/>
              <p:cNvSpPr/>
              <p:nvPr/>
            </p:nvSpPr>
            <p:spPr>
              <a:xfrm>
                <a:off x="3631" y="2985"/>
                <a:ext cx="628" cy="233"/>
              </a:xfrm>
              <a:prstGeom prst="rect">
                <a:avLst/>
              </a:prstGeom>
              <a:noFill/>
              <a:ln w="28575">
                <a:noFill/>
              </a:ln>
            </p:spPr>
            <p:txBody>
              <a:bodyPr lIns="0" tIns="0" rIns="0" bIns="0" anchor="t" anchorCtr="0">
                <a:spAutoFit/>
              </a:bodyPr>
              <a:p>
                <a:pPr>
                  <a:spcBef>
                    <a:spcPct val="20000"/>
                  </a:spcBef>
                </a:pPr>
                <a:r>
                  <a:rPr lang="en-US" altLang="zh-CN" sz="2400" dirty="0">
                    <a:latin typeface="Times New Roman" panose="02020603050405020304" pitchFamily="18" charset="0"/>
                    <a:ea typeface="宋体" panose="02010600030101010101" pitchFamily="2" charset="-122"/>
                  </a:rPr>
                  <a:t>MAR</a:t>
                </a:r>
                <a:endParaRPr lang="en-US" altLang="zh-CN" sz="2400" dirty="0">
                  <a:latin typeface="宋体" panose="02010600030101010101" pitchFamily="2" charset="-122"/>
                  <a:ea typeface="宋体" panose="02010600030101010101" pitchFamily="2" charset="-122"/>
                </a:endParaRPr>
              </a:p>
            </p:txBody>
          </p:sp>
        </p:grpSp>
        <p:grpSp>
          <p:nvGrpSpPr>
            <p:cNvPr id="47120" name="Group 65"/>
            <p:cNvGrpSpPr/>
            <p:nvPr/>
          </p:nvGrpSpPr>
          <p:grpSpPr>
            <a:xfrm>
              <a:off x="3552" y="1344"/>
              <a:ext cx="1392" cy="912"/>
              <a:chOff x="3552" y="1344"/>
              <a:chExt cx="1392" cy="912"/>
            </a:xfrm>
          </p:grpSpPr>
          <p:sp>
            <p:nvSpPr>
              <p:cNvPr id="47121" name="Rectangle 66"/>
              <p:cNvSpPr/>
              <p:nvPr/>
            </p:nvSpPr>
            <p:spPr>
              <a:xfrm>
                <a:off x="3552" y="1344"/>
                <a:ext cx="1392" cy="912"/>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22" name="Text Box 67"/>
              <p:cNvSpPr txBox="1"/>
              <p:nvPr/>
            </p:nvSpPr>
            <p:spPr>
              <a:xfrm>
                <a:off x="3771" y="1569"/>
                <a:ext cx="983" cy="404"/>
              </a:xfrm>
              <a:prstGeom prst="rect">
                <a:avLst/>
              </a:prstGeom>
              <a:noFill/>
              <a:ln w="9525">
                <a:noFill/>
              </a:ln>
            </p:spPr>
            <p:txBody>
              <a:bodyPr wrap="none" anchor="t" anchorCtr="0">
                <a:spAutoFit/>
              </a:bodyPr>
              <a:p>
                <a:pPr algn="ctr">
                  <a:spcBef>
                    <a:spcPct val="20000"/>
                  </a:spcBef>
                </a:pPr>
                <a:r>
                  <a:rPr lang="zh-CN" altLang="en-US" sz="3600" dirty="0">
                    <a:latin typeface="宋体" panose="02010600030101010101" pitchFamily="2" charset="-122"/>
                    <a:ea typeface="宋体" panose="02010600030101010101" pitchFamily="2" charset="-122"/>
                  </a:rPr>
                  <a:t>存储体</a:t>
                </a:r>
                <a:endParaRPr lang="zh-CN" altLang="en-US" sz="3600" dirty="0">
                  <a:latin typeface="宋体" panose="02010600030101010101" pitchFamily="2" charset="-122"/>
                  <a:ea typeface="宋体" panose="02010600030101010101" pitchFamily="2" charset="-122"/>
                </a:endParaRPr>
              </a:p>
            </p:txBody>
          </p:sp>
        </p:grpSp>
      </p:grpSp>
      <p:grpSp>
        <p:nvGrpSpPr>
          <p:cNvPr id="47123" name="Group 68"/>
          <p:cNvGrpSpPr/>
          <p:nvPr/>
        </p:nvGrpSpPr>
        <p:grpSpPr>
          <a:xfrm>
            <a:off x="382588" y="1550988"/>
            <a:ext cx="4565650" cy="4492625"/>
            <a:chOff x="292" y="1200"/>
            <a:chExt cx="2876" cy="2830"/>
          </a:xfrm>
        </p:grpSpPr>
        <p:sp>
          <p:nvSpPr>
            <p:cNvPr id="47124" name="Rectangle 69"/>
            <p:cNvSpPr/>
            <p:nvPr/>
          </p:nvSpPr>
          <p:spPr>
            <a:xfrm>
              <a:off x="292" y="1200"/>
              <a:ext cx="2828" cy="2830"/>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25" name="Rectangle 70"/>
            <p:cNvSpPr/>
            <p:nvPr/>
          </p:nvSpPr>
          <p:spPr>
            <a:xfrm>
              <a:off x="1357" y="1248"/>
              <a:ext cx="531" cy="310"/>
            </a:xfrm>
            <a:prstGeom prst="rect">
              <a:avLst/>
            </a:prstGeom>
            <a:noFill/>
            <a:ln w="9525">
              <a:noFill/>
            </a:ln>
          </p:spPr>
          <p:txBody>
            <a:bodyPr wrap="none" lIns="0" tIns="0" rIns="0" bIns="0" anchor="t" anchorCtr="0">
              <a:spAutoFit/>
            </a:bodyPr>
            <a:p>
              <a:pPr algn="ctr">
                <a:spcBef>
                  <a:spcPct val="20000"/>
                </a:spcBef>
              </a:pPr>
              <a:r>
                <a:rPr lang="en-US" altLang="zh-CN" sz="3200" dirty="0">
                  <a:latin typeface="Times New Roman" panose="02020603050405020304" pitchFamily="18" charset="0"/>
                  <a:ea typeface="宋体" panose="02010600030101010101" pitchFamily="2" charset="-122"/>
                </a:rPr>
                <a:t>CPU</a:t>
              </a:r>
              <a:endParaRPr lang="en-US" altLang="zh-CN" sz="3200" dirty="0">
                <a:latin typeface="宋体" panose="02010600030101010101" pitchFamily="2" charset="-122"/>
                <a:ea typeface="宋体" panose="02010600030101010101" pitchFamily="2" charset="-122"/>
              </a:endParaRPr>
            </a:p>
          </p:txBody>
        </p:sp>
        <p:grpSp>
          <p:nvGrpSpPr>
            <p:cNvPr id="47126" name="Group 71"/>
            <p:cNvGrpSpPr/>
            <p:nvPr/>
          </p:nvGrpSpPr>
          <p:grpSpPr>
            <a:xfrm>
              <a:off x="1680" y="1584"/>
              <a:ext cx="1488" cy="2352"/>
              <a:chOff x="1680" y="1584"/>
              <a:chExt cx="1488" cy="2352"/>
            </a:xfrm>
          </p:grpSpPr>
          <p:grpSp>
            <p:nvGrpSpPr>
              <p:cNvPr id="47127" name="Group 72"/>
              <p:cNvGrpSpPr/>
              <p:nvPr/>
            </p:nvGrpSpPr>
            <p:grpSpPr>
              <a:xfrm>
                <a:off x="2427" y="2980"/>
                <a:ext cx="741" cy="284"/>
                <a:chOff x="2427" y="2980"/>
                <a:chExt cx="741" cy="284"/>
              </a:xfrm>
            </p:grpSpPr>
            <p:sp>
              <p:nvSpPr>
                <p:cNvPr id="47128" name="Rectangle 73"/>
                <p:cNvSpPr/>
                <p:nvPr/>
              </p:nvSpPr>
              <p:spPr>
                <a:xfrm>
                  <a:off x="2427" y="2980"/>
                  <a:ext cx="438" cy="284"/>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29" name="Rectangle 74"/>
                <p:cNvSpPr/>
                <p:nvPr/>
              </p:nvSpPr>
              <p:spPr>
                <a:xfrm>
                  <a:off x="2511" y="2980"/>
                  <a:ext cx="657" cy="269"/>
                </a:xfrm>
                <a:prstGeom prst="rect">
                  <a:avLst/>
                </a:prstGeom>
                <a:noFill/>
                <a:ln w="9525">
                  <a:noFill/>
                </a:ln>
              </p:spPr>
              <p:txBody>
                <a:bodyPr lIns="0" tIns="0" rIns="0" bIns="0" anchor="t" anchorCtr="0">
                  <a:spAutoFit/>
                </a:bodyPr>
                <a:p>
                  <a:pPr>
                    <a:spcBef>
                      <a:spcPct val="20000"/>
                    </a:spcBef>
                  </a:pPr>
                  <a:r>
                    <a:rPr lang="en-US" altLang="zh-CN" sz="2800" dirty="0">
                      <a:latin typeface="Times New Roman" panose="02020603050405020304" pitchFamily="18" charset="0"/>
                      <a:ea typeface="宋体" panose="02010600030101010101" pitchFamily="2" charset="-122"/>
                    </a:rPr>
                    <a:t>PC</a:t>
                  </a:r>
                  <a:endParaRPr lang="en-US" altLang="zh-CN" sz="2800" dirty="0">
                    <a:latin typeface="宋体" panose="02010600030101010101" pitchFamily="2" charset="-122"/>
                    <a:ea typeface="宋体" panose="02010600030101010101" pitchFamily="2" charset="-122"/>
                  </a:endParaRPr>
                </a:p>
              </p:txBody>
            </p:sp>
          </p:grpSp>
          <p:sp>
            <p:nvSpPr>
              <p:cNvPr id="47130" name="Rectangle 75"/>
              <p:cNvSpPr/>
              <p:nvPr/>
            </p:nvSpPr>
            <p:spPr>
              <a:xfrm>
                <a:off x="2064" y="3610"/>
                <a:ext cx="816" cy="233"/>
              </a:xfrm>
              <a:prstGeom prst="rect">
                <a:avLst/>
              </a:prstGeom>
              <a:noFill/>
              <a:ln w="9525">
                <a:noFill/>
              </a:ln>
            </p:spPr>
            <p:txBody>
              <a:bodyPr lIns="0" tIns="0" rIns="0" bIns="0" anchor="t" anchorCtr="0">
                <a:spAutoFit/>
              </a:bodyPr>
              <a:p>
                <a:pPr>
                  <a:spcBef>
                    <a:spcPct val="20000"/>
                  </a:spcBef>
                </a:pPr>
                <a:r>
                  <a:rPr lang="zh-CN" altLang="en-US" sz="2400" dirty="0">
                    <a:latin typeface="宋体" panose="02010600030101010101" pitchFamily="2" charset="-122"/>
                    <a:ea typeface="宋体" panose="02010600030101010101" pitchFamily="2" charset="-122"/>
                  </a:rPr>
                  <a:t>控制器</a:t>
                </a:r>
                <a:endParaRPr lang="zh-CN" altLang="en-US" sz="2400" dirty="0">
                  <a:latin typeface="宋体" panose="02010600030101010101" pitchFamily="2" charset="-122"/>
                  <a:ea typeface="宋体" panose="02010600030101010101" pitchFamily="2" charset="-122"/>
                </a:endParaRPr>
              </a:p>
            </p:txBody>
          </p:sp>
          <p:sp>
            <p:nvSpPr>
              <p:cNvPr id="47131" name="Rectangle 76"/>
              <p:cNvSpPr/>
              <p:nvPr/>
            </p:nvSpPr>
            <p:spPr>
              <a:xfrm>
                <a:off x="1778" y="2160"/>
                <a:ext cx="478" cy="1300"/>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nvGrpSpPr>
              <p:cNvPr id="47132" name="Group 77"/>
              <p:cNvGrpSpPr/>
              <p:nvPr/>
            </p:nvGrpSpPr>
            <p:grpSpPr>
              <a:xfrm>
                <a:off x="2427" y="2453"/>
                <a:ext cx="693" cy="283"/>
                <a:chOff x="2427" y="2453"/>
                <a:chExt cx="693" cy="283"/>
              </a:xfrm>
            </p:grpSpPr>
            <p:sp>
              <p:nvSpPr>
                <p:cNvPr id="47133" name="Rectangle 78"/>
                <p:cNvSpPr/>
                <p:nvPr/>
              </p:nvSpPr>
              <p:spPr>
                <a:xfrm>
                  <a:off x="2427" y="2453"/>
                  <a:ext cx="438" cy="283"/>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34" name="Rectangle 79"/>
                <p:cNvSpPr/>
                <p:nvPr/>
              </p:nvSpPr>
              <p:spPr>
                <a:xfrm>
                  <a:off x="2520" y="2453"/>
                  <a:ext cx="600" cy="269"/>
                </a:xfrm>
                <a:prstGeom prst="rect">
                  <a:avLst/>
                </a:prstGeom>
                <a:noFill/>
                <a:ln w="9525">
                  <a:noFill/>
                </a:ln>
              </p:spPr>
              <p:txBody>
                <a:bodyPr lIns="0" tIns="0" rIns="0" bIns="0" anchor="t" anchorCtr="0">
                  <a:spAutoFit/>
                </a:bodyPr>
                <a:p>
                  <a:pPr>
                    <a:spcBef>
                      <a:spcPct val="20000"/>
                    </a:spcBef>
                  </a:pPr>
                  <a:r>
                    <a:rPr lang="en-US" altLang="zh-CN" sz="2800" dirty="0">
                      <a:latin typeface="Times New Roman" panose="02020603050405020304" pitchFamily="18" charset="0"/>
                      <a:ea typeface="宋体" panose="02010600030101010101" pitchFamily="2" charset="-122"/>
                    </a:rPr>
                    <a:t>IR</a:t>
                  </a:r>
                  <a:endParaRPr lang="en-US" altLang="zh-CN" sz="2800" dirty="0">
                    <a:latin typeface="宋体" panose="02010600030101010101" pitchFamily="2" charset="-122"/>
                    <a:ea typeface="宋体" panose="02010600030101010101" pitchFamily="2" charset="-122"/>
                  </a:endParaRPr>
                </a:p>
              </p:txBody>
            </p:sp>
          </p:grpSp>
          <p:sp>
            <p:nvSpPr>
              <p:cNvPr id="47135" name="Rectangle 80"/>
              <p:cNvSpPr/>
              <p:nvPr/>
            </p:nvSpPr>
            <p:spPr>
              <a:xfrm>
                <a:off x="1680" y="1584"/>
                <a:ext cx="1296" cy="2352"/>
              </a:xfrm>
              <a:prstGeom prst="rect">
                <a:avLst/>
              </a:prstGeom>
              <a:noFill/>
              <a:ln w="28575" cap="flat" cmpd="sng">
                <a:solidFill>
                  <a:schemeClr val="tx1"/>
                </a:solidFill>
                <a:prstDash val="lgDash"/>
                <a:miter/>
                <a:headEnd type="none" w="med" len="med"/>
                <a:tailEnd type="none" w="med" len="med"/>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47136" name="Line 81"/>
              <p:cNvSpPr/>
              <p:nvPr/>
            </p:nvSpPr>
            <p:spPr>
              <a:xfrm flipV="1">
                <a:off x="1848" y="1584"/>
                <a:ext cx="0" cy="576"/>
              </a:xfrm>
              <a:prstGeom prst="line">
                <a:avLst/>
              </a:prstGeom>
              <a:ln w="28575" cap="flat" cmpd="sng">
                <a:solidFill>
                  <a:schemeClr val="tx1"/>
                </a:solidFill>
                <a:prstDash val="solid"/>
                <a:round/>
                <a:headEnd type="none" w="med" len="med"/>
                <a:tailEnd type="stealth" w="med" len="med"/>
              </a:ln>
            </p:spPr>
          </p:sp>
          <p:sp>
            <p:nvSpPr>
              <p:cNvPr id="47137" name="Line 82"/>
              <p:cNvSpPr/>
              <p:nvPr/>
            </p:nvSpPr>
            <p:spPr>
              <a:xfrm flipV="1">
                <a:off x="2064" y="1584"/>
                <a:ext cx="0" cy="576"/>
              </a:xfrm>
              <a:prstGeom prst="line">
                <a:avLst/>
              </a:prstGeom>
              <a:ln w="28575" cap="flat" cmpd="sng">
                <a:solidFill>
                  <a:schemeClr val="tx1"/>
                </a:solidFill>
                <a:prstDash val="solid"/>
                <a:round/>
                <a:headEnd type="none" w="med" len="med"/>
                <a:tailEnd type="stealth" w="med" len="med"/>
              </a:ln>
            </p:spPr>
          </p:sp>
          <p:sp>
            <p:nvSpPr>
              <p:cNvPr id="47138" name="Text Box 83"/>
              <p:cNvSpPr txBox="1"/>
              <p:nvPr/>
            </p:nvSpPr>
            <p:spPr>
              <a:xfrm>
                <a:off x="1814" y="1754"/>
                <a:ext cx="308" cy="288"/>
              </a:xfrm>
              <a:prstGeom prst="rect">
                <a:avLst/>
              </a:prstGeom>
              <a:noFill/>
              <a:ln w="9525">
                <a:noFill/>
              </a:ln>
            </p:spPr>
            <p:txBody>
              <a:bodyPr wrap="none" anchor="t" anchorCtr="0">
                <a:spAutoFit/>
              </a:bodyPr>
              <a:p>
                <a:pPr>
                  <a:spcBef>
                    <a:spcPct val="20000"/>
                  </a:spcBef>
                </a:pPr>
                <a:r>
                  <a:rPr lang="en-US" altLang="zh-CN" sz="2400" dirty="0">
                    <a:solidFill>
                      <a:schemeClr val="folHlink"/>
                    </a:solidFill>
                    <a:latin typeface="Times New Roman" panose="02020603050405020304" pitchFamily="18" charset="0"/>
                    <a:ea typeface="宋体" panose="02010600030101010101" pitchFamily="2" charset="-122"/>
                  </a:rPr>
                  <a:t>…</a:t>
                </a:r>
                <a:endParaRPr lang="en-US" altLang="zh-CN" sz="2400" dirty="0">
                  <a:solidFill>
                    <a:schemeClr val="folHlink"/>
                  </a:solidFill>
                  <a:latin typeface="宋体" panose="02010600030101010101" pitchFamily="2" charset="-122"/>
                  <a:ea typeface="宋体" panose="02010600030101010101" pitchFamily="2" charset="-122"/>
                </a:endParaRPr>
              </a:p>
            </p:txBody>
          </p:sp>
        </p:grpSp>
        <p:grpSp>
          <p:nvGrpSpPr>
            <p:cNvPr id="47139" name="Group 84"/>
            <p:cNvGrpSpPr/>
            <p:nvPr/>
          </p:nvGrpSpPr>
          <p:grpSpPr>
            <a:xfrm>
              <a:off x="384" y="1584"/>
              <a:ext cx="1220" cy="2352"/>
              <a:chOff x="384" y="1584"/>
              <a:chExt cx="1220" cy="2352"/>
            </a:xfrm>
          </p:grpSpPr>
          <p:sp>
            <p:nvSpPr>
              <p:cNvPr id="47140" name="Rectangle 85"/>
              <p:cNvSpPr/>
              <p:nvPr/>
            </p:nvSpPr>
            <p:spPr>
              <a:xfrm>
                <a:off x="779" y="3486"/>
                <a:ext cx="495" cy="375"/>
              </a:xfrm>
              <a:prstGeom prst="rect">
                <a:avLst/>
              </a:prstGeom>
              <a:noFill/>
              <a:ln w="1587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41" name="Rectangle 86"/>
              <p:cNvSpPr/>
              <p:nvPr/>
            </p:nvSpPr>
            <p:spPr>
              <a:xfrm>
                <a:off x="698" y="3601"/>
                <a:ext cx="785" cy="233"/>
              </a:xfrm>
              <a:prstGeom prst="rect">
                <a:avLst/>
              </a:prstGeom>
              <a:noFill/>
              <a:ln w="9525">
                <a:noFill/>
              </a:ln>
            </p:spPr>
            <p:txBody>
              <a:bodyPr lIns="0" tIns="0" rIns="0" bIns="0" anchor="t" anchorCtr="0">
                <a:spAutoFit/>
              </a:bodyPr>
              <a:p>
                <a:pPr>
                  <a:spcBef>
                    <a:spcPct val="20000"/>
                  </a:spcBef>
                </a:pPr>
                <a:r>
                  <a:rPr lang="zh-CN" altLang="en-US" sz="2400" dirty="0">
                    <a:latin typeface="宋体" panose="02010600030101010101" pitchFamily="2" charset="-122"/>
                    <a:ea typeface="宋体" panose="02010600030101010101" pitchFamily="2" charset="-122"/>
                  </a:rPr>
                  <a:t>运算器</a:t>
                </a:r>
                <a:endParaRPr lang="zh-CN" altLang="en-US" sz="2400" dirty="0">
                  <a:latin typeface="宋体" panose="02010600030101010101" pitchFamily="2" charset="-122"/>
                  <a:ea typeface="宋体" panose="02010600030101010101" pitchFamily="2" charset="-122"/>
                </a:endParaRPr>
              </a:p>
            </p:txBody>
          </p:sp>
          <p:sp>
            <p:nvSpPr>
              <p:cNvPr id="47142" name="Rectangle 87"/>
              <p:cNvSpPr/>
              <p:nvPr/>
            </p:nvSpPr>
            <p:spPr>
              <a:xfrm>
                <a:off x="1117" y="1988"/>
                <a:ext cx="374" cy="282"/>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43" name="Rectangle 88"/>
              <p:cNvSpPr/>
              <p:nvPr/>
            </p:nvSpPr>
            <p:spPr>
              <a:xfrm>
                <a:off x="1189" y="1856"/>
                <a:ext cx="415" cy="388"/>
              </a:xfrm>
              <a:prstGeom prst="rect">
                <a:avLst/>
              </a:prstGeom>
              <a:noFill/>
              <a:ln w="9525">
                <a:noFill/>
              </a:ln>
            </p:spPr>
            <p:txBody>
              <a:bodyPr lIns="0" tIns="0" rIns="0" bIns="0" anchor="t" anchorCtr="0">
                <a:spAutoFit/>
              </a:bodyPr>
              <a:p>
                <a:pPr>
                  <a:spcBef>
                    <a:spcPct val="20000"/>
                  </a:spcBef>
                </a:pPr>
                <a:r>
                  <a:rPr lang="en-US" altLang="zh-CN" dirty="0">
                    <a:latin typeface="Times New Roman" panose="02020603050405020304" pitchFamily="18" charset="0"/>
                    <a:ea typeface="宋体" panose="02010600030101010101" pitchFamily="2" charset="-122"/>
                  </a:rPr>
                  <a:t>MQ</a:t>
                </a:r>
                <a:endParaRPr lang="en-US" altLang="zh-CN" sz="4000" dirty="0">
                  <a:latin typeface="宋体" panose="02010600030101010101" pitchFamily="2" charset="-122"/>
                  <a:ea typeface="宋体" panose="02010600030101010101" pitchFamily="2" charset="-122"/>
                </a:endParaRPr>
              </a:p>
            </p:txBody>
          </p:sp>
          <p:sp>
            <p:nvSpPr>
              <p:cNvPr id="47144" name="Freeform 89"/>
              <p:cNvSpPr/>
              <p:nvPr/>
            </p:nvSpPr>
            <p:spPr>
              <a:xfrm>
                <a:off x="772" y="2272"/>
                <a:ext cx="94" cy="317"/>
              </a:xfrm>
              <a:custGeom>
                <a:avLst/>
                <a:gdLst/>
                <a:ahLst/>
                <a:cxnLst>
                  <a:cxn ang="0">
                    <a:pos x="0" y="85"/>
                  </a:cxn>
                  <a:cxn ang="0">
                    <a:pos x="9" y="85"/>
                  </a:cxn>
                  <a:cxn ang="0">
                    <a:pos x="9" y="325"/>
                  </a:cxn>
                  <a:cxn ang="0">
                    <a:pos x="27" y="325"/>
                  </a:cxn>
                  <a:cxn ang="0">
                    <a:pos x="27" y="85"/>
                  </a:cxn>
                  <a:cxn ang="0">
                    <a:pos x="35" y="85"/>
                  </a:cxn>
                  <a:cxn ang="0">
                    <a:pos x="17" y="0"/>
                  </a:cxn>
                  <a:cxn ang="0">
                    <a:pos x="0" y="85"/>
                  </a:cxn>
                </a:cxnLst>
                <a:pathLst>
                  <a:path w="120" h="315">
                    <a:moveTo>
                      <a:pt x="0" y="80"/>
                    </a:moveTo>
                    <a:lnTo>
                      <a:pt x="30" y="80"/>
                    </a:lnTo>
                    <a:lnTo>
                      <a:pt x="30" y="315"/>
                    </a:lnTo>
                    <a:lnTo>
                      <a:pt x="89" y="315"/>
                    </a:lnTo>
                    <a:lnTo>
                      <a:pt x="89" y="80"/>
                    </a:lnTo>
                    <a:lnTo>
                      <a:pt x="120" y="80"/>
                    </a:lnTo>
                    <a:lnTo>
                      <a:pt x="59" y="0"/>
                    </a:lnTo>
                    <a:lnTo>
                      <a:pt x="0" y="80"/>
                    </a:lnTo>
                    <a:close/>
                  </a:path>
                </a:pathLst>
              </a:custGeom>
              <a:noFill/>
              <a:ln w="15875" cap="flat" cmpd="sng">
                <a:solidFill>
                  <a:schemeClr val="tx1"/>
                </a:solidFill>
                <a:prstDash val="solid"/>
                <a:round/>
                <a:headEnd type="none" w="med" len="med"/>
                <a:tailEnd type="none" w="med" len="med"/>
              </a:ln>
            </p:spPr>
            <p:txBody>
              <a:bodyPr/>
              <a:p>
                <a:endParaRPr lang="zh-CN" altLang="en-US"/>
              </a:p>
            </p:txBody>
          </p:sp>
          <p:sp>
            <p:nvSpPr>
              <p:cNvPr id="47145" name="Rectangle 90"/>
              <p:cNvSpPr/>
              <p:nvPr/>
            </p:nvSpPr>
            <p:spPr>
              <a:xfrm>
                <a:off x="542" y="1988"/>
                <a:ext cx="373" cy="282"/>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46" name="Rectangle 91"/>
              <p:cNvSpPr/>
              <p:nvPr/>
            </p:nvSpPr>
            <p:spPr>
              <a:xfrm>
                <a:off x="572" y="1845"/>
                <a:ext cx="536" cy="388"/>
              </a:xfrm>
              <a:prstGeom prst="rect">
                <a:avLst/>
              </a:prstGeom>
              <a:noFill/>
              <a:ln w="9525">
                <a:noFill/>
              </a:ln>
            </p:spPr>
            <p:txBody>
              <a:bodyPr lIns="0" tIns="0" rIns="0" bIns="0" anchor="t" anchorCtr="0">
                <a:spAutoFit/>
              </a:bodyPr>
              <a:p>
                <a:pPr>
                  <a:spcBef>
                    <a:spcPct val="20000"/>
                  </a:spcBef>
                </a:pPr>
                <a:r>
                  <a:rPr lang="en-US" altLang="zh-CN" dirty="0">
                    <a:latin typeface="Times New Roman" panose="02020603050405020304" pitchFamily="18" charset="0"/>
                    <a:ea typeface="宋体" panose="02010600030101010101" pitchFamily="2" charset="-122"/>
                  </a:rPr>
                  <a:t>ACC</a:t>
                </a:r>
                <a:endParaRPr lang="en-US" altLang="zh-CN" sz="4000" dirty="0">
                  <a:latin typeface="宋体" panose="02010600030101010101" pitchFamily="2" charset="-122"/>
                  <a:ea typeface="宋体" panose="02010600030101010101" pitchFamily="2" charset="-122"/>
                </a:endParaRPr>
              </a:p>
            </p:txBody>
          </p:sp>
          <p:sp>
            <p:nvSpPr>
              <p:cNvPr id="47147" name="Rectangle 92"/>
              <p:cNvSpPr/>
              <p:nvPr/>
            </p:nvSpPr>
            <p:spPr>
              <a:xfrm>
                <a:off x="542" y="2591"/>
                <a:ext cx="373" cy="281"/>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48" name="Rectangle 93"/>
              <p:cNvSpPr/>
              <p:nvPr/>
            </p:nvSpPr>
            <p:spPr>
              <a:xfrm>
                <a:off x="574" y="2459"/>
                <a:ext cx="307" cy="388"/>
              </a:xfrm>
              <a:prstGeom prst="rect">
                <a:avLst/>
              </a:prstGeom>
              <a:noFill/>
              <a:ln w="9525">
                <a:noFill/>
              </a:ln>
            </p:spPr>
            <p:txBody>
              <a:bodyPr wrap="none" lIns="0" tIns="0" rIns="0" bIns="0" anchor="t" anchorCtr="0">
                <a:spAutoFit/>
              </a:bodyPr>
              <a:p>
                <a:pPr algn="ctr">
                  <a:spcBef>
                    <a:spcPct val="20000"/>
                  </a:spcBef>
                </a:pPr>
                <a:r>
                  <a:rPr lang="en-US" altLang="zh-CN" dirty="0">
                    <a:latin typeface="Times New Roman" panose="02020603050405020304" pitchFamily="18" charset="0"/>
                    <a:ea typeface="宋体" panose="02010600030101010101" pitchFamily="2" charset="-122"/>
                  </a:rPr>
                  <a:t>ALU</a:t>
                </a:r>
                <a:endParaRPr lang="en-US" altLang="zh-CN" sz="4000" dirty="0">
                  <a:latin typeface="宋体" panose="02010600030101010101" pitchFamily="2" charset="-122"/>
                  <a:ea typeface="宋体" panose="02010600030101010101" pitchFamily="2" charset="-122"/>
                </a:endParaRPr>
              </a:p>
            </p:txBody>
          </p:sp>
          <p:sp>
            <p:nvSpPr>
              <p:cNvPr id="47149" name="Rectangle 94"/>
              <p:cNvSpPr/>
              <p:nvPr/>
            </p:nvSpPr>
            <p:spPr>
              <a:xfrm>
                <a:off x="539" y="3198"/>
                <a:ext cx="373" cy="281"/>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50" name="Rectangle 95"/>
              <p:cNvSpPr/>
              <p:nvPr/>
            </p:nvSpPr>
            <p:spPr>
              <a:xfrm>
                <a:off x="663" y="3064"/>
                <a:ext cx="268" cy="388"/>
              </a:xfrm>
              <a:prstGeom prst="rect">
                <a:avLst/>
              </a:prstGeom>
              <a:noFill/>
              <a:ln w="9525">
                <a:noFill/>
              </a:ln>
            </p:spPr>
            <p:txBody>
              <a:bodyPr lIns="0" tIns="0" rIns="0" bIns="0" anchor="t" anchorCtr="0">
                <a:spAutoFit/>
              </a:bodyPr>
              <a:p>
                <a:pPr>
                  <a:spcBef>
                    <a:spcPct val="20000"/>
                  </a:spcBef>
                </a:pPr>
                <a:r>
                  <a:rPr lang="en-US" altLang="zh-CN" dirty="0">
                    <a:latin typeface="Times New Roman" panose="02020603050405020304" pitchFamily="18" charset="0"/>
                    <a:ea typeface="宋体" panose="02010600030101010101" pitchFamily="2" charset="-122"/>
                  </a:rPr>
                  <a:t>X</a:t>
                </a:r>
                <a:endParaRPr lang="en-US" altLang="zh-CN" sz="4000" dirty="0">
                  <a:latin typeface="宋体" panose="02010600030101010101" pitchFamily="2" charset="-122"/>
                  <a:ea typeface="宋体" panose="02010600030101010101" pitchFamily="2" charset="-122"/>
                </a:endParaRPr>
              </a:p>
            </p:txBody>
          </p:sp>
          <p:sp>
            <p:nvSpPr>
              <p:cNvPr id="47151" name="Freeform 96"/>
              <p:cNvSpPr/>
              <p:nvPr/>
            </p:nvSpPr>
            <p:spPr>
              <a:xfrm>
                <a:off x="682" y="2880"/>
                <a:ext cx="92" cy="316"/>
              </a:xfrm>
              <a:custGeom>
                <a:avLst/>
                <a:gdLst/>
                <a:ahLst/>
                <a:cxnLst>
                  <a:cxn ang="0">
                    <a:pos x="0" y="82"/>
                  </a:cxn>
                  <a:cxn ang="0">
                    <a:pos x="9" y="82"/>
                  </a:cxn>
                  <a:cxn ang="0">
                    <a:pos x="9" y="328"/>
                  </a:cxn>
                  <a:cxn ang="0">
                    <a:pos x="25" y="328"/>
                  </a:cxn>
                  <a:cxn ang="0">
                    <a:pos x="25" y="82"/>
                  </a:cxn>
                  <a:cxn ang="0">
                    <a:pos x="33" y="82"/>
                  </a:cxn>
                  <a:cxn ang="0">
                    <a:pos x="17" y="0"/>
                  </a:cxn>
                  <a:cxn ang="0">
                    <a:pos x="0" y="82"/>
                  </a:cxn>
                </a:cxnLst>
                <a:pathLst>
                  <a:path w="119" h="313">
                    <a:moveTo>
                      <a:pt x="0" y="77"/>
                    </a:moveTo>
                    <a:lnTo>
                      <a:pt x="30" y="77"/>
                    </a:lnTo>
                    <a:lnTo>
                      <a:pt x="30" y="313"/>
                    </a:lnTo>
                    <a:lnTo>
                      <a:pt x="89" y="313"/>
                    </a:lnTo>
                    <a:lnTo>
                      <a:pt x="89" y="77"/>
                    </a:lnTo>
                    <a:lnTo>
                      <a:pt x="119" y="77"/>
                    </a:lnTo>
                    <a:lnTo>
                      <a:pt x="60" y="0"/>
                    </a:lnTo>
                    <a:lnTo>
                      <a:pt x="0" y="77"/>
                    </a:lnTo>
                    <a:close/>
                  </a:path>
                </a:pathLst>
              </a:custGeom>
              <a:noFill/>
              <a:ln w="15875" cap="flat" cmpd="sng">
                <a:solidFill>
                  <a:schemeClr val="tx1"/>
                </a:solidFill>
                <a:prstDash val="solid"/>
                <a:round/>
                <a:headEnd type="none" w="med" len="med"/>
                <a:tailEnd type="none" w="med" len="med"/>
              </a:ln>
            </p:spPr>
            <p:txBody>
              <a:bodyPr/>
              <a:p>
                <a:endParaRPr lang="zh-CN" altLang="en-US"/>
              </a:p>
            </p:txBody>
          </p:sp>
          <p:sp>
            <p:nvSpPr>
              <p:cNvPr id="47152" name="Rectangle 97"/>
              <p:cNvSpPr/>
              <p:nvPr/>
            </p:nvSpPr>
            <p:spPr>
              <a:xfrm>
                <a:off x="384" y="1584"/>
                <a:ext cx="1200" cy="2352"/>
              </a:xfrm>
              <a:prstGeom prst="rect">
                <a:avLst/>
              </a:prstGeom>
              <a:noFill/>
              <a:ln w="28575" cap="flat" cmpd="sng">
                <a:solidFill>
                  <a:schemeClr val="tx1"/>
                </a:solidFill>
                <a:prstDash val="lgDash"/>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47153" name="Freeform 98"/>
              <p:cNvSpPr/>
              <p:nvPr/>
            </p:nvSpPr>
            <p:spPr>
              <a:xfrm rot="10800000">
                <a:off x="576" y="2275"/>
                <a:ext cx="94" cy="317"/>
              </a:xfrm>
              <a:custGeom>
                <a:avLst/>
                <a:gdLst/>
                <a:ahLst/>
                <a:cxnLst>
                  <a:cxn ang="0">
                    <a:pos x="0" y="85"/>
                  </a:cxn>
                  <a:cxn ang="0">
                    <a:pos x="9" y="85"/>
                  </a:cxn>
                  <a:cxn ang="0">
                    <a:pos x="9" y="325"/>
                  </a:cxn>
                  <a:cxn ang="0">
                    <a:pos x="27" y="325"/>
                  </a:cxn>
                  <a:cxn ang="0">
                    <a:pos x="27" y="85"/>
                  </a:cxn>
                  <a:cxn ang="0">
                    <a:pos x="35" y="85"/>
                  </a:cxn>
                  <a:cxn ang="0">
                    <a:pos x="17" y="0"/>
                  </a:cxn>
                  <a:cxn ang="0">
                    <a:pos x="0" y="85"/>
                  </a:cxn>
                </a:cxnLst>
                <a:pathLst>
                  <a:path w="120" h="315">
                    <a:moveTo>
                      <a:pt x="0" y="80"/>
                    </a:moveTo>
                    <a:lnTo>
                      <a:pt x="30" y="80"/>
                    </a:lnTo>
                    <a:lnTo>
                      <a:pt x="30" y="315"/>
                    </a:lnTo>
                    <a:lnTo>
                      <a:pt x="89" y="315"/>
                    </a:lnTo>
                    <a:lnTo>
                      <a:pt x="89" y="80"/>
                    </a:lnTo>
                    <a:lnTo>
                      <a:pt x="120" y="80"/>
                    </a:lnTo>
                    <a:lnTo>
                      <a:pt x="59" y="0"/>
                    </a:lnTo>
                    <a:lnTo>
                      <a:pt x="0" y="80"/>
                    </a:lnTo>
                    <a:close/>
                  </a:path>
                </a:pathLst>
              </a:custGeom>
              <a:noFill/>
              <a:ln w="15875" cap="flat" cmpd="sng">
                <a:solidFill>
                  <a:schemeClr val="tx1"/>
                </a:solidFill>
                <a:prstDash val="solid"/>
                <a:round/>
                <a:headEnd type="none" w="med" len="med"/>
                <a:tailEnd type="none" w="med" len="med"/>
              </a:ln>
            </p:spPr>
            <p:txBody>
              <a:bodyPr/>
              <a:p>
                <a:endParaRPr lang="zh-CN" altLang="en-US"/>
              </a:p>
            </p:txBody>
          </p:sp>
          <p:sp>
            <p:nvSpPr>
              <p:cNvPr id="47154" name="Freeform 99"/>
              <p:cNvSpPr/>
              <p:nvPr/>
            </p:nvSpPr>
            <p:spPr>
              <a:xfrm>
                <a:off x="915" y="2064"/>
                <a:ext cx="200" cy="1"/>
              </a:xfrm>
              <a:custGeom>
                <a:avLst/>
                <a:gdLst/>
                <a:ahLst/>
                <a:cxnLst>
                  <a:cxn ang="0">
                    <a:pos x="0" y="0"/>
                  </a:cxn>
                  <a:cxn ang="0">
                    <a:pos x="200" y="0"/>
                  </a:cxn>
                </a:cxnLst>
                <a:pathLst>
                  <a:path w="200" h="1">
                    <a:moveTo>
                      <a:pt x="0" y="0"/>
                    </a:moveTo>
                    <a:lnTo>
                      <a:pt x="200" y="0"/>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47155" name="Freeform 100"/>
              <p:cNvSpPr/>
              <p:nvPr/>
            </p:nvSpPr>
            <p:spPr>
              <a:xfrm>
                <a:off x="915" y="2184"/>
                <a:ext cx="203" cy="1"/>
              </a:xfrm>
              <a:custGeom>
                <a:avLst/>
                <a:gdLst/>
                <a:ahLst/>
                <a:cxnLst>
                  <a:cxn ang="0">
                    <a:pos x="203" y="0"/>
                  </a:cxn>
                  <a:cxn ang="0">
                    <a:pos x="0" y="0"/>
                  </a:cxn>
                </a:cxnLst>
                <a:pathLst>
                  <a:path w="203" h="1">
                    <a:moveTo>
                      <a:pt x="203" y="0"/>
                    </a:moveTo>
                    <a:lnTo>
                      <a:pt x="0" y="0"/>
                    </a:lnTo>
                  </a:path>
                </a:pathLst>
              </a:custGeom>
              <a:noFill/>
              <a:ln w="28575" cap="flat" cmpd="sng">
                <a:solidFill>
                  <a:schemeClr val="tx1"/>
                </a:solidFill>
                <a:prstDash val="solid"/>
                <a:round/>
                <a:headEnd type="none" w="med" len="med"/>
                <a:tailEnd type="stealth" w="med" len="med"/>
              </a:ln>
            </p:spPr>
            <p:txBody>
              <a:bodyPr/>
              <a:p>
                <a:endParaRPr lang="zh-CN" altLang="en-US"/>
              </a:p>
            </p:txBody>
          </p:sp>
        </p:grpSp>
      </p:grpSp>
      <p:grpSp>
        <p:nvGrpSpPr>
          <p:cNvPr id="47156" name="Group 101"/>
          <p:cNvGrpSpPr/>
          <p:nvPr/>
        </p:nvGrpSpPr>
        <p:grpSpPr>
          <a:xfrm>
            <a:off x="8224838" y="1550988"/>
            <a:ext cx="617537" cy="4495800"/>
            <a:chOff x="5232" y="1200"/>
            <a:chExt cx="389" cy="2832"/>
          </a:xfrm>
        </p:grpSpPr>
        <p:grpSp>
          <p:nvGrpSpPr>
            <p:cNvPr id="47157" name="Group 102"/>
            <p:cNvGrpSpPr/>
            <p:nvPr/>
          </p:nvGrpSpPr>
          <p:grpSpPr>
            <a:xfrm>
              <a:off x="5232" y="1200"/>
              <a:ext cx="389" cy="2832"/>
              <a:chOff x="5232" y="1200"/>
              <a:chExt cx="389" cy="2832"/>
            </a:xfrm>
          </p:grpSpPr>
          <p:sp>
            <p:nvSpPr>
              <p:cNvPr id="47158" name="Rectangle 103"/>
              <p:cNvSpPr/>
              <p:nvPr/>
            </p:nvSpPr>
            <p:spPr>
              <a:xfrm>
                <a:off x="5232" y="1200"/>
                <a:ext cx="389" cy="2832"/>
              </a:xfrm>
              <a:prstGeom prst="rect">
                <a:avLst/>
              </a:prstGeom>
              <a:noFill/>
              <a:ln w="38100">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47159" name="Rectangle 104"/>
              <p:cNvSpPr/>
              <p:nvPr/>
            </p:nvSpPr>
            <p:spPr>
              <a:xfrm>
                <a:off x="5324" y="2574"/>
                <a:ext cx="243" cy="202"/>
              </a:xfrm>
              <a:prstGeom prst="rect">
                <a:avLst/>
              </a:prstGeom>
              <a:noFill/>
              <a:ln w="38100">
                <a:noFill/>
              </a:ln>
            </p:spPr>
            <p:txBody>
              <a:bodyPr wrap="none" lIns="0" tIns="0" rIns="0" bIns="0" anchor="t" anchorCtr="0">
                <a:spAutoFit/>
              </a:bodyPr>
              <a:p>
                <a:pPr algn="ctr">
                  <a:spcBef>
                    <a:spcPct val="20000"/>
                  </a:spcBef>
                </a:pPr>
                <a:r>
                  <a:rPr lang="en-US" altLang="zh-CN" sz="2100" dirty="0">
                    <a:latin typeface="Times New Roman" panose="02020603050405020304" pitchFamily="18" charset="0"/>
                    <a:ea typeface="宋体" panose="02010600030101010101" pitchFamily="2" charset="-122"/>
                  </a:rPr>
                  <a:t>I/O</a:t>
                </a:r>
                <a:endParaRPr lang="en-US" altLang="zh-CN" sz="4000" dirty="0">
                  <a:latin typeface="宋体" panose="02010600030101010101" pitchFamily="2" charset="-122"/>
                  <a:ea typeface="宋体" panose="02010600030101010101" pitchFamily="2" charset="-122"/>
                </a:endParaRPr>
              </a:p>
            </p:txBody>
          </p:sp>
        </p:grpSp>
        <p:sp>
          <p:nvSpPr>
            <p:cNvPr id="47160" name="Rectangle 105"/>
            <p:cNvSpPr/>
            <p:nvPr/>
          </p:nvSpPr>
          <p:spPr>
            <a:xfrm>
              <a:off x="5232" y="1200"/>
              <a:ext cx="384" cy="2832"/>
            </a:xfrm>
            <a:prstGeom prst="rect">
              <a:avLst/>
            </a:prstGeom>
            <a:noFill/>
            <a:ln w="38100" cap="flat" cmpd="sng">
              <a:solidFill>
                <a:schemeClr val="tx1"/>
              </a:solidFill>
              <a:prstDash val="solid"/>
              <a:miter/>
              <a:headEnd type="none" w="med" len="med"/>
              <a:tailEnd type="none" w="med" len="med"/>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pSp>
      <p:sp>
        <p:nvSpPr>
          <p:cNvPr id="47161" name="标题 57"/>
          <p:cNvSpPr>
            <a:spLocks noGrp="1"/>
          </p:cNvSpPr>
          <p:nvPr>
            <p:ph type="title"/>
          </p:nvPr>
        </p:nvSpPr>
        <p:spPr>
          <a:xfrm>
            <a:off x="344488" y="552450"/>
            <a:ext cx="7070725" cy="769938"/>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细化的计算机组成框图</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7162" name="矩形 59"/>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6"/>
          <p:cNvSpPr>
            <a:spLocks noGrp="1"/>
          </p:cNvSpPr>
          <p:nvPr>
            <p:ph type="title"/>
          </p:nvPr>
        </p:nvSpPr>
        <p:spPr>
          <a:xfrm>
            <a:off x="1381125" y="615950"/>
            <a:ext cx="7086600" cy="762000"/>
          </a:xfrm>
        </p:spPr>
        <p:txBody>
          <a:bodyPr vert="horz" wrap="square" lIns="91440" tIns="45720" rIns="91440" bIns="45720" anchor="t" anchorCtr="0"/>
          <a:p>
            <a:pPr defTabSz="457200"/>
            <a:r>
              <a:rPr lang="zh-CN" altLang="en-US" sz="4000" dirty="0">
                <a:solidFill>
                  <a:srgbClr val="C00000"/>
                </a:solidFill>
                <a:latin typeface="微软雅黑 Light" panose="020B0502040204020203" pitchFamily="34" charset="-122"/>
                <a:ea typeface="微软雅黑 Light" panose="020B0502040204020203" pitchFamily="34" charset="-122"/>
                <a:cs typeface="+mj-cs"/>
              </a:rPr>
              <a:t>细化的计算机组成框图</a:t>
            </a:r>
            <a:endParaRPr lang="zh-CN" altLang="en-US" sz="4000" dirty="0">
              <a:solidFill>
                <a:srgbClr val="C00000"/>
              </a:solidFill>
              <a:latin typeface="隶书" panose="02010509060101010101" pitchFamily="49" charset="-122"/>
              <a:ea typeface="微软雅黑 Light" panose="020B0502040204020203" pitchFamily="34" charset="-122"/>
              <a:cs typeface="+mj-cs"/>
            </a:endParaRPr>
          </a:p>
        </p:txBody>
      </p:sp>
      <p:sp>
        <p:nvSpPr>
          <p:cNvPr id="424989" name="Rectangle 29"/>
          <p:cNvSpPr>
            <a:spLocks noGrp="1"/>
          </p:cNvSpPr>
          <p:nvPr>
            <p:ph idx="1"/>
          </p:nvPr>
        </p:nvSpPr>
        <p:spPr>
          <a:xfrm>
            <a:off x="706438" y="1339850"/>
            <a:ext cx="7785100" cy="5124450"/>
          </a:xfrm>
          <a:solidFill>
            <a:schemeClr val="bg1"/>
          </a:solidFill>
          <a:ln>
            <a:solidFill>
              <a:srgbClr val="2709BB"/>
            </a:solidFill>
            <a:miter/>
          </a:ln>
        </p:spPr>
        <p:txBody>
          <a:bodyPr vert="horz" wrap="square" lIns="91440" tIns="45720" rIns="91440" bIns="45720" anchor="t" anchorCtr="0"/>
          <a:p>
            <a:pPr defTabSz="457200">
              <a:lnSpc>
                <a:spcPts val="3400"/>
              </a:lnSpc>
              <a:spcBef>
                <a:spcPts val="400"/>
              </a:spcBef>
              <a:spcAft>
                <a:spcPts val="400"/>
              </a:spcAft>
              <a:buClr>
                <a:srgbClr val="2709BB"/>
              </a:buClr>
            </a:pPr>
            <a:r>
              <a:rPr lang="en-US" altLang="zh-CN" dirty="0">
                <a:solidFill>
                  <a:srgbClr val="C00000"/>
                </a:solidFill>
                <a:latin typeface="微软雅黑 Light" panose="020B0502040204020203" pitchFamily="34" charset="-122"/>
                <a:ea typeface="微软雅黑 Light" panose="020B0502040204020203" pitchFamily="34" charset="-122"/>
                <a:cs typeface="+mn-cs"/>
              </a:rPr>
              <a:t>PC(Program Counter)</a:t>
            </a:r>
            <a:r>
              <a:rPr lang="zh-CN" altLang="en-US" dirty="0">
                <a:solidFill>
                  <a:srgbClr val="C00000"/>
                </a:solidFill>
                <a:latin typeface="微软雅黑 Light" panose="020B0502040204020203" pitchFamily="34" charset="-122"/>
                <a:ea typeface="微软雅黑 Light" panose="020B0502040204020203" pitchFamily="34" charset="-122"/>
                <a:cs typeface="+mn-cs"/>
              </a:rPr>
              <a:t> ：程序计数器，其功能是存放当前欲执行指令的地址，并可自动计数形成下一条指令地址。</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400"/>
              </a:lnSpc>
              <a:spcBef>
                <a:spcPts val="400"/>
              </a:spcBef>
              <a:spcAft>
                <a:spcPts val="400"/>
              </a:spcAft>
              <a:buClr>
                <a:srgbClr val="2709BB"/>
              </a:buClr>
            </a:pPr>
            <a:r>
              <a:rPr lang="en-US" altLang="zh-CN" dirty="0">
                <a:solidFill>
                  <a:srgbClr val="C00000"/>
                </a:solidFill>
                <a:latin typeface="微软雅黑 Light" panose="020B0502040204020203" pitchFamily="34" charset="-122"/>
                <a:ea typeface="微软雅黑 Light" panose="020B0502040204020203" pitchFamily="34" charset="-122"/>
                <a:cs typeface="+mn-cs"/>
              </a:rPr>
              <a:t>IR(Instruction Register)</a:t>
            </a:r>
            <a:r>
              <a:rPr lang="zh-CN" altLang="en-US" dirty="0">
                <a:solidFill>
                  <a:srgbClr val="C00000"/>
                </a:solidFill>
                <a:latin typeface="微软雅黑 Light" panose="020B0502040204020203" pitchFamily="34" charset="-122"/>
                <a:ea typeface="微软雅黑 Light" panose="020B0502040204020203" pitchFamily="34" charset="-122"/>
                <a:cs typeface="+mn-cs"/>
              </a:rPr>
              <a:t>：指令寄存器，其功能是存放当前正在执行的指令。</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400"/>
              </a:lnSpc>
              <a:spcBef>
                <a:spcPts val="400"/>
              </a:spcBef>
              <a:spcAft>
                <a:spcPts val="400"/>
              </a:spcAft>
              <a:buClr>
                <a:srgbClr val="2709BB"/>
              </a:buClr>
            </a:pPr>
            <a:r>
              <a:rPr lang="en-US" altLang="zh-CN" dirty="0">
                <a:solidFill>
                  <a:srgbClr val="C00000"/>
                </a:solidFill>
                <a:latin typeface="微软雅黑 Light" panose="020B0502040204020203" pitchFamily="34" charset="-122"/>
                <a:ea typeface="微软雅黑 Light" panose="020B0502040204020203" pitchFamily="34" charset="-122"/>
                <a:cs typeface="+mn-cs"/>
              </a:rPr>
              <a:t>ACC(Accumulator)</a:t>
            </a:r>
            <a:r>
              <a:rPr lang="zh-CN" altLang="en-US" dirty="0">
                <a:solidFill>
                  <a:srgbClr val="C00000"/>
                </a:solidFill>
                <a:latin typeface="微软雅黑 Light" panose="020B0502040204020203" pitchFamily="34" charset="-122"/>
                <a:ea typeface="微软雅黑 Light" panose="020B0502040204020203" pitchFamily="34" charset="-122"/>
                <a:cs typeface="+mn-cs"/>
              </a:rPr>
              <a:t> ： 累加器，是运算器中既能存放运算前的操作数，又能存放运算结果的寄存器。</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400"/>
              </a:lnSpc>
              <a:spcBef>
                <a:spcPts val="400"/>
              </a:spcBef>
              <a:spcAft>
                <a:spcPts val="400"/>
              </a:spcAft>
              <a:buClr>
                <a:srgbClr val="2709BB"/>
              </a:buClr>
            </a:pPr>
            <a:r>
              <a:rPr lang="en-US" altLang="zh-CN" dirty="0">
                <a:solidFill>
                  <a:srgbClr val="C00000"/>
                </a:solidFill>
                <a:latin typeface="微软雅黑 Light" panose="020B0502040204020203" pitchFamily="34" charset="-122"/>
                <a:ea typeface="微软雅黑 Light" panose="020B0502040204020203" pitchFamily="34" charset="-122"/>
                <a:cs typeface="+mn-cs"/>
              </a:rPr>
              <a:t>MQ(Multiplier-Quotient Register)</a:t>
            </a:r>
            <a:r>
              <a:rPr lang="zh-CN" altLang="en-US" dirty="0">
                <a:solidFill>
                  <a:srgbClr val="C00000"/>
                </a:solidFill>
                <a:latin typeface="微软雅黑 Light" panose="020B0502040204020203" pitchFamily="34" charset="-122"/>
                <a:ea typeface="微软雅黑 Light" panose="020B0502040204020203" pitchFamily="34" charset="-122"/>
                <a:cs typeface="+mn-cs"/>
              </a:rPr>
              <a:t> ：乘商寄存器，乘法运算时存放乘数、除法时存放商的寄存器。</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
        <p:nvSpPr>
          <p:cNvPr id="48131" name="矩形 22"/>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4989"/>
                                        </p:tgtEl>
                                        <p:attrNameLst>
                                          <p:attrName>style.visibility</p:attrName>
                                        </p:attrNameLst>
                                      </p:cBhvr>
                                      <p:to>
                                        <p:strVal val="visible"/>
                                      </p:to>
                                    </p:set>
                                    <p:animEffect transition="in" filter="blinds(horizontal)">
                                      <p:cBhvr>
                                        <p:cTn id="7" dur="500"/>
                                        <p:tgtEl>
                                          <p:spTgt spid="42498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4989">
                                            <p:txEl>
                                              <p:charRg st="0" end="61"/>
                                            </p:txEl>
                                          </p:spTgt>
                                        </p:tgtEl>
                                        <p:attrNameLst>
                                          <p:attrName>style.visibility</p:attrName>
                                        </p:attrNameLst>
                                      </p:cBhvr>
                                      <p:to>
                                        <p:strVal val="visible"/>
                                      </p:to>
                                    </p:set>
                                    <p:animEffect transition="in" filter="blinds(horizontal)">
                                      <p:cBhvr>
                                        <p:cTn id="10" dur="500"/>
                                        <p:tgtEl>
                                          <p:spTgt spid="424989">
                                            <p:txEl>
                                              <p:charRg st="0" end="6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4989">
                                            <p:txEl>
                                              <p:charRg st="61" end="109"/>
                                            </p:txEl>
                                          </p:spTgt>
                                        </p:tgtEl>
                                        <p:attrNameLst>
                                          <p:attrName>style.visibility</p:attrName>
                                        </p:attrNameLst>
                                      </p:cBhvr>
                                      <p:to>
                                        <p:strVal val="visible"/>
                                      </p:to>
                                    </p:set>
                                    <p:animEffect transition="in" filter="blinds(horizontal)">
                                      <p:cBhvr>
                                        <p:cTn id="15" dur="500"/>
                                        <p:tgtEl>
                                          <p:spTgt spid="424989">
                                            <p:txEl>
                                              <p:charRg st="61" end="10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4989">
                                            <p:txEl>
                                              <p:charRg st="109" end="163"/>
                                            </p:txEl>
                                          </p:spTgt>
                                        </p:tgtEl>
                                        <p:attrNameLst>
                                          <p:attrName>style.visibility</p:attrName>
                                        </p:attrNameLst>
                                      </p:cBhvr>
                                      <p:to>
                                        <p:strVal val="visible"/>
                                      </p:to>
                                    </p:set>
                                    <p:animEffect transition="in" filter="blinds(horizontal)">
                                      <p:cBhvr>
                                        <p:cTn id="20" dur="500"/>
                                        <p:tgtEl>
                                          <p:spTgt spid="424989">
                                            <p:txEl>
                                              <p:charRg st="109" end="16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24989">
                                            <p:txEl>
                                              <p:charRg st="163" end="225"/>
                                            </p:txEl>
                                          </p:spTgt>
                                        </p:tgtEl>
                                        <p:attrNameLst>
                                          <p:attrName>style.visibility</p:attrName>
                                        </p:attrNameLst>
                                      </p:cBhvr>
                                      <p:to>
                                        <p:strVal val="visible"/>
                                      </p:to>
                                    </p:set>
                                    <p:animEffect transition="in" filter="blinds(horizontal)">
                                      <p:cBhvr>
                                        <p:cTn id="25" dur="500"/>
                                        <p:tgtEl>
                                          <p:spTgt spid="424989">
                                            <p:txEl>
                                              <p:charRg st="163" end="2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89" grpId="0" animBg="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6"/>
          <p:cNvSpPr>
            <a:spLocks noGrp="1"/>
          </p:cNvSpPr>
          <p:nvPr>
            <p:ph type="title"/>
          </p:nvPr>
        </p:nvSpPr>
        <p:spPr>
          <a:xfrm>
            <a:off x="1381125" y="615950"/>
            <a:ext cx="7086600" cy="762000"/>
          </a:xfrm>
        </p:spPr>
        <p:txBody>
          <a:bodyPr vert="horz" wrap="square" lIns="91440" tIns="45720" rIns="91440" bIns="45720" anchor="t" anchorCtr="0"/>
          <a:p>
            <a:pPr defTabSz="457200"/>
            <a:r>
              <a:rPr lang="zh-CN" altLang="en-US" sz="4000" dirty="0">
                <a:solidFill>
                  <a:srgbClr val="C00000"/>
                </a:solidFill>
                <a:latin typeface="微软雅黑 Light" panose="020B0502040204020203" pitchFamily="34" charset="-122"/>
                <a:ea typeface="微软雅黑 Light" panose="020B0502040204020203" pitchFamily="34" charset="-122"/>
                <a:cs typeface="+mj-cs"/>
              </a:rPr>
              <a:t>细化的计算机组成框图</a:t>
            </a:r>
            <a:endParaRPr lang="zh-CN" altLang="en-US" sz="4000" dirty="0">
              <a:solidFill>
                <a:srgbClr val="C00000"/>
              </a:solidFill>
              <a:latin typeface="隶书" panose="02010509060101010101" pitchFamily="49" charset="-122"/>
              <a:ea typeface="微软雅黑 Light" panose="020B0502040204020203" pitchFamily="34" charset="-122"/>
              <a:cs typeface="+mj-cs"/>
            </a:endParaRPr>
          </a:p>
        </p:txBody>
      </p:sp>
      <p:sp>
        <p:nvSpPr>
          <p:cNvPr id="424989" name="Rectangle 29"/>
          <p:cNvSpPr>
            <a:spLocks noGrp="1"/>
          </p:cNvSpPr>
          <p:nvPr>
            <p:ph idx="1"/>
          </p:nvPr>
        </p:nvSpPr>
        <p:spPr>
          <a:xfrm>
            <a:off x="823913" y="1722438"/>
            <a:ext cx="7731125" cy="4125912"/>
          </a:xfrm>
          <a:solidFill>
            <a:schemeClr val="bg1"/>
          </a:solidFill>
          <a:ln>
            <a:solidFill>
              <a:srgbClr val="2709BB"/>
            </a:solidFill>
            <a:miter/>
          </a:ln>
        </p:spPr>
        <p:txBody>
          <a:bodyPr vert="horz" wrap="square" lIns="91440" tIns="45720" rIns="91440" bIns="45720" anchor="t" anchorCtr="0"/>
          <a:p>
            <a:pPr defTabSz="457200">
              <a:buClr>
                <a:srgbClr val="2709BB"/>
              </a:buClr>
            </a:pPr>
            <a:r>
              <a:rPr lang="en-US" altLang="zh-CN" dirty="0">
                <a:solidFill>
                  <a:srgbClr val="C00000"/>
                </a:solidFill>
                <a:latin typeface="微软雅黑 Light" panose="020B0502040204020203" pitchFamily="34" charset="-122"/>
                <a:ea typeface="微软雅黑 Light" panose="020B0502040204020203" pitchFamily="34" charset="-122"/>
                <a:cs typeface="+mn-cs"/>
              </a:rPr>
              <a:t>X</a:t>
            </a:r>
            <a:r>
              <a:rPr lang="zh-CN" altLang="en-US" dirty="0">
                <a:solidFill>
                  <a:srgbClr val="C00000"/>
                </a:solidFill>
                <a:latin typeface="微软雅黑 Light" panose="020B0502040204020203" pitchFamily="34" charset="-122"/>
                <a:ea typeface="微软雅黑 Light" panose="020B0502040204020203" pitchFamily="34" charset="-122"/>
                <a:cs typeface="+mn-cs"/>
              </a:rPr>
              <a:t>：在此表示操作数寄存器，即运算器中工作寄存器之一，用来存放操作数；</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en-US" altLang="zh-CN" dirty="0">
                <a:solidFill>
                  <a:srgbClr val="C00000"/>
                </a:solidFill>
                <a:latin typeface="微软雅黑 Light" panose="020B0502040204020203" pitchFamily="34" charset="-122"/>
                <a:ea typeface="微软雅黑 Light" panose="020B0502040204020203" pitchFamily="34" charset="-122"/>
                <a:cs typeface="+mn-cs"/>
              </a:rPr>
              <a:t>MAR(Memory Address Register):</a:t>
            </a:r>
            <a:r>
              <a:rPr lang="zh-CN" altLang="en-US" dirty="0">
                <a:solidFill>
                  <a:srgbClr val="C00000"/>
                </a:solidFill>
                <a:latin typeface="微软雅黑 Light" panose="020B0502040204020203" pitchFamily="34" charset="-122"/>
                <a:ea typeface="微软雅黑 Light" panose="020B0502040204020203" pitchFamily="34" charset="-122"/>
                <a:cs typeface="+mn-cs"/>
              </a:rPr>
              <a:t>存储器地址寄存器，在主存中用来存放欲访问的存储单元的地址。</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en-US" altLang="zh-CN" dirty="0">
                <a:solidFill>
                  <a:srgbClr val="C00000"/>
                </a:solidFill>
                <a:latin typeface="微软雅黑 Light" panose="020B0502040204020203" pitchFamily="34" charset="-122"/>
                <a:ea typeface="微软雅黑 Light" panose="020B0502040204020203" pitchFamily="34" charset="-122"/>
                <a:cs typeface="+mn-cs"/>
              </a:rPr>
              <a:t>MDR(Memory Data Register)</a:t>
            </a:r>
            <a:r>
              <a:rPr lang="zh-CN" altLang="en-US" dirty="0">
                <a:solidFill>
                  <a:srgbClr val="C00000"/>
                </a:solidFill>
                <a:latin typeface="微软雅黑 Light" panose="020B0502040204020203" pitchFamily="34" charset="-122"/>
                <a:ea typeface="微软雅黑 Light" panose="020B0502040204020203" pitchFamily="34" charset="-122"/>
                <a:cs typeface="+mn-cs"/>
              </a:rPr>
              <a:t> ：存储器数据缓冲寄存器，在主存中用来存放从某单元读出或要写入某存储单元的数据。</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
        <p:nvSpPr>
          <p:cNvPr id="49155" name="矩形 22"/>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4989"/>
                                        </p:tgtEl>
                                        <p:attrNameLst>
                                          <p:attrName>style.visibility</p:attrName>
                                        </p:attrNameLst>
                                      </p:cBhvr>
                                      <p:to>
                                        <p:strVal val="visible"/>
                                      </p:to>
                                    </p:set>
                                    <p:animEffect transition="in" filter="blinds(horizontal)">
                                      <p:cBhvr>
                                        <p:cTn id="7" dur="500"/>
                                        <p:tgtEl>
                                          <p:spTgt spid="42498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4989">
                                            <p:txEl>
                                              <p:charRg st="0" end="35"/>
                                            </p:txEl>
                                          </p:spTgt>
                                        </p:tgtEl>
                                        <p:attrNameLst>
                                          <p:attrName>style.visibility</p:attrName>
                                        </p:attrNameLst>
                                      </p:cBhvr>
                                      <p:to>
                                        <p:strVal val="visible"/>
                                      </p:to>
                                    </p:set>
                                    <p:animEffect transition="in" filter="blinds(horizontal)">
                                      <p:cBhvr>
                                        <p:cTn id="10" dur="500"/>
                                        <p:tgtEl>
                                          <p:spTgt spid="424989">
                                            <p:txEl>
                                              <p:charRg st="0" end="3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4989">
                                            <p:txEl>
                                              <p:charRg st="35" end="94"/>
                                            </p:txEl>
                                          </p:spTgt>
                                        </p:tgtEl>
                                        <p:attrNameLst>
                                          <p:attrName>style.visibility</p:attrName>
                                        </p:attrNameLst>
                                      </p:cBhvr>
                                      <p:to>
                                        <p:strVal val="visible"/>
                                      </p:to>
                                    </p:set>
                                    <p:animEffect transition="in" filter="blinds(horizontal)">
                                      <p:cBhvr>
                                        <p:cTn id="15" dur="500"/>
                                        <p:tgtEl>
                                          <p:spTgt spid="424989">
                                            <p:txEl>
                                              <p:charRg st="35" end="9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4989">
                                            <p:txEl>
                                              <p:charRg st="94" end="160"/>
                                            </p:txEl>
                                          </p:spTgt>
                                        </p:tgtEl>
                                        <p:attrNameLst>
                                          <p:attrName>style.visibility</p:attrName>
                                        </p:attrNameLst>
                                      </p:cBhvr>
                                      <p:to>
                                        <p:strVal val="visible"/>
                                      </p:to>
                                    </p:set>
                                    <p:animEffect transition="in" filter="blinds(horizontal)">
                                      <p:cBhvr>
                                        <p:cTn id="20" dur="500"/>
                                        <p:tgtEl>
                                          <p:spTgt spid="424989">
                                            <p:txEl>
                                              <p:charRg st="94"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89" grpId="0" animBg="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1158875" y="609600"/>
            <a:ext cx="6454775" cy="762000"/>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1.1.1 </a:t>
            </a:r>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计算机的软硬件概念</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87075" name="Rectangle 3"/>
          <p:cNvSpPr>
            <a:spLocks noGrp="1"/>
          </p:cNvSpPr>
          <p:nvPr>
            <p:ph idx="1"/>
          </p:nvPr>
        </p:nvSpPr>
        <p:spPr>
          <a:xfrm>
            <a:off x="755650" y="1911350"/>
            <a:ext cx="7926388" cy="3448050"/>
          </a:xfrm>
          <a:solidFill>
            <a:schemeClr val="bg1"/>
          </a:solidFill>
          <a:ln>
            <a:solidFill>
              <a:srgbClr val="2709BB"/>
            </a:solidFill>
            <a:miter/>
          </a:ln>
        </p:spPr>
        <p:txBody>
          <a:bodyPr vert="horz" wrap="square" lIns="91440" tIns="45720" rIns="91440" bIns="45720" anchor="t" anchorCtr="0"/>
          <a:p>
            <a:pPr marL="341630" indent="-341630" defTabSz="457200">
              <a:spcBef>
                <a:spcPct val="0"/>
              </a:spcBef>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计算机系统是由计算机硬件系统和软件系统组成的综合体</a:t>
            </a:r>
            <a:r>
              <a:rPr lang="zh-CN" altLang="en-US" dirty="0">
                <a:solidFill>
                  <a:srgbClr val="2709BB"/>
                </a:solidFill>
                <a:latin typeface="微软雅黑 Light" panose="020B0502040204020203" pitchFamily="34" charset="-122"/>
                <a:ea typeface="微软雅黑 Light" panose="020B0502040204020203" pitchFamily="34" charset="-122"/>
                <a:cs typeface="+mn-cs"/>
              </a:rPr>
              <a:t>，即计算机系统是由“硬件”和“软件”两大部分组成的。</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marL="341630" indent="-341630" defTabSz="457200">
              <a:spcBef>
                <a:spcPct val="0"/>
              </a:spcBef>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计算机硬件是指计算机中的电子线路和物理装置，即计算机的实体部份</a:t>
            </a:r>
            <a:r>
              <a:rPr lang="zh-CN" altLang="en-US" dirty="0">
                <a:solidFill>
                  <a:srgbClr val="2709BB"/>
                </a:solidFill>
                <a:latin typeface="微软雅黑 Light" panose="020B0502040204020203" pitchFamily="34" charset="-122"/>
                <a:ea typeface="微软雅黑 Light" panose="020B0502040204020203" pitchFamily="34" charset="-122"/>
                <a:cs typeface="+mn-cs"/>
              </a:rPr>
              <a:t>，它由看得见摸得着的各种电子元器件、各类光、电、机设备的实物组成，如主机、外设等等。</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7075"/>
                                        </p:tgtEl>
                                        <p:attrNameLst>
                                          <p:attrName>style.visibility</p:attrName>
                                        </p:attrNameLst>
                                      </p:cBhvr>
                                      <p:to>
                                        <p:strVal val="visible"/>
                                      </p:to>
                                    </p:set>
                                    <p:animEffect transition="in" filter="blinds(horizontal)">
                                      <p:cBhvr>
                                        <p:cTn id="7" dur="500"/>
                                        <p:tgtEl>
                                          <p:spTgt spid="38707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7075">
                                            <p:txEl>
                                              <p:charRg st="0" end="52"/>
                                            </p:txEl>
                                          </p:spTgt>
                                        </p:tgtEl>
                                        <p:attrNameLst>
                                          <p:attrName>style.visibility</p:attrName>
                                        </p:attrNameLst>
                                      </p:cBhvr>
                                      <p:to>
                                        <p:strVal val="visible"/>
                                      </p:to>
                                    </p:set>
                                    <p:animEffect transition="in" filter="blinds(horizontal)">
                                      <p:cBhvr>
                                        <p:cTn id="10" dur="500"/>
                                        <p:tgtEl>
                                          <p:spTgt spid="387075">
                                            <p:txEl>
                                              <p:charRg st="0" end="5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7075">
                                            <p:txEl>
                                              <p:charRg st="52" end="126"/>
                                            </p:txEl>
                                          </p:spTgt>
                                        </p:tgtEl>
                                        <p:attrNameLst>
                                          <p:attrName>style.visibility</p:attrName>
                                        </p:attrNameLst>
                                      </p:cBhvr>
                                      <p:to>
                                        <p:strVal val="visible"/>
                                      </p:to>
                                    </p:set>
                                    <p:animEffect transition="in" filter="blinds(horizontal)">
                                      <p:cBhvr>
                                        <p:cTn id="15" dur="500"/>
                                        <p:tgtEl>
                                          <p:spTgt spid="387075">
                                            <p:txEl>
                                              <p:charRg st="52"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animBg="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6"/>
          <p:cNvSpPr>
            <a:spLocks noGrp="1"/>
          </p:cNvSpPr>
          <p:nvPr>
            <p:ph type="title"/>
          </p:nvPr>
        </p:nvSpPr>
        <p:spPr>
          <a:xfrm>
            <a:off x="1381125" y="615950"/>
            <a:ext cx="7086600" cy="762000"/>
          </a:xfrm>
        </p:spPr>
        <p:txBody>
          <a:bodyPr vert="horz" wrap="square" lIns="91440" tIns="45720" rIns="91440" bIns="45720" anchor="t" anchorCtr="0"/>
          <a:p>
            <a:pPr defTabSz="457200"/>
            <a:r>
              <a:rPr lang="zh-CN" altLang="en-US" sz="4000" dirty="0">
                <a:solidFill>
                  <a:srgbClr val="C00000"/>
                </a:solidFill>
                <a:latin typeface="隶书" panose="02010509060101010101" pitchFamily="49" charset="-122"/>
                <a:ea typeface="微软雅黑 Light" panose="020B0502040204020203" pitchFamily="34" charset="-122"/>
                <a:cs typeface="+mj-cs"/>
              </a:rPr>
              <a:t>存储器的基本组成</a:t>
            </a:r>
            <a:endParaRPr lang="zh-CN" altLang="en-US" sz="4000" dirty="0">
              <a:solidFill>
                <a:srgbClr val="C00000"/>
              </a:solidFill>
              <a:latin typeface="隶书" panose="02010509060101010101" pitchFamily="49" charset="-122"/>
              <a:ea typeface="微软雅黑 Light" panose="020B0502040204020203" pitchFamily="34" charset="-122"/>
              <a:cs typeface="+mj-cs"/>
            </a:endParaRPr>
          </a:p>
        </p:txBody>
      </p:sp>
      <p:sp>
        <p:nvSpPr>
          <p:cNvPr id="424989" name="Rectangle 29"/>
          <p:cNvSpPr>
            <a:spLocks noGrp="1"/>
          </p:cNvSpPr>
          <p:nvPr>
            <p:ph idx="1"/>
          </p:nvPr>
        </p:nvSpPr>
        <p:spPr>
          <a:xfrm>
            <a:off x="452438" y="1516063"/>
            <a:ext cx="8401050" cy="4249737"/>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存储器由存储体、各种逻辑部件及控制电路组成。</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楷体_GB2312" pitchFamily="49" charset="-122"/>
                <a:ea typeface="微软雅黑 Light" panose="020B0502040204020203" pitchFamily="34" charset="-122"/>
                <a:cs typeface="+mn-cs"/>
              </a:rPr>
              <a:t>存储体由存储单元构成，存储单元由存储元件</a:t>
            </a:r>
            <a:r>
              <a:rPr lang="en-US" altLang="zh-CN" dirty="0">
                <a:solidFill>
                  <a:srgbClr val="2709BB"/>
                </a:solidFill>
                <a:latin typeface="楷体_GB2312" pitchFamily="49" charset="-122"/>
                <a:ea typeface="微软雅黑 Light" panose="020B0502040204020203" pitchFamily="34" charset="-122"/>
                <a:cs typeface="+mn-cs"/>
              </a:rPr>
              <a:t>(</a:t>
            </a:r>
            <a:r>
              <a:rPr lang="zh-CN" altLang="en-US" dirty="0">
                <a:solidFill>
                  <a:srgbClr val="2709BB"/>
                </a:solidFill>
                <a:latin typeface="楷体_GB2312" pitchFamily="49" charset="-122"/>
                <a:ea typeface="微软雅黑 Light" panose="020B0502040204020203" pitchFamily="34" charset="-122"/>
                <a:cs typeface="+mn-cs"/>
              </a:rPr>
              <a:t>能存储</a:t>
            </a:r>
            <a:r>
              <a:rPr lang="en-US" altLang="zh-CN" dirty="0">
                <a:solidFill>
                  <a:srgbClr val="2709BB"/>
                </a:solidFill>
                <a:latin typeface="楷体_GB2312" pitchFamily="49" charset="-122"/>
                <a:ea typeface="微软雅黑 Light" panose="020B0502040204020203" pitchFamily="34" charset="-122"/>
                <a:cs typeface="+mn-cs"/>
              </a:rPr>
              <a:t>0/1)</a:t>
            </a:r>
            <a:r>
              <a:rPr lang="zh-CN" altLang="en-US" dirty="0">
                <a:solidFill>
                  <a:srgbClr val="2709BB"/>
                </a:solidFill>
                <a:latin typeface="楷体_GB2312" pitchFamily="49" charset="-122"/>
                <a:ea typeface="微软雅黑 Light" panose="020B0502040204020203" pitchFamily="34" charset="-122"/>
                <a:cs typeface="+mn-cs"/>
              </a:rPr>
              <a:t>构成。</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楷体_GB2312" pitchFamily="49" charset="-122"/>
                <a:ea typeface="微软雅黑 Light" panose="020B0502040204020203" pitchFamily="34" charset="-122"/>
                <a:cs typeface="+mn-cs"/>
              </a:rPr>
              <a:t>存储单元是</a:t>
            </a:r>
            <a:r>
              <a:rPr lang="zh-CN" altLang="en-US" dirty="0">
                <a:solidFill>
                  <a:srgbClr val="C00000"/>
                </a:solidFill>
                <a:latin typeface="微软雅黑 Light" panose="020B0502040204020203" pitchFamily="34" charset="-122"/>
                <a:ea typeface="微软雅黑 Light" panose="020B0502040204020203" pitchFamily="34" charset="-122"/>
                <a:cs typeface="+mn-cs"/>
              </a:rPr>
              <a:t>可存放一个机器字并具有特定存储地址的存储单位，用来</a:t>
            </a:r>
            <a:r>
              <a:rPr lang="zh-CN" altLang="en-US" dirty="0">
                <a:solidFill>
                  <a:srgbClr val="C00000"/>
                </a:solidFill>
                <a:latin typeface="楷体_GB2312" pitchFamily="49" charset="-122"/>
                <a:ea typeface="微软雅黑 Light" panose="020B0502040204020203" pitchFamily="34" charset="-122"/>
                <a:cs typeface="+mn-cs"/>
              </a:rPr>
              <a:t>存放一串二进制代码。</a:t>
            </a:r>
            <a:endParaRPr lang="en-US" altLang="zh-CN" dirty="0">
              <a:solidFill>
                <a:srgbClr val="C00000"/>
              </a:solidFill>
              <a:latin typeface="楷体_GB2312" pitchFamily="49"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存储元件是存储一位二进制信息的物理元件，是存储器中最小的存储单位，又叫存储基元或存储元，不能单独存取。</a:t>
            </a:r>
            <a:endParaRPr lang="en-US" altLang="zh-CN" dirty="0">
              <a:solidFill>
                <a:srgbClr val="C00000"/>
              </a:solidFill>
              <a:latin typeface="楷体_GB2312" pitchFamily="49" charset="-122"/>
              <a:ea typeface="微软雅黑 Light" panose="020B0502040204020203" pitchFamily="34" charset="-122"/>
              <a:cs typeface="+mn-cs"/>
            </a:endParaRPr>
          </a:p>
        </p:txBody>
      </p:sp>
      <p:sp>
        <p:nvSpPr>
          <p:cNvPr id="50179" name="矩形 22"/>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4989"/>
                                        </p:tgtEl>
                                        <p:attrNameLst>
                                          <p:attrName>style.visibility</p:attrName>
                                        </p:attrNameLst>
                                      </p:cBhvr>
                                      <p:to>
                                        <p:strVal val="visible"/>
                                      </p:to>
                                    </p:set>
                                    <p:animEffect transition="in" filter="blinds(horizontal)">
                                      <p:cBhvr>
                                        <p:cTn id="7" dur="500"/>
                                        <p:tgtEl>
                                          <p:spTgt spid="42498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4989">
                                            <p:txEl>
                                              <p:charRg st="0" end="23"/>
                                            </p:txEl>
                                          </p:spTgt>
                                        </p:tgtEl>
                                        <p:attrNameLst>
                                          <p:attrName>style.visibility</p:attrName>
                                        </p:attrNameLst>
                                      </p:cBhvr>
                                      <p:to>
                                        <p:strVal val="visible"/>
                                      </p:to>
                                    </p:set>
                                    <p:animEffect transition="in" filter="blinds(horizontal)">
                                      <p:cBhvr>
                                        <p:cTn id="10" dur="500"/>
                                        <p:tgtEl>
                                          <p:spTgt spid="424989">
                                            <p:txEl>
                                              <p:charRg st="0" end="2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4989">
                                            <p:txEl>
                                              <p:charRg st="23" end="55"/>
                                            </p:txEl>
                                          </p:spTgt>
                                        </p:tgtEl>
                                        <p:attrNameLst>
                                          <p:attrName>style.visibility</p:attrName>
                                        </p:attrNameLst>
                                      </p:cBhvr>
                                      <p:to>
                                        <p:strVal val="visible"/>
                                      </p:to>
                                    </p:set>
                                    <p:animEffect transition="in" filter="blinds(horizontal)">
                                      <p:cBhvr>
                                        <p:cTn id="15" dur="500"/>
                                        <p:tgtEl>
                                          <p:spTgt spid="424989">
                                            <p:txEl>
                                              <p:charRg st="23" end="5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4989">
                                            <p:txEl>
                                              <p:charRg st="55" end="96"/>
                                            </p:txEl>
                                          </p:spTgt>
                                        </p:tgtEl>
                                        <p:attrNameLst>
                                          <p:attrName>style.visibility</p:attrName>
                                        </p:attrNameLst>
                                      </p:cBhvr>
                                      <p:to>
                                        <p:strVal val="visible"/>
                                      </p:to>
                                    </p:set>
                                    <p:animEffect transition="in" filter="blinds(horizontal)">
                                      <p:cBhvr>
                                        <p:cTn id="20" dur="500"/>
                                        <p:tgtEl>
                                          <p:spTgt spid="424989">
                                            <p:txEl>
                                              <p:charRg st="55" end="9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24989">
                                            <p:txEl>
                                              <p:charRg st="96" end="148"/>
                                            </p:txEl>
                                          </p:spTgt>
                                        </p:tgtEl>
                                        <p:attrNameLst>
                                          <p:attrName>style.visibility</p:attrName>
                                        </p:attrNameLst>
                                      </p:cBhvr>
                                      <p:to>
                                        <p:strVal val="visible"/>
                                      </p:to>
                                    </p:set>
                                    <p:animEffect transition="in" filter="blinds(horizontal)">
                                      <p:cBhvr>
                                        <p:cTn id="25" dur="500"/>
                                        <p:tgtEl>
                                          <p:spTgt spid="424989">
                                            <p:txEl>
                                              <p:charRg st="96"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89" grpId="0" animBg="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6"/>
          <p:cNvSpPr>
            <a:spLocks noGrp="1"/>
          </p:cNvSpPr>
          <p:nvPr>
            <p:ph type="title"/>
          </p:nvPr>
        </p:nvSpPr>
        <p:spPr>
          <a:xfrm>
            <a:off x="1381125" y="615950"/>
            <a:ext cx="7086600" cy="762000"/>
          </a:xfrm>
        </p:spPr>
        <p:txBody>
          <a:bodyPr vert="horz" wrap="square" lIns="91440" tIns="45720" rIns="91440" bIns="45720" anchor="t" anchorCtr="0"/>
          <a:p>
            <a:pPr defTabSz="457200"/>
            <a:r>
              <a:rPr lang="zh-CN" altLang="en-US" sz="4000" dirty="0">
                <a:solidFill>
                  <a:srgbClr val="C00000"/>
                </a:solidFill>
                <a:latin typeface="隶书" panose="02010509060101010101" pitchFamily="49" charset="-122"/>
                <a:ea typeface="微软雅黑 Light" panose="020B0502040204020203" pitchFamily="34" charset="-122"/>
                <a:cs typeface="+mj-cs"/>
              </a:rPr>
              <a:t>存储器的基本组成</a:t>
            </a:r>
            <a:endParaRPr lang="zh-CN" altLang="en-US" sz="4000" dirty="0">
              <a:solidFill>
                <a:srgbClr val="C00000"/>
              </a:solidFill>
              <a:latin typeface="隶书" panose="02010509060101010101" pitchFamily="49" charset="-122"/>
              <a:ea typeface="微软雅黑 Light" panose="020B0502040204020203" pitchFamily="34" charset="-122"/>
              <a:cs typeface="+mj-cs"/>
            </a:endParaRPr>
          </a:p>
        </p:txBody>
      </p:sp>
      <p:sp>
        <p:nvSpPr>
          <p:cNvPr id="424989" name="Rectangle 29"/>
          <p:cNvSpPr>
            <a:spLocks noGrp="1"/>
          </p:cNvSpPr>
          <p:nvPr>
            <p:ph idx="1"/>
          </p:nvPr>
        </p:nvSpPr>
        <p:spPr>
          <a:xfrm>
            <a:off x="796925" y="1585913"/>
            <a:ext cx="7704138" cy="2868612"/>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存储字是一个存储单元所存二进制代码的逻辑单位。</a:t>
            </a:r>
            <a:endParaRPr lang="en-US" altLang="zh-CN"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存储字长是一个存储单元所存二进制代码的位数。</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楷体_GB2312" pitchFamily="49" charset="-122"/>
                <a:ea typeface="微软雅黑 Light" panose="020B0502040204020203" pitchFamily="34" charset="-122"/>
                <a:cs typeface="+mn-cs"/>
              </a:rPr>
              <a:t>每个存储单元赋予一个地址号，按地址寻访。</a:t>
            </a:r>
            <a:endParaRPr lang="zh-CN" altLang="en-US" dirty="0">
              <a:solidFill>
                <a:srgbClr val="2709BB"/>
              </a:solidFill>
              <a:latin typeface="楷体_GB2312" pitchFamily="49" charset="-122"/>
              <a:ea typeface="微软雅黑 Light" panose="020B0502040204020203" pitchFamily="34" charset="-122"/>
              <a:cs typeface="+mn-cs"/>
            </a:endParaRPr>
          </a:p>
        </p:txBody>
      </p:sp>
      <p:sp>
        <p:nvSpPr>
          <p:cNvPr id="14" name="Text Box 2"/>
          <p:cNvSpPr txBox="1"/>
          <p:nvPr/>
        </p:nvSpPr>
        <p:spPr>
          <a:xfrm>
            <a:off x="1412875" y="4595813"/>
            <a:ext cx="1404938" cy="519112"/>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存储体</a:t>
            </a:r>
            <a:endParaRPr lang="zh-CN" altLang="en-US" sz="2800" dirty="0">
              <a:latin typeface="Arial" panose="020B0604020202020204" pitchFamily="34" charset="0"/>
              <a:ea typeface="宋体" panose="02010600030101010101" pitchFamily="2" charset="-122"/>
            </a:endParaRPr>
          </a:p>
        </p:txBody>
      </p:sp>
      <p:sp>
        <p:nvSpPr>
          <p:cNvPr id="15" name="Text Box 3"/>
          <p:cNvSpPr txBox="1"/>
          <p:nvPr/>
        </p:nvSpPr>
        <p:spPr>
          <a:xfrm>
            <a:off x="1420813" y="5205413"/>
            <a:ext cx="1449387" cy="523875"/>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宿舍楼</a:t>
            </a:r>
            <a:endParaRPr lang="zh-CN" altLang="en-US" sz="2800" dirty="0">
              <a:latin typeface="Arial" panose="020B0604020202020204" pitchFamily="34" charset="0"/>
              <a:ea typeface="宋体" panose="02010600030101010101" pitchFamily="2" charset="-122"/>
            </a:endParaRPr>
          </a:p>
        </p:txBody>
      </p:sp>
      <p:sp>
        <p:nvSpPr>
          <p:cNvPr id="16" name="Text Box 9"/>
          <p:cNvSpPr txBox="1"/>
          <p:nvPr/>
        </p:nvSpPr>
        <p:spPr>
          <a:xfrm>
            <a:off x="2636838" y="4618038"/>
            <a:ext cx="2268537" cy="519112"/>
          </a:xfrm>
          <a:prstGeom prst="rect">
            <a:avLst/>
          </a:prstGeom>
          <a:noFill/>
          <a:ln w="9525">
            <a:noFill/>
          </a:ln>
        </p:spPr>
        <p:txBody>
          <a:bodyPr anchor="t" anchorCtr="0">
            <a:spAutoFit/>
          </a:bodyPr>
          <a:p>
            <a:r>
              <a:rPr lang="zh-CN" altLang="en-US" sz="2800" dirty="0">
                <a:latin typeface="Times New Roman" panose="02020603050405020304" pitchFamily="18"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 存储单元</a:t>
            </a:r>
            <a:endParaRPr lang="zh-CN" altLang="en-US" sz="2800" dirty="0">
              <a:latin typeface="Arial" panose="020B0604020202020204" pitchFamily="34" charset="0"/>
              <a:ea typeface="宋体" panose="02010600030101010101" pitchFamily="2" charset="-122"/>
            </a:endParaRPr>
          </a:p>
        </p:txBody>
      </p:sp>
      <p:sp>
        <p:nvSpPr>
          <p:cNvPr id="17" name="Text Box 10"/>
          <p:cNvSpPr txBox="1"/>
          <p:nvPr/>
        </p:nvSpPr>
        <p:spPr>
          <a:xfrm>
            <a:off x="4529138" y="4618038"/>
            <a:ext cx="2247900" cy="519112"/>
          </a:xfrm>
          <a:prstGeom prst="rect">
            <a:avLst/>
          </a:prstGeom>
          <a:noFill/>
          <a:ln w="9525">
            <a:noFill/>
          </a:ln>
        </p:spPr>
        <p:txBody>
          <a:bodyPr anchor="t" anchorCtr="0">
            <a:spAutoFit/>
          </a:bodyPr>
          <a:p>
            <a:r>
              <a:rPr lang="zh-CN" altLang="en-US" sz="2800" dirty="0">
                <a:latin typeface="Times New Roman" panose="02020603050405020304" pitchFamily="18"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 存储元件</a:t>
            </a:r>
            <a:endParaRPr lang="zh-CN" altLang="en-US" sz="2800" dirty="0">
              <a:latin typeface="Arial" panose="020B0604020202020204" pitchFamily="34" charset="0"/>
              <a:ea typeface="宋体" panose="02010600030101010101" pitchFamily="2" charset="-122"/>
            </a:endParaRPr>
          </a:p>
        </p:txBody>
      </p:sp>
      <p:sp>
        <p:nvSpPr>
          <p:cNvPr id="18" name="Text Box 11"/>
          <p:cNvSpPr txBox="1"/>
          <p:nvPr/>
        </p:nvSpPr>
        <p:spPr>
          <a:xfrm>
            <a:off x="6413500" y="4638675"/>
            <a:ext cx="1263650" cy="427038"/>
          </a:xfrm>
          <a:prstGeom prst="rect">
            <a:avLst/>
          </a:prstGeom>
          <a:noFill/>
          <a:ln w="9525">
            <a:noFill/>
          </a:ln>
        </p:spPr>
        <p:txBody>
          <a:bodyPr anchor="t" anchorCtr="0">
            <a:spAutoFit/>
          </a:bodyPr>
          <a:p>
            <a:r>
              <a:rPr lang="zh-CN" altLang="en-US" sz="2200" dirty="0">
                <a:latin typeface="Arial" panose="020B0604020202020204" pitchFamily="34" charset="0"/>
                <a:ea typeface="宋体" panose="02010600030101010101" pitchFamily="2" charset="-122"/>
              </a:rPr>
              <a:t>（</a:t>
            </a:r>
            <a:r>
              <a:rPr lang="zh-CN" altLang="en-US" sz="2200" dirty="0">
                <a:latin typeface="Times New Roman" panose="02020603050405020304" pitchFamily="18" charset="0"/>
                <a:ea typeface="宋体" panose="02010600030101010101" pitchFamily="2" charset="-122"/>
              </a:rPr>
              <a:t>0/1</a:t>
            </a:r>
            <a:r>
              <a:rPr lang="zh-CN" altLang="en-US" sz="2200" dirty="0">
                <a:latin typeface="Arial" panose="020B0604020202020204" pitchFamily="34" charset="0"/>
                <a:ea typeface="宋体" panose="02010600030101010101" pitchFamily="2" charset="-122"/>
              </a:rPr>
              <a:t>）</a:t>
            </a:r>
            <a:endParaRPr lang="zh-CN" altLang="en-US" sz="2200" dirty="0">
              <a:latin typeface="Arial" panose="020B0604020202020204" pitchFamily="34" charset="0"/>
              <a:ea typeface="宋体" panose="02010600030101010101" pitchFamily="2" charset="-122"/>
            </a:endParaRPr>
          </a:p>
        </p:txBody>
      </p:sp>
      <p:sp>
        <p:nvSpPr>
          <p:cNvPr id="19" name="Text Box 12"/>
          <p:cNvSpPr txBox="1"/>
          <p:nvPr/>
        </p:nvSpPr>
        <p:spPr>
          <a:xfrm>
            <a:off x="2636838" y="5205413"/>
            <a:ext cx="1692275" cy="519112"/>
          </a:xfrm>
          <a:prstGeom prst="rect">
            <a:avLst/>
          </a:prstGeom>
          <a:noFill/>
          <a:ln w="9525">
            <a:noFill/>
          </a:ln>
        </p:spPr>
        <p:txBody>
          <a:bodyPr anchor="t" anchorCtr="0">
            <a:spAutoFit/>
          </a:bodyPr>
          <a:p>
            <a:r>
              <a:rPr lang="zh-CN" altLang="en-US" sz="2800" dirty="0">
                <a:latin typeface="Times New Roman" panose="02020603050405020304" pitchFamily="18"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  </a:t>
            </a:r>
            <a:r>
              <a:rPr lang="zh-CN" altLang="en-US" sz="9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房间</a:t>
            </a:r>
            <a:endParaRPr lang="zh-CN" altLang="en-US" sz="2800" dirty="0">
              <a:latin typeface="Arial" panose="020B0604020202020204" pitchFamily="34" charset="0"/>
              <a:ea typeface="宋体" panose="02010600030101010101" pitchFamily="2" charset="-122"/>
            </a:endParaRPr>
          </a:p>
        </p:txBody>
      </p:sp>
      <p:sp>
        <p:nvSpPr>
          <p:cNvPr id="20" name="Text Box 13"/>
          <p:cNvSpPr txBox="1"/>
          <p:nvPr/>
        </p:nvSpPr>
        <p:spPr>
          <a:xfrm>
            <a:off x="4529138" y="5205413"/>
            <a:ext cx="1700212" cy="519112"/>
          </a:xfrm>
          <a:prstGeom prst="rect">
            <a:avLst/>
          </a:prstGeom>
          <a:noFill/>
          <a:ln w="9525">
            <a:noFill/>
          </a:ln>
        </p:spPr>
        <p:txBody>
          <a:bodyPr anchor="t" anchorCtr="0">
            <a:spAutoFit/>
          </a:bodyPr>
          <a:p>
            <a:r>
              <a:rPr lang="zh-CN" altLang="en-US" sz="2800" dirty="0">
                <a:latin typeface="Times New Roman" panose="02020603050405020304" pitchFamily="18"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 </a:t>
            </a:r>
            <a:r>
              <a:rPr lang="zh-CN" altLang="en-US" sz="9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床位</a:t>
            </a:r>
            <a:endParaRPr lang="zh-CN" altLang="en-US" sz="2800" dirty="0">
              <a:latin typeface="Arial" panose="020B0604020202020204" pitchFamily="34" charset="0"/>
              <a:ea typeface="宋体" panose="02010600030101010101" pitchFamily="2" charset="-122"/>
            </a:endParaRPr>
          </a:p>
        </p:txBody>
      </p:sp>
      <p:sp>
        <p:nvSpPr>
          <p:cNvPr id="21" name="Text Box 14"/>
          <p:cNvSpPr txBox="1"/>
          <p:nvPr/>
        </p:nvSpPr>
        <p:spPr>
          <a:xfrm>
            <a:off x="5691188" y="5230813"/>
            <a:ext cx="2527300" cy="427037"/>
          </a:xfrm>
          <a:prstGeom prst="rect">
            <a:avLst/>
          </a:prstGeom>
          <a:noFill/>
          <a:ln w="9525">
            <a:noFill/>
          </a:ln>
        </p:spPr>
        <p:txBody>
          <a:bodyPr anchor="t" anchorCtr="0">
            <a:spAutoFit/>
          </a:bodyPr>
          <a:p>
            <a:r>
              <a:rPr lang="zh-CN" altLang="en-US" sz="2200" dirty="0">
                <a:latin typeface="Arial" panose="020B0604020202020204" pitchFamily="34" charset="0"/>
                <a:ea typeface="宋体" panose="02010600030101010101" pitchFamily="2" charset="-122"/>
              </a:rPr>
              <a:t>（无人/</a:t>
            </a:r>
            <a:r>
              <a:rPr lang="zh-CN" altLang="en-US" dirty="0">
                <a:latin typeface="Arial" panose="020B0604020202020204" pitchFamily="34" charset="0"/>
                <a:ea typeface="宋体" panose="02010600030101010101" pitchFamily="2" charset="-122"/>
              </a:rPr>
              <a:t> </a:t>
            </a:r>
            <a:r>
              <a:rPr lang="zh-CN" altLang="en-US" sz="2200" dirty="0">
                <a:latin typeface="Arial" panose="020B0604020202020204" pitchFamily="34" charset="0"/>
                <a:ea typeface="宋体" panose="02010600030101010101" pitchFamily="2" charset="-122"/>
              </a:rPr>
              <a:t>有人）</a:t>
            </a:r>
            <a:endParaRPr lang="zh-CN" altLang="en-US" sz="2200" dirty="0">
              <a:latin typeface="Arial" panose="020B0604020202020204" pitchFamily="34" charset="0"/>
              <a:ea typeface="宋体" panose="02010600030101010101" pitchFamily="2" charset="-122"/>
            </a:endParaRPr>
          </a:p>
        </p:txBody>
      </p:sp>
      <p:sp>
        <p:nvSpPr>
          <p:cNvPr id="51211" name="矩形 22"/>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4989"/>
                                        </p:tgtEl>
                                        <p:attrNameLst>
                                          <p:attrName>style.visibility</p:attrName>
                                        </p:attrNameLst>
                                      </p:cBhvr>
                                      <p:to>
                                        <p:strVal val="visible"/>
                                      </p:to>
                                    </p:set>
                                    <p:animEffect transition="in" filter="blinds(horizontal)">
                                      <p:cBhvr>
                                        <p:cTn id="7" dur="500"/>
                                        <p:tgtEl>
                                          <p:spTgt spid="42498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4989">
                                            <p:txEl>
                                              <p:charRg st="0" end="24"/>
                                            </p:txEl>
                                          </p:spTgt>
                                        </p:tgtEl>
                                        <p:attrNameLst>
                                          <p:attrName>style.visibility</p:attrName>
                                        </p:attrNameLst>
                                      </p:cBhvr>
                                      <p:to>
                                        <p:strVal val="visible"/>
                                      </p:to>
                                    </p:set>
                                    <p:animEffect transition="in" filter="blinds(horizontal)">
                                      <p:cBhvr>
                                        <p:cTn id="10" dur="500"/>
                                        <p:tgtEl>
                                          <p:spTgt spid="424989">
                                            <p:txEl>
                                              <p:charRg st="0" end="2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4989">
                                            <p:txEl>
                                              <p:charRg st="24" end="47"/>
                                            </p:txEl>
                                          </p:spTgt>
                                        </p:tgtEl>
                                        <p:attrNameLst>
                                          <p:attrName>style.visibility</p:attrName>
                                        </p:attrNameLst>
                                      </p:cBhvr>
                                      <p:to>
                                        <p:strVal val="visible"/>
                                      </p:to>
                                    </p:set>
                                    <p:animEffect transition="in" filter="blinds(horizontal)">
                                      <p:cBhvr>
                                        <p:cTn id="15" dur="500"/>
                                        <p:tgtEl>
                                          <p:spTgt spid="424989">
                                            <p:txEl>
                                              <p:charRg st="24" end="4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4989">
                                            <p:txEl>
                                              <p:charRg st="47" end="68"/>
                                            </p:txEl>
                                          </p:spTgt>
                                        </p:tgtEl>
                                        <p:attrNameLst>
                                          <p:attrName>style.visibility</p:attrName>
                                        </p:attrNameLst>
                                      </p:cBhvr>
                                      <p:to>
                                        <p:strVal val="visible"/>
                                      </p:to>
                                    </p:set>
                                    <p:animEffect transition="in" filter="blinds(horizontal)">
                                      <p:cBhvr>
                                        <p:cTn id="20" dur="500"/>
                                        <p:tgtEl>
                                          <p:spTgt spid="424989">
                                            <p:txEl>
                                              <p:charRg st="47" end="6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trips(downRigh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strips(downRight)">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Righ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strips(downRigh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strips(downRight)">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strips(downRight)">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strips(downRight)">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strips(downRight)">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89" grpId="0" animBg="1" build="p"/>
      <p:bldP spid="14" grpId="0"/>
      <p:bldP spid="15" grpId="0"/>
      <p:bldP spid="16" grpId="0"/>
      <p:bldP spid="17" grpId="0"/>
      <p:bldP spid="18" grpId="0"/>
      <p:bldP spid="19" grpId="0"/>
      <p:bldP spid="20" grpId="0"/>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6"/>
          <p:cNvSpPr>
            <a:spLocks noGrp="1"/>
          </p:cNvSpPr>
          <p:nvPr>
            <p:ph type="title"/>
          </p:nvPr>
        </p:nvSpPr>
        <p:spPr>
          <a:xfrm>
            <a:off x="1362075" y="598488"/>
            <a:ext cx="7086600" cy="762000"/>
          </a:xfrm>
        </p:spPr>
        <p:txBody>
          <a:bodyPr vert="horz" wrap="square" lIns="91440" tIns="45720" rIns="91440" bIns="45720" anchor="t" anchorCtr="0"/>
          <a:p>
            <a:pPr defTabSz="457200"/>
            <a:r>
              <a:rPr lang="zh-CN" altLang="en-US" sz="4000" dirty="0">
                <a:solidFill>
                  <a:srgbClr val="C00000"/>
                </a:solidFill>
                <a:latin typeface="隶书" panose="02010509060101010101" pitchFamily="49" charset="-122"/>
                <a:ea typeface="微软雅黑 Light" panose="020B0502040204020203" pitchFamily="34" charset="-122"/>
                <a:cs typeface="+mj-cs"/>
              </a:rPr>
              <a:t>存储器的基本组成</a:t>
            </a:r>
            <a:endParaRPr lang="zh-CN" altLang="en-US" sz="4000" dirty="0">
              <a:solidFill>
                <a:srgbClr val="C00000"/>
              </a:solidFill>
              <a:latin typeface="隶书" panose="02010509060101010101" pitchFamily="49" charset="-122"/>
              <a:ea typeface="微软雅黑 Light" panose="020B0502040204020203" pitchFamily="34" charset="-122"/>
              <a:cs typeface="+mj-cs"/>
            </a:endParaRPr>
          </a:p>
        </p:txBody>
      </p:sp>
      <p:sp>
        <p:nvSpPr>
          <p:cNvPr id="424989" name="Rectangle 29"/>
          <p:cNvSpPr>
            <a:spLocks noGrp="1"/>
          </p:cNvSpPr>
          <p:nvPr>
            <p:ph idx="1"/>
          </p:nvPr>
        </p:nvSpPr>
        <p:spPr>
          <a:xfrm>
            <a:off x="3675063" y="1657350"/>
            <a:ext cx="4862512" cy="1892300"/>
          </a:xfrm>
          <a:solidFill>
            <a:schemeClr val="bg1"/>
          </a:solidFill>
          <a:ln>
            <a:solidFill>
              <a:srgbClr val="2709BB"/>
            </a:solidFill>
            <a:miter/>
          </a:ln>
        </p:spPr>
        <p:txBody>
          <a:bodyPr vert="horz" wrap="square" lIns="91440" tIns="45720" rIns="91440" bIns="45720" anchor="t" anchorCtr="0"/>
          <a:p>
            <a:pPr defTabSz="457200">
              <a:lnSpc>
                <a:spcPct val="90000"/>
              </a:lnSpc>
              <a:buClr>
                <a:srgbClr val="2709BB"/>
              </a:buClr>
            </a:pPr>
            <a:r>
              <a:rPr lang="en-US" altLang="zh-CN" dirty="0">
                <a:solidFill>
                  <a:srgbClr val="2709BB"/>
                </a:solidFill>
                <a:latin typeface="楷体_GB2312" pitchFamily="49" charset="-122"/>
                <a:ea typeface="微软雅黑 Light" panose="020B0502040204020203" pitchFamily="34" charset="-122"/>
                <a:cs typeface="+mn-cs"/>
              </a:rPr>
              <a:t>MAR</a:t>
            </a:r>
            <a:r>
              <a:rPr lang="zh-CN" altLang="en-US" dirty="0">
                <a:solidFill>
                  <a:srgbClr val="2709BB"/>
                </a:solidFill>
                <a:latin typeface="楷体_GB2312" pitchFamily="49" charset="-122"/>
                <a:ea typeface="微软雅黑 Light" panose="020B0502040204020203" pitchFamily="34" charset="-122"/>
                <a:cs typeface="+mn-cs"/>
              </a:rPr>
              <a:t>为存储器地址寄存器，反映存储单元的个数</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lnSpc>
                <a:spcPct val="90000"/>
              </a:lnSpc>
              <a:buClr>
                <a:srgbClr val="2709BB"/>
              </a:buClr>
            </a:pPr>
            <a:r>
              <a:rPr lang="en-US" altLang="zh-CN" dirty="0">
                <a:solidFill>
                  <a:srgbClr val="2709BB"/>
                </a:solidFill>
                <a:latin typeface="楷体_GB2312" pitchFamily="49" charset="-122"/>
                <a:ea typeface="微软雅黑 Light" panose="020B0502040204020203" pitchFamily="34" charset="-122"/>
                <a:cs typeface="+mn-cs"/>
              </a:rPr>
              <a:t>MDR</a:t>
            </a:r>
            <a:r>
              <a:rPr lang="zh-CN" altLang="en-US" dirty="0">
                <a:solidFill>
                  <a:srgbClr val="2709BB"/>
                </a:solidFill>
                <a:latin typeface="楷体_GB2312" pitchFamily="49" charset="-122"/>
                <a:ea typeface="微软雅黑 Light" panose="020B0502040204020203" pitchFamily="34" charset="-122"/>
                <a:cs typeface="+mn-cs"/>
              </a:rPr>
              <a:t>为存储器数据寄存器，反映存储字长</a:t>
            </a:r>
            <a:endParaRPr lang="zh-CN" altLang="en-US" dirty="0">
              <a:solidFill>
                <a:srgbClr val="2709BB"/>
              </a:solidFill>
              <a:latin typeface="楷体_GB2312" pitchFamily="49" charset="-122"/>
              <a:ea typeface="微软雅黑 Light" panose="020B0502040204020203" pitchFamily="34" charset="-122"/>
              <a:cs typeface="+mn-cs"/>
            </a:endParaRPr>
          </a:p>
        </p:txBody>
      </p:sp>
      <p:grpSp>
        <p:nvGrpSpPr>
          <p:cNvPr id="2" name="Group 31"/>
          <p:cNvGrpSpPr/>
          <p:nvPr/>
        </p:nvGrpSpPr>
        <p:grpSpPr>
          <a:xfrm>
            <a:off x="1071563" y="1633538"/>
            <a:ext cx="2209800" cy="3352800"/>
            <a:chOff x="288" y="1200"/>
            <a:chExt cx="1392" cy="2112"/>
          </a:xfrm>
        </p:grpSpPr>
        <p:sp>
          <p:nvSpPr>
            <p:cNvPr id="52228" name="Rectangle 32"/>
            <p:cNvSpPr/>
            <p:nvPr/>
          </p:nvSpPr>
          <p:spPr>
            <a:xfrm>
              <a:off x="288" y="1200"/>
              <a:ext cx="1392" cy="211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2229" name="Rectangle 33"/>
            <p:cNvSpPr/>
            <p:nvPr/>
          </p:nvSpPr>
          <p:spPr>
            <a:xfrm>
              <a:off x="600" y="2928"/>
              <a:ext cx="780" cy="233"/>
            </a:xfrm>
            <a:prstGeom prst="rect">
              <a:avLst/>
            </a:prstGeom>
            <a:noFill/>
            <a:ln w="9525">
              <a:noFill/>
            </a:ln>
          </p:spPr>
          <p:txBody>
            <a:bodyPr wrap="none" lIns="0" tIns="0" rIns="0" bIns="0" anchor="t" anchorCtr="0">
              <a:spAutoFit/>
            </a:bodyPr>
            <a:p>
              <a:pPr algn="ctr">
                <a:spcBef>
                  <a:spcPct val="20000"/>
                </a:spcBef>
              </a:pPr>
              <a:r>
                <a:rPr lang="zh-CN" altLang="en-US" sz="2400" dirty="0">
                  <a:latin typeface="宋体" panose="02010600030101010101" pitchFamily="2" charset="-122"/>
                  <a:ea typeface="宋体" panose="02010600030101010101" pitchFamily="2" charset="-122"/>
                </a:rPr>
                <a:t>主存储器</a:t>
              </a:r>
              <a:endParaRPr lang="zh-CN" altLang="en-US" sz="2400" dirty="0">
                <a:latin typeface="宋体" panose="02010600030101010101" pitchFamily="2" charset="-122"/>
                <a:ea typeface="宋体" panose="02010600030101010101" pitchFamily="2" charset="-122"/>
              </a:endParaRPr>
            </a:p>
          </p:txBody>
        </p:sp>
        <p:sp>
          <p:nvSpPr>
            <p:cNvPr id="52230" name="Text Box 34"/>
            <p:cNvSpPr txBox="1"/>
            <p:nvPr/>
          </p:nvSpPr>
          <p:spPr>
            <a:xfrm>
              <a:off x="576" y="1536"/>
              <a:ext cx="791" cy="327"/>
            </a:xfrm>
            <a:prstGeom prst="rect">
              <a:avLst/>
            </a:prstGeom>
            <a:noFill/>
            <a:ln w="9525">
              <a:noFill/>
            </a:ln>
          </p:spPr>
          <p:txBody>
            <a:bodyPr wrap="none" anchor="t" anchorCtr="0">
              <a:spAutoFit/>
            </a:bodyPr>
            <a:p>
              <a:pPr algn="ctr">
                <a:spcBef>
                  <a:spcPct val="20000"/>
                </a:spcBef>
              </a:pPr>
              <a:r>
                <a:rPr lang="zh-CN" altLang="en-US" sz="2800" dirty="0">
                  <a:latin typeface="宋体" panose="02010600030101010101" pitchFamily="2" charset="-122"/>
                  <a:ea typeface="宋体" panose="02010600030101010101" pitchFamily="2" charset="-122"/>
                </a:rPr>
                <a:t>存储体</a:t>
              </a:r>
              <a:endParaRPr lang="zh-CN" altLang="en-US" sz="2800" dirty="0">
                <a:latin typeface="宋体" panose="02010600030101010101" pitchFamily="2" charset="-122"/>
                <a:ea typeface="宋体" panose="02010600030101010101" pitchFamily="2" charset="-122"/>
              </a:endParaRPr>
            </a:p>
          </p:txBody>
        </p:sp>
        <p:sp>
          <p:nvSpPr>
            <p:cNvPr id="52231" name="Rectangle 35"/>
            <p:cNvSpPr/>
            <p:nvPr/>
          </p:nvSpPr>
          <p:spPr>
            <a:xfrm>
              <a:off x="444" y="1392"/>
              <a:ext cx="1056" cy="67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2232" name="Text Box 36"/>
            <p:cNvSpPr txBox="1"/>
            <p:nvPr/>
          </p:nvSpPr>
          <p:spPr>
            <a:xfrm>
              <a:off x="420" y="2323"/>
              <a:ext cx="455" cy="327"/>
            </a:xfrm>
            <a:prstGeom prst="rect">
              <a:avLst/>
            </a:prstGeom>
            <a:noFill/>
            <a:ln w="28575">
              <a:noFill/>
            </a:ln>
          </p:spPr>
          <p:txBody>
            <a:bodyPr wrap="none" anchor="t" anchorCtr="0">
              <a:spAutoFit/>
            </a:bodyPr>
            <a:p>
              <a:pPr algn="dist">
                <a:spcBef>
                  <a:spcPct val="20000"/>
                </a:spcBef>
              </a:pPr>
              <a:r>
                <a:rPr lang="en-US" altLang="zh-CN" sz="2800" dirty="0">
                  <a:latin typeface="宋体" panose="02010600030101010101" pitchFamily="2" charset="-122"/>
                  <a:ea typeface="宋体" panose="02010600030101010101" pitchFamily="2" charset="-122"/>
                </a:rPr>
                <a:t>MAR</a:t>
              </a:r>
              <a:endParaRPr lang="en-US" altLang="zh-CN" sz="2800" dirty="0">
                <a:latin typeface="宋体" panose="02010600030101010101" pitchFamily="2" charset="-122"/>
                <a:ea typeface="宋体" panose="02010600030101010101" pitchFamily="2" charset="-122"/>
              </a:endParaRPr>
            </a:p>
          </p:txBody>
        </p:sp>
        <p:sp>
          <p:nvSpPr>
            <p:cNvPr id="52233" name="Rectangle 37"/>
            <p:cNvSpPr/>
            <p:nvPr/>
          </p:nvSpPr>
          <p:spPr>
            <a:xfrm>
              <a:off x="384" y="2394"/>
              <a:ext cx="528" cy="233"/>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34" name="Rectangle 38"/>
            <p:cNvSpPr/>
            <p:nvPr/>
          </p:nvSpPr>
          <p:spPr>
            <a:xfrm>
              <a:off x="1056" y="2394"/>
              <a:ext cx="528" cy="233"/>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35" name="Text Box 39"/>
            <p:cNvSpPr txBox="1"/>
            <p:nvPr/>
          </p:nvSpPr>
          <p:spPr>
            <a:xfrm>
              <a:off x="1078" y="2323"/>
              <a:ext cx="455" cy="327"/>
            </a:xfrm>
            <a:prstGeom prst="rect">
              <a:avLst/>
            </a:prstGeom>
            <a:noFill/>
            <a:ln w="28575">
              <a:noFill/>
            </a:ln>
          </p:spPr>
          <p:txBody>
            <a:bodyPr wrap="none" anchor="t" anchorCtr="0">
              <a:spAutoFit/>
            </a:bodyPr>
            <a:p>
              <a:pPr algn="dist">
                <a:spcBef>
                  <a:spcPct val="20000"/>
                </a:spcBef>
              </a:pPr>
              <a:r>
                <a:rPr lang="en-US" altLang="zh-CN" sz="2800" dirty="0">
                  <a:latin typeface="宋体" panose="02010600030101010101" pitchFamily="2" charset="-122"/>
                  <a:ea typeface="宋体" panose="02010600030101010101" pitchFamily="2" charset="-122"/>
                </a:rPr>
                <a:t>MDR</a:t>
              </a:r>
              <a:endParaRPr lang="en-US" altLang="zh-CN" sz="2800" dirty="0">
                <a:latin typeface="宋体" panose="02010600030101010101" pitchFamily="2" charset="-122"/>
                <a:ea typeface="宋体" panose="02010600030101010101" pitchFamily="2" charset="-122"/>
              </a:endParaRPr>
            </a:p>
          </p:txBody>
        </p:sp>
      </p:grpSp>
      <p:sp>
        <p:nvSpPr>
          <p:cNvPr id="33" name="Rectangle 2"/>
          <p:cNvSpPr/>
          <p:nvPr/>
        </p:nvSpPr>
        <p:spPr>
          <a:xfrm>
            <a:off x="3390900" y="5348288"/>
            <a:ext cx="838200" cy="914400"/>
          </a:xfrm>
          <a:prstGeom prst="rect">
            <a:avLst/>
          </a:prstGeom>
          <a:solidFill>
            <a:schemeClr val="folHlink"/>
          </a:solidFill>
          <a:ln w="9525"/>
          <a:scene3d>
            <a:camera prst="legacyObliqueTopRight">
              <a:rot lat="0" lon="0" rev="0"/>
            </a:camera>
            <a:lightRig rig="legacyFlat3" dir="b"/>
          </a:scene3d>
          <a:sp3d extrusionH="3630600" prstMaterial="legacyMatte">
            <a:bevelT w="13500" h="13500" prst="angle"/>
            <a:bevelB w="13500" h="13500" prst="angle"/>
            <a:extrusionClr>
              <a:schemeClr val="folHlink"/>
            </a:extrusionClr>
          </a:sp3d>
        </p:spPr>
        <p:txBody>
          <a:bodyPr anchor="ctr" anchorCtr="0">
            <a:spAutoFit/>
            <a:flatTx/>
          </a:bodyPr>
          <a:p>
            <a:endParaRPr lang="zh-CN" altLang="en-US" dirty="0">
              <a:latin typeface="Arial" panose="020B0604020202020204" pitchFamily="34" charset="0"/>
              <a:ea typeface="宋体" panose="02010600030101010101" pitchFamily="2" charset="-122"/>
            </a:endParaRPr>
          </a:p>
        </p:txBody>
      </p:sp>
      <p:grpSp>
        <p:nvGrpSpPr>
          <p:cNvPr id="3" name="Group 5"/>
          <p:cNvGrpSpPr/>
          <p:nvPr/>
        </p:nvGrpSpPr>
        <p:grpSpPr>
          <a:xfrm>
            <a:off x="3348038" y="4976813"/>
            <a:ext cx="5551487" cy="1295400"/>
            <a:chOff x="2112" y="3211"/>
            <a:chExt cx="3497" cy="816"/>
          </a:xfrm>
        </p:grpSpPr>
        <p:grpSp>
          <p:nvGrpSpPr>
            <p:cNvPr id="52238" name="Group 6"/>
            <p:cNvGrpSpPr/>
            <p:nvPr/>
          </p:nvGrpSpPr>
          <p:grpSpPr>
            <a:xfrm>
              <a:off x="2112" y="3361"/>
              <a:ext cx="600" cy="666"/>
              <a:chOff x="2004" y="3277"/>
              <a:chExt cx="600" cy="666"/>
            </a:xfrm>
          </p:grpSpPr>
          <p:grpSp>
            <p:nvGrpSpPr>
              <p:cNvPr id="52239" name="Group 7"/>
              <p:cNvGrpSpPr/>
              <p:nvPr/>
            </p:nvGrpSpPr>
            <p:grpSpPr>
              <a:xfrm>
                <a:off x="2004" y="3277"/>
                <a:ext cx="600" cy="234"/>
                <a:chOff x="2052" y="3277"/>
                <a:chExt cx="600" cy="234"/>
              </a:xfrm>
            </p:grpSpPr>
            <p:sp>
              <p:nvSpPr>
                <p:cNvPr id="52240" name="AutoShape 8"/>
                <p:cNvSpPr/>
                <p:nvPr/>
              </p:nvSpPr>
              <p:spPr>
                <a:xfrm>
                  <a:off x="2052"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41" name="AutoShape 9"/>
                <p:cNvSpPr/>
                <p:nvPr/>
              </p:nvSpPr>
              <p:spPr>
                <a:xfrm>
                  <a:off x="2196"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42" name="AutoShape 10"/>
                <p:cNvSpPr/>
                <p:nvPr/>
              </p:nvSpPr>
              <p:spPr>
                <a:xfrm>
                  <a:off x="2340"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43" name="AutoShape 11"/>
                <p:cNvSpPr/>
                <p:nvPr/>
              </p:nvSpPr>
              <p:spPr>
                <a:xfrm>
                  <a:off x="2484"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grpSp>
            <p:nvGrpSpPr>
              <p:cNvPr id="52244" name="Group 12"/>
              <p:cNvGrpSpPr/>
              <p:nvPr/>
            </p:nvGrpSpPr>
            <p:grpSpPr>
              <a:xfrm>
                <a:off x="2004" y="3565"/>
                <a:ext cx="600" cy="234"/>
                <a:chOff x="2052" y="3277"/>
                <a:chExt cx="600" cy="234"/>
              </a:xfrm>
            </p:grpSpPr>
            <p:sp>
              <p:nvSpPr>
                <p:cNvPr id="52245" name="AutoShape 13"/>
                <p:cNvSpPr/>
                <p:nvPr/>
              </p:nvSpPr>
              <p:spPr>
                <a:xfrm>
                  <a:off x="2052"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46" name="AutoShape 14"/>
                <p:cNvSpPr/>
                <p:nvPr/>
              </p:nvSpPr>
              <p:spPr>
                <a:xfrm>
                  <a:off x="2196"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47" name="AutoShape 15"/>
                <p:cNvSpPr/>
                <p:nvPr/>
              </p:nvSpPr>
              <p:spPr>
                <a:xfrm>
                  <a:off x="2340"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48" name="AutoShape 16"/>
                <p:cNvSpPr/>
                <p:nvPr/>
              </p:nvSpPr>
              <p:spPr>
                <a:xfrm>
                  <a:off x="2484"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grpSp>
            <p:nvGrpSpPr>
              <p:cNvPr id="52249" name="Group 17"/>
              <p:cNvGrpSpPr/>
              <p:nvPr/>
            </p:nvGrpSpPr>
            <p:grpSpPr>
              <a:xfrm>
                <a:off x="2004" y="3421"/>
                <a:ext cx="600" cy="234"/>
                <a:chOff x="2052" y="3277"/>
                <a:chExt cx="600" cy="234"/>
              </a:xfrm>
            </p:grpSpPr>
            <p:sp>
              <p:nvSpPr>
                <p:cNvPr id="52250" name="AutoShape 18"/>
                <p:cNvSpPr/>
                <p:nvPr/>
              </p:nvSpPr>
              <p:spPr>
                <a:xfrm>
                  <a:off x="2052"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51" name="AutoShape 19"/>
                <p:cNvSpPr/>
                <p:nvPr/>
              </p:nvSpPr>
              <p:spPr>
                <a:xfrm>
                  <a:off x="2196"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52" name="AutoShape 20"/>
                <p:cNvSpPr/>
                <p:nvPr/>
              </p:nvSpPr>
              <p:spPr>
                <a:xfrm>
                  <a:off x="2340"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53" name="AutoShape 21"/>
                <p:cNvSpPr/>
                <p:nvPr/>
              </p:nvSpPr>
              <p:spPr>
                <a:xfrm>
                  <a:off x="2484"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grpSp>
            <p:nvGrpSpPr>
              <p:cNvPr id="52254" name="Group 22"/>
              <p:cNvGrpSpPr/>
              <p:nvPr/>
            </p:nvGrpSpPr>
            <p:grpSpPr>
              <a:xfrm>
                <a:off x="2004" y="3709"/>
                <a:ext cx="600" cy="234"/>
                <a:chOff x="2052" y="3277"/>
                <a:chExt cx="600" cy="234"/>
              </a:xfrm>
            </p:grpSpPr>
            <p:sp>
              <p:nvSpPr>
                <p:cNvPr id="52255" name="AutoShape 23"/>
                <p:cNvSpPr/>
                <p:nvPr/>
              </p:nvSpPr>
              <p:spPr>
                <a:xfrm>
                  <a:off x="2052"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56" name="AutoShape 24"/>
                <p:cNvSpPr/>
                <p:nvPr/>
              </p:nvSpPr>
              <p:spPr>
                <a:xfrm>
                  <a:off x="2196"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57" name="AutoShape 25"/>
                <p:cNvSpPr/>
                <p:nvPr/>
              </p:nvSpPr>
              <p:spPr>
                <a:xfrm>
                  <a:off x="2340"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58" name="AutoShape 26"/>
                <p:cNvSpPr/>
                <p:nvPr/>
              </p:nvSpPr>
              <p:spPr>
                <a:xfrm>
                  <a:off x="2484" y="3277"/>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grpSp>
        <p:sp>
          <p:nvSpPr>
            <p:cNvPr id="52259" name="Text Box 27"/>
            <p:cNvSpPr txBox="1"/>
            <p:nvPr/>
          </p:nvSpPr>
          <p:spPr>
            <a:xfrm>
              <a:off x="3652" y="3211"/>
              <a:ext cx="1957" cy="327"/>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 存储单元个数</a:t>
              </a:r>
              <a:r>
                <a:rPr lang="zh-CN" altLang="en-US" dirty="0">
                  <a:latin typeface="Arial" panose="020B0604020202020204" pitchFamily="34"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16</a:t>
              </a:r>
              <a:endParaRPr lang="zh-CN" altLang="en-US" sz="2800" dirty="0">
                <a:latin typeface="Times New Roman" panose="02020603050405020304" pitchFamily="18" charset="0"/>
                <a:ea typeface="宋体" panose="02010600030101010101" pitchFamily="2" charset="-122"/>
              </a:endParaRPr>
            </a:p>
          </p:txBody>
        </p:sp>
      </p:grpSp>
      <p:grpSp>
        <p:nvGrpSpPr>
          <p:cNvPr id="9" name="Group 28"/>
          <p:cNvGrpSpPr/>
          <p:nvPr/>
        </p:nvGrpSpPr>
        <p:grpSpPr>
          <a:xfrm>
            <a:off x="4191000" y="3849688"/>
            <a:ext cx="4610100" cy="2168525"/>
            <a:chOff x="2640" y="2568"/>
            <a:chExt cx="2904" cy="1366"/>
          </a:xfrm>
        </p:grpSpPr>
        <p:grpSp>
          <p:nvGrpSpPr>
            <p:cNvPr id="52261" name="Group 29"/>
            <p:cNvGrpSpPr/>
            <p:nvPr/>
          </p:nvGrpSpPr>
          <p:grpSpPr>
            <a:xfrm>
              <a:off x="2640" y="2568"/>
              <a:ext cx="864" cy="954"/>
              <a:chOff x="4056" y="2640"/>
              <a:chExt cx="864" cy="954"/>
            </a:xfrm>
          </p:grpSpPr>
          <p:sp>
            <p:nvSpPr>
              <p:cNvPr id="52262" name="AutoShape 30"/>
              <p:cNvSpPr/>
              <p:nvPr/>
            </p:nvSpPr>
            <p:spPr>
              <a:xfrm>
                <a:off x="4056" y="3360"/>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63" name="AutoShape 31"/>
              <p:cNvSpPr/>
              <p:nvPr/>
            </p:nvSpPr>
            <p:spPr>
              <a:xfrm>
                <a:off x="4176" y="3222"/>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64" name="AutoShape 32"/>
              <p:cNvSpPr/>
              <p:nvPr/>
            </p:nvSpPr>
            <p:spPr>
              <a:xfrm>
                <a:off x="4296" y="3120"/>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65" name="AutoShape 33"/>
              <p:cNvSpPr/>
              <p:nvPr/>
            </p:nvSpPr>
            <p:spPr>
              <a:xfrm>
                <a:off x="4392" y="2982"/>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66" name="AutoShape 34"/>
              <p:cNvSpPr/>
              <p:nvPr/>
            </p:nvSpPr>
            <p:spPr>
              <a:xfrm>
                <a:off x="4632" y="2784"/>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67" name="AutoShape 35"/>
              <p:cNvSpPr/>
              <p:nvPr/>
            </p:nvSpPr>
            <p:spPr>
              <a:xfrm>
                <a:off x="4752" y="2640"/>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2268" name="AutoShape 36"/>
              <p:cNvSpPr/>
              <p:nvPr/>
            </p:nvSpPr>
            <p:spPr>
              <a:xfrm>
                <a:off x="4512" y="2886"/>
                <a:ext cx="168" cy="234"/>
              </a:xfrm>
              <a:prstGeom prst="star4">
                <a:avLst>
                  <a:gd name="adj" fmla="val 12500"/>
                </a:avLst>
              </a:prstGeom>
              <a:solidFill>
                <a:schemeClr val="bg1"/>
              </a:solidFill>
              <a:ln w="9525" cap="flat" cmpd="sng">
                <a:solidFill>
                  <a:schemeClr val="bg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sp>
          <p:nvSpPr>
            <p:cNvPr id="52269" name="Text Box 37"/>
            <p:cNvSpPr txBox="1"/>
            <p:nvPr/>
          </p:nvSpPr>
          <p:spPr>
            <a:xfrm>
              <a:off x="3713" y="3607"/>
              <a:ext cx="1831" cy="327"/>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存储字长</a:t>
              </a:r>
              <a:r>
                <a:rPr lang="zh-CN" altLang="en-US" dirty="0">
                  <a:latin typeface="Arial" panose="020B0604020202020204" pitchFamily="34"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8</a:t>
              </a:r>
              <a:endParaRPr lang="zh-CN" altLang="en-US" sz="2800" dirty="0">
                <a:latin typeface="Times New Roman" panose="02020603050405020304" pitchFamily="18" charset="0"/>
                <a:ea typeface="宋体" panose="02010600030101010101" pitchFamily="2" charset="-122"/>
              </a:endParaRPr>
            </a:p>
          </p:txBody>
        </p:sp>
      </p:grpSp>
      <p:grpSp>
        <p:nvGrpSpPr>
          <p:cNvPr id="11" name="Group 38"/>
          <p:cNvGrpSpPr/>
          <p:nvPr/>
        </p:nvGrpSpPr>
        <p:grpSpPr>
          <a:xfrm>
            <a:off x="5638800" y="3797300"/>
            <a:ext cx="2935288" cy="1185863"/>
            <a:chOff x="3552" y="2460"/>
            <a:chExt cx="1849" cy="747"/>
          </a:xfrm>
        </p:grpSpPr>
        <p:sp>
          <p:nvSpPr>
            <p:cNvPr id="52271" name="Text Box 39"/>
            <p:cNvSpPr txBox="1"/>
            <p:nvPr/>
          </p:nvSpPr>
          <p:spPr>
            <a:xfrm>
              <a:off x="3552" y="2880"/>
              <a:ext cx="1849" cy="327"/>
            </a:xfrm>
            <a:prstGeom prst="rect">
              <a:avLst/>
            </a:prstGeom>
            <a:noFill/>
            <a:ln w="9525">
              <a:noFill/>
            </a:ln>
          </p:spPr>
          <p:txBody>
            <a:bodyPr anchor="t" anchorCtr="0">
              <a:spAutoFit/>
            </a:bodyPr>
            <a:p>
              <a:r>
                <a:rPr lang="en-US" altLang="zh-CN" sz="2800" dirty="0">
                  <a:latin typeface="Arial" panose="020B0604020202020204" pitchFamily="34" charset="0"/>
                  <a:ea typeface="宋体" panose="02010600030101010101" pitchFamily="2" charset="-122"/>
                </a:rPr>
                <a:t> </a:t>
              </a:r>
              <a:endParaRPr lang="zh-CN" altLang="en-US" sz="2800" dirty="0">
                <a:latin typeface="Arial" panose="020B0604020202020204" pitchFamily="34" charset="0"/>
                <a:ea typeface="宋体" panose="02010600030101010101" pitchFamily="2" charset="-122"/>
              </a:endParaRPr>
            </a:p>
          </p:txBody>
        </p:sp>
        <p:sp>
          <p:nvSpPr>
            <p:cNvPr id="52272" name="Text Box 40"/>
            <p:cNvSpPr txBox="1"/>
            <p:nvPr/>
          </p:nvSpPr>
          <p:spPr>
            <a:xfrm>
              <a:off x="3552" y="2460"/>
              <a:ext cx="1666" cy="679"/>
            </a:xfrm>
            <a:prstGeom prst="rect">
              <a:avLst/>
            </a:prstGeom>
            <a:noFill/>
            <a:ln w="9525">
              <a:noFill/>
            </a:ln>
          </p:spPr>
          <p:txBody>
            <a:bodyPr anchor="t" anchorCtr="0">
              <a:spAutoFit/>
            </a:bodyPr>
            <a:p>
              <a:r>
                <a:rPr lang="zh-CN" altLang="en-US" sz="3200" dirty="0">
                  <a:latin typeface="Arial" panose="020B0604020202020204" pitchFamily="34" charset="0"/>
                  <a:ea typeface="宋体" panose="02010600030101010101" pitchFamily="2" charset="-122"/>
                </a:rPr>
                <a:t> 设 </a:t>
              </a:r>
              <a:r>
                <a:rPr lang="en-US" altLang="zh-CN" sz="2800" dirty="0">
                  <a:latin typeface="Times New Roman" panose="02020603050405020304" pitchFamily="18" charset="0"/>
                  <a:ea typeface="宋体" panose="02010600030101010101" pitchFamily="2" charset="-122"/>
                </a:rPr>
                <a:t>MAR</a:t>
              </a:r>
              <a:r>
                <a:rPr lang="en-US" altLang="zh-CN" sz="900" dirty="0">
                  <a:latin typeface="Arial" panose="020B0604020202020204" pitchFamily="34" charset="0"/>
                  <a:ea typeface="宋体" panose="02010600030101010101" pitchFamily="2" charset="-122"/>
                </a:rPr>
                <a:t> </a:t>
              </a:r>
              <a:r>
                <a:rPr lang="en-US" altLang="zh-CN" sz="2800" dirty="0">
                  <a:latin typeface="Arial" panose="020B0604020202020204" pitchFamily="34" charset="0"/>
                  <a:ea typeface="宋体" panose="02010600030101010101" pitchFamily="2" charset="-122"/>
                </a:rPr>
                <a:t>=</a:t>
              </a:r>
              <a:r>
                <a:rPr lang="en-US" altLang="zh-CN" sz="1200" dirty="0">
                  <a:latin typeface="Arial" panose="020B0604020202020204" pitchFamily="34"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4</a:t>
              </a:r>
              <a:r>
                <a:rPr lang="en-US" altLang="zh-CN" sz="1400" dirty="0">
                  <a:latin typeface="Times New Roman" panose="02020603050405020304" pitchFamily="18"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位 </a:t>
              </a:r>
              <a:endParaRPr lang="zh-CN" altLang="en-US" sz="2800"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a:t>
              </a:r>
              <a:r>
                <a:rPr lang="en-US" altLang="zh-CN" sz="3200" dirty="0">
                  <a:latin typeface="Arial" panose="020B0604020202020204" pitchFamily="34" charset="0"/>
                  <a:ea typeface="宋体" panose="02010600030101010101" pitchFamily="2" charset="-122"/>
                </a:rPr>
                <a:t>   </a:t>
              </a:r>
              <a:r>
                <a:rPr lang="en-US" altLang="zh-CN" sz="1000" dirty="0">
                  <a:latin typeface="Arial" panose="020B0604020202020204" pitchFamily="34" charset="0"/>
                  <a:ea typeface="宋体" panose="02010600030101010101" pitchFamily="2" charset="-122"/>
                </a:rPr>
                <a:t> </a:t>
              </a:r>
              <a:r>
                <a:rPr lang="en-US" altLang="zh-CN" sz="1400" dirty="0">
                  <a:latin typeface="Arial" panose="020B0604020202020204" pitchFamily="34"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MDR</a:t>
              </a:r>
              <a:r>
                <a:rPr lang="en-US" altLang="zh-CN" sz="900" dirty="0">
                  <a:latin typeface="Arial" panose="020B0604020202020204" pitchFamily="34" charset="0"/>
                  <a:ea typeface="宋体" panose="02010600030101010101" pitchFamily="2" charset="-122"/>
                </a:rPr>
                <a:t> </a:t>
              </a:r>
              <a:r>
                <a:rPr lang="en-US" altLang="zh-CN" sz="2800" dirty="0">
                  <a:latin typeface="Arial" panose="020B0604020202020204" pitchFamily="34" charset="0"/>
                  <a:ea typeface="宋体" panose="02010600030101010101" pitchFamily="2" charset="-122"/>
                </a:rPr>
                <a:t>=</a:t>
              </a:r>
              <a:r>
                <a:rPr lang="en-US" altLang="zh-CN" sz="1200" dirty="0">
                  <a:latin typeface="Arial" panose="020B0604020202020204" pitchFamily="34"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8</a:t>
              </a:r>
              <a:r>
                <a:rPr lang="en-US" altLang="zh-CN" sz="1400" dirty="0">
                  <a:latin typeface="Times New Roman" panose="02020603050405020304" pitchFamily="18"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位</a:t>
              </a:r>
              <a:endParaRPr lang="zh-CN" altLang="en-US" sz="2800" dirty="0">
                <a:latin typeface="Arial" panose="020B0604020202020204" pitchFamily="34" charset="0"/>
                <a:ea typeface="宋体" panose="02010600030101010101" pitchFamily="2" charset="-122"/>
              </a:endParaRPr>
            </a:p>
          </p:txBody>
        </p:sp>
      </p:grpSp>
      <p:sp>
        <p:nvSpPr>
          <p:cNvPr id="52273" name="矩形 69"/>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4989"/>
                                        </p:tgtEl>
                                        <p:attrNameLst>
                                          <p:attrName>style.visibility</p:attrName>
                                        </p:attrNameLst>
                                      </p:cBhvr>
                                      <p:to>
                                        <p:strVal val="visible"/>
                                      </p:to>
                                    </p:set>
                                    <p:animEffect transition="in" filter="blinds(horizontal)">
                                      <p:cBhvr>
                                        <p:cTn id="12" dur="500"/>
                                        <p:tgtEl>
                                          <p:spTgt spid="42498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24989">
                                            <p:txEl>
                                              <p:charRg st="0" end="23"/>
                                            </p:txEl>
                                          </p:spTgt>
                                        </p:tgtEl>
                                        <p:attrNameLst>
                                          <p:attrName>style.visibility</p:attrName>
                                        </p:attrNameLst>
                                      </p:cBhvr>
                                      <p:to>
                                        <p:strVal val="visible"/>
                                      </p:to>
                                    </p:set>
                                    <p:animEffect transition="in" filter="blinds(horizontal)">
                                      <p:cBhvr>
                                        <p:cTn id="15" dur="500"/>
                                        <p:tgtEl>
                                          <p:spTgt spid="424989">
                                            <p:txEl>
                                              <p:charRg st="0" end="2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4989">
                                            <p:txEl>
                                              <p:charRg st="23" end="43"/>
                                            </p:txEl>
                                          </p:spTgt>
                                        </p:tgtEl>
                                        <p:attrNameLst>
                                          <p:attrName>style.visibility</p:attrName>
                                        </p:attrNameLst>
                                      </p:cBhvr>
                                      <p:to>
                                        <p:strVal val="visible"/>
                                      </p:to>
                                    </p:set>
                                    <p:animEffect transition="in" filter="blinds(horizontal)">
                                      <p:cBhvr>
                                        <p:cTn id="20" dur="500"/>
                                        <p:tgtEl>
                                          <p:spTgt spid="424989">
                                            <p:txEl>
                                              <p:charRg st="23" end="4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blinds(horizontal)">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89" grpId="0" animBg="1" build="p"/>
      <p:bldP spid="33"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1222375" y="606425"/>
            <a:ext cx="7623175" cy="769938"/>
          </a:xfrm>
        </p:spPr>
        <p:txBody>
          <a:bodyPr vert="horz" wrap="square" lIns="91440" tIns="45720" rIns="91440" bIns="45720" anchor="t" anchorCtr="0"/>
          <a:p>
            <a:pPr defTabSz="457200"/>
            <a:r>
              <a:rPr lang="zh-CN" altLang="en-US" dirty="0">
                <a:solidFill>
                  <a:srgbClr val="C00000"/>
                </a:solidFill>
                <a:latin typeface="隶书" panose="02010509060101010101" pitchFamily="49" charset="-122"/>
                <a:ea typeface="微软雅黑 Light" panose="020B0502040204020203" pitchFamily="34" charset="-122"/>
                <a:cs typeface="+mj-cs"/>
              </a:rPr>
              <a:t>运算器的基本组成及操作过程</a:t>
            </a:r>
            <a:endParaRPr lang="zh-CN" altLang="en-US" dirty="0">
              <a:solidFill>
                <a:srgbClr val="C00000"/>
              </a:solidFill>
              <a:latin typeface="隶书" panose="02010509060101010101" pitchFamily="49" charset="-122"/>
              <a:ea typeface="微软雅黑 Light" panose="020B0502040204020203" pitchFamily="34" charset="-122"/>
              <a:cs typeface="+mj-cs"/>
            </a:endParaRPr>
          </a:p>
        </p:txBody>
      </p:sp>
      <p:graphicFrame>
        <p:nvGraphicFramePr>
          <p:cNvPr id="433216" name="Group 64"/>
          <p:cNvGraphicFramePr>
            <a:graphicFrameLocks noGrp="1"/>
          </p:cNvGraphicFramePr>
          <p:nvPr/>
        </p:nvGraphicFramePr>
        <p:xfrm>
          <a:off x="3581400" y="1798638"/>
          <a:ext cx="5029200" cy="4205288"/>
        </p:xfrm>
        <a:graphic>
          <a:graphicData uri="http://schemas.openxmlformats.org/drawingml/2006/table">
            <a:tbl>
              <a:tblPr/>
              <a:tblGrid>
                <a:gridCol w="871538"/>
                <a:gridCol w="1490662"/>
                <a:gridCol w="1446213"/>
                <a:gridCol w="1220787"/>
              </a:tblGrid>
              <a:tr h="61595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楷体_GB2312" pitchFamily="49" charset="-122"/>
                          <a:ea typeface="楷体_GB2312" pitchFamily="49" charset="-122"/>
                        </a:rPr>
                        <a:t> ACC</a:t>
                      </a:r>
                      <a:endParaRPr kumimoji="0" lang="en-US"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楷体_GB2312" pitchFamily="49" charset="-122"/>
                          <a:ea typeface="楷体_GB2312" pitchFamily="49" charset="-122"/>
                        </a:rPr>
                        <a:t> MQ</a:t>
                      </a:r>
                      <a:endParaRPr kumimoji="0" lang="en-US"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楷体_GB2312" pitchFamily="49" charset="-122"/>
                          <a:ea typeface="楷体_GB2312" pitchFamily="49" charset="-122"/>
                        </a:rPr>
                        <a:t> X</a:t>
                      </a:r>
                      <a:endParaRPr kumimoji="0" lang="en-US"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805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3763">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2175">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5350">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zh-CN" sz="2800" b="1" i="0" u="none" strike="noStrike" cap="none" normalizeH="0" baseline="0" dirty="0" smtClean="0">
                        <a:ln>
                          <a:noFill/>
                        </a:ln>
                        <a:solidFill>
                          <a:schemeClr val="tx1"/>
                        </a:solidFill>
                        <a:effectLst/>
                        <a:latin typeface="楷体_GB2312" pitchFamily="49" charset="-122"/>
                        <a:ea typeface="楷体_GB2312"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82" name="Text Box 43"/>
          <p:cNvSpPr txBox="1"/>
          <p:nvPr/>
        </p:nvSpPr>
        <p:spPr>
          <a:xfrm>
            <a:off x="4495800" y="2408238"/>
            <a:ext cx="1676400" cy="519112"/>
          </a:xfrm>
          <a:prstGeom prst="rect">
            <a:avLst/>
          </a:prstGeom>
          <a:noFill/>
          <a:ln w="9525">
            <a:noFill/>
          </a:ln>
        </p:spPr>
        <p:txBody>
          <a:bodyPr anchor="t" anchorCtr="0">
            <a:spAutoFit/>
          </a:bodyPr>
          <a:p>
            <a:pPr>
              <a:spcBef>
                <a:spcPct val="20000"/>
              </a:spcBef>
              <a:buClr>
                <a:schemeClr val="accent2"/>
              </a:buClr>
              <a:buSzPct val="80000"/>
              <a:buFont typeface="Wingdings" panose="05000000000000000000" pitchFamily="2" charset="2"/>
            </a:pPr>
            <a:r>
              <a:rPr lang="zh-CN" altLang="en-US" sz="2800" dirty="0">
                <a:latin typeface="Times New Roman" panose="02020603050405020304" pitchFamily="18" charset="0"/>
                <a:ea typeface="楷体_GB2312" pitchFamily="49" charset="-122"/>
              </a:rPr>
              <a:t>被加数</a:t>
            </a:r>
            <a:endParaRPr lang="zh-CN" altLang="en-US" sz="2800" dirty="0">
              <a:latin typeface="宋体" panose="02010600030101010101" pitchFamily="2" charset="-122"/>
              <a:ea typeface="楷体_GB2312" pitchFamily="49" charset="-122"/>
            </a:endParaRPr>
          </a:p>
        </p:txBody>
      </p:sp>
      <p:sp>
        <p:nvSpPr>
          <p:cNvPr id="53283" name="Text Box 44"/>
          <p:cNvSpPr txBox="1"/>
          <p:nvPr/>
        </p:nvSpPr>
        <p:spPr>
          <a:xfrm>
            <a:off x="4495800" y="3322638"/>
            <a:ext cx="1752600" cy="519112"/>
          </a:xfrm>
          <a:prstGeom prst="rect">
            <a:avLst/>
          </a:prstGeom>
          <a:noFill/>
          <a:ln w="9525">
            <a:noFill/>
          </a:ln>
        </p:spPr>
        <p:txBody>
          <a:bodyPr anchor="t" anchorCtr="0">
            <a:spAutoFit/>
          </a:bodyPr>
          <a:p>
            <a:pPr>
              <a:spcBef>
                <a:spcPct val="20000"/>
              </a:spcBef>
              <a:buClr>
                <a:schemeClr val="accent2"/>
              </a:buClr>
              <a:buSzPct val="80000"/>
              <a:buFont typeface="Wingdings" panose="05000000000000000000" pitchFamily="2" charset="2"/>
            </a:pPr>
            <a:r>
              <a:rPr lang="zh-CN" altLang="en-US" sz="2800" dirty="0">
                <a:latin typeface="Times New Roman" panose="02020603050405020304" pitchFamily="18" charset="0"/>
                <a:ea typeface="楷体_GB2312" pitchFamily="49" charset="-122"/>
              </a:rPr>
              <a:t>被减数</a:t>
            </a:r>
            <a:endParaRPr lang="zh-CN" altLang="en-US" sz="2800" dirty="0">
              <a:latin typeface="宋体" panose="02010600030101010101" pitchFamily="2" charset="-122"/>
              <a:ea typeface="楷体_GB2312" pitchFamily="49" charset="-122"/>
            </a:endParaRPr>
          </a:p>
        </p:txBody>
      </p:sp>
      <p:sp>
        <p:nvSpPr>
          <p:cNvPr id="53284" name="Text Box 45"/>
          <p:cNvSpPr txBox="1"/>
          <p:nvPr/>
        </p:nvSpPr>
        <p:spPr>
          <a:xfrm>
            <a:off x="4495800" y="5075238"/>
            <a:ext cx="1905000" cy="519112"/>
          </a:xfrm>
          <a:prstGeom prst="rect">
            <a:avLst/>
          </a:prstGeom>
          <a:noFill/>
          <a:ln w="9525">
            <a:noFill/>
          </a:ln>
        </p:spPr>
        <p:txBody>
          <a:bodyPr anchor="t" anchorCtr="0">
            <a:spAutoFit/>
          </a:bodyPr>
          <a:p>
            <a:pPr>
              <a:spcBef>
                <a:spcPct val="20000"/>
              </a:spcBef>
              <a:buClr>
                <a:schemeClr val="accent2"/>
              </a:buClr>
              <a:buSzPct val="80000"/>
              <a:buFont typeface="Wingdings" panose="05000000000000000000" pitchFamily="2" charset="2"/>
            </a:pPr>
            <a:r>
              <a:rPr lang="zh-CN" altLang="en-US" sz="2800" dirty="0">
                <a:latin typeface="Times New Roman" panose="02020603050405020304" pitchFamily="18" charset="0"/>
                <a:ea typeface="楷体_GB2312" pitchFamily="49" charset="-122"/>
              </a:rPr>
              <a:t>被除数</a:t>
            </a:r>
            <a:endParaRPr lang="zh-CN" altLang="en-US" sz="2800" dirty="0">
              <a:latin typeface="Times New Roman" panose="02020603050405020304" pitchFamily="18" charset="0"/>
              <a:ea typeface="楷体_GB2312" pitchFamily="49" charset="-122"/>
            </a:endParaRPr>
          </a:p>
        </p:txBody>
      </p:sp>
      <p:sp>
        <p:nvSpPr>
          <p:cNvPr id="53285" name="Text Box 46"/>
          <p:cNvSpPr txBox="1"/>
          <p:nvPr/>
        </p:nvSpPr>
        <p:spPr>
          <a:xfrm>
            <a:off x="6019800" y="4237038"/>
            <a:ext cx="1447800" cy="519112"/>
          </a:xfrm>
          <a:prstGeom prst="rect">
            <a:avLst/>
          </a:prstGeom>
          <a:noFill/>
          <a:ln w="9525">
            <a:noFill/>
          </a:ln>
        </p:spPr>
        <p:txBody>
          <a:bodyPr anchor="t" anchorCtr="0">
            <a:spAutoFit/>
          </a:bodyPr>
          <a:p>
            <a:pPr>
              <a:spcBef>
                <a:spcPct val="20000"/>
              </a:spcBef>
            </a:pPr>
            <a:r>
              <a:rPr lang="zh-CN" altLang="en-US" sz="2800" dirty="0">
                <a:latin typeface="Times New Roman" panose="02020603050405020304" pitchFamily="18" charset="0"/>
                <a:ea typeface="楷体_GB2312" pitchFamily="49" charset="-122"/>
              </a:rPr>
              <a:t>乘数</a:t>
            </a:r>
            <a:endParaRPr lang="zh-CN" altLang="en-US" sz="2800" dirty="0">
              <a:latin typeface="Times New Roman" panose="02020603050405020304" pitchFamily="18" charset="0"/>
              <a:ea typeface="楷体_GB2312" pitchFamily="49" charset="-122"/>
            </a:endParaRPr>
          </a:p>
        </p:txBody>
      </p:sp>
      <p:sp>
        <p:nvSpPr>
          <p:cNvPr id="53286" name="Text Box 47"/>
          <p:cNvSpPr txBox="1"/>
          <p:nvPr/>
        </p:nvSpPr>
        <p:spPr>
          <a:xfrm>
            <a:off x="6019800" y="5380038"/>
            <a:ext cx="99060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商</a:t>
            </a:r>
            <a:endParaRPr lang="zh-CN" altLang="en-US" sz="2800" dirty="0">
              <a:latin typeface="Times New Roman" panose="02020603050405020304" pitchFamily="18" charset="0"/>
              <a:ea typeface="楷体_GB2312" pitchFamily="49" charset="-122"/>
            </a:endParaRPr>
          </a:p>
        </p:txBody>
      </p:sp>
      <p:sp>
        <p:nvSpPr>
          <p:cNvPr id="53287" name="Text Box 48"/>
          <p:cNvSpPr txBox="1"/>
          <p:nvPr/>
        </p:nvSpPr>
        <p:spPr>
          <a:xfrm>
            <a:off x="7467600" y="2560638"/>
            <a:ext cx="99060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加数</a:t>
            </a:r>
            <a:endParaRPr lang="zh-CN" altLang="en-US" sz="2800" dirty="0">
              <a:latin typeface="Times New Roman" panose="02020603050405020304" pitchFamily="18" charset="0"/>
              <a:ea typeface="楷体_GB2312" pitchFamily="49" charset="-122"/>
            </a:endParaRPr>
          </a:p>
        </p:txBody>
      </p:sp>
      <p:sp>
        <p:nvSpPr>
          <p:cNvPr id="53288" name="Text Box 49"/>
          <p:cNvSpPr txBox="1"/>
          <p:nvPr/>
        </p:nvSpPr>
        <p:spPr>
          <a:xfrm>
            <a:off x="7467600" y="3475038"/>
            <a:ext cx="99060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减数</a:t>
            </a:r>
            <a:endParaRPr lang="zh-CN" altLang="en-US" sz="2800" dirty="0">
              <a:latin typeface="Times New Roman" panose="02020603050405020304" pitchFamily="18" charset="0"/>
              <a:ea typeface="楷体_GB2312" pitchFamily="49" charset="-122"/>
            </a:endParaRPr>
          </a:p>
        </p:txBody>
      </p:sp>
      <p:sp>
        <p:nvSpPr>
          <p:cNvPr id="53289" name="Text Box 50"/>
          <p:cNvSpPr txBox="1"/>
          <p:nvPr/>
        </p:nvSpPr>
        <p:spPr>
          <a:xfrm>
            <a:off x="7391400" y="4389438"/>
            <a:ext cx="137160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被乘数</a:t>
            </a:r>
            <a:endParaRPr lang="zh-CN" altLang="en-US" sz="2800" dirty="0">
              <a:latin typeface="Times New Roman" panose="02020603050405020304" pitchFamily="18" charset="0"/>
              <a:ea typeface="楷体_GB2312" pitchFamily="49" charset="-122"/>
            </a:endParaRPr>
          </a:p>
        </p:txBody>
      </p:sp>
      <p:sp>
        <p:nvSpPr>
          <p:cNvPr id="53290" name="Text Box 51"/>
          <p:cNvSpPr txBox="1"/>
          <p:nvPr/>
        </p:nvSpPr>
        <p:spPr>
          <a:xfrm>
            <a:off x="7467600" y="5303838"/>
            <a:ext cx="99060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除数</a:t>
            </a:r>
            <a:endParaRPr lang="zh-CN" altLang="en-US" sz="2800" dirty="0">
              <a:latin typeface="Times New Roman" panose="02020603050405020304" pitchFamily="18" charset="0"/>
              <a:ea typeface="楷体_GB2312" pitchFamily="49" charset="-122"/>
            </a:endParaRPr>
          </a:p>
        </p:txBody>
      </p:sp>
      <p:sp>
        <p:nvSpPr>
          <p:cNvPr id="53291" name="Text Box 52"/>
          <p:cNvSpPr txBox="1"/>
          <p:nvPr/>
        </p:nvSpPr>
        <p:spPr>
          <a:xfrm>
            <a:off x="3581400" y="2560638"/>
            <a:ext cx="137160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加法</a:t>
            </a:r>
            <a:endParaRPr lang="zh-CN" altLang="en-US" sz="2800" dirty="0">
              <a:latin typeface="Times New Roman" panose="02020603050405020304" pitchFamily="18" charset="0"/>
              <a:ea typeface="楷体_GB2312" pitchFamily="49" charset="-122"/>
            </a:endParaRPr>
          </a:p>
        </p:txBody>
      </p:sp>
      <p:sp>
        <p:nvSpPr>
          <p:cNvPr id="53292" name="Text Box 53"/>
          <p:cNvSpPr txBox="1"/>
          <p:nvPr/>
        </p:nvSpPr>
        <p:spPr>
          <a:xfrm>
            <a:off x="3581400" y="3475038"/>
            <a:ext cx="1066800" cy="519112"/>
          </a:xfrm>
          <a:prstGeom prst="rect">
            <a:avLst/>
          </a:prstGeom>
          <a:noFill/>
          <a:ln w="9525">
            <a:noFill/>
          </a:ln>
        </p:spPr>
        <p:txBody>
          <a:bodyPr anchor="t" anchorCtr="0">
            <a:spAutoFit/>
          </a:bodyPr>
          <a:p>
            <a:pPr>
              <a:spcBef>
                <a:spcPct val="20000"/>
              </a:spcBef>
            </a:pPr>
            <a:r>
              <a:rPr lang="zh-CN" altLang="en-US" sz="2800" dirty="0">
                <a:latin typeface="Times New Roman" panose="02020603050405020304" pitchFamily="18" charset="0"/>
                <a:ea typeface="楷体_GB2312" pitchFamily="49" charset="-122"/>
              </a:rPr>
              <a:t>减法</a:t>
            </a:r>
            <a:endParaRPr lang="zh-CN" altLang="en-US" sz="2800" dirty="0">
              <a:latin typeface="Times New Roman" panose="02020603050405020304" pitchFamily="18" charset="0"/>
              <a:ea typeface="楷体_GB2312" pitchFamily="49" charset="-122"/>
            </a:endParaRPr>
          </a:p>
        </p:txBody>
      </p:sp>
      <p:sp>
        <p:nvSpPr>
          <p:cNvPr id="53293" name="Text Box 54"/>
          <p:cNvSpPr txBox="1"/>
          <p:nvPr/>
        </p:nvSpPr>
        <p:spPr>
          <a:xfrm>
            <a:off x="3581400" y="4389438"/>
            <a:ext cx="99060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乘法</a:t>
            </a:r>
            <a:endParaRPr lang="zh-CN" altLang="en-US" sz="2800" dirty="0">
              <a:latin typeface="Times New Roman" panose="02020603050405020304" pitchFamily="18" charset="0"/>
              <a:ea typeface="楷体_GB2312" pitchFamily="49" charset="-122"/>
            </a:endParaRPr>
          </a:p>
        </p:txBody>
      </p:sp>
      <p:sp>
        <p:nvSpPr>
          <p:cNvPr id="53294" name="Text Box 55"/>
          <p:cNvSpPr txBox="1"/>
          <p:nvPr/>
        </p:nvSpPr>
        <p:spPr>
          <a:xfrm>
            <a:off x="3581400" y="5303838"/>
            <a:ext cx="114300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除法</a:t>
            </a:r>
            <a:endParaRPr lang="zh-CN" altLang="en-US" sz="2800" dirty="0">
              <a:latin typeface="Times New Roman" panose="02020603050405020304" pitchFamily="18" charset="0"/>
              <a:ea typeface="楷体_GB2312" pitchFamily="49" charset="-122"/>
            </a:endParaRPr>
          </a:p>
        </p:txBody>
      </p:sp>
      <p:sp>
        <p:nvSpPr>
          <p:cNvPr id="53295" name="Text Box 56"/>
          <p:cNvSpPr txBox="1"/>
          <p:nvPr/>
        </p:nvSpPr>
        <p:spPr>
          <a:xfrm>
            <a:off x="4495800" y="2797175"/>
            <a:ext cx="1828800" cy="519113"/>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和</a:t>
            </a:r>
            <a:endParaRPr lang="zh-CN" altLang="en-US" sz="2800" dirty="0">
              <a:latin typeface="Times New Roman" panose="02020603050405020304" pitchFamily="18" charset="0"/>
              <a:ea typeface="楷体_GB2312" pitchFamily="49" charset="-122"/>
            </a:endParaRPr>
          </a:p>
        </p:txBody>
      </p:sp>
      <p:sp>
        <p:nvSpPr>
          <p:cNvPr id="53296" name="Text Box 57"/>
          <p:cNvSpPr txBox="1"/>
          <p:nvPr/>
        </p:nvSpPr>
        <p:spPr>
          <a:xfrm>
            <a:off x="4495800" y="3743325"/>
            <a:ext cx="1828800" cy="519113"/>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差</a:t>
            </a:r>
            <a:endParaRPr lang="zh-CN" altLang="en-US" sz="2800" dirty="0">
              <a:latin typeface="Times New Roman" panose="02020603050405020304" pitchFamily="18" charset="0"/>
              <a:ea typeface="楷体_GB2312" pitchFamily="49" charset="-122"/>
            </a:endParaRPr>
          </a:p>
        </p:txBody>
      </p:sp>
      <p:sp>
        <p:nvSpPr>
          <p:cNvPr id="53297" name="Text Box 58"/>
          <p:cNvSpPr txBox="1"/>
          <p:nvPr/>
        </p:nvSpPr>
        <p:spPr>
          <a:xfrm>
            <a:off x="4495800" y="5456238"/>
            <a:ext cx="182880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余数</a:t>
            </a:r>
            <a:endParaRPr lang="zh-CN" altLang="en-US" sz="2800" dirty="0">
              <a:latin typeface="Times New Roman" panose="02020603050405020304" pitchFamily="18" charset="0"/>
              <a:ea typeface="楷体_GB2312" pitchFamily="49" charset="-122"/>
            </a:endParaRPr>
          </a:p>
        </p:txBody>
      </p:sp>
      <p:sp>
        <p:nvSpPr>
          <p:cNvPr id="53298" name="Text Box 60"/>
          <p:cNvSpPr txBox="1"/>
          <p:nvPr/>
        </p:nvSpPr>
        <p:spPr>
          <a:xfrm>
            <a:off x="4419600" y="4465638"/>
            <a:ext cx="190500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乘积高位</a:t>
            </a:r>
            <a:endParaRPr lang="zh-CN" altLang="en-US" sz="2800" dirty="0">
              <a:latin typeface="Times New Roman" panose="02020603050405020304" pitchFamily="18" charset="0"/>
              <a:ea typeface="楷体_GB2312" pitchFamily="49" charset="-122"/>
            </a:endParaRPr>
          </a:p>
        </p:txBody>
      </p:sp>
      <p:sp>
        <p:nvSpPr>
          <p:cNvPr id="53299" name="Text Box 61"/>
          <p:cNvSpPr txBox="1"/>
          <p:nvPr/>
        </p:nvSpPr>
        <p:spPr>
          <a:xfrm>
            <a:off x="5867400" y="4618038"/>
            <a:ext cx="1905000" cy="519112"/>
          </a:xfrm>
          <a:prstGeom prst="rect">
            <a:avLst/>
          </a:prstGeom>
          <a:noFill/>
          <a:ln w="9525">
            <a:noFill/>
          </a:ln>
        </p:spPr>
        <p:txBody>
          <a:bodyPr anchor="t" anchorCtr="0">
            <a:spAutoFit/>
          </a:bodyPr>
          <a:p>
            <a:pPr>
              <a:spcBef>
                <a:spcPct val="50000"/>
              </a:spcBef>
            </a:pPr>
            <a:r>
              <a:rPr lang="zh-CN" altLang="en-US" sz="2800" dirty="0">
                <a:latin typeface="Times New Roman" panose="02020603050405020304" pitchFamily="18" charset="0"/>
                <a:ea typeface="楷体_GB2312" pitchFamily="49" charset="-122"/>
              </a:rPr>
              <a:t>乘积低位</a:t>
            </a:r>
            <a:endParaRPr lang="zh-CN" altLang="en-US" sz="2800" dirty="0">
              <a:latin typeface="Times New Roman" panose="02020603050405020304" pitchFamily="18" charset="0"/>
              <a:ea typeface="楷体_GB2312" pitchFamily="49" charset="-122"/>
            </a:endParaRPr>
          </a:p>
        </p:txBody>
      </p:sp>
      <p:grpSp>
        <p:nvGrpSpPr>
          <p:cNvPr id="53300" name="Group 65"/>
          <p:cNvGrpSpPr/>
          <p:nvPr/>
        </p:nvGrpSpPr>
        <p:grpSpPr>
          <a:xfrm>
            <a:off x="611188" y="1682750"/>
            <a:ext cx="2514600" cy="4343400"/>
            <a:chOff x="624" y="1028"/>
            <a:chExt cx="1584" cy="2736"/>
          </a:xfrm>
        </p:grpSpPr>
        <p:sp>
          <p:nvSpPr>
            <p:cNvPr id="53301" name="Rectangle 66"/>
            <p:cNvSpPr/>
            <p:nvPr/>
          </p:nvSpPr>
          <p:spPr>
            <a:xfrm>
              <a:off x="1101" y="3403"/>
              <a:ext cx="585" cy="233"/>
            </a:xfrm>
            <a:prstGeom prst="rect">
              <a:avLst/>
            </a:prstGeom>
            <a:noFill/>
            <a:ln w="9525">
              <a:noFill/>
            </a:ln>
          </p:spPr>
          <p:txBody>
            <a:bodyPr wrap="none" lIns="0" tIns="0" rIns="0" bIns="0" anchor="t" anchorCtr="0">
              <a:spAutoFit/>
            </a:bodyPr>
            <a:p>
              <a:pPr algn="ctr">
                <a:spcBef>
                  <a:spcPct val="20000"/>
                </a:spcBef>
              </a:pPr>
              <a:r>
                <a:rPr lang="zh-CN" altLang="en-US" sz="2400" dirty="0">
                  <a:latin typeface="宋体" panose="02010600030101010101" pitchFamily="2" charset="-122"/>
                  <a:ea typeface="宋体" panose="02010600030101010101" pitchFamily="2" charset="-122"/>
                </a:rPr>
                <a:t>运算器</a:t>
              </a:r>
              <a:endParaRPr lang="zh-CN" altLang="en-US" sz="2400" dirty="0">
                <a:latin typeface="宋体" panose="02010600030101010101" pitchFamily="2" charset="-122"/>
                <a:ea typeface="宋体" panose="02010600030101010101" pitchFamily="2" charset="-122"/>
              </a:endParaRPr>
            </a:p>
          </p:txBody>
        </p:sp>
        <p:sp>
          <p:nvSpPr>
            <p:cNvPr id="53302" name="Rectangle 67"/>
            <p:cNvSpPr/>
            <p:nvPr/>
          </p:nvSpPr>
          <p:spPr>
            <a:xfrm>
              <a:off x="1572" y="1268"/>
              <a:ext cx="518" cy="371"/>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3303" name="Rectangle 68"/>
            <p:cNvSpPr/>
            <p:nvPr/>
          </p:nvSpPr>
          <p:spPr>
            <a:xfrm>
              <a:off x="1632" y="1323"/>
              <a:ext cx="385" cy="269"/>
            </a:xfrm>
            <a:prstGeom prst="rect">
              <a:avLst/>
            </a:prstGeom>
            <a:noFill/>
            <a:ln w="9525">
              <a:noFill/>
            </a:ln>
          </p:spPr>
          <p:txBody>
            <a:bodyPr wrap="none" lIns="0" tIns="0" rIns="0" bIns="0" anchor="t" anchorCtr="0">
              <a:spAutoFit/>
            </a:bodyPr>
            <a:p>
              <a:pPr algn="ctr">
                <a:spcBef>
                  <a:spcPct val="20000"/>
                </a:spcBef>
              </a:pPr>
              <a:r>
                <a:rPr lang="en-US" altLang="zh-CN" sz="2800" dirty="0">
                  <a:latin typeface="Times New Roman" panose="02020603050405020304" pitchFamily="18" charset="0"/>
                  <a:ea typeface="宋体" panose="02010600030101010101" pitchFamily="2" charset="-122"/>
                </a:rPr>
                <a:t>MQ</a:t>
              </a:r>
              <a:endParaRPr lang="en-US" altLang="zh-CN" sz="2800" dirty="0">
                <a:latin typeface="宋体" panose="02010600030101010101" pitchFamily="2" charset="-122"/>
                <a:ea typeface="宋体" panose="02010600030101010101" pitchFamily="2" charset="-122"/>
              </a:endParaRPr>
            </a:p>
          </p:txBody>
        </p:sp>
        <p:sp>
          <p:nvSpPr>
            <p:cNvPr id="53304" name="Rectangle 69"/>
            <p:cNvSpPr/>
            <p:nvPr/>
          </p:nvSpPr>
          <p:spPr>
            <a:xfrm>
              <a:off x="773" y="1268"/>
              <a:ext cx="517" cy="371"/>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3305" name="Rectangle 70"/>
            <p:cNvSpPr/>
            <p:nvPr/>
          </p:nvSpPr>
          <p:spPr>
            <a:xfrm>
              <a:off x="784" y="1323"/>
              <a:ext cx="486" cy="269"/>
            </a:xfrm>
            <a:prstGeom prst="rect">
              <a:avLst/>
            </a:prstGeom>
            <a:noFill/>
            <a:ln w="9525">
              <a:noFill/>
            </a:ln>
          </p:spPr>
          <p:txBody>
            <a:bodyPr wrap="none" lIns="0" tIns="0" rIns="0" bIns="0" anchor="t" anchorCtr="0">
              <a:spAutoFit/>
            </a:bodyPr>
            <a:p>
              <a:pPr algn="ctr">
                <a:spcBef>
                  <a:spcPct val="20000"/>
                </a:spcBef>
              </a:pPr>
              <a:r>
                <a:rPr lang="en-US" altLang="zh-CN" sz="2800" dirty="0">
                  <a:latin typeface="Times New Roman" panose="02020603050405020304" pitchFamily="18" charset="0"/>
                  <a:ea typeface="宋体" panose="02010600030101010101" pitchFamily="2" charset="-122"/>
                </a:rPr>
                <a:t>ACC</a:t>
              </a:r>
              <a:endParaRPr lang="en-US" altLang="zh-CN" sz="2800" dirty="0">
                <a:latin typeface="宋体" panose="02010600030101010101" pitchFamily="2" charset="-122"/>
                <a:ea typeface="宋体" panose="02010600030101010101" pitchFamily="2" charset="-122"/>
              </a:endParaRPr>
            </a:p>
          </p:txBody>
        </p:sp>
        <p:sp>
          <p:nvSpPr>
            <p:cNvPr id="53306" name="Rectangle 71"/>
            <p:cNvSpPr/>
            <p:nvPr/>
          </p:nvSpPr>
          <p:spPr>
            <a:xfrm>
              <a:off x="773" y="2065"/>
              <a:ext cx="517" cy="373"/>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3307" name="Rectangle 72"/>
            <p:cNvSpPr/>
            <p:nvPr/>
          </p:nvSpPr>
          <p:spPr>
            <a:xfrm>
              <a:off x="787" y="2104"/>
              <a:ext cx="473" cy="269"/>
            </a:xfrm>
            <a:prstGeom prst="rect">
              <a:avLst/>
            </a:prstGeom>
            <a:noFill/>
            <a:ln w="9525">
              <a:noFill/>
            </a:ln>
          </p:spPr>
          <p:txBody>
            <a:bodyPr wrap="none" lIns="0" tIns="0" rIns="0" bIns="0" anchor="t" anchorCtr="0">
              <a:spAutoFit/>
            </a:bodyPr>
            <a:p>
              <a:pPr algn="ctr">
                <a:spcBef>
                  <a:spcPct val="20000"/>
                </a:spcBef>
              </a:pPr>
              <a:r>
                <a:rPr lang="en-US" altLang="zh-CN" sz="2800" dirty="0">
                  <a:latin typeface="Times New Roman" panose="02020603050405020304" pitchFamily="18" charset="0"/>
                  <a:ea typeface="宋体" panose="02010600030101010101" pitchFamily="2" charset="-122"/>
                </a:rPr>
                <a:t>ALU</a:t>
              </a:r>
              <a:endParaRPr lang="en-US" altLang="zh-CN" sz="2800" dirty="0">
                <a:latin typeface="宋体" panose="02010600030101010101" pitchFamily="2" charset="-122"/>
                <a:ea typeface="宋体" panose="02010600030101010101" pitchFamily="2" charset="-122"/>
              </a:endParaRPr>
            </a:p>
          </p:txBody>
        </p:sp>
        <p:sp>
          <p:nvSpPr>
            <p:cNvPr id="53308" name="Rectangle 73"/>
            <p:cNvSpPr/>
            <p:nvPr/>
          </p:nvSpPr>
          <p:spPr>
            <a:xfrm>
              <a:off x="773" y="2869"/>
              <a:ext cx="515" cy="372"/>
            </a:xfrm>
            <a:prstGeom prst="rect">
              <a:avLst/>
            </a:prstGeom>
            <a:noFill/>
            <a:ln w="38100" cap="flat" cmpd="sng">
              <a:solidFill>
                <a:schemeClr val="tx1"/>
              </a:solidFill>
              <a:prstDash val="solid"/>
              <a:miter/>
              <a:headEnd type="none" w="med" len="med"/>
              <a:tailEnd type="none" w="med" len="med"/>
            </a:ln>
          </p:spPr>
          <p:txBody>
            <a:bodyPr anchor="t" anchorCtr="0"/>
            <a:p>
              <a:pPr>
                <a:spcBef>
                  <a:spcPct val="20000"/>
                </a:spcBef>
              </a:pPr>
              <a:endParaRPr lang="zh-CN" altLang="zh-CN" sz="3200" dirty="0">
                <a:latin typeface="宋体" panose="02010600030101010101" pitchFamily="2" charset="-122"/>
                <a:ea typeface="宋体" panose="02010600030101010101" pitchFamily="2" charset="-122"/>
              </a:endParaRPr>
            </a:p>
          </p:txBody>
        </p:sp>
        <p:sp>
          <p:nvSpPr>
            <p:cNvPr id="53309" name="Rectangle 74"/>
            <p:cNvSpPr/>
            <p:nvPr/>
          </p:nvSpPr>
          <p:spPr>
            <a:xfrm>
              <a:off x="942" y="2900"/>
              <a:ext cx="162" cy="269"/>
            </a:xfrm>
            <a:prstGeom prst="rect">
              <a:avLst/>
            </a:prstGeom>
            <a:noFill/>
            <a:ln w="9525">
              <a:noFill/>
            </a:ln>
          </p:spPr>
          <p:txBody>
            <a:bodyPr wrap="none" lIns="0" tIns="0" rIns="0" bIns="0" anchor="t" anchorCtr="0">
              <a:spAutoFit/>
            </a:bodyPr>
            <a:p>
              <a:pPr algn="ctr">
                <a:spcBef>
                  <a:spcPct val="20000"/>
                </a:spcBef>
              </a:pPr>
              <a:r>
                <a:rPr lang="en-US" altLang="zh-CN" sz="2800" dirty="0">
                  <a:latin typeface="Times New Roman" panose="02020603050405020304" pitchFamily="18" charset="0"/>
                  <a:ea typeface="宋体" panose="02010600030101010101" pitchFamily="2" charset="-122"/>
                </a:rPr>
                <a:t>X</a:t>
              </a:r>
              <a:endParaRPr lang="en-US" altLang="zh-CN" sz="2800" dirty="0">
                <a:latin typeface="宋体" panose="02010600030101010101" pitchFamily="2" charset="-122"/>
                <a:ea typeface="宋体" panose="02010600030101010101" pitchFamily="2" charset="-122"/>
              </a:endParaRPr>
            </a:p>
          </p:txBody>
        </p:sp>
        <p:sp>
          <p:nvSpPr>
            <p:cNvPr id="53310" name="Rectangle 75"/>
            <p:cNvSpPr/>
            <p:nvPr/>
          </p:nvSpPr>
          <p:spPr>
            <a:xfrm>
              <a:off x="624" y="1028"/>
              <a:ext cx="1584" cy="2736"/>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3311" name="AutoShape 76"/>
            <p:cNvSpPr/>
            <p:nvPr/>
          </p:nvSpPr>
          <p:spPr>
            <a:xfrm>
              <a:off x="1104" y="1670"/>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3312" name="Freeform 77"/>
            <p:cNvSpPr/>
            <p:nvPr/>
          </p:nvSpPr>
          <p:spPr>
            <a:xfrm>
              <a:off x="1296" y="1532"/>
              <a:ext cx="276" cy="3"/>
            </a:xfrm>
            <a:custGeom>
              <a:avLst/>
              <a:gdLst/>
              <a:ahLst/>
              <a:cxnLst>
                <a:cxn ang="0">
                  <a:pos x="276" y="0"/>
                </a:cxn>
                <a:cxn ang="0">
                  <a:pos x="0" y="3"/>
                </a:cxn>
              </a:cxnLst>
              <a:pathLst>
                <a:path w="276" h="3">
                  <a:moveTo>
                    <a:pt x="276" y="0"/>
                  </a:moveTo>
                  <a:lnTo>
                    <a:pt x="0" y="3"/>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53313" name="Freeform 78"/>
            <p:cNvSpPr/>
            <p:nvPr/>
          </p:nvSpPr>
          <p:spPr>
            <a:xfrm>
              <a:off x="1295" y="1367"/>
              <a:ext cx="277" cy="1"/>
            </a:xfrm>
            <a:custGeom>
              <a:avLst/>
              <a:gdLst/>
              <a:ahLst/>
              <a:cxnLst>
                <a:cxn ang="0">
                  <a:pos x="0" y="0"/>
                </a:cxn>
                <a:cxn ang="0">
                  <a:pos x="277" y="0"/>
                </a:cxn>
              </a:cxnLst>
              <a:pathLst>
                <a:path w="277" h="1">
                  <a:moveTo>
                    <a:pt x="0" y="0"/>
                  </a:moveTo>
                  <a:lnTo>
                    <a:pt x="277" y="0"/>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53314" name="AutoShape 79"/>
            <p:cNvSpPr/>
            <p:nvPr/>
          </p:nvSpPr>
          <p:spPr>
            <a:xfrm>
              <a:off x="985" y="2467"/>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3315" name="AutoShape 80"/>
            <p:cNvSpPr/>
            <p:nvPr/>
          </p:nvSpPr>
          <p:spPr>
            <a:xfrm rot="10800000">
              <a:off x="869" y="1640"/>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sp>
        <p:nvSpPr>
          <p:cNvPr id="53316" name="矩形 39"/>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990600" y="1739900"/>
            <a:ext cx="2514600" cy="4343400"/>
            <a:chOff x="624" y="1028"/>
            <a:chExt cx="1584" cy="2736"/>
          </a:xfrm>
        </p:grpSpPr>
        <p:sp>
          <p:nvSpPr>
            <p:cNvPr id="54274" name="Rectangle 3"/>
            <p:cNvSpPr/>
            <p:nvPr/>
          </p:nvSpPr>
          <p:spPr>
            <a:xfrm>
              <a:off x="1105" y="3403"/>
              <a:ext cx="579" cy="230"/>
            </a:xfrm>
            <a:prstGeom prst="rect">
              <a:avLst/>
            </a:prstGeom>
            <a:noFill/>
            <a:ln w="9525">
              <a:noFill/>
            </a:ln>
          </p:spPr>
          <p:txBody>
            <a:bodyPr wrap="none" lIns="0" tIns="0" rIns="0" bIns="0" anchor="t" anchorCtr="0">
              <a:spAutoFit/>
            </a:bodyPr>
            <a:p>
              <a:r>
                <a:rPr lang="zh-CN" altLang="en-US" sz="2400" dirty="0">
                  <a:latin typeface="Arial" panose="020B0604020202020204" pitchFamily="34" charset="0"/>
                  <a:ea typeface="宋体" panose="02010600030101010101" pitchFamily="2" charset="-122"/>
                </a:rPr>
                <a:t>运算器</a:t>
              </a:r>
              <a:endParaRPr lang="zh-CN" altLang="en-US" sz="2400" dirty="0">
                <a:latin typeface="Arial" panose="020B0604020202020204" pitchFamily="34" charset="0"/>
                <a:ea typeface="宋体" panose="02010600030101010101" pitchFamily="2" charset="-122"/>
              </a:endParaRPr>
            </a:p>
          </p:txBody>
        </p:sp>
        <p:sp>
          <p:nvSpPr>
            <p:cNvPr id="54275" name="Rectangle 4"/>
            <p:cNvSpPr/>
            <p:nvPr/>
          </p:nvSpPr>
          <p:spPr>
            <a:xfrm>
              <a:off x="1572" y="1268"/>
              <a:ext cx="518" cy="371"/>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4276" name="Rectangle 5"/>
            <p:cNvSpPr/>
            <p:nvPr/>
          </p:nvSpPr>
          <p:spPr>
            <a:xfrm>
              <a:off x="1632" y="1323"/>
              <a:ext cx="385"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MQ</a:t>
              </a:r>
              <a:endParaRPr lang="en-US" altLang="zh-CN" sz="2800" dirty="0">
                <a:latin typeface="Arial" panose="020B0604020202020204" pitchFamily="34" charset="0"/>
                <a:ea typeface="宋体" panose="02010600030101010101" pitchFamily="2" charset="-122"/>
              </a:endParaRPr>
            </a:p>
          </p:txBody>
        </p:sp>
        <p:sp>
          <p:nvSpPr>
            <p:cNvPr id="54277" name="Rectangle 6"/>
            <p:cNvSpPr/>
            <p:nvPr/>
          </p:nvSpPr>
          <p:spPr>
            <a:xfrm>
              <a:off x="773" y="1268"/>
              <a:ext cx="517" cy="371"/>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4278" name="Rectangle 7"/>
            <p:cNvSpPr/>
            <p:nvPr/>
          </p:nvSpPr>
          <p:spPr>
            <a:xfrm>
              <a:off x="784" y="1323"/>
              <a:ext cx="486"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ACC</a:t>
              </a:r>
              <a:endParaRPr lang="en-US" altLang="zh-CN" sz="2800" dirty="0">
                <a:latin typeface="Arial" panose="020B0604020202020204" pitchFamily="34" charset="0"/>
                <a:ea typeface="宋体" panose="02010600030101010101" pitchFamily="2" charset="-122"/>
              </a:endParaRPr>
            </a:p>
          </p:txBody>
        </p:sp>
        <p:sp>
          <p:nvSpPr>
            <p:cNvPr id="54279" name="Rectangle 8"/>
            <p:cNvSpPr/>
            <p:nvPr/>
          </p:nvSpPr>
          <p:spPr>
            <a:xfrm>
              <a:off x="773" y="2065"/>
              <a:ext cx="517" cy="373"/>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4280" name="Rectangle 9"/>
            <p:cNvSpPr/>
            <p:nvPr/>
          </p:nvSpPr>
          <p:spPr>
            <a:xfrm>
              <a:off x="787" y="2104"/>
              <a:ext cx="473"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ALU</a:t>
              </a:r>
              <a:endParaRPr lang="en-US" altLang="zh-CN" sz="2800" dirty="0">
                <a:latin typeface="Arial" panose="020B0604020202020204" pitchFamily="34" charset="0"/>
                <a:ea typeface="宋体" panose="02010600030101010101" pitchFamily="2" charset="-122"/>
              </a:endParaRPr>
            </a:p>
          </p:txBody>
        </p:sp>
        <p:sp>
          <p:nvSpPr>
            <p:cNvPr id="54281" name="Rectangle 10"/>
            <p:cNvSpPr/>
            <p:nvPr/>
          </p:nvSpPr>
          <p:spPr>
            <a:xfrm>
              <a:off x="773" y="2869"/>
              <a:ext cx="515" cy="37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sz="3200" dirty="0">
                <a:latin typeface="Arial" panose="020B0604020202020204" pitchFamily="34" charset="0"/>
                <a:ea typeface="宋体" panose="02010600030101010101" pitchFamily="2" charset="-122"/>
              </a:endParaRPr>
            </a:p>
          </p:txBody>
        </p:sp>
        <p:sp>
          <p:nvSpPr>
            <p:cNvPr id="54282" name="Rectangle 11"/>
            <p:cNvSpPr/>
            <p:nvPr/>
          </p:nvSpPr>
          <p:spPr>
            <a:xfrm>
              <a:off x="942" y="2900"/>
              <a:ext cx="162"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X</a:t>
              </a:r>
              <a:endParaRPr lang="en-US" altLang="zh-CN" sz="2800" dirty="0">
                <a:latin typeface="Arial" panose="020B0604020202020204" pitchFamily="34" charset="0"/>
                <a:ea typeface="宋体" panose="02010600030101010101" pitchFamily="2" charset="-122"/>
              </a:endParaRPr>
            </a:p>
          </p:txBody>
        </p:sp>
        <p:sp>
          <p:nvSpPr>
            <p:cNvPr id="54283" name="Rectangle 12"/>
            <p:cNvSpPr/>
            <p:nvPr/>
          </p:nvSpPr>
          <p:spPr>
            <a:xfrm>
              <a:off x="624" y="1028"/>
              <a:ext cx="1584" cy="2736"/>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4284" name="AutoShape 13"/>
            <p:cNvSpPr/>
            <p:nvPr/>
          </p:nvSpPr>
          <p:spPr>
            <a:xfrm>
              <a:off x="1104" y="1670"/>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4285" name="Freeform 14"/>
            <p:cNvSpPr/>
            <p:nvPr/>
          </p:nvSpPr>
          <p:spPr>
            <a:xfrm>
              <a:off x="1296" y="1532"/>
              <a:ext cx="276" cy="3"/>
            </a:xfrm>
            <a:custGeom>
              <a:avLst/>
              <a:gdLst/>
              <a:ahLst/>
              <a:cxnLst>
                <a:cxn ang="0">
                  <a:pos x="276" y="0"/>
                </a:cxn>
                <a:cxn ang="0">
                  <a:pos x="0" y="3"/>
                </a:cxn>
              </a:cxnLst>
              <a:pathLst>
                <a:path w="276" h="3">
                  <a:moveTo>
                    <a:pt x="276" y="0"/>
                  </a:moveTo>
                  <a:lnTo>
                    <a:pt x="0" y="3"/>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54286" name="Freeform 15"/>
            <p:cNvSpPr/>
            <p:nvPr/>
          </p:nvSpPr>
          <p:spPr>
            <a:xfrm>
              <a:off x="1295" y="1367"/>
              <a:ext cx="277" cy="1"/>
            </a:xfrm>
            <a:custGeom>
              <a:avLst/>
              <a:gdLst/>
              <a:ahLst/>
              <a:cxnLst>
                <a:cxn ang="0">
                  <a:pos x="0" y="0"/>
                </a:cxn>
                <a:cxn ang="0">
                  <a:pos x="277" y="0"/>
                </a:cxn>
              </a:cxnLst>
              <a:pathLst>
                <a:path w="277" h="1">
                  <a:moveTo>
                    <a:pt x="0" y="0"/>
                  </a:moveTo>
                  <a:lnTo>
                    <a:pt x="277" y="0"/>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54287" name="AutoShape 16"/>
            <p:cNvSpPr/>
            <p:nvPr/>
          </p:nvSpPr>
          <p:spPr>
            <a:xfrm>
              <a:off x="985" y="2467"/>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4288" name="AutoShape 17"/>
            <p:cNvSpPr/>
            <p:nvPr/>
          </p:nvSpPr>
          <p:spPr>
            <a:xfrm rot="10800000">
              <a:off x="869" y="1640"/>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grpSp>
        <p:nvGrpSpPr>
          <p:cNvPr id="3" name="Group 18"/>
          <p:cNvGrpSpPr/>
          <p:nvPr/>
        </p:nvGrpSpPr>
        <p:grpSpPr>
          <a:xfrm>
            <a:off x="1227138" y="2120900"/>
            <a:ext cx="7275512" cy="1241425"/>
            <a:chOff x="773" y="1268"/>
            <a:chExt cx="4583" cy="782"/>
          </a:xfrm>
        </p:grpSpPr>
        <p:grpSp>
          <p:nvGrpSpPr>
            <p:cNvPr id="54290" name="Group 19"/>
            <p:cNvGrpSpPr/>
            <p:nvPr/>
          </p:nvGrpSpPr>
          <p:grpSpPr>
            <a:xfrm>
              <a:off x="773" y="1268"/>
              <a:ext cx="4583" cy="782"/>
              <a:chOff x="773" y="1268"/>
              <a:chExt cx="4583" cy="782"/>
            </a:xfrm>
          </p:grpSpPr>
          <p:sp>
            <p:nvSpPr>
              <p:cNvPr id="54291" name="Text Box 20"/>
              <p:cNvSpPr txBox="1"/>
              <p:nvPr/>
            </p:nvSpPr>
            <p:spPr>
              <a:xfrm>
                <a:off x="3471" y="1682"/>
                <a:ext cx="1885" cy="368"/>
              </a:xfrm>
              <a:prstGeom prst="rect">
                <a:avLst/>
              </a:prstGeom>
              <a:noFill/>
              <a:ln w="9525">
                <a:noFill/>
              </a:ln>
            </p:spPr>
            <p:txBody>
              <a:bodyPr wrap="none" anchor="t" anchorCtr="0">
                <a:spAutoFit/>
              </a:bodyPr>
              <a:p>
                <a:pPr algn="ctr"/>
                <a:r>
                  <a:rPr lang="en-US" altLang="zh-CN" sz="3200" dirty="0">
                    <a:latin typeface="Times New Roman" panose="02020603050405020304" pitchFamily="18" charset="0"/>
                    <a:ea typeface="宋体" panose="02010600030101010101" pitchFamily="2" charset="-122"/>
                  </a:rPr>
                  <a:t>ACC</a:t>
                </a:r>
                <a:r>
                  <a:rPr lang="en-US" altLang="zh-CN" sz="3200" dirty="0">
                    <a:latin typeface="Arial" panose="020B0604020202020204" pitchFamily="34" charset="0"/>
                    <a:ea typeface="宋体" panose="02010600030101010101" pitchFamily="2" charset="-122"/>
                  </a:rPr>
                  <a:t>      </a:t>
                </a:r>
                <a:r>
                  <a:rPr lang="zh-CN" altLang="en-US" sz="3200" dirty="0">
                    <a:latin typeface="Arial" panose="020B0604020202020204" pitchFamily="34" charset="0"/>
                    <a:ea typeface="宋体" panose="02010600030101010101" pitchFamily="2" charset="-122"/>
                  </a:rPr>
                  <a:t>被加数</a:t>
                </a:r>
                <a:endParaRPr lang="zh-CN" altLang="en-US" sz="3200" dirty="0">
                  <a:latin typeface="Arial" panose="020B0604020202020204" pitchFamily="34" charset="0"/>
                  <a:ea typeface="宋体" panose="02010600030101010101" pitchFamily="2" charset="-122"/>
                </a:endParaRPr>
              </a:p>
            </p:txBody>
          </p:sp>
          <p:grpSp>
            <p:nvGrpSpPr>
              <p:cNvPr id="54292" name="Group 21"/>
              <p:cNvGrpSpPr/>
              <p:nvPr/>
            </p:nvGrpSpPr>
            <p:grpSpPr>
              <a:xfrm>
                <a:off x="773" y="1268"/>
                <a:ext cx="517" cy="371"/>
                <a:chOff x="773" y="1268"/>
                <a:chExt cx="517" cy="371"/>
              </a:xfrm>
            </p:grpSpPr>
            <p:sp>
              <p:nvSpPr>
                <p:cNvPr id="54293" name="Rectangle 22"/>
                <p:cNvSpPr/>
                <p:nvPr/>
              </p:nvSpPr>
              <p:spPr>
                <a:xfrm>
                  <a:off x="773" y="1268"/>
                  <a:ext cx="517" cy="371"/>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4294" name="Rectangle 23"/>
                <p:cNvSpPr/>
                <p:nvPr/>
              </p:nvSpPr>
              <p:spPr>
                <a:xfrm>
                  <a:off x="784" y="1323"/>
                  <a:ext cx="486" cy="269"/>
                </a:xfrm>
                <a:prstGeom prst="rect">
                  <a:avLst/>
                </a:prstGeom>
                <a:noFill/>
                <a:ln w="9525">
                  <a:noFill/>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ACC</a:t>
                  </a:r>
                  <a:endParaRPr lang="en-US" altLang="zh-CN" sz="2800" dirty="0">
                    <a:solidFill>
                      <a:schemeClr val="bg2"/>
                    </a:solidFill>
                    <a:latin typeface="Arial" panose="020B0604020202020204" pitchFamily="34" charset="0"/>
                    <a:ea typeface="宋体" panose="02010600030101010101" pitchFamily="2" charset="-122"/>
                  </a:endParaRPr>
                </a:p>
              </p:txBody>
            </p:sp>
          </p:grpSp>
        </p:grpSp>
        <p:sp>
          <p:nvSpPr>
            <p:cNvPr id="54295" name="Text Box 24"/>
            <p:cNvSpPr txBox="1"/>
            <p:nvPr/>
          </p:nvSpPr>
          <p:spPr>
            <a:xfrm>
              <a:off x="2607" y="1665"/>
              <a:ext cx="707" cy="368"/>
            </a:xfrm>
            <a:prstGeom prst="rect">
              <a:avLst/>
            </a:prstGeom>
            <a:noFill/>
            <a:ln w="9525">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初态 </a:t>
              </a:r>
              <a:endParaRPr lang="zh-CN" altLang="en-US" sz="3200" dirty="0">
                <a:latin typeface="Arial" panose="020B0604020202020204" pitchFamily="34" charset="0"/>
                <a:ea typeface="宋体" panose="02010600030101010101" pitchFamily="2" charset="-122"/>
              </a:endParaRPr>
            </a:p>
          </p:txBody>
        </p:sp>
      </p:grpSp>
      <p:sp>
        <p:nvSpPr>
          <p:cNvPr id="54296" name="Text Box 25"/>
          <p:cNvSpPr txBox="1"/>
          <p:nvPr/>
        </p:nvSpPr>
        <p:spPr>
          <a:xfrm>
            <a:off x="1258888" y="623888"/>
            <a:ext cx="4876800" cy="769937"/>
          </a:xfrm>
          <a:prstGeom prst="rect">
            <a:avLst/>
          </a:prstGeom>
          <a:noFill/>
          <a:ln w="9525">
            <a:noFill/>
          </a:ln>
        </p:spPr>
        <p:txBody>
          <a:bodyPr anchor="t" anchorCtr="0">
            <a:spAutoFit/>
          </a:bodyPr>
          <a:p>
            <a:r>
              <a:rPr lang="zh-CN" altLang="en-US" sz="4400" dirty="0">
                <a:solidFill>
                  <a:srgbClr val="C00000"/>
                </a:solidFill>
                <a:latin typeface="微软雅黑 Light" panose="020B0502040204020203" pitchFamily="34" charset="-122"/>
                <a:ea typeface="微软雅黑 Light" panose="020B0502040204020203" pitchFamily="34" charset="-122"/>
              </a:rPr>
              <a:t>① 加法操作过程</a:t>
            </a:r>
            <a:endParaRPr lang="zh-CN" altLang="en-US" sz="4400" dirty="0">
              <a:solidFill>
                <a:srgbClr val="C00000"/>
              </a:solidFill>
              <a:latin typeface="微软雅黑 Light" panose="020B0502040204020203" pitchFamily="34" charset="-122"/>
              <a:ea typeface="微软雅黑 Light" panose="020B0502040204020203" pitchFamily="34" charset="-122"/>
            </a:endParaRPr>
          </a:p>
        </p:txBody>
      </p:sp>
      <p:grpSp>
        <p:nvGrpSpPr>
          <p:cNvPr id="6" name="Group 27"/>
          <p:cNvGrpSpPr/>
          <p:nvPr/>
        </p:nvGrpSpPr>
        <p:grpSpPr>
          <a:xfrm>
            <a:off x="1227138" y="2711450"/>
            <a:ext cx="5062537" cy="2327275"/>
            <a:chOff x="773" y="1640"/>
            <a:chExt cx="3189" cy="1466"/>
          </a:xfrm>
        </p:grpSpPr>
        <p:grpSp>
          <p:nvGrpSpPr>
            <p:cNvPr id="54298" name="Group 28"/>
            <p:cNvGrpSpPr/>
            <p:nvPr/>
          </p:nvGrpSpPr>
          <p:grpSpPr>
            <a:xfrm>
              <a:off x="869" y="1640"/>
              <a:ext cx="3093" cy="1466"/>
              <a:chOff x="869" y="1640"/>
              <a:chExt cx="3093" cy="1466"/>
            </a:xfrm>
          </p:grpSpPr>
          <p:sp>
            <p:nvSpPr>
              <p:cNvPr id="54299" name="Text Box 29"/>
              <p:cNvSpPr txBox="1"/>
              <p:nvPr/>
            </p:nvSpPr>
            <p:spPr>
              <a:xfrm>
                <a:off x="2604" y="2738"/>
                <a:ext cx="1358" cy="368"/>
              </a:xfrm>
              <a:prstGeom prst="rect">
                <a:avLst/>
              </a:prstGeom>
              <a:noFill/>
              <a:ln w="9525">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ACC</a:t>
                </a:r>
                <a:r>
                  <a:rPr lang="en-US" altLang="zh-CN" sz="3200" dirty="0">
                    <a:latin typeface="Arial" panose="020B0604020202020204" pitchFamily="34"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X</a:t>
                </a:r>
                <a:r>
                  <a:rPr lang="en-US" altLang="zh-CN" sz="3200" dirty="0">
                    <a:latin typeface="Arial" panose="020B0604020202020204" pitchFamily="34" charset="0"/>
                    <a:ea typeface="宋体" panose="02010600030101010101" pitchFamily="2" charset="-122"/>
                  </a:rPr>
                  <a:t>]</a:t>
                </a:r>
                <a:endParaRPr lang="zh-CN" altLang="en-US" sz="3200" dirty="0">
                  <a:latin typeface="Arial" panose="020B0604020202020204" pitchFamily="34" charset="0"/>
                  <a:ea typeface="宋体" panose="02010600030101010101" pitchFamily="2" charset="-122"/>
                </a:endParaRPr>
              </a:p>
            </p:txBody>
          </p:sp>
          <p:sp>
            <p:nvSpPr>
              <p:cNvPr id="54300" name="AutoShape 30"/>
              <p:cNvSpPr/>
              <p:nvPr/>
            </p:nvSpPr>
            <p:spPr>
              <a:xfrm>
                <a:off x="985" y="2467"/>
                <a:ext cx="91" cy="397"/>
              </a:xfrm>
              <a:prstGeom prst="upArrow">
                <a:avLst>
                  <a:gd name="adj1" fmla="val 49453"/>
                  <a:gd name="adj2" fmla="val 8567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4301" name="AutoShape 31"/>
              <p:cNvSpPr/>
              <p:nvPr/>
            </p:nvSpPr>
            <p:spPr>
              <a:xfrm rot="10800000">
                <a:off x="869" y="1640"/>
                <a:ext cx="91" cy="397"/>
              </a:xfrm>
              <a:prstGeom prst="upArrow">
                <a:avLst>
                  <a:gd name="adj1" fmla="val 49453"/>
                  <a:gd name="adj2" fmla="val 8567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grpSp>
          <p:nvGrpSpPr>
            <p:cNvPr id="54302" name="Group 32"/>
            <p:cNvGrpSpPr/>
            <p:nvPr/>
          </p:nvGrpSpPr>
          <p:grpSpPr>
            <a:xfrm>
              <a:off x="773" y="2065"/>
              <a:ext cx="517" cy="373"/>
              <a:chOff x="773" y="2065"/>
              <a:chExt cx="517" cy="373"/>
            </a:xfrm>
          </p:grpSpPr>
          <p:sp>
            <p:nvSpPr>
              <p:cNvPr id="54303" name="Rectangle 33"/>
              <p:cNvSpPr/>
              <p:nvPr/>
            </p:nvSpPr>
            <p:spPr>
              <a:xfrm>
                <a:off x="773" y="2065"/>
                <a:ext cx="517" cy="373"/>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4304" name="Rectangle 34"/>
              <p:cNvSpPr/>
              <p:nvPr/>
            </p:nvSpPr>
            <p:spPr>
              <a:xfrm>
                <a:off x="785" y="2104"/>
                <a:ext cx="478" cy="271"/>
              </a:xfrm>
              <a:prstGeom prst="rect">
                <a:avLst/>
              </a:prstGeom>
              <a:noFill/>
              <a:ln w="9525">
                <a:noFill/>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ALU</a:t>
                </a:r>
                <a:endParaRPr lang="en-US" altLang="zh-CN" sz="2800" dirty="0">
                  <a:solidFill>
                    <a:schemeClr val="bg2"/>
                  </a:solidFill>
                  <a:latin typeface="Arial" panose="020B0604020202020204" pitchFamily="34" charset="0"/>
                  <a:ea typeface="宋体" panose="02010600030101010101" pitchFamily="2" charset="-122"/>
                </a:endParaRPr>
              </a:p>
            </p:txBody>
          </p:sp>
        </p:grpSp>
      </p:grpSp>
      <p:grpSp>
        <p:nvGrpSpPr>
          <p:cNvPr id="9" name="Group 35"/>
          <p:cNvGrpSpPr/>
          <p:nvPr/>
        </p:nvGrpSpPr>
        <p:grpSpPr>
          <a:xfrm>
            <a:off x="1227138" y="3589338"/>
            <a:ext cx="7383462" cy="1663700"/>
            <a:chOff x="773" y="2193"/>
            <a:chExt cx="4651" cy="1048"/>
          </a:xfrm>
        </p:grpSpPr>
        <p:sp>
          <p:nvSpPr>
            <p:cNvPr id="54306" name="Text Box 36"/>
            <p:cNvSpPr txBox="1"/>
            <p:nvPr/>
          </p:nvSpPr>
          <p:spPr>
            <a:xfrm>
              <a:off x="3422" y="2193"/>
              <a:ext cx="2002" cy="365"/>
            </a:xfrm>
            <a:prstGeom prst="rect">
              <a:avLst/>
            </a:prstGeom>
            <a:noFill/>
            <a:ln w="9525">
              <a:noFill/>
            </a:ln>
          </p:spPr>
          <p:txBody>
            <a:bodyPr anchor="t" anchorCtr="0">
              <a:spAutoFit/>
            </a:bodyPr>
            <a:p>
              <a:r>
                <a:rPr lang="zh-CN" altLang="en-US" sz="3200" dirty="0">
                  <a:latin typeface="Arial" panose="020B0604020202020204" pitchFamily="34"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M</a:t>
              </a:r>
              <a:r>
                <a:rPr lang="en-US" altLang="zh-CN" sz="3200" dirty="0">
                  <a:latin typeface="Arial" panose="020B0604020202020204" pitchFamily="34"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X</a:t>
              </a:r>
              <a:endParaRPr lang="en-US" altLang="zh-CN" sz="3200" dirty="0">
                <a:latin typeface="Times New Roman" panose="02020603050405020304" pitchFamily="18" charset="0"/>
                <a:ea typeface="宋体" panose="02010600030101010101" pitchFamily="2" charset="-122"/>
              </a:endParaRPr>
            </a:p>
          </p:txBody>
        </p:sp>
        <p:grpSp>
          <p:nvGrpSpPr>
            <p:cNvPr id="54307" name="Group 37"/>
            <p:cNvGrpSpPr/>
            <p:nvPr/>
          </p:nvGrpSpPr>
          <p:grpSpPr>
            <a:xfrm>
              <a:off x="773" y="2869"/>
              <a:ext cx="515" cy="372"/>
              <a:chOff x="773" y="2869"/>
              <a:chExt cx="515" cy="372"/>
            </a:xfrm>
          </p:grpSpPr>
          <p:sp>
            <p:nvSpPr>
              <p:cNvPr id="54308" name="Rectangle 38"/>
              <p:cNvSpPr/>
              <p:nvPr/>
            </p:nvSpPr>
            <p:spPr>
              <a:xfrm>
                <a:off x="773" y="2869"/>
                <a:ext cx="515" cy="372"/>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sz="3200" dirty="0">
                  <a:solidFill>
                    <a:schemeClr val="bg2"/>
                  </a:solidFill>
                  <a:latin typeface="Arial" panose="020B0604020202020204" pitchFamily="34" charset="0"/>
                  <a:ea typeface="宋体" panose="02010600030101010101" pitchFamily="2" charset="-122"/>
                </a:endParaRPr>
              </a:p>
            </p:txBody>
          </p:sp>
          <p:sp>
            <p:nvSpPr>
              <p:cNvPr id="54309" name="Rectangle 39"/>
              <p:cNvSpPr/>
              <p:nvPr/>
            </p:nvSpPr>
            <p:spPr>
              <a:xfrm>
                <a:off x="942" y="2900"/>
                <a:ext cx="162" cy="269"/>
              </a:xfrm>
              <a:prstGeom prst="rect">
                <a:avLst/>
              </a:prstGeom>
              <a:noFill/>
              <a:ln w="9525">
                <a:noFill/>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X</a:t>
                </a:r>
                <a:endParaRPr lang="en-US" altLang="zh-CN" sz="2800" dirty="0">
                  <a:solidFill>
                    <a:schemeClr val="bg2"/>
                  </a:solidFill>
                  <a:latin typeface="Arial" panose="020B0604020202020204" pitchFamily="34" charset="0"/>
                  <a:ea typeface="宋体" panose="02010600030101010101" pitchFamily="2" charset="-122"/>
                </a:endParaRPr>
              </a:p>
            </p:txBody>
          </p:sp>
        </p:grpSp>
        <p:sp>
          <p:nvSpPr>
            <p:cNvPr id="54310" name="Line 40"/>
            <p:cNvSpPr/>
            <p:nvPr/>
          </p:nvSpPr>
          <p:spPr>
            <a:xfrm>
              <a:off x="4009" y="2400"/>
              <a:ext cx="384" cy="0"/>
            </a:xfrm>
            <a:prstGeom prst="line">
              <a:avLst/>
            </a:prstGeom>
            <a:ln w="28575" cap="flat" cmpd="sng">
              <a:solidFill>
                <a:schemeClr val="tx1"/>
              </a:solidFill>
              <a:prstDash val="solid"/>
              <a:round/>
              <a:headEnd type="none" w="med" len="med"/>
              <a:tailEnd type="stealth" w="med" len="med"/>
            </a:ln>
          </p:spPr>
        </p:sp>
      </p:grpSp>
      <p:grpSp>
        <p:nvGrpSpPr>
          <p:cNvPr id="11" name="Group 41"/>
          <p:cNvGrpSpPr/>
          <p:nvPr/>
        </p:nvGrpSpPr>
        <p:grpSpPr>
          <a:xfrm>
            <a:off x="1227138" y="2120900"/>
            <a:ext cx="7067550" cy="2913063"/>
            <a:chOff x="773" y="1268"/>
            <a:chExt cx="4452" cy="1835"/>
          </a:xfrm>
        </p:grpSpPr>
        <p:grpSp>
          <p:nvGrpSpPr>
            <p:cNvPr id="54312" name="Group 42"/>
            <p:cNvGrpSpPr/>
            <p:nvPr/>
          </p:nvGrpSpPr>
          <p:grpSpPr>
            <a:xfrm>
              <a:off x="4032" y="2738"/>
              <a:ext cx="1193" cy="365"/>
              <a:chOff x="4032" y="2738"/>
              <a:chExt cx="1193" cy="365"/>
            </a:xfrm>
          </p:grpSpPr>
          <p:sp>
            <p:nvSpPr>
              <p:cNvPr id="54313" name="Text Box 43"/>
              <p:cNvSpPr txBox="1"/>
              <p:nvPr/>
            </p:nvSpPr>
            <p:spPr>
              <a:xfrm>
                <a:off x="4554" y="2738"/>
                <a:ext cx="671" cy="365"/>
              </a:xfrm>
              <a:prstGeom prst="rect">
                <a:avLst/>
              </a:prstGeom>
              <a:noFill/>
              <a:ln w="9525">
                <a:noFill/>
              </a:ln>
            </p:spPr>
            <p:txBody>
              <a:bodyPr wrap="none" anchor="t" anchorCtr="0">
                <a:spAutoFit/>
              </a:bodyPr>
              <a:p>
                <a:r>
                  <a:rPr lang="en-US" altLang="zh-CN" sz="3200" dirty="0">
                    <a:latin typeface="Times New Roman" panose="02020603050405020304" pitchFamily="18" charset="0"/>
                    <a:ea typeface="宋体" panose="02010600030101010101" pitchFamily="2" charset="-122"/>
                  </a:rPr>
                  <a:t>ACC</a:t>
                </a:r>
                <a:endParaRPr lang="en-US" altLang="zh-CN" sz="3200" dirty="0">
                  <a:latin typeface="Times New Roman" panose="02020603050405020304" pitchFamily="18" charset="0"/>
                  <a:ea typeface="宋体" panose="02010600030101010101" pitchFamily="2" charset="-122"/>
                </a:endParaRPr>
              </a:p>
            </p:txBody>
          </p:sp>
          <p:sp>
            <p:nvSpPr>
              <p:cNvPr id="54314" name="Line 44"/>
              <p:cNvSpPr/>
              <p:nvPr/>
            </p:nvSpPr>
            <p:spPr>
              <a:xfrm>
                <a:off x="4032" y="2900"/>
                <a:ext cx="384" cy="0"/>
              </a:xfrm>
              <a:prstGeom prst="line">
                <a:avLst/>
              </a:prstGeom>
              <a:ln w="28575" cap="flat" cmpd="sng">
                <a:solidFill>
                  <a:schemeClr val="tx1"/>
                </a:solidFill>
                <a:prstDash val="solid"/>
                <a:round/>
                <a:headEnd type="none" w="med" len="med"/>
                <a:tailEnd type="stealth" w="med" len="med"/>
              </a:ln>
            </p:spPr>
          </p:sp>
        </p:grpSp>
        <p:grpSp>
          <p:nvGrpSpPr>
            <p:cNvPr id="54315" name="Group 45"/>
            <p:cNvGrpSpPr/>
            <p:nvPr/>
          </p:nvGrpSpPr>
          <p:grpSpPr>
            <a:xfrm>
              <a:off x="773" y="1268"/>
              <a:ext cx="517" cy="371"/>
              <a:chOff x="773" y="1268"/>
              <a:chExt cx="517" cy="371"/>
            </a:xfrm>
          </p:grpSpPr>
          <p:sp>
            <p:nvSpPr>
              <p:cNvPr id="54316" name="Rectangle 46"/>
              <p:cNvSpPr/>
              <p:nvPr/>
            </p:nvSpPr>
            <p:spPr>
              <a:xfrm>
                <a:off x="773" y="1268"/>
                <a:ext cx="517" cy="371"/>
              </a:xfrm>
              <a:prstGeom prst="rect">
                <a:avLst/>
              </a:prstGeom>
              <a:solidFill>
                <a:srgbClr val="CC9900"/>
              </a:solidFill>
              <a:ln w="38100" cap="flat" cmpd="sng">
                <a:solidFill>
                  <a:srgbClr val="CC99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4317" name="Rectangle 47"/>
              <p:cNvSpPr/>
              <p:nvPr/>
            </p:nvSpPr>
            <p:spPr>
              <a:xfrm>
                <a:off x="787" y="1317"/>
                <a:ext cx="492" cy="275"/>
              </a:xfrm>
              <a:prstGeom prst="rect">
                <a:avLst/>
              </a:prstGeom>
              <a:solidFill>
                <a:srgbClr val="CC9900"/>
              </a:solidFill>
              <a:ln w="9525" cap="flat" cmpd="sng">
                <a:solidFill>
                  <a:srgbClr val="CC9900"/>
                </a:solidFill>
                <a:prstDash val="solid"/>
                <a:miter/>
                <a:headEnd type="none" w="med" len="med"/>
                <a:tailEnd type="none" w="med" len="med"/>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ACC</a:t>
                </a:r>
                <a:endParaRPr lang="en-US" altLang="zh-CN" sz="2800" dirty="0">
                  <a:solidFill>
                    <a:schemeClr val="bg2"/>
                  </a:solidFill>
                  <a:latin typeface="Arial" panose="020B0604020202020204" pitchFamily="34" charset="0"/>
                  <a:ea typeface="宋体" panose="02010600030101010101" pitchFamily="2" charset="-122"/>
                </a:endParaRPr>
              </a:p>
            </p:txBody>
          </p:sp>
        </p:grpSp>
        <p:sp>
          <p:nvSpPr>
            <p:cNvPr id="54318" name="AutoShape 48"/>
            <p:cNvSpPr/>
            <p:nvPr/>
          </p:nvSpPr>
          <p:spPr>
            <a:xfrm>
              <a:off x="1078" y="1632"/>
              <a:ext cx="144" cy="432"/>
            </a:xfrm>
            <a:prstGeom prst="upArrow">
              <a:avLst>
                <a:gd name="adj1" fmla="val 58333"/>
                <a:gd name="adj2" fmla="val 93750"/>
              </a:avLst>
            </a:prstGeom>
            <a:solidFill>
              <a:srgbClr val="CC9900"/>
            </a:solidFill>
            <a:ln w="9525">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grpSp>
        <p:nvGrpSpPr>
          <p:cNvPr id="14" name="Group 49"/>
          <p:cNvGrpSpPr/>
          <p:nvPr/>
        </p:nvGrpSpPr>
        <p:grpSpPr>
          <a:xfrm>
            <a:off x="4137025" y="1730375"/>
            <a:ext cx="4168775" cy="654050"/>
            <a:chOff x="2606" y="1022"/>
            <a:chExt cx="2626" cy="412"/>
          </a:xfrm>
        </p:grpSpPr>
        <p:sp>
          <p:nvSpPr>
            <p:cNvPr id="54320" name="Text Box 50"/>
            <p:cNvSpPr txBox="1"/>
            <p:nvPr/>
          </p:nvSpPr>
          <p:spPr>
            <a:xfrm>
              <a:off x="2606" y="1028"/>
              <a:ext cx="707" cy="368"/>
            </a:xfrm>
            <a:prstGeom prst="rect">
              <a:avLst/>
            </a:prstGeom>
            <a:noFill/>
            <a:ln w="9525">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指令 </a:t>
              </a:r>
              <a:endParaRPr lang="zh-CN" altLang="en-US" sz="3200" dirty="0">
                <a:latin typeface="Arial" panose="020B0604020202020204" pitchFamily="34" charset="0"/>
                <a:ea typeface="宋体" panose="02010600030101010101" pitchFamily="2" charset="-122"/>
              </a:endParaRPr>
            </a:p>
          </p:txBody>
        </p:sp>
        <p:sp>
          <p:nvSpPr>
            <p:cNvPr id="54321" name="Rectangle 51"/>
            <p:cNvSpPr/>
            <p:nvPr/>
          </p:nvSpPr>
          <p:spPr>
            <a:xfrm>
              <a:off x="3575" y="1028"/>
              <a:ext cx="1657" cy="404"/>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4322" name="Text Box 52"/>
            <p:cNvSpPr txBox="1"/>
            <p:nvPr/>
          </p:nvSpPr>
          <p:spPr>
            <a:xfrm>
              <a:off x="3802" y="1035"/>
              <a:ext cx="376" cy="368"/>
            </a:xfrm>
            <a:prstGeom prst="rect">
              <a:avLst/>
            </a:prstGeom>
            <a:noFill/>
            <a:ln w="38100">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加</a:t>
              </a:r>
              <a:endParaRPr lang="zh-CN" altLang="en-US" sz="3200" dirty="0">
                <a:latin typeface="Arial" panose="020B0604020202020204" pitchFamily="34" charset="0"/>
                <a:ea typeface="宋体" panose="02010600030101010101" pitchFamily="2" charset="-122"/>
              </a:endParaRPr>
            </a:p>
          </p:txBody>
        </p:sp>
        <p:sp>
          <p:nvSpPr>
            <p:cNvPr id="54323" name="Text Box 53"/>
            <p:cNvSpPr txBox="1"/>
            <p:nvPr/>
          </p:nvSpPr>
          <p:spPr>
            <a:xfrm>
              <a:off x="4574" y="1035"/>
              <a:ext cx="514" cy="365"/>
            </a:xfrm>
            <a:prstGeom prst="rect">
              <a:avLst/>
            </a:prstGeom>
            <a:noFill/>
            <a:ln w="38100">
              <a:noFill/>
            </a:ln>
          </p:spPr>
          <p:txBody>
            <a:bodyPr anchor="t" anchorCtr="0">
              <a:spAutoFit/>
            </a:bodyPr>
            <a:p>
              <a:pPr algn="dist" fontAlgn="ctr"/>
              <a:r>
                <a:rPr lang="en-US" altLang="zh-CN" sz="3200" dirty="0">
                  <a:latin typeface="Times New Roman" panose="02020603050405020304" pitchFamily="18" charset="0"/>
                  <a:ea typeface="宋体" panose="02010600030101010101" pitchFamily="2" charset="-122"/>
                </a:rPr>
                <a:t>M</a:t>
              </a:r>
              <a:endParaRPr lang="en-US" altLang="zh-CN" sz="3200" dirty="0">
                <a:latin typeface="Times New Roman" panose="02020603050405020304" pitchFamily="18" charset="0"/>
                <a:ea typeface="宋体" panose="02010600030101010101" pitchFamily="2" charset="-122"/>
              </a:endParaRPr>
            </a:p>
          </p:txBody>
        </p:sp>
        <p:sp>
          <p:nvSpPr>
            <p:cNvPr id="54324" name="Freeform 54"/>
            <p:cNvSpPr/>
            <p:nvPr/>
          </p:nvSpPr>
          <p:spPr>
            <a:xfrm>
              <a:off x="4416" y="1022"/>
              <a:ext cx="1" cy="412"/>
            </a:xfrm>
            <a:custGeom>
              <a:avLst/>
              <a:gdLst/>
              <a:ahLst/>
              <a:cxnLst>
                <a:cxn ang="0">
                  <a:pos x="0" y="0"/>
                </a:cxn>
                <a:cxn ang="0">
                  <a:pos x="0" y="412"/>
                </a:cxn>
              </a:cxnLst>
              <a:pathLst>
                <a:path w="1" h="412">
                  <a:moveTo>
                    <a:pt x="0" y="0"/>
                  </a:moveTo>
                  <a:lnTo>
                    <a:pt x="0" y="412"/>
                  </a:lnTo>
                </a:path>
              </a:pathLst>
            </a:custGeom>
            <a:noFill/>
            <a:ln w="38100" cap="flat" cmpd="sng">
              <a:solidFill>
                <a:schemeClr val="tx1"/>
              </a:solidFill>
              <a:prstDash val="solid"/>
              <a:round/>
              <a:headEnd type="none" w="med" len="med"/>
              <a:tailEnd type="none" w="med" len="med"/>
            </a:ln>
          </p:spPr>
          <p:txBody>
            <a:bodyPr/>
            <a:p>
              <a:endParaRPr lang="zh-CN" altLang="en-US"/>
            </a:p>
          </p:txBody>
        </p:sp>
      </p:grpSp>
      <p:sp>
        <p:nvSpPr>
          <p:cNvPr id="54325" name="矩形 56"/>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Text Box 3"/>
          <p:cNvSpPr txBox="1"/>
          <p:nvPr/>
        </p:nvSpPr>
        <p:spPr>
          <a:xfrm>
            <a:off x="1222375" y="596900"/>
            <a:ext cx="4876800" cy="769938"/>
          </a:xfrm>
          <a:prstGeom prst="rect">
            <a:avLst/>
          </a:prstGeom>
          <a:noFill/>
          <a:ln w="9525">
            <a:noFill/>
          </a:ln>
        </p:spPr>
        <p:txBody>
          <a:bodyPr anchor="t" anchorCtr="0">
            <a:spAutoFit/>
          </a:bodyPr>
          <a:p>
            <a:r>
              <a:rPr lang="zh-CN" altLang="en-US" sz="4400" dirty="0">
                <a:solidFill>
                  <a:srgbClr val="C00000"/>
                </a:solidFill>
                <a:latin typeface="微软雅黑 Light" panose="020B0502040204020203" pitchFamily="34" charset="-122"/>
                <a:ea typeface="微软雅黑 Light" panose="020B0502040204020203" pitchFamily="34" charset="-122"/>
              </a:rPr>
              <a:t>② 减法操作过程</a:t>
            </a:r>
            <a:endParaRPr lang="zh-CN" altLang="en-US" sz="4400" dirty="0">
              <a:solidFill>
                <a:srgbClr val="C00000"/>
              </a:solidFill>
              <a:latin typeface="微软雅黑 Light" panose="020B0502040204020203" pitchFamily="34" charset="-122"/>
              <a:ea typeface="微软雅黑 Light" panose="020B0502040204020203" pitchFamily="34" charset="-122"/>
            </a:endParaRPr>
          </a:p>
        </p:txBody>
      </p:sp>
      <p:grpSp>
        <p:nvGrpSpPr>
          <p:cNvPr id="2" name="Group 4"/>
          <p:cNvGrpSpPr/>
          <p:nvPr/>
        </p:nvGrpSpPr>
        <p:grpSpPr>
          <a:xfrm>
            <a:off x="990600" y="1739900"/>
            <a:ext cx="2514600" cy="4343400"/>
            <a:chOff x="624" y="1028"/>
            <a:chExt cx="1584" cy="2736"/>
          </a:xfrm>
        </p:grpSpPr>
        <p:sp>
          <p:nvSpPr>
            <p:cNvPr id="55299" name="Rectangle 5"/>
            <p:cNvSpPr/>
            <p:nvPr/>
          </p:nvSpPr>
          <p:spPr>
            <a:xfrm>
              <a:off x="1105" y="3403"/>
              <a:ext cx="585" cy="233"/>
            </a:xfrm>
            <a:prstGeom prst="rect">
              <a:avLst/>
            </a:prstGeom>
            <a:noFill/>
            <a:ln w="9525">
              <a:noFill/>
            </a:ln>
          </p:spPr>
          <p:txBody>
            <a:bodyPr wrap="none" lIns="0" tIns="0" rIns="0" bIns="0" anchor="t" anchorCtr="0">
              <a:spAutoFit/>
            </a:bodyPr>
            <a:p>
              <a:r>
                <a:rPr lang="zh-CN" altLang="en-US" sz="2400" dirty="0">
                  <a:latin typeface="Arial" panose="020B0604020202020204" pitchFamily="34" charset="0"/>
                  <a:ea typeface="宋体" panose="02010600030101010101" pitchFamily="2" charset="-122"/>
                </a:rPr>
                <a:t>运算器</a:t>
              </a:r>
              <a:endParaRPr lang="zh-CN" altLang="en-US" sz="2400" dirty="0">
                <a:latin typeface="Arial" panose="020B0604020202020204" pitchFamily="34" charset="0"/>
                <a:ea typeface="宋体" panose="02010600030101010101" pitchFamily="2" charset="-122"/>
              </a:endParaRPr>
            </a:p>
          </p:txBody>
        </p:sp>
        <p:sp>
          <p:nvSpPr>
            <p:cNvPr id="55300" name="Rectangle 6"/>
            <p:cNvSpPr/>
            <p:nvPr/>
          </p:nvSpPr>
          <p:spPr>
            <a:xfrm>
              <a:off x="1572" y="1268"/>
              <a:ext cx="518" cy="371"/>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5301" name="Rectangle 7"/>
            <p:cNvSpPr/>
            <p:nvPr/>
          </p:nvSpPr>
          <p:spPr>
            <a:xfrm>
              <a:off x="1632" y="1323"/>
              <a:ext cx="385"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MQ</a:t>
              </a:r>
              <a:endParaRPr lang="en-US" altLang="zh-CN" sz="2800" dirty="0">
                <a:latin typeface="Arial" panose="020B0604020202020204" pitchFamily="34" charset="0"/>
                <a:ea typeface="宋体" panose="02010600030101010101" pitchFamily="2" charset="-122"/>
              </a:endParaRPr>
            </a:p>
          </p:txBody>
        </p:sp>
        <p:sp>
          <p:nvSpPr>
            <p:cNvPr id="55302" name="Rectangle 8"/>
            <p:cNvSpPr/>
            <p:nvPr/>
          </p:nvSpPr>
          <p:spPr>
            <a:xfrm>
              <a:off x="773" y="1268"/>
              <a:ext cx="517" cy="371"/>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5303" name="Rectangle 9"/>
            <p:cNvSpPr/>
            <p:nvPr/>
          </p:nvSpPr>
          <p:spPr>
            <a:xfrm>
              <a:off x="784" y="1323"/>
              <a:ext cx="486"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ACC</a:t>
              </a:r>
              <a:endParaRPr lang="en-US" altLang="zh-CN" sz="2800" dirty="0">
                <a:latin typeface="Arial" panose="020B0604020202020204" pitchFamily="34" charset="0"/>
                <a:ea typeface="宋体" panose="02010600030101010101" pitchFamily="2" charset="-122"/>
              </a:endParaRPr>
            </a:p>
          </p:txBody>
        </p:sp>
        <p:sp>
          <p:nvSpPr>
            <p:cNvPr id="55304" name="Rectangle 10"/>
            <p:cNvSpPr/>
            <p:nvPr/>
          </p:nvSpPr>
          <p:spPr>
            <a:xfrm>
              <a:off x="773" y="2065"/>
              <a:ext cx="517" cy="373"/>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5305" name="Rectangle 11"/>
            <p:cNvSpPr/>
            <p:nvPr/>
          </p:nvSpPr>
          <p:spPr>
            <a:xfrm>
              <a:off x="787" y="2104"/>
              <a:ext cx="473"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ALU</a:t>
              </a:r>
              <a:endParaRPr lang="en-US" altLang="zh-CN" sz="2800" dirty="0">
                <a:latin typeface="Arial" panose="020B0604020202020204" pitchFamily="34" charset="0"/>
                <a:ea typeface="宋体" panose="02010600030101010101" pitchFamily="2" charset="-122"/>
              </a:endParaRPr>
            </a:p>
          </p:txBody>
        </p:sp>
        <p:sp>
          <p:nvSpPr>
            <p:cNvPr id="55306" name="Rectangle 12"/>
            <p:cNvSpPr/>
            <p:nvPr/>
          </p:nvSpPr>
          <p:spPr>
            <a:xfrm>
              <a:off x="773" y="2869"/>
              <a:ext cx="515" cy="37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sz="3200" dirty="0">
                <a:latin typeface="Arial" panose="020B0604020202020204" pitchFamily="34" charset="0"/>
                <a:ea typeface="宋体" panose="02010600030101010101" pitchFamily="2" charset="-122"/>
              </a:endParaRPr>
            </a:p>
          </p:txBody>
        </p:sp>
        <p:sp>
          <p:nvSpPr>
            <p:cNvPr id="55307" name="Rectangle 13"/>
            <p:cNvSpPr/>
            <p:nvPr/>
          </p:nvSpPr>
          <p:spPr>
            <a:xfrm>
              <a:off x="942" y="2900"/>
              <a:ext cx="162"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X</a:t>
              </a:r>
              <a:endParaRPr lang="en-US" altLang="zh-CN" sz="2800" dirty="0">
                <a:latin typeface="Arial" panose="020B0604020202020204" pitchFamily="34" charset="0"/>
                <a:ea typeface="宋体" panose="02010600030101010101" pitchFamily="2" charset="-122"/>
              </a:endParaRPr>
            </a:p>
          </p:txBody>
        </p:sp>
        <p:sp>
          <p:nvSpPr>
            <p:cNvPr id="55308" name="Rectangle 14"/>
            <p:cNvSpPr/>
            <p:nvPr/>
          </p:nvSpPr>
          <p:spPr>
            <a:xfrm>
              <a:off x="624" y="1028"/>
              <a:ext cx="1584" cy="2736"/>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5309" name="AutoShape 15"/>
            <p:cNvSpPr/>
            <p:nvPr/>
          </p:nvSpPr>
          <p:spPr>
            <a:xfrm>
              <a:off x="1104" y="1670"/>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5310" name="Freeform 16"/>
            <p:cNvSpPr/>
            <p:nvPr/>
          </p:nvSpPr>
          <p:spPr>
            <a:xfrm>
              <a:off x="1296" y="1532"/>
              <a:ext cx="276" cy="3"/>
            </a:xfrm>
            <a:custGeom>
              <a:avLst/>
              <a:gdLst/>
              <a:ahLst/>
              <a:cxnLst>
                <a:cxn ang="0">
                  <a:pos x="276" y="0"/>
                </a:cxn>
                <a:cxn ang="0">
                  <a:pos x="0" y="3"/>
                </a:cxn>
              </a:cxnLst>
              <a:pathLst>
                <a:path w="276" h="3">
                  <a:moveTo>
                    <a:pt x="276" y="0"/>
                  </a:moveTo>
                  <a:lnTo>
                    <a:pt x="0" y="3"/>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55311" name="Freeform 17"/>
            <p:cNvSpPr/>
            <p:nvPr/>
          </p:nvSpPr>
          <p:spPr>
            <a:xfrm>
              <a:off x="1295" y="1367"/>
              <a:ext cx="277" cy="1"/>
            </a:xfrm>
            <a:custGeom>
              <a:avLst/>
              <a:gdLst/>
              <a:ahLst/>
              <a:cxnLst>
                <a:cxn ang="0">
                  <a:pos x="0" y="0"/>
                </a:cxn>
                <a:cxn ang="0">
                  <a:pos x="277" y="0"/>
                </a:cxn>
              </a:cxnLst>
              <a:pathLst>
                <a:path w="277" h="1">
                  <a:moveTo>
                    <a:pt x="0" y="0"/>
                  </a:moveTo>
                  <a:lnTo>
                    <a:pt x="277" y="0"/>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55312" name="AutoShape 18"/>
            <p:cNvSpPr/>
            <p:nvPr/>
          </p:nvSpPr>
          <p:spPr>
            <a:xfrm>
              <a:off x="985" y="2467"/>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5313" name="AutoShape 19"/>
            <p:cNvSpPr/>
            <p:nvPr/>
          </p:nvSpPr>
          <p:spPr>
            <a:xfrm rot="10800000">
              <a:off x="869" y="1640"/>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grpSp>
        <p:nvGrpSpPr>
          <p:cNvPr id="3" name="Group 20"/>
          <p:cNvGrpSpPr/>
          <p:nvPr/>
        </p:nvGrpSpPr>
        <p:grpSpPr>
          <a:xfrm>
            <a:off x="4137025" y="1730375"/>
            <a:ext cx="4168775" cy="654050"/>
            <a:chOff x="2606" y="1022"/>
            <a:chExt cx="2626" cy="412"/>
          </a:xfrm>
        </p:grpSpPr>
        <p:sp>
          <p:nvSpPr>
            <p:cNvPr id="55315" name="Text Box 21"/>
            <p:cNvSpPr txBox="1"/>
            <p:nvPr/>
          </p:nvSpPr>
          <p:spPr>
            <a:xfrm>
              <a:off x="2606" y="1028"/>
              <a:ext cx="707" cy="368"/>
            </a:xfrm>
            <a:prstGeom prst="rect">
              <a:avLst/>
            </a:prstGeom>
            <a:noFill/>
            <a:ln w="9525">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指令 </a:t>
              </a:r>
              <a:endParaRPr lang="zh-CN" altLang="en-US" sz="3200" dirty="0">
                <a:latin typeface="Arial" panose="020B0604020202020204" pitchFamily="34" charset="0"/>
                <a:ea typeface="宋体" panose="02010600030101010101" pitchFamily="2" charset="-122"/>
              </a:endParaRPr>
            </a:p>
          </p:txBody>
        </p:sp>
        <p:sp>
          <p:nvSpPr>
            <p:cNvPr id="55316" name="Rectangle 22"/>
            <p:cNvSpPr/>
            <p:nvPr/>
          </p:nvSpPr>
          <p:spPr>
            <a:xfrm>
              <a:off x="3575" y="1028"/>
              <a:ext cx="1657" cy="404"/>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5317" name="Text Box 23"/>
            <p:cNvSpPr txBox="1"/>
            <p:nvPr/>
          </p:nvSpPr>
          <p:spPr>
            <a:xfrm>
              <a:off x="3802" y="1035"/>
              <a:ext cx="376" cy="368"/>
            </a:xfrm>
            <a:prstGeom prst="rect">
              <a:avLst/>
            </a:prstGeom>
            <a:noFill/>
            <a:ln w="38100">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减</a:t>
              </a:r>
              <a:endParaRPr lang="zh-CN" altLang="en-US" sz="3200" dirty="0">
                <a:latin typeface="Arial" panose="020B0604020202020204" pitchFamily="34" charset="0"/>
                <a:ea typeface="宋体" panose="02010600030101010101" pitchFamily="2" charset="-122"/>
              </a:endParaRPr>
            </a:p>
          </p:txBody>
        </p:sp>
        <p:sp>
          <p:nvSpPr>
            <p:cNvPr id="55318" name="Text Box 24"/>
            <p:cNvSpPr txBox="1"/>
            <p:nvPr/>
          </p:nvSpPr>
          <p:spPr>
            <a:xfrm>
              <a:off x="4574" y="1035"/>
              <a:ext cx="514" cy="365"/>
            </a:xfrm>
            <a:prstGeom prst="rect">
              <a:avLst/>
            </a:prstGeom>
            <a:noFill/>
            <a:ln w="38100">
              <a:noFill/>
            </a:ln>
          </p:spPr>
          <p:txBody>
            <a:bodyPr anchor="t" anchorCtr="0">
              <a:spAutoFit/>
            </a:bodyPr>
            <a:p>
              <a:pPr algn="dist" fontAlgn="ctr"/>
              <a:r>
                <a:rPr lang="en-US" altLang="zh-CN" sz="3200" dirty="0">
                  <a:latin typeface="Times New Roman" panose="02020603050405020304" pitchFamily="18" charset="0"/>
                  <a:ea typeface="宋体" panose="02010600030101010101" pitchFamily="2" charset="-122"/>
                </a:rPr>
                <a:t>M</a:t>
              </a:r>
              <a:endParaRPr lang="en-US" altLang="zh-CN" sz="3200" dirty="0">
                <a:latin typeface="Times New Roman" panose="02020603050405020304" pitchFamily="18" charset="0"/>
                <a:ea typeface="宋体" panose="02010600030101010101" pitchFamily="2" charset="-122"/>
              </a:endParaRPr>
            </a:p>
          </p:txBody>
        </p:sp>
        <p:sp>
          <p:nvSpPr>
            <p:cNvPr id="55319" name="Freeform 25"/>
            <p:cNvSpPr/>
            <p:nvPr/>
          </p:nvSpPr>
          <p:spPr>
            <a:xfrm>
              <a:off x="4416" y="1022"/>
              <a:ext cx="1" cy="412"/>
            </a:xfrm>
            <a:custGeom>
              <a:avLst/>
              <a:gdLst/>
              <a:ahLst/>
              <a:cxnLst>
                <a:cxn ang="0">
                  <a:pos x="0" y="0"/>
                </a:cxn>
                <a:cxn ang="0">
                  <a:pos x="0" y="412"/>
                </a:cxn>
              </a:cxnLst>
              <a:pathLst>
                <a:path w="1" h="412">
                  <a:moveTo>
                    <a:pt x="0" y="0"/>
                  </a:moveTo>
                  <a:lnTo>
                    <a:pt x="0" y="412"/>
                  </a:lnTo>
                </a:path>
              </a:pathLst>
            </a:custGeom>
            <a:noFill/>
            <a:ln w="38100" cap="flat" cmpd="sng">
              <a:solidFill>
                <a:schemeClr val="tx1"/>
              </a:solidFill>
              <a:prstDash val="solid"/>
              <a:round/>
              <a:headEnd type="none" w="med" len="med"/>
              <a:tailEnd type="none" w="med" len="med"/>
            </a:ln>
          </p:spPr>
          <p:txBody>
            <a:bodyPr/>
            <a:p>
              <a:endParaRPr lang="zh-CN" altLang="en-US"/>
            </a:p>
          </p:txBody>
        </p:sp>
      </p:grpSp>
      <p:grpSp>
        <p:nvGrpSpPr>
          <p:cNvPr id="4" name="Group 26"/>
          <p:cNvGrpSpPr/>
          <p:nvPr/>
        </p:nvGrpSpPr>
        <p:grpSpPr>
          <a:xfrm>
            <a:off x="1227138" y="2120900"/>
            <a:ext cx="7275512" cy="1241425"/>
            <a:chOff x="773" y="1268"/>
            <a:chExt cx="4583" cy="782"/>
          </a:xfrm>
        </p:grpSpPr>
        <p:grpSp>
          <p:nvGrpSpPr>
            <p:cNvPr id="55321" name="Group 27"/>
            <p:cNvGrpSpPr/>
            <p:nvPr/>
          </p:nvGrpSpPr>
          <p:grpSpPr>
            <a:xfrm>
              <a:off x="773" y="1268"/>
              <a:ext cx="4583" cy="782"/>
              <a:chOff x="773" y="1268"/>
              <a:chExt cx="4583" cy="782"/>
            </a:xfrm>
          </p:grpSpPr>
          <p:sp>
            <p:nvSpPr>
              <p:cNvPr id="55322" name="Text Box 28"/>
              <p:cNvSpPr txBox="1"/>
              <p:nvPr/>
            </p:nvSpPr>
            <p:spPr>
              <a:xfrm>
                <a:off x="3471" y="1682"/>
                <a:ext cx="1885" cy="368"/>
              </a:xfrm>
              <a:prstGeom prst="rect">
                <a:avLst/>
              </a:prstGeom>
              <a:noFill/>
              <a:ln w="9525">
                <a:noFill/>
              </a:ln>
            </p:spPr>
            <p:txBody>
              <a:bodyPr wrap="none" anchor="t" anchorCtr="0">
                <a:spAutoFit/>
              </a:bodyPr>
              <a:p>
                <a:pPr algn="ctr"/>
                <a:r>
                  <a:rPr lang="en-US" altLang="zh-CN" sz="3200" dirty="0">
                    <a:latin typeface="Times New Roman" panose="02020603050405020304" pitchFamily="18" charset="0"/>
                    <a:ea typeface="宋体" panose="02010600030101010101" pitchFamily="2" charset="-122"/>
                  </a:rPr>
                  <a:t>ACC</a:t>
                </a:r>
                <a:r>
                  <a:rPr lang="en-US" altLang="zh-CN" sz="3200" dirty="0">
                    <a:latin typeface="Arial" panose="020B0604020202020204" pitchFamily="34" charset="0"/>
                    <a:ea typeface="宋体" panose="02010600030101010101" pitchFamily="2" charset="-122"/>
                  </a:rPr>
                  <a:t>      </a:t>
                </a:r>
                <a:r>
                  <a:rPr lang="zh-CN" altLang="en-US" sz="3200" dirty="0">
                    <a:latin typeface="Arial" panose="020B0604020202020204" pitchFamily="34" charset="0"/>
                    <a:ea typeface="宋体" panose="02010600030101010101" pitchFamily="2" charset="-122"/>
                  </a:rPr>
                  <a:t>被减数</a:t>
                </a:r>
                <a:endParaRPr lang="zh-CN" altLang="en-US" sz="3200" dirty="0">
                  <a:latin typeface="Arial" panose="020B0604020202020204" pitchFamily="34" charset="0"/>
                  <a:ea typeface="宋体" panose="02010600030101010101" pitchFamily="2" charset="-122"/>
                </a:endParaRPr>
              </a:p>
            </p:txBody>
          </p:sp>
          <p:grpSp>
            <p:nvGrpSpPr>
              <p:cNvPr id="55323" name="Group 29"/>
              <p:cNvGrpSpPr/>
              <p:nvPr/>
            </p:nvGrpSpPr>
            <p:grpSpPr>
              <a:xfrm>
                <a:off x="773" y="1268"/>
                <a:ext cx="517" cy="371"/>
                <a:chOff x="773" y="1268"/>
                <a:chExt cx="517" cy="371"/>
              </a:xfrm>
            </p:grpSpPr>
            <p:sp>
              <p:nvSpPr>
                <p:cNvPr id="55324" name="Rectangle 30"/>
                <p:cNvSpPr/>
                <p:nvPr/>
              </p:nvSpPr>
              <p:spPr>
                <a:xfrm>
                  <a:off x="773" y="1268"/>
                  <a:ext cx="517" cy="371"/>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5325" name="Rectangle 31"/>
                <p:cNvSpPr/>
                <p:nvPr/>
              </p:nvSpPr>
              <p:spPr>
                <a:xfrm>
                  <a:off x="801" y="1323"/>
                  <a:ext cx="486" cy="269"/>
                </a:xfrm>
                <a:prstGeom prst="rect">
                  <a:avLst/>
                </a:prstGeom>
                <a:noFill/>
                <a:ln w="9525">
                  <a:noFill/>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ACC</a:t>
                  </a:r>
                  <a:endParaRPr lang="en-US" altLang="zh-CN" sz="2800" dirty="0">
                    <a:solidFill>
                      <a:schemeClr val="bg2"/>
                    </a:solidFill>
                    <a:latin typeface="Arial" panose="020B0604020202020204" pitchFamily="34" charset="0"/>
                    <a:ea typeface="宋体" panose="02010600030101010101" pitchFamily="2" charset="-122"/>
                  </a:endParaRPr>
                </a:p>
              </p:txBody>
            </p:sp>
          </p:grpSp>
        </p:grpSp>
        <p:sp>
          <p:nvSpPr>
            <p:cNvPr id="55326" name="Text Box 32"/>
            <p:cNvSpPr txBox="1"/>
            <p:nvPr/>
          </p:nvSpPr>
          <p:spPr>
            <a:xfrm>
              <a:off x="2607" y="1665"/>
              <a:ext cx="707" cy="368"/>
            </a:xfrm>
            <a:prstGeom prst="rect">
              <a:avLst/>
            </a:prstGeom>
            <a:noFill/>
            <a:ln w="9525">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初态 </a:t>
              </a:r>
              <a:endParaRPr lang="zh-CN" altLang="en-US" sz="3200" dirty="0">
                <a:latin typeface="Arial" panose="020B0604020202020204" pitchFamily="34" charset="0"/>
                <a:ea typeface="宋体" panose="02010600030101010101" pitchFamily="2" charset="-122"/>
              </a:endParaRPr>
            </a:p>
          </p:txBody>
        </p:sp>
      </p:grpSp>
      <p:grpSp>
        <p:nvGrpSpPr>
          <p:cNvPr id="7" name="Group 33"/>
          <p:cNvGrpSpPr/>
          <p:nvPr/>
        </p:nvGrpSpPr>
        <p:grpSpPr>
          <a:xfrm>
            <a:off x="1227138" y="3589338"/>
            <a:ext cx="7383462" cy="1663700"/>
            <a:chOff x="773" y="2193"/>
            <a:chExt cx="4651" cy="1048"/>
          </a:xfrm>
        </p:grpSpPr>
        <p:sp>
          <p:nvSpPr>
            <p:cNvPr id="55328" name="Text Box 34"/>
            <p:cNvSpPr txBox="1"/>
            <p:nvPr/>
          </p:nvSpPr>
          <p:spPr>
            <a:xfrm>
              <a:off x="3422" y="2193"/>
              <a:ext cx="2002" cy="365"/>
            </a:xfrm>
            <a:prstGeom prst="rect">
              <a:avLst/>
            </a:prstGeom>
            <a:noFill/>
            <a:ln w="9525">
              <a:noFill/>
            </a:ln>
          </p:spPr>
          <p:txBody>
            <a:bodyPr anchor="t" anchorCtr="0">
              <a:spAutoFit/>
            </a:bodyPr>
            <a:p>
              <a:r>
                <a:rPr lang="zh-CN" altLang="en-US" sz="3200" dirty="0">
                  <a:latin typeface="Arial" panose="020B0604020202020204" pitchFamily="34"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M</a:t>
              </a:r>
              <a:r>
                <a:rPr lang="en-US" altLang="zh-CN" sz="3200" dirty="0">
                  <a:latin typeface="Arial" panose="020B0604020202020204" pitchFamily="34"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X</a:t>
              </a:r>
              <a:endParaRPr lang="en-US" altLang="zh-CN" sz="3200" dirty="0">
                <a:latin typeface="Times New Roman" panose="02020603050405020304" pitchFamily="18" charset="0"/>
                <a:ea typeface="宋体" panose="02010600030101010101" pitchFamily="2" charset="-122"/>
              </a:endParaRPr>
            </a:p>
          </p:txBody>
        </p:sp>
        <p:grpSp>
          <p:nvGrpSpPr>
            <p:cNvPr id="55329" name="Group 35"/>
            <p:cNvGrpSpPr/>
            <p:nvPr/>
          </p:nvGrpSpPr>
          <p:grpSpPr>
            <a:xfrm>
              <a:off x="773" y="2869"/>
              <a:ext cx="515" cy="372"/>
              <a:chOff x="773" y="2869"/>
              <a:chExt cx="515" cy="372"/>
            </a:xfrm>
          </p:grpSpPr>
          <p:sp>
            <p:nvSpPr>
              <p:cNvPr id="55330" name="Rectangle 36"/>
              <p:cNvSpPr/>
              <p:nvPr/>
            </p:nvSpPr>
            <p:spPr>
              <a:xfrm>
                <a:off x="773" y="2869"/>
                <a:ext cx="515" cy="372"/>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sz="3200" dirty="0">
                  <a:solidFill>
                    <a:schemeClr val="bg2"/>
                  </a:solidFill>
                  <a:latin typeface="Arial" panose="020B0604020202020204" pitchFamily="34" charset="0"/>
                  <a:ea typeface="宋体" panose="02010600030101010101" pitchFamily="2" charset="-122"/>
                </a:endParaRPr>
              </a:p>
            </p:txBody>
          </p:sp>
          <p:sp>
            <p:nvSpPr>
              <p:cNvPr id="55331" name="Rectangle 37"/>
              <p:cNvSpPr/>
              <p:nvPr/>
            </p:nvSpPr>
            <p:spPr>
              <a:xfrm>
                <a:off x="942" y="2900"/>
                <a:ext cx="162" cy="269"/>
              </a:xfrm>
              <a:prstGeom prst="rect">
                <a:avLst/>
              </a:prstGeom>
              <a:noFill/>
              <a:ln w="9525">
                <a:noFill/>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X</a:t>
                </a:r>
                <a:endParaRPr lang="en-US" altLang="zh-CN" sz="2800" dirty="0">
                  <a:solidFill>
                    <a:schemeClr val="bg2"/>
                  </a:solidFill>
                  <a:latin typeface="Arial" panose="020B0604020202020204" pitchFamily="34" charset="0"/>
                  <a:ea typeface="宋体" panose="02010600030101010101" pitchFamily="2" charset="-122"/>
                </a:endParaRPr>
              </a:p>
            </p:txBody>
          </p:sp>
        </p:grpSp>
        <p:sp>
          <p:nvSpPr>
            <p:cNvPr id="55332" name="Line 38"/>
            <p:cNvSpPr/>
            <p:nvPr/>
          </p:nvSpPr>
          <p:spPr>
            <a:xfrm>
              <a:off x="4032" y="2400"/>
              <a:ext cx="384" cy="0"/>
            </a:xfrm>
            <a:prstGeom prst="line">
              <a:avLst/>
            </a:prstGeom>
            <a:ln w="28575" cap="flat" cmpd="sng">
              <a:solidFill>
                <a:schemeClr val="tx1"/>
              </a:solidFill>
              <a:prstDash val="solid"/>
              <a:round/>
              <a:headEnd type="none" w="med" len="med"/>
              <a:tailEnd type="stealth" w="med" len="med"/>
            </a:ln>
          </p:spPr>
        </p:sp>
      </p:grpSp>
      <p:grpSp>
        <p:nvGrpSpPr>
          <p:cNvPr id="9" name="Group 39"/>
          <p:cNvGrpSpPr/>
          <p:nvPr/>
        </p:nvGrpSpPr>
        <p:grpSpPr>
          <a:xfrm>
            <a:off x="1227138" y="2711450"/>
            <a:ext cx="5011737" cy="2327275"/>
            <a:chOff x="773" y="1640"/>
            <a:chExt cx="3157" cy="1466"/>
          </a:xfrm>
        </p:grpSpPr>
        <p:grpSp>
          <p:nvGrpSpPr>
            <p:cNvPr id="55334" name="Group 40"/>
            <p:cNvGrpSpPr/>
            <p:nvPr/>
          </p:nvGrpSpPr>
          <p:grpSpPr>
            <a:xfrm>
              <a:off x="869" y="1640"/>
              <a:ext cx="3061" cy="1466"/>
              <a:chOff x="869" y="1640"/>
              <a:chExt cx="3061" cy="1466"/>
            </a:xfrm>
          </p:grpSpPr>
          <p:sp>
            <p:nvSpPr>
              <p:cNvPr id="55335" name="Text Box 41"/>
              <p:cNvSpPr txBox="1"/>
              <p:nvPr/>
            </p:nvSpPr>
            <p:spPr>
              <a:xfrm>
                <a:off x="2637" y="2738"/>
                <a:ext cx="1293" cy="368"/>
              </a:xfrm>
              <a:prstGeom prst="rect">
                <a:avLst/>
              </a:prstGeom>
              <a:noFill/>
              <a:ln w="9525">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ACC</a:t>
                </a:r>
                <a:r>
                  <a:rPr lang="en-US" altLang="zh-CN" sz="3200" dirty="0">
                    <a:latin typeface="Arial" panose="020B0604020202020204" pitchFamily="34"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X</a:t>
                </a:r>
                <a:r>
                  <a:rPr lang="en-US" altLang="zh-CN" sz="3200" dirty="0">
                    <a:latin typeface="Arial" panose="020B0604020202020204" pitchFamily="34" charset="0"/>
                    <a:ea typeface="宋体" panose="02010600030101010101" pitchFamily="2" charset="-122"/>
                  </a:rPr>
                  <a:t>]</a:t>
                </a:r>
                <a:endParaRPr lang="zh-CN" altLang="en-US" sz="3200" dirty="0">
                  <a:latin typeface="Arial" panose="020B0604020202020204" pitchFamily="34" charset="0"/>
                  <a:ea typeface="宋体" panose="02010600030101010101" pitchFamily="2" charset="-122"/>
                </a:endParaRPr>
              </a:p>
            </p:txBody>
          </p:sp>
          <p:sp>
            <p:nvSpPr>
              <p:cNvPr id="55336" name="AutoShape 42"/>
              <p:cNvSpPr/>
              <p:nvPr/>
            </p:nvSpPr>
            <p:spPr>
              <a:xfrm>
                <a:off x="985" y="2467"/>
                <a:ext cx="91" cy="397"/>
              </a:xfrm>
              <a:prstGeom prst="upArrow">
                <a:avLst>
                  <a:gd name="adj1" fmla="val 49453"/>
                  <a:gd name="adj2" fmla="val 8567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5337" name="AutoShape 43"/>
              <p:cNvSpPr/>
              <p:nvPr/>
            </p:nvSpPr>
            <p:spPr>
              <a:xfrm rot="10800000">
                <a:off x="869" y="1640"/>
                <a:ext cx="91" cy="397"/>
              </a:xfrm>
              <a:prstGeom prst="upArrow">
                <a:avLst>
                  <a:gd name="adj1" fmla="val 49453"/>
                  <a:gd name="adj2" fmla="val 8567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grpSp>
          <p:nvGrpSpPr>
            <p:cNvPr id="55338" name="Group 44"/>
            <p:cNvGrpSpPr/>
            <p:nvPr/>
          </p:nvGrpSpPr>
          <p:grpSpPr>
            <a:xfrm>
              <a:off x="773" y="2065"/>
              <a:ext cx="517" cy="373"/>
              <a:chOff x="773" y="2065"/>
              <a:chExt cx="517" cy="373"/>
            </a:xfrm>
          </p:grpSpPr>
          <p:sp>
            <p:nvSpPr>
              <p:cNvPr id="55339" name="Rectangle 45"/>
              <p:cNvSpPr/>
              <p:nvPr/>
            </p:nvSpPr>
            <p:spPr>
              <a:xfrm>
                <a:off x="773" y="2065"/>
                <a:ext cx="517" cy="373"/>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5340" name="Rectangle 46"/>
              <p:cNvSpPr/>
              <p:nvPr/>
            </p:nvSpPr>
            <p:spPr>
              <a:xfrm>
                <a:off x="785" y="2104"/>
                <a:ext cx="478" cy="271"/>
              </a:xfrm>
              <a:prstGeom prst="rect">
                <a:avLst/>
              </a:prstGeom>
              <a:noFill/>
              <a:ln w="9525">
                <a:noFill/>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ALU</a:t>
                </a:r>
                <a:endParaRPr lang="en-US" altLang="zh-CN" sz="2800" dirty="0">
                  <a:solidFill>
                    <a:schemeClr val="bg2"/>
                  </a:solidFill>
                  <a:latin typeface="Arial" panose="020B0604020202020204" pitchFamily="34" charset="0"/>
                  <a:ea typeface="宋体" panose="02010600030101010101" pitchFamily="2" charset="-122"/>
                </a:endParaRPr>
              </a:p>
            </p:txBody>
          </p:sp>
        </p:grpSp>
      </p:grpSp>
      <p:grpSp>
        <p:nvGrpSpPr>
          <p:cNvPr id="12" name="Group 47"/>
          <p:cNvGrpSpPr/>
          <p:nvPr/>
        </p:nvGrpSpPr>
        <p:grpSpPr>
          <a:xfrm>
            <a:off x="1227138" y="2120900"/>
            <a:ext cx="7023100" cy="2913063"/>
            <a:chOff x="773" y="1268"/>
            <a:chExt cx="4424" cy="1835"/>
          </a:xfrm>
        </p:grpSpPr>
        <p:grpSp>
          <p:nvGrpSpPr>
            <p:cNvPr id="55342" name="Group 48"/>
            <p:cNvGrpSpPr/>
            <p:nvPr/>
          </p:nvGrpSpPr>
          <p:grpSpPr>
            <a:xfrm>
              <a:off x="4032" y="2738"/>
              <a:ext cx="1165" cy="365"/>
              <a:chOff x="4032" y="2738"/>
              <a:chExt cx="1165" cy="365"/>
            </a:xfrm>
          </p:grpSpPr>
          <p:sp>
            <p:nvSpPr>
              <p:cNvPr id="55343" name="Text Box 49"/>
              <p:cNvSpPr txBox="1"/>
              <p:nvPr/>
            </p:nvSpPr>
            <p:spPr>
              <a:xfrm>
                <a:off x="4526" y="2738"/>
                <a:ext cx="671" cy="365"/>
              </a:xfrm>
              <a:prstGeom prst="rect">
                <a:avLst/>
              </a:prstGeom>
              <a:noFill/>
              <a:ln w="9525">
                <a:noFill/>
              </a:ln>
            </p:spPr>
            <p:txBody>
              <a:bodyPr wrap="none" anchor="t" anchorCtr="0">
                <a:spAutoFit/>
              </a:bodyPr>
              <a:p>
                <a:pPr algn="ctr"/>
                <a:r>
                  <a:rPr lang="en-US" altLang="zh-CN" sz="3200" dirty="0">
                    <a:latin typeface="Times New Roman" panose="02020603050405020304" pitchFamily="18" charset="0"/>
                    <a:ea typeface="宋体" panose="02010600030101010101" pitchFamily="2" charset="-122"/>
                  </a:rPr>
                  <a:t>ACC</a:t>
                </a:r>
                <a:endParaRPr lang="en-US" altLang="zh-CN" sz="3200" dirty="0">
                  <a:latin typeface="Times New Roman" panose="02020603050405020304" pitchFamily="18" charset="0"/>
                  <a:ea typeface="宋体" panose="02010600030101010101" pitchFamily="2" charset="-122"/>
                </a:endParaRPr>
              </a:p>
            </p:txBody>
          </p:sp>
          <p:sp>
            <p:nvSpPr>
              <p:cNvPr id="55344" name="Line 50"/>
              <p:cNvSpPr/>
              <p:nvPr/>
            </p:nvSpPr>
            <p:spPr>
              <a:xfrm>
                <a:off x="4032" y="2900"/>
                <a:ext cx="384" cy="0"/>
              </a:xfrm>
              <a:prstGeom prst="line">
                <a:avLst/>
              </a:prstGeom>
              <a:ln w="28575" cap="flat" cmpd="sng">
                <a:solidFill>
                  <a:schemeClr val="tx1"/>
                </a:solidFill>
                <a:prstDash val="solid"/>
                <a:round/>
                <a:headEnd type="none" w="med" len="med"/>
                <a:tailEnd type="stealth" w="med" len="med"/>
              </a:ln>
            </p:spPr>
          </p:sp>
        </p:grpSp>
        <p:grpSp>
          <p:nvGrpSpPr>
            <p:cNvPr id="55345" name="Group 51"/>
            <p:cNvGrpSpPr/>
            <p:nvPr/>
          </p:nvGrpSpPr>
          <p:grpSpPr>
            <a:xfrm>
              <a:off x="773" y="1268"/>
              <a:ext cx="517" cy="371"/>
              <a:chOff x="773" y="1268"/>
              <a:chExt cx="517" cy="371"/>
            </a:xfrm>
          </p:grpSpPr>
          <p:sp>
            <p:nvSpPr>
              <p:cNvPr id="55346" name="Rectangle 52"/>
              <p:cNvSpPr/>
              <p:nvPr/>
            </p:nvSpPr>
            <p:spPr>
              <a:xfrm>
                <a:off x="773" y="1268"/>
                <a:ext cx="517" cy="371"/>
              </a:xfrm>
              <a:prstGeom prst="rect">
                <a:avLst/>
              </a:prstGeom>
              <a:solidFill>
                <a:srgbClr val="CC9900"/>
              </a:solidFill>
              <a:ln w="38100" cap="flat" cmpd="sng">
                <a:solidFill>
                  <a:srgbClr val="CC99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5347" name="Rectangle 53"/>
              <p:cNvSpPr/>
              <p:nvPr/>
            </p:nvSpPr>
            <p:spPr>
              <a:xfrm>
                <a:off x="798" y="1323"/>
                <a:ext cx="492" cy="275"/>
              </a:xfrm>
              <a:prstGeom prst="rect">
                <a:avLst/>
              </a:prstGeom>
              <a:solidFill>
                <a:srgbClr val="CC9900"/>
              </a:solidFill>
              <a:ln w="9525" cap="flat" cmpd="sng">
                <a:solidFill>
                  <a:srgbClr val="CC9900"/>
                </a:solidFill>
                <a:prstDash val="solid"/>
                <a:miter/>
                <a:headEnd type="none" w="med" len="med"/>
                <a:tailEnd type="none" w="med" len="med"/>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ACC</a:t>
                </a:r>
                <a:endParaRPr lang="en-US" altLang="zh-CN" sz="2800" dirty="0">
                  <a:solidFill>
                    <a:schemeClr val="bg2"/>
                  </a:solidFill>
                  <a:latin typeface="Arial" panose="020B0604020202020204" pitchFamily="34" charset="0"/>
                  <a:ea typeface="宋体" panose="02010600030101010101" pitchFamily="2" charset="-122"/>
                </a:endParaRPr>
              </a:p>
            </p:txBody>
          </p:sp>
        </p:grpSp>
        <p:sp>
          <p:nvSpPr>
            <p:cNvPr id="55348" name="AutoShape 54"/>
            <p:cNvSpPr/>
            <p:nvPr/>
          </p:nvSpPr>
          <p:spPr>
            <a:xfrm>
              <a:off x="1072" y="1632"/>
              <a:ext cx="144" cy="432"/>
            </a:xfrm>
            <a:prstGeom prst="upArrow">
              <a:avLst>
                <a:gd name="adj1" fmla="val 58333"/>
                <a:gd name="adj2" fmla="val 93750"/>
              </a:avLst>
            </a:prstGeom>
            <a:solidFill>
              <a:srgbClr val="CC9900"/>
            </a:solidFill>
            <a:ln w="9525">
              <a:noFill/>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sp>
        <p:nvSpPr>
          <p:cNvPr id="55349" name="矩形 56"/>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990600" y="1631950"/>
            <a:ext cx="2514600" cy="4343400"/>
            <a:chOff x="624" y="1028"/>
            <a:chExt cx="1584" cy="2736"/>
          </a:xfrm>
        </p:grpSpPr>
        <p:sp>
          <p:nvSpPr>
            <p:cNvPr id="56322" name="Rectangle 3"/>
            <p:cNvSpPr/>
            <p:nvPr/>
          </p:nvSpPr>
          <p:spPr>
            <a:xfrm>
              <a:off x="1105" y="3403"/>
              <a:ext cx="585" cy="233"/>
            </a:xfrm>
            <a:prstGeom prst="rect">
              <a:avLst/>
            </a:prstGeom>
            <a:noFill/>
            <a:ln w="9525">
              <a:noFill/>
            </a:ln>
          </p:spPr>
          <p:txBody>
            <a:bodyPr wrap="none" lIns="0" tIns="0" rIns="0" bIns="0" anchor="t" anchorCtr="0">
              <a:spAutoFit/>
            </a:bodyPr>
            <a:p>
              <a:r>
                <a:rPr lang="zh-CN" altLang="en-US" sz="2400" dirty="0">
                  <a:latin typeface="Arial" panose="020B0604020202020204" pitchFamily="34" charset="0"/>
                  <a:ea typeface="宋体" panose="02010600030101010101" pitchFamily="2" charset="-122"/>
                </a:rPr>
                <a:t>运算器</a:t>
              </a:r>
              <a:endParaRPr lang="zh-CN" altLang="en-US" sz="2400" dirty="0">
                <a:latin typeface="Arial" panose="020B0604020202020204" pitchFamily="34" charset="0"/>
                <a:ea typeface="宋体" panose="02010600030101010101" pitchFamily="2" charset="-122"/>
              </a:endParaRPr>
            </a:p>
          </p:txBody>
        </p:sp>
        <p:sp>
          <p:nvSpPr>
            <p:cNvPr id="56323" name="Rectangle 4"/>
            <p:cNvSpPr/>
            <p:nvPr/>
          </p:nvSpPr>
          <p:spPr>
            <a:xfrm>
              <a:off x="1572" y="1268"/>
              <a:ext cx="518" cy="371"/>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24" name="Rectangle 5"/>
            <p:cNvSpPr/>
            <p:nvPr/>
          </p:nvSpPr>
          <p:spPr>
            <a:xfrm>
              <a:off x="1632" y="1323"/>
              <a:ext cx="385"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MQ</a:t>
              </a:r>
              <a:endParaRPr lang="en-US" altLang="zh-CN" sz="2800" dirty="0">
                <a:latin typeface="Arial" panose="020B0604020202020204" pitchFamily="34" charset="0"/>
                <a:ea typeface="宋体" panose="02010600030101010101" pitchFamily="2" charset="-122"/>
              </a:endParaRPr>
            </a:p>
          </p:txBody>
        </p:sp>
        <p:sp>
          <p:nvSpPr>
            <p:cNvPr id="56325" name="Rectangle 6"/>
            <p:cNvSpPr/>
            <p:nvPr/>
          </p:nvSpPr>
          <p:spPr>
            <a:xfrm>
              <a:off x="773" y="1268"/>
              <a:ext cx="517" cy="371"/>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26" name="Rectangle 7"/>
            <p:cNvSpPr/>
            <p:nvPr/>
          </p:nvSpPr>
          <p:spPr>
            <a:xfrm>
              <a:off x="784" y="1323"/>
              <a:ext cx="486"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ACC</a:t>
              </a:r>
              <a:endParaRPr lang="en-US" altLang="zh-CN" sz="2800" dirty="0">
                <a:latin typeface="Arial" panose="020B0604020202020204" pitchFamily="34" charset="0"/>
                <a:ea typeface="宋体" panose="02010600030101010101" pitchFamily="2" charset="-122"/>
              </a:endParaRPr>
            </a:p>
          </p:txBody>
        </p:sp>
        <p:sp>
          <p:nvSpPr>
            <p:cNvPr id="56327" name="Rectangle 8"/>
            <p:cNvSpPr/>
            <p:nvPr/>
          </p:nvSpPr>
          <p:spPr>
            <a:xfrm>
              <a:off x="773" y="2065"/>
              <a:ext cx="517" cy="373"/>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28" name="Rectangle 9"/>
            <p:cNvSpPr/>
            <p:nvPr/>
          </p:nvSpPr>
          <p:spPr>
            <a:xfrm>
              <a:off x="787" y="2104"/>
              <a:ext cx="473"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ALU</a:t>
              </a:r>
              <a:endParaRPr lang="en-US" altLang="zh-CN" sz="2800" dirty="0">
                <a:latin typeface="Arial" panose="020B0604020202020204" pitchFamily="34" charset="0"/>
                <a:ea typeface="宋体" panose="02010600030101010101" pitchFamily="2" charset="-122"/>
              </a:endParaRPr>
            </a:p>
          </p:txBody>
        </p:sp>
        <p:sp>
          <p:nvSpPr>
            <p:cNvPr id="56329" name="Rectangle 10"/>
            <p:cNvSpPr/>
            <p:nvPr/>
          </p:nvSpPr>
          <p:spPr>
            <a:xfrm>
              <a:off x="773" y="2869"/>
              <a:ext cx="515" cy="37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sz="3200" dirty="0">
                <a:latin typeface="Arial" panose="020B0604020202020204" pitchFamily="34" charset="0"/>
                <a:ea typeface="宋体" panose="02010600030101010101" pitchFamily="2" charset="-122"/>
              </a:endParaRPr>
            </a:p>
          </p:txBody>
        </p:sp>
        <p:sp>
          <p:nvSpPr>
            <p:cNvPr id="56330" name="Rectangle 11"/>
            <p:cNvSpPr/>
            <p:nvPr/>
          </p:nvSpPr>
          <p:spPr>
            <a:xfrm>
              <a:off x="942" y="2900"/>
              <a:ext cx="162"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X</a:t>
              </a:r>
              <a:endParaRPr lang="en-US" altLang="zh-CN" sz="2800" dirty="0">
                <a:latin typeface="Arial" panose="020B0604020202020204" pitchFamily="34" charset="0"/>
                <a:ea typeface="宋体" panose="02010600030101010101" pitchFamily="2" charset="-122"/>
              </a:endParaRPr>
            </a:p>
          </p:txBody>
        </p:sp>
        <p:sp>
          <p:nvSpPr>
            <p:cNvPr id="56331" name="Rectangle 12"/>
            <p:cNvSpPr/>
            <p:nvPr/>
          </p:nvSpPr>
          <p:spPr>
            <a:xfrm>
              <a:off x="624" y="1028"/>
              <a:ext cx="1584" cy="2736"/>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6332" name="AutoShape 13"/>
            <p:cNvSpPr/>
            <p:nvPr/>
          </p:nvSpPr>
          <p:spPr>
            <a:xfrm>
              <a:off x="1104" y="1670"/>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6333" name="Freeform 14"/>
            <p:cNvSpPr/>
            <p:nvPr/>
          </p:nvSpPr>
          <p:spPr>
            <a:xfrm>
              <a:off x="1296" y="1532"/>
              <a:ext cx="276" cy="3"/>
            </a:xfrm>
            <a:custGeom>
              <a:avLst/>
              <a:gdLst/>
              <a:ahLst/>
              <a:cxnLst>
                <a:cxn ang="0">
                  <a:pos x="276" y="0"/>
                </a:cxn>
                <a:cxn ang="0">
                  <a:pos x="0" y="3"/>
                </a:cxn>
              </a:cxnLst>
              <a:pathLst>
                <a:path w="276" h="3">
                  <a:moveTo>
                    <a:pt x="276" y="0"/>
                  </a:moveTo>
                  <a:lnTo>
                    <a:pt x="0" y="3"/>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56334" name="Freeform 15"/>
            <p:cNvSpPr/>
            <p:nvPr/>
          </p:nvSpPr>
          <p:spPr>
            <a:xfrm>
              <a:off x="1295" y="1367"/>
              <a:ext cx="277" cy="1"/>
            </a:xfrm>
            <a:custGeom>
              <a:avLst/>
              <a:gdLst/>
              <a:ahLst/>
              <a:cxnLst>
                <a:cxn ang="0">
                  <a:pos x="0" y="0"/>
                </a:cxn>
                <a:cxn ang="0">
                  <a:pos x="277" y="0"/>
                </a:cxn>
              </a:cxnLst>
              <a:pathLst>
                <a:path w="277" h="1">
                  <a:moveTo>
                    <a:pt x="0" y="0"/>
                  </a:moveTo>
                  <a:lnTo>
                    <a:pt x="277" y="0"/>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56335" name="AutoShape 16"/>
            <p:cNvSpPr/>
            <p:nvPr/>
          </p:nvSpPr>
          <p:spPr>
            <a:xfrm>
              <a:off x="985" y="2467"/>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6336" name="AutoShape 17"/>
            <p:cNvSpPr/>
            <p:nvPr/>
          </p:nvSpPr>
          <p:spPr>
            <a:xfrm rot="10800000">
              <a:off x="869" y="1640"/>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grpSp>
        <p:nvGrpSpPr>
          <p:cNvPr id="3" name="Group 104"/>
          <p:cNvGrpSpPr/>
          <p:nvPr/>
        </p:nvGrpSpPr>
        <p:grpSpPr>
          <a:xfrm>
            <a:off x="1227138" y="2012950"/>
            <a:ext cx="7034212" cy="1241425"/>
            <a:chOff x="773" y="1268"/>
            <a:chExt cx="4431" cy="782"/>
          </a:xfrm>
        </p:grpSpPr>
        <p:grpSp>
          <p:nvGrpSpPr>
            <p:cNvPr id="56338" name="Group 18"/>
            <p:cNvGrpSpPr/>
            <p:nvPr/>
          </p:nvGrpSpPr>
          <p:grpSpPr>
            <a:xfrm>
              <a:off x="773" y="1268"/>
              <a:ext cx="517" cy="371"/>
              <a:chOff x="773" y="1268"/>
              <a:chExt cx="517" cy="371"/>
            </a:xfrm>
          </p:grpSpPr>
          <p:sp>
            <p:nvSpPr>
              <p:cNvPr id="56339" name="Rectangle 19"/>
              <p:cNvSpPr/>
              <p:nvPr/>
            </p:nvSpPr>
            <p:spPr>
              <a:xfrm>
                <a:off x="773" y="1268"/>
                <a:ext cx="517" cy="371"/>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40" name="Rectangle 20"/>
              <p:cNvSpPr/>
              <p:nvPr/>
            </p:nvSpPr>
            <p:spPr>
              <a:xfrm>
                <a:off x="784" y="1323"/>
                <a:ext cx="486" cy="269"/>
              </a:xfrm>
              <a:prstGeom prst="rect">
                <a:avLst/>
              </a:prstGeom>
              <a:noFill/>
              <a:ln w="9525">
                <a:noFill/>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ACC</a:t>
                </a:r>
                <a:endParaRPr lang="en-US" altLang="zh-CN" sz="2800" dirty="0">
                  <a:solidFill>
                    <a:schemeClr val="bg2"/>
                  </a:solidFill>
                  <a:latin typeface="Arial" panose="020B0604020202020204" pitchFamily="34" charset="0"/>
                  <a:ea typeface="宋体" panose="02010600030101010101" pitchFamily="2" charset="-122"/>
                </a:endParaRPr>
              </a:p>
            </p:txBody>
          </p:sp>
        </p:grpSp>
        <p:grpSp>
          <p:nvGrpSpPr>
            <p:cNvPr id="56341" name="Group 21"/>
            <p:cNvGrpSpPr/>
            <p:nvPr/>
          </p:nvGrpSpPr>
          <p:grpSpPr>
            <a:xfrm>
              <a:off x="2581" y="1665"/>
              <a:ext cx="2623" cy="385"/>
              <a:chOff x="2581" y="1665"/>
              <a:chExt cx="2623" cy="385"/>
            </a:xfrm>
          </p:grpSpPr>
          <p:sp>
            <p:nvSpPr>
              <p:cNvPr id="56342" name="Text Box 22"/>
              <p:cNvSpPr txBox="1"/>
              <p:nvPr/>
            </p:nvSpPr>
            <p:spPr>
              <a:xfrm>
                <a:off x="3397" y="1682"/>
                <a:ext cx="1807" cy="368"/>
              </a:xfrm>
              <a:prstGeom prst="rect">
                <a:avLst/>
              </a:prstGeom>
              <a:noFill/>
              <a:ln w="9525">
                <a:noFill/>
              </a:ln>
            </p:spPr>
            <p:txBody>
              <a:bodyPr wrap="none" anchor="t" anchorCtr="0">
                <a:spAutoFit/>
              </a:bodyPr>
              <a:p>
                <a:r>
                  <a:rPr lang="en-US" altLang="zh-CN" sz="3200" dirty="0">
                    <a:latin typeface="Times New Roman" panose="02020603050405020304" pitchFamily="18" charset="0"/>
                    <a:ea typeface="宋体" panose="02010600030101010101" pitchFamily="2" charset="-122"/>
                  </a:rPr>
                  <a:t>ACC </a:t>
                </a:r>
                <a:r>
                  <a:rPr lang="en-US" altLang="zh-CN" sz="3200" dirty="0">
                    <a:latin typeface="Arial" panose="020B0604020202020204" pitchFamily="34" charset="0"/>
                    <a:ea typeface="宋体" panose="02010600030101010101" pitchFamily="2" charset="-122"/>
                  </a:rPr>
                  <a:t>    </a:t>
                </a:r>
                <a:r>
                  <a:rPr lang="zh-CN" altLang="en-US" sz="3200" dirty="0">
                    <a:latin typeface="Arial" panose="020B0604020202020204" pitchFamily="34" charset="0"/>
                    <a:ea typeface="宋体" panose="02010600030101010101" pitchFamily="2" charset="-122"/>
                  </a:rPr>
                  <a:t>被乘数</a:t>
                </a:r>
                <a:endParaRPr lang="zh-CN" altLang="en-US" sz="3200" dirty="0">
                  <a:latin typeface="Arial" panose="020B0604020202020204" pitchFamily="34" charset="0"/>
                  <a:ea typeface="宋体" panose="02010600030101010101" pitchFamily="2" charset="-122"/>
                </a:endParaRPr>
              </a:p>
            </p:txBody>
          </p:sp>
          <p:sp>
            <p:nvSpPr>
              <p:cNvPr id="56343" name="Text Box 23"/>
              <p:cNvSpPr txBox="1"/>
              <p:nvPr/>
            </p:nvSpPr>
            <p:spPr>
              <a:xfrm>
                <a:off x="2581" y="1665"/>
                <a:ext cx="707" cy="368"/>
              </a:xfrm>
              <a:prstGeom prst="rect">
                <a:avLst/>
              </a:prstGeom>
              <a:noFill/>
              <a:ln w="9525">
                <a:noFill/>
              </a:ln>
            </p:spPr>
            <p:txBody>
              <a:bodyPr wrap="none" anchor="t" anchorCtr="0">
                <a:spAutoFit/>
              </a:bodyPr>
              <a:p>
                <a:r>
                  <a:rPr lang="zh-CN" altLang="en-US" sz="3200" dirty="0">
                    <a:latin typeface="Arial" panose="020B0604020202020204" pitchFamily="34" charset="0"/>
                    <a:ea typeface="宋体" panose="02010600030101010101" pitchFamily="2" charset="-122"/>
                  </a:rPr>
                  <a:t>初态 </a:t>
                </a:r>
                <a:endParaRPr lang="zh-CN" altLang="en-US" sz="3200" dirty="0">
                  <a:latin typeface="Arial" panose="020B0604020202020204" pitchFamily="34" charset="0"/>
                  <a:ea typeface="宋体" panose="02010600030101010101" pitchFamily="2" charset="-122"/>
                </a:endParaRPr>
              </a:p>
            </p:txBody>
          </p:sp>
        </p:grpSp>
      </p:grpSp>
      <p:grpSp>
        <p:nvGrpSpPr>
          <p:cNvPr id="6" name="Group 28"/>
          <p:cNvGrpSpPr/>
          <p:nvPr/>
        </p:nvGrpSpPr>
        <p:grpSpPr>
          <a:xfrm>
            <a:off x="2497138" y="2005013"/>
            <a:ext cx="5565775" cy="1966912"/>
            <a:chOff x="1573" y="1263"/>
            <a:chExt cx="3506" cy="1239"/>
          </a:xfrm>
        </p:grpSpPr>
        <p:grpSp>
          <p:nvGrpSpPr>
            <p:cNvPr id="56345" name="Group 29"/>
            <p:cNvGrpSpPr/>
            <p:nvPr/>
          </p:nvGrpSpPr>
          <p:grpSpPr>
            <a:xfrm>
              <a:off x="1573" y="1263"/>
              <a:ext cx="518" cy="371"/>
              <a:chOff x="1573" y="1263"/>
              <a:chExt cx="518" cy="371"/>
            </a:xfrm>
          </p:grpSpPr>
          <p:sp>
            <p:nvSpPr>
              <p:cNvPr id="56346" name="Rectangle 30"/>
              <p:cNvSpPr/>
              <p:nvPr/>
            </p:nvSpPr>
            <p:spPr>
              <a:xfrm>
                <a:off x="1573" y="1263"/>
                <a:ext cx="518" cy="371"/>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47" name="Rectangle 31"/>
              <p:cNvSpPr/>
              <p:nvPr/>
            </p:nvSpPr>
            <p:spPr>
              <a:xfrm>
                <a:off x="1633" y="1324"/>
                <a:ext cx="385" cy="269"/>
              </a:xfrm>
              <a:prstGeom prst="rect">
                <a:avLst/>
              </a:prstGeom>
              <a:noFill/>
              <a:ln w="9525">
                <a:noFill/>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MQ</a:t>
                </a:r>
                <a:endParaRPr lang="en-US" altLang="zh-CN" sz="2800" dirty="0">
                  <a:solidFill>
                    <a:schemeClr val="bg2"/>
                  </a:solidFill>
                  <a:latin typeface="Arial" panose="020B0604020202020204" pitchFamily="34" charset="0"/>
                  <a:ea typeface="宋体" panose="02010600030101010101" pitchFamily="2" charset="-122"/>
                </a:endParaRPr>
              </a:p>
            </p:txBody>
          </p:sp>
        </p:grpSp>
        <p:grpSp>
          <p:nvGrpSpPr>
            <p:cNvPr id="56348" name="Group 32"/>
            <p:cNvGrpSpPr/>
            <p:nvPr/>
          </p:nvGrpSpPr>
          <p:grpSpPr>
            <a:xfrm>
              <a:off x="3465" y="2134"/>
              <a:ext cx="1614" cy="368"/>
              <a:chOff x="3465" y="2134"/>
              <a:chExt cx="1614" cy="368"/>
            </a:xfrm>
          </p:grpSpPr>
          <p:sp>
            <p:nvSpPr>
              <p:cNvPr id="56349" name="Text Box 33"/>
              <p:cNvSpPr txBox="1"/>
              <p:nvPr/>
            </p:nvSpPr>
            <p:spPr>
              <a:xfrm>
                <a:off x="3465" y="2134"/>
                <a:ext cx="532" cy="368"/>
              </a:xfrm>
              <a:prstGeom prst="rect">
                <a:avLst/>
              </a:prstGeom>
              <a:noFill/>
              <a:ln w="9525">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M</a:t>
                </a:r>
                <a:r>
                  <a:rPr lang="en-US" altLang="zh-CN" sz="3200" dirty="0">
                    <a:latin typeface="Arial" panose="020B0604020202020204" pitchFamily="34" charset="0"/>
                    <a:ea typeface="宋体" panose="02010600030101010101" pitchFamily="2" charset="-122"/>
                  </a:rPr>
                  <a:t>]</a:t>
                </a:r>
                <a:endParaRPr lang="en-US" altLang="zh-CN" sz="3200" dirty="0">
                  <a:latin typeface="Arial" panose="020B0604020202020204" pitchFamily="34" charset="0"/>
                  <a:ea typeface="宋体" panose="02010600030101010101" pitchFamily="2" charset="-122"/>
                </a:endParaRPr>
              </a:p>
            </p:txBody>
          </p:sp>
          <p:sp>
            <p:nvSpPr>
              <p:cNvPr id="56350" name="Freeform 34"/>
              <p:cNvSpPr/>
              <p:nvPr/>
            </p:nvSpPr>
            <p:spPr>
              <a:xfrm>
                <a:off x="4023" y="2304"/>
                <a:ext cx="393" cy="1"/>
              </a:xfrm>
              <a:custGeom>
                <a:avLst/>
                <a:gdLst/>
                <a:ahLst/>
                <a:cxnLst>
                  <a:cxn ang="0">
                    <a:pos x="0" y="0"/>
                  </a:cxn>
                  <a:cxn ang="0">
                    <a:pos x="393" y="1"/>
                  </a:cxn>
                </a:cxnLst>
                <a:pathLst>
                  <a:path w="393" h="1">
                    <a:moveTo>
                      <a:pt x="0" y="0"/>
                    </a:moveTo>
                    <a:lnTo>
                      <a:pt x="393" y="1"/>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56351" name="Text Box 35"/>
              <p:cNvSpPr txBox="1"/>
              <p:nvPr/>
            </p:nvSpPr>
            <p:spPr>
              <a:xfrm>
                <a:off x="4522" y="2134"/>
                <a:ext cx="557" cy="365"/>
              </a:xfrm>
              <a:prstGeom prst="rect">
                <a:avLst/>
              </a:prstGeom>
              <a:noFill/>
              <a:ln w="9525">
                <a:noFill/>
              </a:ln>
            </p:spPr>
            <p:txBody>
              <a:bodyPr wrap="none" anchor="t" anchorCtr="0">
                <a:spAutoFit/>
              </a:bodyPr>
              <a:p>
                <a:r>
                  <a:rPr lang="en-US" altLang="zh-CN" sz="3200" dirty="0">
                    <a:latin typeface="Times New Roman" panose="02020603050405020304" pitchFamily="18" charset="0"/>
                    <a:ea typeface="宋体" panose="02010600030101010101" pitchFamily="2" charset="-122"/>
                  </a:rPr>
                  <a:t>MQ</a:t>
                </a:r>
                <a:endParaRPr lang="zh-CN" altLang="en-US" sz="3200" dirty="0">
                  <a:latin typeface="Times New Roman" panose="02020603050405020304" pitchFamily="18" charset="0"/>
                  <a:ea typeface="宋体" panose="02010600030101010101" pitchFamily="2" charset="-122"/>
                </a:endParaRPr>
              </a:p>
            </p:txBody>
          </p:sp>
        </p:grpSp>
      </p:grpSp>
      <p:grpSp>
        <p:nvGrpSpPr>
          <p:cNvPr id="9" name="Group 36"/>
          <p:cNvGrpSpPr/>
          <p:nvPr/>
        </p:nvGrpSpPr>
        <p:grpSpPr>
          <a:xfrm>
            <a:off x="4098925" y="1622425"/>
            <a:ext cx="4206875" cy="654050"/>
            <a:chOff x="2582" y="1022"/>
            <a:chExt cx="2650" cy="412"/>
          </a:xfrm>
        </p:grpSpPr>
        <p:sp>
          <p:nvSpPr>
            <p:cNvPr id="56353" name="Text Box 37"/>
            <p:cNvSpPr txBox="1"/>
            <p:nvPr/>
          </p:nvSpPr>
          <p:spPr>
            <a:xfrm>
              <a:off x="2582" y="1028"/>
              <a:ext cx="707" cy="368"/>
            </a:xfrm>
            <a:prstGeom prst="rect">
              <a:avLst/>
            </a:prstGeom>
            <a:noFill/>
            <a:ln w="9525">
              <a:noFill/>
            </a:ln>
          </p:spPr>
          <p:txBody>
            <a:bodyPr wrap="none" anchor="t" anchorCtr="0">
              <a:spAutoFit/>
            </a:bodyPr>
            <a:p>
              <a:r>
                <a:rPr lang="zh-CN" altLang="en-US" sz="3200" dirty="0">
                  <a:latin typeface="Arial" panose="020B0604020202020204" pitchFamily="34" charset="0"/>
                  <a:ea typeface="宋体" panose="02010600030101010101" pitchFamily="2" charset="-122"/>
                </a:rPr>
                <a:t>指令 </a:t>
              </a:r>
              <a:endParaRPr lang="zh-CN" altLang="en-US" sz="3200" dirty="0">
                <a:latin typeface="Arial" panose="020B0604020202020204" pitchFamily="34" charset="0"/>
                <a:ea typeface="宋体" panose="02010600030101010101" pitchFamily="2" charset="-122"/>
              </a:endParaRPr>
            </a:p>
          </p:txBody>
        </p:sp>
        <p:sp>
          <p:nvSpPr>
            <p:cNvPr id="56354" name="Rectangle 38"/>
            <p:cNvSpPr/>
            <p:nvPr/>
          </p:nvSpPr>
          <p:spPr>
            <a:xfrm>
              <a:off x="3575" y="1028"/>
              <a:ext cx="1657" cy="404"/>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6355" name="Text Box 39"/>
            <p:cNvSpPr txBox="1"/>
            <p:nvPr/>
          </p:nvSpPr>
          <p:spPr>
            <a:xfrm>
              <a:off x="3804" y="1035"/>
              <a:ext cx="376" cy="368"/>
            </a:xfrm>
            <a:prstGeom prst="rect">
              <a:avLst/>
            </a:prstGeom>
            <a:noFill/>
            <a:ln w="38100">
              <a:noFill/>
            </a:ln>
          </p:spPr>
          <p:txBody>
            <a:bodyPr wrap="none" anchor="t" anchorCtr="0">
              <a:spAutoFit/>
            </a:bodyPr>
            <a:p>
              <a:r>
                <a:rPr lang="zh-CN" altLang="en-US" sz="3200" dirty="0">
                  <a:latin typeface="Arial" panose="020B0604020202020204" pitchFamily="34" charset="0"/>
                  <a:ea typeface="宋体" panose="02010600030101010101" pitchFamily="2" charset="-122"/>
                </a:rPr>
                <a:t>乘</a:t>
              </a:r>
              <a:endParaRPr lang="zh-CN" altLang="en-US" sz="3200" dirty="0">
                <a:latin typeface="Arial" panose="020B0604020202020204" pitchFamily="34" charset="0"/>
                <a:ea typeface="宋体" panose="02010600030101010101" pitchFamily="2" charset="-122"/>
              </a:endParaRPr>
            </a:p>
          </p:txBody>
        </p:sp>
        <p:sp>
          <p:nvSpPr>
            <p:cNvPr id="56356" name="Text Box 40"/>
            <p:cNvSpPr txBox="1"/>
            <p:nvPr/>
          </p:nvSpPr>
          <p:spPr>
            <a:xfrm>
              <a:off x="4574" y="1035"/>
              <a:ext cx="514" cy="365"/>
            </a:xfrm>
            <a:prstGeom prst="rect">
              <a:avLst/>
            </a:prstGeom>
            <a:noFill/>
            <a:ln w="38100">
              <a:noFill/>
            </a:ln>
          </p:spPr>
          <p:txBody>
            <a:bodyPr anchor="t" anchorCtr="0">
              <a:spAutoFit/>
            </a:bodyPr>
            <a:p>
              <a:pPr fontAlgn="ctr"/>
              <a:r>
                <a:rPr lang="en-US" altLang="zh-CN" sz="3200" dirty="0">
                  <a:latin typeface="Times New Roman" panose="02020603050405020304" pitchFamily="18" charset="0"/>
                  <a:ea typeface="宋体" panose="02010600030101010101" pitchFamily="2" charset="-122"/>
                </a:rPr>
                <a:t>M</a:t>
              </a:r>
              <a:endParaRPr lang="en-US" altLang="zh-CN" sz="3200" dirty="0">
                <a:latin typeface="Times New Roman" panose="02020603050405020304" pitchFamily="18" charset="0"/>
                <a:ea typeface="宋体" panose="02010600030101010101" pitchFamily="2" charset="-122"/>
              </a:endParaRPr>
            </a:p>
          </p:txBody>
        </p:sp>
        <p:sp>
          <p:nvSpPr>
            <p:cNvPr id="56357" name="Freeform 41"/>
            <p:cNvSpPr/>
            <p:nvPr/>
          </p:nvSpPr>
          <p:spPr>
            <a:xfrm>
              <a:off x="4416" y="1022"/>
              <a:ext cx="1" cy="412"/>
            </a:xfrm>
            <a:custGeom>
              <a:avLst/>
              <a:gdLst/>
              <a:ahLst/>
              <a:cxnLst>
                <a:cxn ang="0">
                  <a:pos x="0" y="0"/>
                </a:cxn>
                <a:cxn ang="0">
                  <a:pos x="0" y="412"/>
                </a:cxn>
              </a:cxnLst>
              <a:pathLst>
                <a:path w="1" h="412">
                  <a:moveTo>
                    <a:pt x="0" y="0"/>
                  </a:moveTo>
                  <a:lnTo>
                    <a:pt x="0" y="412"/>
                  </a:lnTo>
                </a:path>
              </a:pathLst>
            </a:custGeom>
            <a:noFill/>
            <a:ln w="38100" cap="flat" cmpd="sng">
              <a:solidFill>
                <a:schemeClr val="tx1"/>
              </a:solidFill>
              <a:prstDash val="solid"/>
              <a:round/>
              <a:headEnd type="none" w="med" len="med"/>
              <a:tailEnd type="none" w="med" len="med"/>
            </a:ln>
          </p:spPr>
          <p:txBody>
            <a:bodyPr/>
            <a:p>
              <a:endParaRPr lang="zh-CN" altLang="en-US"/>
            </a:p>
          </p:txBody>
        </p:sp>
      </p:grpSp>
      <p:sp>
        <p:nvSpPr>
          <p:cNvPr id="56358" name="Text Box 42"/>
          <p:cNvSpPr txBox="1"/>
          <p:nvPr/>
        </p:nvSpPr>
        <p:spPr>
          <a:xfrm>
            <a:off x="1249363" y="633413"/>
            <a:ext cx="4876800" cy="769937"/>
          </a:xfrm>
          <a:prstGeom prst="rect">
            <a:avLst/>
          </a:prstGeom>
          <a:noFill/>
          <a:ln w="9525">
            <a:noFill/>
          </a:ln>
        </p:spPr>
        <p:txBody>
          <a:bodyPr anchor="t" anchorCtr="0">
            <a:spAutoFit/>
          </a:bodyPr>
          <a:p>
            <a:r>
              <a:rPr lang="zh-CN" altLang="en-US" sz="4400" dirty="0">
                <a:solidFill>
                  <a:srgbClr val="C00000"/>
                </a:solidFill>
                <a:latin typeface="微软雅黑 Light" panose="020B0502040204020203" pitchFamily="34" charset="-122"/>
                <a:ea typeface="微软雅黑 Light" panose="020B0502040204020203" pitchFamily="34" charset="-122"/>
              </a:rPr>
              <a:t>③ 乘法操作过程</a:t>
            </a:r>
            <a:endParaRPr lang="zh-CN" altLang="en-US" sz="4400" dirty="0">
              <a:solidFill>
                <a:srgbClr val="C00000"/>
              </a:solidFill>
              <a:latin typeface="微软雅黑 Light" panose="020B0502040204020203" pitchFamily="34" charset="-122"/>
              <a:ea typeface="微软雅黑 Light" panose="020B0502040204020203" pitchFamily="34" charset="-122"/>
            </a:endParaRPr>
          </a:p>
        </p:txBody>
      </p:sp>
      <p:grpSp>
        <p:nvGrpSpPr>
          <p:cNvPr id="10" name="Group 43"/>
          <p:cNvGrpSpPr/>
          <p:nvPr/>
        </p:nvGrpSpPr>
        <p:grpSpPr>
          <a:xfrm>
            <a:off x="1227138" y="4157663"/>
            <a:ext cx="6429375" cy="987425"/>
            <a:chOff x="773" y="2619"/>
            <a:chExt cx="4050" cy="622"/>
          </a:xfrm>
        </p:grpSpPr>
        <p:grpSp>
          <p:nvGrpSpPr>
            <p:cNvPr id="56360" name="Group 44"/>
            <p:cNvGrpSpPr/>
            <p:nvPr/>
          </p:nvGrpSpPr>
          <p:grpSpPr>
            <a:xfrm>
              <a:off x="773" y="2619"/>
              <a:ext cx="4050" cy="622"/>
              <a:chOff x="773" y="2619"/>
              <a:chExt cx="4050" cy="622"/>
            </a:xfrm>
          </p:grpSpPr>
          <p:grpSp>
            <p:nvGrpSpPr>
              <p:cNvPr id="56361" name="Group 45"/>
              <p:cNvGrpSpPr/>
              <p:nvPr/>
            </p:nvGrpSpPr>
            <p:grpSpPr>
              <a:xfrm>
                <a:off x="773" y="2869"/>
                <a:ext cx="515" cy="372"/>
                <a:chOff x="773" y="2869"/>
                <a:chExt cx="515" cy="372"/>
              </a:xfrm>
            </p:grpSpPr>
            <p:sp>
              <p:nvSpPr>
                <p:cNvPr id="56362" name="Rectangle 46"/>
                <p:cNvSpPr/>
                <p:nvPr/>
              </p:nvSpPr>
              <p:spPr>
                <a:xfrm>
                  <a:off x="773" y="2869"/>
                  <a:ext cx="515" cy="372"/>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sz="3200" dirty="0">
                    <a:solidFill>
                      <a:schemeClr val="bg2"/>
                    </a:solidFill>
                    <a:latin typeface="Arial" panose="020B0604020202020204" pitchFamily="34" charset="0"/>
                    <a:ea typeface="宋体" panose="02010600030101010101" pitchFamily="2" charset="-122"/>
                  </a:endParaRPr>
                </a:p>
              </p:txBody>
            </p:sp>
            <p:sp>
              <p:nvSpPr>
                <p:cNvPr id="56363" name="Rectangle 47"/>
                <p:cNvSpPr/>
                <p:nvPr/>
              </p:nvSpPr>
              <p:spPr>
                <a:xfrm>
                  <a:off x="942" y="2900"/>
                  <a:ext cx="162" cy="269"/>
                </a:xfrm>
                <a:prstGeom prst="rect">
                  <a:avLst/>
                </a:prstGeom>
                <a:noFill/>
                <a:ln w="9525">
                  <a:noFill/>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X</a:t>
                  </a:r>
                  <a:endParaRPr lang="en-US" altLang="zh-CN" sz="2800" dirty="0">
                    <a:solidFill>
                      <a:schemeClr val="bg2"/>
                    </a:solidFill>
                    <a:latin typeface="Arial" panose="020B0604020202020204" pitchFamily="34" charset="0"/>
                    <a:ea typeface="宋体" panose="02010600030101010101" pitchFamily="2" charset="-122"/>
                  </a:endParaRPr>
                </a:p>
              </p:txBody>
            </p:sp>
          </p:grpSp>
          <p:grpSp>
            <p:nvGrpSpPr>
              <p:cNvPr id="56364" name="Group 48"/>
              <p:cNvGrpSpPr/>
              <p:nvPr/>
            </p:nvGrpSpPr>
            <p:grpSpPr>
              <a:xfrm>
                <a:off x="3175" y="2619"/>
                <a:ext cx="1648" cy="368"/>
                <a:chOff x="3175" y="2619"/>
                <a:chExt cx="1648" cy="368"/>
              </a:xfrm>
            </p:grpSpPr>
            <p:sp>
              <p:nvSpPr>
                <p:cNvPr id="56365" name="Text Box 49"/>
                <p:cNvSpPr txBox="1"/>
                <p:nvPr/>
              </p:nvSpPr>
              <p:spPr>
                <a:xfrm>
                  <a:off x="3175" y="2619"/>
                  <a:ext cx="848" cy="368"/>
                </a:xfrm>
                <a:prstGeom prst="rect">
                  <a:avLst/>
                </a:prstGeom>
                <a:noFill/>
                <a:ln w="9525">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ACC</a:t>
                  </a:r>
                  <a:r>
                    <a:rPr lang="en-US" altLang="zh-CN" sz="3200" dirty="0">
                      <a:latin typeface="Arial" panose="020B0604020202020204" pitchFamily="34" charset="0"/>
                      <a:ea typeface="宋体" panose="02010600030101010101" pitchFamily="2" charset="-122"/>
                    </a:rPr>
                    <a:t>]</a:t>
                  </a:r>
                  <a:endParaRPr lang="en-US" altLang="zh-CN" sz="3200" dirty="0">
                    <a:latin typeface="Arial" panose="020B0604020202020204" pitchFamily="34" charset="0"/>
                    <a:ea typeface="宋体" panose="02010600030101010101" pitchFamily="2" charset="-122"/>
                  </a:endParaRPr>
                </a:p>
              </p:txBody>
            </p:sp>
            <p:sp>
              <p:nvSpPr>
                <p:cNvPr id="56366" name="Text Box 50"/>
                <p:cNvSpPr txBox="1"/>
                <p:nvPr/>
              </p:nvSpPr>
              <p:spPr>
                <a:xfrm>
                  <a:off x="4522" y="2619"/>
                  <a:ext cx="301" cy="365"/>
                </a:xfrm>
                <a:prstGeom prst="rect">
                  <a:avLst/>
                </a:prstGeom>
                <a:noFill/>
                <a:ln w="9525">
                  <a:noFill/>
                </a:ln>
              </p:spPr>
              <p:txBody>
                <a:bodyPr wrap="none" anchor="t" anchorCtr="0">
                  <a:spAutoFit/>
                </a:bodyPr>
                <a:p>
                  <a:r>
                    <a:rPr lang="en-US" altLang="zh-CN" sz="3200" dirty="0">
                      <a:latin typeface="Times New Roman" panose="02020603050405020304" pitchFamily="18" charset="0"/>
                      <a:ea typeface="宋体" panose="02010600030101010101" pitchFamily="2" charset="-122"/>
                    </a:rPr>
                    <a:t>X</a:t>
                  </a:r>
                  <a:endParaRPr lang="zh-CN" altLang="en-US" sz="3200" dirty="0">
                    <a:latin typeface="Times New Roman" panose="02020603050405020304" pitchFamily="18" charset="0"/>
                    <a:ea typeface="宋体" panose="02010600030101010101" pitchFamily="2" charset="-122"/>
                  </a:endParaRPr>
                </a:p>
              </p:txBody>
            </p:sp>
          </p:grpSp>
        </p:grpSp>
        <p:sp>
          <p:nvSpPr>
            <p:cNvPr id="56367" name="Freeform 51"/>
            <p:cNvSpPr/>
            <p:nvPr/>
          </p:nvSpPr>
          <p:spPr>
            <a:xfrm>
              <a:off x="4023" y="2784"/>
              <a:ext cx="393" cy="1"/>
            </a:xfrm>
            <a:custGeom>
              <a:avLst/>
              <a:gdLst/>
              <a:ahLst/>
              <a:cxnLst>
                <a:cxn ang="0">
                  <a:pos x="0" y="0"/>
                </a:cxn>
                <a:cxn ang="0">
                  <a:pos x="393" y="1"/>
                </a:cxn>
              </a:cxnLst>
              <a:pathLst>
                <a:path w="393" h="1">
                  <a:moveTo>
                    <a:pt x="0" y="0"/>
                  </a:moveTo>
                  <a:lnTo>
                    <a:pt x="393" y="1"/>
                  </a:lnTo>
                </a:path>
              </a:pathLst>
            </a:custGeom>
            <a:noFill/>
            <a:ln w="28575" cap="flat" cmpd="sng">
              <a:solidFill>
                <a:schemeClr val="tx1"/>
              </a:solidFill>
              <a:prstDash val="solid"/>
              <a:round/>
              <a:headEnd type="none" w="med" len="med"/>
              <a:tailEnd type="stealth" w="med" len="med"/>
            </a:ln>
          </p:spPr>
          <p:txBody>
            <a:bodyPr/>
            <a:p>
              <a:endParaRPr lang="zh-CN" altLang="en-US"/>
            </a:p>
          </p:txBody>
        </p:sp>
      </p:grpSp>
      <p:grpSp>
        <p:nvGrpSpPr>
          <p:cNvPr id="14" name="Group 61"/>
          <p:cNvGrpSpPr/>
          <p:nvPr/>
        </p:nvGrpSpPr>
        <p:grpSpPr>
          <a:xfrm>
            <a:off x="1190625" y="2603500"/>
            <a:ext cx="5038725" cy="3725863"/>
            <a:chOff x="750" y="1640"/>
            <a:chExt cx="3174" cy="2347"/>
          </a:xfrm>
        </p:grpSpPr>
        <p:sp>
          <p:nvSpPr>
            <p:cNvPr id="56369" name="AutoShape 62"/>
            <p:cNvSpPr/>
            <p:nvPr/>
          </p:nvSpPr>
          <p:spPr>
            <a:xfrm>
              <a:off x="985" y="2467"/>
              <a:ext cx="91" cy="397"/>
            </a:xfrm>
            <a:prstGeom prst="upArrow">
              <a:avLst>
                <a:gd name="adj1" fmla="val 49453"/>
                <a:gd name="adj2" fmla="val 8567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6370" name="AutoShape 63"/>
            <p:cNvSpPr/>
            <p:nvPr/>
          </p:nvSpPr>
          <p:spPr>
            <a:xfrm rot="10800000">
              <a:off x="869" y="1640"/>
              <a:ext cx="91" cy="397"/>
            </a:xfrm>
            <a:prstGeom prst="upArrow">
              <a:avLst>
                <a:gd name="adj1" fmla="val 49453"/>
                <a:gd name="adj2" fmla="val 8567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56371" name="Group 64"/>
            <p:cNvGrpSpPr/>
            <p:nvPr/>
          </p:nvGrpSpPr>
          <p:grpSpPr>
            <a:xfrm>
              <a:off x="750" y="2065"/>
              <a:ext cx="546" cy="373"/>
              <a:chOff x="750" y="2065"/>
              <a:chExt cx="546" cy="373"/>
            </a:xfrm>
          </p:grpSpPr>
          <p:sp>
            <p:nvSpPr>
              <p:cNvPr id="56372" name="Rectangle 65"/>
              <p:cNvSpPr/>
              <p:nvPr/>
            </p:nvSpPr>
            <p:spPr>
              <a:xfrm>
                <a:off x="773" y="2065"/>
                <a:ext cx="517" cy="373"/>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73" name="Rectangle 66"/>
              <p:cNvSpPr/>
              <p:nvPr/>
            </p:nvSpPr>
            <p:spPr>
              <a:xfrm>
                <a:off x="750" y="2104"/>
                <a:ext cx="546" cy="310"/>
              </a:xfrm>
              <a:prstGeom prst="rect">
                <a:avLst/>
              </a:prstGeom>
              <a:noFill/>
              <a:ln w="9525">
                <a:noFill/>
              </a:ln>
            </p:spPr>
            <p:txBody>
              <a:bodyPr wrap="none" lIns="0" tIns="0" rIns="0" bIns="0" anchor="t" anchorCtr="0">
                <a:spAutoFit/>
              </a:bodyPr>
              <a:p>
                <a:pPr algn="ctr"/>
                <a:r>
                  <a:rPr lang="en-US" altLang="zh-CN" sz="3200" dirty="0">
                    <a:solidFill>
                      <a:schemeClr val="bg2"/>
                    </a:solidFill>
                    <a:latin typeface="Times New Roman" panose="02020603050405020304" pitchFamily="18" charset="0"/>
                    <a:ea typeface="宋体" panose="02010600030101010101" pitchFamily="2" charset="-122"/>
                  </a:rPr>
                  <a:t>ALU</a:t>
                </a:r>
                <a:endParaRPr lang="en-US" altLang="zh-CN" sz="3200" dirty="0">
                  <a:solidFill>
                    <a:schemeClr val="bg2"/>
                  </a:solidFill>
                  <a:latin typeface="Arial" panose="020B0604020202020204" pitchFamily="34" charset="0"/>
                  <a:ea typeface="宋体" panose="02010600030101010101" pitchFamily="2" charset="-122"/>
                </a:endParaRPr>
              </a:p>
            </p:txBody>
          </p:sp>
        </p:grpSp>
        <p:sp>
          <p:nvSpPr>
            <p:cNvPr id="56374" name="Text Box 67"/>
            <p:cNvSpPr txBox="1"/>
            <p:nvPr/>
          </p:nvSpPr>
          <p:spPr>
            <a:xfrm>
              <a:off x="2573" y="3619"/>
              <a:ext cx="1351" cy="368"/>
            </a:xfrm>
            <a:prstGeom prst="rect">
              <a:avLst/>
            </a:prstGeom>
            <a:noFill/>
            <a:ln w="9525">
              <a:noFill/>
            </a:ln>
          </p:spPr>
          <p:txBody>
            <a:bodyPr wrap="none" anchor="t" anchorCtr="0">
              <a:spAutoFit/>
            </a:bodyPr>
            <a:p>
              <a:r>
                <a:rPr lang="zh-CN" altLang="en-US" sz="3200" dirty="0">
                  <a:latin typeface="Arial" panose="020B0604020202020204" pitchFamily="34"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X</a:t>
              </a:r>
              <a:r>
                <a:rPr lang="en-US" altLang="zh-CN" sz="3200" dirty="0">
                  <a:latin typeface="Arial" panose="020B0604020202020204" pitchFamily="34"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a:t>
              </a:r>
              <a:r>
                <a:rPr lang="en-US" altLang="zh-CN" sz="3200" dirty="0">
                  <a:latin typeface="Arial" panose="020B0604020202020204" pitchFamily="34"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MQ</a:t>
              </a:r>
              <a:r>
                <a:rPr lang="en-US" altLang="zh-CN" sz="3200" dirty="0">
                  <a:latin typeface="Arial" panose="020B0604020202020204" pitchFamily="34" charset="0"/>
                  <a:ea typeface="宋体" panose="02010600030101010101" pitchFamily="2" charset="-122"/>
                </a:rPr>
                <a:t>]</a:t>
              </a:r>
              <a:endParaRPr lang="en-US" altLang="zh-CN" sz="3200" dirty="0">
                <a:latin typeface="Arial" panose="020B0604020202020204" pitchFamily="34" charset="0"/>
                <a:ea typeface="宋体" panose="02010600030101010101" pitchFamily="2" charset="-122"/>
              </a:endParaRPr>
            </a:p>
          </p:txBody>
        </p:sp>
      </p:grpSp>
      <p:grpSp>
        <p:nvGrpSpPr>
          <p:cNvPr id="16" name="Group 105"/>
          <p:cNvGrpSpPr/>
          <p:nvPr/>
        </p:nvGrpSpPr>
        <p:grpSpPr>
          <a:xfrm>
            <a:off x="1227138" y="2017713"/>
            <a:ext cx="7126287" cy="3509962"/>
            <a:chOff x="773" y="1271"/>
            <a:chExt cx="4489" cy="2211"/>
          </a:xfrm>
        </p:grpSpPr>
        <p:grpSp>
          <p:nvGrpSpPr>
            <p:cNvPr id="56376" name="Group 106"/>
            <p:cNvGrpSpPr/>
            <p:nvPr/>
          </p:nvGrpSpPr>
          <p:grpSpPr>
            <a:xfrm>
              <a:off x="773" y="1271"/>
              <a:ext cx="4489" cy="2211"/>
              <a:chOff x="773" y="1271"/>
              <a:chExt cx="4489" cy="2211"/>
            </a:xfrm>
          </p:grpSpPr>
          <p:grpSp>
            <p:nvGrpSpPr>
              <p:cNvPr id="56377" name="Group 107"/>
              <p:cNvGrpSpPr/>
              <p:nvPr/>
            </p:nvGrpSpPr>
            <p:grpSpPr>
              <a:xfrm>
                <a:off x="773" y="1271"/>
                <a:ext cx="517" cy="371"/>
                <a:chOff x="773" y="1271"/>
                <a:chExt cx="517" cy="371"/>
              </a:xfrm>
            </p:grpSpPr>
            <p:sp>
              <p:nvSpPr>
                <p:cNvPr id="56378" name="Rectangle 108"/>
                <p:cNvSpPr/>
                <p:nvPr/>
              </p:nvSpPr>
              <p:spPr>
                <a:xfrm>
                  <a:off x="773" y="1271"/>
                  <a:ext cx="517" cy="371"/>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79" name="Rectangle 109"/>
                <p:cNvSpPr/>
                <p:nvPr/>
              </p:nvSpPr>
              <p:spPr>
                <a:xfrm>
                  <a:off x="971" y="1315"/>
                  <a:ext cx="112" cy="269"/>
                </a:xfrm>
                <a:prstGeom prst="rect">
                  <a:avLst/>
                </a:prstGeom>
                <a:noFill/>
                <a:ln w="9525">
                  <a:noFill/>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0</a:t>
                  </a:r>
                  <a:endParaRPr lang="en-US" altLang="zh-CN" sz="2800" dirty="0">
                    <a:solidFill>
                      <a:schemeClr val="bg2"/>
                    </a:solidFill>
                    <a:latin typeface="Arial" panose="020B0604020202020204" pitchFamily="34" charset="0"/>
                    <a:ea typeface="宋体" panose="02010600030101010101" pitchFamily="2" charset="-122"/>
                  </a:endParaRPr>
                </a:p>
              </p:txBody>
            </p:sp>
          </p:grpSp>
          <p:grpSp>
            <p:nvGrpSpPr>
              <p:cNvPr id="56380" name="Group 110"/>
              <p:cNvGrpSpPr/>
              <p:nvPr/>
            </p:nvGrpSpPr>
            <p:grpSpPr>
              <a:xfrm>
                <a:off x="3676" y="3078"/>
                <a:ext cx="1586" cy="404"/>
                <a:chOff x="3676" y="3078"/>
                <a:chExt cx="1586" cy="404"/>
              </a:xfrm>
            </p:grpSpPr>
            <p:sp>
              <p:nvSpPr>
                <p:cNvPr id="56381" name="Text Box 111"/>
                <p:cNvSpPr txBox="1"/>
                <p:nvPr/>
              </p:nvSpPr>
              <p:spPr>
                <a:xfrm>
                  <a:off x="3676" y="3078"/>
                  <a:ext cx="260" cy="404"/>
                </a:xfrm>
                <a:prstGeom prst="rect">
                  <a:avLst/>
                </a:prstGeom>
                <a:noFill/>
                <a:ln w="9525">
                  <a:noFill/>
                </a:ln>
              </p:spPr>
              <p:txBody>
                <a:bodyPr wrap="none" anchor="t" anchorCtr="0">
                  <a:spAutoFit/>
                </a:bodyPr>
                <a:p>
                  <a:r>
                    <a:rPr lang="zh-CN" altLang="en-US" sz="3600" dirty="0">
                      <a:latin typeface="Times New Roman" panose="02020603050405020304" pitchFamily="18" charset="0"/>
                      <a:ea typeface="宋体" panose="02010600030101010101" pitchFamily="2" charset="-122"/>
                    </a:rPr>
                    <a:t>0</a:t>
                  </a:r>
                  <a:endParaRPr lang="en-US" altLang="zh-CN" sz="3600" dirty="0">
                    <a:latin typeface="Times New Roman" panose="02020603050405020304" pitchFamily="18" charset="0"/>
                    <a:ea typeface="宋体" panose="02010600030101010101" pitchFamily="2" charset="-122"/>
                  </a:endParaRPr>
                </a:p>
              </p:txBody>
            </p:sp>
            <p:sp>
              <p:nvSpPr>
                <p:cNvPr id="56382" name="Text Box 112"/>
                <p:cNvSpPr txBox="1"/>
                <p:nvPr/>
              </p:nvSpPr>
              <p:spPr>
                <a:xfrm>
                  <a:off x="4522" y="3078"/>
                  <a:ext cx="740" cy="404"/>
                </a:xfrm>
                <a:prstGeom prst="rect">
                  <a:avLst/>
                </a:prstGeom>
                <a:noFill/>
                <a:ln w="9525">
                  <a:noFill/>
                </a:ln>
              </p:spPr>
              <p:txBody>
                <a:bodyPr wrap="none" anchor="t" anchorCtr="0">
                  <a:spAutoFit/>
                </a:bodyPr>
                <a:p>
                  <a:r>
                    <a:rPr lang="en-US" altLang="zh-CN" sz="3600" dirty="0">
                      <a:latin typeface="Times New Roman" panose="02020603050405020304" pitchFamily="18" charset="0"/>
                      <a:ea typeface="宋体" panose="02010600030101010101" pitchFamily="2" charset="-122"/>
                    </a:rPr>
                    <a:t>ACC</a:t>
                  </a:r>
                  <a:endParaRPr lang="zh-CN" altLang="en-US" sz="3200" dirty="0">
                    <a:latin typeface="Times New Roman" panose="02020603050405020304" pitchFamily="18" charset="0"/>
                    <a:ea typeface="宋体" panose="02010600030101010101" pitchFamily="2" charset="-122"/>
                  </a:endParaRPr>
                </a:p>
              </p:txBody>
            </p:sp>
          </p:grpSp>
        </p:grpSp>
        <p:sp>
          <p:nvSpPr>
            <p:cNvPr id="56383" name="Freeform 113"/>
            <p:cNvSpPr/>
            <p:nvPr/>
          </p:nvSpPr>
          <p:spPr>
            <a:xfrm>
              <a:off x="4023" y="3288"/>
              <a:ext cx="393" cy="1"/>
            </a:xfrm>
            <a:custGeom>
              <a:avLst/>
              <a:gdLst/>
              <a:ahLst/>
              <a:cxnLst>
                <a:cxn ang="0">
                  <a:pos x="0" y="0"/>
                </a:cxn>
                <a:cxn ang="0">
                  <a:pos x="393" y="1"/>
                </a:cxn>
              </a:cxnLst>
              <a:pathLst>
                <a:path w="393" h="1">
                  <a:moveTo>
                    <a:pt x="0" y="0"/>
                  </a:moveTo>
                  <a:lnTo>
                    <a:pt x="393" y="1"/>
                  </a:lnTo>
                </a:path>
              </a:pathLst>
            </a:custGeom>
            <a:noFill/>
            <a:ln w="28575" cap="flat" cmpd="sng">
              <a:solidFill>
                <a:schemeClr val="tx1"/>
              </a:solidFill>
              <a:prstDash val="solid"/>
              <a:round/>
              <a:headEnd type="none" w="med" len="med"/>
              <a:tailEnd type="stealth" w="med" len="med"/>
            </a:ln>
          </p:spPr>
          <p:txBody>
            <a:bodyPr/>
            <a:p>
              <a:endParaRPr lang="zh-CN" altLang="en-US"/>
            </a:p>
          </p:txBody>
        </p:sp>
      </p:grpSp>
      <p:grpSp>
        <p:nvGrpSpPr>
          <p:cNvPr id="20" name="Group 114"/>
          <p:cNvGrpSpPr/>
          <p:nvPr/>
        </p:nvGrpSpPr>
        <p:grpSpPr>
          <a:xfrm>
            <a:off x="1236663" y="1998663"/>
            <a:ext cx="7775575" cy="4298950"/>
            <a:chOff x="779" y="1259"/>
            <a:chExt cx="4898" cy="2708"/>
          </a:xfrm>
        </p:grpSpPr>
        <p:grpSp>
          <p:nvGrpSpPr>
            <p:cNvPr id="56385" name="Group 115"/>
            <p:cNvGrpSpPr/>
            <p:nvPr/>
          </p:nvGrpSpPr>
          <p:grpSpPr>
            <a:xfrm>
              <a:off x="779" y="1259"/>
              <a:ext cx="4898" cy="2708"/>
              <a:chOff x="779" y="1259"/>
              <a:chExt cx="4898" cy="2708"/>
            </a:xfrm>
          </p:grpSpPr>
          <p:sp>
            <p:nvSpPr>
              <p:cNvPr id="56386" name="Text Box 116"/>
              <p:cNvSpPr txBox="1"/>
              <p:nvPr/>
            </p:nvSpPr>
            <p:spPr>
              <a:xfrm>
                <a:off x="4340" y="3602"/>
                <a:ext cx="1337" cy="365"/>
              </a:xfrm>
              <a:prstGeom prst="rect">
                <a:avLst/>
              </a:prstGeom>
              <a:noFill/>
              <a:ln w="9525">
                <a:noFill/>
              </a:ln>
            </p:spPr>
            <p:txBody>
              <a:bodyPr wrap="none" anchor="t" anchorCtr="0">
                <a:spAutoFit/>
              </a:bodyPr>
              <a:p>
                <a:r>
                  <a:rPr lang="en-US" altLang="zh-CN" sz="3200" dirty="0">
                    <a:latin typeface="Times New Roman" panose="02020603050405020304" pitchFamily="18" charset="0"/>
                    <a:ea typeface="宋体" panose="02010600030101010101" pitchFamily="2" charset="-122"/>
                  </a:rPr>
                  <a:t>ACC</a:t>
                </a:r>
                <a:r>
                  <a:rPr lang="en-US" altLang="zh-CN" sz="2800" dirty="0">
                    <a:latin typeface="Times New Roman" panose="02020603050405020304" pitchFamily="18"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MQ</a:t>
                </a:r>
                <a:endParaRPr lang="zh-CN" altLang="en-US" sz="3200" dirty="0">
                  <a:latin typeface="Times New Roman" panose="02020603050405020304" pitchFamily="18" charset="0"/>
                  <a:ea typeface="宋体" panose="02010600030101010101" pitchFamily="2" charset="-122"/>
                </a:endParaRPr>
              </a:p>
            </p:txBody>
          </p:sp>
          <p:sp>
            <p:nvSpPr>
              <p:cNvPr id="56387" name="Freeform 117"/>
              <p:cNvSpPr/>
              <p:nvPr/>
            </p:nvSpPr>
            <p:spPr>
              <a:xfrm>
                <a:off x="1295" y="1368"/>
                <a:ext cx="277" cy="1"/>
              </a:xfrm>
              <a:custGeom>
                <a:avLst/>
                <a:gdLst/>
                <a:ahLst/>
                <a:cxnLst>
                  <a:cxn ang="0">
                    <a:pos x="0" y="0"/>
                  </a:cxn>
                  <a:cxn ang="0">
                    <a:pos x="277" y="0"/>
                  </a:cxn>
                </a:cxnLst>
                <a:pathLst>
                  <a:path w="277" h="1">
                    <a:moveTo>
                      <a:pt x="0" y="0"/>
                    </a:moveTo>
                    <a:lnTo>
                      <a:pt x="277" y="0"/>
                    </a:lnTo>
                  </a:path>
                </a:pathLst>
              </a:custGeom>
              <a:noFill/>
              <a:ln w="38100" cap="flat" cmpd="sng">
                <a:solidFill>
                  <a:srgbClr val="CC9900"/>
                </a:solidFill>
                <a:prstDash val="solid"/>
                <a:round/>
                <a:headEnd type="none" w="med" len="med"/>
                <a:tailEnd type="stealth" w="med" len="med"/>
              </a:ln>
            </p:spPr>
            <p:txBody>
              <a:bodyPr/>
              <a:p>
                <a:endParaRPr lang="zh-CN" altLang="en-US"/>
              </a:p>
            </p:txBody>
          </p:sp>
          <p:sp>
            <p:nvSpPr>
              <p:cNvPr id="56388" name="AutoShape 118"/>
              <p:cNvSpPr/>
              <p:nvPr/>
            </p:nvSpPr>
            <p:spPr>
              <a:xfrm>
                <a:off x="1107" y="1657"/>
                <a:ext cx="99" cy="385"/>
              </a:xfrm>
              <a:prstGeom prst="upArrow">
                <a:avLst>
                  <a:gd name="adj1" fmla="val 63638"/>
                  <a:gd name="adj2" fmla="val 97942"/>
                </a:avLst>
              </a:prstGeom>
              <a:solidFill>
                <a:srgbClr val="CC9900"/>
              </a:solidFill>
              <a:ln w="38100" cap="flat" cmpd="sng">
                <a:solidFill>
                  <a:srgbClr val="CC9900"/>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56389" name="Group 119"/>
              <p:cNvGrpSpPr/>
              <p:nvPr/>
            </p:nvGrpSpPr>
            <p:grpSpPr>
              <a:xfrm>
                <a:off x="779" y="1259"/>
                <a:ext cx="517" cy="385"/>
                <a:chOff x="779" y="1268"/>
                <a:chExt cx="517" cy="371"/>
              </a:xfrm>
            </p:grpSpPr>
            <p:sp>
              <p:nvSpPr>
                <p:cNvPr id="56390" name="Rectangle 120"/>
                <p:cNvSpPr/>
                <p:nvPr/>
              </p:nvSpPr>
              <p:spPr>
                <a:xfrm>
                  <a:off x="779" y="1268"/>
                  <a:ext cx="517" cy="371"/>
                </a:xfrm>
                <a:prstGeom prst="rect">
                  <a:avLst/>
                </a:prstGeom>
                <a:solidFill>
                  <a:srgbClr val="CC9900"/>
                </a:solidFill>
                <a:ln w="38100" cap="flat" cmpd="sng">
                  <a:solidFill>
                    <a:srgbClr val="CC99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91" name="Rectangle 121"/>
                <p:cNvSpPr/>
                <p:nvPr/>
              </p:nvSpPr>
              <p:spPr>
                <a:xfrm>
                  <a:off x="781" y="1323"/>
                  <a:ext cx="492" cy="265"/>
                </a:xfrm>
                <a:prstGeom prst="rect">
                  <a:avLst/>
                </a:prstGeom>
                <a:solidFill>
                  <a:srgbClr val="CC9900"/>
                </a:solidFill>
                <a:ln w="9525" cap="flat" cmpd="sng">
                  <a:solidFill>
                    <a:srgbClr val="CC9900"/>
                  </a:solidFill>
                  <a:prstDash val="solid"/>
                  <a:miter/>
                  <a:headEnd type="none" w="med" len="med"/>
                  <a:tailEnd type="none" w="med" len="med"/>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ACC</a:t>
                  </a:r>
                  <a:endParaRPr lang="en-US" altLang="zh-CN" sz="2800" dirty="0">
                    <a:solidFill>
                      <a:schemeClr val="bg2"/>
                    </a:solidFill>
                    <a:latin typeface="Arial" panose="020B0604020202020204" pitchFamily="34" charset="0"/>
                    <a:ea typeface="宋体" panose="02010600030101010101" pitchFamily="2" charset="-122"/>
                  </a:endParaRPr>
                </a:p>
              </p:txBody>
            </p:sp>
          </p:grpSp>
          <p:grpSp>
            <p:nvGrpSpPr>
              <p:cNvPr id="56392" name="Group 122"/>
              <p:cNvGrpSpPr/>
              <p:nvPr/>
            </p:nvGrpSpPr>
            <p:grpSpPr>
              <a:xfrm>
                <a:off x="1578" y="1263"/>
                <a:ext cx="518" cy="371"/>
                <a:chOff x="1242" y="1434"/>
                <a:chExt cx="518" cy="371"/>
              </a:xfrm>
            </p:grpSpPr>
            <p:sp>
              <p:nvSpPr>
                <p:cNvPr id="56393" name="Rectangle 123"/>
                <p:cNvSpPr/>
                <p:nvPr/>
              </p:nvSpPr>
              <p:spPr>
                <a:xfrm>
                  <a:off x="1242" y="1434"/>
                  <a:ext cx="518" cy="371"/>
                </a:xfrm>
                <a:prstGeom prst="rect">
                  <a:avLst/>
                </a:prstGeom>
                <a:solidFill>
                  <a:srgbClr val="CC9900"/>
                </a:solidFill>
                <a:ln w="38100" cap="flat" cmpd="sng">
                  <a:solidFill>
                    <a:srgbClr val="CC99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6394" name="Rectangle 124"/>
                <p:cNvSpPr/>
                <p:nvPr/>
              </p:nvSpPr>
              <p:spPr>
                <a:xfrm>
                  <a:off x="1293" y="1495"/>
                  <a:ext cx="391" cy="275"/>
                </a:xfrm>
                <a:prstGeom prst="rect">
                  <a:avLst/>
                </a:prstGeom>
                <a:solidFill>
                  <a:srgbClr val="CC9900"/>
                </a:solidFill>
                <a:ln w="9525" cap="flat" cmpd="sng">
                  <a:solidFill>
                    <a:srgbClr val="CC9900"/>
                  </a:solidFill>
                  <a:prstDash val="solid"/>
                  <a:miter/>
                  <a:headEnd type="none" w="med" len="med"/>
                  <a:tailEnd type="none" w="med" len="med"/>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MQ</a:t>
                  </a:r>
                  <a:endParaRPr lang="en-US" altLang="zh-CN" sz="2800" dirty="0">
                    <a:solidFill>
                      <a:schemeClr val="bg2"/>
                    </a:solidFill>
                    <a:latin typeface="Arial" panose="020B0604020202020204" pitchFamily="34" charset="0"/>
                    <a:ea typeface="宋体" panose="02010600030101010101" pitchFamily="2" charset="-122"/>
                  </a:endParaRPr>
                </a:p>
              </p:txBody>
            </p:sp>
          </p:grpSp>
        </p:grpSp>
        <p:sp>
          <p:nvSpPr>
            <p:cNvPr id="56395" name="Freeform 125"/>
            <p:cNvSpPr/>
            <p:nvPr/>
          </p:nvSpPr>
          <p:spPr>
            <a:xfrm>
              <a:off x="4023" y="3768"/>
              <a:ext cx="393" cy="1"/>
            </a:xfrm>
            <a:custGeom>
              <a:avLst/>
              <a:gdLst/>
              <a:ahLst/>
              <a:cxnLst>
                <a:cxn ang="0">
                  <a:pos x="0" y="0"/>
                </a:cxn>
                <a:cxn ang="0">
                  <a:pos x="393" y="1"/>
                </a:cxn>
              </a:cxnLst>
              <a:pathLst>
                <a:path w="393" h="1">
                  <a:moveTo>
                    <a:pt x="0" y="0"/>
                  </a:moveTo>
                  <a:lnTo>
                    <a:pt x="393" y="1"/>
                  </a:lnTo>
                </a:path>
              </a:pathLst>
            </a:custGeom>
            <a:noFill/>
            <a:ln w="28575" cap="flat" cmpd="sng">
              <a:solidFill>
                <a:schemeClr val="tx1"/>
              </a:solidFill>
              <a:prstDash val="solid"/>
              <a:round/>
              <a:headEnd type="none" w="med" len="med"/>
              <a:tailEnd type="stealth" w="med" len="med"/>
            </a:ln>
          </p:spPr>
          <p:txBody>
            <a:bodyPr/>
            <a:p>
              <a:endParaRPr lang="zh-CN" altLang="en-US"/>
            </a:p>
          </p:txBody>
        </p:sp>
      </p:grpSp>
      <p:sp>
        <p:nvSpPr>
          <p:cNvPr id="56396" name="矩形 79"/>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990600" y="1631950"/>
            <a:ext cx="2514600" cy="4343400"/>
            <a:chOff x="624" y="1028"/>
            <a:chExt cx="1584" cy="2736"/>
          </a:xfrm>
        </p:grpSpPr>
        <p:sp>
          <p:nvSpPr>
            <p:cNvPr id="57346" name="Rectangle 3"/>
            <p:cNvSpPr/>
            <p:nvPr/>
          </p:nvSpPr>
          <p:spPr>
            <a:xfrm>
              <a:off x="1105" y="3403"/>
              <a:ext cx="585" cy="233"/>
            </a:xfrm>
            <a:prstGeom prst="rect">
              <a:avLst/>
            </a:prstGeom>
            <a:noFill/>
            <a:ln w="9525">
              <a:noFill/>
            </a:ln>
          </p:spPr>
          <p:txBody>
            <a:bodyPr wrap="none" lIns="0" tIns="0" rIns="0" bIns="0" anchor="t" anchorCtr="0">
              <a:spAutoFit/>
            </a:bodyPr>
            <a:p>
              <a:r>
                <a:rPr lang="zh-CN" altLang="en-US" sz="2400" dirty="0">
                  <a:latin typeface="Arial" panose="020B0604020202020204" pitchFamily="34" charset="0"/>
                  <a:ea typeface="宋体" panose="02010600030101010101" pitchFamily="2" charset="-122"/>
                </a:rPr>
                <a:t>运算器</a:t>
              </a:r>
              <a:endParaRPr lang="zh-CN" altLang="en-US" sz="2400" dirty="0">
                <a:latin typeface="Arial" panose="020B0604020202020204" pitchFamily="34" charset="0"/>
                <a:ea typeface="宋体" panose="02010600030101010101" pitchFamily="2" charset="-122"/>
              </a:endParaRPr>
            </a:p>
          </p:txBody>
        </p:sp>
        <p:sp>
          <p:nvSpPr>
            <p:cNvPr id="57347" name="Rectangle 4"/>
            <p:cNvSpPr/>
            <p:nvPr/>
          </p:nvSpPr>
          <p:spPr>
            <a:xfrm>
              <a:off x="1572" y="1268"/>
              <a:ext cx="518" cy="371"/>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48" name="Rectangle 5"/>
            <p:cNvSpPr/>
            <p:nvPr/>
          </p:nvSpPr>
          <p:spPr>
            <a:xfrm>
              <a:off x="1632" y="1323"/>
              <a:ext cx="385"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MQ</a:t>
              </a:r>
              <a:endParaRPr lang="en-US" altLang="zh-CN" sz="2800" dirty="0">
                <a:latin typeface="Arial" panose="020B0604020202020204" pitchFamily="34" charset="0"/>
                <a:ea typeface="宋体" panose="02010600030101010101" pitchFamily="2" charset="-122"/>
              </a:endParaRPr>
            </a:p>
          </p:txBody>
        </p:sp>
        <p:sp>
          <p:nvSpPr>
            <p:cNvPr id="57349" name="Rectangle 6"/>
            <p:cNvSpPr/>
            <p:nvPr/>
          </p:nvSpPr>
          <p:spPr>
            <a:xfrm>
              <a:off x="773" y="1268"/>
              <a:ext cx="517" cy="371"/>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50" name="Rectangle 7"/>
            <p:cNvSpPr/>
            <p:nvPr/>
          </p:nvSpPr>
          <p:spPr>
            <a:xfrm>
              <a:off x="784" y="1323"/>
              <a:ext cx="486"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ACC</a:t>
              </a:r>
              <a:endParaRPr lang="en-US" altLang="zh-CN" sz="2800" dirty="0">
                <a:latin typeface="Arial" panose="020B0604020202020204" pitchFamily="34" charset="0"/>
                <a:ea typeface="宋体" panose="02010600030101010101" pitchFamily="2" charset="-122"/>
              </a:endParaRPr>
            </a:p>
          </p:txBody>
        </p:sp>
        <p:sp>
          <p:nvSpPr>
            <p:cNvPr id="57351" name="Rectangle 8"/>
            <p:cNvSpPr/>
            <p:nvPr/>
          </p:nvSpPr>
          <p:spPr>
            <a:xfrm>
              <a:off x="773" y="2065"/>
              <a:ext cx="517" cy="373"/>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52" name="Rectangle 9"/>
            <p:cNvSpPr/>
            <p:nvPr/>
          </p:nvSpPr>
          <p:spPr>
            <a:xfrm>
              <a:off x="787" y="2104"/>
              <a:ext cx="473"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ALU</a:t>
              </a:r>
              <a:endParaRPr lang="en-US" altLang="zh-CN" sz="2800" dirty="0">
                <a:latin typeface="Arial" panose="020B0604020202020204" pitchFamily="34" charset="0"/>
                <a:ea typeface="宋体" panose="02010600030101010101" pitchFamily="2" charset="-122"/>
              </a:endParaRPr>
            </a:p>
          </p:txBody>
        </p:sp>
        <p:sp>
          <p:nvSpPr>
            <p:cNvPr id="57353" name="Rectangle 10"/>
            <p:cNvSpPr/>
            <p:nvPr/>
          </p:nvSpPr>
          <p:spPr>
            <a:xfrm>
              <a:off x="773" y="2869"/>
              <a:ext cx="515" cy="37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sz="3200" dirty="0">
                <a:latin typeface="Arial" panose="020B0604020202020204" pitchFamily="34" charset="0"/>
                <a:ea typeface="宋体" panose="02010600030101010101" pitchFamily="2" charset="-122"/>
              </a:endParaRPr>
            </a:p>
          </p:txBody>
        </p:sp>
        <p:sp>
          <p:nvSpPr>
            <p:cNvPr id="57354" name="Rectangle 11"/>
            <p:cNvSpPr/>
            <p:nvPr/>
          </p:nvSpPr>
          <p:spPr>
            <a:xfrm>
              <a:off x="942" y="2900"/>
              <a:ext cx="162"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X</a:t>
              </a:r>
              <a:endParaRPr lang="en-US" altLang="zh-CN" sz="2800" dirty="0">
                <a:latin typeface="Arial" panose="020B0604020202020204" pitchFamily="34" charset="0"/>
                <a:ea typeface="宋体" panose="02010600030101010101" pitchFamily="2" charset="-122"/>
              </a:endParaRPr>
            </a:p>
          </p:txBody>
        </p:sp>
        <p:sp>
          <p:nvSpPr>
            <p:cNvPr id="57355" name="Rectangle 12"/>
            <p:cNvSpPr/>
            <p:nvPr/>
          </p:nvSpPr>
          <p:spPr>
            <a:xfrm>
              <a:off x="624" y="1028"/>
              <a:ext cx="1584" cy="2736"/>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7356" name="AutoShape 13"/>
            <p:cNvSpPr/>
            <p:nvPr/>
          </p:nvSpPr>
          <p:spPr>
            <a:xfrm>
              <a:off x="1104" y="1670"/>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7357" name="Freeform 14"/>
            <p:cNvSpPr/>
            <p:nvPr/>
          </p:nvSpPr>
          <p:spPr>
            <a:xfrm>
              <a:off x="1296" y="1532"/>
              <a:ext cx="276" cy="3"/>
            </a:xfrm>
            <a:custGeom>
              <a:avLst/>
              <a:gdLst/>
              <a:ahLst/>
              <a:cxnLst>
                <a:cxn ang="0">
                  <a:pos x="276" y="0"/>
                </a:cxn>
                <a:cxn ang="0">
                  <a:pos x="0" y="3"/>
                </a:cxn>
              </a:cxnLst>
              <a:pathLst>
                <a:path w="276" h="3">
                  <a:moveTo>
                    <a:pt x="276" y="0"/>
                  </a:moveTo>
                  <a:lnTo>
                    <a:pt x="0" y="3"/>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57358" name="Freeform 15"/>
            <p:cNvSpPr/>
            <p:nvPr/>
          </p:nvSpPr>
          <p:spPr>
            <a:xfrm>
              <a:off x="1295" y="1367"/>
              <a:ext cx="277" cy="1"/>
            </a:xfrm>
            <a:custGeom>
              <a:avLst/>
              <a:gdLst/>
              <a:ahLst/>
              <a:cxnLst>
                <a:cxn ang="0">
                  <a:pos x="0" y="0"/>
                </a:cxn>
                <a:cxn ang="0">
                  <a:pos x="277" y="0"/>
                </a:cxn>
              </a:cxnLst>
              <a:pathLst>
                <a:path w="277" h="1">
                  <a:moveTo>
                    <a:pt x="0" y="0"/>
                  </a:moveTo>
                  <a:lnTo>
                    <a:pt x="277" y="0"/>
                  </a:lnTo>
                </a:path>
              </a:pathLst>
            </a:custGeom>
            <a:noFill/>
            <a:ln w="38100" cap="flat" cmpd="sng">
              <a:solidFill>
                <a:schemeClr val="tx1"/>
              </a:solidFill>
              <a:prstDash val="solid"/>
              <a:round/>
              <a:headEnd type="none" w="med" len="med"/>
              <a:tailEnd type="stealth" w="med" len="med"/>
            </a:ln>
          </p:spPr>
          <p:txBody>
            <a:bodyPr/>
            <a:p>
              <a:endParaRPr lang="zh-CN" altLang="en-US"/>
            </a:p>
          </p:txBody>
        </p:sp>
        <p:sp>
          <p:nvSpPr>
            <p:cNvPr id="57359" name="AutoShape 16"/>
            <p:cNvSpPr/>
            <p:nvPr/>
          </p:nvSpPr>
          <p:spPr>
            <a:xfrm>
              <a:off x="985" y="2467"/>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7360" name="AutoShape 17"/>
            <p:cNvSpPr/>
            <p:nvPr/>
          </p:nvSpPr>
          <p:spPr>
            <a:xfrm rot="10800000">
              <a:off x="869" y="1640"/>
              <a:ext cx="91" cy="397"/>
            </a:xfrm>
            <a:prstGeom prst="upArrow">
              <a:avLst>
                <a:gd name="adj1" fmla="val 49453"/>
                <a:gd name="adj2" fmla="val 85677"/>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grpSp>
        <p:nvGrpSpPr>
          <p:cNvPr id="3" name="Group 18"/>
          <p:cNvGrpSpPr/>
          <p:nvPr/>
        </p:nvGrpSpPr>
        <p:grpSpPr>
          <a:xfrm>
            <a:off x="1227138" y="2012950"/>
            <a:ext cx="7108825" cy="1241425"/>
            <a:chOff x="773" y="1268"/>
            <a:chExt cx="4478" cy="782"/>
          </a:xfrm>
        </p:grpSpPr>
        <p:grpSp>
          <p:nvGrpSpPr>
            <p:cNvPr id="57362" name="Group 19"/>
            <p:cNvGrpSpPr/>
            <p:nvPr/>
          </p:nvGrpSpPr>
          <p:grpSpPr>
            <a:xfrm>
              <a:off x="773" y="1268"/>
              <a:ext cx="4478" cy="782"/>
              <a:chOff x="773" y="1268"/>
              <a:chExt cx="4478" cy="782"/>
            </a:xfrm>
          </p:grpSpPr>
          <p:sp>
            <p:nvSpPr>
              <p:cNvPr id="57363" name="Text Box 20"/>
              <p:cNvSpPr txBox="1"/>
              <p:nvPr/>
            </p:nvSpPr>
            <p:spPr>
              <a:xfrm>
                <a:off x="3366" y="1682"/>
                <a:ext cx="1885" cy="368"/>
              </a:xfrm>
              <a:prstGeom prst="rect">
                <a:avLst/>
              </a:prstGeom>
              <a:noFill/>
              <a:ln w="9525">
                <a:noFill/>
              </a:ln>
            </p:spPr>
            <p:txBody>
              <a:bodyPr wrap="none" anchor="t" anchorCtr="0">
                <a:spAutoFit/>
              </a:bodyPr>
              <a:p>
                <a:r>
                  <a:rPr lang="en-US" altLang="zh-CN" sz="3200" dirty="0">
                    <a:latin typeface="Times New Roman" panose="02020603050405020304" pitchFamily="18" charset="0"/>
                    <a:ea typeface="宋体" panose="02010600030101010101" pitchFamily="2" charset="-122"/>
                  </a:rPr>
                  <a:t>ACC</a:t>
                </a:r>
                <a:r>
                  <a:rPr lang="en-US" altLang="zh-CN" sz="3200" dirty="0">
                    <a:latin typeface="Arial" panose="020B0604020202020204" pitchFamily="34" charset="0"/>
                    <a:ea typeface="宋体" panose="02010600030101010101" pitchFamily="2" charset="-122"/>
                  </a:rPr>
                  <a:t>     </a:t>
                </a:r>
                <a:r>
                  <a:rPr lang="zh-CN" altLang="en-US" sz="3200" dirty="0">
                    <a:latin typeface="Arial" panose="020B0604020202020204" pitchFamily="34" charset="0"/>
                    <a:ea typeface="宋体" panose="02010600030101010101" pitchFamily="2" charset="-122"/>
                  </a:rPr>
                  <a:t>被除数 </a:t>
                </a:r>
                <a:endParaRPr lang="zh-CN" altLang="en-US" sz="3200" dirty="0">
                  <a:latin typeface="Arial" panose="020B0604020202020204" pitchFamily="34" charset="0"/>
                  <a:ea typeface="宋体" panose="02010600030101010101" pitchFamily="2" charset="-122"/>
                </a:endParaRPr>
              </a:p>
            </p:txBody>
          </p:sp>
          <p:grpSp>
            <p:nvGrpSpPr>
              <p:cNvPr id="57364" name="Group 21"/>
              <p:cNvGrpSpPr/>
              <p:nvPr/>
            </p:nvGrpSpPr>
            <p:grpSpPr>
              <a:xfrm>
                <a:off x="773" y="1268"/>
                <a:ext cx="517" cy="371"/>
                <a:chOff x="773" y="1268"/>
                <a:chExt cx="517" cy="371"/>
              </a:xfrm>
            </p:grpSpPr>
            <p:sp>
              <p:nvSpPr>
                <p:cNvPr id="57365" name="Rectangle 22"/>
                <p:cNvSpPr/>
                <p:nvPr/>
              </p:nvSpPr>
              <p:spPr>
                <a:xfrm>
                  <a:off x="773" y="1268"/>
                  <a:ext cx="517" cy="371"/>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66" name="Rectangle 23"/>
                <p:cNvSpPr/>
                <p:nvPr/>
              </p:nvSpPr>
              <p:spPr>
                <a:xfrm>
                  <a:off x="784" y="1323"/>
                  <a:ext cx="486" cy="269"/>
                </a:xfrm>
                <a:prstGeom prst="rect">
                  <a:avLst/>
                </a:prstGeom>
                <a:noFill/>
                <a:ln w="9525">
                  <a:noFill/>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ACC</a:t>
                  </a:r>
                  <a:endParaRPr lang="en-US" altLang="zh-CN" sz="2800" dirty="0">
                    <a:solidFill>
                      <a:schemeClr val="bg2"/>
                    </a:solidFill>
                    <a:latin typeface="Arial" panose="020B0604020202020204" pitchFamily="34" charset="0"/>
                    <a:ea typeface="宋体" panose="02010600030101010101" pitchFamily="2" charset="-122"/>
                  </a:endParaRPr>
                </a:p>
              </p:txBody>
            </p:sp>
          </p:grpSp>
        </p:grpSp>
        <p:sp>
          <p:nvSpPr>
            <p:cNvPr id="57367" name="Text Box 24"/>
            <p:cNvSpPr txBox="1"/>
            <p:nvPr/>
          </p:nvSpPr>
          <p:spPr>
            <a:xfrm>
              <a:off x="2607" y="1665"/>
              <a:ext cx="707" cy="368"/>
            </a:xfrm>
            <a:prstGeom prst="rect">
              <a:avLst/>
            </a:prstGeom>
            <a:noFill/>
            <a:ln w="9525">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初态 </a:t>
              </a:r>
              <a:endParaRPr lang="zh-CN" altLang="en-US" sz="3200" dirty="0">
                <a:latin typeface="Arial" panose="020B0604020202020204" pitchFamily="34" charset="0"/>
                <a:ea typeface="宋体" panose="02010600030101010101" pitchFamily="2" charset="-122"/>
              </a:endParaRPr>
            </a:p>
          </p:txBody>
        </p:sp>
      </p:grpSp>
      <p:grpSp>
        <p:nvGrpSpPr>
          <p:cNvPr id="6" name="Group 26"/>
          <p:cNvGrpSpPr/>
          <p:nvPr/>
        </p:nvGrpSpPr>
        <p:grpSpPr>
          <a:xfrm>
            <a:off x="1227138" y="2603500"/>
            <a:ext cx="5214937" cy="2327275"/>
            <a:chOff x="773" y="1640"/>
            <a:chExt cx="3285" cy="1466"/>
          </a:xfrm>
        </p:grpSpPr>
        <p:grpSp>
          <p:nvGrpSpPr>
            <p:cNvPr id="57369" name="Group 27"/>
            <p:cNvGrpSpPr/>
            <p:nvPr/>
          </p:nvGrpSpPr>
          <p:grpSpPr>
            <a:xfrm>
              <a:off x="869" y="1640"/>
              <a:ext cx="3189" cy="1466"/>
              <a:chOff x="869" y="1640"/>
              <a:chExt cx="3189" cy="1466"/>
            </a:xfrm>
          </p:grpSpPr>
          <p:sp>
            <p:nvSpPr>
              <p:cNvPr id="57370" name="Text Box 28"/>
              <p:cNvSpPr txBox="1"/>
              <p:nvPr/>
            </p:nvSpPr>
            <p:spPr>
              <a:xfrm>
                <a:off x="2592" y="2738"/>
                <a:ext cx="1466" cy="368"/>
              </a:xfrm>
              <a:prstGeom prst="rect">
                <a:avLst/>
              </a:prstGeom>
              <a:noFill/>
              <a:ln w="9525">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ACC</a:t>
                </a:r>
                <a:r>
                  <a:rPr lang="en-US" altLang="zh-CN" sz="3200" dirty="0">
                    <a:latin typeface="Arial" panose="020B0604020202020204" pitchFamily="34"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X</a:t>
                </a:r>
                <a:r>
                  <a:rPr lang="en-US" altLang="zh-CN" sz="3200" dirty="0">
                    <a:latin typeface="Arial" panose="020B0604020202020204" pitchFamily="34" charset="0"/>
                    <a:ea typeface="宋体" panose="02010600030101010101" pitchFamily="2" charset="-122"/>
                  </a:rPr>
                  <a:t>]</a:t>
                </a:r>
                <a:endParaRPr lang="zh-CN" altLang="en-US" sz="3200" dirty="0">
                  <a:latin typeface="Arial" panose="020B0604020202020204" pitchFamily="34" charset="0"/>
                  <a:ea typeface="宋体" panose="02010600030101010101" pitchFamily="2" charset="-122"/>
                </a:endParaRPr>
              </a:p>
            </p:txBody>
          </p:sp>
          <p:sp>
            <p:nvSpPr>
              <p:cNvPr id="57371" name="AutoShape 29"/>
              <p:cNvSpPr/>
              <p:nvPr/>
            </p:nvSpPr>
            <p:spPr>
              <a:xfrm>
                <a:off x="985" y="2467"/>
                <a:ext cx="91" cy="397"/>
              </a:xfrm>
              <a:prstGeom prst="upArrow">
                <a:avLst>
                  <a:gd name="adj1" fmla="val 49453"/>
                  <a:gd name="adj2" fmla="val 8567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7372" name="AutoShape 30"/>
              <p:cNvSpPr/>
              <p:nvPr/>
            </p:nvSpPr>
            <p:spPr>
              <a:xfrm rot="10800000">
                <a:off x="869" y="1640"/>
                <a:ext cx="91" cy="397"/>
              </a:xfrm>
              <a:prstGeom prst="upArrow">
                <a:avLst>
                  <a:gd name="adj1" fmla="val 49453"/>
                  <a:gd name="adj2" fmla="val 8567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grpSp>
          <p:nvGrpSpPr>
            <p:cNvPr id="57373" name="Group 31"/>
            <p:cNvGrpSpPr/>
            <p:nvPr/>
          </p:nvGrpSpPr>
          <p:grpSpPr>
            <a:xfrm>
              <a:off x="773" y="2065"/>
              <a:ext cx="517" cy="373"/>
              <a:chOff x="773" y="2065"/>
              <a:chExt cx="517" cy="373"/>
            </a:xfrm>
          </p:grpSpPr>
          <p:sp>
            <p:nvSpPr>
              <p:cNvPr id="57374" name="Rectangle 32"/>
              <p:cNvSpPr/>
              <p:nvPr/>
            </p:nvSpPr>
            <p:spPr>
              <a:xfrm>
                <a:off x="773" y="2065"/>
                <a:ext cx="517" cy="373"/>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75" name="Rectangle 33"/>
              <p:cNvSpPr/>
              <p:nvPr/>
            </p:nvSpPr>
            <p:spPr>
              <a:xfrm>
                <a:off x="785" y="2104"/>
                <a:ext cx="478" cy="271"/>
              </a:xfrm>
              <a:prstGeom prst="rect">
                <a:avLst/>
              </a:prstGeom>
              <a:noFill/>
              <a:ln w="9525">
                <a:noFill/>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ALU</a:t>
                </a:r>
                <a:endParaRPr lang="en-US" altLang="zh-CN" sz="2800" dirty="0">
                  <a:solidFill>
                    <a:schemeClr val="bg2"/>
                  </a:solidFill>
                  <a:latin typeface="Arial" panose="020B0604020202020204" pitchFamily="34" charset="0"/>
                  <a:ea typeface="宋体" panose="02010600030101010101" pitchFamily="2" charset="-122"/>
                </a:endParaRPr>
              </a:p>
            </p:txBody>
          </p:sp>
        </p:grpSp>
      </p:grpSp>
      <p:grpSp>
        <p:nvGrpSpPr>
          <p:cNvPr id="9" name="Group 34"/>
          <p:cNvGrpSpPr/>
          <p:nvPr/>
        </p:nvGrpSpPr>
        <p:grpSpPr>
          <a:xfrm>
            <a:off x="1227138" y="1985963"/>
            <a:ext cx="7307262" cy="3652837"/>
            <a:chOff x="773" y="1251"/>
            <a:chExt cx="4603" cy="2301"/>
          </a:xfrm>
        </p:grpSpPr>
        <p:grpSp>
          <p:nvGrpSpPr>
            <p:cNvPr id="57377" name="Group 35"/>
            <p:cNvGrpSpPr/>
            <p:nvPr/>
          </p:nvGrpSpPr>
          <p:grpSpPr>
            <a:xfrm>
              <a:off x="773" y="1251"/>
              <a:ext cx="4206" cy="1852"/>
              <a:chOff x="773" y="1251"/>
              <a:chExt cx="4206" cy="1852"/>
            </a:xfrm>
          </p:grpSpPr>
          <p:grpSp>
            <p:nvGrpSpPr>
              <p:cNvPr id="57378" name="Group 36"/>
              <p:cNvGrpSpPr/>
              <p:nvPr/>
            </p:nvGrpSpPr>
            <p:grpSpPr>
              <a:xfrm>
                <a:off x="773" y="1268"/>
                <a:ext cx="4206" cy="1835"/>
                <a:chOff x="773" y="1268"/>
                <a:chExt cx="4206" cy="1835"/>
              </a:xfrm>
            </p:grpSpPr>
            <p:grpSp>
              <p:nvGrpSpPr>
                <p:cNvPr id="57379" name="Group 37"/>
                <p:cNvGrpSpPr/>
                <p:nvPr/>
              </p:nvGrpSpPr>
              <p:grpSpPr>
                <a:xfrm>
                  <a:off x="4032" y="2738"/>
                  <a:ext cx="947" cy="365"/>
                  <a:chOff x="4032" y="2738"/>
                  <a:chExt cx="947" cy="365"/>
                </a:xfrm>
              </p:grpSpPr>
              <p:sp>
                <p:nvSpPr>
                  <p:cNvPr id="57380" name="Text Box 38"/>
                  <p:cNvSpPr txBox="1"/>
                  <p:nvPr/>
                </p:nvSpPr>
                <p:spPr>
                  <a:xfrm>
                    <a:off x="4422" y="2738"/>
                    <a:ext cx="557" cy="365"/>
                  </a:xfrm>
                  <a:prstGeom prst="rect">
                    <a:avLst/>
                  </a:prstGeom>
                  <a:noFill/>
                  <a:ln w="9525">
                    <a:noFill/>
                  </a:ln>
                </p:spPr>
                <p:txBody>
                  <a:bodyPr wrap="none" anchor="t" anchorCtr="0">
                    <a:spAutoFit/>
                  </a:bodyPr>
                  <a:p>
                    <a:r>
                      <a:rPr lang="en-US" altLang="zh-CN" sz="3200" dirty="0">
                        <a:latin typeface="Times New Roman" panose="02020603050405020304" pitchFamily="18" charset="0"/>
                        <a:ea typeface="宋体" panose="02010600030101010101" pitchFamily="2" charset="-122"/>
                      </a:rPr>
                      <a:t>MQ</a:t>
                    </a:r>
                    <a:endParaRPr lang="en-US" altLang="zh-CN" sz="3200" dirty="0">
                      <a:latin typeface="Times New Roman" panose="02020603050405020304" pitchFamily="18" charset="0"/>
                      <a:ea typeface="宋体" panose="02010600030101010101" pitchFamily="2" charset="-122"/>
                    </a:endParaRPr>
                  </a:p>
                </p:txBody>
              </p:sp>
              <p:sp>
                <p:nvSpPr>
                  <p:cNvPr id="57381" name="Line 39"/>
                  <p:cNvSpPr/>
                  <p:nvPr/>
                </p:nvSpPr>
                <p:spPr>
                  <a:xfrm>
                    <a:off x="4032" y="2900"/>
                    <a:ext cx="384" cy="0"/>
                  </a:xfrm>
                  <a:prstGeom prst="line">
                    <a:avLst/>
                  </a:prstGeom>
                  <a:ln w="28575" cap="flat" cmpd="sng">
                    <a:solidFill>
                      <a:schemeClr val="tx1"/>
                    </a:solidFill>
                    <a:prstDash val="solid"/>
                    <a:round/>
                    <a:headEnd type="none" w="med" len="med"/>
                    <a:tailEnd type="stealth" w="med" len="med"/>
                  </a:ln>
                </p:spPr>
              </p:sp>
            </p:grpSp>
            <p:sp>
              <p:nvSpPr>
                <p:cNvPr id="57382" name="AutoShape 40"/>
                <p:cNvSpPr/>
                <p:nvPr/>
              </p:nvSpPr>
              <p:spPr>
                <a:xfrm>
                  <a:off x="1101" y="1657"/>
                  <a:ext cx="99" cy="385"/>
                </a:xfrm>
                <a:prstGeom prst="upArrow">
                  <a:avLst>
                    <a:gd name="adj1" fmla="val 57574"/>
                    <a:gd name="adj2" fmla="val 96934"/>
                  </a:avLst>
                </a:prstGeom>
                <a:solidFill>
                  <a:srgbClr val="CC9900"/>
                </a:solidFill>
                <a:ln w="38100" cap="flat" cmpd="sng">
                  <a:solidFill>
                    <a:srgbClr val="CC9900"/>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57383" name="Group 41"/>
                <p:cNvGrpSpPr/>
                <p:nvPr/>
              </p:nvGrpSpPr>
              <p:grpSpPr>
                <a:xfrm>
                  <a:off x="773" y="1268"/>
                  <a:ext cx="517" cy="371"/>
                  <a:chOff x="773" y="1268"/>
                  <a:chExt cx="517" cy="371"/>
                </a:xfrm>
              </p:grpSpPr>
              <p:sp>
                <p:nvSpPr>
                  <p:cNvPr id="57384" name="Rectangle 42"/>
                  <p:cNvSpPr/>
                  <p:nvPr/>
                </p:nvSpPr>
                <p:spPr>
                  <a:xfrm>
                    <a:off x="773" y="1268"/>
                    <a:ext cx="517" cy="371"/>
                  </a:xfrm>
                  <a:prstGeom prst="rect">
                    <a:avLst/>
                  </a:prstGeom>
                  <a:solidFill>
                    <a:srgbClr val="CC9900"/>
                  </a:solidFill>
                  <a:ln w="38100" cap="flat" cmpd="sng">
                    <a:solidFill>
                      <a:srgbClr val="CC99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85" name="Rectangle 43"/>
                  <p:cNvSpPr/>
                  <p:nvPr/>
                </p:nvSpPr>
                <p:spPr>
                  <a:xfrm>
                    <a:off x="781" y="1323"/>
                    <a:ext cx="492" cy="275"/>
                  </a:xfrm>
                  <a:prstGeom prst="rect">
                    <a:avLst/>
                  </a:prstGeom>
                  <a:solidFill>
                    <a:srgbClr val="CC9900"/>
                  </a:solidFill>
                  <a:ln w="9525" cap="flat" cmpd="sng">
                    <a:solidFill>
                      <a:srgbClr val="CC9900"/>
                    </a:solidFill>
                    <a:prstDash val="solid"/>
                    <a:miter/>
                    <a:headEnd type="none" w="med" len="med"/>
                    <a:tailEnd type="none" w="med" len="med"/>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ACC</a:t>
                    </a:r>
                    <a:endParaRPr lang="en-US" altLang="zh-CN" sz="2800" dirty="0">
                      <a:solidFill>
                        <a:schemeClr val="bg2"/>
                      </a:solidFill>
                      <a:latin typeface="Arial" panose="020B0604020202020204" pitchFamily="34" charset="0"/>
                      <a:ea typeface="宋体" panose="02010600030101010101" pitchFamily="2" charset="-122"/>
                    </a:endParaRPr>
                  </a:p>
                </p:txBody>
              </p:sp>
            </p:grpSp>
          </p:grpSp>
          <p:grpSp>
            <p:nvGrpSpPr>
              <p:cNvPr id="57386" name="Group 44"/>
              <p:cNvGrpSpPr/>
              <p:nvPr/>
            </p:nvGrpSpPr>
            <p:grpSpPr>
              <a:xfrm>
                <a:off x="1572" y="1251"/>
                <a:ext cx="518" cy="383"/>
                <a:chOff x="1572" y="1251"/>
                <a:chExt cx="518" cy="383"/>
              </a:xfrm>
            </p:grpSpPr>
            <p:sp>
              <p:nvSpPr>
                <p:cNvPr id="57387" name="Rectangle 45"/>
                <p:cNvSpPr/>
                <p:nvPr/>
              </p:nvSpPr>
              <p:spPr>
                <a:xfrm>
                  <a:off x="1572" y="1251"/>
                  <a:ext cx="518" cy="383"/>
                </a:xfrm>
                <a:prstGeom prst="rect">
                  <a:avLst/>
                </a:prstGeom>
                <a:solidFill>
                  <a:srgbClr val="CC9900"/>
                </a:solidFill>
                <a:ln w="38100" cap="flat" cmpd="sng">
                  <a:solidFill>
                    <a:srgbClr val="CC99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7388" name="Rectangle 46"/>
                <p:cNvSpPr/>
                <p:nvPr/>
              </p:nvSpPr>
              <p:spPr>
                <a:xfrm>
                  <a:off x="1629" y="1314"/>
                  <a:ext cx="391" cy="275"/>
                </a:xfrm>
                <a:prstGeom prst="rect">
                  <a:avLst/>
                </a:prstGeom>
                <a:solidFill>
                  <a:srgbClr val="CC9900"/>
                </a:solidFill>
                <a:ln w="9525" cap="flat" cmpd="sng">
                  <a:solidFill>
                    <a:srgbClr val="CC9900"/>
                  </a:solidFill>
                  <a:prstDash val="solid"/>
                  <a:miter/>
                  <a:headEnd type="none" w="med" len="med"/>
                  <a:tailEnd type="none" w="med" len="med"/>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MQ</a:t>
                  </a:r>
                  <a:endParaRPr lang="en-US" altLang="zh-CN" sz="2800" dirty="0">
                    <a:solidFill>
                      <a:schemeClr val="bg2"/>
                    </a:solidFill>
                    <a:latin typeface="Arial" panose="020B0604020202020204" pitchFamily="34" charset="0"/>
                    <a:ea typeface="宋体" panose="02010600030101010101" pitchFamily="2" charset="-122"/>
                  </a:endParaRPr>
                </a:p>
              </p:txBody>
            </p:sp>
          </p:grpSp>
          <p:sp>
            <p:nvSpPr>
              <p:cNvPr id="57389" name="Freeform 47"/>
              <p:cNvSpPr/>
              <p:nvPr/>
            </p:nvSpPr>
            <p:spPr>
              <a:xfrm rot="10800000">
                <a:off x="1295" y="1530"/>
                <a:ext cx="277" cy="1"/>
              </a:xfrm>
              <a:custGeom>
                <a:avLst/>
                <a:gdLst/>
                <a:ahLst/>
                <a:cxnLst>
                  <a:cxn ang="0">
                    <a:pos x="0" y="0"/>
                  </a:cxn>
                  <a:cxn ang="0">
                    <a:pos x="277" y="0"/>
                  </a:cxn>
                </a:cxnLst>
                <a:pathLst>
                  <a:path w="277" h="1">
                    <a:moveTo>
                      <a:pt x="0" y="0"/>
                    </a:moveTo>
                    <a:lnTo>
                      <a:pt x="277" y="0"/>
                    </a:lnTo>
                  </a:path>
                </a:pathLst>
              </a:custGeom>
              <a:noFill/>
              <a:ln w="38100" cap="flat" cmpd="sng">
                <a:solidFill>
                  <a:srgbClr val="CC9900"/>
                </a:solidFill>
                <a:prstDash val="solid"/>
                <a:round/>
                <a:headEnd type="none" w="med" len="med"/>
                <a:tailEnd type="stealth" w="med" len="med"/>
              </a:ln>
            </p:spPr>
            <p:txBody>
              <a:bodyPr/>
              <a:p>
                <a:endParaRPr lang="zh-CN" altLang="en-US"/>
              </a:p>
            </p:txBody>
          </p:sp>
        </p:grpSp>
        <p:sp>
          <p:nvSpPr>
            <p:cNvPr id="57390" name="Text Box 48"/>
            <p:cNvSpPr txBox="1"/>
            <p:nvPr/>
          </p:nvSpPr>
          <p:spPr>
            <a:xfrm>
              <a:off x="3456" y="3187"/>
              <a:ext cx="1920" cy="365"/>
            </a:xfrm>
            <a:prstGeom prst="rect">
              <a:avLst/>
            </a:prstGeom>
            <a:noFill/>
            <a:ln w="9525">
              <a:noFill/>
            </a:ln>
          </p:spPr>
          <p:txBody>
            <a:bodyPr anchor="t" anchorCtr="0">
              <a:spAutoFit/>
            </a:bodyPr>
            <a:p>
              <a:r>
                <a:rPr lang="zh-CN" altLang="en-US" sz="3200" dirty="0">
                  <a:solidFill>
                    <a:srgbClr val="C00000"/>
                  </a:solidFill>
                  <a:latin typeface="Arial" panose="020B0604020202020204" pitchFamily="34" charset="0"/>
                  <a:ea typeface="宋体" panose="02010600030101010101" pitchFamily="2" charset="-122"/>
                </a:rPr>
                <a:t>余数在</a:t>
              </a:r>
              <a:r>
                <a:rPr lang="en-US" altLang="zh-CN" sz="3200" dirty="0">
                  <a:solidFill>
                    <a:srgbClr val="C00000"/>
                  </a:solidFill>
                  <a:latin typeface="Times New Roman" panose="02020603050405020304" pitchFamily="18" charset="0"/>
                  <a:ea typeface="宋体" panose="02010600030101010101" pitchFamily="2" charset="-122"/>
                </a:rPr>
                <a:t>ACC</a:t>
              </a:r>
              <a:r>
                <a:rPr lang="zh-CN" altLang="en-US" sz="3200" dirty="0">
                  <a:solidFill>
                    <a:srgbClr val="C00000"/>
                  </a:solidFill>
                  <a:latin typeface="Arial" panose="020B0604020202020204" pitchFamily="34" charset="0"/>
                  <a:ea typeface="宋体" panose="02010600030101010101" pitchFamily="2" charset="-122"/>
                </a:rPr>
                <a:t>中</a:t>
              </a:r>
              <a:endParaRPr lang="zh-CN" altLang="en-US" sz="3200" dirty="0">
                <a:solidFill>
                  <a:srgbClr val="C00000"/>
                </a:solidFill>
                <a:latin typeface="Arial" panose="020B0604020202020204" pitchFamily="34" charset="0"/>
                <a:ea typeface="宋体" panose="02010600030101010101" pitchFamily="2" charset="-122"/>
              </a:endParaRPr>
            </a:p>
          </p:txBody>
        </p:sp>
      </p:grpSp>
      <p:grpSp>
        <p:nvGrpSpPr>
          <p:cNvPr id="15" name="Group 49"/>
          <p:cNvGrpSpPr/>
          <p:nvPr/>
        </p:nvGrpSpPr>
        <p:grpSpPr>
          <a:xfrm>
            <a:off x="4137025" y="1622425"/>
            <a:ext cx="4168775" cy="654050"/>
            <a:chOff x="2606" y="1022"/>
            <a:chExt cx="2626" cy="412"/>
          </a:xfrm>
        </p:grpSpPr>
        <p:sp>
          <p:nvSpPr>
            <p:cNvPr id="57392" name="Text Box 50"/>
            <p:cNvSpPr txBox="1"/>
            <p:nvPr/>
          </p:nvSpPr>
          <p:spPr>
            <a:xfrm>
              <a:off x="2606" y="1028"/>
              <a:ext cx="707" cy="368"/>
            </a:xfrm>
            <a:prstGeom prst="rect">
              <a:avLst/>
            </a:prstGeom>
            <a:noFill/>
            <a:ln w="9525">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指令 </a:t>
              </a:r>
              <a:endParaRPr lang="zh-CN" altLang="en-US" sz="3200" dirty="0">
                <a:latin typeface="Arial" panose="020B0604020202020204" pitchFamily="34" charset="0"/>
                <a:ea typeface="宋体" panose="02010600030101010101" pitchFamily="2" charset="-122"/>
              </a:endParaRPr>
            </a:p>
          </p:txBody>
        </p:sp>
        <p:sp>
          <p:nvSpPr>
            <p:cNvPr id="57393" name="Rectangle 51"/>
            <p:cNvSpPr/>
            <p:nvPr/>
          </p:nvSpPr>
          <p:spPr>
            <a:xfrm>
              <a:off x="3575" y="1028"/>
              <a:ext cx="1657" cy="404"/>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7394" name="Text Box 52"/>
            <p:cNvSpPr txBox="1"/>
            <p:nvPr/>
          </p:nvSpPr>
          <p:spPr>
            <a:xfrm>
              <a:off x="3804" y="1035"/>
              <a:ext cx="376" cy="368"/>
            </a:xfrm>
            <a:prstGeom prst="rect">
              <a:avLst/>
            </a:prstGeom>
            <a:noFill/>
            <a:ln w="38100">
              <a:noFill/>
            </a:ln>
          </p:spPr>
          <p:txBody>
            <a:bodyPr wrap="none" anchor="t" anchorCtr="0">
              <a:spAutoFit/>
            </a:bodyPr>
            <a:p>
              <a:r>
                <a:rPr lang="zh-CN" altLang="en-US" sz="3200" dirty="0">
                  <a:latin typeface="Arial" panose="020B0604020202020204" pitchFamily="34" charset="0"/>
                  <a:ea typeface="宋体" panose="02010600030101010101" pitchFamily="2" charset="-122"/>
                </a:rPr>
                <a:t>除</a:t>
              </a:r>
              <a:endParaRPr lang="zh-CN" altLang="en-US" sz="3200" dirty="0">
                <a:latin typeface="Arial" panose="020B0604020202020204" pitchFamily="34" charset="0"/>
                <a:ea typeface="宋体" panose="02010600030101010101" pitchFamily="2" charset="-122"/>
              </a:endParaRPr>
            </a:p>
          </p:txBody>
        </p:sp>
        <p:sp>
          <p:nvSpPr>
            <p:cNvPr id="57395" name="Text Box 53"/>
            <p:cNvSpPr txBox="1"/>
            <p:nvPr/>
          </p:nvSpPr>
          <p:spPr>
            <a:xfrm>
              <a:off x="4574" y="1035"/>
              <a:ext cx="514" cy="365"/>
            </a:xfrm>
            <a:prstGeom prst="rect">
              <a:avLst/>
            </a:prstGeom>
            <a:noFill/>
            <a:ln w="38100">
              <a:noFill/>
            </a:ln>
          </p:spPr>
          <p:txBody>
            <a:bodyPr anchor="t" anchorCtr="0">
              <a:spAutoFit/>
            </a:bodyPr>
            <a:p>
              <a:pPr fontAlgn="ctr"/>
              <a:r>
                <a:rPr lang="en-US" altLang="zh-CN" sz="3200" dirty="0">
                  <a:latin typeface="Times New Roman" panose="02020603050405020304" pitchFamily="18" charset="0"/>
                  <a:ea typeface="宋体" panose="02010600030101010101" pitchFamily="2" charset="-122"/>
                </a:rPr>
                <a:t>M</a:t>
              </a:r>
              <a:endParaRPr lang="en-US" altLang="zh-CN" sz="3200" dirty="0">
                <a:latin typeface="Times New Roman" panose="02020603050405020304" pitchFamily="18" charset="0"/>
                <a:ea typeface="宋体" panose="02010600030101010101" pitchFamily="2" charset="-122"/>
              </a:endParaRPr>
            </a:p>
          </p:txBody>
        </p:sp>
        <p:sp>
          <p:nvSpPr>
            <p:cNvPr id="57396" name="Freeform 54"/>
            <p:cNvSpPr/>
            <p:nvPr/>
          </p:nvSpPr>
          <p:spPr>
            <a:xfrm>
              <a:off x="4416" y="1022"/>
              <a:ext cx="1" cy="412"/>
            </a:xfrm>
            <a:custGeom>
              <a:avLst/>
              <a:gdLst/>
              <a:ahLst/>
              <a:cxnLst>
                <a:cxn ang="0">
                  <a:pos x="0" y="0"/>
                </a:cxn>
                <a:cxn ang="0">
                  <a:pos x="0" y="412"/>
                </a:cxn>
              </a:cxnLst>
              <a:pathLst>
                <a:path w="1" h="412">
                  <a:moveTo>
                    <a:pt x="0" y="0"/>
                  </a:moveTo>
                  <a:lnTo>
                    <a:pt x="0" y="412"/>
                  </a:lnTo>
                </a:path>
              </a:pathLst>
            </a:custGeom>
            <a:noFill/>
            <a:ln w="38100" cap="flat" cmpd="sng">
              <a:solidFill>
                <a:schemeClr val="tx1"/>
              </a:solidFill>
              <a:prstDash val="solid"/>
              <a:round/>
              <a:headEnd type="none" w="med" len="med"/>
              <a:tailEnd type="none" w="med" len="med"/>
            </a:ln>
          </p:spPr>
          <p:txBody>
            <a:bodyPr/>
            <a:p>
              <a:endParaRPr lang="zh-CN" altLang="en-US"/>
            </a:p>
          </p:txBody>
        </p:sp>
      </p:grpSp>
      <p:grpSp>
        <p:nvGrpSpPr>
          <p:cNvPr id="16" name="Group 55"/>
          <p:cNvGrpSpPr/>
          <p:nvPr/>
        </p:nvGrpSpPr>
        <p:grpSpPr>
          <a:xfrm>
            <a:off x="1227138" y="3481388"/>
            <a:ext cx="7535862" cy="1663700"/>
            <a:chOff x="773" y="2193"/>
            <a:chExt cx="4747" cy="1048"/>
          </a:xfrm>
        </p:grpSpPr>
        <p:sp>
          <p:nvSpPr>
            <p:cNvPr id="57398" name="Text Box 56"/>
            <p:cNvSpPr txBox="1"/>
            <p:nvPr/>
          </p:nvSpPr>
          <p:spPr>
            <a:xfrm>
              <a:off x="3518" y="2193"/>
              <a:ext cx="2002" cy="365"/>
            </a:xfrm>
            <a:prstGeom prst="rect">
              <a:avLst/>
            </a:prstGeom>
            <a:noFill/>
            <a:ln w="9525">
              <a:noFill/>
            </a:ln>
          </p:spPr>
          <p:txBody>
            <a:bodyPr anchor="t" anchorCtr="0">
              <a:spAutoFit/>
            </a:bodyPr>
            <a:p>
              <a:r>
                <a:rPr lang="zh-CN" altLang="en-US" sz="3200" dirty="0">
                  <a:latin typeface="Arial" panose="020B0604020202020204" pitchFamily="34"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M</a:t>
              </a:r>
              <a:r>
                <a:rPr lang="en-US" altLang="zh-CN" sz="3200"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X</a:t>
              </a:r>
              <a:endParaRPr lang="en-US" altLang="zh-CN" sz="3200" dirty="0">
                <a:latin typeface="Times New Roman" panose="02020603050405020304" pitchFamily="18" charset="0"/>
                <a:ea typeface="宋体" panose="02010600030101010101" pitchFamily="2" charset="-122"/>
              </a:endParaRPr>
            </a:p>
          </p:txBody>
        </p:sp>
        <p:grpSp>
          <p:nvGrpSpPr>
            <p:cNvPr id="57399" name="Group 57"/>
            <p:cNvGrpSpPr/>
            <p:nvPr/>
          </p:nvGrpSpPr>
          <p:grpSpPr>
            <a:xfrm>
              <a:off x="773" y="2869"/>
              <a:ext cx="515" cy="372"/>
              <a:chOff x="773" y="2869"/>
              <a:chExt cx="515" cy="372"/>
            </a:xfrm>
          </p:grpSpPr>
          <p:sp>
            <p:nvSpPr>
              <p:cNvPr id="57400" name="Rectangle 58"/>
              <p:cNvSpPr/>
              <p:nvPr/>
            </p:nvSpPr>
            <p:spPr>
              <a:xfrm>
                <a:off x="773" y="2869"/>
                <a:ext cx="515" cy="372"/>
              </a:xfrm>
              <a:prstGeom prst="rect">
                <a:avLst/>
              </a:prstGeom>
              <a:solidFill>
                <a:schemeClr val="folHlink"/>
              </a:solidFill>
              <a:ln w="38100" cap="flat" cmpd="sng">
                <a:solidFill>
                  <a:schemeClr val="folHlink"/>
                </a:solidFill>
                <a:prstDash val="solid"/>
                <a:miter/>
                <a:headEnd type="none" w="med" len="med"/>
                <a:tailEnd type="none" w="med" len="med"/>
              </a:ln>
            </p:spPr>
            <p:txBody>
              <a:bodyPr anchor="t" anchorCtr="0"/>
              <a:p>
                <a:endParaRPr lang="zh-CN" altLang="en-US" sz="3200" dirty="0">
                  <a:solidFill>
                    <a:schemeClr val="bg2"/>
                  </a:solidFill>
                  <a:latin typeface="Arial" panose="020B0604020202020204" pitchFamily="34" charset="0"/>
                  <a:ea typeface="宋体" panose="02010600030101010101" pitchFamily="2" charset="-122"/>
                </a:endParaRPr>
              </a:p>
            </p:txBody>
          </p:sp>
          <p:sp>
            <p:nvSpPr>
              <p:cNvPr id="57401" name="Rectangle 59"/>
              <p:cNvSpPr/>
              <p:nvPr/>
            </p:nvSpPr>
            <p:spPr>
              <a:xfrm>
                <a:off x="942" y="2900"/>
                <a:ext cx="162" cy="269"/>
              </a:xfrm>
              <a:prstGeom prst="rect">
                <a:avLst/>
              </a:prstGeom>
              <a:noFill/>
              <a:ln w="9525">
                <a:noFill/>
              </a:ln>
            </p:spPr>
            <p:txBody>
              <a:bodyPr wrap="none" lIns="0" tIns="0" rIns="0" bIns="0" anchor="t" anchorCtr="0">
                <a:spAutoFit/>
              </a:bodyPr>
              <a:p>
                <a:pPr algn="ctr"/>
                <a:r>
                  <a:rPr lang="en-US" altLang="zh-CN" sz="2800" dirty="0">
                    <a:solidFill>
                      <a:schemeClr val="bg2"/>
                    </a:solidFill>
                    <a:latin typeface="Times New Roman" panose="02020603050405020304" pitchFamily="18" charset="0"/>
                    <a:ea typeface="宋体" panose="02010600030101010101" pitchFamily="2" charset="-122"/>
                  </a:rPr>
                  <a:t>X</a:t>
                </a:r>
                <a:endParaRPr lang="en-US" altLang="zh-CN" sz="2800" dirty="0">
                  <a:solidFill>
                    <a:schemeClr val="bg2"/>
                  </a:solidFill>
                  <a:latin typeface="Arial" panose="020B0604020202020204" pitchFamily="34" charset="0"/>
                  <a:ea typeface="宋体" panose="02010600030101010101" pitchFamily="2" charset="-122"/>
                </a:endParaRPr>
              </a:p>
            </p:txBody>
          </p:sp>
        </p:grpSp>
        <p:sp>
          <p:nvSpPr>
            <p:cNvPr id="57402" name="Line 60"/>
            <p:cNvSpPr/>
            <p:nvPr/>
          </p:nvSpPr>
          <p:spPr>
            <a:xfrm>
              <a:off x="4032" y="2400"/>
              <a:ext cx="384" cy="0"/>
            </a:xfrm>
            <a:prstGeom prst="line">
              <a:avLst/>
            </a:prstGeom>
            <a:ln w="28575" cap="flat" cmpd="sng">
              <a:solidFill>
                <a:schemeClr val="tx1"/>
              </a:solidFill>
              <a:prstDash val="solid"/>
              <a:round/>
              <a:headEnd type="none" w="med" len="med"/>
              <a:tailEnd type="stealth" w="med" len="med"/>
            </a:ln>
          </p:spPr>
        </p:sp>
      </p:grpSp>
      <p:sp>
        <p:nvSpPr>
          <p:cNvPr id="57403" name="Text Box 61"/>
          <p:cNvSpPr txBox="1"/>
          <p:nvPr/>
        </p:nvSpPr>
        <p:spPr>
          <a:xfrm>
            <a:off x="1312863" y="596900"/>
            <a:ext cx="4876800" cy="769938"/>
          </a:xfrm>
          <a:prstGeom prst="rect">
            <a:avLst/>
          </a:prstGeom>
          <a:noFill/>
          <a:ln w="9525">
            <a:noFill/>
          </a:ln>
        </p:spPr>
        <p:txBody>
          <a:bodyPr anchor="t" anchorCtr="0">
            <a:spAutoFit/>
          </a:bodyPr>
          <a:p>
            <a:r>
              <a:rPr lang="zh-CN" altLang="en-US" sz="4400" dirty="0">
                <a:solidFill>
                  <a:srgbClr val="C00000"/>
                </a:solidFill>
                <a:latin typeface="微软雅黑 Light" panose="020B0502040204020203" pitchFamily="34" charset="-122"/>
                <a:ea typeface="微软雅黑 Light" panose="020B0502040204020203" pitchFamily="34" charset="-122"/>
              </a:rPr>
              <a:t>④ 除法操作过程</a:t>
            </a:r>
            <a:endParaRPr lang="zh-CN" altLang="en-US" sz="4400" dirty="0">
              <a:solidFill>
                <a:srgbClr val="C00000"/>
              </a:solidFill>
              <a:latin typeface="微软雅黑 Light" panose="020B0502040204020203" pitchFamily="34" charset="-122"/>
              <a:ea typeface="微软雅黑 Light" panose="020B0502040204020203" pitchFamily="34" charset="-122"/>
            </a:endParaRPr>
          </a:p>
        </p:txBody>
      </p:sp>
      <p:sp>
        <p:nvSpPr>
          <p:cNvPr id="57404" name="矩形 63"/>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Text Box 28"/>
          <p:cNvSpPr txBox="1"/>
          <p:nvPr/>
        </p:nvSpPr>
        <p:spPr>
          <a:xfrm>
            <a:off x="793750" y="409575"/>
            <a:ext cx="5911850" cy="1300163"/>
          </a:xfrm>
          <a:prstGeom prst="rect">
            <a:avLst/>
          </a:prstGeom>
          <a:noFill/>
          <a:ln w="9525">
            <a:noFill/>
          </a:ln>
        </p:spPr>
        <p:txBody>
          <a:bodyPr anchor="t" anchorCtr="0">
            <a:spAutoFit/>
          </a:bodyPr>
          <a:p>
            <a:pPr>
              <a:spcBef>
                <a:spcPct val="20000"/>
              </a:spcBef>
            </a:pPr>
            <a:endParaRPr lang="en-US" altLang="zh-CN" sz="3600" dirty="0">
              <a:latin typeface="宋体" panose="02010600030101010101" pitchFamily="2" charset="-122"/>
              <a:ea typeface="宋体" panose="02010600030101010101" pitchFamily="2" charset="-122"/>
            </a:endParaRPr>
          </a:p>
          <a:p>
            <a:pPr>
              <a:spcBef>
                <a:spcPct val="20000"/>
              </a:spcBef>
            </a:pPr>
            <a:endParaRPr lang="en-US" altLang="zh-CN" sz="3600" dirty="0">
              <a:latin typeface="宋体" panose="02010600030101010101" pitchFamily="2" charset="-122"/>
              <a:ea typeface="宋体" panose="02010600030101010101" pitchFamily="2" charset="-122"/>
            </a:endParaRPr>
          </a:p>
        </p:txBody>
      </p:sp>
      <p:sp>
        <p:nvSpPr>
          <p:cNvPr id="58370" name="Rectangle 30"/>
          <p:cNvSpPr>
            <a:spLocks noGrp="1"/>
          </p:cNvSpPr>
          <p:nvPr>
            <p:ph type="title"/>
          </p:nvPr>
        </p:nvSpPr>
        <p:spPr>
          <a:xfrm>
            <a:off x="1090613" y="585788"/>
            <a:ext cx="7696200" cy="762000"/>
          </a:xfrm>
        </p:spPr>
        <p:txBody>
          <a:bodyPr vert="horz" wrap="square" lIns="91440" tIns="45720" rIns="91440" bIns="45720" anchor="t" anchorCtr="0"/>
          <a:p>
            <a:pPr defTabSz="457200"/>
            <a:r>
              <a:rPr lang="zh-CN" altLang="en-US" sz="4800" dirty="0">
                <a:solidFill>
                  <a:srgbClr val="C00000"/>
                </a:solidFill>
                <a:latin typeface="隶书" panose="02010509060101010101" pitchFamily="49" charset="-122"/>
                <a:ea typeface="微软雅黑 Light" panose="020B0502040204020203" pitchFamily="34" charset="-122"/>
                <a:cs typeface="+mj-cs"/>
              </a:rPr>
              <a:t>控制器的基本组成</a:t>
            </a:r>
            <a:endParaRPr lang="zh-CN" altLang="en-US" sz="4800" dirty="0">
              <a:solidFill>
                <a:srgbClr val="C00000"/>
              </a:solidFill>
              <a:latin typeface="隶书" panose="02010509060101010101" pitchFamily="49" charset="-122"/>
              <a:ea typeface="微软雅黑 Light" panose="020B0502040204020203" pitchFamily="34" charset="-122"/>
              <a:cs typeface="+mj-cs"/>
            </a:endParaRPr>
          </a:p>
        </p:txBody>
      </p:sp>
      <p:sp>
        <p:nvSpPr>
          <p:cNvPr id="427039" name="Rectangle 31"/>
          <p:cNvSpPr>
            <a:spLocks noGrp="1"/>
          </p:cNvSpPr>
          <p:nvPr>
            <p:ph idx="1"/>
          </p:nvPr>
        </p:nvSpPr>
        <p:spPr>
          <a:xfrm>
            <a:off x="3024188" y="1814513"/>
            <a:ext cx="5657850" cy="2386012"/>
          </a:xfrm>
          <a:solidFill>
            <a:schemeClr val="bg1"/>
          </a:solidFill>
          <a:ln>
            <a:solidFill>
              <a:srgbClr val="2709BB"/>
            </a:solidFill>
            <a:miter/>
          </a:ln>
        </p:spPr>
        <p:txBody>
          <a:bodyPr vert="horz" wrap="square" lIns="91440" tIns="45720" rIns="91440" bIns="45720" anchor="t" anchorCtr="0"/>
          <a:p>
            <a:pPr defTabSz="457200">
              <a:buClr>
                <a:srgbClr val="2709BB"/>
              </a:buClr>
            </a:pPr>
            <a:r>
              <a:rPr lang="en-US" altLang="zh-CN" dirty="0">
                <a:solidFill>
                  <a:srgbClr val="2709BB"/>
                </a:solidFill>
                <a:latin typeface="楷体_GB2312" pitchFamily="49" charset="-122"/>
                <a:ea typeface="微软雅黑 Light" panose="020B0502040204020203" pitchFamily="34" charset="-122"/>
                <a:cs typeface="+mn-cs"/>
              </a:rPr>
              <a:t>PC</a:t>
            </a:r>
            <a:r>
              <a:rPr lang="zh-CN" altLang="en-US" dirty="0">
                <a:solidFill>
                  <a:srgbClr val="2709BB"/>
                </a:solidFill>
                <a:latin typeface="楷体_GB2312" pitchFamily="49" charset="-122"/>
                <a:ea typeface="微软雅黑 Light" panose="020B0502040204020203" pitchFamily="34" charset="-122"/>
                <a:cs typeface="+mn-cs"/>
              </a:rPr>
              <a:t>存放当前欲执行指令的地址，具有计数功能</a:t>
            </a:r>
            <a:r>
              <a:rPr lang="en-US" altLang="zh-CN" dirty="0">
                <a:solidFill>
                  <a:srgbClr val="2709BB"/>
                </a:solidFill>
                <a:latin typeface="楷体_GB2312" pitchFamily="49" charset="-122"/>
                <a:ea typeface="微软雅黑 Light" panose="020B0502040204020203" pitchFamily="34" charset="-122"/>
                <a:cs typeface="+mn-cs"/>
              </a:rPr>
              <a:t>PC=(PC)+1</a:t>
            </a:r>
            <a:endParaRPr lang="en-US" altLang="zh-CN" dirty="0">
              <a:solidFill>
                <a:srgbClr val="2709BB"/>
              </a:solidFill>
              <a:latin typeface="楷体_GB2312" pitchFamily="49" charset="-122"/>
              <a:ea typeface="微软雅黑 Light" panose="020B0502040204020203" pitchFamily="34" charset="-122"/>
              <a:cs typeface="+mn-cs"/>
            </a:endParaRPr>
          </a:p>
          <a:p>
            <a:pPr defTabSz="457200">
              <a:buClr>
                <a:srgbClr val="2709BB"/>
              </a:buClr>
            </a:pPr>
            <a:r>
              <a:rPr lang="en-US" altLang="zh-CN" dirty="0">
                <a:solidFill>
                  <a:srgbClr val="2709BB"/>
                </a:solidFill>
                <a:latin typeface="楷体_GB2312" pitchFamily="49" charset="-122"/>
                <a:ea typeface="微软雅黑 Light" panose="020B0502040204020203" pitchFamily="34" charset="-122"/>
                <a:cs typeface="+mn-cs"/>
              </a:rPr>
              <a:t>IR</a:t>
            </a:r>
            <a:r>
              <a:rPr lang="zh-CN" altLang="en-US" dirty="0">
                <a:solidFill>
                  <a:srgbClr val="2709BB"/>
                </a:solidFill>
                <a:latin typeface="楷体_GB2312" pitchFamily="49" charset="-122"/>
                <a:ea typeface="微软雅黑 Light" panose="020B0502040204020203" pitchFamily="34" charset="-122"/>
                <a:cs typeface="+mn-cs"/>
              </a:rPr>
              <a:t>存放当前欲执行的指令</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buClr>
                <a:srgbClr val="2709BB"/>
              </a:buClr>
            </a:pPr>
            <a:r>
              <a:rPr lang="en-US" altLang="zh-CN" dirty="0">
                <a:solidFill>
                  <a:srgbClr val="2709BB"/>
                </a:solidFill>
                <a:latin typeface="楷体_GB2312" pitchFamily="49" charset="-122"/>
                <a:ea typeface="微软雅黑 Light" panose="020B0502040204020203" pitchFamily="34" charset="-122"/>
                <a:cs typeface="+mn-cs"/>
              </a:rPr>
              <a:t>CU</a:t>
            </a:r>
            <a:r>
              <a:rPr lang="zh-CN" altLang="en-US" dirty="0">
                <a:solidFill>
                  <a:srgbClr val="2709BB"/>
                </a:solidFill>
                <a:latin typeface="楷体_GB2312" pitchFamily="49" charset="-122"/>
                <a:ea typeface="微软雅黑 Light" panose="020B0502040204020203" pitchFamily="34" charset="-122"/>
                <a:cs typeface="+mn-cs"/>
              </a:rPr>
              <a:t>为控制单元，控制指令的执行</a:t>
            </a:r>
            <a:endParaRPr lang="en-US" altLang="zh-CN" dirty="0">
              <a:solidFill>
                <a:srgbClr val="2709BB"/>
              </a:solidFill>
              <a:latin typeface="楷体_GB2312" pitchFamily="49" charset="-122"/>
              <a:ea typeface="微软雅黑 Light" panose="020B0502040204020203" pitchFamily="34" charset="-122"/>
              <a:cs typeface="+mn-cs"/>
            </a:endParaRPr>
          </a:p>
        </p:txBody>
      </p:sp>
      <p:grpSp>
        <p:nvGrpSpPr>
          <p:cNvPr id="2" name="Group 33"/>
          <p:cNvGrpSpPr/>
          <p:nvPr/>
        </p:nvGrpSpPr>
        <p:grpSpPr>
          <a:xfrm>
            <a:off x="528638" y="2184400"/>
            <a:ext cx="2286000" cy="3276600"/>
            <a:chOff x="288" y="1296"/>
            <a:chExt cx="1440" cy="2064"/>
          </a:xfrm>
        </p:grpSpPr>
        <p:sp>
          <p:nvSpPr>
            <p:cNvPr id="58373" name="Rectangle 34"/>
            <p:cNvSpPr/>
            <p:nvPr/>
          </p:nvSpPr>
          <p:spPr>
            <a:xfrm>
              <a:off x="1104" y="2688"/>
              <a:ext cx="486" cy="33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8374" name="Rectangle 35"/>
            <p:cNvSpPr/>
            <p:nvPr/>
          </p:nvSpPr>
          <p:spPr>
            <a:xfrm>
              <a:off x="1200" y="2707"/>
              <a:ext cx="299" cy="269"/>
            </a:xfrm>
            <a:prstGeom prst="rect">
              <a:avLst/>
            </a:prstGeom>
            <a:noFill/>
            <a:ln w="28575">
              <a:noFill/>
            </a:ln>
          </p:spPr>
          <p:txBody>
            <a:bodyPr wrap="none" lIns="0" tIns="0" rIns="0" bIns="0" anchor="t" anchorCtr="0">
              <a:spAutoFit/>
            </a:bodyPr>
            <a:p>
              <a:pPr algn="ctr">
                <a:spcBef>
                  <a:spcPct val="20000"/>
                </a:spcBef>
              </a:pPr>
              <a:r>
                <a:rPr lang="en-US" altLang="zh-CN" sz="2800" dirty="0">
                  <a:latin typeface="Times New Roman" panose="02020603050405020304" pitchFamily="18" charset="0"/>
                  <a:ea typeface="宋体" panose="02010600030101010101" pitchFamily="2" charset="-122"/>
                </a:rPr>
                <a:t>PC</a:t>
              </a:r>
              <a:endParaRPr lang="en-US" altLang="zh-CN" sz="2800" dirty="0">
                <a:latin typeface="宋体" panose="02010600030101010101" pitchFamily="2" charset="-122"/>
                <a:ea typeface="宋体" panose="02010600030101010101" pitchFamily="2" charset="-122"/>
              </a:endParaRPr>
            </a:p>
          </p:txBody>
        </p:sp>
        <p:sp>
          <p:nvSpPr>
            <p:cNvPr id="58375" name="Rectangle 36"/>
            <p:cNvSpPr/>
            <p:nvPr/>
          </p:nvSpPr>
          <p:spPr>
            <a:xfrm>
              <a:off x="432" y="2688"/>
              <a:ext cx="501" cy="331"/>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8376" name="Rectangle 37"/>
            <p:cNvSpPr/>
            <p:nvPr/>
          </p:nvSpPr>
          <p:spPr>
            <a:xfrm>
              <a:off x="558" y="2707"/>
              <a:ext cx="249" cy="269"/>
            </a:xfrm>
            <a:prstGeom prst="rect">
              <a:avLst/>
            </a:prstGeom>
            <a:noFill/>
            <a:ln w="28575">
              <a:noFill/>
            </a:ln>
          </p:spPr>
          <p:txBody>
            <a:bodyPr wrap="none" lIns="0" tIns="0" rIns="0" bIns="0" anchor="t" anchorCtr="0">
              <a:spAutoFit/>
            </a:bodyPr>
            <a:p>
              <a:pPr algn="ctr">
                <a:spcBef>
                  <a:spcPct val="20000"/>
                </a:spcBef>
              </a:pPr>
              <a:r>
                <a:rPr lang="en-US" altLang="zh-CN" sz="2800" dirty="0">
                  <a:latin typeface="Times New Roman" panose="02020603050405020304" pitchFamily="18" charset="0"/>
                  <a:ea typeface="宋体" panose="02010600030101010101" pitchFamily="2" charset="-122"/>
                </a:rPr>
                <a:t>IR</a:t>
              </a:r>
              <a:endParaRPr lang="en-US" altLang="zh-CN" sz="2800" dirty="0">
                <a:latin typeface="宋体" panose="02010600030101010101" pitchFamily="2" charset="-122"/>
                <a:ea typeface="宋体" panose="02010600030101010101" pitchFamily="2" charset="-122"/>
              </a:endParaRPr>
            </a:p>
          </p:txBody>
        </p:sp>
        <p:sp>
          <p:nvSpPr>
            <p:cNvPr id="58377" name="Rectangle 38"/>
            <p:cNvSpPr/>
            <p:nvPr/>
          </p:nvSpPr>
          <p:spPr>
            <a:xfrm>
              <a:off x="288" y="1296"/>
              <a:ext cx="1440" cy="2064"/>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8378" name="Rectangle 39"/>
            <p:cNvSpPr/>
            <p:nvPr/>
          </p:nvSpPr>
          <p:spPr>
            <a:xfrm>
              <a:off x="542" y="1680"/>
              <a:ext cx="886" cy="528"/>
            </a:xfrm>
            <a:prstGeom prst="rect">
              <a:avLst/>
            </a:prstGeom>
            <a:noFill/>
            <a:ln w="38100" cap="flat" cmpd="sng">
              <a:solidFill>
                <a:schemeClr val="tx1"/>
              </a:solidFill>
              <a:prstDash val="solid"/>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8379" name="Text Box 40"/>
            <p:cNvSpPr txBox="1"/>
            <p:nvPr/>
          </p:nvSpPr>
          <p:spPr>
            <a:xfrm>
              <a:off x="566" y="1756"/>
              <a:ext cx="842" cy="365"/>
            </a:xfrm>
            <a:prstGeom prst="rect">
              <a:avLst/>
            </a:prstGeom>
            <a:noFill/>
            <a:ln w="9525">
              <a:noFill/>
            </a:ln>
          </p:spPr>
          <p:txBody>
            <a:bodyPr anchor="t" anchorCtr="0">
              <a:spAutoFit/>
            </a:bodyPr>
            <a:p>
              <a:pPr algn="ctr">
                <a:spcBef>
                  <a:spcPct val="20000"/>
                </a:spcBef>
              </a:pPr>
              <a:r>
                <a:rPr lang="en-US" altLang="zh-CN" sz="3200" dirty="0">
                  <a:latin typeface="宋体" panose="02010600030101010101" pitchFamily="2" charset="-122"/>
                  <a:ea typeface="宋体" panose="02010600030101010101" pitchFamily="2" charset="-122"/>
                </a:rPr>
                <a:t>CU</a:t>
              </a:r>
              <a:endParaRPr lang="en-US" altLang="zh-CN" sz="3200" dirty="0">
                <a:latin typeface="宋体" panose="02010600030101010101" pitchFamily="2" charset="-122"/>
                <a:ea typeface="宋体" panose="02010600030101010101" pitchFamily="2" charset="-122"/>
              </a:endParaRPr>
            </a:p>
          </p:txBody>
        </p:sp>
      </p:grpSp>
      <p:sp>
        <p:nvSpPr>
          <p:cNvPr id="27" name="Text Box 2"/>
          <p:cNvSpPr txBox="1"/>
          <p:nvPr/>
        </p:nvSpPr>
        <p:spPr>
          <a:xfrm>
            <a:off x="4035425" y="4287838"/>
            <a:ext cx="1831975" cy="519112"/>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取指令</a:t>
            </a:r>
            <a:endParaRPr lang="zh-CN" altLang="en-US" sz="2800" dirty="0">
              <a:latin typeface="Arial" panose="020B0604020202020204" pitchFamily="34" charset="0"/>
              <a:ea typeface="宋体" panose="02010600030101010101" pitchFamily="2" charset="-122"/>
            </a:endParaRPr>
          </a:p>
        </p:txBody>
      </p:sp>
      <p:sp>
        <p:nvSpPr>
          <p:cNvPr id="28" name="Text Box 3"/>
          <p:cNvSpPr txBox="1"/>
          <p:nvPr/>
        </p:nvSpPr>
        <p:spPr>
          <a:xfrm>
            <a:off x="4035425" y="4911725"/>
            <a:ext cx="1943100" cy="519113"/>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分析指令</a:t>
            </a:r>
            <a:endParaRPr lang="zh-CN" altLang="en-US" sz="2800" dirty="0">
              <a:latin typeface="Arial" panose="020B0604020202020204" pitchFamily="34" charset="0"/>
              <a:ea typeface="宋体" panose="02010600030101010101" pitchFamily="2" charset="-122"/>
            </a:endParaRPr>
          </a:p>
        </p:txBody>
      </p:sp>
      <p:sp>
        <p:nvSpPr>
          <p:cNvPr id="29" name="Text Box 4"/>
          <p:cNvSpPr txBox="1"/>
          <p:nvPr/>
        </p:nvSpPr>
        <p:spPr>
          <a:xfrm>
            <a:off x="4035425" y="5507038"/>
            <a:ext cx="1866900" cy="519112"/>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执行指令</a:t>
            </a:r>
            <a:endParaRPr lang="zh-CN" altLang="en-US" sz="2800" dirty="0">
              <a:latin typeface="Arial" panose="020B0604020202020204" pitchFamily="34" charset="0"/>
              <a:ea typeface="宋体" panose="02010600030101010101" pitchFamily="2" charset="-122"/>
            </a:endParaRPr>
          </a:p>
        </p:txBody>
      </p:sp>
      <p:sp>
        <p:nvSpPr>
          <p:cNvPr id="30" name="Text Box 5"/>
          <p:cNvSpPr txBox="1"/>
          <p:nvPr/>
        </p:nvSpPr>
        <p:spPr>
          <a:xfrm>
            <a:off x="5911850" y="4310063"/>
            <a:ext cx="658813" cy="519112"/>
          </a:xfrm>
          <a:prstGeom prst="rect">
            <a:avLst/>
          </a:prstGeom>
          <a:noFill/>
          <a:ln w="9525">
            <a:noFill/>
          </a:ln>
        </p:spPr>
        <p:txBody>
          <a:bodyPr wrap="none" anchor="t" anchorCtr="0">
            <a:spAutoFit/>
          </a:bodyPr>
          <a:p>
            <a:pPr algn="ctr"/>
            <a:r>
              <a:rPr lang="en-US" altLang="zh-CN" sz="2800" dirty="0">
                <a:solidFill>
                  <a:srgbClr val="C00000"/>
                </a:solidFill>
                <a:latin typeface="Times New Roman" panose="02020603050405020304" pitchFamily="18" charset="0"/>
                <a:ea typeface="宋体" panose="02010600030101010101" pitchFamily="2" charset="-122"/>
              </a:rPr>
              <a:t>PC</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31" name="Text Box 6"/>
          <p:cNvSpPr txBox="1"/>
          <p:nvPr/>
        </p:nvSpPr>
        <p:spPr>
          <a:xfrm>
            <a:off x="5949950" y="4933950"/>
            <a:ext cx="579438" cy="519113"/>
          </a:xfrm>
          <a:prstGeom prst="rect">
            <a:avLst/>
          </a:prstGeom>
          <a:noFill/>
          <a:ln w="9525">
            <a:noFill/>
          </a:ln>
        </p:spPr>
        <p:txBody>
          <a:bodyPr wrap="none" anchor="t" anchorCtr="0">
            <a:spAutoFit/>
          </a:bodyPr>
          <a:p>
            <a:pPr algn="ctr"/>
            <a:r>
              <a:rPr lang="en-US" altLang="zh-CN" sz="2800" dirty="0">
                <a:solidFill>
                  <a:srgbClr val="C00000"/>
                </a:solidFill>
                <a:latin typeface="Times New Roman" panose="02020603050405020304" pitchFamily="18" charset="0"/>
                <a:ea typeface="宋体" panose="02010600030101010101" pitchFamily="2" charset="-122"/>
              </a:rPr>
              <a:t>IR</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32" name="Text Box 7"/>
          <p:cNvSpPr txBox="1"/>
          <p:nvPr/>
        </p:nvSpPr>
        <p:spPr>
          <a:xfrm>
            <a:off x="5891213" y="5529263"/>
            <a:ext cx="698500" cy="519112"/>
          </a:xfrm>
          <a:prstGeom prst="rect">
            <a:avLst/>
          </a:prstGeom>
          <a:noFill/>
          <a:ln w="9525">
            <a:noFill/>
          </a:ln>
        </p:spPr>
        <p:txBody>
          <a:bodyPr wrap="none" anchor="t" anchorCtr="0">
            <a:spAutoFit/>
          </a:bodyPr>
          <a:p>
            <a:pPr algn="ctr"/>
            <a:r>
              <a:rPr lang="en-US" altLang="zh-CN" sz="2800" dirty="0">
                <a:solidFill>
                  <a:srgbClr val="C00000"/>
                </a:solidFill>
                <a:latin typeface="Times New Roman" panose="02020603050405020304" pitchFamily="18" charset="0"/>
                <a:ea typeface="宋体" panose="02010600030101010101" pitchFamily="2" charset="-122"/>
              </a:rPr>
              <a:t>CU</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33" name="AutoShape 16"/>
          <p:cNvSpPr/>
          <p:nvPr/>
        </p:nvSpPr>
        <p:spPr>
          <a:xfrm>
            <a:off x="6705600" y="4470400"/>
            <a:ext cx="152400" cy="838200"/>
          </a:xfrm>
          <a:prstGeom prst="rightBrace">
            <a:avLst>
              <a:gd name="adj1" fmla="val 45782"/>
              <a:gd name="adj2" fmla="val 50000"/>
            </a:avLst>
          </a:prstGeom>
          <a:noFill/>
          <a:ln w="38100" cap="flat" cmpd="sng">
            <a:solidFill>
              <a:srgbClr val="C00000"/>
            </a:solidFill>
            <a:prstDash val="solid"/>
            <a:round/>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34" name="Text Box 17"/>
          <p:cNvSpPr txBox="1"/>
          <p:nvPr/>
        </p:nvSpPr>
        <p:spPr>
          <a:xfrm>
            <a:off x="6934200" y="4616450"/>
            <a:ext cx="1279525" cy="519113"/>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取指</a:t>
            </a:r>
            <a:endParaRPr lang="zh-CN" altLang="en-US" sz="2800" dirty="0">
              <a:latin typeface="Arial" panose="020B0604020202020204" pitchFamily="34" charset="0"/>
              <a:ea typeface="宋体" panose="02010600030101010101" pitchFamily="2" charset="-122"/>
            </a:endParaRPr>
          </a:p>
        </p:txBody>
      </p:sp>
      <p:sp>
        <p:nvSpPr>
          <p:cNvPr id="35" name="Text Box 18"/>
          <p:cNvSpPr txBox="1"/>
          <p:nvPr/>
        </p:nvSpPr>
        <p:spPr>
          <a:xfrm>
            <a:off x="6934200" y="5507038"/>
            <a:ext cx="1295400" cy="519112"/>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执行</a:t>
            </a:r>
            <a:endParaRPr lang="zh-CN" altLang="en-US" sz="2800" dirty="0">
              <a:latin typeface="Arial" panose="020B0604020202020204" pitchFamily="34" charset="0"/>
              <a:ea typeface="宋体" panose="02010600030101010101" pitchFamily="2" charset="-122"/>
            </a:endParaRPr>
          </a:p>
        </p:txBody>
      </p:sp>
      <p:sp>
        <p:nvSpPr>
          <p:cNvPr id="36" name="Text Box 23"/>
          <p:cNvSpPr txBox="1"/>
          <p:nvPr/>
        </p:nvSpPr>
        <p:spPr>
          <a:xfrm>
            <a:off x="7861300" y="5507038"/>
            <a:ext cx="1282700" cy="519112"/>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访存</a:t>
            </a:r>
            <a:endParaRPr lang="zh-CN" altLang="en-US" sz="2800" dirty="0">
              <a:latin typeface="Arial" panose="020B0604020202020204" pitchFamily="34" charset="0"/>
              <a:ea typeface="宋体" panose="02010600030101010101" pitchFamily="2" charset="-122"/>
            </a:endParaRPr>
          </a:p>
        </p:txBody>
      </p:sp>
      <p:sp>
        <p:nvSpPr>
          <p:cNvPr id="37" name="Text Box 24"/>
          <p:cNvSpPr txBox="1"/>
          <p:nvPr/>
        </p:nvSpPr>
        <p:spPr>
          <a:xfrm>
            <a:off x="7861300" y="4616450"/>
            <a:ext cx="1244600" cy="519113"/>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访存</a:t>
            </a:r>
            <a:endParaRPr lang="zh-CN" altLang="en-US" sz="2800" dirty="0">
              <a:latin typeface="Arial" panose="020B0604020202020204" pitchFamily="34" charset="0"/>
              <a:ea typeface="宋体" panose="02010600030101010101" pitchFamily="2" charset="-122"/>
            </a:endParaRPr>
          </a:p>
        </p:txBody>
      </p:sp>
      <p:sp>
        <p:nvSpPr>
          <p:cNvPr id="38" name="AutoShape 25"/>
          <p:cNvSpPr/>
          <p:nvPr/>
        </p:nvSpPr>
        <p:spPr>
          <a:xfrm>
            <a:off x="3738563" y="4464050"/>
            <a:ext cx="228600" cy="1371600"/>
          </a:xfrm>
          <a:prstGeom prst="leftBrace">
            <a:avLst>
              <a:gd name="adj1" fmla="val 50000"/>
              <a:gd name="adj2" fmla="val 50000"/>
            </a:avLst>
          </a:prstGeom>
          <a:noFill/>
          <a:ln w="38100" cap="flat" cmpd="sng">
            <a:solidFill>
              <a:srgbClr val="C00000"/>
            </a:solidFill>
            <a:prstDash val="solid"/>
            <a:round/>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39" name="Text Box 26"/>
          <p:cNvSpPr txBox="1"/>
          <p:nvPr/>
        </p:nvSpPr>
        <p:spPr>
          <a:xfrm>
            <a:off x="2860675" y="4287838"/>
            <a:ext cx="901700" cy="1384300"/>
          </a:xfrm>
          <a:prstGeom prst="rect">
            <a:avLst/>
          </a:prstGeom>
          <a:noFill/>
          <a:ln w="9525">
            <a:noFill/>
          </a:ln>
        </p:spPr>
        <p:txBody>
          <a:bodyPr anchor="t" anchorCtr="0">
            <a:spAutoFit/>
          </a:bodyPr>
          <a:p>
            <a:pPr algn="ctr"/>
            <a:r>
              <a:rPr lang="zh-CN" altLang="en-US" sz="2800" dirty="0">
                <a:latin typeface="Arial" panose="020B0604020202020204" pitchFamily="34" charset="0"/>
                <a:ea typeface="宋体" panose="02010600030101010101" pitchFamily="2" charset="-122"/>
              </a:rPr>
              <a:t>完成</a:t>
            </a:r>
            <a:endParaRPr lang="zh-CN" altLang="en-US" sz="2800" dirty="0">
              <a:latin typeface="Arial" panose="020B0604020202020204" pitchFamily="34" charset="0"/>
              <a:ea typeface="宋体" panose="02010600030101010101" pitchFamily="2" charset="-122"/>
            </a:endParaRPr>
          </a:p>
          <a:p>
            <a:pPr algn="ctr"/>
            <a:r>
              <a:rPr lang="zh-CN" altLang="en-US" sz="2800" dirty="0">
                <a:latin typeface="Arial" panose="020B0604020202020204" pitchFamily="34" charset="0"/>
                <a:ea typeface="宋体" panose="02010600030101010101" pitchFamily="2" charset="-122"/>
              </a:rPr>
              <a:t>一条</a:t>
            </a:r>
            <a:endParaRPr lang="zh-CN" altLang="en-US" sz="2800" dirty="0">
              <a:latin typeface="Arial" panose="020B0604020202020204" pitchFamily="34" charset="0"/>
              <a:ea typeface="宋体" panose="02010600030101010101" pitchFamily="2" charset="-122"/>
            </a:endParaRPr>
          </a:p>
          <a:p>
            <a:pPr algn="ctr"/>
            <a:r>
              <a:rPr lang="zh-CN" altLang="en-US" sz="2800" dirty="0">
                <a:latin typeface="Arial" panose="020B0604020202020204" pitchFamily="34" charset="0"/>
                <a:ea typeface="宋体" panose="02010600030101010101" pitchFamily="2" charset="-122"/>
              </a:rPr>
              <a:t>指令</a:t>
            </a:r>
            <a:endParaRPr lang="zh-CN" altLang="en-US" sz="2800" dirty="0">
              <a:latin typeface="Arial" panose="020B0604020202020204" pitchFamily="34" charset="0"/>
              <a:ea typeface="宋体" panose="02010600030101010101" pitchFamily="2" charset="-122"/>
            </a:endParaRPr>
          </a:p>
        </p:txBody>
      </p:sp>
      <p:sp>
        <p:nvSpPr>
          <p:cNvPr id="58393" name="矩形 40"/>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7039"/>
                                        </p:tgtEl>
                                        <p:attrNameLst>
                                          <p:attrName>style.visibility</p:attrName>
                                        </p:attrNameLst>
                                      </p:cBhvr>
                                      <p:to>
                                        <p:strVal val="visible"/>
                                      </p:to>
                                    </p:set>
                                    <p:animEffect transition="in" filter="blinds(horizontal)">
                                      <p:cBhvr>
                                        <p:cTn id="12" dur="500"/>
                                        <p:tgtEl>
                                          <p:spTgt spid="42703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27039">
                                            <p:txEl>
                                              <p:charRg st="0" end="31"/>
                                            </p:txEl>
                                          </p:spTgt>
                                        </p:tgtEl>
                                        <p:attrNameLst>
                                          <p:attrName>style.visibility</p:attrName>
                                        </p:attrNameLst>
                                      </p:cBhvr>
                                      <p:to>
                                        <p:strVal val="visible"/>
                                      </p:to>
                                    </p:set>
                                    <p:animEffect transition="in" filter="blinds(horizontal)">
                                      <p:cBhvr>
                                        <p:cTn id="15" dur="500"/>
                                        <p:tgtEl>
                                          <p:spTgt spid="427039">
                                            <p:txEl>
                                              <p:charRg st="0" end="3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7039">
                                            <p:txEl>
                                              <p:charRg st="31" end="44"/>
                                            </p:txEl>
                                          </p:spTgt>
                                        </p:tgtEl>
                                        <p:attrNameLst>
                                          <p:attrName>style.visibility</p:attrName>
                                        </p:attrNameLst>
                                      </p:cBhvr>
                                      <p:to>
                                        <p:strVal val="visible"/>
                                      </p:to>
                                    </p:set>
                                    <p:animEffect transition="in" filter="blinds(horizontal)">
                                      <p:cBhvr>
                                        <p:cTn id="20" dur="500"/>
                                        <p:tgtEl>
                                          <p:spTgt spid="427039">
                                            <p:txEl>
                                              <p:charRg st="31" end="4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27039">
                                            <p:txEl>
                                              <p:charRg st="44" end="60"/>
                                            </p:txEl>
                                          </p:spTgt>
                                        </p:tgtEl>
                                        <p:attrNameLst>
                                          <p:attrName>style.visibility</p:attrName>
                                        </p:attrNameLst>
                                      </p:cBhvr>
                                      <p:to>
                                        <p:strVal val="visible"/>
                                      </p:to>
                                    </p:set>
                                    <p:animEffect transition="in" filter="blinds(horizontal)">
                                      <p:cBhvr>
                                        <p:cTn id="25" dur="500"/>
                                        <p:tgtEl>
                                          <p:spTgt spid="427039">
                                            <p:txEl>
                                              <p:charRg st="44" end="6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linds(horizontal)">
                                      <p:cBhvr>
                                        <p:cTn id="30" dur="500"/>
                                        <p:tgtEl>
                                          <p:spTgt spid="39"/>
                                        </p:tgtEl>
                                      </p:cBhvr>
                                    </p:animEffect>
                                  </p:childTnLst>
                                </p:cTn>
                              </p:par>
                            </p:childTnLst>
                          </p:cTn>
                        </p:par>
                        <p:par>
                          <p:cTn id="31" fill="hold">
                            <p:stCondLst>
                              <p:cond delay="500"/>
                            </p:stCondLst>
                            <p:childTnLst>
                              <p:par>
                                <p:cTn id="32" presetID="16" presetClass="entr" presetSubtype="42"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barn(outHorizontal)">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blinds(horizontal)">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blinds(horizontal)">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blinds(horizontal)">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blinds(horizontal)">
                                      <p:cBhvr>
                                        <p:cTn id="64" dur="500"/>
                                        <p:tgtEl>
                                          <p:spTgt spid="32"/>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42"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barn(outHorizontal)">
                                      <p:cBhvr>
                                        <p:cTn id="69" dur="500"/>
                                        <p:tgtEl>
                                          <p:spTgt spid="33"/>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blinds(horizontal)">
                                      <p:cBhvr>
                                        <p:cTn id="74" dur="500"/>
                                        <p:tgtEl>
                                          <p:spTgt spid="34"/>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blinds(horizontal)">
                                      <p:cBhvr>
                                        <p:cTn id="79" dur="5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blinds(horizontal)">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blinds(horizontal)">
                                      <p:cBhvr>
                                        <p:cTn id="8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39" grpId="0" animBg="1" build="p"/>
      <p:bldP spid="27" grpId="0"/>
      <p:bldP spid="28" grpId="0"/>
      <p:bldP spid="29" grpId="0"/>
      <p:bldP spid="30" grpId="0"/>
      <p:bldP spid="31" grpId="0"/>
      <p:bldP spid="33" grpId="0" bldLvl="0" animBg="1"/>
      <p:bldP spid="34" grpId="0"/>
      <p:bldP spid="35" grpId="0"/>
      <p:bldP spid="36" grpId="0"/>
      <p:bldP spid="37" grpId="0"/>
      <p:bldP spid="38"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矩形 10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9394" name="Rectangle 1129"/>
          <p:cNvSpPr>
            <a:spLocks noGrp="1"/>
          </p:cNvSpPr>
          <p:nvPr>
            <p:ph type="title"/>
          </p:nvPr>
        </p:nvSpPr>
        <p:spPr>
          <a:xfrm>
            <a:off x="225425" y="592138"/>
            <a:ext cx="7877175" cy="774700"/>
          </a:xfrm>
        </p:spPr>
        <p:txBody>
          <a:bodyPr vert="horz" wrap="square" lIns="91440" tIns="45720" rIns="91440" bIns="45720" anchor="t" anchorCtr="0"/>
          <a:p>
            <a:pPr defTabSz="457200"/>
            <a:r>
              <a:rPr lang="zh-CN" altLang="en-US" sz="4000" dirty="0">
                <a:solidFill>
                  <a:srgbClr val="C00000"/>
                </a:solidFill>
                <a:latin typeface="楷体_GB2312" pitchFamily="49" charset="-122"/>
                <a:ea typeface="微软雅黑 Light" panose="020B0502040204020203" pitchFamily="34" charset="-122"/>
                <a:cs typeface="+mj-cs"/>
              </a:rPr>
              <a:t>主机完成一条指令的过程</a:t>
            </a:r>
            <a:r>
              <a:rPr lang="en-US" altLang="zh-CN" sz="4000" dirty="0">
                <a:solidFill>
                  <a:srgbClr val="C00000"/>
                </a:solidFill>
                <a:latin typeface="楷体_GB2312" pitchFamily="49" charset="-122"/>
                <a:ea typeface="微软雅黑 Light" panose="020B0502040204020203" pitchFamily="34" charset="-122"/>
                <a:cs typeface="+mj-cs"/>
              </a:rPr>
              <a:t>(</a:t>
            </a:r>
            <a:r>
              <a:rPr lang="zh-CN" altLang="en-US" sz="4000" dirty="0">
                <a:solidFill>
                  <a:srgbClr val="C00000"/>
                </a:solidFill>
                <a:latin typeface="楷体_GB2312" pitchFamily="49" charset="-122"/>
                <a:ea typeface="微软雅黑 Light" panose="020B0502040204020203" pitchFamily="34" charset="-122"/>
                <a:cs typeface="+mj-cs"/>
              </a:rPr>
              <a:t>取数</a:t>
            </a:r>
            <a:r>
              <a:rPr lang="en-US" altLang="zh-CN" sz="4000" dirty="0">
                <a:solidFill>
                  <a:srgbClr val="C00000"/>
                </a:solidFill>
                <a:latin typeface="楷体_GB2312" pitchFamily="49" charset="-122"/>
                <a:ea typeface="微软雅黑 Light" panose="020B0502040204020203" pitchFamily="34" charset="-122"/>
                <a:cs typeface="+mj-cs"/>
              </a:rPr>
              <a:t>)</a:t>
            </a:r>
            <a:endParaRPr lang="en-US" altLang="zh-CN" sz="4000" dirty="0">
              <a:solidFill>
                <a:srgbClr val="C00000"/>
              </a:solidFill>
              <a:latin typeface="楷体_GB2312" pitchFamily="49" charset="-122"/>
              <a:ea typeface="微软雅黑 Light" panose="020B0502040204020203" pitchFamily="34" charset="-122"/>
              <a:cs typeface="+mj-cs"/>
            </a:endParaRPr>
          </a:p>
        </p:txBody>
      </p:sp>
      <p:grpSp>
        <p:nvGrpSpPr>
          <p:cNvPr id="2" name="Group 2"/>
          <p:cNvGrpSpPr/>
          <p:nvPr/>
        </p:nvGrpSpPr>
        <p:grpSpPr>
          <a:xfrm>
            <a:off x="4552950" y="4237038"/>
            <a:ext cx="1085850" cy="519112"/>
            <a:chOff x="2868" y="2846"/>
            <a:chExt cx="684" cy="327"/>
          </a:xfrm>
        </p:grpSpPr>
        <p:sp>
          <p:nvSpPr>
            <p:cNvPr id="59396" name="Freeform 3"/>
            <p:cNvSpPr/>
            <p:nvPr/>
          </p:nvSpPr>
          <p:spPr>
            <a:xfrm>
              <a:off x="2868" y="3150"/>
              <a:ext cx="684" cy="1"/>
            </a:xfrm>
            <a:custGeom>
              <a:avLst/>
              <a:gdLst/>
              <a:ahLst/>
              <a:cxnLst>
                <a:cxn ang="0">
                  <a:pos x="0" y="0"/>
                </a:cxn>
                <a:cxn ang="0">
                  <a:pos x="684" y="0"/>
                </a:cxn>
              </a:cxnLst>
              <a:pathLst>
                <a:path w="684" h="1">
                  <a:moveTo>
                    <a:pt x="0" y="0"/>
                  </a:moveTo>
                  <a:lnTo>
                    <a:pt x="684" y="0"/>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59397" name="Text Box 4"/>
            <p:cNvSpPr txBox="1"/>
            <p:nvPr/>
          </p:nvSpPr>
          <p:spPr>
            <a:xfrm>
              <a:off x="3168" y="2846"/>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1</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grpSp>
        <p:nvGrpSpPr>
          <p:cNvPr id="3" name="Group 5"/>
          <p:cNvGrpSpPr/>
          <p:nvPr/>
        </p:nvGrpSpPr>
        <p:grpSpPr>
          <a:xfrm>
            <a:off x="5810250" y="3300413"/>
            <a:ext cx="361950" cy="914400"/>
            <a:chOff x="3660" y="2256"/>
            <a:chExt cx="228" cy="576"/>
          </a:xfrm>
        </p:grpSpPr>
        <p:sp>
          <p:nvSpPr>
            <p:cNvPr id="59399" name="Line 6"/>
            <p:cNvSpPr/>
            <p:nvPr/>
          </p:nvSpPr>
          <p:spPr>
            <a:xfrm flipV="1">
              <a:off x="3840" y="2256"/>
              <a:ext cx="0" cy="576"/>
            </a:xfrm>
            <a:prstGeom prst="line">
              <a:avLst/>
            </a:prstGeom>
            <a:ln w="28575" cap="flat" cmpd="sng">
              <a:solidFill>
                <a:schemeClr val="tx1"/>
              </a:solidFill>
              <a:prstDash val="solid"/>
              <a:round/>
              <a:headEnd type="none" w="med" len="med"/>
              <a:tailEnd type="stealth" w="med" len="med"/>
            </a:ln>
          </p:spPr>
        </p:sp>
        <p:sp>
          <p:nvSpPr>
            <p:cNvPr id="59400" name="Text Box 7"/>
            <p:cNvSpPr txBox="1"/>
            <p:nvPr/>
          </p:nvSpPr>
          <p:spPr>
            <a:xfrm>
              <a:off x="3660" y="2375"/>
              <a:ext cx="228" cy="327"/>
            </a:xfrm>
            <a:prstGeom prst="rect">
              <a:avLst/>
            </a:prstGeom>
            <a:noFill/>
            <a:ln w="952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2</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grpSp>
        <p:nvGrpSpPr>
          <p:cNvPr id="4" name="Group 8"/>
          <p:cNvGrpSpPr/>
          <p:nvPr/>
        </p:nvGrpSpPr>
        <p:grpSpPr>
          <a:xfrm>
            <a:off x="6800850" y="3300413"/>
            <a:ext cx="361950" cy="914400"/>
            <a:chOff x="4284" y="2256"/>
            <a:chExt cx="228" cy="576"/>
          </a:xfrm>
        </p:grpSpPr>
        <p:sp>
          <p:nvSpPr>
            <p:cNvPr id="59402" name="Line 9"/>
            <p:cNvSpPr/>
            <p:nvPr/>
          </p:nvSpPr>
          <p:spPr>
            <a:xfrm>
              <a:off x="4464" y="2256"/>
              <a:ext cx="0" cy="576"/>
            </a:xfrm>
            <a:prstGeom prst="line">
              <a:avLst/>
            </a:prstGeom>
            <a:ln w="28575" cap="flat" cmpd="sng">
              <a:solidFill>
                <a:schemeClr val="tx1"/>
              </a:solidFill>
              <a:prstDash val="solid"/>
              <a:round/>
              <a:headEnd type="none" w="med" len="med"/>
              <a:tailEnd type="stealth" w="med" len="med"/>
            </a:ln>
          </p:spPr>
        </p:sp>
        <p:sp>
          <p:nvSpPr>
            <p:cNvPr id="59403" name="Text Box 10"/>
            <p:cNvSpPr txBox="1"/>
            <p:nvPr/>
          </p:nvSpPr>
          <p:spPr>
            <a:xfrm>
              <a:off x="4284" y="2375"/>
              <a:ext cx="228" cy="327"/>
            </a:xfrm>
            <a:prstGeom prst="rect">
              <a:avLst/>
            </a:prstGeom>
            <a:noFill/>
            <a:ln w="952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3</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sp>
        <p:nvSpPr>
          <p:cNvPr id="113" name="Line 11"/>
          <p:cNvSpPr/>
          <p:nvPr/>
        </p:nvSpPr>
        <p:spPr>
          <a:xfrm flipV="1">
            <a:off x="4038600" y="2843213"/>
            <a:ext cx="0" cy="762000"/>
          </a:xfrm>
          <a:prstGeom prst="line">
            <a:avLst/>
          </a:prstGeom>
          <a:ln w="28575" cap="flat" cmpd="sng">
            <a:solidFill>
              <a:schemeClr val="tx1"/>
            </a:solidFill>
            <a:prstDash val="solid"/>
            <a:round/>
            <a:headEnd type="none" w="med" len="med"/>
            <a:tailEnd type="none" w="med" len="med"/>
          </a:ln>
        </p:spPr>
      </p:sp>
      <p:grpSp>
        <p:nvGrpSpPr>
          <p:cNvPr id="5" name="Group 12"/>
          <p:cNvGrpSpPr/>
          <p:nvPr/>
        </p:nvGrpSpPr>
        <p:grpSpPr>
          <a:xfrm>
            <a:off x="3429000" y="2346325"/>
            <a:ext cx="609600" cy="519113"/>
            <a:chOff x="2160" y="1655"/>
            <a:chExt cx="384" cy="327"/>
          </a:xfrm>
        </p:grpSpPr>
        <p:sp>
          <p:nvSpPr>
            <p:cNvPr id="59406" name="Line 13"/>
            <p:cNvSpPr/>
            <p:nvPr/>
          </p:nvSpPr>
          <p:spPr>
            <a:xfrm flipH="1">
              <a:off x="2160" y="1968"/>
              <a:ext cx="384" cy="0"/>
            </a:xfrm>
            <a:prstGeom prst="line">
              <a:avLst/>
            </a:prstGeom>
            <a:ln w="28575" cap="flat" cmpd="sng">
              <a:solidFill>
                <a:schemeClr val="tx1"/>
              </a:solidFill>
              <a:prstDash val="solid"/>
              <a:round/>
              <a:headEnd type="none" w="med" len="med"/>
              <a:tailEnd type="none" w="med" len="med"/>
            </a:ln>
          </p:spPr>
        </p:sp>
        <p:sp>
          <p:nvSpPr>
            <p:cNvPr id="59407" name="Text Box 14"/>
            <p:cNvSpPr txBox="1"/>
            <p:nvPr/>
          </p:nvSpPr>
          <p:spPr>
            <a:xfrm>
              <a:off x="2238" y="1655"/>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5</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sp>
        <p:nvSpPr>
          <p:cNvPr id="117" name="Line 15"/>
          <p:cNvSpPr/>
          <p:nvPr/>
        </p:nvSpPr>
        <p:spPr>
          <a:xfrm>
            <a:off x="5791200" y="3452813"/>
            <a:ext cx="0" cy="762000"/>
          </a:xfrm>
          <a:prstGeom prst="line">
            <a:avLst/>
          </a:prstGeom>
          <a:ln w="28575" cap="flat" cmpd="sng">
            <a:solidFill>
              <a:schemeClr val="tx1"/>
            </a:solidFill>
            <a:prstDash val="solid"/>
            <a:round/>
            <a:headEnd type="none" w="med" len="med"/>
            <a:tailEnd type="stealth" w="med" len="med"/>
          </a:ln>
        </p:spPr>
      </p:sp>
      <p:grpSp>
        <p:nvGrpSpPr>
          <p:cNvPr id="6" name="Group 16"/>
          <p:cNvGrpSpPr/>
          <p:nvPr/>
        </p:nvGrpSpPr>
        <p:grpSpPr>
          <a:xfrm>
            <a:off x="4267200" y="2955925"/>
            <a:ext cx="1524000" cy="519113"/>
            <a:chOff x="2688" y="2039"/>
            <a:chExt cx="960" cy="327"/>
          </a:xfrm>
        </p:grpSpPr>
        <p:sp>
          <p:nvSpPr>
            <p:cNvPr id="59410" name="Line 17"/>
            <p:cNvSpPr/>
            <p:nvPr/>
          </p:nvSpPr>
          <p:spPr>
            <a:xfrm>
              <a:off x="2688" y="2352"/>
              <a:ext cx="960" cy="0"/>
            </a:xfrm>
            <a:prstGeom prst="line">
              <a:avLst/>
            </a:prstGeom>
            <a:ln w="28575" cap="flat" cmpd="sng">
              <a:solidFill>
                <a:schemeClr val="tx1"/>
              </a:solidFill>
              <a:prstDash val="solid"/>
              <a:round/>
              <a:headEnd type="none" w="med" len="med"/>
              <a:tailEnd type="none" w="med" len="med"/>
            </a:ln>
          </p:spPr>
        </p:sp>
        <p:sp>
          <p:nvSpPr>
            <p:cNvPr id="59411" name="Text Box 18"/>
            <p:cNvSpPr txBox="1"/>
            <p:nvPr/>
          </p:nvSpPr>
          <p:spPr>
            <a:xfrm>
              <a:off x="3180" y="2039"/>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6</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grpSp>
        <p:nvGrpSpPr>
          <p:cNvPr id="7" name="Group 19"/>
          <p:cNvGrpSpPr/>
          <p:nvPr/>
        </p:nvGrpSpPr>
        <p:grpSpPr>
          <a:xfrm>
            <a:off x="6115050" y="3300413"/>
            <a:ext cx="361950" cy="914400"/>
            <a:chOff x="3852" y="2256"/>
            <a:chExt cx="228" cy="576"/>
          </a:xfrm>
        </p:grpSpPr>
        <p:sp>
          <p:nvSpPr>
            <p:cNvPr id="59413" name="Line 20"/>
            <p:cNvSpPr/>
            <p:nvPr/>
          </p:nvSpPr>
          <p:spPr>
            <a:xfrm flipV="1">
              <a:off x="4032" y="2256"/>
              <a:ext cx="0" cy="576"/>
            </a:xfrm>
            <a:prstGeom prst="line">
              <a:avLst/>
            </a:prstGeom>
            <a:ln w="28575" cap="flat" cmpd="sng">
              <a:solidFill>
                <a:schemeClr val="tx1"/>
              </a:solidFill>
              <a:prstDash val="solid"/>
              <a:round/>
              <a:headEnd type="none" w="med" len="med"/>
              <a:tailEnd type="stealth" w="med" len="med"/>
            </a:ln>
          </p:spPr>
        </p:sp>
        <p:sp>
          <p:nvSpPr>
            <p:cNvPr id="59414" name="Text Box 21"/>
            <p:cNvSpPr txBox="1"/>
            <p:nvPr/>
          </p:nvSpPr>
          <p:spPr>
            <a:xfrm>
              <a:off x="3852" y="2375"/>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7</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grpSp>
        <p:nvGrpSpPr>
          <p:cNvPr id="8" name="Group 22"/>
          <p:cNvGrpSpPr/>
          <p:nvPr/>
        </p:nvGrpSpPr>
        <p:grpSpPr>
          <a:xfrm>
            <a:off x="7239000" y="3300413"/>
            <a:ext cx="361950" cy="914400"/>
            <a:chOff x="4560" y="2256"/>
            <a:chExt cx="228" cy="576"/>
          </a:xfrm>
        </p:grpSpPr>
        <p:sp>
          <p:nvSpPr>
            <p:cNvPr id="59416" name="Line 23"/>
            <p:cNvSpPr/>
            <p:nvPr/>
          </p:nvSpPr>
          <p:spPr>
            <a:xfrm>
              <a:off x="4752" y="2256"/>
              <a:ext cx="0" cy="576"/>
            </a:xfrm>
            <a:prstGeom prst="line">
              <a:avLst/>
            </a:prstGeom>
            <a:ln w="28575" cap="flat" cmpd="sng">
              <a:solidFill>
                <a:schemeClr val="tx1"/>
              </a:solidFill>
              <a:prstDash val="solid"/>
              <a:round/>
              <a:headEnd type="none" w="med" len="med"/>
              <a:tailEnd type="stealth" w="med" len="med"/>
            </a:ln>
          </p:spPr>
        </p:sp>
        <p:sp>
          <p:nvSpPr>
            <p:cNvPr id="59417" name="Text Box 24"/>
            <p:cNvSpPr txBox="1"/>
            <p:nvPr/>
          </p:nvSpPr>
          <p:spPr>
            <a:xfrm>
              <a:off x="4560" y="2375"/>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8</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sp>
        <p:nvSpPr>
          <p:cNvPr id="127" name="Line 25"/>
          <p:cNvSpPr/>
          <p:nvPr/>
        </p:nvSpPr>
        <p:spPr>
          <a:xfrm flipV="1">
            <a:off x="228600" y="3148013"/>
            <a:ext cx="0" cy="3200400"/>
          </a:xfrm>
          <a:prstGeom prst="line">
            <a:avLst/>
          </a:prstGeom>
          <a:ln w="28575" cap="flat" cmpd="sng">
            <a:solidFill>
              <a:schemeClr val="tx1"/>
            </a:solidFill>
            <a:prstDash val="solid"/>
            <a:round/>
            <a:headEnd type="none" w="med" len="med"/>
            <a:tailEnd type="none" w="med" len="med"/>
          </a:ln>
        </p:spPr>
      </p:sp>
      <p:sp>
        <p:nvSpPr>
          <p:cNvPr id="128" name="Line 26"/>
          <p:cNvSpPr/>
          <p:nvPr/>
        </p:nvSpPr>
        <p:spPr>
          <a:xfrm>
            <a:off x="228600" y="3148013"/>
            <a:ext cx="609600" cy="0"/>
          </a:xfrm>
          <a:prstGeom prst="line">
            <a:avLst/>
          </a:prstGeom>
          <a:ln w="28575" cap="flat" cmpd="sng">
            <a:solidFill>
              <a:schemeClr val="tx1"/>
            </a:solidFill>
            <a:prstDash val="solid"/>
            <a:round/>
            <a:headEnd type="none" w="med" len="med"/>
            <a:tailEnd type="stealth" w="med" len="med"/>
          </a:ln>
        </p:spPr>
      </p:sp>
      <p:grpSp>
        <p:nvGrpSpPr>
          <p:cNvPr id="9" name="Group 27"/>
          <p:cNvGrpSpPr/>
          <p:nvPr/>
        </p:nvGrpSpPr>
        <p:grpSpPr>
          <a:xfrm>
            <a:off x="7772400" y="4443413"/>
            <a:ext cx="304800" cy="1905000"/>
            <a:chOff x="4896" y="2976"/>
            <a:chExt cx="192" cy="1200"/>
          </a:xfrm>
        </p:grpSpPr>
        <p:sp>
          <p:nvSpPr>
            <p:cNvPr id="59421" name="Line 28"/>
            <p:cNvSpPr/>
            <p:nvPr/>
          </p:nvSpPr>
          <p:spPr>
            <a:xfrm>
              <a:off x="5088" y="2976"/>
              <a:ext cx="0" cy="1200"/>
            </a:xfrm>
            <a:prstGeom prst="line">
              <a:avLst/>
            </a:prstGeom>
            <a:ln w="28575" cap="flat" cmpd="sng">
              <a:solidFill>
                <a:schemeClr val="tx1"/>
              </a:solidFill>
              <a:prstDash val="solid"/>
              <a:round/>
              <a:headEnd type="none" w="med" len="med"/>
              <a:tailEnd type="none" w="med" len="med"/>
            </a:ln>
          </p:spPr>
        </p:sp>
        <p:sp>
          <p:nvSpPr>
            <p:cNvPr id="59422" name="Line 29"/>
            <p:cNvSpPr/>
            <p:nvPr/>
          </p:nvSpPr>
          <p:spPr>
            <a:xfrm flipH="1">
              <a:off x="4896" y="2976"/>
              <a:ext cx="192" cy="0"/>
            </a:xfrm>
            <a:prstGeom prst="line">
              <a:avLst/>
            </a:prstGeom>
            <a:ln w="28575" cap="flat" cmpd="sng">
              <a:solidFill>
                <a:schemeClr val="tx1"/>
              </a:solidFill>
              <a:prstDash val="solid"/>
              <a:round/>
              <a:headEnd type="none" w="med" len="med"/>
              <a:tailEnd type="none" w="med" len="med"/>
            </a:ln>
          </p:spPr>
        </p:sp>
      </p:grpSp>
      <p:grpSp>
        <p:nvGrpSpPr>
          <p:cNvPr id="10" name="Group 30"/>
          <p:cNvGrpSpPr/>
          <p:nvPr/>
        </p:nvGrpSpPr>
        <p:grpSpPr>
          <a:xfrm>
            <a:off x="228600" y="5837238"/>
            <a:ext cx="7848600" cy="519112"/>
            <a:chOff x="144" y="3854"/>
            <a:chExt cx="4944" cy="327"/>
          </a:xfrm>
        </p:grpSpPr>
        <p:sp>
          <p:nvSpPr>
            <p:cNvPr id="59424" name="Line 31"/>
            <p:cNvSpPr/>
            <p:nvPr/>
          </p:nvSpPr>
          <p:spPr>
            <a:xfrm flipH="1">
              <a:off x="2496" y="4176"/>
              <a:ext cx="2592" cy="0"/>
            </a:xfrm>
            <a:prstGeom prst="line">
              <a:avLst/>
            </a:prstGeom>
            <a:ln w="28575" cap="flat" cmpd="sng">
              <a:solidFill>
                <a:schemeClr val="tx1"/>
              </a:solidFill>
              <a:prstDash val="solid"/>
              <a:round/>
              <a:headEnd type="none" w="med" len="med"/>
              <a:tailEnd type="none" w="med" len="med"/>
            </a:ln>
          </p:spPr>
        </p:sp>
        <p:sp>
          <p:nvSpPr>
            <p:cNvPr id="59425" name="Line 32"/>
            <p:cNvSpPr/>
            <p:nvPr/>
          </p:nvSpPr>
          <p:spPr>
            <a:xfrm flipH="1">
              <a:off x="144" y="4176"/>
              <a:ext cx="2400" cy="0"/>
            </a:xfrm>
            <a:prstGeom prst="line">
              <a:avLst/>
            </a:prstGeom>
            <a:ln w="28575" cap="flat" cmpd="sng">
              <a:solidFill>
                <a:schemeClr val="tx1"/>
              </a:solidFill>
              <a:prstDash val="solid"/>
              <a:round/>
              <a:headEnd type="none" w="med" len="med"/>
              <a:tailEnd type="none" w="med" len="med"/>
            </a:ln>
          </p:spPr>
        </p:sp>
        <p:sp>
          <p:nvSpPr>
            <p:cNvPr id="59426" name="Text Box 33"/>
            <p:cNvSpPr txBox="1"/>
            <p:nvPr/>
          </p:nvSpPr>
          <p:spPr>
            <a:xfrm>
              <a:off x="3180" y="3854"/>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9</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grpSp>
        <p:nvGrpSpPr>
          <p:cNvPr id="11" name="Group 35"/>
          <p:cNvGrpSpPr/>
          <p:nvPr/>
        </p:nvGrpSpPr>
        <p:grpSpPr>
          <a:xfrm>
            <a:off x="7772400" y="4748213"/>
            <a:ext cx="76200" cy="685800"/>
            <a:chOff x="4944" y="4944"/>
            <a:chExt cx="48" cy="432"/>
          </a:xfrm>
        </p:grpSpPr>
        <p:sp>
          <p:nvSpPr>
            <p:cNvPr id="59428" name="Line 36"/>
            <p:cNvSpPr/>
            <p:nvPr/>
          </p:nvSpPr>
          <p:spPr>
            <a:xfrm>
              <a:off x="4992" y="4944"/>
              <a:ext cx="0" cy="432"/>
            </a:xfrm>
            <a:prstGeom prst="line">
              <a:avLst/>
            </a:prstGeom>
            <a:ln w="28575" cap="flat" cmpd="sng">
              <a:solidFill>
                <a:schemeClr val="tx1"/>
              </a:solidFill>
              <a:prstDash val="solid"/>
              <a:round/>
              <a:headEnd type="none" w="med" len="med"/>
              <a:tailEnd type="none" w="med" len="med"/>
            </a:ln>
          </p:spPr>
        </p:sp>
        <p:sp>
          <p:nvSpPr>
            <p:cNvPr id="59429" name="Line 37"/>
            <p:cNvSpPr/>
            <p:nvPr/>
          </p:nvSpPr>
          <p:spPr>
            <a:xfrm>
              <a:off x="4944" y="4944"/>
              <a:ext cx="48" cy="0"/>
            </a:xfrm>
            <a:prstGeom prst="line">
              <a:avLst/>
            </a:prstGeom>
            <a:ln w="28575" cap="flat" cmpd="sng">
              <a:solidFill>
                <a:schemeClr val="tx1"/>
              </a:solidFill>
              <a:prstDash val="solid"/>
              <a:round/>
              <a:headEnd type="none" w="med" len="med"/>
              <a:tailEnd type="none" w="med" len="med"/>
            </a:ln>
          </p:spPr>
        </p:sp>
      </p:grpSp>
      <p:grpSp>
        <p:nvGrpSpPr>
          <p:cNvPr id="12" name="Group 38"/>
          <p:cNvGrpSpPr/>
          <p:nvPr/>
        </p:nvGrpSpPr>
        <p:grpSpPr>
          <a:xfrm>
            <a:off x="3690938" y="4937125"/>
            <a:ext cx="4157662" cy="519113"/>
            <a:chOff x="2325" y="3287"/>
            <a:chExt cx="2619" cy="327"/>
          </a:xfrm>
        </p:grpSpPr>
        <p:sp>
          <p:nvSpPr>
            <p:cNvPr id="59431" name="Text Box 39"/>
            <p:cNvSpPr txBox="1"/>
            <p:nvPr/>
          </p:nvSpPr>
          <p:spPr>
            <a:xfrm>
              <a:off x="3168" y="3287"/>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4</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59432" name="Freeform 40"/>
            <p:cNvSpPr/>
            <p:nvPr/>
          </p:nvSpPr>
          <p:spPr>
            <a:xfrm>
              <a:off x="2325" y="3597"/>
              <a:ext cx="2619" cy="3"/>
            </a:xfrm>
            <a:custGeom>
              <a:avLst/>
              <a:gdLst/>
              <a:ahLst/>
              <a:cxnLst>
                <a:cxn ang="0">
                  <a:pos x="2619" y="3"/>
                </a:cxn>
                <a:cxn ang="0">
                  <a:pos x="0" y="0"/>
                </a:cxn>
              </a:cxnLst>
              <a:pathLst>
                <a:path w="2619" h="3">
                  <a:moveTo>
                    <a:pt x="2619" y="3"/>
                  </a:moveTo>
                  <a:lnTo>
                    <a:pt x="0" y="0"/>
                  </a:lnTo>
                </a:path>
              </a:pathLst>
            </a:custGeom>
            <a:noFill/>
            <a:ln w="28575" cap="flat" cmpd="sng">
              <a:solidFill>
                <a:schemeClr val="tx1"/>
              </a:solidFill>
              <a:prstDash val="solid"/>
              <a:round/>
              <a:headEnd type="none" w="med" len="med"/>
              <a:tailEnd type="none" w="med" len="med"/>
            </a:ln>
          </p:spPr>
          <p:txBody>
            <a:bodyPr/>
            <a:p>
              <a:endParaRPr lang="zh-CN" altLang="en-US"/>
            </a:p>
          </p:txBody>
        </p:sp>
      </p:grpSp>
      <p:sp>
        <p:nvSpPr>
          <p:cNvPr id="59433" name="Rectangle 43"/>
          <p:cNvSpPr/>
          <p:nvPr/>
        </p:nvSpPr>
        <p:spPr>
          <a:xfrm>
            <a:off x="3205163" y="5129213"/>
            <a:ext cx="909637" cy="688975"/>
          </a:xfrm>
          <a:prstGeom prst="rect">
            <a:avLst/>
          </a:prstGeom>
          <a:noFill/>
          <a:ln w="20701">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3" name="Line 44"/>
          <p:cNvSpPr/>
          <p:nvPr/>
        </p:nvSpPr>
        <p:spPr>
          <a:xfrm>
            <a:off x="3429000" y="2843213"/>
            <a:ext cx="0" cy="304800"/>
          </a:xfrm>
          <a:prstGeom prst="line">
            <a:avLst/>
          </a:prstGeom>
          <a:ln w="28575" cap="flat" cmpd="sng">
            <a:solidFill>
              <a:schemeClr val="tx1"/>
            </a:solidFill>
            <a:prstDash val="solid"/>
            <a:round/>
            <a:headEnd type="none" w="med" len="med"/>
            <a:tailEnd type="stealth" w="med" len="med"/>
          </a:ln>
        </p:spPr>
      </p:sp>
      <p:sp>
        <p:nvSpPr>
          <p:cNvPr id="144" name="Line 45"/>
          <p:cNvSpPr/>
          <p:nvPr/>
        </p:nvSpPr>
        <p:spPr>
          <a:xfrm flipV="1">
            <a:off x="4267200" y="3452813"/>
            <a:ext cx="0" cy="152400"/>
          </a:xfrm>
          <a:prstGeom prst="line">
            <a:avLst/>
          </a:prstGeom>
          <a:ln w="28575" cap="flat" cmpd="sng">
            <a:solidFill>
              <a:schemeClr val="tx1"/>
            </a:solidFill>
            <a:prstDash val="solid"/>
            <a:round/>
            <a:headEnd type="none" w="med" len="med"/>
            <a:tailEnd type="none" w="med" len="med"/>
          </a:ln>
        </p:spPr>
      </p:sp>
      <p:grpSp>
        <p:nvGrpSpPr>
          <p:cNvPr id="13" name="Group 46"/>
          <p:cNvGrpSpPr/>
          <p:nvPr/>
        </p:nvGrpSpPr>
        <p:grpSpPr>
          <a:xfrm>
            <a:off x="3706813" y="3833813"/>
            <a:ext cx="152400" cy="1600200"/>
            <a:chOff x="2352" y="2592"/>
            <a:chExt cx="96" cy="1008"/>
          </a:xfrm>
        </p:grpSpPr>
        <p:sp>
          <p:nvSpPr>
            <p:cNvPr id="59437" name="Line 47"/>
            <p:cNvSpPr/>
            <p:nvPr/>
          </p:nvSpPr>
          <p:spPr>
            <a:xfrm>
              <a:off x="2352" y="2592"/>
              <a:ext cx="96" cy="0"/>
            </a:xfrm>
            <a:prstGeom prst="line">
              <a:avLst/>
            </a:prstGeom>
            <a:ln w="28575" cap="flat" cmpd="sng">
              <a:solidFill>
                <a:schemeClr val="tx1"/>
              </a:solidFill>
              <a:prstDash val="solid"/>
              <a:round/>
              <a:headEnd type="none" w="med" len="med"/>
              <a:tailEnd type="stealth" w="med" len="med"/>
            </a:ln>
          </p:spPr>
        </p:sp>
        <p:sp>
          <p:nvSpPr>
            <p:cNvPr id="59438" name="Line 48"/>
            <p:cNvSpPr/>
            <p:nvPr/>
          </p:nvSpPr>
          <p:spPr>
            <a:xfrm flipV="1">
              <a:off x="2352" y="2592"/>
              <a:ext cx="0" cy="1008"/>
            </a:xfrm>
            <a:prstGeom prst="line">
              <a:avLst/>
            </a:prstGeom>
            <a:ln w="28575" cap="flat" cmpd="sng">
              <a:solidFill>
                <a:schemeClr val="tx1"/>
              </a:solidFill>
              <a:prstDash val="solid"/>
              <a:round/>
              <a:headEnd type="none" w="med" len="med"/>
              <a:tailEnd type="none" w="med" len="med"/>
            </a:ln>
          </p:spPr>
        </p:sp>
      </p:grpSp>
      <p:grpSp>
        <p:nvGrpSpPr>
          <p:cNvPr id="14" name="Group 111"/>
          <p:cNvGrpSpPr/>
          <p:nvPr/>
        </p:nvGrpSpPr>
        <p:grpSpPr>
          <a:xfrm>
            <a:off x="463550" y="1624013"/>
            <a:ext cx="8459788" cy="4495800"/>
            <a:chOff x="292" y="1200"/>
            <a:chExt cx="5329" cy="2832"/>
          </a:xfrm>
        </p:grpSpPr>
        <p:sp>
          <p:nvSpPr>
            <p:cNvPr id="59440" name="Rectangle 50"/>
            <p:cNvSpPr/>
            <p:nvPr/>
          </p:nvSpPr>
          <p:spPr>
            <a:xfrm>
              <a:off x="1876" y="2246"/>
              <a:ext cx="572" cy="233"/>
            </a:xfrm>
            <a:prstGeom prst="rect">
              <a:avLst/>
            </a:prstGeom>
            <a:noFill/>
            <a:ln w="9525">
              <a:noFill/>
            </a:ln>
          </p:spPr>
          <p:txBody>
            <a:bodyPr lIns="0" tIns="0" rIns="0" bIns="0" anchor="t" anchorCtr="0">
              <a:spAutoFit/>
            </a:bodyPr>
            <a:p>
              <a:r>
                <a:rPr lang="en-US" altLang="zh-CN" sz="2400" dirty="0">
                  <a:latin typeface="Times New Roman" panose="02020603050405020304" pitchFamily="18" charset="0"/>
                  <a:ea typeface="宋体" panose="02010600030101010101" pitchFamily="2" charset="-122"/>
                </a:rPr>
                <a:t>CU</a:t>
              </a:r>
              <a:endParaRPr lang="en-US" altLang="zh-CN" sz="2400" dirty="0">
                <a:latin typeface="Arial" panose="020B0604020202020204" pitchFamily="34" charset="0"/>
                <a:ea typeface="宋体" panose="02010600030101010101" pitchFamily="2" charset="-122"/>
              </a:endParaRPr>
            </a:p>
          </p:txBody>
        </p:sp>
        <p:sp>
          <p:nvSpPr>
            <p:cNvPr id="59441" name="Rectangle 51"/>
            <p:cNvSpPr/>
            <p:nvPr/>
          </p:nvSpPr>
          <p:spPr>
            <a:xfrm>
              <a:off x="1818" y="2636"/>
              <a:ext cx="592" cy="233"/>
            </a:xfrm>
            <a:prstGeom prst="rect">
              <a:avLst/>
            </a:prstGeom>
            <a:noFill/>
            <a:ln w="9525">
              <a:noFill/>
            </a:ln>
          </p:spPr>
          <p:txBody>
            <a:bodyPr lIns="0" tIns="0" rIns="0" bIns="0" anchor="t" anchorCtr="0">
              <a:spAutoFit/>
            </a:bodyPr>
            <a:p>
              <a:r>
                <a:rPr lang="zh-CN" altLang="en-US" sz="2400" dirty="0">
                  <a:latin typeface="Arial" panose="020B0604020202020204" pitchFamily="34" charset="0"/>
                  <a:ea typeface="宋体" panose="02010600030101010101" pitchFamily="2" charset="-122"/>
                </a:rPr>
                <a:t>控制</a:t>
              </a:r>
              <a:endParaRPr lang="zh-CN" altLang="en-US" sz="2400" dirty="0">
                <a:latin typeface="Arial" panose="020B0604020202020204" pitchFamily="34" charset="0"/>
                <a:ea typeface="宋体" panose="02010600030101010101" pitchFamily="2" charset="-122"/>
              </a:endParaRPr>
            </a:p>
          </p:txBody>
        </p:sp>
        <p:sp>
          <p:nvSpPr>
            <p:cNvPr id="59442" name="Rectangle 52"/>
            <p:cNvSpPr/>
            <p:nvPr/>
          </p:nvSpPr>
          <p:spPr>
            <a:xfrm>
              <a:off x="1818" y="3045"/>
              <a:ext cx="521" cy="233"/>
            </a:xfrm>
            <a:prstGeom prst="rect">
              <a:avLst/>
            </a:prstGeom>
            <a:noFill/>
            <a:ln w="9525">
              <a:noFill/>
            </a:ln>
          </p:spPr>
          <p:txBody>
            <a:bodyPr lIns="0" tIns="0" rIns="0" bIns="0" anchor="t" anchorCtr="0">
              <a:spAutoFit/>
            </a:bodyPr>
            <a:p>
              <a:r>
                <a:rPr lang="zh-CN" altLang="en-US" sz="2400" dirty="0">
                  <a:latin typeface="Arial" panose="020B0604020202020204" pitchFamily="34" charset="0"/>
                  <a:ea typeface="宋体" panose="02010600030101010101" pitchFamily="2" charset="-122"/>
                </a:rPr>
                <a:t>单元</a:t>
              </a:r>
              <a:endParaRPr lang="zh-CN" altLang="en-US" sz="2400" dirty="0">
                <a:latin typeface="Arial" panose="020B0604020202020204" pitchFamily="34" charset="0"/>
                <a:ea typeface="宋体" panose="02010600030101010101" pitchFamily="2" charset="-122"/>
              </a:endParaRPr>
            </a:p>
          </p:txBody>
        </p:sp>
        <p:grpSp>
          <p:nvGrpSpPr>
            <p:cNvPr id="59443" name="Group 110"/>
            <p:cNvGrpSpPr/>
            <p:nvPr/>
          </p:nvGrpSpPr>
          <p:grpSpPr>
            <a:xfrm>
              <a:off x="292" y="1200"/>
              <a:ext cx="5329" cy="2832"/>
              <a:chOff x="292" y="1200"/>
              <a:chExt cx="5329" cy="2832"/>
            </a:xfrm>
          </p:grpSpPr>
          <p:grpSp>
            <p:nvGrpSpPr>
              <p:cNvPr id="59444" name="Group 54"/>
              <p:cNvGrpSpPr/>
              <p:nvPr/>
            </p:nvGrpSpPr>
            <p:grpSpPr>
              <a:xfrm>
                <a:off x="3456" y="1200"/>
                <a:ext cx="1584" cy="2832"/>
                <a:chOff x="3456" y="1200"/>
                <a:chExt cx="1584" cy="2832"/>
              </a:xfrm>
            </p:grpSpPr>
            <p:sp>
              <p:nvSpPr>
                <p:cNvPr id="59445" name="Rectangle 55"/>
                <p:cNvSpPr/>
                <p:nvPr/>
              </p:nvSpPr>
              <p:spPr>
                <a:xfrm>
                  <a:off x="3456" y="1200"/>
                  <a:ext cx="1584" cy="283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nvGrpSpPr>
                <p:cNvPr id="59446" name="Group 56"/>
                <p:cNvGrpSpPr/>
                <p:nvPr/>
              </p:nvGrpSpPr>
              <p:grpSpPr>
                <a:xfrm>
                  <a:off x="3648" y="3667"/>
                  <a:ext cx="1216" cy="365"/>
                  <a:chOff x="3648" y="3667"/>
                  <a:chExt cx="1216" cy="365"/>
                </a:xfrm>
              </p:grpSpPr>
              <p:sp>
                <p:nvSpPr>
                  <p:cNvPr id="59447" name="Rectangle 57"/>
                  <p:cNvSpPr/>
                  <p:nvPr/>
                </p:nvSpPr>
                <p:spPr>
                  <a:xfrm>
                    <a:off x="3648" y="3667"/>
                    <a:ext cx="1200" cy="365"/>
                  </a:xfrm>
                  <a:prstGeom prst="rect">
                    <a:avLst/>
                  </a:prstGeom>
                  <a:noFill/>
                  <a:ln w="1587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59448" name="Rectangle 58"/>
                  <p:cNvSpPr/>
                  <p:nvPr/>
                </p:nvSpPr>
                <p:spPr>
                  <a:xfrm>
                    <a:off x="3797" y="3686"/>
                    <a:ext cx="1067" cy="269"/>
                  </a:xfrm>
                  <a:prstGeom prst="rect">
                    <a:avLst/>
                  </a:prstGeom>
                  <a:noFill/>
                  <a:ln w="9525">
                    <a:noFill/>
                  </a:ln>
                </p:spPr>
                <p:txBody>
                  <a:bodyPr lIns="0" tIns="0" rIns="0" bIns="0" anchor="t" anchorCtr="0">
                    <a:spAutoFit/>
                  </a:bodyPr>
                  <a:p>
                    <a:r>
                      <a:rPr lang="zh-CN" altLang="en-US" sz="2800" dirty="0">
                        <a:latin typeface="Arial" panose="020B0604020202020204" pitchFamily="34" charset="0"/>
                        <a:ea typeface="宋体" panose="02010600030101010101" pitchFamily="2" charset="-122"/>
                      </a:rPr>
                      <a:t>主存储器</a:t>
                    </a:r>
                    <a:endParaRPr lang="zh-CN" altLang="en-US" sz="2800" dirty="0">
                      <a:latin typeface="Arial" panose="020B0604020202020204" pitchFamily="34" charset="0"/>
                      <a:ea typeface="宋体" panose="02010600030101010101" pitchFamily="2" charset="-122"/>
                    </a:endParaRPr>
                  </a:p>
                </p:txBody>
              </p:sp>
            </p:grpSp>
            <p:grpSp>
              <p:nvGrpSpPr>
                <p:cNvPr id="59449" name="Group 59"/>
                <p:cNvGrpSpPr/>
                <p:nvPr/>
              </p:nvGrpSpPr>
              <p:grpSpPr>
                <a:xfrm>
                  <a:off x="3552" y="2832"/>
                  <a:ext cx="1353" cy="576"/>
                  <a:chOff x="3552" y="2832"/>
                  <a:chExt cx="1353" cy="576"/>
                </a:xfrm>
              </p:grpSpPr>
              <p:sp>
                <p:nvSpPr>
                  <p:cNvPr id="59450" name="Rectangle 60"/>
                  <p:cNvSpPr/>
                  <p:nvPr/>
                </p:nvSpPr>
                <p:spPr>
                  <a:xfrm>
                    <a:off x="4266" y="2832"/>
                    <a:ext cx="630" cy="576"/>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9451" name="Rectangle 61"/>
                  <p:cNvSpPr/>
                  <p:nvPr/>
                </p:nvSpPr>
                <p:spPr>
                  <a:xfrm>
                    <a:off x="4331" y="2996"/>
                    <a:ext cx="574" cy="233"/>
                  </a:xfrm>
                  <a:prstGeom prst="rect">
                    <a:avLst/>
                  </a:prstGeom>
                  <a:noFill/>
                  <a:ln w="28575">
                    <a:noFill/>
                  </a:ln>
                </p:spPr>
                <p:txBody>
                  <a:bodyPr lIns="0" tIns="0" rIns="0" bIns="0" anchor="t" anchorCtr="0">
                    <a:spAutoFit/>
                  </a:bodyPr>
                  <a:p>
                    <a:r>
                      <a:rPr lang="en-US" altLang="zh-CN" sz="2400" dirty="0">
                        <a:latin typeface="Times New Roman" panose="02020603050405020304" pitchFamily="18" charset="0"/>
                        <a:ea typeface="宋体" panose="02010600030101010101" pitchFamily="2" charset="-122"/>
                      </a:rPr>
                      <a:t>MDR</a:t>
                    </a:r>
                    <a:endParaRPr lang="en-US" altLang="zh-CN" sz="2400" dirty="0">
                      <a:latin typeface="Arial" panose="020B0604020202020204" pitchFamily="34" charset="0"/>
                      <a:ea typeface="宋体" panose="02010600030101010101" pitchFamily="2" charset="-122"/>
                    </a:endParaRPr>
                  </a:p>
                </p:txBody>
              </p:sp>
              <p:sp>
                <p:nvSpPr>
                  <p:cNvPr id="59452" name="Rectangle 62"/>
                  <p:cNvSpPr/>
                  <p:nvPr/>
                </p:nvSpPr>
                <p:spPr>
                  <a:xfrm>
                    <a:off x="3552" y="2832"/>
                    <a:ext cx="624" cy="576"/>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9453" name="Rectangle 63"/>
                  <p:cNvSpPr/>
                  <p:nvPr/>
                </p:nvSpPr>
                <p:spPr>
                  <a:xfrm>
                    <a:off x="3631" y="2985"/>
                    <a:ext cx="628" cy="233"/>
                  </a:xfrm>
                  <a:prstGeom prst="rect">
                    <a:avLst/>
                  </a:prstGeom>
                  <a:noFill/>
                  <a:ln w="28575">
                    <a:noFill/>
                  </a:ln>
                </p:spPr>
                <p:txBody>
                  <a:bodyPr lIns="0" tIns="0" rIns="0" bIns="0" anchor="t" anchorCtr="0">
                    <a:spAutoFit/>
                  </a:bodyPr>
                  <a:p>
                    <a:r>
                      <a:rPr lang="en-US" altLang="zh-CN" sz="2400" dirty="0">
                        <a:latin typeface="Times New Roman" panose="02020603050405020304" pitchFamily="18" charset="0"/>
                        <a:ea typeface="宋体" panose="02010600030101010101" pitchFamily="2" charset="-122"/>
                      </a:rPr>
                      <a:t>MAR</a:t>
                    </a:r>
                    <a:endParaRPr lang="en-US" altLang="zh-CN" sz="2400" dirty="0">
                      <a:latin typeface="Arial" panose="020B0604020202020204" pitchFamily="34" charset="0"/>
                      <a:ea typeface="宋体" panose="02010600030101010101" pitchFamily="2" charset="-122"/>
                    </a:endParaRPr>
                  </a:p>
                </p:txBody>
              </p:sp>
            </p:grpSp>
            <p:grpSp>
              <p:nvGrpSpPr>
                <p:cNvPr id="59454" name="Group 64"/>
                <p:cNvGrpSpPr/>
                <p:nvPr/>
              </p:nvGrpSpPr>
              <p:grpSpPr>
                <a:xfrm>
                  <a:off x="3552" y="1344"/>
                  <a:ext cx="1392" cy="912"/>
                  <a:chOff x="3552" y="1344"/>
                  <a:chExt cx="1392" cy="912"/>
                </a:xfrm>
              </p:grpSpPr>
              <p:sp>
                <p:nvSpPr>
                  <p:cNvPr id="59455" name="Rectangle 65"/>
                  <p:cNvSpPr/>
                  <p:nvPr/>
                </p:nvSpPr>
                <p:spPr>
                  <a:xfrm>
                    <a:off x="3552" y="1344"/>
                    <a:ext cx="1392" cy="912"/>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9456" name="Text Box 66"/>
                  <p:cNvSpPr txBox="1"/>
                  <p:nvPr/>
                </p:nvSpPr>
                <p:spPr>
                  <a:xfrm>
                    <a:off x="3815" y="1602"/>
                    <a:ext cx="895" cy="368"/>
                  </a:xfrm>
                  <a:prstGeom prst="rect">
                    <a:avLst/>
                  </a:prstGeom>
                  <a:noFill/>
                  <a:ln w="9525">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存储体</a:t>
                    </a:r>
                    <a:endParaRPr lang="zh-CN" altLang="en-US" sz="3200" dirty="0">
                      <a:latin typeface="Arial" panose="020B0604020202020204" pitchFamily="34" charset="0"/>
                      <a:ea typeface="宋体" panose="02010600030101010101" pitchFamily="2" charset="-122"/>
                    </a:endParaRPr>
                  </a:p>
                </p:txBody>
              </p:sp>
            </p:grpSp>
          </p:grpSp>
          <p:grpSp>
            <p:nvGrpSpPr>
              <p:cNvPr id="59457" name="Group 67"/>
              <p:cNvGrpSpPr/>
              <p:nvPr/>
            </p:nvGrpSpPr>
            <p:grpSpPr>
              <a:xfrm>
                <a:off x="292" y="1200"/>
                <a:ext cx="2876" cy="2830"/>
                <a:chOff x="292" y="1200"/>
                <a:chExt cx="2876" cy="2830"/>
              </a:xfrm>
            </p:grpSpPr>
            <p:sp>
              <p:nvSpPr>
                <p:cNvPr id="59458" name="Rectangle 68"/>
                <p:cNvSpPr/>
                <p:nvPr/>
              </p:nvSpPr>
              <p:spPr>
                <a:xfrm>
                  <a:off x="292" y="1200"/>
                  <a:ext cx="2828" cy="2830"/>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9459" name="Rectangle 69"/>
                <p:cNvSpPr/>
                <p:nvPr/>
              </p:nvSpPr>
              <p:spPr>
                <a:xfrm>
                  <a:off x="1357" y="1248"/>
                  <a:ext cx="531" cy="310"/>
                </a:xfrm>
                <a:prstGeom prst="rect">
                  <a:avLst/>
                </a:prstGeom>
                <a:noFill/>
                <a:ln w="9525">
                  <a:noFill/>
                </a:ln>
              </p:spPr>
              <p:txBody>
                <a:bodyPr wrap="none" lIns="0" tIns="0" rIns="0" bIns="0" anchor="t" anchorCtr="0">
                  <a:spAutoFit/>
                </a:bodyPr>
                <a:p>
                  <a:pPr algn="ctr"/>
                  <a:r>
                    <a:rPr lang="en-US" altLang="zh-CN" sz="3200" dirty="0">
                      <a:latin typeface="Times New Roman" panose="02020603050405020304" pitchFamily="18" charset="0"/>
                      <a:ea typeface="宋体" panose="02010600030101010101" pitchFamily="2" charset="-122"/>
                    </a:rPr>
                    <a:t>CPU</a:t>
                  </a:r>
                  <a:endParaRPr lang="en-US" altLang="zh-CN" sz="3200" dirty="0">
                    <a:latin typeface="Arial" panose="020B0604020202020204" pitchFamily="34" charset="0"/>
                    <a:ea typeface="宋体" panose="02010600030101010101" pitchFamily="2" charset="-122"/>
                  </a:endParaRPr>
                </a:p>
              </p:txBody>
            </p:sp>
            <p:grpSp>
              <p:nvGrpSpPr>
                <p:cNvPr id="59460" name="Group 70"/>
                <p:cNvGrpSpPr/>
                <p:nvPr/>
              </p:nvGrpSpPr>
              <p:grpSpPr>
                <a:xfrm>
                  <a:off x="1680" y="1584"/>
                  <a:ext cx="1488" cy="2352"/>
                  <a:chOff x="1680" y="1584"/>
                  <a:chExt cx="1488" cy="2352"/>
                </a:xfrm>
              </p:grpSpPr>
              <p:grpSp>
                <p:nvGrpSpPr>
                  <p:cNvPr id="59461" name="Group 71"/>
                  <p:cNvGrpSpPr/>
                  <p:nvPr/>
                </p:nvGrpSpPr>
                <p:grpSpPr>
                  <a:xfrm>
                    <a:off x="2427" y="2980"/>
                    <a:ext cx="741" cy="284"/>
                    <a:chOff x="2427" y="2980"/>
                    <a:chExt cx="741" cy="284"/>
                  </a:xfrm>
                </p:grpSpPr>
                <p:sp>
                  <p:nvSpPr>
                    <p:cNvPr id="59462" name="Rectangle 72"/>
                    <p:cNvSpPr/>
                    <p:nvPr/>
                  </p:nvSpPr>
                  <p:spPr>
                    <a:xfrm>
                      <a:off x="2427" y="2980"/>
                      <a:ext cx="438" cy="284"/>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9463" name="Rectangle 73"/>
                    <p:cNvSpPr/>
                    <p:nvPr/>
                  </p:nvSpPr>
                  <p:spPr>
                    <a:xfrm>
                      <a:off x="2511" y="2980"/>
                      <a:ext cx="657" cy="269"/>
                    </a:xfrm>
                    <a:prstGeom prst="rect">
                      <a:avLst/>
                    </a:prstGeom>
                    <a:noFill/>
                    <a:ln w="9525">
                      <a:noFill/>
                    </a:ln>
                  </p:spPr>
                  <p:txBody>
                    <a:bodyPr lIns="0" tIns="0" rIns="0" bIns="0" anchor="t" anchorCtr="0">
                      <a:spAutoFit/>
                    </a:bodyPr>
                    <a:p>
                      <a:r>
                        <a:rPr lang="en-US" altLang="zh-CN" sz="2800" dirty="0">
                          <a:latin typeface="Times New Roman" panose="02020603050405020304" pitchFamily="18" charset="0"/>
                          <a:ea typeface="宋体" panose="02010600030101010101" pitchFamily="2" charset="-122"/>
                        </a:rPr>
                        <a:t>PC</a:t>
                      </a:r>
                      <a:endParaRPr lang="en-US" altLang="zh-CN" sz="2800" dirty="0">
                        <a:latin typeface="Arial" panose="020B0604020202020204" pitchFamily="34" charset="0"/>
                        <a:ea typeface="宋体" panose="02010600030101010101" pitchFamily="2" charset="-122"/>
                      </a:endParaRPr>
                    </a:p>
                  </p:txBody>
                </p:sp>
              </p:grpSp>
              <p:sp>
                <p:nvSpPr>
                  <p:cNvPr id="59464" name="Rectangle 74"/>
                  <p:cNvSpPr/>
                  <p:nvPr/>
                </p:nvSpPr>
                <p:spPr>
                  <a:xfrm>
                    <a:off x="2064" y="3610"/>
                    <a:ext cx="816" cy="233"/>
                  </a:xfrm>
                  <a:prstGeom prst="rect">
                    <a:avLst/>
                  </a:prstGeom>
                  <a:noFill/>
                  <a:ln w="9525">
                    <a:noFill/>
                  </a:ln>
                </p:spPr>
                <p:txBody>
                  <a:bodyPr lIns="0" tIns="0" rIns="0" bIns="0" anchor="t" anchorCtr="0">
                    <a:spAutoFit/>
                  </a:bodyPr>
                  <a:p>
                    <a:r>
                      <a:rPr lang="zh-CN" altLang="en-US" sz="2400" dirty="0">
                        <a:latin typeface="Arial" panose="020B0604020202020204" pitchFamily="34" charset="0"/>
                        <a:ea typeface="宋体" panose="02010600030101010101" pitchFamily="2" charset="-122"/>
                      </a:rPr>
                      <a:t>控制器</a:t>
                    </a:r>
                    <a:endParaRPr lang="zh-CN" altLang="en-US" sz="2400" dirty="0">
                      <a:latin typeface="Arial" panose="020B0604020202020204" pitchFamily="34" charset="0"/>
                      <a:ea typeface="宋体" panose="02010600030101010101" pitchFamily="2" charset="-122"/>
                    </a:endParaRPr>
                  </a:p>
                </p:txBody>
              </p:sp>
              <p:sp>
                <p:nvSpPr>
                  <p:cNvPr id="59465" name="Rectangle 75"/>
                  <p:cNvSpPr/>
                  <p:nvPr/>
                </p:nvSpPr>
                <p:spPr>
                  <a:xfrm>
                    <a:off x="1778" y="2160"/>
                    <a:ext cx="478" cy="1300"/>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nvGrpSpPr>
                  <p:cNvPr id="59466" name="Group 76"/>
                  <p:cNvGrpSpPr/>
                  <p:nvPr/>
                </p:nvGrpSpPr>
                <p:grpSpPr>
                  <a:xfrm>
                    <a:off x="2427" y="2453"/>
                    <a:ext cx="693" cy="283"/>
                    <a:chOff x="2427" y="2453"/>
                    <a:chExt cx="693" cy="283"/>
                  </a:xfrm>
                </p:grpSpPr>
                <p:sp>
                  <p:nvSpPr>
                    <p:cNvPr id="59467" name="Rectangle 77"/>
                    <p:cNvSpPr/>
                    <p:nvPr/>
                  </p:nvSpPr>
                  <p:spPr>
                    <a:xfrm>
                      <a:off x="2427" y="2453"/>
                      <a:ext cx="438" cy="283"/>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9468" name="Rectangle 78"/>
                    <p:cNvSpPr/>
                    <p:nvPr/>
                  </p:nvSpPr>
                  <p:spPr>
                    <a:xfrm>
                      <a:off x="2520" y="2453"/>
                      <a:ext cx="600" cy="269"/>
                    </a:xfrm>
                    <a:prstGeom prst="rect">
                      <a:avLst/>
                    </a:prstGeom>
                    <a:noFill/>
                    <a:ln w="9525">
                      <a:noFill/>
                    </a:ln>
                  </p:spPr>
                  <p:txBody>
                    <a:bodyPr lIns="0" tIns="0" rIns="0" bIns="0" anchor="t" anchorCtr="0">
                      <a:spAutoFit/>
                    </a:bodyPr>
                    <a:p>
                      <a:r>
                        <a:rPr lang="en-US" altLang="zh-CN" sz="2800" dirty="0">
                          <a:latin typeface="Times New Roman" panose="02020603050405020304" pitchFamily="18" charset="0"/>
                          <a:ea typeface="宋体" panose="02010600030101010101" pitchFamily="2" charset="-122"/>
                        </a:rPr>
                        <a:t>IR</a:t>
                      </a:r>
                      <a:endParaRPr lang="en-US" altLang="zh-CN" sz="2800" dirty="0">
                        <a:latin typeface="Arial" panose="020B0604020202020204" pitchFamily="34" charset="0"/>
                        <a:ea typeface="宋体" panose="02010600030101010101" pitchFamily="2" charset="-122"/>
                      </a:endParaRPr>
                    </a:p>
                  </p:txBody>
                </p:sp>
              </p:grpSp>
              <p:sp>
                <p:nvSpPr>
                  <p:cNvPr id="59469" name="Rectangle 79"/>
                  <p:cNvSpPr/>
                  <p:nvPr/>
                </p:nvSpPr>
                <p:spPr>
                  <a:xfrm>
                    <a:off x="1680" y="1584"/>
                    <a:ext cx="1296" cy="2352"/>
                  </a:xfrm>
                  <a:prstGeom prst="rect">
                    <a:avLst/>
                  </a:prstGeom>
                  <a:noFill/>
                  <a:ln w="28575" cap="flat" cmpd="sng">
                    <a:solidFill>
                      <a:schemeClr val="tx1"/>
                    </a:solidFill>
                    <a:prstDash val="lgDashDot"/>
                    <a:miter/>
                    <a:headEnd type="none" w="med" len="med"/>
                    <a:tailEnd type="none" w="med" len="med"/>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59470" name="Line 80"/>
                  <p:cNvSpPr/>
                  <p:nvPr/>
                </p:nvSpPr>
                <p:spPr>
                  <a:xfrm flipV="1">
                    <a:off x="1848" y="1584"/>
                    <a:ext cx="0" cy="576"/>
                  </a:xfrm>
                  <a:prstGeom prst="line">
                    <a:avLst/>
                  </a:prstGeom>
                  <a:ln w="28575" cap="flat" cmpd="sng">
                    <a:solidFill>
                      <a:schemeClr val="tx1"/>
                    </a:solidFill>
                    <a:prstDash val="solid"/>
                    <a:round/>
                    <a:headEnd type="none" w="med" len="med"/>
                    <a:tailEnd type="stealth" w="med" len="med"/>
                  </a:ln>
                </p:spPr>
              </p:sp>
              <p:sp>
                <p:nvSpPr>
                  <p:cNvPr id="59471" name="Line 81"/>
                  <p:cNvSpPr/>
                  <p:nvPr/>
                </p:nvSpPr>
                <p:spPr>
                  <a:xfrm flipV="1">
                    <a:off x="2064" y="1584"/>
                    <a:ext cx="0" cy="576"/>
                  </a:xfrm>
                  <a:prstGeom prst="line">
                    <a:avLst/>
                  </a:prstGeom>
                  <a:ln w="28575" cap="flat" cmpd="sng">
                    <a:solidFill>
                      <a:schemeClr val="tx1"/>
                    </a:solidFill>
                    <a:prstDash val="solid"/>
                    <a:round/>
                    <a:headEnd type="none" w="med" len="med"/>
                    <a:tailEnd type="stealth" w="med" len="med"/>
                  </a:ln>
                </p:spPr>
              </p:sp>
              <p:sp>
                <p:nvSpPr>
                  <p:cNvPr id="59472" name="Text Box 82"/>
                  <p:cNvSpPr txBox="1"/>
                  <p:nvPr/>
                </p:nvSpPr>
                <p:spPr>
                  <a:xfrm>
                    <a:off x="1814" y="1754"/>
                    <a:ext cx="308"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p:txBody>
              </p:sp>
            </p:grpSp>
            <p:grpSp>
              <p:nvGrpSpPr>
                <p:cNvPr id="59473" name="Group 83"/>
                <p:cNvGrpSpPr/>
                <p:nvPr/>
              </p:nvGrpSpPr>
              <p:grpSpPr>
                <a:xfrm>
                  <a:off x="384" y="1584"/>
                  <a:ext cx="1209" cy="2352"/>
                  <a:chOff x="384" y="1584"/>
                  <a:chExt cx="1209" cy="2352"/>
                </a:xfrm>
              </p:grpSpPr>
              <p:sp>
                <p:nvSpPr>
                  <p:cNvPr id="59474" name="Rectangle 84"/>
                  <p:cNvSpPr/>
                  <p:nvPr/>
                </p:nvSpPr>
                <p:spPr>
                  <a:xfrm>
                    <a:off x="779" y="3486"/>
                    <a:ext cx="495" cy="375"/>
                  </a:xfrm>
                  <a:prstGeom prst="rect">
                    <a:avLst/>
                  </a:prstGeom>
                  <a:noFill/>
                  <a:ln w="1587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59475" name="Rectangle 85"/>
                  <p:cNvSpPr/>
                  <p:nvPr/>
                </p:nvSpPr>
                <p:spPr>
                  <a:xfrm>
                    <a:off x="698" y="3601"/>
                    <a:ext cx="785" cy="233"/>
                  </a:xfrm>
                  <a:prstGeom prst="rect">
                    <a:avLst/>
                  </a:prstGeom>
                  <a:noFill/>
                  <a:ln w="9525">
                    <a:noFill/>
                  </a:ln>
                </p:spPr>
                <p:txBody>
                  <a:bodyPr lIns="0" tIns="0" rIns="0" bIns="0" anchor="t" anchorCtr="0">
                    <a:spAutoFit/>
                  </a:bodyPr>
                  <a:p>
                    <a:r>
                      <a:rPr lang="zh-CN" altLang="en-US" sz="2400" dirty="0">
                        <a:latin typeface="Arial" panose="020B0604020202020204" pitchFamily="34" charset="0"/>
                        <a:ea typeface="宋体" panose="02010600030101010101" pitchFamily="2" charset="-122"/>
                      </a:rPr>
                      <a:t>运算器</a:t>
                    </a:r>
                    <a:endParaRPr lang="zh-CN" altLang="en-US" sz="2400" dirty="0">
                      <a:latin typeface="Arial" panose="020B0604020202020204" pitchFamily="34" charset="0"/>
                      <a:ea typeface="宋体" panose="02010600030101010101" pitchFamily="2" charset="-122"/>
                    </a:endParaRPr>
                  </a:p>
                </p:txBody>
              </p:sp>
              <p:sp>
                <p:nvSpPr>
                  <p:cNvPr id="59476" name="Rectangle 86"/>
                  <p:cNvSpPr/>
                  <p:nvPr/>
                </p:nvSpPr>
                <p:spPr>
                  <a:xfrm>
                    <a:off x="1117" y="1988"/>
                    <a:ext cx="374" cy="282"/>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9477" name="Rectangle 87"/>
                  <p:cNvSpPr/>
                  <p:nvPr/>
                </p:nvSpPr>
                <p:spPr>
                  <a:xfrm>
                    <a:off x="1178" y="1867"/>
                    <a:ext cx="415" cy="173"/>
                  </a:xfrm>
                  <a:prstGeom prst="rect">
                    <a:avLst/>
                  </a:prstGeom>
                  <a:noFill/>
                  <a:ln w="9525">
                    <a:noFill/>
                  </a:ln>
                </p:spPr>
                <p:txBody>
                  <a:bodyPr lIns="0" tIns="0" rIns="0" bIns="0" anchor="t" anchorCtr="0">
                    <a:spAutoFit/>
                  </a:bodyPr>
                  <a:p>
                    <a:r>
                      <a:rPr lang="en-US" altLang="zh-CN" dirty="0">
                        <a:latin typeface="Times New Roman" panose="02020603050405020304" pitchFamily="18" charset="0"/>
                        <a:ea typeface="宋体" panose="02010600030101010101" pitchFamily="2" charset="-122"/>
                      </a:rPr>
                      <a:t>MQ</a:t>
                    </a:r>
                    <a:endParaRPr lang="en-US" altLang="zh-CN" sz="4000" dirty="0">
                      <a:latin typeface="Arial" panose="020B0604020202020204" pitchFamily="34" charset="0"/>
                      <a:ea typeface="宋体" panose="02010600030101010101" pitchFamily="2" charset="-122"/>
                    </a:endParaRPr>
                  </a:p>
                </p:txBody>
              </p:sp>
              <p:sp>
                <p:nvSpPr>
                  <p:cNvPr id="59478" name="Freeform 88"/>
                  <p:cNvSpPr/>
                  <p:nvPr/>
                </p:nvSpPr>
                <p:spPr>
                  <a:xfrm>
                    <a:off x="772" y="2272"/>
                    <a:ext cx="94" cy="317"/>
                  </a:xfrm>
                  <a:custGeom>
                    <a:avLst/>
                    <a:gdLst/>
                    <a:ahLst/>
                    <a:cxnLst>
                      <a:cxn ang="0">
                        <a:pos x="0" y="85"/>
                      </a:cxn>
                      <a:cxn ang="0">
                        <a:pos x="9" y="85"/>
                      </a:cxn>
                      <a:cxn ang="0">
                        <a:pos x="9" y="325"/>
                      </a:cxn>
                      <a:cxn ang="0">
                        <a:pos x="27" y="325"/>
                      </a:cxn>
                      <a:cxn ang="0">
                        <a:pos x="27" y="85"/>
                      </a:cxn>
                      <a:cxn ang="0">
                        <a:pos x="35" y="85"/>
                      </a:cxn>
                      <a:cxn ang="0">
                        <a:pos x="17" y="0"/>
                      </a:cxn>
                      <a:cxn ang="0">
                        <a:pos x="0" y="85"/>
                      </a:cxn>
                    </a:cxnLst>
                    <a:pathLst>
                      <a:path w="120" h="315">
                        <a:moveTo>
                          <a:pt x="0" y="80"/>
                        </a:moveTo>
                        <a:lnTo>
                          <a:pt x="30" y="80"/>
                        </a:lnTo>
                        <a:lnTo>
                          <a:pt x="30" y="315"/>
                        </a:lnTo>
                        <a:lnTo>
                          <a:pt x="89" y="315"/>
                        </a:lnTo>
                        <a:lnTo>
                          <a:pt x="89" y="80"/>
                        </a:lnTo>
                        <a:lnTo>
                          <a:pt x="120" y="80"/>
                        </a:lnTo>
                        <a:lnTo>
                          <a:pt x="59" y="0"/>
                        </a:lnTo>
                        <a:lnTo>
                          <a:pt x="0" y="80"/>
                        </a:lnTo>
                        <a:close/>
                      </a:path>
                    </a:pathLst>
                  </a:custGeom>
                  <a:noFill/>
                  <a:ln w="15875" cap="flat" cmpd="sng">
                    <a:solidFill>
                      <a:schemeClr val="tx1"/>
                    </a:solidFill>
                    <a:prstDash val="solid"/>
                    <a:round/>
                    <a:headEnd type="none" w="med" len="med"/>
                    <a:tailEnd type="none" w="med" len="med"/>
                  </a:ln>
                </p:spPr>
                <p:txBody>
                  <a:bodyPr/>
                  <a:p>
                    <a:endParaRPr lang="zh-CN" altLang="en-US"/>
                  </a:p>
                </p:txBody>
              </p:sp>
              <p:sp>
                <p:nvSpPr>
                  <p:cNvPr id="59479" name="Rectangle 89"/>
                  <p:cNvSpPr/>
                  <p:nvPr/>
                </p:nvSpPr>
                <p:spPr>
                  <a:xfrm>
                    <a:off x="542" y="1988"/>
                    <a:ext cx="373" cy="282"/>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9480" name="Rectangle 90"/>
                  <p:cNvSpPr/>
                  <p:nvPr/>
                </p:nvSpPr>
                <p:spPr>
                  <a:xfrm>
                    <a:off x="578" y="1868"/>
                    <a:ext cx="536" cy="173"/>
                  </a:xfrm>
                  <a:prstGeom prst="rect">
                    <a:avLst/>
                  </a:prstGeom>
                  <a:noFill/>
                  <a:ln w="9525">
                    <a:noFill/>
                  </a:ln>
                </p:spPr>
                <p:txBody>
                  <a:bodyPr lIns="0" tIns="0" rIns="0" bIns="0" anchor="t" anchorCtr="0">
                    <a:spAutoFit/>
                  </a:bodyPr>
                  <a:p>
                    <a:r>
                      <a:rPr lang="en-US" altLang="zh-CN" dirty="0">
                        <a:latin typeface="Times New Roman" panose="02020603050405020304" pitchFamily="18" charset="0"/>
                        <a:ea typeface="宋体" panose="02010600030101010101" pitchFamily="2" charset="-122"/>
                      </a:rPr>
                      <a:t>ACC</a:t>
                    </a:r>
                    <a:endParaRPr lang="en-US" altLang="zh-CN" sz="4000" dirty="0">
                      <a:latin typeface="Arial" panose="020B0604020202020204" pitchFamily="34" charset="0"/>
                      <a:ea typeface="宋体" panose="02010600030101010101" pitchFamily="2" charset="-122"/>
                    </a:endParaRPr>
                  </a:p>
                </p:txBody>
              </p:sp>
              <p:sp>
                <p:nvSpPr>
                  <p:cNvPr id="59481" name="Rectangle 91"/>
                  <p:cNvSpPr/>
                  <p:nvPr/>
                </p:nvSpPr>
                <p:spPr>
                  <a:xfrm>
                    <a:off x="542" y="2591"/>
                    <a:ext cx="373" cy="281"/>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9482" name="Rectangle 92"/>
                  <p:cNvSpPr/>
                  <p:nvPr/>
                </p:nvSpPr>
                <p:spPr>
                  <a:xfrm>
                    <a:off x="575" y="2476"/>
                    <a:ext cx="304" cy="173"/>
                  </a:xfrm>
                  <a:prstGeom prst="rect">
                    <a:avLst/>
                  </a:prstGeom>
                  <a:noFill/>
                  <a:ln w="9525">
                    <a:noFill/>
                  </a:ln>
                </p:spPr>
                <p:txBody>
                  <a:bodyPr wrap="none" lIns="0" tIns="0" rIns="0" bIns="0" anchor="t" anchorCtr="0">
                    <a:spAutoFit/>
                  </a:bodyPr>
                  <a:p>
                    <a:pPr algn="ctr"/>
                    <a:r>
                      <a:rPr lang="en-US" altLang="zh-CN" dirty="0">
                        <a:latin typeface="Times New Roman" panose="02020603050405020304" pitchFamily="18" charset="0"/>
                        <a:ea typeface="宋体" panose="02010600030101010101" pitchFamily="2" charset="-122"/>
                      </a:rPr>
                      <a:t>ALU</a:t>
                    </a:r>
                    <a:endParaRPr lang="en-US" altLang="zh-CN" sz="4000" dirty="0">
                      <a:latin typeface="Arial" panose="020B0604020202020204" pitchFamily="34" charset="0"/>
                      <a:ea typeface="宋体" panose="02010600030101010101" pitchFamily="2" charset="-122"/>
                    </a:endParaRPr>
                  </a:p>
                </p:txBody>
              </p:sp>
              <p:sp>
                <p:nvSpPr>
                  <p:cNvPr id="59483" name="Rectangle 93"/>
                  <p:cNvSpPr/>
                  <p:nvPr/>
                </p:nvSpPr>
                <p:spPr>
                  <a:xfrm>
                    <a:off x="539" y="3198"/>
                    <a:ext cx="373" cy="281"/>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59484" name="Rectangle 94"/>
                  <p:cNvSpPr/>
                  <p:nvPr/>
                </p:nvSpPr>
                <p:spPr>
                  <a:xfrm>
                    <a:off x="680" y="3092"/>
                    <a:ext cx="268" cy="174"/>
                  </a:xfrm>
                  <a:prstGeom prst="rect">
                    <a:avLst/>
                  </a:prstGeom>
                  <a:noFill/>
                  <a:ln w="9525">
                    <a:noFill/>
                  </a:ln>
                </p:spPr>
                <p:txBody>
                  <a:bodyPr lIns="0" tIns="0" rIns="0" bIns="0" anchor="t" anchorCtr="0">
                    <a:spAutoFit/>
                  </a:bodyPr>
                  <a:p>
                    <a:r>
                      <a:rPr lang="en-US" altLang="zh-CN" dirty="0">
                        <a:latin typeface="Times New Roman" panose="02020603050405020304" pitchFamily="18" charset="0"/>
                        <a:ea typeface="宋体" panose="02010600030101010101" pitchFamily="2" charset="-122"/>
                      </a:rPr>
                      <a:t>X</a:t>
                    </a:r>
                    <a:endParaRPr lang="en-US" altLang="zh-CN" sz="4000" dirty="0">
                      <a:latin typeface="Arial" panose="020B0604020202020204" pitchFamily="34" charset="0"/>
                      <a:ea typeface="宋体" panose="02010600030101010101" pitchFamily="2" charset="-122"/>
                    </a:endParaRPr>
                  </a:p>
                </p:txBody>
              </p:sp>
              <p:sp>
                <p:nvSpPr>
                  <p:cNvPr id="59485" name="Freeform 95"/>
                  <p:cNvSpPr/>
                  <p:nvPr/>
                </p:nvSpPr>
                <p:spPr>
                  <a:xfrm>
                    <a:off x="682" y="2880"/>
                    <a:ext cx="92" cy="316"/>
                  </a:xfrm>
                  <a:custGeom>
                    <a:avLst/>
                    <a:gdLst/>
                    <a:ahLst/>
                    <a:cxnLst>
                      <a:cxn ang="0">
                        <a:pos x="0" y="82"/>
                      </a:cxn>
                      <a:cxn ang="0">
                        <a:pos x="9" y="82"/>
                      </a:cxn>
                      <a:cxn ang="0">
                        <a:pos x="9" y="328"/>
                      </a:cxn>
                      <a:cxn ang="0">
                        <a:pos x="25" y="328"/>
                      </a:cxn>
                      <a:cxn ang="0">
                        <a:pos x="25" y="82"/>
                      </a:cxn>
                      <a:cxn ang="0">
                        <a:pos x="33" y="82"/>
                      </a:cxn>
                      <a:cxn ang="0">
                        <a:pos x="17" y="0"/>
                      </a:cxn>
                      <a:cxn ang="0">
                        <a:pos x="0" y="82"/>
                      </a:cxn>
                    </a:cxnLst>
                    <a:pathLst>
                      <a:path w="119" h="313">
                        <a:moveTo>
                          <a:pt x="0" y="77"/>
                        </a:moveTo>
                        <a:lnTo>
                          <a:pt x="30" y="77"/>
                        </a:lnTo>
                        <a:lnTo>
                          <a:pt x="30" y="313"/>
                        </a:lnTo>
                        <a:lnTo>
                          <a:pt x="89" y="313"/>
                        </a:lnTo>
                        <a:lnTo>
                          <a:pt x="89" y="77"/>
                        </a:lnTo>
                        <a:lnTo>
                          <a:pt x="119" y="77"/>
                        </a:lnTo>
                        <a:lnTo>
                          <a:pt x="60" y="0"/>
                        </a:lnTo>
                        <a:lnTo>
                          <a:pt x="0" y="77"/>
                        </a:lnTo>
                        <a:close/>
                      </a:path>
                    </a:pathLst>
                  </a:custGeom>
                  <a:noFill/>
                  <a:ln w="15875" cap="flat" cmpd="sng">
                    <a:solidFill>
                      <a:schemeClr val="tx1"/>
                    </a:solidFill>
                    <a:prstDash val="solid"/>
                    <a:round/>
                    <a:headEnd type="none" w="med" len="med"/>
                    <a:tailEnd type="none" w="med" len="med"/>
                  </a:ln>
                </p:spPr>
                <p:txBody>
                  <a:bodyPr/>
                  <a:p>
                    <a:endParaRPr lang="zh-CN" altLang="en-US"/>
                  </a:p>
                </p:txBody>
              </p:sp>
              <p:sp>
                <p:nvSpPr>
                  <p:cNvPr id="59486" name="Rectangle 96"/>
                  <p:cNvSpPr/>
                  <p:nvPr/>
                </p:nvSpPr>
                <p:spPr>
                  <a:xfrm>
                    <a:off x="384" y="1584"/>
                    <a:ext cx="1200" cy="2352"/>
                  </a:xfrm>
                  <a:prstGeom prst="rect">
                    <a:avLst/>
                  </a:prstGeom>
                  <a:noFill/>
                  <a:ln w="28575" cap="flat" cmpd="sng">
                    <a:solidFill>
                      <a:schemeClr val="tx1"/>
                    </a:solidFill>
                    <a:prstDash val="lgDashDot"/>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59487" name="Freeform 97"/>
                  <p:cNvSpPr/>
                  <p:nvPr/>
                </p:nvSpPr>
                <p:spPr>
                  <a:xfrm rot="10800000">
                    <a:off x="576" y="2275"/>
                    <a:ext cx="94" cy="317"/>
                  </a:xfrm>
                  <a:custGeom>
                    <a:avLst/>
                    <a:gdLst/>
                    <a:ahLst/>
                    <a:cxnLst>
                      <a:cxn ang="0">
                        <a:pos x="0" y="85"/>
                      </a:cxn>
                      <a:cxn ang="0">
                        <a:pos x="9" y="85"/>
                      </a:cxn>
                      <a:cxn ang="0">
                        <a:pos x="9" y="325"/>
                      </a:cxn>
                      <a:cxn ang="0">
                        <a:pos x="27" y="325"/>
                      </a:cxn>
                      <a:cxn ang="0">
                        <a:pos x="27" y="85"/>
                      </a:cxn>
                      <a:cxn ang="0">
                        <a:pos x="35" y="85"/>
                      </a:cxn>
                      <a:cxn ang="0">
                        <a:pos x="17" y="0"/>
                      </a:cxn>
                      <a:cxn ang="0">
                        <a:pos x="0" y="85"/>
                      </a:cxn>
                    </a:cxnLst>
                    <a:pathLst>
                      <a:path w="120" h="315">
                        <a:moveTo>
                          <a:pt x="0" y="80"/>
                        </a:moveTo>
                        <a:lnTo>
                          <a:pt x="30" y="80"/>
                        </a:lnTo>
                        <a:lnTo>
                          <a:pt x="30" y="315"/>
                        </a:lnTo>
                        <a:lnTo>
                          <a:pt x="89" y="315"/>
                        </a:lnTo>
                        <a:lnTo>
                          <a:pt x="89" y="80"/>
                        </a:lnTo>
                        <a:lnTo>
                          <a:pt x="120" y="80"/>
                        </a:lnTo>
                        <a:lnTo>
                          <a:pt x="59" y="0"/>
                        </a:lnTo>
                        <a:lnTo>
                          <a:pt x="0" y="80"/>
                        </a:lnTo>
                        <a:close/>
                      </a:path>
                    </a:pathLst>
                  </a:custGeom>
                  <a:noFill/>
                  <a:ln w="15875" cap="flat" cmpd="sng">
                    <a:solidFill>
                      <a:schemeClr val="tx1"/>
                    </a:solidFill>
                    <a:prstDash val="solid"/>
                    <a:round/>
                    <a:headEnd type="none" w="med" len="med"/>
                    <a:tailEnd type="none" w="med" len="med"/>
                  </a:ln>
                </p:spPr>
                <p:txBody>
                  <a:bodyPr/>
                  <a:p>
                    <a:endParaRPr lang="zh-CN" altLang="en-US"/>
                  </a:p>
                </p:txBody>
              </p:sp>
              <p:sp>
                <p:nvSpPr>
                  <p:cNvPr id="59488" name="Freeform 98"/>
                  <p:cNvSpPr/>
                  <p:nvPr/>
                </p:nvSpPr>
                <p:spPr>
                  <a:xfrm>
                    <a:off x="915" y="2064"/>
                    <a:ext cx="200" cy="1"/>
                  </a:xfrm>
                  <a:custGeom>
                    <a:avLst/>
                    <a:gdLst/>
                    <a:ahLst/>
                    <a:cxnLst>
                      <a:cxn ang="0">
                        <a:pos x="0" y="0"/>
                      </a:cxn>
                      <a:cxn ang="0">
                        <a:pos x="200" y="0"/>
                      </a:cxn>
                    </a:cxnLst>
                    <a:pathLst>
                      <a:path w="200" h="1">
                        <a:moveTo>
                          <a:pt x="0" y="0"/>
                        </a:moveTo>
                        <a:lnTo>
                          <a:pt x="200" y="0"/>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59489" name="Freeform 99"/>
                  <p:cNvSpPr/>
                  <p:nvPr/>
                </p:nvSpPr>
                <p:spPr>
                  <a:xfrm>
                    <a:off x="915" y="2184"/>
                    <a:ext cx="203" cy="1"/>
                  </a:xfrm>
                  <a:custGeom>
                    <a:avLst/>
                    <a:gdLst/>
                    <a:ahLst/>
                    <a:cxnLst>
                      <a:cxn ang="0">
                        <a:pos x="203" y="0"/>
                      </a:cxn>
                      <a:cxn ang="0">
                        <a:pos x="0" y="0"/>
                      </a:cxn>
                    </a:cxnLst>
                    <a:pathLst>
                      <a:path w="203" h="1">
                        <a:moveTo>
                          <a:pt x="203" y="0"/>
                        </a:moveTo>
                        <a:lnTo>
                          <a:pt x="0" y="0"/>
                        </a:lnTo>
                      </a:path>
                    </a:pathLst>
                  </a:custGeom>
                  <a:noFill/>
                  <a:ln w="28575" cap="flat" cmpd="sng">
                    <a:solidFill>
                      <a:schemeClr val="tx1"/>
                    </a:solidFill>
                    <a:prstDash val="solid"/>
                    <a:round/>
                    <a:headEnd type="none" w="med" len="med"/>
                    <a:tailEnd type="stealth" w="med" len="med"/>
                  </a:ln>
                </p:spPr>
                <p:txBody>
                  <a:bodyPr/>
                  <a:p>
                    <a:endParaRPr lang="zh-CN" altLang="en-US"/>
                  </a:p>
                </p:txBody>
              </p:sp>
            </p:grpSp>
          </p:grpSp>
          <p:grpSp>
            <p:nvGrpSpPr>
              <p:cNvPr id="59490" name="Group 109"/>
              <p:cNvGrpSpPr/>
              <p:nvPr/>
            </p:nvGrpSpPr>
            <p:grpSpPr>
              <a:xfrm>
                <a:off x="5232" y="1200"/>
                <a:ext cx="389" cy="2832"/>
                <a:chOff x="5232" y="1200"/>
                <a:chExt cx="389" cy="2832"/>
              </a:xfrm>
            </p:grpSpPr>
            <p:grpSp>
              <p:nvGrpSpPr>
                <p:cNvPr id="59491" name="Group 108"/>
                <p:cNvGrpSpPr/>
                <p:nvPr/>
              </p:nvGrpSpPr>
              <p:grpSpPr>
                <a:xfrm>
                  <a:off x="5232" y="1200"/>
                  <a:ext cx="389" cy="2832"/>
                  <a:chOff x="5232" y="1200"/>
                  <a:chExt cx="389" cy="2832"/>
                </a:xfrm>
              </p:grpSpPr>
              <p:sp>
                <p:nvSpPr>
                  <p:cNvPr id="59492" name="Rectangle 102"/>
                  <p:cNvSpPr/>
                  <p:nvPr/>
                </p:nvSpPr>
                <p:spPr>
                  <a:xfrm>
                    <a:off x="5232" y="1200"/>
                    <a:ext cx="389" cy="2832"/>
                  </a:xfrm>
                  <a:prstGeom prst="rect">
                    <a:avLst/>
                  </a:prstGeom>
                  <a:noFill/>
                  <a:ln w="38100">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59493" name="Rectangle 103"/>
                  <p:cNvSpPr/>
                  <p:nvPr/>
                </p:nvSpPr>
                <p:spPr>
                  <a:xfrm>
                    <a:off x="5323" y="2341"/>
                    <a:ext cx="245" cy="611"/>
                  </a:xfrm>
                  <a:prstGeom prst="rect">
                    <a:avLst/>
                  </a:prstGeom>
                  <a:noFill/>
                  <a:ln w="38100">
                    <a:noFill/>
                  </a:ln>
                </p:spPr>
                <p:txBody>
                  <a:bodyPr wrap="none" lIns="0" tIns="0" rIns="0" bIns="0" anchor="t" anchorCtr="0">
                    <a:spAutoFit/>
                  </a:bodyPr>
                  <a:p>
                    <a:pPr algn="ctr"/>
                    <a:r>
                      <a:rPr lang="en-US" altLang="zh-CN" sz="2100" dirty="0">
                        <a:latin typeface="Times New Roman" panose="02020603050405020304" pitchFamily="18" charset="0"/>
                        <a:ea typeface="宋体" panose="02010600030101010101" pitchFamily="2" charset="-122"/>
                      </a:rPr>
                      <a:t>I/O</a:t>
                    </a:r>
                    <a:endParaRPr lang="en-US" altLang="zh-CN" sz="2100" dirty="0">
                      <a:latin typeface="Times New Roman" panose="02020603050405020304" pitchFamily="18" charset="0"/>
                      <a:ea typeface="宋体" panose="02010600030101010101" pitchFamily="2" charset="-122"/>
                    </a:endParaRPr>
                  </a:p>
                  <a:p>
                    <a:pPr algn="ctr"/>
                    <a:r>
                      <a:rPr lang="zh-CN" altLang="en-US" sz="2100" dirty="0">
                        <a:latin typeface="Times New Roman" panose="02020603050405020304" pitchFamily="18" charset="0"/>
                        <a:ea typeface="宋体" panose="02010600030101010101" pitchFamily="2" charset="-122"/>
                      </a:rPr>
                      <a:t>设</a:t>
                    </a:r>
                    <a:endParaRPr lang="zh-CN" altLang="en-US" sz="2100" dirty="0">
                      <a:latin typeface="Times New Roman" panose="02020603050405020304" pitchFamily="18" charset="0"/>
                      <a:ea typeface="宋体" panose="02010600030101010101" pitchFamily="2" charset="-122"/>
                    </a:endParaRPr>
                  </a:p>
                  <a:p>
                    <a:pPr algn="ctr"/>
                    <a:r>
                      <a:rPr lang="zh-CN" altLang="en-US" sz="2100" dirty="0">
                        <a:latin typeface="Times New Roman" panose="02020603050405020304" pitchFamily="18" charset="0"/>
                        <a:ea typeface="宋体" panose="02010600030101010101" pitchFamily="2" charset="-122"/>
                      </a:rPr>
                      <a:t>备</a:t>
                    </a:r>
                    <a:endParaRPr lang="zh-CN" altLang="en-US" sz="4000" dirty="0">
                      <a:latin typeface="Arial" panose="020B0604020202020204" pitchFamily="34" charset="0"/>
                      <a:ea typeface="宋体" panose="02010600030101010101" pitchFamily="2" charset="-122"/>
                    </a:endParaRPr>
                  </a:p>
                </p:txBody>
              </p:sp>
            </p:grpSp>
            <p:sp>
              <p:nvSpPr>
                <p:cNvPr id="59494" name="Rectangle 104"/>
                <p:cNvSpPr/>
                <p:nvPr/>
              </p:nvSpPr>
              <p:spPr>
                <a:xfrm>
                  <a:off x="5232" y="1200"/>
                  <a:ext cx="384" cy="2832"/>
                </a:xfrm>
                <a:prstGeom prst="rect">
                  <a:avLst/>
                </a:prstGeom>
                <a:noFill/>
                <a:ln w="38100" cap="flat" cmpd="sng">
                  <a:solidFill>
                    <a:schemeClr val="tx1"/>
                  </a:solidFill>
                  <a:prstDash val="solid"/>
                  <a:miter/>
                  <a:headEnd type="none" w="med" len="med"/>
                  <a:tailEnd type="none" w="med" len="med"/>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pSp>
        </p:grpSp>
      </p:grpSp>
      <p:sp>
        <p:nvSpPr>
          <p:cNvPr id="59495" name="矩形 204"/>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Bottom)">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lide(fromTo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downRight)">
                                      <p:cBhvr>
                                        <p:cTn id="27" dur="500"/>
                                        <p:tgtEl>
                                          <p:spTgt spid="11"/>
                                        </p:tgtEl>
                                      </p:cBhvr>
                                    </p:animEffect>
                                  </p:childTnLst>
                                </p:cTn>
                              </p:par>
                            </p:childTnLst>
                          </p:cTn>
                        </p:par>
                        <p:par>
                          <p:cTn id="28" fill="hold">
                            <p:stCondLst>
                              <p:cond delay="500"/>
                            </p:stCondLst>
                            <p:childTnLst>
                              <p:par>
                                <p:cTn id="29" presetID="18" presetClass="entr" presetSubtype="9"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trips(upLeft)">
                                      <p:cBhvr>
                                        <p:cTn id="31" dur="500"/>
                                        <p:tgtEl>
                                          <p:spTgt spid="12"/>
                                        </p:tgtEl>
                                      </p:cBhvr>
                                    </p:animEffect>
                                  </p:childTnLst>
                                </p:cTn>
                              </p:par>
                            </p:childTnLst>
                          </p:cTn>
                        </p:par>
                        <p:par>
                          <p:cTn id="32" fill="hold">
                            <p:stCondLst>
                              <p:cond delay="1000"/>
                            </p:stCondLst>
                            <p:childTnLst>
                              <p:par>
                                <p:cTn id="33" presetID="18" presetClass="entr" presetSubtype="9"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strips(upLef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slide(fromBottom)">
                                      <p:cBhvr>
                                        <p:cTn id="40" dur="500"/>
                                        <p:tgtEl>
                                          <p:spTgt spid="113"/>
                                        </p:tgtEl>
                                      </p:cBhvr>
                                    </p:animEffect>
                                  </p:childTnLst>
                                </p:cTn>
                              </p:par>
                            </p:childTnLst>
                          </p:cTn>
                        </p:par>
                        <p:par>
                          <p:cTn id="41" fill="hold">
                            <p:stCondLst>
                              <p:cond delay="500"/>
                            </p:stCondLst>
                            <p:childTnLst>
                              <p:par>
                                <p:cTn id="42" presetID="18" presetClass="entr" presetSubtype="9"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strips(upLeft)">
                                      <p:cBhvr>
                                        <p:cTn id="44" dur="500"/>
                                        <p:tgtEl>
                                          <p:spTgt spid="5"/>
                                        </p:tgtEl>
                                      </p:cBhvr>
                                    </p:animEffect>
                                  </p:childTnLst>
                                </p:cTn>
                              </p:par>
                            </p:childTnLst>
                          </p:cTn>
                        </p:par>
                        <p:par>
                          <p:cTn id="45" fill="hold">
                            <p:stCondLst>
                              <p:cond delay="1000"/>
                            </p:stCondLst>
                            <p:childTnLst>
                              <p:par>
                                <p:cTn id="46" presetID="18" presetClass="entr" presetSubtype="12" fill="hold" nodeType="afterEffect">
                                  <p:stCondLst>
                                    <p:cond delay="0"/>
                                  </p:stCondLst>
                                  <p:childTnLst>
                                    <p:set>
                                      <p:cBhvr>
                                        <p:cTn id="47" dur="1" fill="hold">
                                          <p:stCondLst>
                                            <p:cond delay="0"/>
                                          </p:stCondLst>
                                        </p:cTn>
                                        <p:tgtEl>
                                          <p:spTgt spid="143"/>
                                        </p:tgtEl>
                                        <p:attrNameLst>
                                          <p:attrName>style.visibility</p:attrName>
                                        </p:attrNameLst>
                                      </p:cBhvr>
                                      <p:to>
                                        <p:strVal val="visible"/>
                                      </p:to>
                                    </p:set>
                                    <p:animEffect transition="in" filter="strips(downLeft)">
                                      <p:cBhvr>
                                        <p:cTn id="48" dur="500"/>
                                        <p:tgtEl>
                                          <p:spTgt spid="143"/>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144"/>
                                        </p:tgtEl>
                                        <p:attrNameLst>
                                          <p:attrName>style.visibility</p:attrName>
                                        </p:attrNameLst>
                                      </p:cBhvr>
                                      <p:to>
                                        <p:strVal val="visible"/>
                                      </p:to>
                                    </p:set>
                                    <p:animEffect transition="in" filter="slide(fromBottom)">
                                      <p:cBhvr>
                                        <p:cTn id="53" dur="500"/>
                                        <p:tgtEl>
                                          <p:spTgt spid="144"/>
                                        </p:tgtEl>
                                      </p:cBhvr>
                                    </p:animEffect>
                                  </p:childTnLst>
                                </p:cTn>
                              </p:par>
                            </p:childTnLst>
                          </p:cTn>
                        </p:par>
                        <p:par>
                          <p:cTn id="54" fill="hold">
                            <p:stCondLst>
                              <p:cond delay="500"/>
                            </p:stCondLst>
                            <p:childTnLst>
                              <p:par>
                                <p:cTn id="55" presetID="18" presetClass="entr" presetSubtype="6" fill="hold"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strips(downRight)">
                                      <p:cBhvr>
                                        <p:cTn id="57" dur="500"/>
                                        <p:tgtEl>
                                          <p:spTgt spid="6"/>
                                        </p:tgtEl>
                                      </p:cBhvr>
                                    </p:animEffect>
                                  </p:childTnLst>
                                </p:cTn>
                              </p:par>
                            </p:childTnLst>
                          </p:cTn>
                        </p:par>
                        <p:par>
                          <p:cTn id="58" fill="hold">
                            <p:stCondLst>
                              <p:cond delay="1000"/>
                            </p:stCondLst>
                            <p:childTnLst>
                              <p:par>
                                <p:cTn id="59" presetID="18" presetClass="entr" presetSubtype="6" fill="hold" nodeType="afterEffect">
                                  <p:stCondLst>
                                    <p:cond delay="0"/>
                                  </p:stCondLst>
                                  <p:childTnLst>
                                    <p:set>
                                      <p:cBhvr>
                                        <p:cTn id="60" dur="1" fill="hold">
                                          <p:stCondLst>
                                            <p:cond delay="0"/>
                                          </p:stCondLst>
                                        </p:cTn>
                                        <p:tgtEl>
                                          <p:spTgt spid="117"/>
                                        </p:tgtEl>
                                        <p:attrNameLst>
                                          <p:attrName>style.visibility</p:attrName>
                                        </p:attrNameLst>
                                      </p:cBhvr>
                                      <p:to>
                                        <p:strVal val="visible"/>
                                      </p:to>
                                    </p:set>
                                    <p:animEffect transition="in" filter="strips(downRight)">
                                      <p:cBhvr>
                                        <p:cTn id="61" dur="500"/>
                                        <p:tgtEl>
                                          <p:spTgt spid="117"/>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slide(fromBottom)">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slide(fromTop)">
                                      <p:cBhvr>
                                        <p:cTn id="71" dur="5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strips(downRight)">
                                      <p:cBhvr>
                                        <p:cTn id="76" dur="500"/>
                                        <p:tgtEl>
                                          <p:spTgt spid="9"/>
                                        </p:tgtEl>
                                      </p:cBhvr>
                                    </p:animEffect>
                                  </p:childTnLst>
                                </p:cTn>
                              </p:par>
                            </p:childTnLst>
                          </p:cTn>
                        </p:par>
                        <p:par>
                          <p:cTn id="77" fill="hold">
                            <p:stCondLst>
                              <p:cond delay="500"/>
                            </p:stCondLst>
                            <p:childTnLst>
                              <p:par>
                                <p:cTn id="78" presetID="18" presetClass="entr" presetSubtype="12" fill="hold"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strips(downLeft)">
                                      <p:cBhvr>
                                        <p:cTn id="80" dur="500"/>
                                        <p:tgtEl>
                                          <p:spTgt spid="10"/>
                                        </p:tgtEl>
                                      </p:cBhvr>
                                    </p:animEffect>
                                  </p:childTnLst>
                                </p:cTn>
                              </p:par>
                            </p:childTnLst>
                          </p:cTn>
                        </p:par>
                        <p:par>
                          <p:cTn id="81" fill="hold">
                            <p:stCondLst>
                              <p:cond delay="1000"/>
                            </p:stCondLst>
                            <p:childTnLst>
                              <p:par>
                                <p:cTn id="82" presetID="18" presetClass="entr" presetSubtype="9" fill="hold" nodeType="afterEffect">
                                  <p:stCondLst>
                                    <p:cond delay="0"/>
                                  </p:stCondLst>
                                  <p:childTnLst>
                                    <p:set>
                                      <p:cBhvr>
                                        <p:cTn id="83" dur="1" fill="hold">
                                          <p:stCondLst>
                                            <p:cond delay="0"/>
                                          </p:stCondLst>
                                        </p:cTn>
                                        <p:tgtEl>
                                          <p:spTgt spid="127"/>
                                        </p:tgtEl>
                                        <p:attrNameLst>
                                          <p:attrName>style.visibility</p:attrName>
                                        </p:attrNameLst>
                                      </p:cBhvr>
                                      <p:to>
                                        <p:strVal val="visible"/>
                                      </p:to>
                                    </p:set>
                                    <p:animEffect transition="in" filter="strips(upLeft)">
                                      <p:cBhvr>
                                        <p:cTn id="84" dur="500"/>
                                        <p:tgtEl>
                                          <p:spTgt spid="127"/>
                                        </p:tgtEl>
                                      </p:cBhvr>
                                    </p:animEffect>
                                  </p:childTnLst>
                                </p:cTn>
                              </p:par>
                            </p:childTnLst>
                          </p:cTn>
                        </p:par>
                        <p:par>
                          <p:cTn id="85" fill="hold">
                            <p:stCondLst>
                              <p:cond delay="1500"/>
                            </p:stCondLst>
                            <p:childTnLst>
                              <p:par>
                                <p:cTn id="86" presetID="18" presetClass="entr" presetSubtype="3" fill="hold" nodeType="afterEffect">
                                  <p:stCondLst>
                                    <p:cond delay="0"/>
                                  </p:stCondLst>
                                  <p:childTnLst>
                                    <p:set>
                                      <p:cBhvr>
                                        <p:cTn id="87" dur="1" fill="hold">
                                          <p:stCondLst>
                                            <p:cond delay="0"/>
                                          </p:stCondLst>
                                        </p:cTn>
                                        <p:tgtEl>
                                          <p:spTgt spid="128"/>
                                        </p:tgtEl>
                                        <p:attrNameLst>
                                          <p:attrName>style.visibility</p:attrName>
                                        </p:attrNameLst>
                                      </p:cBhvr>
                                      <p:to>
                                        <p:strVal val="visible"/>
                                      </p:to>
                                    </p:set>
                                    <p:animEffect transition="in" filter="strips(upRight)">
                                      <p:cBhvr>
                                        <p:cTn id="88"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1158875" y="609600"/>
            <a:ext cx="6454775" cy="762000"/>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1.1.1 </a:t>
            </a:r>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计算机的软硬件概念</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87075" name="Rectangle 3"/>
          <p:cNvSpPr>
            <a:spLocks noGrp="1" noChangeArrowheads="1"/>
          </p:cNvSpPr>
          <p:nvPr>
            <p:ph idx="1"/>
          </p:nvPr>
        </p:nvSpPr>
        <p:spPr>
          <a:xfrm>
            <a:off x="755650" y="1938338"/>
            <a:ext cx="7926388" cy="3873500"/>
          </a:xfrm>
          <a:solidFill>
            <a:schemeClr val="bg1"/>
          </a:solidFill>
          <a:ln>
            <a:solidFill>
              <a:srgbClr val="2709BB"/>
            </a:solidFill>
          </a:ln>
        </p:spPr>
        <p:txBody>
          <a:bodyPr vert="horz" wrap="square" lIns="91440" tIns="45720" rIns="91440" bIns="45720" numCol="1" anchor="t" anchorCtr="0" compatLnSpc="1"/>
          <a:lstStyle/>
          <a:p>
            <a:pPr marL="341630" marR="0" lvl="0" indent="-341630" algn="l" defTabSz="457200" rtl="0" eaLnBrk="0" fontAlgn="base" latinLnBrk="0" hangingPunct="0">
              <a:lnSpc>
                <a:spcPts val="3600"/>
              </a:lnSpc>
              <a:spcBef>
                <a:spcPct val="0"/>
              </a:spcBef>
              <a:spcAft>
                <a:spcPts val="600"/>
              </a:spcAft>
              <a:buClr>
                <a:srgbClr val="2709BB"/>
              </a:buClr>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rgbClr val="C00000"/>
                </a:solidFill>
                <a:effectLst/>
                <a:uLnTx/>
                <a:uFillTx/>
                <a:latin typeface="微软雅黑 Light" panose="020B0502040204020203" pitchFamily="34" charset="-122"/>
                <a:ea typeface="微软雅黑 Light" panose="020B0502040204020203" pitchFamily="34" charset="-122"/>
                <a:cs typeface="+mn-cs"/>
              </a:rPr>
              <a:t>计算机软件是指计算机运行所需的程序及相关资料</a:t>
            </a:r>
            <a:r>
              <a:rPr kumimoji="0" lang="zh-CN" altLang="en-US" sz="2800" b="1" i="0" u="none" strike="noStrike" kern="1200" cap="none" spc="0" normalizeH="0" baseline="0" noProof="0" dirty="0" smtClean="0">
                <a:ln>
                  <a:noFill/>
                </a:ln>
                <a:solidFill>
                  <a:srgbClr val="2709BB"/>
                </a:solidFill>
                <a:effectLst/>
                <a:uLnTx/>
                <a:uFillTx/>
                <a:latin typeface="微软雅黑 Light" panose="020B0502040204020203" pitchFamily="34" charset="-122"/>
                <a:ea typeface="微软雅黑 Light" panose="020B0502040204020203" pitchFamily="34" charset="-122"/>
                <a:cs typeface="+mn-cs"/>
              </a:rPr>
              <a:t>，由人们事先编制成具有各类特殊功能的信息组成。软件通常寄存于各类媒体中，如</a:t>
            </a:r>
            <a:r>
              <a:rPr kumimoji="0" lang="en-US" altLang="zh-CN" sz="2800" b="1" i="0" u="none" strike="noStrike" kern="1200" cap="none" spc="0" normalizeH="0" baseline="0" noProof="0" dirty="0" smtClean="0">
                <a:ln>
                  <a:noFill/>
                </a:ln>
                <a:solidFill>
                  <a:srgbClr val="2709BB"/>
                </a:solidFill>
                <a:effectLst/>
                <a:uLnTx/>
                <a:uFillTx/>
                <a:latin typeface="微软雅黑 Light" panose="020B0502040204020203" pitchFamily="34" charset="-122"/>
                <a:ea typeface="微软雅黑 Light" panose="020B0502040204020203" pitchFamily="34" charset="-122"/>
                <a:cs typeface="+mn-cs"/>
              </a:rPr>
              <a:t>RAM</a:t>
            </a:r>
            <a:r>
              <a:rPr kumimoji="0" lang="zh-CN" altLang="en-US" sz="2800" b="1" i="0" u="none" strike="noStrike" kern="1200" cap="none" spc="0" normalizeH="0" baseline="0" noProof="0" dirty="0" smtClean="0">
                <a:ln>
                  <a:noFill/>
                </a:ln>
                <a:solidFill>
                  <a:srgbClr val="2709BB"/>
                </a:solidFill>
                <a:effectLst/>
                <a:uLnTx/>
                <a:uFillTx/>
                <a:latin typeface="微软雅黑 Light" panose="020B0502040204020203" pitchFamily="34" charset="-122"/>
                <a:ea typeface="微软雅黑 Light" panose="020B0502040204020203" pitchFamily="34" charset="-122"/>
                <a:cs typeface="+mn-cs"/>
              </a:rPr>
              <a:t>、</a:t>
            </a:r>
            <a:r>
              <a:rPr kumimoji="0" lang="en-US" altLang="zh-CN" sz="2800" b="1" i="0" u="none" strike="noStrike" kern="1200" cap="none" spc="0" normalizeH="0" baseline="0" noProof="0" dirty="0" smtClean="0">
                <a:ln>
                  <a:noFill/>
                </a:ln>
                <a:solidFill>
                  <a:srgbClr val="2709BB"/>
                </a:solidFill>
                <a:effectLst/>
                <a:uLnTx/>
                <a:uFillTx/>
                <a:latin typeface="微软雅黑 Light" panose="020B0502040204020203" pitchFamily="34" charset="-122"/>
                <a:ea typeface="微软雅黑 Light" panose="020B0502040204020203" pitchFamily="34" charset="-122"/>
                <a:cs typeface="+mn-cs"/>
              </a:rPr>
              <a:t>ROM</a:t>
            </a:r>
            <a:r>
              <a:rPr kumimoji="0" lang="zh-CN" altLang="en-US" sz="2800" b="1" i="0" u="none" strike="noStrike" kern="1200" cap="none" spc="0" normalizeH="0" baseline="0" noProof="0" dirty="0" smtClean="0">
                <a:ln>
                  <a:noFill/>
                </a:ln>
                <a:solidFill>
                  <a:srgbClr val="2709BB"/>
                </a:solidFill>
                <a:effectLst/>
                <a:uLnTx/>
                <a:uFillTx/>
                <a:latin typeface="微软雅黑 Light" panose="020B0502040204020203" pitchFamily="34" charset="-122"/>
                <a:ea typeface="微软雅黑 Light" panose="020B0502040204020203" pitchFamily="34" charset="-122"/>
                <a:cs typeface="+mn-cs"/>
              </a:rPr>
              <a:t>、磁带、磁盘、光盘等。</a:t>
            </a:r>
            <a:endParaRPr kumimoji="0" lang="en-US" altLang="zh-CN" sz="2800" b="1" i="0" u="none" strike="noStrike" kern="1200" cap="none" spc="0" normalizeH="0" baseline="0" noProof="0" dirty="0" smtClean="0">
              <a:ln>
                <a:noFill/>
              </a:ln>
              <a:solidFill>
                <a:srgbClr val="2709BB"/>
              </a:solidFill>
              <a:effectLst/>
              <a:uLnTx/>
              <a:uFillTx/>
              <a:latin typeface="微软雅黑 Light" panose="020B0502040204020203" pitchFamily="34" charset="-122"/>
              <a:ea typeface="微软雅黑 Light" panose="020B0502040204020203" pitchFamily="34" charset="-122"/>
              <a:cs typeface="+mn-cs"/>
            </a:endParaRPr>
          </a:p>
          <a:p>
            <a:pPr marL="341630" marR="0" lvl="0" indent="-341630" algn="l" defTabSz="457200" rtl="0" eaLnBrk="0" fontAlgn="base" latinLnBrk="0" hangingPunct="0">
              <a:lnSpc>
                <a:spcPts val="3600"/>
              </a:lnSpc>
              <a:spcBef>
                <a:spcPct val="0"/>
              </a:spcBef>
              <a:spcAft>
                <a:spcPts val="600"/>
              </a:spcAft>
              <a:buClr>
                <a:srgbClr val="2709BB"/>
              </a:buClr>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rgbClr val="2709BB"/>
                </a:solidFill>
                <a:effectLst/>
                <a:uLnTx/>
                <a:uFillTx/>
                <a:latin typeface="微软雅黑 Light" panose="020B0502040204020203" pitchFamily="34" charset="-122"/>
                <a:ea typeface="微软雅黑 Light" panose="020B0502040204020203" pitchFamily="34" charset="-122"/>
                <a:cs typeface="+mn-cs"/>
              </a:rPr>
              <a:t>计算机性能的好坏，取决于“软”、“硬”件功能的总和。</a:t>
            </a:r>
            <a:endParaRPr kumimoji="0" lang="en-US" altLang="zh-CN" sz="2800" b="1" i="0" u="none" strike="noStrike" kern="1200" cap="none" spc="0" normalizeH="0" baseline="0" noProof="0" dirty="0" smtClean="0">
              <a:ln>
                <a:noFill/>
              </a:ln>
              <a:solidFill>
                <a:srgbClr val="2709BB"/>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457200" rtl="0" eaLnBrk="0" fontAlgn="base" latinLnBrk="0" hangingPunct="0">
              <a:lnSpc>
                <a:spcPct val="80000"/>
              </a:lnSpc>
              <a:spcBef>
                <a:spcPts val="600"/>
              </a:spcBef>
              <a:spcAft>
                <a:spcPts val="600"/>
              </a:spcAft>
              <a:buClr>
                <a:srgbClr val="2709BB"/>
              </a:buClr>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rgbClr val="2709BB"/>
                </a:solidFill>
                <a:effectLst/>
                <a:uLnTx/>
                <a:uFillTx/>
                <a:latin typeface="微软雅黑 Light" panose="020B0502040204020203" pitchFamily="34" charset="-122"/>
                <a:ea typeface="微软雅黑 Light" panose="020B0502040204020203" pitchFamily="34" charset="-122"/>
                <a:cs typeface="+mn-cs"/>
              </a:rPr>
              <a:t>硬件和软件在计算机系统中相互依存，缺一不可，因此同样重要。</a:t>
            </a:r>
            <a:endParaRPr kumimoji="0" lang="zh-CN" altLang="en-US" sz="2800" b="1" i="0" u="none" strike="noStrike" kern="1200" cap="none" spc="0" normalizeH="0" baseline="0" noProof="0" dirty="0" smtClean="0">
              <a:ln>
                <a:noFill/>
              </a:ln>
              <a:solidFill>
                <a:srgbClr val="2709BB"/>
              </a:solidFill>
              <a:effectLst/>
              <a:uLnTx/>
              <a:uFillTx/>
              <a:latin typeface="微软雅黑 Light" panose="020B0502040204020203" pitchFamily="34" charset="-122"/>
              <a:ea typeface="微软雅黑 Light" panose="020B0502040204020203" pitchFamily="34" charset="-122"/>
              <a:cs typeface="+mn-cs"/>
            </a:endParaRPr>
          </a:p>
          <a:p>
            <a:pPr marL="341630" marR="0" lvl="0" indent="-341630" algn="l" defTabSz="457200" rtl="0" eaLnBrk="0" fontAlgn="base" latinLnBrk="0" hangingPunct="0">
              <a:lnSpc>
                <a:spcPts val="3600"/>
              </a:lnSpc>
              <a:spcBef>
                <a:spcPct val="0"/>
              </a:spcBef>
              <a:spcAft>
                <a:spcPts val="600"/>
              </a:spcAft>
              <a:buClr>
                <a:srgbClr val="2709BB"/>
              </a:buClr>
              <a:buSzTx/>
              <a:buFont typeface="Wingdings" panose="05000000000000000000" pitchFamily="2" charset="2"/>
              <a:buChar char="Ø"/>
              <a:defRPr/>
            </a:pPr>
            <a:endParaRPr kumimoji="0" lang="zh-CN" altLang="en-US" sz="2800" b="1" i="0" u="none" strike="noStrike" kern="1200" cap="none" spc="0" normalizeH="0" baseline="0" noProof="0" dirty="0" smtClean="0">
              <a:ln>
                <a:noFill/>
              </a:ln>
              <a:solidFill>
                <a:srgbClr val="2709BB"/>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7075"/>
                                        </p:tgtEl>
                                        <p:attrNameLst>
                                          <p:attrName>style.visibility</p:attrName>
                                        </p:attrNameLst>
                                      </p:cBhvr>
                                      <p:to>
                                        <p:strVal val="visible"/>
                                      </p:to>
                                    </p:set>
                                    <p:animEffect transition="in" filter="blinds(horizontal)">
                                      <p:cBhvr>
                                        <p:cTn id="7" dur="500"/>
                                        <p:tgtEl>
                                          <p:spTgt spid="38707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7075">
                                            <p:txEl>
                                              <p:charRg st="0" end="78"/>
                                            </p:txEl>
                                          </p:spTgt>
                                        </p:tgtEl>
                                        <p:attrNameLst>
                                          <p:attrName>style.visibility</p:attrName>
                                        </p:attrNameLst>
                                      </p:cBhvr>
                                      <p:to>
                                        <p:strVal val="visible"/>
                                      </p:to>
                                    </p:set>
                                    <p:animEffect transition="in" filter="blinds(horizontal)">
                                      <p:cBhvr>
                                        <p:cTn id="10" dur="500"/>
                                        <p:tgtEl>
                                          <p:spTgt spid="387075">
                                            <p:txEl>
                                              <p:charRg st="0" end="7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7075">
                                            <p:txEl>
                                              <p:charRg st="78" end="105"/>
                                            </p:txEl>
                                          </p:spTgt>
                                        </p:tgtEl>
                                        <p:attrNameLst>
                                          <p:attrName>style.visibility</p:attrName>
                                        </p:attrNameLst>
                                      </p:cBhvr>
                                      <p:to>
                                        <p:strVal val="visible"/>
                                      </p:to>
                                    </p:set>
                                    <p:animEffect transition="in" filter="blinds(horizontal)">
                                      <p:cBhvr>
                                        <p:cTn id="15" dur="500"/>
                                        <p:tgtEl>
                                          <p:spTgt spid="387075">
                                            <p:txEl>
                                              <p:charRg st="78" end="10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87075">
                                            <p:txEl>
                                              <p:charRg st="105" end="135"/>
                                            </p:txEl>
                                          </p:spTgt>
                                        </p:tgtEl>
                                        <p:attrNameLst>
                                          <p:attrName>style.visibility</p:attrName>
                                        </p:attrNameLst>
                                      </p:cBhvr>
                                      <p:to>
                                        <p:strVal val="visible"/>
                                      </p:to>
                                    </p:set>
                                    <p:animEffect transition="in" filter="blinds(horizontal)">
                                      <p:cBhvr>
                                        <p:cTn id="20" dur="500"/>
                                        <p:tgtEl>
                                          <p:spTgt spid="387075">
                                            <p:txEl>
                                              <p:charRg st="105"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animBg="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矩形 10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0418" name="Rectangle 107"/>
          <p:cNvSpPr>
            <a:spLocks noGrp="1"/>
          </p:cNvSpPr>
          <p:nvPr>
            <p:ph type="title"/>
          </p:nvPr>
        </p:nvSpPr>
        <p:spPr>
          <a:xfrm>
            <a:off x="263525" y="631825"/>
            <a:ext cx="7848600" cy="762000"/>
          </a:xfrm>
        </p:spPr>
        <p:txBody>
          <a:bodyPr vert="horz" wrap="square" lIns="91440" tIns="45720" rIns="91440" bIns="45720" anchor="t" anchorCtr="0"/>
          <a:p>
            <a:pPr defTabSz="457200"/>
            <a:r>
              <a:rPr lang="zh-CN" altLang="en-US" sz="4000" dirty="0">
                <a:solidFill>
                  <a:srgbClr val="C00000"/>
                </a:solidFill>
                <a:latin typeface="楷体_GB2312" pitchFamily="49" charset="-122"/>
                <a:ea typeface="微软雅黑 Light" panose="020B0502040204020203" pitchFamily="34" charset="-122"/>
                <a:cs typeface="+mj-cs"/>
              </a:rPr>
              <a:t>主机完成一条指令的过程</a:t>
            </a:r>
            <a:r>
              <a:rPr lang="en-US" altLang="zh-CN" sz="4000" dirty="0">
                <a:solidFill>
                  <a:srgbClr val="C00000"/>
                </a:solidFill>
                <a:latin typeface="楷体_GB2312" pitchFamily="49" charset="-122"/>
                <a:ea typeface="微软雅黑 Light" panose="020B0502040204020203" pitchFamily="34" charset="-122"/>
                <a:cs typeface="+mj-cs"/>
              </a:rPr>
              <a:t>(</a:t>
            </a:r>
            <a:r>
              <a:rPr lang="zh-CN" altLang="en-US" sz="4000" dirty="0">
                <a:solidFill>
                  <a:srgbClr val="C00000"/>
                </a:solidFill>
                <a:latin typeface="楷体_GB2312" pitchFamily="49" charset="-122"/>
                <a:ea typeface="微软雅黑 Light" panose="020B0502040204020203" pitchFamily="34" charset="-122"/>
                <a:cs typeface="+mj-cs"/>
              </a:rPr>
              <a:t>存数</a:t>
            </a:r>
            <a:r>
              <a:rPr lang="en-US" altLang="zh-CN" sz="4000" dirty="0">
                <a:solidFill>
                  <a:srgbClr val="C00000"/>
                </a:solidFill>
                <a:latin typeface="楷体_GB2312" pitchFamily="49" charset="-122"/>
                <a:ea typeface="微软雅黑 Light" panose="020B0502040204020203" pitchFamily="34" charset="-122"/>
                <a:cs typeface="+mj-cs"/>
              </a:rPr>
              <a:t>)</a:t>
            </a:r>
            <a:endParaRPr lang="en-US" altLang="zh-CN" sz="4000" dirty="0">
              <a:solidFill>
                <a:srgbClr val="C00000"/>
              </a:solidFill>
              <a:latin typeface="楷体_GB2312" pitchFamily="49" charset="-122"/>
              <a:ea typeface="微软雅黑 Light" panose="020B0502040204020203" pitchFamily="34" charset="-122"/>
              <a:cs typeface="+mj-cs"/>
            </a:endParaRPr>
          </a:p>
        </p:txBody>
      </p:sp>
      <p:grpSp>
        <p:nvGrpSpPr>
          <p:cNvPr id="2" name="Group 2"/>
          <p:cNvGrpSpPr/>
          <p:nvPr/>
        </p:nvGrpSpPr>
        <p:grpSpPr>
          <a:xfrm>
            <a:off x="4552950" y="4264025"/>
            <a:ext cx="1085850" cy="519113"/>
            <a:chOff x="2868" y="2846"/>
            <a:chExt cx="684" cy="327"/>
          </a:xfrm>
        </p:grpSpPr>
        <p:sp>
          <p:nvSpPr>
            <p:cNvPr id="60420" name="Freeform 3"/>
            <p:cNvSpPr/>
            <p:nvPr/>
          </p:nvSpPr>
          <p:spPr>
            <a:xfrm>
              <a:off x="2868" y="3150"/>
              <a:ext cx="684" cy="1"/>
            </a:xfrm>
            <a:custGeom>
              <a:avLst/>
              <a:gdLst/>
              <a:ahLst/>
              <a:cxnLst>
                <a:cxn ang="0">
                  <a:pos x="0" y="0"/>
                </a:cxn>
                <a:cxn ang="0">
                  <a:pos x="684" y="0"/>
                </a:cxn>
              </a:cxnLst>
              <a:pathLst>
                <a:path w="684" h="1">
                  <a:moveTo>
                    <a:pt x="0" y="0"/>
                  </a:moveTo>
                  <a:lnTo>
                    <a:pt x="684" y="0"/>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60421" name="Text Box 4"/>
            <p:cNvSpPr txBox="1"/>
            <p:nvPr/>
          </p:nvSpPr>
          <p:spPr>
            <a:xfrm>
              <a:off x="3168" y="2846"/>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1</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grpSp>
        <p:nvGrpSpPr>
          <p:cNvPr id="3" name="Group 5"/>
          <p:cNvGrpSpPr/>
          <p:nvPr/>
        </p:nvGrpSpPr>
        <p:grpSpPr>
          <a:xfrm>
            <a:off x="5810250" y="3327400"/>
            <a:ext cx="361950" cy="914400"/>
            <a:chOff x="3660" y="2256"/>
            <a:chExt cx="228" cy="576"/>
          </a:xfrm>
        </p:grpSpPr>
        <p:sp>
          <p:nvSpPr>
            <p:cNvPr id="60423" name="Line 6"/>
            <p:cNvSpPr/>
            <p:nvPr/>
          </p:nvSpPr>
          <p:spPr>
            <a:xfrm flipV="1">
              <a:off x="3840" y="2256"/>
              <a:ext cx="0" cy="576"/>
            </a:xfrm>
            <a:prstGeom prst="line">
              <a:avLst/>
            </a:prstGeom>
            <a:ln w="28575" cap="flat" cmpd="sng">
              <a:solidFill>
                <a:schemeClr val="tx1"/>
              </a:solidFill>
              <a:prstDash val="solid"/>
              <a:round/>
              <a:headEnd type="none" w="med" len="med"/>
              <a:tailEnd type="stealth" w="med" len="med"/>
            </a:ln>
          </p:spPr>
        </p:sp>
        <p:sp>
          <p:nvSpPr>
            <p:cNvPr id="60424" name="Text Box 7"/>
            <p:cNvSpPr txBox="1"/>
            <p:nvPr/>
          </p:nvSpPr>
          <p:spPr>
            <a:xfrm>
              <a:off x="3660" y="2375"/>
              <a:ext cx="228" cy="327"/>
            </a:xfrm>
            <a:prstGeom prst="rect">
              <a:avLst/>
            </a:prstGeom>
            <a:noFill/>
            <a:ln w="952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2</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grpSp>
        <p:nvGrpSpPr>
          <p:cNvPr id="4" name="Group 8"/>
          <p:cNvGrpSpPr/>
          <p:nvPr/>
        </p:nvGrpSpPr>
        <p:grpSpPr>
          <a:xfrm>
            <a:off x="6800850" y="3327400"/>
            <a:ext cx="361950" cy="914400"/>
            <a:chOff x="4284" y="2256"/>
            <a:chExt cx="228" cy="576"/>
          </a:xfrm>
        </p:grpSpPr>
        <p:sp>
          <p:nvSpPr>
            <p:cNvPr id="60426" name="Line 9"/>
            <p:cNvSpPr/>
            <p:nvPr/>
          </p:nvSpPr>
          <p:spPr>
            <a:xfrm>
              <a:off x="4464" y="2256"/>
              <a:ext cx="0" cy="576"/>
            </a:xfrm>
            <a:prstGeom prst="line">
              <a:avLst/>
            </a:prstGeom>
            <a:ln w="28575" cap="flat" cmpd="sng">
              <a:solidFill>
                <a:schemeClr val="tx1"/>
              </a:solidFill>
              <a:prstDash val="solid"/>
              <a:round/>
              <a:headEnd type="none" w="med" len="med"/>
              <a:tailEnd type="stealth" w="med" len="med"/>
            </a:ln>
          </p:spPr>
        </p:sp>
        <p:sp>
          <p:nvSpPr>
            <p:cNvPr id="60427" name="Text Box 10"/>
            <p:cNvSpPr txBox="1"/>
            <p:nvPr/>
          </p:nvSpPr>
          <p:spPr>
            <a:xfrm>
              <a:off x="4284" y="2375"/>
              <a:ext cx="228" cy="327"/>
            </a:xfrm>
            <a:prstGeom prst="rect">
              <a:avLst/>
            </a:prstGeom>
            <a:noFill/>
            <a:ln w="952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3</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sp>
        <p:nvSpPr>
          <p:cNvPr id="113" name="Line 11"/>
          <p:cNvSpPr/>
          <p:nvPr/>
        </p:nvSpPr>
        <p:spPr>
          <a:xfrm flipV="1">
            <a:off x="4038600" y="2870200"/>
            <a:ext cx="0" cy="762000"/>
          </a:xfrm>
          <a:prstGeom prst="line">
            <a:avLst/>
          </a:prstGeom>
          <a:ln w="28575" cap="flat" cmpd="sng">
            <a:solidFill>
              <a:schemeClr val="tx1"/>
            </a:solidFill>
            <a:prstDash val="solid"/>
            <a:round/>
            <a:headEnd type="none" w="med" len="med"/>
            <a:tailEnd type="none" w="med" len="med"/>
          </a:ln>
        </p:spPr>
      </p:sp>
      <p:grpSp>
        <p:nvGrpSpPr>
          <p:cNvPr id="5" name="Group 12"/>
          <p:cNvGrpSpPr/>
          <p:nvPr/>
        </p:nvGrpSpPr>
        <p:grpSpPr>
          <a:xfrm>
            <a:off x="3429000" y="2373313"/>
            <a:ext cx="609600" cy="519112"/>
            <a:chOff x="2160" y="1655"/>
            <a:chExt cx="384" cy="327"/>
          </a:xfrm>
        </p:grpSpPr>
        <p:sp>
          <p:nvSpPr>
            <p:cNvPr id="60430" name="Line 13"/>
            <p:cNvSpPr/>
            <p:nvPr/>
          </p:nvSpPr>
          <p:spPr>
            <a:xfrm flipH="1">
              <a:off x="2160" y="1968"/>
              <a:ext cx="384" cy="0"/>
            </a:xfrm>
            <a:prstGeom prst="line">
              <a:avLst/>
            </a:prstGeom>
            <a:ln w="28575" cap="flat" cmpd="sng">
              <a:solidFill>
                <a:schemeClr val="tx1"/>
              </a:solidFill>
              <a:prstDash val="solid"/>
              <a:round/>
              <a:headEnd type="none" w="med" len="med"/>
              <a:tailEnd type="none" w="med" len="med"/>
            </a:ln>
          </p:spPr>
        </p:sp>
        <p:sp>
          <p:nvSpPr>
            <p:cNvPr id="60431" name="Text Box 14"/>
            <p:cNvSpPr txBox="1"/>
            <p:nvPr/>
          </p:nvSpPr>
          <p:spPr>
            <a:xfrm>
              <a:off x="2238" y="1655"/>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5</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sp>
        <p:nvSpPr>
          <p:cNvPr id="117" name="Line 15"/>
          <p:cNvSpPr/>
          <p:nvPr/>
        </p:nvSpPr>
        <p:spPr>
          <a:xfrm>
            <a:off x="5791200" y="3479800"/>
            <a:ext cx="0" cy="762000"/>
          </a:xfrm>
          <a:prstGeom prst="line">
            <a:avLst/>
          </a:prstGeom>
          <a:ln w="28575" cap="flat" cmpd="sng">
            <a:solidFill>
              <a:schemeClr val="tx1"/>
            </a:solidFill>
            <a:prstDash val="solid"/>
            <a:round/>
            <a:headEnd type="none" w="med" len="med"/>
            <a:tailEnd type="stealth" w="med" len="med"/>
          </a:ln>
        </p:spPr>
      </p:sp>
      <p:grpSp>
        <p:nvGrpSpPr>
          <p:cNvPr id="6" name="Group 16"/>
          <p:cNvGrpSpPr/>
          <p:nvPr/>
        </p:nvGrpSpPr>
        <p:grpSpPr>
          <a:xfrm>
            <a:off x="4267200" y="2982913"/>
            <a:ext cx="1524000" cy="519112"/>
            <a:chOff x="2688" y="2039"/>
            <a:chExt cx="960" cy="327"/>
          </a:xfrm>
        </p:grpSpPr>
        <p:sp>
          <p:nvSpPr>
            <p:cNvPr id="60434" name="Line 17"/>
            <p:cNvSpPr/>
            <p:nvPr/>
          </p:nvSpPr>
          <p:spPr>
            <a:xfrm>
              <a:off x="2688" y="2352"/>
              <a:ext cx="960" cy="0"/>
            </a:xfrm>
            <a:prstGeom prst="line">
              <a:avLst/>
            </a:prstGeom>
            <a:ln w="28575" cap="flat" cmpd="sng">
              <a:solidFill>
                <a:schemeClr val="tx1"/>
              </a:solidFill>
              <a:prstDash val="solid"/>
              <a:round/>
              <a:headEnd type="none" w="med" len="med"/>
              <a:tailEnd type="none" w="med" len="med"/>
            </a:ln>
          </p:spPr>
        </p:sp>
        <p:sp>
          <p:nvSpPr>
            <p:cNvPr id="60435" name="Text Box 18"/>
            <p:cNvSpPr txBox="1"/>
            <p:nvPr/>
          </p:nvSpPr>
          <p:spPr>
            <a:xfrm>
              <a:off x="3180" y="2039"/>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6</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grpSp>
        <p:nvGrpSpPr>
          <p:cNvPr id="7" name="Group 19"/>
          <p:cNvGrpSpPr/>
          <p:nvPr/>
        </p:nvGrpSpPr>
        <p:grpSpPr>
          <a:xfrm>
            <a:off x="6115050" y="3327400"/>
            <a:ext cx="361950" cy="914400"/>
            <a:chOff x="3852" y="2256"/>
            <a:chExt cx="228" cy="576"/>
          </a:xfrm>
        </p:grpSpPr>
        <p:sp>
          <p:nvSpPr>
            <p:cNvPr id="60437" name="Line 20"/>
            <p:cNvSpPr/>
            <p:nvPr/>
          </p:nvSpPr>
          <p:spPr>
            <a:xfrm flipV="1">
              <a:off x="4032" y="2256"/>
              <a:ext cx="0" cy="576"/>
            </a:xfrm>
            <a:prstGeom prst="line">
              <a:avLst/>
            </a:prstGeom>
            <a:ln w="28575" cap="flat" cmpd="sng">
              <a:solidFill>
                <a:schemeClr val="tx1"/>
              </a:solidFill>
              <a:prstDash val="solid"/>
              <a:round/>
              <a:headEnd type="none" w="med" len="med"/>
              <a:tailEnd type="stealth" w="med" len="med"/>
            </a:ln>
          </p:spPr>
        </p:sp>
        <p:sp>
          <p:nvSpPr>
            <p:cNvPr id="60438" name="Text Box 21"/>
            <p:cNvSpPr txBox="1"/>
            <p:nvPr/>
          </p:nvSpPr>
          <p:spPr>
            <a:xfrm>
              <a:off x="3852" y="2375"/>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7</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grpSp>
        <p:nvGrpSpPr>
          <p:cNvPr id="8" name="Group 22"/>
          <p:cNvGrpSpPr/>
          <p:nvPr/>
        </p:nvGrpSpPr>
        <p:grpSpPr>
          <a:xfrm>
            <a:off x="7239000" y="3327400"/>
            <a:ext cx="361950" cy="914400"/>
            <a:chOff x="4560" y="2256"/>
            <a:chExt cx="228" cy="576"/>
          </a:xfrm>
        </p:grpSpPr>
        <p:sp>
          <p:nvSpPr>
            <p:cNvPr id="60440" name="Line 23"/>
            <p:cNvSpPr/>
            <p:nvPr/>
          </p:nvSpPr>
          <p:spPr>
            <a:xfrm>
              <a:off x="4752" y="2256"/>
              <a:ext cx="0" cy="576"/>
            </a:xfrm>
            <a:prstGeom prst="line">
              <a:avLst/>
            </a:prstGeom>
            <a:ln w="28575" cap="flat" cmpd="sng">
              <a:solidFill>
                <a:schemeClr val="tx1"/>
              </a:solidFill>
              <a:prstDash val="solid"/>
              <a:round/>
              <a:headEnd type="stealth" w="med" len="med"/>
              <a:tailEnd type="none" w="med" len="med"/>
            </a:ln>
          </p:spPr>
        </p:sp>
        <p:sp>
          <p:nvSpPr>
            <p:cNvPr id="60441" name="Text Box 24"/>
            <p:cNvSpPr txBox="1"/>
            <p:nvPr/>
          </p:nvSpPr>
          <p:spPr>
            <a:xfrm>
              <a:off x="4560" y="2375"/>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9</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sp>
        <p:nvSpPr>
          <p:cNvPr id="127" name="Line 25"/>
          <p:cNvSpPr/>
          <p:nvPr/>
        </p:nvSpPr>
        <p:spPr>
          <a:xfrm flipV="1">
            <a:off x="228600" y="3175000"/>
            <a:ext cx="0" cy="3200400"/>
          </a:xfrm>
          <a:prstGeom prst="line">
            <a:avLst/>
          </a:prstGeom>
          <a:ln w="28575" cap="flat" cmpd="sng">
            <a:solidFill>
              <a:schemeClr val="tx1"/>
            </a:solidFill>
            <a:prstDash val="solid"/>
            <a:round/>
            <a:headEnd type="none" w="med" len="med"/>
            <a:tailEnd type="none" w="med" len="med"/>
          </a:ln>
        </p:spPr>
      </p:sp>
      <p:sp>
        <p:nvSpPr>
          <p:cNvPr id="128" name="Line 26"/>
          <p:cNvSpPr/>
          <p:nvPr/>
        </p:nvSpPr>
        <p:spPr>
          <a:xfrm>
            <a:off x="228600" y="3175000"/>
            <a:ext cx="609600" cy="0"/>
          </a:xfrm>
          <a:prstGeom prst="line">
            <a:avLst/>
          </a:prstGeom>
          <a:ln w="28575" cap="flat" cmpd="sng">
            <a:solidFill>
              <a:schemeClr val="tx1"/>
            </a:solidFill>
            <a:prstDash val="solid"/>
            <a:round/>
            <a:headEnd type="none" w="med" len="med"/>
            <a:tailEnd type="none" w="med" len="med"/>
          </a:ln>
        </p:spPr>
      </p:sp>
      <p:grpSp>
        <p:nvGrpSpPr>
          <p:cNvPr id="9" name="Group 27"/>
          <p:cNvGrpSpPr/>
          <p:nvPr/>
        </p:nvGrpSpPr>
        <p:grpSpPr>
          <a:xfrm>
            <a:off x="7772400" y="4470400"/>
            <a:ext cx="304800" cy="1905000"/>
            <a:chOff x="4896" y="2976"/>
            <a:chExt cx="192" cy="1200"/>
          </a:xfrm>
        </p:grpSpPr>
        <p:sp>
          <p:nvSpPr>
            <p:cNvPr id="60445" name="Line 28"/>
            <p:cNvSpPr/>
            <p:nvPr/>
          </p:nvSpPr>
          <p:spPr>
            <a:xfrm>
              <a:off x="5088" y="2976"/>
              <a:ext cx="0" cy="1200"/>
            </a:xfrm>
            <a:prstGeom prst="line">
              <a:avLst/>
            </a:prstGeom>
            <a:ln w="28575" cap="flat" cmpd="sng">
              <a:solidFill>
                <a:schemeClr val="tx1"/>
              </a:solidFill>
              <a:prstDash val="solid"/>
              <a:round/>
              <a:headEnd type="none" w="med" len="med"/>
              <a:tailEnd type="none" w="med" len="med"/>
            </a:ln>
          </p:spPr>
        </p:sp>
        <p:sp>
          <p:nvSpPr>
            <p:cNvPr id="60446" name="Line 29"/>
            <p:cNvSpPr/>
            <p:nvPr/>
          </p:nvSpPr>
          <p:spPr>
            <a:xfrm flipH="1">
              <a:off x="4896" y="2976"/>
              <a:ext cx="192" cy="0"/>
            </a:xfrm>
            <a:prstGeom prst="line">
              <a:avLst/>
            </a:prstGeom>
            <a:ln w="28575" cap="flat" cmpd="sng">
              <a:solidFill>
                <a:schemeClr val="tx1"/>
              </a:solidFill>
              <a:prstDash val="solid"/>
              <a:round/>
              <a:headEnd type="none" w="med" len="med"/>
              <a:tailEnd type="stealth" w="med" len="med"/>
            </a:ln>
          </p:spPr>
        </p:sp>
      </p:grpSp>
      <p:grpSp>
        <p:nvGrpSpPr>
          <p:cNvPr id="10" name="Group 30"/>
          <p:cNvGrpSpPr/>
          <p:nvPr/>
        </p:nvGrpSpPr>
        <p:grpSpPr>
          <a:xfrm>
            <a:off x="228600" y="5864225"/>
            <a:ext cx="7848600" cy="519113"/>
            <a:chOff x="144" y="3854"/>
            <a:chExt cx="4944" cy="327"/>
          </a:xfrm>
        </p:grpSpPr>
        <p:sp>
          <p:nvSpPr>
            <p:cNvPr id="60448" name="Line 31"/>
            <p:cNvSpPr/>
            <p:nvPr/>
          </p:nvSpPr>
          <p:spPr>
            <a:xfrm flipH="1">
              <a:off x="2496" y="4176"/>
              <a:ext cx="2592" cy="0"/>
            </a:xfrm>
            <a:prstGeom prst="line">
              <a:avLst/>
            </a:prstGeom>
            <a:ln w="28575" cap="flat" cmpd="sng">
              <a:solidFill>
                <a:schemeClr val="tx1"/>
              </a:solidFill>
              <a:prstDash val="solid"/>
              <a:round/>
              <a:headEnd type="none" w="med" len="med"/>
              <a:tailEnd type="none" w="med" len="med"/>
            </a:ln>
          </p:spPr>
        </p:sp>
        <p:sp>
          <p:nvSpPr>
            <p:cNvPr id="60449" name="Line 32"/>
            <p:cNvSpPr/>
            <p:nvPr/>
          </p:nvSpPr>
          <p:spPr>
            <a:xfrm flipH="1">
              <a:off x="144" y="4176"/>
              <a:ext cx="2400" cy="0"/>
            </a:xfrm>
            <a:prstGeom prst="line">
              <a:avLst/>
            </a:prstGeom>
            <a:ln w="28575" cap="flat" cmpd="sng">
              <a:solidFill>
                <a:schemeClr val="tx1"/>
              </a:solidFill>
              <a:prstDash val="solid"/>
              <a:round/>
              <a:headEnd type="none" w="med" len="med"/>
              <a:tailEnd type="none" w="med" len="med"/>
            </a:ln>
          </p:spPr>
        </p:sp>
        <p:sp>
          <p:nvSpPr>
            <p:cNvPr id="60450" name="Text Box 33"/>
            <p:cNvSpPr txBox="1"/>
            <p:nvPr/>
          </p:nvSpPr>
          <p:spPr>
            <a:xfrm>
              <a:off x="3180" y="3854"/>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8</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grpSp>
        <p:nvGrpSpPr>
          <p:cNvPr id="11" name="Group 35"/>
          <p:cNvGrpSpPr/>
          <p:nvPr/>
        </p:nvGrpSpPr>
        <p:grpSpPr>
          <a:xfrm>
            <a:off x="7772400" y="4775200"/>
            <a:ext cx="76200" cy="685800"/>
            <a:chOff x="4944" y="4944"/>
            <a:chExt cx="48" cy="432"/>
          </a:xfrm>
        </p:grpSpPr>
        <p:sp>
          <p:nvSpPr>
            <p:cNvPr id="60452" name="Line 36"/>
            <p:cNvSpPr/>
            <p:nvPr/>
          </p:nvSpPr>
          <p:spPr>
            <a:xfrm>
              <a:off x="4992" y="4944"/>
              <a:ext cx="0" cy="432"/>
            </a:xfrm>
            <a:prstGeom prst="line">
              <a:avLst/>
            </a:prstGeom>
            <a:ln w="28575" cap="flat" cmpd="sng">
              <a:solidFill>
                <a:schemeClr val="tx1"/>
              </a:solidFill>
              <a:prstDash val="solid"/>
              <a:round/>
              <a:headEnd type="none" w="med" len="med"/>
              <a:tailEnd type="none" w="med" len="med"/>
            </a:ln>
          </p:spPr>
        </p:sp>
        <p:sp>
          <p:nvSpPr>
            <p:cNvPr id="60453" name="Line 37"/>
            <p:cNvSpPr/>
            <p:nvPr/>
          </p:nvSpPr>
          <p:spPr>
            <a:xfrm>
              <a:off x="4944" y="4944"/>
              <a:ext cx="48" cy="0"/>
            </a:xfrm>
            <a:prstGeom prst="line">
              <a:avLst/>
            </a:prstGeom>
            <a:ln w="28575" cap="flat" cmpd="sng">
              <a:solidFill>
                <a:schemeClr val="tx1"/>
              </a:solidFill>
              <a:prstDash val="solid"/>
              <a:round/>
              <a:headEnd type="none" w="med" len="med"/>
              <a:tailEnd type="none" w="med" len="med"/>
            </a:ln>
          </p:spPr>
        </p:sp>
      </p:grpSp>
      <p:grpSp>
        <p:nvGrpSpPr>
          <p:cNvPr id="12" name="Group 38"/>
          <p:cNvGrpSpPr/>
          <p:nvPr/>
        </p:nvGrpSpPr>
        <p:grpSpPr>
          <a:xfrm>
            <a:off x="3690938" y="4964113"/>
            <a:ext cx="4157662" cy="519112"/>
            <a:chOff x="2325" y="3287"/>
            <a:chExt cx="2619" cy="327"/>
          </a:xfrm>
        </p:grpSpPr>
        <p:sp>
          <p:nvSpPr>
            <p:cNvPr id="60455" name="Text Box 39"/>
            <p:cNvSpPr txBox="1"/>
            <p:nvPr/>
          </p:nvSpPr>
          <p:spPr>
            <a:xfrm>
              <a:off x="3168" y="3287"/>
              <a:ext cx="228" cy="327"/>
            </a:xfrm>
            <a:prstGeom prst="rect">
              <a:avLst/>
            </a:prstGeom>
            <a:noFill/>
            <a:ln w="28575">
              <a:noFill/>
            </a:ln>
          </p:spPr>
          <p:txBody>
            <a:bodyPr wrap="none" anchor="t" anchorCtr="0">
              <a:spAutoFit/>
            </a:bodyPr>
            <a:p>
              <a:pPr algn="ctr"/>
              <a:r>
                <a:rPr lang="zh-CN" altLang="en-US" sz="2800" dirty="0">
                  <a:solidFill>
                    <a:srgbClr val="C00000"/>
                  </a:solidFill>
                  <a:latin typeface="Times New Roman" panose="02020603050405020304" pitchFamily="18" charset="0"/>
                  <a:ea typeface="宋体" panose="02010600030101010101" pitchFamily="2" charset="-122"/>
                </a:rPr>
                <a:t>4</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60456" name="Freeform 40"/>
            <p:cNvSpPr/>
            <p:nvPr/>
          </p:nvSpPr>
          <p:spPr>
            <a:xfrm>
              <a:off x="2325" y="3597"/>
              <a:ext cx="2619" cy="3"/>
            </a:xfrm>
            <a:custGeom>
              <a:avLst/>
              <a:gdLst/>
              <a:ahLst/>
              <a:cxnLst>
                <a:cxn ang="0">
                  <a:pos x="2619" y="3"/>
                </a:cxn>
                <a:cxn ang="0">
                  <a:pos x="0" y="0"/>
                </a:cxn>
              </a:cxnLst>
              <a:pathLst>
                <a:path w="2619" h="3">
                  <a:moveTo>
                    <a:pt x="2619" y="3"/>
                  </a:moveTo>
                  <a:lnTo>
                    <a:pt x="0" y="0"/>
                  </a:lnTo>
                </a:path>
              </a:pathLst>
            </a:custGeom>
            <a:noFill/>
            <a:ln w="28575" cap="flat" cmpd="sng">
              <a:solidFill>
                <a:schemeClr val="tx1"/>
              </a:solidFill>
              <a:prstDash val="solid"/>
              <a:round/>
              <a:headEnd type="none" w="med" len="med"/>
              <a:tailEnd type="none" w="med" len="med"/>
            </a:ln>
          </p:spPr>
          <p:txBody>
            <a:bodyPr/>
            <a:p>
              <a:endParaRPr lang="zh-CN" altLang="en-US"/>
            </a:p>
          </p:txBody>
        </p:sp>
      </p:grpSp>
      <p:sp>
        <p:nvSpPr>
          <p:cNvPr id="60457" name="Rectangle 42"/>
          <p:cNvSpPr/>
          <p:nvPr/>
        </p:nvSpPr>
        <p:spPr>
          <a:xfrm>
            <a:off x="3205163" y="5156200"/>
            <a:ext cx="909637" cy="688975"/>
          </a:xfrm>
          <a:prstGeom prst="rect">
            <a:avLst/>
          </a:prstGeom>
          <a:noFill/>
          <a:ln w="20701">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3" name="Line 43"/>
          <p:cNvSpPr/>
          <p:nvPr/>
        </p:nvSpPr>
        <p:spPr>
          <a:xfrm>
            <a:off x="3429000" y="2870200"/>
            <a:ext cx="0" cy="304800"/>
          </a:xfrm>
          <a:prstGeom prst="line">
            <a:avLst/>
          </a:prstGeom>
          <a:ln w="28575" cap="flat" cmpd="sng">
            <a:solidFill>
              <a:schemeClr val="tx1"/>
            </a:solidFill>
            <a:prstDash val="solid"/>
            <a:round/>
            <a:headEnd type="none" w="med" len="med"/>
            <a:tailEnd type="stealth" w="med" len="med"/>
          </a:ln>
        </p:spPr>
      </p:sp>
      <p:sp>
        <p:nvSpPr>
          <p:cNvPr id="144" name="Line 44"/>
          <p:cNvSpPr/>
          <p:nvPr/>
        </p:nvSpPr>
        <p:spPr>
          <a:xfrm flipV="1">
            <a:off x="4267200" y="3479800"/>
            <a:ext cx="0" cy="152400"/>
          </a:xfrm>
          <a:prstGeom prst="line">
            <a:avLst/>
          </a:prstGeom>
          <a:ln w="28575" cap="flat" cmpd="sng">
            <a:solidFill>
              <a:schemeClr val="tx1"/>
            </a:solidFill>
            <a:prstDash val="solid"/>
            <a:round/>
            <a:headEnd type="none" w="med" len="med"/>
            <a:tailEnd type="none" w="med" len="med"/>
          </a:ln>
        </p:spPr>
      </p:sp>
      <p:grpSp>
        <p:nvGrpSpPr>
          <p:cNvPr id="13" name="Group 45"/>
          <p:cNvGrpSpPr/>
          <p:nvPr/>
        </p:nvGrpSpPr>
        <p:grpSpPr>
          <a:xfrm>
            <a:off x="3706813" y="3860800"/>
            <a:ext cx="152400" cy="1600200"/>
            <a:chOff x="2352" y="2592"/>
            <a:chExt cx="96" cy="1008"/>
          </a:xfrm>
        </p:grpSpPr>
        <p:sp>
          <p:nvSpPr>
            <p:cNvPr id="60461" name="Line 46"/>
            <p:cNvSpPr/>
            <p:nvPr/>
          </p:nvSpPr>
          <p:spPr>
            <a:xfrm>
              <a:off x="2352" y="2592"/>
              <a:ext cx="96" cy="0"/>
            </a:xfrm>
            <a:prstGeom prst="line">
              <a:avLst/>
            </a:prstGeom>
            <a:ln w="28575" cap="flat" cmpd="sng">
              <a:solidFill>
                <a:schemeClr val="tx1"/>
              </a:solidFill>
              <a:prstDash val="solid"/>
              <a:round/>
              <a:headEnd type="none" w="med" len="med"/>
              <a:tailEnd type="stealth" w="med" len="med"/>
            </a:ln>
          </p:spPr>
        </p:sp>
        <p:sp>
          <p:nvSpPr>
            <p:cNvPr id="60462" name="Line 47"/>
            <p:cNvSpPr/>
            <p:nvPr/>
          </p:nvSpPr>
          <p:spPr>
            <a:xfrm flipV="1">
              <a:off x="2352" y="2592"/>
              <a:ext cx="0" cy="1008"/>
            </a:xfrm>
            <a:prstGeom prst="line">
              <a:avLst/>
            </a:prstGeom>
            <a:ln w="28575" cap="flat" cmpd="sng">
              <a:solidFill>
                <a:schemeClr val="tx1"/>
              </a:solidFill>
              <a:prstDash val="solid"/>
              <a:round/>
              <a:headEnd type="none" w="med" len="med"/>
              <a:tailEnd type="none" w="med" len="med"/>
            </a:ln>
          </p:spPr>
        </p:sp>
      </p:grpSp>
      <p:grpSp>
        <p:nvGrpSpPr>
          <p:cNvPr id="14" name="Group 108"/>
          <p:cNvGrpSpPr/>
          <p:nvPr/>
        </p:nvGrpSpPr>
        <p:grpSpPr>
          <a:xfrm>
            <a:off x="463550" y="1651000"/>
            <a:ext cx="8459788" cy="4495800"/>
            <a:chOff x="292" y="1200"/>
            <a:chExt cx="5329" cy="2832"/>
          </a:xfrm>
        </p:grpSpPr>
        <p:sp>
          <p:nvSpPr>
            <p:cNvPr id="60464" name="Rectangle 109"/>
            <p:cNvSpPr/>
            <p:nvPr/>
          </p:nvSpPr>
          <p:spPr>
            <a:xfrm>
              <a:off x="1876" y="2246"/>
              <a:ext cx="572" cy="233"/>
            </a:xfrm>
            <a:prstGeom prst="rect">
              <a:avLst/>
            </a:prstGeom>
            <a:noFill/>
            <a:ln w="9525">
              <a:noFill/>
            </a:ln>
          </p:spPr>
          <p:txBody>
            <a:bodyPr lIns="0" tIns="0" rIns="0" bIns="0" anchor="t" anchorCtr="0">
              <a:spAutoFit/>
            </a:bodyPr>
            <a:p>
              <a:r>
                <a:rPr lang="en-US" altLang="zh-CN" sz="2400" dirty="0">
                  <a:latin typeface="Times New Roman" panose="02020603050405020304" pitchFamily="18" charset="0"/>
                  <a:ea typeface="宋体" panose="02010600030101010101" pitchFamily="2" charset="-122"/>
                </a:rPr>
                <a:t>CU</a:t>
              </a:r>
              <a:endParaRPr lang="en-US" altLang="zh-CN" sz="2400" dirty="0">
                <a:latin typeface="Arial" panose="020B0604020202020204" pitchFamily="34" charset="0"/>
                <a:ea typeface="宋体" panose="02010600030101010101" pitchFamily="2" charset="-122"/>
              </a:endParaRPr>
            </a:p>
          </p:txBody>
        </p:sp>
        <p:sp>
          <p:nvSpPr>
            <p:cNvPr id="60465" name="Rectangle 110"/>
            <p:cNvSpPr/>
            <p:nvPr/>
          </p:nvSpPr>
          <p:spPr>
            <a:xfrm>
              <a:off x="1818" y="2636"/>
              <a:ext cx="592" cy="233"/>
            </a:xfrm>
            <a:prstGeom prst="rect">
              <a:avLst/>
            </a:prstGeom>
            <a:noFill/>
            <a:ln w="9525">
              <a:noFill/>
            </a:ln>
          </p:spPr>
          <p:txBody>
            <a:bodyPr lIns="0" tIns="0" rIns="0" bIns="0" anchor="t" anchorCtr="0">
              <a:spAutoFit/>
            </a:bodyPr>
            <a:p>
              <a:r>
                <a:rPr lang="zh-CN" altLang="en-US" sz="2400" dirty="0">
                  <a:latin typeface="Arial" panose="020B0604020202020204" pitchFamily="34" charset="0"/>
                  <a:ea typeface="宋体" panose="02010600030101010101" pitchFamily="2" charset="-122"/>
                </a:rPr>
                <a:t>控制</a:t>
              </a:r>
              <a:endParaRPr lang="zh-CN" altLang="en-US" sz="2400" dirty="0">
                <a:latin typeface="Arial" panose="020B0604020202020204" pitchFamily="34" charset="0"/>
                <a:ea typeface="宋体" panose="02010600030101010101" pitchFamily="2" charset="-122"/>
              </a:endParaRPr>
            </a:p>
          </p:txBody>
        </p:sp>
        <p:sp>
          <p:nvSpPr>
            <p:cNvPr id="60466" name="Rectangle 111"/>
            <p:cNvSpPr/>
            <p:nvPr/>
          </p:nvSpPr>
          <p:spPr>
            <a:xfrm>
              <a:off x="1818" y="3045"/>
              <a:ext cx="521" cy="233"/>
            </a:xfrm>
            <a:prstGeom prst="rect">
              <a:avLst/>
            </a:prstGeom>
            <a:noFill/>
            <a:ln w="9525">
              <a:noFill/>
            </a:ln>
          </p:spPr>
          <p:txBody>
            <a:bodyPr lIns="0" tIns="0" rIns="0" bIns="0" anchor="t" anchorCtr="0">
              <a:spAutoFit/>
            </a:bodyPr>
            <a:p>
              <a:r>
                <a:rPr lang="zh-CN" altLang="en-US" sz="2400" dirty="0">
                  <a:latin typeface="Arial" panose="020B0604020202020204" pitchFamily="34" charset="0"/>
                  <a:ea typeface="宋体" panose="02010600030101010101" pitchFamily="2" charset="-122"/>
                </a:rPr>
                <a:t>单元</a:t>
              </a:r>
              <a:endParaRPr lang="zh-CN" altLang="en-US" sz="2400" dirty="0">
                <a:latin typeface="Arial" panose="020B0604020202020204" pitchFamily="34" charset="0"/>
                <a:ea typeface="宋体" panose="02010600030101010101" pitchFamily="2" charset="-122"/>
              </a:endParaRPr>
            </a:p>
          </p:txBody>
        </p:sp>
        <p:grpSp>
          <p:nvGrpSpPr>
            <p:cNvPr id="60467" name="Group 112"/>
            <p:cNvGrpSpPr/>
            <p:nvPr/>
          </p:nvGrpSpPr>
          <p:grpSpPr>
            <a:xfrm>
              <a:off x="292" y="1200"/>
              <a:ext cx="5329" cy="2832"/>
              <a:chOff x="292" y="1200"/>
              <a:chExt cx="5329" cy="2832"/>
            </a:xfrm>
          </p:grpSpPr>
          <p:grpSp>
            <p:nvGrpSpPr>
              <p:cNvPr id="60468" name="Group 113"/>
              <p:cNvGrpSpPr/>
              <p:nvPr/>
            </p:nvGrpSpPr>
            <p:grpSpPr>
              <a:xfrm>
                <a:off x="3456" y="1200"/>
                <a:ext cx="1584" cy="2832"/>
                <a:chOff x="3456" y="1200"/>
                <a:chExt cx="1584" cy="2832"/>
              </a:xfrm>
            </p:grpSpPr>
            <p:sp>
              <p:nvSpPr>
                <p:cNvPr id="60469" name="Rectangle 114"/>
                <p:cNvSpPr/>
                <p:nvPr/>
              </p:nvSpPr>
              <p:spPr>
                <a:xfrm>
                  <a:off x="3456" y="1200"/>
                  <a:ext cx="1584" cy="2832"/>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nvGrpSpPr>
                <p:cNvPr id="60470" name="Group 115"/>
                <p:cNvGrpSpPr/>
                <p:nvPr/>
              </p:nvGrpSpPr>
              <p:grpSpPr>
                <a:xfrm>
                  <a:off x="3648" y="3667"/>
                  <a:ext cx="1216" cy="365"/>
                  <a:chOff x="3648" y="3667"/>
                  <a:chExt cx="1216" cy="365"/>
                </a:xfrm>
              </p:grpSpPr>
              <p:sp>
                <p:nvSpPr>
                  <p:cNvPr id="60471" name="Rectangle 116"/>
                  <p:cNvSpPr/>
                  <p:nvPr/>
                </p:nvSpPr>
                <p:spPr>
                  <a:xfrm>
                    <a:off x="3648" y="3667"/>
                    <a:ext cx="1200" cy="365"/>
                  </a:xfrm>
                  <a:prstGeom prst="rect">
                    <a:avLst/>
                  </a:prstGeom>
                  <a:noFill/>
                  <a:ln w="1587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72" name="Rectangle 117"/>
                  <p:cNvSpPr/>
                  <p:nvPr/>
                </p:nvSpPr>
                <p:spPr>
                  <a:xfrm>
                    <a:off x="3797" y="3686"/>
                    <a:ext cx="1067" cy="269"/>
                  </a:xfrm>
                  <a:prstGeom prst="rect">
                    <a:avLst/>
                  </a:prstGeom>
                  <a:noFill/>
                  <a:ln w="9525">
                    <a:noFill/>
                  </a:ln>
                </p:spPr>
                <p:txBody>
                  <a:bodyPr lIns="0" tIns="0" rIns="0" bIns="0" anchor="t" anchorCtr="0">
                    <a:spAutoFit/>
                  </a:bodyPr>
                  <a:p>
                    <a:r>
                      <a:rPr lang="zh-CN" altLang="en-US" sz="2800" dirty="0">
                        <a:latin typeface="Arial" panose="020B0604020202020204" pitchFamily="34" charset="0"/>
                        <a:ea typeface="宋体" panose="02010600030101010101" pitchFamily="2" charset="-122"/>
                      </a:rPr>
                      <a:t>主存储器</a:t>
                    </a:r>
                    <a:endParaRPr lang="zh-CN" altLang="en-US" sz="2800" dirty="0">
                      <a:latin typeface="Arial" panose="020B0604020202020204" pitchFamily="34" charset="0"/>
                      <a:ea typeface="宋体" panose="02010600030101010101" pitchFamily="2" charset="-122"/>
                    </a:endParaRPr>
                  </a:p>
                </p:txBody>
              </p:sp>
            </p:grpSp>
            <p:grpSp>
              <p:nvGrpSpPr>
                <p:cNvPr id="60473" name="Group 118"/>
                <p:cNvGrpSpPr/>
                <p:nvPr/>
              </p:nvGrpSpPr>
              <p:grpSpPr>
                <a:xfrm>
                  <a:off x="3552" y="2832"/>
                  <a:ext cx="1347" cy="576"/>
                  <a:chOff x="3552" y="2832"/>
                  <a:chExt cx="1347" cy="576"/>
                </a:xfrm>
              </p:grpSpPr>
              <p:sp>
                <p:nvSpPr>
                  <p:cNvPr id="60474" name="Rectangle 119"/>
                  <p:cNvSpPr/>
                  <p:nvPr/>
                </p:nvSpPr>
                <p:spPr>
                  <a:xfrm>
                    <a:off x="4266" y="2832"/>
                    <a:ext cx="630" cy="576"/>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75" name="Rectangle 120"/>
                  <p:cNvSpPr/>
                  <p:nvPr/>
                </p:nvSpPr>
                <p:spPr>
                  <a:xfrm>
                    <a:off x="4325" y="2991"/>
                    <a:ext cx="574" cy="233"/>
                  </a:xfrm>
                  <a:prstGeom prst="rect">
                    <a:avLst/>
                  </a:prstGeom>
                  <a:noFill/>
                  <a:ln w="28575">
                    <a:noFill/>
                  </a:ln>
                </p:spPr>
                <p:txBody>
                  <a:bodyPr lIns="0" tIns="0" rIns="0" bIns="0" anchor="t" anchorCtr="0">
                    <a:spAutoFit/>
                  </a:bodyPr>
                  <a:p>
                    <a:r>
                      <a:rPr lang="en-US" altLang="zh-CN" sz="2400" dirty="0">
                        <a:latin typeface="Times New Roman" panose="02020603050405020304" pitchFamily="18" charset="0"/>
                        <a:ea typeface="宋体" panose="02010600030101010101" pitchFamily="2" charset="-122"/>
                      </a:rPr>
                      <a:t>MDR</a:t>
                    </a:r>
                    <a:endParaRPr lang="en-US" altLang="zh-CN" sz="2400" dirty="0">
                      <a:latin typeface="Arial" panose="020B0604020202020204" pitchFamily="34" charset="0"/>
                      <a:ea typeface="宋体" panose="02010600030101010101" pitchFamily="2" charset="-122"/>
                    </a:endParaRPr>
                  </a:p>
                </p:txBody>
              </p:sp>
              <p:sp>
                <p:nvSpPr>
                  <p:cNvPr id="60476" name="Rectangle 121"/>
                  <p:cNvSpPr/>
                  <p:nvPr/>
                </p:nvSpPr>
                <p:spPr>
                  <a:xfrm>
                    <a:off x="3552" y="2832"/>
                    <a:ext cx="624" cy="576"/>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77" name="Rectangle 122"/>
                  <p:cNvSpPr/>
                  <p:nvPr/>
                </p:nvSpPr>
                <p:spPr>
                  <a:xfrm>
                    <a:off x="3631" y="2985"/>
                    <a:ext cx="628" cy="233"/>
                  </a:xfrm>
                  <a:prstGeom prst="rect">
                    <a:avLst/>
                  </a:prstGeom>
                  <a:noFill/>
                  <a:ln w="28575">
                    <a:noFill/>
                  </a:ln>
                </p:spPr>
                <p:txBody>
                  <a:bodyPr lIns="0" tIns="0" rIns="0" bIns="0" anchor="t" anchorCtr="0">
                    <a:spAutoFit/>
                  </a:bodyPr>
                  <a:p>
                    <a:r>
                      <a:rPr lang="en-US" altLang="zh-CN" sz="2400" dirty="0">
                        <a:latin typeface="Times New Roman" panose="02020603050405020304" pitchFamily="18" charset="0"/>
                        <a:ea typeface="宋体" panose="02010600030101010101" pitchFamily="2" charset="-122"/>
                      </a:rPr>
                      <a:t>MAR</a:t>
                    </a:r>
                    <a:endParaRPr lang="en-US" altLang="zh-CN" sz="2400" dirty="0">
                      <a:latin typeface="Arial" panose="020B0604020202020204" pitchFamily="34" charset="0"/>
                      <a:ea typeface="宋体" panose="02010600030101010101" pitchFamily="2" charset="-122"/>
                    </a:endParaRPr>
                  </a:p>
                </p:txBody>
              </p:sp>
            </p:grpSp>
            <p:grpSp>
              <p:nvGrpSpPr>
                <p:cNvPr id="60478" name="Group 123"/>
                <p:cNvGrpSpPr/>
                <p:nvPr/>
              </p:nvGrpSpPr>
              <p:grpSpPr>
                <a:xfrm>
                  <a:off x="3552" y="1344"/>
                  <a:ext cx="1392" cy="912"/>
                  <a:chOff x="3552" y="1344"/>
                  <a:chExt cx="1392" cy="912"/>
                </a:xfrm>
              </p:grpSpPr>
              <p:sp>
                <p:nvSpPr>
                  <p:cNvPr id="60479" name="Rectangle 124"/>
                  <p:cNvSpPr/>
                  <p:nvPr/>
                </p:nvSpPr>
                <p:spPr>
                  <a:xfrm>
                    <a:off x="3552" y="1344"/>
                    <a:ext cx="1392" cy="912"/>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80" name="Text Box 125"/>
                  <p:cNvSpPr txBox="1"/>
                  <p:nvPr/>
                </p:nvSpPr>
                <p:spPr>
                  <a:xfrm>
                    <a:off x="3815" y="1602"/>
                    <a:ext cx="895" cy="368"/>
                  </a:xfrm>
                  <a:prstGeom prst="rect">
                    <a:avLst/>
                  </a:prstGeom>
                  <a:noFill/>
                  <a:ln w="9525">
                    <a:noFill/>
                  </a:ln>
                </p:spPr>
                <p:txBody>
                  <a:bodyPr wrap="none" anchor="t" anchorCtr="0">
                    <a:spAutoFit/>
                  </a:bodyPr>
                  <a:p>
                    <a:pPr algn="ctr"/>
                    <a:r>
                      <a:rPr lang="zh-CN" altLang="en-US" sz="3200" dirty="0">
                        <a:latin typeface="Arial" panose="020B0604020202020204" pitchFamily="34" charset="0"/>
                        <a:ea typeface="宋体" panose="02010600030101010101" pitchFamily="2" charset="-122"/>
                      </a:rPr>
                      <a:t>存储体</a:t>
                    </a:r>
                    <a:endParaRPr lang="zh-CN" altLang="en-US" sz="3200" dirty="0">
                      <a:latin typeface="Arial" panose="020B0604020202020204" pitchFamily="34" charset="0"/>
                      <a:ea typeface="宋体" panose="02010600030101010101" pitchFamily="2" charset="-122"/>
                    </a:endParaRPr>
                  </a:p>
                </p:txBody>
              </p:sp>
            </p:grpSp>
          </p:grpSp>
          <p:grpSp>
            <p:nvGrpSpPr>
              <p:cNvPr id="60481" name="Group 126"/>
              <p:cNvGrpSpPr/>
              <p:nvPr/>
            </p:nvGrpSpPr>
            <p:grpSpPr>
              <a:xfrm>
                <a:off x="292" y="1200"/>
                <a:ext cx="2876" cy="2830"/>
                <a:chOff x="292" y="1200"/>
                <a:chExt cx="2876" cy="2830"/>
              </a:xfrm>
            </p:grpSpPr>
            <p:sp>
              <p:nvSpPr>
                <p:cNvPr id="60482" name="Rectangle 127"/>
                <p:cNvSpPr/>
                <p:nvPr/>
              </p:nvSpPr>
              <p:spPr>
                <a:xfrm>
                  <a:off x="292" y="1200"/>
                  <a:ext cx="2828" cy="2830"/>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83" name="Rectangle 128"/>
                <p:cNvSpPr/>
                <p:nvPr/>
              </p:nvSpPr>
              <p:spPr>
                <a:xfrm>
                  <a:off x="1357" y="1248"/>
                  <a:ext cx="531" cy="310"/>
                </a:xfrm>
                <a:prstGeom prst="rect">
                  <a:avLst/>
                </a:prstGeom>
                <a:noFill/>
                <a:ln w="9525">
                  <a:noFill/>
                </a:ln>
              </p:spPr>
              <p:txBody>
                <a:bodyPr wrap="none" lIns="0" tIns="0" rIns="0" bIns="0" anchor="t" anchorCtr="0">
                  <a:spAutoFit/>
                </a:bodyPr>
                <a:p>
                  <a:pPr algn="ctr"/>
                  <a:r>
                    <a:rPr lang="en-US" altLang="zh-CN" sz="3200" dirty="0">
                      <a:latin typeface="Times New Roman" panose="02020603050405020304" pitchFamily="18" charset="0"/>
                      <a:ea typeface="宋体" panose="02010600030101010101" pitchFamily="2" charset="-122"/>
                    </a:rPr>
                    <a:t>CPU</a:t>
                  </a:r>
                  <a:endParaRPr lang="en-US" altLang="zh-CN" sz="3200" dirty="0">
                    <a:latin typeface="Arial" panose="020B0604020202020204" pitchFamily="34" charset="0"/>
                    <a:ea typeface="宋体" panose="02010600030101010101" pitchFamily="2" charset="-122"/>
                  </a:endParaRPr>
                </a:p>
              </p:txBody>
            </p:sp>
            <p:grpSp>
              <p:nvGrpSpPr>
                <p:cNvPr id="60484" name="Group 129"/>
                <p:cNvGrpSpPr/>
                <p:nvPr/>
              </p:nvGrpSpPr>
              <p:grpSpPr>
                <a:xfrm>
                  <a:off x="1680" y="1584"/>
                  <a:ext cx="1488" cy="2352"/>
                  <a:chOff x="1680" y="1584"/>
                  <a:chExt cx="1488" cy="2352"/>
                </a:xfrm>
              </p:grpSpPr>
              <p:grpSp>
                <p:nvGrpSpPr>
                  <p:cNvPr id="60485" name="Group 130"/>
                  <p:cNvGrpSpPr/>
                  <p:nvPr/>
                </p:nvGrpSpPr>
                <p:grpSpPr>
                  <a:xfrm>
                    <a:off x="2427" y="2980"/>
                    <a:ext cx="741" cy="284"/>
                    <a:chOff x="2427" y="2980"/>
                    <a:chExt cx="741" cy="284"/>
                  </a:xfrm>
                </p:grpSpPr>
                <p:sp>
                  <p:nvSpPr>
                    <p:cNvPr id="60486" name="Rectangle 131"/>
                    <p:cNvSpPr/>
                    <p:nvPr/>
                  </p:nvSpPr>
                  <p:spPr>
                    <a:xfrm>
                      <a:off x="2427" y="2980"/>
                      <a:ext cx="438" cy="284"/>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87" name="Rectangle 132"/>
                    <p:cNvSpPr/>
                    <p:nvPr/>
                  </p:nvSpPr>
                  <p:spPr>
                    <a:xfrm>
                      <a:off x="2511" y="2980"/>
                      <a:ext cx="657" cy="269"/>
                    </a:xfrm>
                    <a:prstGeom prst="rect">
                      <a:avLst/>
                    </a:prstGeom>
                    <a:noFill/>
                    <a:ln w="9525">
                      <a:noFill/>
                    </a:ln>
                  </p:spPr>
                  <p:txBody>
                    <a:bodyPr lIns="0" tIns="0" rIns="0" bIns="0" anchor="t" anchorCtr="0">
                      <a:spAutoFit/>
                    </a:bodyPr>
                    <a:p>
                      <a:r>
                        <a:rPr lang="en-US" altLang="zh-CN" sz="2800" dirty="0">
                          <a:latin typeface="Times New Roman" panose="02020603050405020304" pitchFamily="18" charset="0"/>
                          <a:ea typeface="宋体" panose="02010600030101010101" pitchFamily="2" charset="-122"/>
                        </a:rPr>
                        <a:t>PC</a:t>
                      </a:r>
                      <a:endParaRPr lang="en-US" altLang="zh-CN" sz="2800" dirty="0">
                        <a:latin typeface="Arial" panose="020B0604020202020204" pitchFamily="34" charset="0"/>
                        <a:ea typeface="宋体" panose="02010600030101010101" pitchFamily="2" charset="-122"/>
                      </a:endParaRPr>
                    </a:p>
                  </p:txBody>
                </p:sp>
              </p:grpSp>
              <p:sp>
                <p:nvSpPr>
                  <p:cNvPr id="60488" name="Rectangle 133"/>
                  <p:cNvSpPr/>
                  <p:nvPr/>
                </p:nvSpPr>
                <p:spPr>
                  <a:xfrm>
                    <a:off x="2064" y="3610"/>
                    <a:ext cx="816" cy="233"/>
                  </a:xfrm>
                  <a:prstGeom prst="rect">
                    <a:avLst/>
                  </a:prstGeom>
                  <a:noFill/>
                  <a:ln w="9525">
                    <a:noFill/>
                  </a:ln>
                </p:spPr>
                <p:txBody>
                  <a:bodyPr lIns="0" tIns="0" rIns="0" bIns="0" anchor="t" anchorCtr="0">
                    <a:spAutoFit/>
                  </a:bodyPr>
                  <a:p>
                    <a:r>
                      <a:rPr lang="zh-CN" altLang="en-US" sz="2400" dirty="0">
                        <a:latin typeface="Arial" panose="020B0604020202020204" pitchFamily="34" charset="0"/>
                        <a:ea typeface="宋体" panose="02010600030101010101" pitchFamily="2" charset="-122"/>
                      </a:rPr>
                      <a:t>控制器</a:t>
                    </a:r>
                    <a:endParaRPr lang="zh-CN" altLang="en-US" sz="2400" dirty="0">
                      <a:latin typeface="Arial" panose="020B0604020202020204" pitchFamily="34" charset="0"/>
                      <a:ea typeface="宋体" panose="02010600030101010101" pitchFamily="2" charset="-122"/>
                    </a:endParaRPr>
                  </a:p>
                </p:txBody>
              </p:sp>
              <p:sp>
                <p:nvSpPr>
                  <p:cNvPr id="60489" name="Rectangle 134"/>
                  <p:cNvSpPr/>
                  <p:nvPr/>
                </p:nvSpPr>
                <p:spPr>
                  <a:xfrm>
                    <a:off x="1778" y="2160"/>
                    <a:ext cx="478" cy="1300"/>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nvGrpSpPr>
                  <p:cNvPr id="60490" name="Group 135"/>
                  <p:cNvGrpSpPr/>
                  <p:nvPr/>
                </p:nvGrpSpPr>
                <p:grpSpPr>
                  <a:xfrm>
                    <a:off x="2427" y="2453"/>
                    <a:ext cx="693" cy="283"/>
                    <a:chOff x="2427" y="2453"/>
                    <a:chExt cx="693" cy="283"/>
                  </a:xfrm>
                </p:grpSpPr>
                <p:sp>
                  <p:nvSpPr>
                    <p:cNvPr id="60491" name="Rectangle 136"/>
                    <p:cNvSpPr/>
                    <p:nvPr/>
                  </p:nvSpPr>
                  <p:spPr>
                    <a:xfrm>
                      <a:off x="2427" y="2453"/>
                      <a:ext cx="438" cy="283"/>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92" name="Rectangle 137"/>
                    <p:cNvSpPr/>
                    <p:nvPr/>
                  </p:nvSpPr>
                  <p:spPr>
                    <a:xfrm>
                      <a:off x="2520" y="2453"/>
                      <a:ext cx="600" cy="269"/>
                    </a:xfrm>
                    <a:prstGeom prst="rect">
                      <a:avLst/>
                    </a:prstGeom>
                    <a:noFill/>
                    <a:ln w="9525">
                      <a:noFill/>
                    </a:ln>
                  </p:spPr>
                  <p:txBody>
                    <a:bodyPr lIns="0" tIns="0" rIns="0" bIns="0" anchor="t" anchorCtr="0">
                      <a:spAutoFit/>
                    </a:bodyPr>
                    <a:p>
                      <a:r>
                        <a:rPr lang="en-US" altLang="zh-CN" sz="2800" dirty="0">
                          <a:latin typeface="Times New Roman" panose="02020603050405020304" pitchFamily="18" charset="0"/>
                          <a:ea typeface="宋体" panose="02010600030101010101" pitchFamily="2" charset="-122"/>
                        </a:rPr>
                        <a:t>IR</a:t>
                      </a:r>
                      <a:endParaRPr lang="en-US" altLang="zh-CN" sz="2800" dirty="0">
                        <a:latin typeface="Arial" panose="020B0604020202020204" pitchFamily="34" charset="0"/>
                        <a:ea typeface="宋体" panose="02010600030101010101" pitchFamily="2" charset="-122"/>
                      </a:endParaRPr>
                    </a:p>
                  </p:txBody>
                </p:sp>
              </p:grpSp>
              <p:sp>
                <p:nvSpPr>
                  <p:cNvPr id="60493" name="Rectangle 138"/>
                  <p:cNvSpPr/>
                  <p:nvPr/>
                </p:nvSpPr>
                <p:spPr>
                  <a:xfrm>
                    <a:off x="1680" y="1584"/>
                    <a:ext cx="1296" cy="2352"/>
                  </a:xfrm>
                  <a:prstGeom prst="rect">
                    <a:avLst/>
                  </a:prstGeom>
                  <a:noFill/>
                  <a:ln w="28575" cap="flat" cmpd="sng">
                    <a:solidFill>
                      <a:schemeClr val="tx1"/>
                    </a:solidFill>
                    <a:prstDash val="lgDashDot"/>
                    <a:miter/>
                    <a:headEnd type="none" w="med" len="med"/>
                    <a:tailEnd type="none" w="med" len="med"/>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60494" name="Line 139"/>
                  <p:cNvSpPr/>
                  <p:nvPr/>
                </p:nvSpPr>
                <p:spPr>
                  <a:xfrm flipV="1">
                    <a:off x="1848" y="1584"/>
                    <a:ext cx="0" cy="576"/>
                  </a:xfrm>
                  <a:prstGeom prst="line">
                    <a:avLst/>
                  </a:prstGeom>
                  <a:ln w="28575" cap="flat" cmpd="sng">
                    <a:solidFill>
                      <a:schemeClr val="tx1"/>
                    </a:solidFill>
                    <a:prstDash val="solid"/>
                    <a:round/>
                    <a:headEnd type="none" w="med" len="med"/>
                    <a:tailEnd type="stealth" w="med" len="med"/>
                  </a:ln>
                </p:spPr>
              </p:sp>
              <p:sp>
                <p:nvSpPr>
                  <p:cNvPr id="60495" name="Line 140"/>
                  <p:cNvSpPr/>
                  <p:nvPr/>
                </p:nvSpPr>
                <p:spPr>
                  <a:xfrm flipV="1">
                    <a:off x="2064" y="1584"/>
                    <a:ext cx="0" cy="576"/>
                  </a:xfrm>
                  <a:prstGeom prst="line">
                    <a:avLst/>
                  </a:prstGeom>
                  <a:ln w="28575" cap="flat" cmpd="sng">
                    <a:solidFill>
                      <a:schemeClr val="tx1"/>
                    </a:solidFill>
                    <a:prstDash val="solid"/>
                    <a:round/>
                    <a:headEnd type="none" w="med" len="med"/>
                    <a:tailEnd type="stealth" w="med" len="med"/>
                  </a:ln>
                </p:spPr>
              </p:sp>
              <p:sp>
                <p:nvSpPr>
                  <p:cNvPr id="60496" name="Text Box 141"/>
                  <p:cNvSpPr txBox="1"/>
                  <p:nvPr/>
                </p:nvSpPr>
                <p:spPr>
                  <a:xfrm>
                    <a:off x="1814" y="1754"/>
                    <a:ext cx="308"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p:txBody>
              </p:sp>
            </p:grpSp>
            <p:grpSp>
              <p:nvGrpSpPr>
                <p:cNvPr id="60497" name="Group 142"/>
                <p:cNvGrpSpPr/>
                <p:nvPr/>
              </p:nvGrpSpPr>
              <p:grpSpPr>
                <a:xfrm>
                  <a:off x="384" y="1584"/>
                  <a:ext cx="1209" cy="2352"/>
                  <a:chOff x="384" y="1584"/>
                  <a:chExt cx="1209" cy="2352"/>
                </a:xfrm>
              </p:grpSpPr>
              <p:sp>
                <p:nvSpPr>
                  <p:cNvPr id="60498" name="Rectangle 143"/>
                  <p:cNvSpPr/>
                  <p:nvPr/>
                </p:nvSpPr>
                <p:spPr>
                  <a:xfrm>
                    <a:off x="779" y="3486"/>
                    <a:ext cx="495" cy="375"/>
                  </a:xfrm>
                  <a:prstGeom prst="rect">
                    <a:avLst/>
                  </a:prstGeom>
                  <a:noFill/>
                  <a:ln w="1587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499" name="Rectangle 144"/>
                  <p:cNvSpPr/>
                  <p:nvPr/>
                </p:nvSpPr>
                <p:spPr>
                  <a:xfrm>
                    <a:off x="698" y="3601"/>
                    <a:ext cx="785" cy="233"/>
                  </a:xfrm>
                  <a:prstGeom prst="rect">
                    <a:avLst/>
                  </a:prstGeom>
                  <a:noFill/>
                  <a:ln w="9525">
                    <a:noFill/>
                  </a:ln>
                </p:spPr>
                <p:txBody>
                  <a:bodyPr lIns="0" tIns="0" rIns="0" bIns="0" anchor="t" anchorCtr="0">
                    <a:spAutoFit/>
                  </a:bodyPr>
                  <a:p>
                    <a:r>
                      <a:rPr lang="zh-CN" altLang="en-US" sz="2400" dirty="0">
                        <a:latin typeface="Arial" panose="020B0604020202020204" pitchFamily="34" charset="0"/>
                        <a:ea typeface="宋体" panose="02010600030101010101" pitchFamily="2" charset="-122"/>
                      </a:rPr>
                      <a:t>运算器</a:t>
                    </a:r>
                    <a:endParaRPr lang="zh-CN" altLang="en-US" sz="2400" dirty="0">
                      <a:latin typeface="Arial" panose="020B0604020202020204" pitchFamily="34" charset="0"/>
                      <a:ea typeface="宋体" panose="02010600030101010101" pitchFamily="2" charset="-122"/>
                    </a:endParaRPr>
                  </a:p>
                </p:txBody>
              </p:sp>
              <p:sp>
                <p:nvSpPr>
                  <p:cNvPr id="60500" name="Rectangle 145"/>
                  <p:cNvSpPr/>
                  <p:nvPr/>
                </p:nvSpPr>
                <p:spPr>
                  <a:xfrm>
                    <a:off x="1117" y="1988"/>
                    <a:ext cx="374" cy="282"/>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501" name="Rectangle 146"/>
                  <p:cNvSpPr/>
                  <p:nvPr/>
                </p:nvSpPr>
                <p:spPr>
                  <a:xfrm>
                    <a:off x="1178" y="1878"/>
                    <a:ext cx="415" cy="173"/>
                  </a:xfrm>
                  <a:prstGeom prst="rect">
                    <a:avLst/>
                  </a:prstGeom>
                  <a:noFill/>
                  <a:ln w="9525">
                    <a:noFill/>
                  </a:ln>
                </p:spPr>
                <p:txBody>
                  <a:bodyPr lIns="0" tIns="0" rIns="0" bIns="0" anchor="t" anchorCtr="0">
                    <a:spAutoFit/>
                  </a:bodyPr>
                  <a:p>
                    <a:r>
                      <a:rPr lang="en-US" altLang="zh-CN" dirty="0">
                        <a:latin typeface="Times New Roman" panose="02020603050405020304" pitchFamily="18" charset="0"/>
                        <a:ea typeface="宋体" panose="02010600030101010101" pitchFamily="2" charset="-122"/>
                      </a:rPr>
                      <a:t>MQ</a:t>
                    </a:r>
                    <a:endParaRPr lang="en-US" altLang="zh-CN" sz="4000" dirty="0">
                      <a:latin typeface="Arial" panose="020B0604020202020204" pitchFamily="34" charset="0"/>
                      <a:ea typeface="宋体" panose="02010600030101010101" pitchFamily="2" charset="-122"/>
                    </a:endParaRPr>
                  </a:p>
                </p:txBody>
              </p:sp>
              <p:sp>
                <p:nvSpPr>
                  <p:cNvPr id="60502" name="Freeform 147"/>
                  <p:cNvSpPr/>
                  <p:nvPr/>
                </p:nvSpPr>
                <p:spPr>
                  <a:xfrm>
                    <a:off x="772" y="2272"/>
                    <a:ext cx="94" cy="317"/>
                  </a:xfrm>
                  <a:custGeom>
                    <a:avLst/>
                    <a:gdLst/>
                    <a:ahLst/>
                    <a:cxnLst>
                      <a:cxn ang="0">
                        <a:pos x="0" y="85"/>
                      </a:cxn>
                      <a:cxn ang="0">
                        <a:pos x="9" y="85"/>
                      </a:cxn>
                      <a:cxn ang="0">
                        <a:pos x="9" y="325"/>
                      </a:cxn>
                      <a:cxn ang="0">
                        <a:pos x="27" y="325"/>
                      </a:cxn>
                      <a:cxn ang="0">
                        <a:pos x="27" y="85"/>
                      </a:cxn>
                      <a:cxn ang="0">
                        <a:pos x="35" y="85"/>
                      </a:cxn>
                      <a:cxn ang="0">
                        <a:pos x="17" y="0"/>
                      </a:cxn>
                      <a:cxn ang="0">
                        <a:pos x="0" y="85"/>
                      </a:cxn>
                    </a:cxnLst>
                    <a:pathLst>
                      <a:path w="120" h="315">
                        <a:moveTo>
                          <a:pt x="0" y="80"/>
                        </a:moveTo>
                        <a:lnTo>
                          <a:pt x="30" y="80"/>
                        </a:lnTo>
                        <a:lnTo>
                          <a:pt x="30" y="315"/>
                        </a:lnTo>
                        <a:lnTo>
                          <a:pt x="89" y="315"/>
                        </a:lnTo>
                        <a:lnTo>
                          <a:pt x="89" y="80"/>
                        </a:lnTo>
                        <a:lnTo>
                          <a:pt x="120" y="80"/>
                        </a:lnTo>
                        <a:lnTo>
                          <a:pt x="59" y="0"/>
                        </a:lnTo>
                        <a:lnTo>
                          <a:pt x="0" y="80"/>
                        </a:lnTo>
                        <a:close/>
                      </a:path>
                    </a:pathLst>
                  </a:custGeom>
                  <a:noFill/>
                  <a:ln w="15875" cap="flat" cmpd="sng">
                    <a:solidFill>
                      <a:schemeClr val="tx1"/>
                    </a:solidFill>
                    <a:prstDash val="solid"/>
                    <a:round/>
                    <a:headEnd type="none" w="med" len="med"/>
                    <a:tailEnd type="none" w="med" len="med"/>
                  </a:ln>
                </p:spPr>
                <p:txBody>
                  <a:bodyPr/>
                  <a:p>
                    <a:endParaRPr lang="zh-CN" altLang="en-US"/>
                  </a:p>
                </p:txBody>
              </p:sp>
              <p:sp>
                <p:nvSpPr>
                  <p:cNvPr id="60503" name="Rectangle 148"/>
                  <p:cNvSpPr/>
                  <p:nvPr/>
                </p:nvSpPr>
                <p:spPr>
                  <a:xfrm>
                    <a:off x="542" y="1988"/>
                    <a:ext cx="373" cy="282"/>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504" name="Rectangle 149"/>
                  <p:cNvSpPr/>
                  <p:nvPr/>
                </p:nvSpPr>
                <p:spPr>
                  <a:xfrm>
                    <a:off x="578" y="1874"/>
                    <a:ext cx="536" cy="173"/>
                  </a:xfrm>
                  <a:prstGeom prst="rect">
                    <a:avLst/>
                  </a:prstGeom>
                  <a:noFill/>
                  <a:ln w="9525">
                    <a:noFill/>
                  </a:ln>
                </p:spPr>
                <p:txBody>
                  <a:bodyPr lIns="0" tIns="0" rIns="0" bIns="0" anchor="t" anchorCtr="0">
                    <a:spAutoFit/>
                  </a:bodyPr>
                  <a:p>
                    <a:r>
                      <a:rPr lang="en-US" altLang="zh-CN" dirty="0">
                        <a:latin typeface="Times New Roman" panose="02020603050405020304" pitchFamily="18" charset="0"/>
                        <a:ea typeface="宋体" panose="02010600030101010101" pitchFamily="2" charset="-122"/>
                      </a:rPr>
                      <a:t>ACC</a:t>
                    </a:r>
                    <a:endParaRPr lang="en-US" altLang="zh-CN" sz="4000" dirty="0">
                      <a:latin typeface="Arial" panose="020B0604020202020204" pitchFamily="34" charset="0"/>
                      <a:ea typeface="宋体" panose="02010600030101010101" pitchFamily="2" charset="-122"/>
                    </a:endParaRPr>
                  </a:p>
                </p:txBody>
              </p:sp>
              <p:sp>
                <p:nvSpPr>
                  <p:cNvPr id="60505" name="Rectangle 150"/>
                  <p:cNvSpPr/>
                  <p:nvPr/>
                </p:nvSpPr>
                <p:spPr>
                  <a:xfrm>
                    <a:off x="542" y="2591"/>
                    <a:ext cx="373" cy="281"/>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506" name="Rectangle 151"/>
                  <p:cNvSpPr/>
                  <p:nvPr/>
                </p:nvSpPr>
                <p:spPr>
                  <a:xfrm>
                    <a:off x="575" y="2464"/>
                    <a:ext cx="304" cy="173"/>
                  </a:xfrm>
                  <a:prstGeom prst="rect">
                    <a:avLst/>
                  </a:prstGeom>
                  <a:noFill/>
                  <a:ln w="9525">
                    <a:noFill/>
                  </a:ln>
                </p:spPr>
                <p:txBody>
                  <a:bodyPr wrap="none" lIns="0" tIns="0" rIns="0" bIns="0" anchor="t" anchorCtr="0">
                    <a:spAutoFit/>
                  </a:bodyPr>
                  <a:p>
                    <a:pPr algn="ctr"/>
                    <a:r>
                      <a:rPr lang="en-US" altLang="zh-CN" dirty="0">
                        <a:latin typeface="Times New Roman" panose="02020603050405020304" pitchFamily="18" charset="0"/>
                        <a:ea typeface="宋体" panose="02010600030101010101" pitchFamily="2" charset="-122"/>
                      </a:rPr>
                      <a:t>ALU</a:t>
                    </a:r>
                    <a:endParaRPr lang="en-US" altLang="zh-CN" sz="4000" dirty="0">
                      <a:latin typeface="Arial" panose="020B0604020202020204" pitchFamily="34" charset="0"/>
                      <a:ea typeface="宋体" panose="02010600030101010101" pitchFamily="2" charset="-122"/>
                    </a:endParaRPr>
                  </a:p>
                </p:txBody>
              </p:sp>
              <p:sp>
                <p:nvSpPr>
                  <p:cNvPr id="60507" name="Rectangle 152"/>
                  <p:cNvSpPr/>
                  <p:nvPr/>
                </p:nvSpPr>
                <p:spPr>
                  <a:xfrm>
                    <a:off x="539" y="3198"/>
                    <a:ext cx="373" cy="281"/>
                  </a:xfrm>
                  <a:prstGeom prst="rect">
                    <a:avLst/>
                  </a:prstGeom>
                  <a:noFill/>
                  <a:ln w="20701"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508" name="Rectangle 153"/>
                  <p:cNvSpPr/>
                  <p:nvPr/>
                </p:nvSpPr>
                <p:spPr>
                  <a:xfrm>
                    <a:off x="680" y="3092"/>
                    <a:ext cx="268" cy="174"/>
                  </a:xfrm>
                  <a:prstGeom prst="rect">
                    <a:avLst/>
                  </a:prstGeom>
                  <a:noFill/>
                  <a:ln w="9525">
                    <a:noFill/>
                  </a:ln>
                </p:spPr>
                <p:txBody>
                  <a:bodyPr lIns="0" tIns="0" rIns="0" bIns="0" anchor="t" anchorCtr="0">
                    <a:spAutoFit/>
                  </a:bodyPr>
                  <a:p>
                    <a:r>
                      <a:rPr lang="en-US" altLang="zh-CN" dirty="0">
                        <a:latin typeface="Times New Roman" panose="02020603050405020304" pitchFamily="18" charset="0"/>
                        <a:ea typeface="宋体" panose="02010600030101010101" pitchFamily="2" charset="-122"/>
                      </a:rPr>
                      <a:t>X</a:t>
                    </a:r>
                    <a:endParaRPr lang="en-US" altLang="zh-CN" sz="4000" dirty="0">
                      <a:latin typeface="Arial" panose="020B0604020202020204" pitchFamily="34" charset="0"/>
                      <a:ea typeface="宋体" panose="02010600030101010101" pitchFamily="2" charset="-122"/>
                    </a:endParaRPr>
                  </a:p>
                </p:txBody>
              </p:sp>
              <p:sp>
                <p:nvSpPr>
                  <p:cNvPr id="60509" name="Freeform 154"/>
                  <p:cNvSpPr/>
                  <p:nvPr/>
                </p:nvSpPr>
                <p:spPr>
                  <a:xfrm>
                    <a:off x="682" y="2880"/>
                    <a:ext cx="92" cy="316"/>
                  </a:xfrm>
                  <a:custGeom>
                    <a:avLst/>
                    <a:gdLst/>
                    <a:ahLst/>
                    <a:cxnLst>
                      <a:cxn ang="0">
                        <a:pos x="0" y="82"/>
                      </a:cxn>
                      <a:cxn ang="0">
                        <a:pos x="9" y="82"/>
                      </a:cxn>
                      <a:cxn ang="0">
                        <a:pos x="9" y="328"/>
                      </a:cxn>
                      <a:cxn ang="0">
                        <a:pos x="25" y="328"/>
                      </a:cxn>
                      <a:cxn ang="0">
                        <a:pos x="25" y="82"/>
                      </a:cxn>
                      <a:cxn ang="0">
                        <a:pos x="33" y="82"/>
                      </a:cxn>
                      <a:cxn ang="0">
                        <a:pos x="17" y="0"/>
                      </a:cxn>
                      <a:cxn ang="0">
                        <a:pos x="0" y="82"/>
                      </a:cxn>
                    </a:cxnLst>
                    <a:pathLst>
                      <a:path w="119" h="313">
                        <a:moveTo>
                          <a:pt x="0" y="77"/>
                        </a:moveTo>
                        <a:lnTo>
                          <a:pt x="30" y="77"/>
                        </a:lnTo>
                        <a:lnTo>
                          <a:pt x="30" y="313"/>
                        </a:lnTo>
                        <a:lnTo>
                          <a:pt x="89" y="313"/>
                        </a:lnTo>
                        <a:lnTo>
                          <a:pt x="89" y="77"/>
                        </a:lnTo>
                        <a:lnTo>
                          <a:pt x="119" y="77"/>
                        </a:lnTo>
                        <a:lnTo>
                          <a:pt x="60" y="0"/>
                        </a:lnTo>
                        <a:lnTo>
                          <a:pt x="0" y="77"/>
                        </a:lnTo>
                        <a:close/>
                      </a:path>
                    </a:pathLst>
                  </a:custGeom>
                  <a:noFill/>
                  <a:ln w="15875" cap="flat" cmpd="sng">
                    <a:solidFill>
                      <a:schemeClr val="tx1"/>
                    </a:solidFill>
                    <a:prstDash val="solid"/>
                    <a:round/>
                    <a:headEnd type="none" w="med" len="med"/>
                    <a:tailEnd type="none" w="med" len="med"/>
                  </a:ln>
                </p:spPr>
                <p:txBody>
                  <a:bodyPr/>
                  <a:p>
                    <a:endParaRPr lang="zh-CN" altLang="en-US"/>
                  </a:p>
                </p:txBody>
              </p:sp>
              <p:sp>
                <p:nvSpPr>
                  <p:cNvPr id="60510" name="Rectangle 155"/>
                  <p:cNvSpPr/>
                  <p:nvPr/>
                </p:nvSpPr>
                <p:spPr>
                  <a:xfrm>
                    <a:off x="384" y="1584"/>
                    <a:ext cx="1200" cy="2352"/>
                  </a:xfrm>
                  <a:prstGeom prst="rect">
                    <a:avLst/>
                  </a:prstGeom>
                  <a:noFill/>
                  <a:ln w="28575" cap="flat" cmpd="sng">
                    <a:solidFill>
                      <a:schemeClr val="tx1"/>
                    </a:solidFill>
                    <a:prstDash val="lgDashDot"/>
                    <a:miter/>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sp>
                <p:nvSpPr>
                  <p:cNvPr id="60511" name="Freeform 156"/>
                  <p:cNvSpPr/>
                  <p:nvPr/>
                </p:nvSpPr>
                <p:spPr>
                  <a:xfrm rot="10800000">
                    <a:off x="576" y="2275"/>
                    <a:ext cx="94" cy="317"/>
                  </a:xfrm>
                  <a:custGeom>
                    <a:avLst/>
                    <a:gdLst/>
                    <a:ahLst/>
                    <a:cxnLst>
                      <a:cxn ang="0">
                        <a:pos x="0" y="85"/>
                      </a:cxn>
                      <a:cxn ang="0">
                        <a:pos x="9" y="85"/>
                      </a:cxn>
                      <a:cxn ang="0">
                        <a:pos x="9" y="325"/>
                      </a:cxn>
                      <a:cxn ang="0">
                        <a:pos x="27" y="325"/>
                      </a:cxn>
                      <a:cxn ang="0">
                        <a:pos x="27" y="85"/>
                      </a:cxn>
                      <a:cxn ang="0">
                        <a:pos x="35" y="85"/>
                      </a:cxn>
                      <a:cxn ang="0">
                        <a:pos x="17" y="0"/>
                      </a:cxn>
                      <a:cxn ang="0">
                        <a:pos x="0" y="85"/>
                      </a:cxn>
                    </a:cxnLst>
                    <a:pathLst>
                      <a:path w="120" h="315">
                        <a:moveTo>
                          <a:pt x="0" y="80"/>
                        </a:moveTo>
                        <a:lnTo>
                          <a:pt x="30" y="80"/>
                        </a:lnTo>
                        <a:lnTo>
                          <a:pt x="30" y="315"/>
                        </a:lnTo>
                        <a:lnTo>
                          <a:pt x="89" y="315"/>
                        </a:lnTo>
                        <a:lnTo>
                          <a:pt x="89" y="80"/>
                        </a:lnTo>
                        <a:lnTo>
                          <a:pt x="120" y="80"/>
                        </a:lnTo>
                        <a:lnTo>
                          <a:pt x="59" y="0"/>
                        </a:lnTo>
                        <a:lnTo>
                          <a:pt x="0" y="80"/>
                        </a:lnTo>
                        <a:close/>
                      </a:path>
                    </a:pathLst>
                  </a:custGeom>
                  <a:noFill/>
                  <a:ln w="15875" cap="flat" cmpd="sng">
                    <a:solidFill>
                      <a:schemeClr val="tx1"/>
                    </a:solidFill>
                    <a:prstDash val="solid"/>
                    <a:round/>
                    <a:headEnd type="none" w="med" len="med"/>
                    <a:tailEnd type="none" w="med" len="med"/>
                  </a:ln>
                </p:spPr>
                <p:txBody>
                  <a:bodyPr/>
                  <a:p>
                    <a:endParaRPr lang="zh-CN" altLang="en-US"/>
                  </a:p>
                </p:txBody>
              </p:sp>
              <p:sp>
                <p:nvSpPr>
                  <p:cNvPr id="60512" name="Freeform 157"/>
                  <p:cNvSpPr/>
                  <p:nvPr/>
                </p:nvSpPr>
                <p:spPr>
                  <a:xfrm>
                    <a:off x="915" y="2064"/>
                    <a:ext cx="200" cy="1"/>
                  </a:xfrm>
                  <a:custGeom>
                    <a:avLst/>
                    <a:gdLst/>
                    <a:ahLst/>
                    <a:cxnLst>
                      <a:cxn ang="0">
                        <a:pos x="0" y="0"/>
                      </a:cxn>
                      <a:cxn ang="0">
                        <a:pos x="200" y="0"/>
                      </a:cxn>
                    </a:cxnLst>
                    <a:pathLst>
                      <a:path w="200" h="1">
                        <a:moveTo>
                          <a:pt x="0" y="0"/>
                        </a:moveTo>
                        <a:lnTo>
                          <a:pt x="200" y="0"/>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60513" name="Freeform 158"/>
                  <p:cNvSpPr/>
                  <p:nvPr/>
                </p:nvSpPr>
                <p:spPr>
                  <a:xfrm>
                    <a:off x="915" y="2184"/>
                    <a:ext cx="203" cy="1"/>
                  </a:xfrm>
                  <a:custGeom>
                    <a:avLst/>
                    <a:gdLst/>
                    <a:ahLst/>
                    <a:cxnLst>
                      <a:cxn ang="0">
                        <a:pos x="203" y="0"/>
                      </a:cxn>
                      <a:cxn ang="0">
                        <a:pos x="0" y="0"/>
                      </a:cxn>
                    </a:cxnLst>
                    <a:pathLst>
                      <a:path w="203" h="1">
                        <a:moveTo>
                          <a:pt x="203" y="0"/>
                        </a:moveTo>
                        <a:lnTo>
                          <a:pt x="0" y="0"/>
                        </a:lnTo>
                      </a:path>
                    </a:pathLst>
                  </a:custGeom>
                  <a:noFill/>
                  <a:ln w="28575" cap="flat" cmpd="sng">
                    <a:solidFill>
                      <a:schemeClr val="tx1"/>
                    </a:solidFill>
                    <a:prstDash val="solid"/>
                    <a:round/>
                    <a:headEnd type="none" w="med" len="med"/>
                    <a:tailEnd type="stealth" w="med" len="med"/>
                  </a:ln>
                </p:spPr>
                <p:txBody>
                  <a:bodyPr/>
                  <a:p>
                    <a:endParaRPr lang="zh-CN" altLang="en-US"/>
                  </a:p>
                </p:txBody>
              </p:sp>
            </p:grpSp>
          </p:grpSp>
          <p:grpSp>
            <p:nvGrpSpPr>
              <p:cNvPr id="60514" name="Group 159"/>
              <p:cNvGrpSpPr/>
              <p:nvPr/>
            </p:nvGrpSpPr>
            <p:grpSpPr>
              <a:xfrm>
                <a:off x="5232" y="1200"/>
                <a:ext cx="389" cy="2832"/>
                <a:chOff x="5232" y="1200"/>
                <a:chExt cx="389" cy="2832"/>
              </a:xfrm>
            </p:grpSpPr>
            <p:grpSp>
              <p:nvGrpSpPr>
                <p:cNvPr id="60515" name="Group 160"/>
                <p:cNvGrpSpPr/>
                <p:nvPr/>
              </p:nvGrpSpPr>
              <p:grpSpPr>
                <a:xfrm>
                  <a:off x="5232" y="1200"/>
                  <a:ext cx="389" cy="2832"/>
                  <a:chOff x="5232" y="1200"/>
                  <a:chExt cx="389" cy="2832"/>
                </a:xfrm>
              </p:grpSpPr>
              <p:sp>
                <p:nvSpPr>
                  <p:cNvPr id="60516" name="Rectangle 161"/>
                  <p:cNvSpPr/>
                  <p:nvPr/>
                </p:nvSpPr>
                <p:spPr>
                  <a:xfrm>
                    <a:off x="5232" y="1200"/>
                    <a:ext cx="389" cy="2832"/>
                  </a:xfrm>
                  <a:prstGeom prst="rect">
                    <a:avLst/>
                  </a:prstGeom>
                  <a:noFill/>
                  <a:ln w="38100">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0517" name="Rectangle 162"/>
                  <p:cNvSpPr/>
                  <p:nvPr/>
                </p:nvSpPr>
                <p:spPr>
                  <a:xfrm>
                    <a:off x="5323" y="2341"/>
                    <a:ext cx="245" cy="611"/>
                  </a:xfrm>
                  <a:prstGeom prst="rect">
                    <a:avLst/>
                  </a:prstGeom>
                  <a:noFill/>
                  <a:ln w="38100">
                    <a:noFill/>
                  </a:ln>
                </p:spPr>
                <p:txBody>
                  <a:bodyPr wrap="none" lIns="0" tIns="0" rIns="0" bIns="0" anchor="t" anchorCtr="0">
                    <a:spAutoFit/>
                  </a:bodyPr>
                  <a:p>
                    <a:pPr algn="ctr"/>
                    <a:r>
                      <a:rPr lang="en-US" altLang="zh-CN" sz="2100" dirty="0">
                        <a:latin typeface="Times New Roman" panose="02020603050405020304" pitchFamily="18" charset="0"/>
                        <a:ea typeface="宋体" panose="02010600030101010101" pitchFamily="2" charset="-122"/>
                      </a:rPr>
                      <a:t>I/O</a:t>
                    </a:r>
                    <a:endParaRPr lang="en-US" altLang="zh-CN" sz="2100" dirty="0">
                      <a:latin typeface="Times New Roman" panose="02020603050405020304" pitchFamily="18" charset="0"/>
                      <a:ea typeface="宋体" panose="02010600030101010101" pitchFamily="2" charset="-122"/>
                    </a:endParaRPr>
                  </a:p>
                  <a:p>
                    <a:pPr algn="ctr"/>
                    <a:r>
                      <a:rPr lang="zh-CN" altLang="en-US" sz="2100" dirty="0">
                        <a:latin typeface="Times New Roman" panose="02020603050405020304" pitchFamily="18" charset="0"/>
                        <a:ea typeface="宋体" panose="02010600030101010101" pitchFamily="2" charset="-122"/>
                      </a:rPr>
                      <a:t>设</a:t>
                    </a:r>
                    <a:endParaRPr lang="zh-CN" altLang="en-US" sz="2100" dirty="0">
                      <a:latin typeface="Times New Roman" panose="02020603050405020304" pitchFamily="18" charset="0"/>
                      <a:ea typeface="宋体" panose="02010600030101010101" pitchFamily="2" charset="-122"/>
                    </a:endParaRPr>
                  </a:p>
                  <a:p>
                    <a:pPr algn="ctr"/>
                    <a:r>
                      <a:rPr lang="zh-CN" altLang="en-US" sz="2100" dirty="0">
                        <a:latin typeface="Times New Roman" panose="02020603050405020304" pitchFamily="18" charset="0"/>
                        <a:ea typeface="宋体" panose="02010600030101010101" pitchFamily="2" charset="-122"/>
                      </a:rPr>
                      <a:t>备</a:t>
                    </a:r>
                    <a:endParaRPr lang="zh-CN" altLang="en-US" sz="4000" dirty="0">
                      <a:latin typeface="Arial" panose="020B0604020202020204" pitchFamily="34" charset="0"/>
                      <a:ea typeface="宋体" panose="02010600030101010101" pitchFamily="2" charset="-122"/>
                    </a:endParaRPr>
                  </a:p>
                </p:txBody>
              </p:sp>
            </p:grpSp>
            <p:sp>
              <p:nvSpPr>
                <p:cNvPr id="60518" name="Rectangle 163"/>
                <p:cNvSpPr/>
                <p:nvPr/>
              </p:nvSpPr>
              <p:spPr>
                <a:xfrm>
                  <a:off x="5232" y="1200"/>
                  <a:ext cx="384" cy="2832"/>
                </a:xfrm>
                <a:prstGeom prst="rect">
                  <a:avLst/>
                </a:prstGeom>
                <a:noFill/>
                <a:ln w="38100" cap="flat" cmpd="sng">
                  <a:solidFill>
                    <a:schemeClr val="tx1"/>
                  </a:solidFill>
                  <a:prstDash val="solid"/>
                  <a:miter/>
                  <a:headEnd type="none" w="med" len="med"/>
                  <a:tailEnd type="none" w="med" len="med"/>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grpSp>
        </p:grpSp>
      </p:grpSp>
      <p:sp>
        <p:nvSpPr>
          <p:cNvPr id="60519" name="矩形 203"/>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Bottom)">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lide(fromTo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downRight)">
                                      <p:cBhvr>
                                        <p:cTn id="27" dur="500"/>
                                        <p:tgtEl>
                                          <p:spTgt spid="11"/>
                                        </p:tgtEl>
                                      </p:cBhvr>
                                    </p:animEffect>
                                  </p:childTnLst>
                                </p:cTn>
                              </p:par>
                            </p:childTnLst>
                          </p:cTn>
                        </p:par>
                        <p:par>
                          <p:cTn id="28" fill="hold">
                            <p:stCondLst>
                              <p:cond delay="500"/>
                            </p:stCondLst>
                            <p:childTnLst>
                              <p:par>
                                <p:cTn id="29" presetID="18" presetClass="entr" presetSubtype="9"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trips(upLeft)">
                                      <p:cBhvr>
                                        <p:cTn id="31" dur="500"/>
                                        <p:tgtEl>
                                          <p:spTgt spid="12"/>
                                        </p:tgtEl>
                                      </p:cBhvr>
                                    </p:animEffect>
                                  </p:childTnLst>
                                </p:cTn>
                              </p:par>
                            </p:childTnLst>
                          </p:cTn>
                        </p:par>
                        <p:par>
                          <p:cTn id="32" fill="hold">
                            <p:stCondLst>
                              <p:cond delay="1000"/>
                            </p:stCondLst>
                            <p:childTnLst>
                              <p:par>
                                <p:cTn id="33" presetID="18" presetClass="entr" presetSubtype="9"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strips(upLef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slide(fromBottom)">
                                      <p:cBhvr>
                                        <p:cTn id="40" dur="500"/>
                                        <p:tgtEl>
                                          <p:spTgt spid="113"/>
                                        </p:tgtEl>
                                      </p:cBhvr>
                                    </p:animEffect>
                                  </p:childTnLst>
                                </p:cTn>
                              </p:par>
                            </p:childTnLst>
                          </p:cTn>
                        </p:par>
                        <p:par>
                          <p:cTn id="41" fill="hold">
                            <p:stCondLst>
                              <p:cond delay="500"/>
                            </p:stCondLst>
                            <p:childTnLst>
                              <p:par>
                                <p:cTn id="42" presetID="18" presetClass="entr" presetSubtype="12"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strips(downLeft)">
                                      <p:cBhvr>
                                        <p:cTn id="44" dur="500"/>
                                        <p:tgtEl>
                                          <p:spTgt spid="5"/>
                                        </p:tgtEl>
                                      </p:cBhvr>
                                    </p:animEffect>
                                  </p:childTnLst>
                                </p:cTn>
                              </p:par>
                            </p:childTnLst>
                          </p:cTn>
                        </p:par>
                        <p:par>
                          <p:cTn id="45" fill="hold">
                            <p:stCondLst>
                              <p:cond delay="1000"/>
                            </p:stCondLst>
                            <p:childTnLst>
                              <p:par>
                                <p:cTn id="46" presetID="18" presetClass="entr" presetSubtype="12" fill="hold" nodeType="afterEffect">
                                  <p:stCondLst>
                                    <p:cond delay="0"/>
                                  </p:stCondLst>
                                  <p:childTnLst>
                                    <p:set>
                                      <p:cBhvr>
                                        <p:cTn id="47" dur="1" fill="hold">
                                          <p:stCondLst>
                                            <p:cond delay="0"/>
                                          </p:stCondLst>
                                        </p:cTn>
                                        <p:tgtEl>
                                          <p:spTgt spid="143"/>
                                        </p:tgtEl>
                                        <p:attrNameLst>
                                          <p:attrName>style.visibility</p:attrName>
                                        </p:attrNameLst>
                                      </p:cBhvr>
                                      <p:to>
                                        <p:strVal val="visible"/>
                                      </p:to>
                                    </p:set>
                                    <p:animEffect transition="in" filter="strips(downLeft)">
                                      <p:cBhvr>
                                        <p:cTn id="48" dur="500"/>
                                        <p:tgtEl>
                                          <p:spTgt spid="143"/>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144"/>
                                        </p:tgtEl>
                                        <p:attrNameLst>
                                          <p:attrName>style.visibility</p:attrName>
                                        </p:attrNameLst>
                                      </p:cBhvr>
                                      <p:to>
                                        <p:strVal val="visible"/>
                                      </p:to>
                                    </p:set>
                                    <p:animEffect transition="in" filter="slide(fromBottom)">
                                      <p:cBhvr>
                                        <p:cTn id="53" dur="500"/>
                                        <p:tgtEl>
                                          <p:spTgt spid="144"/>
                                        </p:tgtEl>
                                      </p:cBhvr>
                                    </p:animEffect>
                                  </p:childTnLst>
                                </p:cTn>
                              </p:par>
                            </p:childTnLst>
                          </p:cTn>
                        </p:par>
                        <p:par>
                          <p:cTn id="54" fill="hold">
                            <p:stCondLst>
                              <p:cond delay="500"/>
                            </p:stCondLst>
                            <p:childTnLst>
                              <p:par>
                                <p:cTn id="55" presetID="18" presetClass="entr" presetSubtype="6" fill="hold"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strips(downRight)">
                                      <p:cBhvr>
                                        <p:cTn id="57" dur="500"/>
                                        <p:tgtEl>
                                          <p:spTgt spid="6"/>
                                        </p:tgtEl>
                                      </p:cBhvr>
                                    </p:animEffect>
                                  </p:childTnLst>
                                </p:cTn>
                              </p:par>
                            </p:childTnLst>
                          </p:cTn>
                        </p:par>
                        <p:par>
                          <p:cTn id="58" fill="hold">
                            <p:stCondLst>
                              <p:cond delay="1000"/>
                            </p:stCondLst>
                            <p:childTnLst>
                              <p:par>
                                <p:cTn id="59" presetID="18" presetClass="entr" presetSubtype="6" fill="hold" nodeType="afterEffect">
                                  <p:stCondLst>
                                    <p:cond delay="0"/>
                                  </p:stCondLst>
                                  <p:childTnLst>
                                    <p:set>
                                      <p:cBhvr>
                                        <p:cTn id="60" dur="1" fill="hold">
                                          <p:stCondLst>
                                            <p:cond delay="0"/>
                                          </p:stCondLst>
                                        </p:cTn>
                                        <p:tgtEl>
                                          <p:spTgt spid="117"/>
                                        </p:tgtEl>
                                        <p:attrNameLst>
                                          <p:attrName>style.visibility</p:attrName>
                                        </p:attrNameLst>
                                      </p:cBhvr>
                                      <p:to>
                                        <p:strVal val="visible"/>
                                      </p:to>
                                    </p:set>
                                    <p:animEffect transition="in" filter="strips(downRight)">
                                      <p:cBhvr>
                                        <p:cTn id="61" dur="500"/>
                                        <p:tgtEl>
                                          <p:spTgt spid="117"/>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slide(fromBottom)">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2" fill="hold" nodeType="clickEffect">
                                  <p:stCondLst>
                                    <p:cond delay="0"/>
                                  </p:stCondLst>
                                  <p:childTnLst>
                                    <p:set>
                                      <p:cBhvr>
                                        <p:cTn id="70" dur="1" fill="hold">
                                          <p:stCondLst>
                                            <p:cond delay="0"/>
                                          </p:stCondLst>
                                        </p:cTn>
                                        <p:tgtEl>
                                          <p:spTgt spid="128"/>
                                        </p:tgtEl>
                                        <p:attrNameLst>
                                          <p:attrName>style.visibility</p:attrName>
                                        </p:attrNameLst>
                                      </p:cBhvr>
                                      <p:to>
                                        <p:strVal val="visible"/>
                                      </p:to>
                                    </p:set>
                                    <p:animEffect transition="in" filter="slide(fromRight)">
                                      <p:cBhvr>
                                        <p:cTn id="71" dur="500"/>
                                        <p:tgtEl>
                                          <p:spTgt spid="128"/>
                                        </p:tgtEl>
                                      </p:cBhvr>
                                    </p:animEffect>
                                  </p:childTnLst>
                                </p:cTn>
                              </p:par>
                            </p:childTnLst>
                          </p:cTn>
                        </p:par>
                        <p:par>
                          <p:cTn id="72" fill="hold">
                            <p:stCondLst>
                              <p:cond delay="500"/>
                            </p:stCondLst>
                            <p:childTnLst>
                              <p:par>
                                <p:cTn id="73" presetID="18" presetClass="entr" presetSubtype="6" fill="hold" nodeType="after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strips(downRight)">
                                      <p:cBhvr>
                                        <p:cTn id="75" dur="500"/>
                                        <p:tgtEl>
                                          <p:spTgt spid="127"/>
                                        </p:tgtEl>
                                      </p:cBhvr>
                                    </p:animEffect>
                                  </p:childTnLst>
                                </p:cTn>
                              </p:par>
                            </p:childTnLst>
                          </p:cTn>
                        </p:par>
                        <p:par>
                          <p:cTn id="76" fill="hold">
                            <p:stCondLst>
                              <p:cond delay="1000"/>
                            </p:stCondLst>
                            <p:childTnLst>
                              <p:par>
                                <p:cTn id="77" presetID="18" presetClass="entr" presetSubtype="3"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strips(upRight)">
                                      <p:cBhvr>
                                        <p:cTn id="79" dur="500"/>
                                        <p:tgtEl>
                                          <p:spTgt spid="10"/>
                                        </p:tgtEl>
                                      </p:cBhvr>
                                    </p:animEffect>
                                  </p:childTnLst>
                                </p:cTn>
                              </p:par>
                            </p:childTnLst>
                          </p:cTn>
                        </p:par>
                        <p:par>
                          <p:cTn id="80" fill="hold">
                            <p:stCondLst>
                              <p:cond delay="1500"/>
                            </p:stCondLst>
                            <p:childTnLst>
                              <p:par>
                                <p:cTn id="81" presetID="18" presetClass="entr" presetSubtype="9" fill="hold" nodeType="after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strips(upLeft)">
                                      <p:cBhvr>
                                        <p:cTn id="83" dur="500"/>
                                        <p:tgtEl>
                                          <p:spTgt spid="9"/>
                                        </p:tgtEl>
                                      </p:cBhvr>
                                    </p:animEffect>
                                  </p:childTnLst>
                                </p:cTn>
                              </p:par>
                            </p:childTnLst>
                          </p:cTn>
                        </p:par>
                      </p:childTnLst>
                    </p:cTn>
                  </p:par>
                  <p:par>
                    <p:cTn id="84" fill="hold">
                      <p:stCondLst>
                        <p:cond delay="indefinite"/>
                      </p:stCondLst>
                      <p:childTnLst>
                        <p:par>
                          <p:cTn id="85" fill="hold">
                            <p:stCondLst>
                              <p:cond delay="0"/>
                            </p:stCondLst>
                            <p:childTnLst>
                              <p:par>
                                <p:cTn id="86" presetID="12" presetClass="entr" presetSubtype="4" fill="hold" nodeType="click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slide(fromBottom)">
                                      <p:cBhvr>
                                        <p:cTn id="8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 Box 2"/>
          <p:cNvSpPr txBox="1"/>
          <p:nvPr/>
        </p:nvSpPr>
        <p:spPr>
          <a:xfrm>
            <a:off x="1000125" y="590550"/>
            <a:ext cx="7618413" cy="769938"/>
          </a:xfrm>
          <a:prstGeom prst="rect">
            <a:avLst/>
          </a:prstGeom>
          <a:noFill/>
          <a:ln w="9525">
            <a:noFill/>
          </a:ln>
        </p:spPr>
        <p:txBody>
          <a:bodyPr anchor="t" anchorCtr="0">
            <a:spAutoFit/>
          </a:bodyPr>
          <a:p>
            <a:r>
              <a:rPr lang="zh-CN" altLang="en-US" sz="4400" dirty="0">
                <a:solidFill>
                  <a:srgbClr val="C00000"/>
                </a:solidFill>
                <a:latin typeface="微软雅黑 Light" panose="020B0502040204020203" pitchFamily="34" charset="-122"/>
                <a:ea typeface="微软雅黑 Light" panose="020B0502040204020203" pitchFamily="34" charset="-122"/>
              </a:rPr>
              <a:t> </a:t>
            </a:r>
            <a:r>
              <a:rPr lang="en-US" altLang="zh-CN" sz="4400" i="1" dirty="0">
                <a:solidFill>
                  <a:srgbClr val="C00000"/>
                </a:solidFill>
                <a:latin typeface="微软雅黑 Light" panose="020B0502040204020203" pitchFamily="34" charset="-122"/>
                <a:ea typeface="微软雅黑 Light" panose="020B0502040204020203" pitchFamily="34" charset="-122"/>
              </a:rPr>
              <a:t>ax</a:t>
            </a:r>
            <a:r>
              <a:rPr lang="en-US" altLang="zh-CN" sz="4400" baseline="30000" dirty="0">
                <a:solidFill>
                  <a:srgbClr val="C00000"/>
                </a:solidFill>
                <a:latin typeface="微软雅黑 Light" panose="020B0502040204020203" pitchFamily="34" charset="-122"/>
                <a:ea typeface="微软雅黑 Light" panose="020B0502040204020203" pitchFamily="34" charset="-122"/>
              </a:rPr>
              <a:t>2</a:t>
            </a:r>
            <a:r>
              <a:rPr lang="en-US" altLang="zh-CN" sz="4400" dirty="0">
                <a:solidFill>
                  <a:srgbClr val="C00000"/>
                </a:solidFill>
                <a:latin typeface="微软雅黑 Light" panose="020B0502040204020203" pitchFamily="34" charset="-122"/>
                <a:ea typeface="微软雅黑 Light" panose="020B0502040204020203" pitchFamily="34" charset="-122"/>
              </a:rPr>
              <a:t> + </a:t>
            </a:r>
            <a:r>
              <a:rPr lang="en-US" altLang="zh-CN" sz="4400" i="1" dirty="0">
                <a:solidFill>
                  <a:srgbClr val="C00000"/>
                </a:solidFill>
                <a:latin typeface="微软雅黑 Light" panose="020B0502040204020203" pitchFamily="34" charset="-122"/>
                <a:ea typeface="微软雅黑 Light" panose="020B0502040204020203" pitchFamily="34" charset="-122"/>
              </a:rPr>
              <a:t>bx</a:t>
            </a:r>
            <a:r>
              <a:rPr lang="en-US" altLang="zh-CN" sz="4400" dirty="0">
                <a:solidFill>
                  <a:srgbClr val="C00000"/>
                </a:solidFill>
                <a:latin typeface="微软雅黑 Light" panose="020B0502040204020203" pitchFamily="34" charset="-122"/>
                <a:ea typeface="微软雅黑 Light" panose="020B0502040204020203" pitchFamily="34" charset="-122"/>
              </a:rPr>
              <a:t> + </a:t>
            </a:r>
            <a:r>
              <a:rPr lang="en-US" altLang="zh-CN" sz="4400" i="1" dirty="0">
                <a:solidFill>
                  <a:srgbClr val="C00000"/>
                </a:solidFill>
                <a:latin typeface="微软雅黑 Light" panose="020B0502040204020203" pitchFamily="34" charset="-122"/>
                <a:ea typeface="微软雅黑 Light" panose="020B0502040204020203" pitchFamily="34" charset="-122"/>
              </a:rPr>
              <a:t>c</a:t>
            </a:r>
            <a:r>
              <a:rPr lang="en-US" altLang="zh-CN" sz="4400" dirty="0">
                <a:solidFill>
                  <a:srgbClr val="C00000"/>
                </a:solidFill>
                <a:latin typeface="微软雅黑 Light" panose="020B0502040204020203" pitchFamily="34" charset="-122"/>
                <a:ea typeface="微软雅黑 Light" panose="020B0502040204020203" pitchFamily="34" charset="-122"/>
              </a:rPr>
              <a:t> </a:t>
            </a:r>
            <a:r>
              <a:rPr lang="zh-CN" altLang="en-US" sz="4400" dirty="0">
                <a:solidFill>
                  <a:srgbClr val="C00000"/>
                </a:solidFill>
                <a:latin typeface="微软雅黑 Light" panose="020B0502040204020203" pitchFamily="34" charset="-122"/>
                <a:ea typeface="微软雅黑 Light" panose="020B0502040204020203" pitchFamily="34" charset="-122"/>
              </a:rPr>
              <a:t>程序的运行过程</a:t>
            </a:r>
            <a:endParaRPr lang="zh-CN" altLang="en-US" sz="4400" dirty="0">
              <a:solidFill>
                <a:srgbClr val="C00000"/>
              </a:solidFill>
              <a:latin typeface="微软雅黑 Light" panose="020B0502040204020203" pitchFamily="34" charset="-122"/>
              <a:ea typeface="微软雅黑 Light" panose="020B0502040204020203" pitchFamily="34" charset="-122"/>
            </a:endParaRPr>
          </a:p>
        </p:txBody>
      </p:sp>
      <p:sp>
        <p:nvSpPr>
          <p:cNvPr id="119811" name="Text Box 3"/>
          <p:cNvSpPr txBox="1"/>
          <p:nvPr/>
        </p:nvSpPr>
        <p:spPr>
          <a:xfrm>
            <a:off x="457200" y="1639888"/>
            <a:ext cx="6096000" cy="519112"/>
          </a:xfrm>
          <a:prstGeom prst="rect">
            <a:avLst/>
          </a:prstGeom>
          <a:noFill/>
          <a:ln w="9525">
            <a:noFill/>
          </a:ln>
        </p:spPr>
        <p:txBody>
          <a:bodyPr anchor="t" anchorCtr="0">
            <a:spAutoFit/>
          </a:bodyPr>
          <a:p>
            <a:pPr>
              <a:spcBef>
                <a:spcPct val="50000"/>
              </a:spcBef>
              <a:buChar char="•"/>
            </a:pPr>
            <a:r>
              <a:rPr lang="zh-CN" altLang="en-US" sz="2800" dirty="0">
                <a:latin typeface="Arial" panose="020B0604020202020204" pitchFamily="34" charset="0"/>
                <a:ea typeface="宋体" panose="02010600030101010101" pitchFamily="2" charset="-122"/>
              </a:rPr>
              <a:t> 将程序通过输入设备送至计算机</a:t>
            </a:r>
            <a:endParaRPr lang="zh-CN" altLang="en-US" sz="2800" dirty="0">
              <a:latin typeface="Arial" panose="020B0604020202020204" pitchFamily="34" charset="0"/>
              <a:ea typeface="宋体" panose="02010600030101010101" pitchFamily="2" charset="-122"/>
            </a:endParaRPr>
          </a:p>
        </p:txBody>
      </p:sp>
      <p:sp>
        <p:nvSpPr>
          <p:cNvPr id="119812" name="Text Box 4"/>
          <p:cNvSpPr txBox="1"/>
          <p:nvPr/>
        </p:nvSpPr>
        <p:spPr>
          <a:xfrm>
            <a:off x="457200" y="2132013"/>
            <a:ext cx="2971800" cy="519112"/>
          </a:xfrm>
          <a:prstGeom prst="rect">
            <a:avLst/>
          </a:prstGeom>
          <a:noFill/>
          <a:ln w="9525">
            <a:noFill/>
          </a:ln>
        </p:spPr>
        <p:txBody>
          <a:bodyPr anchor="t" anchorCtr="0">
            <a:spAutoFit/>
          </a:bodyPr>
          <a:p>
            <a:pPr>
              <a:spcBef>
                <a:spcPct val="50000"/>
              </a:spcBef>
              <a:buChar char="•"/>
            </a:pPr>
            <a:r>
              <a:rPr lang="zh-CN" altLang="en-US" sz="2800" dirty="0">
                <a:latin typeface="Arial" panose="020B0604020202020204" pitchFamily="34" charset="0"/>
                <a:ea typeface="宋体" panose="02010600030101010101" pitchFamily="2" charset="-122"/>
              </a:rPr>
              <a:t> 程序首地址</a:t>
            </a:r>
            <a:endParaRPr lang="en-US" altLang="zh-CN" sz="2800" dirty="0">
              <a:latin typeface="Arial" panose="020B0604020202020204" pitchFamily="34" charset="0"/>
              <a:ea typeface="宋体" panose="02010600030101010101" pitchFamily="2" charset="-122"/>
            </a:endParaRPr>
          </a:p>
        </p:txBody>
      </p:sp>
      <p:sp>
        <p:nvSpPr>
          <p:cNvPr id="119813" name="Freeform 5"/>
          <p:cNvSpPr/>
          <p:nvPr/>
        </p:nvSpPr>
        <p:spPr>
          <a:xfrm>
            <a:off x="2843213" y="2436813"/>
            <a:ext cx="585787" cy="1587"/>
          </a:xfrm>
          <a:custGeom>
            <a:avLst/>
            <a:gdLst/>
            <a:ahLst/>
            <a:cxnLst>
              <a:cxn ang="0">
                <a:pos x="0" y="0"/>
              </a:cxn>
              <a:cxn ang="0">
                <a:pos x="2147483647" y="2147483647"/>
              </a:cxn>
            </a:cxnLst>
            <a:pathLst>
              <a:path w="369" h="1">
                <a:moveTo>
                  <a:pt x="0" y="0"/>
                </a:moveTo>
                <a:lnTo>
                  <a:pt x="369" y="1"/>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119814" name="Text Box 6"/>
          <p:cNvSpPr txBox="1"/>
          <p:nvPr/>
        </p:nvSpPr>
        <p:spPr>
          <a:xfrm>
            <a:off x="457200" y="5010150"/>
            <a:ext cx="6096000" cy="519113"/>
          </a:xfrm>
          <a:prstGeom prst="rect">
            <a:avLst/>
          </a:prstGeom>
          <a:noFill/>
          <a:ln w="9525">
            <a:noFill/>
          </a:ln>
        </p:spPr>
        <p:txBody>
          <a:bodyPr anchor="t" anchorCtr="0">
            <a:spAutoFit/>
          </a:bodyPr>
          <a:p>
            <a:pPr>
              <a:spcBef>
                <a:spcPct val="50000"/>
              </a:spcBef>
              <a:buChar char="•"/>
            </a:pPr>
            <a:r>
              <a:rPr lang="zh-CN" altLang="en-US" sz="2800" dirty="0">
                <a:latin typeface="Arial" panose="020B0604020202020204" pitchFamily="34" charset="0"/>
                <a:ea typeface="宋体" panose="02010600030101010101" pitchFamily="2" charset="-122"/>
              </a:rPr>
              <a:t> 打印结果</a:t>
            </a:r>
            <a:endParaRPr lang="zh-CN" altLang="en-US" sz="2800" dirty="0">
              <a:latin typeface="Arial" panose="020B0604020202020204" pitchFamily="34" charset="0"/>
              <a:ea typeface="宋体" panose="02010600030101010101" pitchFamily="2" charset="-122"/>
            </a:endParaRPr>
          </a:p>
        </p:txBody>
      </p:sp>
      <p:sp>
        <p:nvSpPr>
          <p:cNvPr id="119815" name="Text Box 7"/>
          <p:cNvSpPr txBox="1"/>
          <p:nvPr/>
        </p:nvSpPr>
        <p:spPr>
          <a:xfrm>
            <a:off x="457200" y="3570288"/>
            <a:ext cx="2438400" cy="519112"/>
          </a:xfrm>
          <a:prstGeom prst="rect">
            <a:avLst/>
          </a:prstGeom>
          <a:noFill/>
          <a:ln w="9525">
            <a:noFill/>
          </a:ln>
        </p:spPr>
        <p:txBody>
          <a:bodyPr anchor="t" anchorCtr="0">
            <a:spAutoFit/>
          </a:bodyPr>
          <a:p>
            <a:pPr>
              <a:spcBef>
                <a:spcPct val="50000"/>
              </a:spcBef>
              <a:buChar char="•"/>
            </a:pPr>
            <a:r>
              <a:rPr lang="zh-CN" altLang="en-US" sz="2800" dirty="0">
                <a:latin typeface="Arial" panose="020B0604020202020204" pitchFamily="34" charset="0"/>
                <a:ea typeface="宋体" panose="02010600030101010101" pitchFamily="2" charset="-122"/>
              </a:rPr>
              <a:t> 分析指令</a:t>
            </a:r>
            <a:endParaRPr lang="en-US" altLang="zh-CN" sz="2800" dirty="0">
              <a:latin typeface="Arial" panose="020B0604020202020204" pitchFamily="34" charset="0"/>
              <a:ea typeface="宋体" panose="02010600030101010101" pitchFamily="2" charset="-122"/>
            </a:endParaRPr>
          </a:p>
        </p:txBody>
      </p:sp>
      <p:sp>
        <p:nvSpPr>
          <p:cNvPr id="119816" name="Text Box 8"/>
          <p:cNvSpPr txBox="1"/>
          <p:nvPr/>
        </p:nvSpPr>
        <p:spPr>
          <a:xfrm>
            <a:off x="457200" y="3087688"/>
            <a:ext cx="3352800" cy="519112"/>
          </a:xfrm>
          <a:prstGeom prst="rect">
            <a:avLst/>
          </a:prstGeom>
          <a:noFill/>
          <a:ln w="9525">
            <a:noFill/>
          </a:ln>
        </p:spPr>
        <p:txBody>
          <a:bodyPr anchor="t" anchorCtr="0">
            <a:spAutoFit/>
          </a:bodyPr>
          <a:p>
            <a:pPr>
              <a:spcBef>
                <a:spcPct val="50000"/>
              </a:spcBef>
              <a:buChar char="•"/>
            </a:pPr>
            <a:r>
              <a:rPr lang="zh-CN" altLang="en-US" sz="2800" dirty="0">
                <a:latin typeface="Arial" panose="020B0604020202020204" pitchFamily="34" charset="0"/>
                <a:ea typeface="宋体" panose="02010600030101010101" pitchFamily="2" charset="-122"/>
              </a:rPr>
              <a:t> 取指令</a:t>
            </a:r>
            <a:endParaRPr lang="en-US" altLang="zh-CN" sz="2800" dirty="0">
              <a:latin typeface="Arial" panose="020B0604020202020204" pitchFamily="34" charset="0"/>
              <a:ea typeface="宋体" panose="02010600030101010101" pitchFamily="2" charset="-122"/>
            </a:endParaRPr>
          </a:p>
        </p:txBody>
      </p:sp>
      <p:sp>
        <p:nvSpPr>
          <p:cNvPr id="119817" name="Text Box 9"/>
          <p:cNvSpPr txBox="1"/>
          <p:nvPr/>
        </p:nvSpPr>
        <p:spPr>
          <a:xfrm>
            <a:off x="1122363" y="4603750"/>
            <a:ext cx="615950" cy="838200"/>
          </a:xfrm>
          <a:prstGeom prst="rect">
            <a:avLst/>
          </a:prstGeom>
          <a:noFill/>
          <a:ln w="9525">
            <a:noFill/>
          </a:ln>
        </p:spPr>
        <p:txBody>
          <a:bodyPr vert="eaVert"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119818" name="Text Box 10"/>
          <p:cNvSpPr txBox="1"/>
          <p:nvPr/>
        </p:nvSpPr>
        <p:spPr>
          <a:xfrm>
            <a:off x="457200" y="5543550"/>
            <a:ext cx="6096000" cy="519113"/>
          </a:xfrm>
          <a:prstGeom prst="rect">
            <a:avLst/>
          </a:prstGeom>
          <a:noFill/>
          <a:ln w="9525">
            <a:noFill/>
          </a:ln>
        </p:spPr>
        <p:txBody>
          <a:bodyPr anchor="t" anchorCtr="0">
            <a:spAutoFit/>
          </a:bodyPr>
          <a:p>
            <a:pPr>
              <a:spcBef>
                <a:spcPct val="50000"/>
              </a:spcBef>
              <a:buChar char="•"/>
            </a:pPr>
            <a:r>
              <a:rPr lang="zh-CN" altLang="en-US" sz="2800" dirty="0">
                <a:latin typeface="Arial" panose="020B0604020202020204" pitchFamily="34" charset="0"/>
                <a:ea typeface="宋体" panose="02010600030101010101" pitchFamily="2" charset="-122"/>
              </a:rPr>
              <a:t> 停机 </a:t>
            </a:r>
            <a:endParaRPr lang="en-US" altLang="zh-CN" sz="2800" dirty="0">
              <a:latin typeface="Arial" panose="020B0604020202020204" pitchFamily="34" charset="0"/>
              <a:ea typeface="宋体" panose="02010600030101010101" pitchFamily="2" charset="-122"/>
            </a:endParaRPr>
          </a:p>
        </p:txBody>
      </p:sp>
      <p:sp>
        <p:nvSpPr>
          <p:cNvPr id="119819" name="Text Box 11"/>
          <p:cNvSpPr txBox="1"/>
          <p:nvPr/>
        </p:nvSpPr>
        <p:spPr>
          <a:xfrm>
            <a:off x="457200" y="2595563"/>
            <a:ext cx="6096000" cy="519112"/>
          </a:xfrm>
          <a:prstGeom prst="rect">
            <a:avLst/>
          </a:prstGeom>
          <a:noFill/>
          <a:ln w="9525">
            <a:noFill/>
          </a:ln>
        </p:spPr>
        <p:txBody>
          <a:bodyPr anchor="t" anchorCtr="0">
            <a:spAutoFit/>
          </a:bodyPr>
          <a:p>
            <a:pPr>
              <a:spcBef>
                <a:spcPct val="50000"/>
              </a:spcBef>
              <a:buChar char="•"/>
            </a:pPr>
            <a:r>
              <a:rPr lang="zh-CN" altLang="en-US" sz="2800" dirty="0">
                <a:latin typeface="Arial" panose="020B0604020202020204" pitchFamily="34" charset="0"/>
                <a:ea typeface="宋体" panose="02010600030101010101" pitchFamily="2" charset="-122"/>
              </a:rPr>
              <a:t> 启动程序运行</a:t>
            </a:r>
            <a:endParaRPr lang="zh-CN" altLang="en-US" sz="2800" dirty="0">
              <a:latin typeface="Arial" panose="020B0604020202020204" pitchFamily="34" charset="0"/>
              <a:ea typeface="宋体" panose="02010600030101010101" pitchFamily="2" charset="-122"/>
            </a:endParaRPr>
          </a:p>
        </p:txBody>
      </p:sp>
      <p:grpSp>
        <p:nvGrpSpPr>
          <p:cNvPr id="2" name="Group 12"/>
          <p:cNvGrpSpPr/>
          <p:nvPr/>
        </p:nvGrpSpPr>
        <p:grpSpPr>
          <a:xfrm>
            <a:off x="6400800" y="3087688"/>
            <a:ext cx="2971800" cy="519112"/>
            <a:chOff x="4032" y="1968"/>
            <a:chExt cx="1872" cy="327"/>
          </a:xfrm>
        </p:grpSpPr>
        <p:sp>
          <p:nvSpPr>
            <p:cNvPr id="61452" name="Text Box 13"/>
            <p:cNvSpPr txBox="1"/>
            <p:nvPr/>
          </p:nvSpPr>
          <p:spPr>
            <a:xfrm>
              <a:off x="4032" y="1968"/>
              <a:ext cx="1872" cy="327"/>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,(PC</a:t>
              </a:r>
              <a:r>
                <a:rPr lang="en-US" altLang="zh-CN" sz="1200" dirty="0">
                  <a:latin typeface="Arial" panose="020B0604020202020204" pitchFamily="34" charset="0"/>
                  <a:ea typeface="宋体" panose="02010600030101010101" pitchFamily="2" charset="-122"/>
                </a:rPr>
                <a:t> </a:t>
              </a:r>
              <a:r>
                <a:rPr lang="en-US" altLang="zh-CN" sz="2800" dirty="0">
                  <a:latin typeface="Arial" panose="020B0604020202020204" pitchFamily="34" charset="0"/>
                  <a:ea typeface="宋体" panose="02010600030101010101" pitchFamily="2" charset="-122"/>
                </a:rPr>
                <a:t>)+</a:t>
              </a:r>
              <a:r>
                <a:rPr lang="en-US" altLang="zh-CN" sz="1000" dirty="0">
                  <a:latin typeface="Arial" panose="020B0604020202020204" pitchFamily="34" charset="0"/>
                  <a:ea typeface="宋体" panose="02010600030101010101" pitchFamily="2" charset="-122"/>
                </a:rPr>
                <a:t> </a:t>
              </a:r>
              <a:r>
                <a:rPr lang="en-US" altLang="zh-CN" sz="2800" dirty="0">
                  <a:latin typeface="Arial" panose="020B0604020202020204" pitchFamily="34" charset="0"/>
                  <a:ea typeface="宋体" panose="02010600030101010101" pitchFamily="2" charset="-122"/>
                </a:rPr>
                <a:t>1   PC</a:t>
              </a:r>
              <a:endParaRPr lang="en-US" altLang="zh-CN" sz="2800" dirty="0">
                <a:latin typeface="Arial" panose="020B0604020202020204" pitchFamily="34" charset="0"/>
                <a:ea typeface="宋体" panose="02010600030101010101" pitchFamily="2" charset="-122"/>
              </a:endParaRPr>
            </a:p>
          </p:txBody>
        </p:sp>
        <p:sp>
          <p:nvSpPr>
            <p:cNvPr id="61453" name="Line 14"/>
            <p:cNvSpPr/>
            <p:nvPr/>
          </p:nvSpPr>
          <p:spPr>
            <a:xfrm>
              <a:off x="4903" y="2149"/>
              <a:ext cx="192" cy="0"/>
            </a:xfrm>
            <a:prstGeom prst="line">
              <a:avLst/>
            </a:prstGeom>
            <a:ln w="28575" cap="flat" cmpd="sng">
              <a:solidFill>
                <a:schemeClr val="tx1"/>
              </a:solidFill>
              <a:prstDash val="solid"/>
              <a:round/>
              <a:headEnd type="none" w="med" len="med"/>
              <a:tailEnd type="stealth" w="med" len="med"/>
            </a:ln>
          </p:spPr>
        </p:sp>
      </p:grpSp>
      <p:sp>
        <p:nvSpPr>
          <p:cNvPr id="119823" name="Text Box 15"/>
          <p:cNvSpPr txBox="1"/>
          <p:nvPr/>
        </p:nvSpPr>
        <p:spPr>
          <a:xfrm>
            <a:off x="457200" y="4108450"/>
            <a:ext cx="2286000" cy="519113"/>
          </a:xfrm>
          <a:prstGeom prst="rect">
            <a:avLst/>
          </a:prstGeom>
          <a:noFill/>
          <a:ln w="9525">
            <a:noFill/>
          </a:ln>
        </p:spPr>
        <p:txBody>
          <a:bodyPr anchor="t" anchorCtr="0">
            <a:spAutoFit/>
          </a:bodyPr>
          <a:p>
            <a:pPr>
              <a:spcBef>
                <a:spcPct val="50000"/>
              </a:spcBef>
              <a:buChar char="•"/>
            </a:pPr>
            <a:r>
              <a:rPr lang="zh-CN" altLang="en-US" sz="2800" dirty="0">
                <a:latin typeface="Arial" panose="020B0604020202020204" pitchFamily="34" charset="0"/>
                <a:ea typeface="宋体" panose="02010600030101010101" pitchFamily="2" charset="-122"/>
              </a:rPr>
              <a:t> 执行指令             </a:t>
            </a:r>
            <a:r>
              <a:rPr lang="en-US" altLang="zh-CN" sz="2800" dirty="0">
                <a:latin typeface="Arial" panose="020B0604020202020204" pitchFamily="34" charset="0"/>
                <a:ea typeface="宋体" panose="02010600030101010101" pitchFamily="2" charset="-122"/>
              </a:rPr>
              <a:t>             </a:t>
            </a:r>
            <a:endParaRPr lang="en-US" altLang="zh-CN" sz="2800" dirty="0">
              <a:latin typeface="Arial" panose="020B0604020202020204" pitchFamily="34" charset="0"/>
              <a:ea typeface="宋体" panose="02010600030101010101" pitchFamily="2" charset="-122"/>
            </a:endParaRPr>
          </a:p>
        </p:txBody>
      </p:sp>
      <p:sp>
        <p:nvSpPr>
          <p:cNvPr id="119825" name="Line 17"/>
          <p:cNvSpPr/>
          <p:nvPr/>
        </p:nvSpPr>
        <p:spPr>
          <a:xfrm>
            <a:off x="2533650" y="3392488"/>
            <a:ext cx="304800" cy="0"/>
          </a:xfrm>
          <a:prstGeom prst="line">
            <a:avLst/>
          </a:prstGeom>
          <a:ln w="28575" cap="flat" cmpd="sng">
            <a:solidFill>
              <a:schemeClr val="tx1"/>
            </a:solidFill>
            <a:prstDash val="solid"/>
            <a:round/>
            <a:headEnd type="none" w="med" len="med"/>
            <a:tailEnd type="stealth" w="med" len="med"/>
          </a:ln>
        </p:spPr>
      </p:sp>
      <p:sp>
        <p:nvSpPr>
          <p:cNvPr id="119826" name="Text Box 18"/>
          <p:cNvSpPr txBox="1"/>
          <p:nvPr/>
        </p:nvSpPr>
        <p:spPr>
          <a:xfrm>
            <a:off x="2738438" y="3114675"/>
            <a:ext cx="1247775" cy="519113"/>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MAR</a:t>
            </a:r>
            <a:endParaRPr lang="zh-CN" altLang="en-US" sz="2800" dirty="0">
              <a:latin typeface="Arial" panose="020B0604020202020204" pitchFamily="34" charset="0"/>
              <a:ea typeface="宋体" panose="02010600030101010101" pitchFamily="2" charset="-122"/>
            </a:endParaRPr>
          </a:p>
        </p:txBody>
      </p:sp>
      <p:sp>
        <p:nvSpPr>
          <p:cNvPr id="119827" name="Line 19"/>
          <p:cNvSpPr/>
          <p:nvPr/>
        </p:nvSpPr>
        <p:spPr>
          <a:xfrm>
            <a:off x="3654425" y="3392488"/>
            <a:ext cx="304800" cy="0"/>
          </a:xfrm>
          <a:prstGeom prst="line">
            <a:avLst/>
          </a:prstGeom>
          <a:ln w="28575" cap="flat" cmpd="sng">
            <a:solidFill>
              <a:schemeClr val="tx1"/>
            </a:solidFill>
            <a:prstDash val="solid"/>
            <a:round/>
            <a:headEnd type="none" w="med" len="med"/>
            <a:tailEnd type="stealth" w="med" len="med"/>
          </a:ln>
        </p:spPr>
      </p:sp>
      <p:sp>
        <p:nvSpPr>
          <p:cNvPr id="119828" name="Text Box 20"/>
          <p:cNvSpPr txBox="1"/>
          <p:nvPr/>
        </p:nvSpPr>
        <p:spPr>
          <a:xfrm>
            <a:off x="3914775" y="3114675"/>
            <a:ext cx="990600" cy="519113"/>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M</a:t>
            </a:r>
            <a:endParaRPr lang="zh-CN" altLang="en-US" sz="2800" dirty="0">
              <a:latin typeface="Arial" panose="020B0604020202020204" pitchFamily="34" charset="0"/>
              <a:ea typeface="宋体" panose="02010600030101010101" pitchFamily="2" charset="-122"/>
            </a:endParaRPr>
          </a:p>
        </p:txBody>
      </p:sp>
      <p:sp>
        <p:nvSpPr>
          <p:cNvPr id="119829" name="Line 21"/>
          <p:cNvSpPr/>
          <p:nvPr/>
        </p:nvSpPr>
        <p:spPr>
          <a:xfrm>
            <a:off x="4343400" y="3392488"/>
            <a:ext cx="304800" cy="0"/>
          </a:xfrm>
          <a:prstGeom prst="line">
            <a:avLst/>
          </a:prstGeom>
          <a:ln w="28575" cap="flat" cmpd="sng">
            <a:solidFill>
              <a:schemeClr val="tx1"/>
            </a:solidFill>
            <a:prstDash val="solid"/>
            <a:round/>
            <a:headEnd type="none" w="med" len="med"/>
            <a:tailEnd type="stealth" w="med" len="med"/>
          </a:ln>
        </p:spPr>
      </p:sp>
      <p:sp>
        <p:nvSpPr>
          <p:cNvPr id="119830" name="Text Box 22"/>
          <p:cNvSpPr txBox="1"/>
          <p:nvPr/>
        </p:nvSpPr>
        <p:spPr>
          <a:xfrm>
            <a:off x="4548188" y="3114675"/>
            <a:ext cx="1155700" cy="519113"/>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MDR</a:t>
            </a:r>
            <a:endParaRPr lang="zh-CN" altLang="en-US" sz="2800" dirty="0">
              <a:latin typeface="Arial" panose="020B0604020202020204" pitchFamily="34" charset="0"/>
              <a:ea typeface="宋体" panose="02010600030101010101" pitchFamily="2" charset="-122"/>
            </a:endParaRPr>
          </a:p>
        </p:txBody>
      </p:sp>
      <p:sp>
        <p:nvSpPr>
          <p:cNvPr id="119831" name="Line 23"/>
          <p:cNvSpPr/>
          <p:nvPr/>
        </p:nvSpPr>
        <p:spPr>
          <a:xfrm>
            <a:off x="5456238" y="3392488"/>
            <a:ext cx="304800" cy="0"/>
          </a:xfrm>
          <a:prstGeom prst="line">
            <a:avLst/>
          </a:prstGeom>
          <a:ln w="28575" cap="flat" cmpd="sng">
            <a:solidFill>
              <a:schemeClr val="tx1"/>
            </a:solidFill>
            <a:prstDash val="solid"/>
            <a:round/>
            <a:headEnd type="none" w="med" len="med"/>
            <a:tailEnd type="stealth" w="med" len="med"/>
          </a:ln>
        </p:spPr>
      </p:sp>
      <p:sp>
        <p:nvSpPr>
          <p:cNvPr id="119832" name="Text Box 24"/>
          <p:cNvSpPr txBox="1"/>
          <p:nvPr/>
        </p:nvSpPr>
        <p:spPr>
          <a:xfrm>
            <a:off x="5715000" y="3141663"/>
            <a:ext cx="838200" cy="519112"/>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IR</a:t>
            </a:r>
            <a:endParaRPr lang="zh-CN" altLang="en-US" sz="2800" dirty="0">
              <a:latin typeface="Arial" panose="020B0604020202020204" pitchFamily="34" charset="0"/>
              <a:ea typeface="宋体" panose="02010600030101010101" pitchFamily="2" charset="-122"/>
            </a:endParaRPr>
          </a:p>
        </p:txBody>
      </p:sp>
      <p:sp>
        <p:nvSpPr>
          <p:cNvPr id="119833" name="Text Box 25"/>
          <p:cNvSpPr txBox="1"/>
          <p:nvPr/>
        </p:nvSpPr>
        <p:spPr>
          <a:xfrm>
            <a:off x="1981200" y="3114675"/>
            <a:ext cx="685800" cy="519113"/>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PC</a:t>
            </a:r>
            <a:endParaRPr lang="zh-CN" altLang="en-US" sz="2800" dirty="0">
              <a:latin typeface="Arial" panose="020B0604020202020204" pitchFamily="34" charset="0"/>
              <a:ea typeface="宋体" panose="02010600030101010101" pitchFamily="2" charset="-122"/>
            </a:endParaRPr>
          </a:p>
        </p:txBody>
      </p:sp>
      <p:sp>
        <p:nvSpPr>
          <p:cNvPr id="119834" name="Line 26"/>
          <p:cNvSpPr/>
          <p:nvPr/>
        </p:nvSpPr>
        <p:spPr>
          <a:xfrm>
            <a:off x="3581400" y="3875088"/>
            <a:ext cx="304800" cy="0"/>
          </a:xfrm>
          <a:prstGeom prst="line">
            <a:avLst/>
          </a:prstGeom>
          <a:ln w="28575" cap="flat" cmpd="sng">
            <a:solidFill>
              <a:schemeClr val="tx1"/>
            </a:solidFill>
            <a:prstDash val="solid"/>
            <a:round/>
            <a:headEnd type="none" w="med" len="med"/>
            <a:tailEnd type="stealth" w="med" len="med"/>
          </a:ln>
        </p:spPr>
      </p:sp>
      <p:sp>
        <p:nvSpPr>
          <p:cNvPr id="119835" name="Text Box 27"/>
          <p:cNvSpPr txBox="1"/>
          <p:nvPr/>
        </p:nvSpPr>
        <p:spPr>
          <a:xfrm>
            <a:off x="3886200" y="3570288"/>
            <a:ext cx="1447800" cy="519112"/>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CU</a:t>
            </a:r>
            <a:endParaRPr lang="zh-CN" altLang="en-US" sz="3200" dirty="0">
              <a:latin typeface="Arial" panose="020B0604020202020204" pitchFamily="34" charset="0"/>
              <a:ea typeface="宋体" panose="02010600030101010101" pitchFamily="2" charset="-122"/>
            </a:endParaRPr>
          </a:p>
        </p:txBody>
      </p:sp>
      <p:sp>
        <p:nvSpPr>
          <p:cNvPr id="119836" name="Text Box 28"/>
          <p:cNvSpPr txBox="1"/>
          <p:nvPr/>
        </p:nvSpPr>
        <p:spPr>
          <a:xfrm>
            <a:off x="2362200" y="3570288"/>
            <a:ext cx="1676400" cy="519112"/>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OP(IR)</a:t>
            </a:r>
            <a:endParaRPr lang="zh-CN" altLang="en-US" sz="2800" dirty="0">
              <a:latin typeface="Arial" panose="020B0604020202020204" pitchFamily="34" charset="0"/>
              <a:ea typeface="宋体" panose="02010600030101010101" pitchFamily="2" charset="-122"/>
            </a:endParaRPr>
          </a:p>
        </p:txBody>
      </p:sp>
      <p:sp>
        <p:nvSpPr>
          <p:cNvPr id="119837" name="Text Box 29"/>
          <p:cNvSpPr txBox="1"/>
          <p:nvPr/>
        </p:nvSpPr>
        <p:spPr>
          <a:xfrm>
            <a:off x="2362200" y="4108450"/>
            <a:ext cx="1371600" cy="519113"/>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Ad(IR)</a:t>
            </a:r>
            <a:endParaRPr lang="zh-CN" altLang="en-US" sz="2800" dirty="0">
              <a:latin typeface="Arial" panose="020B0604020202020204" pitchFamily="34" charset="0"/>
              <a:ea typeface="宋体" panose="02010600030101010101" pitchFamily="2" charset="-122"/>
            </a:endParaRPr>
          </a:p>
        </p:txBody>
      </p:sp>
      <p:sp>
        <p:nvSpPr>
          <p:cNvPr id="119838" name="Line 30"/>
          <p:cNvSpPr/>
          <p:nvPr/>
        </p:nvSpPr>
        <p:spPr>
          <a:xfrm>
            <a:off x="3581400" y="4413250"/>
            <a:ext cx="304800" cy="0"/>
          </a:xfrm>
          <a:prstGeom prst="line">
            <a:avLst/>
          </a:prstGeom>
          <a:ln w="28575" cap="flat" cmpd="sng">
            <a:solidFill>
              <a:schemeClr val="tx1"/>
            </a:solidFill>
            <a:prstDash val="solid"/>
            <a:round/>
            <a:headEnd type="none" w="med" len="med"/>
            <a:tailEnd type="stealth" w="med" len="med"/>
          </a:ln>
        </p:spPr>
      </p:sp>
      <p:sp>
        <p:nvSpPr>
          <p:cNvPr id="119839" name="Text Box 31"/>
          <p:cNvSpPr txBox="1"/>
          <p:nvPr/>
        </p:nvSpPr>
        <p:spPr>
          <a:xfrm>
            <a:off x="3886200" y="4108450"/>
            <a:ext cx="1295400" cy="519113"/>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MAR</a:t>
            </a:r>
            <a:endParaRPr lang="zh-CN" altLang="en-US" sz="2800" dirty="0">
              <a:latin typeface="Arial" panose="020B0604020202020204" pitchFamily="34" charset="0"/>
              <a:ea typeface="宋体" panose="02010600030101010101" pitchFamily="2" charset="-122"/>
            </a:endParaRPr>
          </a:p>
        </p:txBody>
      </p:sp>
      <p:sp>
        <p:nvSpPr>
          <p:cNvPr id="119840" name="Line 32"/>
          <p:cNvSpPr/>
          <p:nvPr/>
        </p:nvSpPr>
        <p:spPr>
          <a:xfrm>
            <a:off x="4756150" y="4413250"/>
            <a:ext cx="304800" cy="0"/>
          </a:xfrm>
          <a:prstGeom prst="line">
            <a:avLst/>
          </a:prstGeom>
          <a:ln w="28575" cap="flat" cmpd="sng">
            <a:solidFill>
              <a:schemeClr val="tx1"/>
            </a:solidFill>
            <a:prstDash val="solid"/>
            <a:round/>
            <a:headEnd type="none" w="med" len="med"/>
            <a:tailEnd type="stealth" w="med" len="med"/>
          </a:ln>
        </p:spPr>
      </p:sp>
      <p:sp>
        <p:nvSpPr>
          <p:cNvPr id="119841" name="Text Box 33"/>
          <p:cNvSpPr txBox="1"/>
          <p:nvPr/>
        </p:nvSpPr>
        <p:spPr>
          <a:xfrm>
            <a:off x="5029200" y="4108450"/>
            <a:ext cx="914400" cy="519113"/>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M</a:t>
            </a:r>
            <a:endParaRPr lang="zh-CN" altLang="en-US" sz="2800" dirty="0">
              <a:latin typeface="Arial" panose="020B0604020202020204" pitchFamily="34" charset="0"/>
              <a:ea typeface="宋体" panose="02010600030101010101" pitchFamily="2" charset="-122"/>
            </a:endParaRPr>
          </a:p>
        </p:txBody>
      </p:sp>
      <p:sp>
        <p:nvSpPr>
          <p:cNvPr id="119842" name="Line 34"/>
          <p:cNvSpPr/>
          <p:nvPr/>
        </p:nvSpPr>
        <p:spPr>
          <a:xfrm>
            <a:off x="5464175" y="4413250"/>
            <a:ext cx="304800" cy="0"/>
          </a:xfrm>
          <a:prstGeom prst="line">
            <a:avLst/>
          </a:prstGeom>
          <a:ln w="28575" cap="flat" cmpd="sng">
            <a:solidFill>
              <a:schemeClr val="tx1"/>
            </a:solidFill>
            <a:prstDash val="solid"/>
            <a:round/>
            <a:headEnd type="none" w="med" len="med"/>
            <a:tailEnd type="stealth" w="med" len="med"/>
          </a:ln>
        </p:spPr>
      </p:sp>
      <p:sp>
        <p:nvSpPr>
          <p:cNvPr id="119843" name="Text Box 35"/>
          <p:cNvSpPr txBox="1"/>
          <p:nvPr/>
        </p:nvSpPr>
        <p:spPr>
          <a:xfrm>
            <a:off x="5715000" y="4108450"/>
            <a:ext cx="1128713" cy="519113"/>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MDR</a:t>
            </a:r>
            <a:endParaRPr lang="zh-CN" altLang="en-US" sz="2800" dirty="0">
              <a:latin typeface="Arial" panose="020B0604020202020204" pitchFamily="34" charset="0"/>
              <a:ea typeface="宋体" panose="02010600030101010101" pitchFamily="2" charset="-122"/>
            </a:endParaRPr>
          </a:p>
        </p:txBody>
      </p:sp>
      <p:sp>
        <p:nvSpPr>
          <p:cNvPr id="119844" name="Line 36"/>
          <p:cNvSpPr/>
          <p:nvPr/>
        </p:nvSpPr>
        <p:spPr>
          <a:xfrm>
            <a:off x="6567488" y="4394200"/>
            <a:ext cx="304800" cy="0"/>
          </a:xfrm>
          <a:prstGeom prst="line">
            <a:avLst/>
          </a:prstGeom>
          <a:ln w="28575" cap="flat" cmpd="sng">
            <a:solidFill>
              <a:schemeClr val="tx1"/>
            </a:solidFill>
            <a:prstDash val="solid"/>
            <a:round/>
            <a:headEnd type="none" w="med" len="med"/>
            <a:tailEnd type="stealth" w="med" len="med"/>
          </a:ln>
        </p:spPr>
      </p:sp>
      <p:sp>
        <p:nvSpPr>
          <p:cNvPr id="119845" name="Text Box 37"/>
          <p:cNvSpPr txBox="1"/>
          <p:nvPr/>
        </p:nvSpPr>
        <p:spPr>
          <a:xfrm>
            <a:off x="6781800" y="4108450"/>
            <a:ext cx="1143000" cy="519113"/>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ACC</a:t>
            </a:r>
            <a:endParaRPr lang="zh-CN" altLang="en-US" sz="2800" dirty="0">
              <a:latin typeface="Arial" panose="020B0604020202020204" pitchFamily="34" charset="0"/>
              <a:ea typeface="宋体" panose="02010600030101010101" pitchFamily="2" charset="-122"/>
            </a:endParaRPr>
          </a:p>
        </p:txBody>
      </p:sp>
      <p:sp>
        <p:nvSpPr>
          <p:cNvPr id="119846" name="Text Box 38"/>
          <p:cNvSpPr txBox="1"/>
          <p:nvPr/>
        </p:nvSpPr>
        <p:spPr>
          <a:xfrm>
            <a:off x="3505200" y="2132013"/>
            <a:ext cx="2819400" cy="519112"/>
          </a:xfrm>
          <a:prstGeom prst="rect">
            <a:avLst/>
          </a:prstGeom>
          <a:noFill/>
          <a:ln w="9525">
            <a:noFill/>
          </a:ln>
        </p:spPr>
        <p:txBody>
          <a:bodyPr anchor="t" anchorCtr="0">
            <a:spAutoFit/>
          </a:bodyPr>
          <a:p>
            <a:pPr>
              <a:spcBef>
                <a:spcPct val="50000"/>
              </a:spcBef>
            </a:pPr>
            <a:r>
              <a:rPr lang="en-US" altLang="zh-CN" sz="2800" dirty="0">
                <a:latin typeface="Arial" panose="020B0604020202020204" pitchFamily="34" charset="0"/>
                <a:ea typeface="宋体" panose="02010600030101010101" pitchFamily="2" charset="-122"/>
              </a:rPr>
              <a:t>PC</a:t>
            </a:r>
            <a:endParaRPr lang="zh-CN" altLang="en-US" sz="2800" dirty="0">
              <a:latin typeface="Arial" panose="020B0604020202020204" pitchFamily="34" charset="0"/>
              <a:ea typeface="宋体" panose="02010600030101010101" pitchFamily="2" charset="-122"/>
            </a:endParaRPr>
          </a:p>
        </p:txBody>
      </p:sp>
      <p:sp>
        <p:nvSpPr>
          <p:cNvPr id="61477" name="矩形 39"/>
          <p:cNvSpPr/>
          <p:nvPr/>
        </p:nvSpPr>
        <p:spPr>
          <a:xfrm>
            <a:off x="8023225" y="139700"/>
            <a:ext cx="1001713"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1.2.3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blinds(horizontal)">
                                      <p:cBhvr>
                                        <p:cTn id="7" dur="500"/>
                                        <p:tgtEl>
                                          <p:spTgt spid="1198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2"/>
                                        </p:tgtEl>
                                        <p:attrNameLst>
                                          <p:attrName>style.visibility</p:attrName>
                                        </p:attrNameLst>
                                      </p:cBhvr>
                                      <p:to>
                                        <p:strVal val="visible"/>
                                      </p:to>
                                    </p:set>
                                    <p:animEffect transition="in" filter="blinds(horizontal)">
                                      <p:cBhvr>
                                        <p:cTn id="12" dur="500"/>
                                        <p:tgtEl>
                                          <p:spTgt spid="119812"/>
                                        </p:tgtEl>
                                      </p:cBhvr>
                                    </p:animEffect>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19813"/>
                                        </p:tgtEl>
                                        <p:attrNameLst>
                                          <p:attrName>style.visibility</p:attrName>
                                        </p:attrNameLst>
                                      </p:cBhvr>
                                      <p:to>
                                        <p:strVal val="visible"/>
                                      </p:to>
                                    </p:set>
                                    <p:animEffect transition="in" filter="slide(fromLeft)">
                                      <p:cBhvr>
                                        <p:cTn id="16" dur="500"/>
                                        <p:tgtEl>
                                          <p:spTgt spid="1198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9846"/>
                                        </p:tgtEl>
                                        <p:attrNameLst>
                                          <p:attrName>style.visibility</p:attrName>
                                        </p:attrNameLst>
                                      </p:cBhvr>
                                      <p:to>
                                        <p:strVal val="visible"/>
                                      </p:to>
                                    </p:set>
                                    <p:animEffect transition="in" filter="blinds(horizontal)">
                                      <p:cBhvr>
                                        <p:cTn id="21" dur="500"/>
                                        <p:tgtEl>
                                          <p:spTgt spid="11984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9819"/>
                                        </p:tgtEl>
                                        <p:attrNameLst>
                                          <p:attrName>style.visibility</p:attrName>
                                        </p:attrNameLst>
                                      </p:cBhvr>
                                      <p:to>
                                        <p:strVal val="visible"/>
                                      </p:to>
                                    </p:set>
                                    <p:animEffect transition="in" filter="blinds(horizontal)">
                                      <p:cBhvr>
                                        <p:cTn id="26" dur="500"/>
                                        <p:tgtEl>
                                          <p:spTgt spid="11981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9816"/>
                                        </p:tgtEl>
                                        <p:attrNameLst>
                                          <p:attrName>style.visibility</p:attrName>
                                        </p:attrNameLst>
                                      </p:cBhvr>
                                      <p:to>
                                        <p:strVal val="visible"/>
                                      </p:to>
                                    </p:set>
                                    <p:animEffect transition="in" filter="blinds(horizontal)">
                                      <p:cBhvr>
                                        <p:cTn id="31" dur="500"/>
                                        <p:tgtEl>
                                          <p:spTgt spid="1198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9833"/>
                                        </p:tgtEl>
                                        <p:attrNameLst>
                                          <p:attrName>style.visibility</p:attrName>
                                        </p:attrNameLst>
                                      </p:cBhvr>
                                      <p:to>
                                        <p:strVal val="visible"/>
                                      </p:to>
                                    </p:set>
                                    <p:animEffect transition="in" filter="blinds(horizontal)">
                                      <p:cBhvr>
                                        <p:cTn id="36" dur="500"/>
                                        <p:tgtEl>
                                          <p:spTgt spid="119833"/>
                                        </p:tgtEl>
                                      </p:cBhvr>
                                    </p:animEffect>
                                  </p:childTnLst>
                                </p:cTn>
                              </p:par>
                            </p:childTnLst>
                          </p:cTn>
                        </p:par>
                        <p:par>
                          <p:cTn id="37" fill="hold">
                            <p:stCondLst>
                              <p:cond delay="500"/>
                            </p:stCondLst>
                            <p:childTnLst>
                              <p:par>
                                <p:cTn id="38" presetID="12" presetClass="entr" presetSubtype="8" fill="hold" nodeType="afterEffect">
                                  <p:stCondLst>
                                    <p:cond delay="0"/>
                                  </p:stCondLst>
                                  <p:childTnLst>
                                    <p:set>
                                      <p:cBhvr>
                                        <p:cTn id="39" dur="1" fill="hold">
                                          <p:stCondLst>
                                            <p:cond delay="0"/>
                                          </p:stCondLst>
                                        </p:cTn>
                                        <p:tgtEl>
                                          <p:spTgt spid="119825"/>
                                        </p:tgtEl>
                                        <p:attrNameLst>
                                          <p:attrName>style.visibility</p:attrName>
                                        </p:attrNameLst>
                                      </p:cBhvr>
                                      <p:to>
                                        <p:strVal val="visible"/>
                                      </p:to>
                                    </p:set>
                                    <p:animEffect transition="in" filter="slide(fromLeft)">
                                      <p:cBhvr>
                                        <p:cTn id="40" dur="500"/>
                                        <p:tgtEl>
                                          <p:spTgt spid="11982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9826"/>
                                        </p:tgtEl>
                                        <p:attrNameLst>
                                          <p:attrName>style.visibility</p:attrName>
                                        </p:attrNameLst>
                                      </p:cBhvr>
                                      <p:to>
                                        <p:strVal val="visible"/>
                                      </p:to>
                                    </p:set>
                                    <p:animEffect transition="in" filter="blinds(horizontal)">
                                      <p:cBhvr>
                                        <p:cTn id="45" dur="500"/>
                                        <p:tgtEl>
                                          <p:spTgt spid="119826"/>
                                        </p:tgtEl>
                                      </p:cBhvr>
                                    </p:animEffect>
                                  </p:childTnLst>
                                </p:cTn>
                              </p:par>
                            </p:childTnLst>
                          </p:cTn>
                        </p:par>
                        <p:par>
                          <p:cTn id="46" fill="hold">
                            <p:stCondLst>
                              <p:cond delay="500"/>
                            </p:stCondLst>
                            <p:childTnLst>
                              <p:par>
                                <p:cTn id="47" presetID="12" presetClass="entr" presetSubtype="8" fill="hold" nodeType="afterEffect">
                                  <p:stCondLst>
                                    <p:cond delay="0"/>
                                  </p:stCondLst>
                                  <p:childTnLst>
                                    <p:set>
                                      <p:cBhvr>
                                        <p:cTn id="48" dur="1" fill="hold">
                                          <p:stCondLst>
                                            <p:cond delay="0"/>
                                          </p:stCondLst>
                                        </p:cTn>
                                        <p:tgtEl>
                                          <p:spTgt spid="119827"/>
                                        </p:tgtEl>
                                        <p:attrNameLst>
                                          <p:attrName>style.visibility</p:attrName>
                                        </p:attrNameLst>
                                      </p:cBhvr>
                                      <p:to>
                                        <p:strVal val="visible"/>
                                      </p:to>
                                    </p:set>
                                    <p:animEffect transition="in" filter="slide(fromLeft)">
                                      <p:cBhvr>
                                        <p:cTn id="49" dur="500"/>
                                        <p:tgtEl>
                                          <p:spTgt spid="11982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19828"/>
                                        </p:tgtEl>
                                        <p:attrNameLst>
                                          <p:attrName>style.visibility</p:attrName>
                                        </p:attrNameLst>
                                      </p:cBhvr>
                                      <p:to>
                                        <p:strVal val="visible"/>
                                      </p:to>
                                    </p:set>
                                    <p:animEffect transition="in" filter="blinds(horizontal)">
                                      <p:cBhvr>
                                        <p:cTn id="54" dur="500"/>
                                        <p:tgtEl>
                                          <p:spTgt spid="119828"/>
                                        </p:tgtEl>
                                      </p:cBhvr>
                                    </p:animEffect>
                                  </p:childTnLst>
                                </p:cTn>
                              </p:par>
                            </p:childTnLst>
                          </p:cTn>
                        </p:par>
                        <p:par>
                          <p:cTn id="55" fill="hold">
                            <p:stCondLst>
                              <p:cond delay="500"/>
                            </p:stCondLst>
                            <p:childTnLst>
                              <p:par>
                                <p:cTn id="56" presetID="12" presetClass="entr" presetSubtype="8" fill="hold" nodeType="afterEffect">
                                  <p:stCondLst>
                                    <p:cond delay="0"/>
                                  </p:stCondLst>
                                  <p:childTnLst>
                                    <p:set>
                                      <p:cBhvr>
                                        <p:cTn id="57" dur="1" fill="hold">
                                          <p:stCondLst>
                                            <p:cond delay="0"/>
                                          </p:stCondLst>
                                        </p:cTn>
                                        <p:tgtEl>
                                          <p:spTgt spid="119829"/>
                                        </p:tgtEl>
                                        <p:attrNameLst>
                                          <p:attrName>style.visibility</p:attrName>
                                        </p:attrNameLst>
                                      </p:cBhvr>
                                      <p:to>
                                        <p:strVal val="visible"/>
                                      </p:to>
                                    </p:set>
                                    <p:animEffect transition="in" filter="slide(fromLeft)">
                                      <p:cBhvr>
                                        <p:cTn id="58" dur="500"/>
                                        <p:tgtEl>
                                          <p:spTgt spid="119829"/>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19830"/>
                                        </p:tgtEl>
                                        <p:attrNameLst>
                                          <p:attrName>style.visibility</p:attrName>
                                        </p:attrNameLst>
                                      </p:cBhvr>
                                      <p:to>
                                        <p:strVal val="visible"/>
                                      </p:to>
                                    </p:set>
                                    <p:animEffect transition="in" filter="blinds(horizontal)">
                                      <p:cBhvr>
                                        <p:cTn id="63" dur="500"/>
                                        <p:tgtEl>
                                          <p:spTgt spid="119830"/>
                                        </p:tgtEl>
                                      </p:cBhvr>
                                    </p:animEffect>
                                  </p:childTnLst>
                                </p:cTn>
                              </p:par>
                            </p:childTnLst>
                          </p:cTn>
                        </p:par>
                        <p:par>
                          <p:cTn id="64" fill="hold">
                            <p:stCondLst>
                              <p:cond delay="500"/>
                            </p:stCondLst>
                            <p:childTnLst>
                              <p:par>
                                <p:cTn id="65" presetID="12" presetClass="entr" presetSubtype="8" fill="hold" nodeType="afterEffect">
                                  <p:stCondLst>
                                    <p:cond delay="0"/>
                                  </p:stCondLst>
                                  <p:childTnLst>
                                    <p:set>
                                      <p:cBhvr>
                                        <p:cTn id="66" dur="1" fill="hold">
                                          <p:stCondLst>
                                            <p:cond delay="0"/>
                                          </p:stCondLst>
                                        </p:cTn>
                                        <p:tgtEl>
                                          <p:spTgt spid="119831"/>
                                        </p:tgtEl>
                                        <p:attrNameLst>
                                          <p:attrName>style.visibility</p:attrName>
                                        </p:attrNameLst>
                                      </p:cBhvr>
                                      <p:to>
                                        <p:strVal val="visible"/>
                                      </p:to>
                                    </p:set>
                                    <p:animEffect transition="in" filter="slide(fromLeft)">
                                      <p:cBhvr>
                                        <p:cTn id="67" dur="500"/>
                                        <p:tgtEl>
                                          <p:spTgt spid="11983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9832"/>
                                        </p:tgtEl>
                                        <p:attrNameLst>
                                          <p:attrName>style.visibility</p:attrName>
                                        </p:attrNameLst>
                                      </p:cBhvr>
                                      <p:to>
                                        <p:strVal val="visible"/>
                                      </p:to>
                                    </p:set>
                                    <p:animEffect transition="in" filter="blinds(horizontal)">
                                      <p:cBhvr>
                                        <p:cTn id="72" dur="500"/>
                                        <p:tgtEl>
                                          <p:spTgt spid="11983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19815"/>
                                        </p:tgtEl>
                                        <p:attrNameLst>
                                          <p:attrName>style.visibility</p:attrName>
                                        </p:attrNameLst>
                                      </p:cBhvr>
                                      <p:to>
                                        <p:strVal val="visible"/>
                                      </p:to>
                                    </p:set>
                                    <p:animEffect transition="in" filter="blinds(horizontal)">
                                      <p:cBhvr>
                                        <p:cTn id="77" dur="500"/>
                                        <p:tgtEl>
                                          <p:spTgt spid="11981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19836"/>
                                        </p:tgtEl>
                                        <p:attrNameLst>
                                          <p:attrName>style.visibility</p:attrName>
                                        </p:attrNameLst>
                                      </p:cBhvr>
                                      <p:to>
                                        <p:strVal val="visible"/>
                                      </p:to>
                                    </p:set>
                                    <p:animEffect transition="in" filter="blinds(horizontal)">
                                      <p:cBhvr>
                                        <p:cTn id="82" dur="500"/>
                                        <p:tgtEl>
                                          <p:spTgt spid="119836"/>
                                        </p:tgtEl>
                                      </p:cBhvr>
                                    </p:animEffect>
                                  </p:childTnLst>
                                </p:cTn>
                              </p:par>
                            </p:childTnLst>
                          </p:cTn>
                        </p:par>
                        <p:par>
                          <p:cTn id="83" fill="hold">
                            <p:stCondLst>
                              <p:cond delay="500"/>
                            </p:stCondLst>
                            <p:childTnLst>
                              <p:par>
                                <p:cTn id="84" presetID="12" presetClass="entr" presetSubtype="8" fill="hold" nodeType="afterEffect">
                                  <p:stCondLst>
                                    <p:cond delay="0"/>
                                  </p:stCondLst>
                                  <p:childTnLst>
                                    <p:set>
                                      <p:cBhvr>
                                        <p:cTn id="85" dur="1" fill="hold">
                                          <p:stCondLst>
                                            <p:cond delay="0"/>
                                          </p:stCondLst>
                                        </p:cTn>
                                        <p:tgtEl>
                                          <p:spTgt spid="119834"/>
                                        </p:tgtEl>
                                        <p:attrNameLst>
                                          <p:attrName>style.visibility</p:attrName>
                                        </p:attrNameLst>
                                      </p:cBhvr>
                                      <p:to>
                                        <p:strVal val="visible"/>
                                      </p:to>
                                    </p:set>
                                    <p:animEffect transition="in" filter="slide(fromLeft)">
                                      <p:cBhvr>
                                        <p:cTn id="86" dur="500"/>
                                        <p:tgtEl>
                                          <p:spTgt spid="11983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19835"/>
                                        </p:tgtEl>
                                        <p:attrNameLst>
                                          <p:attrName>style.visibility</p:attrName>
                                        </p:attrNameLst>
                                      </p:cBhvr>
                                      <p:to>
                                        <p:strVal val="visible"/>
                                      </p:to>
                                    </p:set>
                                    <p:animEffect transition="in" filter="blinds(horizontal)">
                                      <p:cBhvr>
                                        <p:cTn id="91" dur="500"/>
                                        <p:tgtEl>
                                          <p:spTgt spid="119835"/>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9823"/>
                                        </p:tgtEl>
                                        <p:attrNameLst>
                                          <p:attrName>style.visibility</p:attrName>
                                        </p:attrNameLst>
                                      </p:cBhvr>
                                      <p:to>
                                        <p:strVal val="visible"/>
                                      </p:to>
                                    </p:set>
                                    <p:animEffect transition="in" filter="blinds(horizontal)">
                                      <p:cBhvr>
                                        <p:cTn id="96" dur="500"/>
                                        <p:tgtEl>
                                          <p:spTgt spid="119823"/>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19837"/>
                                        </p:tgtEl>
                                        <p:attrNameLst>
                                          <p:attrName>style.visibility</p:attrName>
                                        </p:attrNameLst>
                                      </p:cBhvr>
                                      <p:to>
                                        <p:strVal val="visible"/>
                                      </p:to>
                                    </p:set>
                                    <p:animEffect transition="in" filter="blinds(horizontal)">
                                      <p:cBhvr>
                                        <p:cTn id="101" dur="500"/>
                                        <p:tgtEl>
                                          <p:spTgt spid="119837"/>
                                        </p:tgtEl>
                                      </p:cBhvr>
                                    </p:animEffect>
                                  </p:childTnLst>
                                </p:cTn>
                              </p:par>
                            </p:childTnLst>
                          </p:cTn>
                        </p:par>
                        <p:par>
                          <p:cTn id="102" fill="hold">
                            <p:stCondLst>
                              <p:cond delay="500"/>
                            </p:stCondLst>
                            <p:childTnLst>
                              <p:par>
                                <p:cTn id="103" presetID="12" presetClass="entr" presetSubtype="8" fill="hold" nodeType="afterEffect">
                                  <p:stCondLst>
                                    <p:cond delay="0"/>
                                  </p:stCondLst>
                                  <p:childTnLst>
                                    <p:set>
                                      <p:cBhvr>
                                        <p:cTn id="104" dur="1" fill="hold">
                                          <p:stCondLst>
                                            <p:cond delay="0"/>
                                          </p:stCondLst>
                                        </p:cTn>
                                        <p:tgtEl>
                                          <p:spTgt spid="119838"/>
                                        </p:tgtEl>
                                        <p:attrNameLst>
                                          <p:attrName>style.visibility</p:attrName>
                                        </p:attrNameLst>
                                      </p:cBhvr>
                                      <p:to>
                                        <p:strVal val="visible"/>
                                      </p:to>
                                    </p:set>
                                    <p:animEffect transition="in" filter="slide(fromLeft)">
                                      <p:cBhvr>
                                        <p:cTn id="105" dur="500"/>
                                        <p:tgtEl>
                                          <p:spTgt spid="119838"/>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119839"/>
                                        </p:tgtEl>
                                        <p:attrNameLst>
                                          <p:attrName>style.visibility</p:attrName>
                                        </p:attrNameLst>
                                      </p:cBhvr>
                                      <p:to>
                                        <p:strVal val="visible"/>
                                      </p:to>
                                    </p:set>
                                    <p:animEffect transition="in" filter="blinds(horizontal)">
                                      <p:cBhvr>
                                        <p:cTn id="110" dur="500"/>
                                        <p:tgtEl>
                                          <p:spTgt spid="119839"/>
                                        </p:tgtEl>
                                      </p:cBhvr>
                                    </p:animEffect>
                                  </p:childTnLst>
                                </p:cTn>
                              </p:par>
                            </p:childTnLst>
                          </p:cTn>
                        </p:par>
                        <p:par>
                          <p:cTn id="111" fill="hold">
                            <p:stCondLst>
                              <p:cond delay="500"/>
                            </p:stCondLst>
                            <p:childTnLst>
                              <p:par>
                                <p:cTn id="112" presetID="12" presetClass="entr" presetSubtype="8" fill="hold" nodeType="afterEffect">
                                  <p:stCondLst>
                                    <p:cond delay="0"/>
                                  </p:stCondLst>
                                  <p:childTnLst>
                                    <p:set>
                                      <p:cBhvr>
                                        <p:cTn id="113" dur="1" fill="hold">
                                          <p:stCondLst>
                                            <p:cond delay="0"/>
                                          </p:stCondLst>
                                        </p:cTn>
                                        <p:tgtEl>
                                          <p:spTgt spid="119840"/>
                                        </p:tgtEl>
                                        <p:attrNameLst>
                                          <p:attrName>style.visibility</p:attrName>
                                        </p:attrNameLst>
                                      </p:cBhvr>
                                      <p:to>
                                        <p:strVal val="visible"/>
                                      </p:to>
                                    </p:set>
                                    <p:animEffect transition="in" filter="slide(fromLeft)">
                                      <p:cBhvr>
                                        <p:cTn id="114" dur="500"/>
                                        <p:tgtEl>
                                          <p:spTgt spid="119840"/>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119841"/>
                                        </p:tgtEl>
                                        <p:attrNameLst>
                                          <p:attrName>style.visibility</p:attrName>
                                        </p:attrNameLst>
                                      </p:cBhvr>
                                      <p:to>
                                        <p:strVal val="visible"/>
                                      </p:to>
                                    </p:set>
                                    <p:animEffect transition="in" filter="blinds(horizontal)">
                                      <p:cBhvr>
                                        <p:cTn id="119" dur="500"/>
                                        <p:tgtEl>
                                          <p:spTgt spid="119841"/>
                                        </p:tgtEl>
                                      </p:cBhvr>
                                    </p:animEffect>
                                  </p:childTnLst>
                                </p:cTn>
                              </p:par>
                            </p:childTnLst>
                          </p:cTn>
                        </p:par>
                        <p:par>
                          <p:cTn id="120" fill="hold">
                            <p:stCondLst>
                              <p:cond delay="500"/>
                            </p:stCondLst>
                            <p:childTnLst>
                              <p:par>
                                <p:cTn id="121" presetID="12" presetClass="entr" presetSubtype="8" fill="hold" nodeType="afterEffect">
                                  <p:stCondLst>
                                    <p:cond delay="0"/>
                                  </p:stCondLst>
                                  <p:childTnLst>
                                    <p:set>
                                      <p:cBhvr>
                                        <p:cTn id="122" dur="1" fill="hold">
                                          <p:stCondLst>
                                            <p:cond delay="0"/>
                                          </p:stCondLst>
                                        </p:cTn>
                                        <p:tgtEl>
                                          <p:spTgt spid="119842"/>
                                        </p:tgtEl>
                                        <p:attrNameLst>
                                          <p:attrName>style.visibility</p:attrName>
                                        </p:attrNameLst>
                                      </p:cBhvr>
                                      <p:to>
                                        <p:strVal val="visible"/>
                                      </p:to>
                                    </p:set>
                                    <p:animEffect transition="in" filter="slide(fromLeft)">
                                      <p:cBhvr>
                                        <p:cTn id="123" dur="500"/>
                                        <p:tgtEl>
                                          <p:spTgt spid="119842"/>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119843"/>
                                        </p:tgtEl>
                                        <p:attrNameLst>
                                          <p:attrName>style.visibility</p:attrName>
                                        </p:attrNameLst>
                                      </p:cBhvr>
                                      <p:to>
                                        <p:strVal val="visible"/>
                                      </p:to>
                                    </p:set>
                                    <p:animEffect transition="in" filter="blinds(horizontal)">
                                      <p:cBhvr>
                                        <p:cTn id="128" dur="500"/>
                                        <p:tgtEl>
                                          <p:spTgt spid="119843"/>
                                        </p:tgtEl>
                                      </p:cBhvr>
                                    </p:animEffect>
                                  </p:childTnLst>
                                </p:cTn>
                              </p:par>
                            </p:childTnLst>
                          </p:cTn>
                        </p:par>
                        <p:par>
                          <p:cTn id="129" fill="hold">
                            <p:stCondLst>
                              <p:cond delay="500"/>
                            </p:stCondLst>
                            <p:childTnLst>
                              <p:par>
                                <p:cTn id="130" presetID="12" presetClass="entr" presetSubtype="8" fill="hold" nodeType="afterEffect">
                                  <p:stCondLst>
                                    <p:cond delay="0"/>
                                  </p:stCondLst>
                                  <p:childTnLst>
                                    <p:set>
                                      <p:cBhvr>
                                        <p:cTn id="131" dur="1" fill="hold">
                                          <p:stCondLst>
                                            <p:cond delay="0"/>
                                          </p:stCondLst>
                                        </p:cTn>
                                        <p:tgtEl>
                                          <p:spTgt spid="119844"/>
                                        </p:tgtEl>
                                        <p:attrNameLst>
                                          <p:attrName>style.visibility</p:attrName>
                                        </p:attrNameLst>
                                      </p:cBhvr>
                                      <p:to>
                                        <p:strVal val="visible"/>
                                      </p:to>
                                    </p:set>
                                    <p:animEffect transition="in" filter="slide(fromLeft)">
                                      <p:cBhvr>
                                        <p:cTn id="132" dur="500"/>
                                        <p:tgtEl>
                                          <p:spTgt spid="119844"/>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119845"/>
                                        </p:tgtEl>
                                        <p:attrNameLst>
                                          <p:attrName>style.visibility</p:attrName>
                                        </p:attrNameLst>
                                      </p:cBhvr>
                                      <p:to>
                                        <p:strVal val="visible"/>
                                      </p:to>
                                    </p:set>
                                    <p:animEffect transition="in" filter="blinds(horizontal)">
                                      <p:cBhvr>
                                        <p:cTn id="137" dur="500"/>
                                        <p:tgtEl>
                                          <p:spTgt spid="119845"/>
                                        </p:tgtEl>
                                      </p:cBhvr>
                                    </p:animEffect>
                                  </p:childTnLst>
                                </p:cTn>
                              </p:par>
                            </p:childTnLst>
                          </p:cTn>
                        </p:par>
                      </p:childTnLst>
                    </p:cTn>
                  </p:par>
                  <p:par>
                    <p:cTn id="138" fill="hold">
                      <p:stCondLst>
                        <p:cond delay="indefinite"/>
                      </p:stCondLst>
                      <p:childTnLst>
                        <p:par>
                          <p:cTn id="139" fill="hold">
                            <p:stCondLst>
                              <p:cond delay="0"/>
                            </p:stCondLst>
                            <p:childTnLst>
                              <p:par>
                                <p:cTn id="140" presetID="12" presetClass="entr" presetSubtype="2" fill="hold" nodeType="clickEffect">
                                  <p:stCondLst>
                                    <p:cond delay="0"/>
                                  </p:stCondLst>
                                  <p:childTnLst>
                                    <p:set>
                                      <p:cBhvr>
                                        <p:cTn id="141" dur="1" fill="hold">
                                          <p:stCondLst>
                                            <p:cond delay="0"/>
                                          </p:stCondLst>
                                        </p:cTn>
                                        <p:tgtEl>
                                          <p:spTgt spid="2"/>
                                        </p:tgtEl>
                                        <p:attrNameLst>
                                          <p:attrName>style.visibility</p:attrName>
                                        </p:attrNameLst>
                                      </p:cBhvr>
                                      <p:to>
                                        <p:strVal val="visible"/>
                                      </p:to>
                                    </p:set>
                                    <p:animEffect transition="in" filter="slide(fromRight)">
                                      <p:cBhvr>
                                        <p:cTn id="142" dur="500"/>
                                        <p:tgtEl>
                                          <p:spTgt spid="2"/>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119817"/>
                                        </p:tgtEl>
                                        <p:attrNameLst>
                                          <p:attrName>style.visibility</p:attrName>
                                        </p:attrNameLst>
                                      </p:cBhvr>
                                      <p:to>
                                        <p:strVal val="visible"/>
                                      </p:to>
                                    </p:set>
                                    <p:animEffect transition="in" filter="blinds(horizontal)">
                                      <p:cBhvr>
                                        <p:cTn id="147" dur="500"/>
                                        <p:tgtEl>
                                          <p:spTgt spid="119817"/>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119814"/>
                                        </p:tgtEl>
                                        <p:attrNameLst>
                                          <p:attrName>style.visibility</p:attrName>
                                        </p:attrNameLst>
                                      </p:cBhvr>
                                      <p:to>
                                        <p:strVal val="visible"/>
                                      </p:to>
                                    </p:set>
                                    <p:animEffect transition="in" filter="blinds(horizontal)">
                                      <p:cBhvr>
                                        <p:cTn id="152" dur="500"/>
                                        <p:tgtEl>
                                          <p:spTgt spid="119814"/>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119818"/>
                                        </p:tgtEl>
                                        <p:attrNameLst>
                                          <p:attrName>style.visibility</p:attrName>
                                        </p:attrNameLst>
                                      </p:cBhvr>
                                      <p:to>
                                        <p:strVal val="visible"/>
                                      </p:to>
                                    </p:set>
                                    <p:animEffect transition="in" filter="blinds(horizontal)">
                                      <p:cBhvr>
                                        <p:cTn id="157" dur="500"/>
                                        <p:tgtEl>
                                          <p:spTgt spid="119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p:bldP spid="119812" grpId="0"/>
      <p:bldP spid="119814" grpId="0"/>
      <p:bldP spid="119815" grpId="0"/>
      <p:bldP spid="119816" grpId="0"/>
      <p:bldP spid="119817" grpId="0"/>
      <p:bldP spid="119818" grpId="0"/>
      <p:bldP spid="119819" grpId="0"/>
      <p:bldP spid="119823" grpId="0"/>
      <p:bldP spid="119826" grpId="0"/>
      <p:bldP spid="119828" grpId="0"/>
      <p:bldP spid="119830" grpId="0"/>
      <p:bldP spid="119832" grpId="0"/>
      <p:bldP spid="119833" grpId="0"/>
      <p:bldP spid="119835" grpId="0"/>
      <p:bldP spid="119836" grpId="0"/>
      <p:bldP spid="119837" grpId="0"/>
      <p:bldP spid="119839" grpId="0"/>
      <p:bldP spid="119841" grpId="0"/>
      <p:bldP spid="119843" grpId="0"/>
      <p:bldP spid="119845" grpId="0"/>
      <p:bldP spid="11984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1026"/>
          <p:cNvSpPr>
            <a:spLocks noGrp="1"/>
          </p:cNvSpPr>
          <p:nvPr>
            <p:ph type="title"/>
          </p:nvPr>
        </p:nvSpPr>
        <p:spPr>
          <a:xfrm>
            <a:off x="1104900" y="609600"/>
            <a:ext cx="7848600" cy="762000"/>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1.3 </a:t>
            </a:r>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计算机硬件的主要技术指标</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3219" name="Rectangle 1027"/>
          <p:cNvSpPr>
            <a:spLocks noGrp="1"/>
          </p:cNvSpPr>
          <p:nvPr>
            <p:ph idx="1"/>
          </p:nvPr>
        </p:nvSpPr>
        <p:spPr>
          <a:xfrm>
            <a:off x="860425" y="1722438"/>
            <a:ext cx="7496175" cy="4114800"/>
          </a:xfrm>
        </p:spPr>
        <p:txBody>
          <a:bodyPr vert="horz" wrap="square" lIns="91440" tIns="45720" rIns="91440" bIns="45720" anchor="t" anchorCtr="0"/>
          <a:p>
            <a:pPr defTabSz="457200">
              <a:buClr>
                <a:srgbClr val="2709BB"/>
              </a:buClr>
              <a:buFont typeface="Wingdings" panose="05000000000000000000" pitchFamily="2" charset="2"/>
              <a:buNone/>
            </a:pPr>
            <a:r>
              <a:rPr lang="en-US" altLang="zh-CN" dirty="0">
                <a:solidFill>
                  <a:srgbClr val="2709BB"/>
                </a:solidFill>
                <a:latin typeface="微软雅黑 Light" panose="020B0502040204020203" pitchFamily="34" charset="-122"/>
                <a:ea typeface="微软雅黑 Light" panose="020B0502040204020203" pitchFamily="34" charset="-122"/>
                <a:cs typeface="+mn-cs"/>
              </a:rPr>
              <a:t>		      </a:t>
            </a:r>
            <a:r>
              <a:rPr lang="zh-CN" altLang="en-US" dirty="0">
                <a:solidFill>
                  <a:srgbClr val="2709BB"/>
                </a:solidFill>
                <a:latin typeface="微软雅黑 Light" panose="020B0502040204020203" pitchFamily="34" charset="-122"/>
                <a:ea typeface="微软雅黑 Light" panose="020B0502040204020203" pitchFamily="34" charset="-122"/>
                <a:cs typeface="+mn-cs"/>
              </a:rPr>
              <a:t>衡量一台计算机的性能是由多项技术指标综合确定的。既包含硬件的各类性能，又包括软件的各种功能，这里主要讨论硬件的技术指标。</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lvl="2" defTabSz="457200"/>
            <a:r>
              <a:rPr lang="en-US" altLang="zh-CN" dirty="0">
                <a:solidFill>
                  <a:srgbClr val="2709BB"/>
                </a:solidFill>
                <a:latin typeface="微软雅黑 Light" panose="020B0502040204020203" pitchFamily="34" charset="-122"/>
                <a:ea typeface="微软雅黑 Light" panose="020B0502040204020203" pitchFamily="34" charset="-122"/>
                <a:hlinkClick r:id="rId1" action="ppaction://hlinksldjump"/>
              </a:rPr>
              <a:t>1.3.1 </a:t>
            </a:r>
            <a:r>
              <a:rPr lang="zh-CN" altLang="en-US" dirty="0">
                <a:solidFill>
                  <a:srgbClr val="2709BB"/>
                </a:solidFill>
                <a:latin typeface="微软雅黑 Light" panose="020B0502040204020203" pitchFamily="34" charset="-122"/>
                <a:ea typeface="微软雅黑 Light" panose="020B0502040204020203" pitchFamily="34" charset="-122"/>
                <a:hlinkClick r:id="rId1" action="ppaction://hlinksldjump"/>
              </a:rPr>
              <a:t>机器字长</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en-US" altLang="zh-CN" dirty="0">
                <a:solidFill>
                  <a:srgbClr val="2709BB"/>
                </a:solidFill>
                <a:latin typeface="微软雅黑 Light" panose="020B0502040204020203" pitchFamily="34" charset="-122"/>
                <a:ea typeface="微软雅黑 Light" panose="020B0502040204020203" pitchFamily="34" charset="-122"/>
                <a:hlinkClick r:id="rId2" action="ppaction://hlinksldjump"/>
              </a:rPr>
              <a:t>1.3.2 </a:t>
            </a:r>
            <a:r>
              <a:rPr lang="zh-CN" altLang="en-US" dirty="0">
                <a:solidFill>
                  <a:srgbClr val="2709BB"/>
                </a:solidFill>
                <a:latin typeface="微软雅黑 Light" panose="020B0502040204020203" pitchFamily="34" charset="-122"/>
                <a:ea typeface="微软雅黑 Light" panose="020B0502040204020203" pitchFamily="34" charset="-122"/>
                <a:hlinkClick r:id="rId2" action="ppaction://hlinksldjump"/>
              </a:rPr>
              <a:t>存储容量</a:t>
            </a:r>
            <a:endParaRPr lang="zh-CN" altLang="en-US" dirty="0">
              <a:solidFill>
                <a:srgbClr val="2709BB"/>
              </a:solidFill>
              <a:latin typeface="微软雅黑 Light" panose="020B0502040204020203" pitchFamily="34" charset="-122"/>
              <a:ea typeface="微软雅黑 Light" panose="020B0502040204020203" pitchFamily="34" charset="-122"/>
            </a:endParaRPr>
          </a:p>
          <a:p>
            <a:pPr lvl="2" defTabSz="457200"/>
            <a:r>
              <a:rPr lang="en-US" altLang="zh-CN" dirty="0">
                <a:solidFill>
                  <a:srgbClr val="2709BB"/>
                </a:solidFill>
                <a:latin typeface="微软雅黑 Light" panose="020B0502040204020203" pitchFamily="34" charset="-122"/>
                <a:ea typeface="微软雅黑 Light" panose="020B0502040204020203" pitchFamily="34" charset="-122"/>
                <a:hlinkClick r:id="rId3" action="ppaction://hlinksldjump"/>
              </a:rPr>
              <a:t>1.3.3 </a:t>
            </a:r>
            <a:r>
              <a:rPr lang="zh-CN" altLang="en-US" dirty="0">
                <a:solidFill>
                  <a:srgbClr val="2709BB"/>
                </a:solidFill>
                <a:latin typeface="微软雅黑 Light" panose="020B0502040204020203" pitchFamily="34" charset="-122"/>
                <a:ea typeface="微软雅黑 Light" panose="020B0502040204020203" pitchFamily="34" charset="-122"/>
                <a:hlinkClick r:id="rId3" action="ppaction://hlinksldjump"/>
              </a:rPr>
              <a:t>运算速度</a:t>
            </a:r>
            <a:endParaRPr lang="zh-CN" altLang="en-US" dirty="0">
              <a:solidFill>
                <a:srgbClr val="2709BB"/>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xEl>
                                              <p:charRg st="0" end="69"/>
                                            </p:txEl>
                                          </p:spTgt>
                                        </p:tgtEl>
                                        <p:attrNameLst>
                                          <p:attrName>style.visibility</p:attrName>
                                        </p:attrNameLst>
                                      </p:cBhvr>
                                      <p:to>
                                        <p:strVal val="visible"/>
                                      </p:to>
                                    </p:set>
                                    <p:animEffect transition="in" filter="blinds(horizontal)">
                                      <p:cBhvr>
                                        <p:cTn id="7" dur="500"/>
                                        <p:tgtEl>
                                          <p:spTgt spid="393219">
                                            <p:txEl>
                                              <p:charRg st="0" end="6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3219">
                                            <p:txEl>
                                              <p:charRg st="69" end="80"/>
                                            </p:txEl>
                                          </p:spTgt>
                                        </p:tgtEl>
                                        <p:attrNameLst>
                                          <p:attrName>style.visibility</p:attrName>
                                        </p:attrNameLst>
                                      </p:cBhvr>
                                      <p:to>
                                        <p:strVal val="visible"/>
                                      </p:to>
                                    </p:set>
                                    <p:animEffect transition="in" filter="blinds(horizontal)">
                                      <p:cBhvr>
                                        <p:cTn id="12" dur="500"/>
                                        <p:tgtEl>
                                          <p:spTgt spid="393219">
                                            <p:txEl>
                                              <p:charRg st="69" end="8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3219">
                                            <p:txEl>
                                              <p:charRg st="80" end="91"/>
                                            </p:txEl>
                                          </p:spTgt>
                                        </p:tgtEl>
                                        <p:attrNameLst>
                                          <p:attrName>style.visibility</p:attrName>
                                        </p:attrNameLst>
                                      </p:cBhvr>
                                      <p:to>
                                        <p:strVal val="visible"/>
                                      </p:to>
                                    </p:set>
                                    <p:animEffect transition="in" filter="blinds(horizontal)">
                                      <p:cBhvr>
                                        <p:cTn id="15" dur="500"/>
                                        <p:tgtEl>
                                          <p:spTgt spid="393219">
                                            <p:txEl>
                                              <p:charRg st="80" end="9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3219">
                                            <p:txEl>
                                              <p:charRg st="91" end="102"/>
                                            </p:txEl>
                                          </p:spTgt>
                                        </p:tgtEl>
                                        <p:attrNameLst>
                                          <p:attrName>style.visibility</p:attrName>
                                        </p:attrNameLst>
                                      </p:cBhvr>
                                      <p:to>
                                        <p:strVal val="visible"/>
                                      </p:to>
                                    </p:set>
                                    <p:animEffect transition="in" filter="blinds(horizontal)">
                                      <p:cBhvr>
                                        <p:cTn id="18" dur="500"/>
                                        <p:tgtEl>
                                          <p:spTgt spid="393219">
                                            <p:txEl>
                                              <p:charRg st="91"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1222375" y="606425"/>
            <a:ext cx="7070725" cy="769938"/>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1.3.1 </a:t>
            </a:r>
            <a:r>
              <a:rPr lang="zh-CN" altLang="en-US" dirty="0">
                <a:solidFill>
                  <a:srgbClr val="C00000"/>
                </a:solidFill>
                <a:latin typeface="微软雅黑 Light" panose="020B0502040204020203" pitchFamily="34" charset="-122"/>
                <a:ea typeface="微软雅黑 Light" panose="020B0502040204020203" pitchFamily="34" charset="-122"/>
                <a:cs typeface="+mj-cs"/>
              </a:rPr>
              <a:t>机器字长</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4243" name="Rectangle 3"/>
          <p:cNvSpPr>
            <a:spLocks noGrp="1"/>
          </p:cNvSpPr>
          <p:nvPr>
            <p:ph idx="1"/>
          </p:nvPr>
        </p:nvSpPr>
        <p:spPr>
          <a:xfrm>
            <a:off x="611188" y="1447800"/>
            <a:ext cx="8075612" cy="4799013"/>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机器字长是指</a:t>
            </a:r>
            <a:r>
              <a:rPr lang="en-US" altLang="zh-CN" dirty="0">
                <a:solidFill>
                  <a:srgbClr val="C00000"/>
                </a:solidFill>
                <a:latin typeface="微软雅黑 Light" panose="020B0502040204020203" pitchFamily="34" charset="-122"/>
                <a:ea typeface="微软雅黑 Light" panose="020B0502040204020203" pitchFamily="34" charset="-122"/>
                <a:cs typeface="+mn-cs"/>
              </a:rPr>
              <a:t>CPU</a:t>
            </a:r>
            <a:r>
              <a:rPr lang="zh-CN" altLang="en-US" dirty="0">
                <a:solidFill>
                  <a:srgbClr val="C00000"/>
                </a:solidFill>
                <a:latin typeface="微软雅黑 Light" panose="020B0502040204020203" pitchFamily="34" charset="-122"/>
                <a:ea typeface="微软雅黑 Light" panose="020B0502040204020203" pitchFamily="34" charset="-122"/>
                <a:cs typeface="+mn-cs"/>
              </a:rPr>
              <a:t>一次能处理数据的位数，通常与</a:t>
            </a:r>
            <a:r>
              <a:rPr lang="en-US" altLang="zh-CN" dirty="0">
                <a:solidFill>
                  <a:srgbClr val="C00000"/>
                </a:solidFill>
                <a:latin typeface="微软雅黑 Light" panose="020B0502040204020203" pitchFamily="34" charset="-122"/>
                <a:ea typeface="微软雅黑 Light" panose="020B0502040204020203" pitchFamily="34" charset="-122"/>
                <a:cs typeface="+mn-cs"/>
              </a:rPr>
              <a:t>CPU</a:t>
            </a:r>
            <a:r>
              <a:rPr lang="zh-CN" altLang="en-US" dirty="0">
                <a:solidFill>
                  <a:srgbClr val="C00000"/>
                </a:solidFill>
                <a:latin typeface="微软雅黑 Light" panose="020B0502040204020203" pitchFamily="34" charset="-122"/>
                <a:ea typeface="微软雅黑 Light" panose="020B0502040204020203" pitchFamily="34" charset="-122"/>
                <a:cs typeface="+mn-cs"/>
              </a:rPr>
              <a:t>的寄存器位数有关。</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字长越长，数的表示范围也越大，精度也越高。</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机器的字长也会影响机器的运算速度。</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机器字长对硬件的造价也有较大的影响。它将直接影响加法器（或</a:t>
            </a:r>
            <a:r>
              <a:rPr lang="en-US" altLang="zh-CN" dirty="0">
                <a:solidFill>
                  <a:srgbClr val="2709BB"/>
                </a:solidFill>
                <a:latin typeface="微软雅黑 Light" panose="020B0502040204020203" pitchFamily="34" charset="-122"/>
                <a:ea typeface="微软雅黑 Light" panose="020B0502040204020203" pitchFamily="34" charset="-122"/>
                <a:cs typeface="+mn-cs"/>
              </a:rPr>
              <a:t>ALU</a:t>
            </a:r>
            <a:r>
              <a:rPr lang="zh-CN" altLang="en-US" dirty="0">
                <a:solidFill>
                  <a:srgbClr val="2709BB"/>
                </a:solidFill>
                <a:latin typeface="微软雅黑 Light" panose="020B0502040204020203" pitchFamily="34" charset="-122"/>
                <a:ea typeface="微软雅黑 Light" panose="020B0502040204020203" pitchFamily="34" charset="-122"/>
                <a:cs typeface="+mn-cs"/>
              </a:rPr>
              <a:t>）、数据总线以及存储字长的位数。</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所以机器字长的确定不能单从精度和数的表示范围来考虑。</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4243"/>
                                        </p:tgtEl>
                                        <p:attrNameLst>
                                          <p:attrName>style.visibility</p:attrName>
                                        </p:attrNameLst>
                                      </p:cBhvr>
                                      <p:to>
                                        <p:strVal val="visible"/>
                                      </p:to>
                                    </p:set>
                                    <p:animEffect transition="in" filter="blinds(horizontal)">
                                      <p:cBhvr>
                                        <p:cTn id="7" dur="500"/>
                                        <p:tgtEl>
                                          <p:spTgt spid="3942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4243">
                                            <p:txEl>
                                              <p:charRg st="0" end="36"/>
                                            </p:txEl>
                                          </p:spTgt>
                                        </p:tgtEl>
                                        <p:attrNameLst>
                                          <p:attrName>style.visibility</p:attrName>
                                        </p:attrNameLst>
                                      </p:cBhvr>
                                      <p:to>
                                        <p:strVal val="visible"/>
                                      </p:to>
                                    </p:set>
                                    <p:animEffect transition="in" filter="blinds(horizontal)">
                                      <p:cBhvr>
                                        <p:cTn id="10" dur="500"/>
                                        <p:tgtEl>
                                          <p:spTgt spid="394243">
                                            <p:txEl>
                                              <p:charRg st="0" end="3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4243">
                                            <p:txEl>
                                              <p:charRg st="36" end="58"/>
                                            </p:txEl>
                                          </p:spTgt>
                                        </p:tgtEl>
                                        <p:attrNameLst>
                                          <p:attrName>style.visibility</p:attrName>
                                        </p:attrNameLst>
                                      </p:cBhvr>
                                      <p:to>
                                        <p:strVal val="visible"/>
                                      </p:to>
                                    </p:set>
                                    <p:animEffect transition="in" filter="blinds(horizontal)">
                                      <p:cBhvr>
                                        <p:cTn id="15" dur="500"/>
                                        <p:tgtEl>
                                          <p:spTgt spid="394243">
                                            <p:txEl>
                                              <p:charRg st="36" end="5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4243">
                                            <p:txEl>
                                              <p:charRg st="58" end="76"/>
                                            </p:txEl>
                                          </p:spTgt>
                                        </p:tgtEl>
                                        <p:attrNameLst>
                                          <p:attrName>style.visibility</p:attrName>
                                        </p:attrNameLst>
                                      </p:cBhvr>
                                      <p:to>
                                        <p:strVal val="visible"/>
                                      </p:to>
                                    </p:set>
                                    <p:animEffect transition="in" filter="blinds(horizontal)">
                                      <p:cBhvr>
                                        <p:cTn id="20" dur="500"/>
                                        <p:tgtEl>
                                          <p:spTgt spid="394243">
                                            <p:txEl>
                                              <p:charRg st="58" end="7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94243">
                                            <p:txEl>
                                              <p:charRg st="76" end="125"/>
                                            </p:txEl>
                                          </p:spTgt>
                                        </p:tgtEl>
                                        <p:attrNameLst>
                                          <p:attrName>style.visibility</p:attrName>
                                        </p:attrNameLst>
                                      </p:cBhvr>
                                      <p:to>
                                        <p:strVal val="visible"/>
                                      </p:to>
                                    </p:set>
                                    <p:animEffect transition="in" filter="blinds(horizontal)">
                                      <p:cBhvr>
                                        <p:cTn id="25" dur="500"/>
                                        <p:tgtEl>
                                          <p:spTgt spid="394243">
                                            <p:txEl>
                                              <p:charRg st="76" end="12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94243">
                                            <p:txEl>
                                              <p:charRg st="125" end="152"/>
                                            </p:txEl>
                                          </p:spTgt>
                                        </p:tgtEl>
                                        <p:attrNameLst>
                                          <p:attrName>style.visibility</p:attrName>
                                        </p:attrNameLst>
                                      </p:cBhvr>
                                      <p:to>
                                        <p:strVal val="visible"/>
                                      </p:to>
                                    </p:set>
                                    <p:animEffect transition="in" filter="blinds(horizontal)">
                                      <p:cBhvr>
                                        <p:cTn id="30" dur="500"/>
                                        <p:tgtEl>
                                          <p:spTgt spid="394243">
                                            <p:txEl>
                                              <p:charRg st="125"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animBg="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a:xfrm>
            <a:off x="1222375" y="606425"/>
            <a:ext cx="7070725" cy="769938"/>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1.3.1 </a:t>
            </a:r>
            <a:r>
              <a:rPr lang="zh-CN" altLang="en-US" dirty="0">
                <a:solidFill>
                  <a:srgbClr val="C00000"/>
                </a:solidFill>
                <a:latin typeface="微软雅黑 Light" panose="020B0502040204020203" pitchFamily="34" charset="-122"/>
                <a:ea typeface="微软雅黑 Light" panose="020B0502040204020203" pitchFamily="34" charset="-122"/>
                <a:cs typeface="+mj-cs"/>
              </a:rPr>
              <a:t>机器字长</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4243" name="Rectangle 3"/>
          <p:cNvSpPr>
            <a:spLocks noGrp="1"/>
          </p:cNvSpPr>
          <p:nvPr>
            <p:ph idx="1"/>
          </p:nvPr>
        </p:nvSpPr>
        <p:spPr>
          <a:xfrm>
            <a:off x="738188" y="1755775"/>
            <a:ext cx="7645400" cy="3811588"/>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字长是计算机中常用的一个参数，计算机中有很多中字长。</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前面提到的存储字长是一个存储单元所存二进制代码的位数。</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本节讲到的机器字长是指</a:t>
            </a:r>
            <a:r>
              <a:rPr lang="en-US" altLang="zh-CN" dirty="0">
                <a:solidFill>
                  <a:srgbClr val="2709BB"/>
                </a:solidFill>
                <a:latin typeface="微软雅黑 Light" panose="020B0502040204020203" pitchFamily="34" charset="-122"/>
                <a:ea typeface="微软雅黑 Light" panose="020B0502040204020203" pitchFamily="34" charset="-122"/>
                <a:cs typeface="+mn-cs"/>
              </a:rPr>
              <a:t>CPU</a:t>
            </a:r>
            <a:r>
              <a:rPr lang="zh-CN" altLang="en-US" dirty="0">
                <a:solidFill>
                  <a:srgbClr val="2709BB"/>
                </a:solidFill>
                <a:latin typeface="微软雅黑 Light" panose="020B0502040204020203" pitchFamily="34" charset="-122"/>
                <a:ea typeface="微软雅黑 Light" panose="020B0502040204020203" pitchFamily="34" charset="-122"/>
                <a:cs typeface="+mn-cs"/>
              </a:rPr>
              <a:t>一次能处理的二进制数据的位数。</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指令字长一条指令的二进制代码位数。</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4243"/>
                                        </p:tgtEl>
                                        <p:attrNameLst>
                                          <p:attrName>style.visibility</p:attrName>
                                        </p:attrNameLst>
                                      </p:cBhvr>
                                      <p:to>
                                        <p:strVal val="visible"/>
                                      </p:to>
                                    </p:set>
                                    <p:animEffect transition="in" filter="blinds(horizontal)">
                                      <p:cBhvr>
                                        <p:cTn id="7" dur="500"/>
                                        <p:tgtEl>
                                          <p:spTgt spid="3942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4243">
                                            <p:txEl>
                                              <p:charRg st="0" end="27"/>
                                            </p:txEl>
                                          </p:spTgt>
                                        </p:tgtEl>
                                        <p:attrNameLst>
                                          <p:attrName>style.visibility</p:attrName>
                                        </p:attrNameLst>
                                      </p:cBhvr>
                                      <p:to>
                                        <p:strVal val="visible"/>
                                      </p:to>
                                    </p:set>
                                    <p:animEffect transition="in" filter="blinds(horizontal)">
                                      <p:cBhvr>
                                        <p:cTn id="10" dur="500"/>
                                        <p:tgtEl>
                                          <p:spTgt spid="394243">
                                            <p:txEl>
                                              <p:charRg st="0" end="2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4243">
                                            <p:txEl>
                                              <p:charRg st="27" end="55"/>
                                            </p:txEl>
                                          </p:spTgt>
                                        </p:tgtEl>
                                        <p:attrNameLst>
                                          <p:attrName>style.visibility</p:attrName>
                                        </p:attrNameLst>
                                      </p:cBhvr>
                                      <p:to>
                                        <p:strVal val="visible"/>
                                      </p:to>
                                    </p:set>
                                    <p:animEffect transition="in" filter="blinds(horizontal)">
                                      <p:cBhvr>
                                        <p:cTn id="15" dur="500"/>
                                        <p:tgtEl>
                                          <p:spTgt spid="394243">
                                            <p:txEl>
                                              <p:charRg st="27" end="5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4243">
                                            <p:txEl>
                                              <p:charRg st="55" end="85"/>
                                            </p:txEl>
                                          </p:spTgt>
                                        </p:tgtEl>
                                        <p:attrNameLst>
                                          <p:attrName>style.visibility</p:attrName>
                                        </p:attrNameLst>
                                      </p:cBhvr>
                                      <p:to>
                                        <p:strVal val="visible"/>
                                      </p:to>
                                    </p:set>
                                    <p:animEffect transition="in" filter="blinds(horizontal)">
                                      <p:cBhvr>
                                        <p:cTn id="20" dur="500"/>
                                        <p:tgtEl>
                                          <p:spTgt spid="394243">
                                            <p:txEl>
                                              <p:charRg st="55" end="8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94243">
                                            <p:txEl>
                                              <p:charRg st="85" end="103"/>
                                            </p:txEl>
                                          </p:spTgt>
                                        </p:tgtEl>
                                        <p:attrNameLst>
                                          <p:attrName>style.visibility</p:attrName>
                                        </p:attrNameLst>
                                      </p:cBhvr>
                                      <p:to>
                                        <p:strVal val="visible"/>
                                      </p:to>
                                    </p:set>
                                    <p:animEffect transition="in" filter="blinds(horizontal)">
                                      <p:cBhvr>
                                        <p:cTn id="25" dur="500"/>
                                        <p:tgtEl>
                                          <p:spTgt spid="394243">
                                            <p:txEl>
                                              <p:charRg st="85"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animBg="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050"/>
          <p:cNvSpPr>
            <a:spLocks noGrp="1"/>
          </p:cNvSpPr>
          <p:nvPr>
            <p:ph type="title"/>
          </p:nvPr>
        </p:nvSpPr>
        <p:spPr>
          <a:xfrm>
            <a:off x="1208088" y="639763"/>
            <a:ext cx="7696200" cy="762000"/>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1.3.2 </a:t>
            </a:r>
            <a:r>
              <a:rPr lang="zh-CN" altLang="en-US" dirty="0">
                <a:solidFill>
                  <a:srgbClr val="C00000"/>
                </a:solidFill>
                <a:latin typeface="微软雅黑 Light" panose="020B0502040204020203" pitchFamily="34" charset="-122"/>
                <a:ea typeface="微软雅黑 Light" panose="020B0502040204020203" pitchFamily="34" charset="-122"/>
                <a:cs typeface="+mj-cs"/>
              </a:rPr>
              <a:t>存储容量</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5267" name="Rectangle 2051"/>
          <p:cNvSpPr>
            <a:spLocks noGrp="1"/>
          </p:cNvSpPr>
          <p:nvPr>
            <p:ph idx="1"/>
          </p:nvPr>
        </p:nvSpPr>
        <p:spPr>
          <a:xfrm>
            <a:off x="860425" y="1547813"/>
            <a:ext cx="7691438" cy="4554537"/>
          </a:xfrm>
          <a:solidFill>
            <a:schemeClr val="bg1"/>
          </a:solidFill>
          <a:ln>
            <a:solidFill>
              <a:srgbClr val="2709BB"/>
            </a:solidFill>
            <a:miter/>
          </a:ln>
        </p:spPr>
        <p:txBody>
          <a:bodyPr vert="horz" wrap="square" lIns="91440" tIns="45720" rIns="91440" bIns="45720" anchor="t" anchorCtr="0"/>
          <a:p>
            <a:pPr defTabSz="457200">
              <a:lnSpc>
                <a:spcPts val="3400"/>
              </a:lnSpc>
              <a:spcAft>
                <a:spcPts val="400"/>
              </a:spcAft>
              <a:buClr>
                <a:srgbClr val="2709BB"/>
              </a:buClr>
            </a:pPr>
            <a:r>
              <a:rPr lang="zh-CN" altLang="en-US" dirty="0">
                <a:solidFill>
                  <a:srgbClr val="C00000"/>
                </a:solidFill>
                <a:latin typeface="微软雅黑 Light" panose="020B0502040204020203" pitchFamily="34" charset="-122"/>
                <a:ea typeface="微软雅黑 Light" panose="020B0502040204020203" pitchFamily="34" charset="-122"/>
                <a:cs typeface="+mn-cs"/>
              </a:rPr>
              <a:t>存储器容量包括主存容量和辅存容量。</a:t>
            </a:r>
            <a:endParaRPr lang="zh-CN" altLang="en-US" dirty="0">
              <a:solidFill>
                <a:srgbClr val="C00000"/>
              </a:solidFill>
              <a:latin typeface="微软雅黑 Light" panose="020B0502040204020203" pitchFamily="34" charset="-122"/>
              <a:ea typeface="微软雅黑 Light" panose="020B0502040204020203" pitchFamily="34" charset="-122"/>
              <a:cs typeface="+mn-cs"/>
            </a:endParaRPr>
          </a:p>
          <a:p>
            <a:pPr defTabSz="457200">
              <a:lnSpc>
                <a:spcPts val="3400"/>
              </a:lnSpc>
              <a:spcAft>
                <a:spcPts val="4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主存容量是主存中存放二进制位的总数</a:t>
            </a:r>
            <a:r>
              <a:rPr lang="en-US" altLang="zh-CN" dirty="0">
                <a:solidFill>
                  <a:srgbClr val="2709BB"/>
                </a:solidFill>
                <a:latin typeface="微软雅黑 Light" panose="020B0502040204020203" pitchFamily="34" charset="-122"/>
                <a:ea typeface="微软雅黑 Light" panose="020B0502040204020203" pitchFamily="34" charset="-122"/>
                <a:cs typeface="+mn-cs"/>
              </a:rPr>
              <a:t>,</a:t>
            </a:r>
            <a:r>
              <a:rPr lang="zh-CN" altLang="en-US" dirty="0">
                <a:solidFill>
                  <a:srgbClr val="2709BB"/>
                </a:solidFill>
                <a:latin typeface="微软雅黑 Light" panose="020B0502040204020203" pitchFamily="34" charset="-122"/>
                <a:ea typeface="微软雅黑 Light" panose="020B0502040204020203" pitchFamily="34" charset="-122"/>
                <a:cs typeface="+mn-cs"/>
              </a:rPr>
              <a:t>即存储容量</a:t>
            </a:r>
            <a:r>
              <a:rPr lang="en-US" altLang="zh-CN" dirty="0">
                <a:solidFill>
                  <a:srgbClr val="2709BB"/>
                </a:solidFill>
                <a:latin typeface="微软雅黑 Light" panose="020B0502040204020203" pitchFamily="34" charset="-122"/>
                <a:ea typeface="微软雅黑 Light" panose="020B0502040204020203" pitchFamily="34" charset="-122"/>
                <a:cs typeface="+mn-cs"/>
              </a:rPr>
              <a:t>=</a:t>
            </a:r>
            <a:r>
              <a:rPr lang="zh-CN" altLang="en-US" dirty="0">
                <a:solidFill>
                  <a:srgbClr val="2709BB"/>
                </a:solidFill>
                <a:latin typeface="微软雅黑 Light" panose="020B0502040204020203" pitchFamily="34" charset="-122"/>
                <a:ea typeface="微软雅黑 Light" panose="020B0502040204020203" pitchFamily="34" charset="-122"/>
                <a:cs typeface="+mn-cs"/>
              </a:rPr>
              <a:t>存储单元个数</a:t>
            </a:r>
            <a:r>
              <a:rPr lang="en-US" altLang="zh-CN" dirty="0">
                <a:solidFill>
                  <a:srgbClr val="2709BB"/>
                </a:solidFill>
                <a:latin typeface="楷体_GB2312" pitchFamily="49" charset="-122"/>
                <a:ea typeface="微软雅黑 Light" panose="020B0502040204020203" pitchFamily="34" charset="-122"/>
                <a:cs typeface="+mn-cs"/>
              </a:rPr>
              <a:t>×</a:t>
            </a:r>
            <a:r>
              <a:rPr lang="zh-CN" altLang="en-US" dirty="0">
                <a:solidFill>
                  <a:srgbClr val="2709BB"/>
                </a:solidFill>
                <a:latin typeface="微软雅黑 Light" panose="020B0502040204020203" pitchFamily="34" charset="-122"/>
                <a:ea typeface="微软雅黑 Light" panose="020B0502040204020203" pitchFamily="34" charset="-122"/>
                <a:cs typeface="+mn-cs"/>
              </a:rPr>
              <a:t>存储字长</a:t>
            </a:r>
            <a:r>
              <a:rPr lang="en-US" altLang="zh-CN" dirty="0">
                <a:solidFill>
                  <a:srgbClr val="2709BB"/>
                </a:solidFill>
                <a:latin typeface="微软雅黑 Light" panose="020B0502040204020203" pitchFamily="34" charset="-122"/>
                <a:ea typeface="微软雅黑 Light" panose="020B0502040204020203" pitchFamily="34" charset="-122"/>
                <a:cs typeface="+mn-cs"/>
              </a:rPr>
              <a:t>,</a:t>
            </a:r>
            <a:r>
              <a:rPr lang="zh-CN" altLang="en-US" dirty="0">
                <a:solidFill>
                  <a:srgbClr val="2709BB"/>
                </a:solidFill>
                <a:latin typeface="楷体_GB2312" pitchFamily="49" charset="-122"/>
                <a:ea typeface="微软雅黑 Light" panose="020B0502040204020203" pitchFamily="34" charset="-122"/>
                <a:cs typeface="+mn-cs"/>
              </a:rPr>
              <a:t>如</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lnSpc>
                <a:spcPts val="3400"/>
              </a:lnSpc>
              <a:buClr>
                <a:srgbClr val="2709BB"/>
              </a:buClr>
              <a:buFont typeface="Wingdings" panose="05000000000000000000" pitchFamily="2" charset="2"/>
              <a:buNone/>
            </a:pPr>
            <a:r>
              <a:rPr lang="zh-CN" altLang="en-US" dirty="0">
                <a:solidFill>
                  <a:srgbClr val="2709BB"/>
                </a:solidFill>
                <a:latin typeface="楷体_GB2312" pitchFamily="49" charset="-122"/>
                <a:ea typeface="微软雅黑 Light" panose="020B0502040204020203" pitchFamily="34" charset="-122"/>
                <a:cs typeface="+mn-cs"/>
              </a:rPr>
              <a:t>	</a:t>
            </a:r>
            <a:r>
              <a:rPr lang="en-US" altLang="zh-CN" dirty="0">
                <a:solidFill>
                  <a:srgbClr val="2709BB"/>
                </a:solidFill>
                <a:latin typeface="楷体_GB2312" pitchFamily="49" charset="-122"/>
                <a:ea typeface="微软雅黑 Light" panose="020B0502040204020203" pitchFamily="34" charset="-122"/>
                <a:cs typeface="+mn-cs"/>
              </a:rPr>
              <a:t>64K×32</a:t>
            </a:r>
            <a:r>
              <a:rPr lang="zh-CN" altLang="en-US" dirty="0">
                <a:solidFill>
                  <a:srgbClr val="2709BB"/>
                </a:solidFill>
                <a:latin typeface="楷体_GB2312" pitchFamily="49" charset="-122"/>
                <a:ea typeface="微软雅黑 Light" panose="020B0502040204020203" pitchFamily="34" charset="-122"/>
                <a:cs typeface="+mn-cs"/>
              </a:rPr>
              <a:t>位，</a:t>
            </a:r>
            <a:r>
              <a:rPr lang="en-US" altLang="zh-CN" dirty="0">
                <a:solidFill>
                  <a:srgbClr val="2709BB"/>
                </a:solidFill>
                <a:latin typeface="楷体_GB2312" pitchFamily="49" charset="-122"/>
                <a:ea typeface="微软雅黑 Light" panose="020B0502040204020203" pitchFamily="34" charset="-122"/>
                <a:cs typeface="+mn-cs"/>
              </a:rPr>
              <a:t>1K×8</a:t>
            </a:r>
            <a:r>
              <a:rPr lang="zh-CN" altLang="en-US" dirty="0">
                <a:solidFill>
                  <a:srgbClr val="2709BB"/>
                </a:solidFill>
                <a:latin typeface="楷体_GB2312" pitchFamily="49" charset="-122"/>
                <a:ea typeface="微软雅黑 Light" panose="020B0502040204020203" pitchFamily="34" charset="-122"/>
                <a:cs typeface="+mn-cs"/>
              </a:rPr>
              <a:t>位，其中</a:t>
            </a:r>
            <a:r>
              <a:rPr lang="en-US" altLang="zh-CN" dirty="0">
                <a:solidFill>
                  <a:srgbClr val="2709BB"/>
                </a:solidFill>
                <a:latin typeface="楷体_GB2312" pitchFamily="49" charset="-122"/>
                <a:ea typeface="微软雅黑 Light" panose="020B0502040204020203" pitchFamily="34" charset="-122"/>
                <a:cs typeface="+mn-cs"/>
              </a:rPr>
              <a:t>1K=2</a:t>
            </a:r>
            <a:r>
              <a:rPr lang="en-US" altLang="zh-CN" baseline="40000" dirty="0">
                <a:solidFill>
                  <a:srgbClr val="2709BB"/>
                </a:solidFill>
                <a:latin typeface="楷体_GB2312" pitchFamily="49" charset="-122"/>
                <a:ea typeface="微软雅黑 Light" panose="020B0502040204020203" pitchFamily="34" charset="-122"/>
                <a:cs typeface="+mn-cs"/>
              </a:rPr>
              <a:t>10</a:t>
            </a:r>
            <a:endParaRPr lang="en-US" altLang="zh-CN" dirty="0">
              <a:solidFill>
                <a:srgbClr val="2709BB"/>
              </a:solidFill>
              <a:latin typeface="楷体_GB2312" pitchFamily="49" charset="-122"/>
              <a:ea typeface="微软雅黑 Light" panose="020B0502040204020203" pitchFamily="34" charset="-122"/>
              <a:cs typeface="+mn-cs"/>
            </a:endParaRPr>
          </a:p>
          <a:p>
            <a:pPr defTabSz="457200">
              <a:lnSpc>
                <a:spcPts val="3400"/>
              </a:lnSpc>
              <a:spcBef>
                <a:spcPct val="0"/>
              </a:spcBef>
              <a:buClr>
                <a:srgbClr val="2709BB"/>
              </a:buClr>
              <a:buFont typeface="Wingdings" panose="05000000000000000000" pitchFamily="2" charset="2"/>
              <a:buNone/>
            </a:pPr>
            <a:r>
              <a:rPr lang="en-US" altLang="zh-CN" dirty="0">
                <a:solidFill>
                  <a:srgbClr val="2709BB"/>
                </a:solidFill>
                <a:latin typeface="楷体_GB2312" pitchFamily="49" charset="-122"/>
                <a:ea typeface="微软雅黑 Light" panose="020B0502040204020203" pitchFamily="34" charset="-122"/>
                <a:cs typeface="+mn-cs"/>
              </a:rPr>
              <a:t>	</a:t>
            </a:r>
            <a:r>
              <a:rPr lang="zh-CN" altLang="en-US" dirty="0">
                <a:solidFill>
                  <a:srgbClr val="2709BB"/>
                </a:solidFill>
                <a:latin typeface="楷体_GB2312" pitchFamily="49" charset="-122"/>
                <a:ea typeface="微软雅黑 Light" panose="020B0502040204020203" pitchFamily="34" charset="-122"/>
                <a:cs typeface="+mn-cs"/>
              </a:rPr>
              <a:t>其它还有</a:t>
            </a:r>
            <a:r>
              <a:rPr lang="en-US" altLang="zh-CN" dirty="0">
                <a:solidFill>
                  <a:srgbClr val="2709BB"/>
                </a:solidFill>
                <a:latin typeface="楷体_GB2312" pitchFamily="49" charset="-122"/>
                <a:ea typeface="微软雅黑 Light" panose="020B0502040204020203" pitchFamily="34" charset="-122"/>
                <a:cs typeface="+mn-cs"/>
              </a:rPr>
              <a:t>1M=2</a:t>
            </a:r>
            <a:r>
              <a:rPr lang="en-US" altLang="zh-CN" baseline="40000" dirty="0">
                <a:solidFill>
                  <a:srgbClr val="2709BB"/>
                </a:solidFill>
                <a:latin typeface="楷体_GB2312" pitchFamily="49" charset="-122"/>
                <a:ea typeface="微软雅黑 Light" panose="020B0502040204020203" pitchFamily="34" charset="-122"/>
                <a:cs typeface="+mn-cs"/>
              </a:rPr>
              <a:t>20</a:t>
            </a:r>
            <a:r>
              <a:rPr lang="zh-CN" altLang="en-US" dirty="0">
                <a:solidFill>
                  <a:srgbClr val="2709BB"/>
                </a:solidFill>
                <a:latin typeface="楷体_GB2312" pitchFamily="49" charset="-122"/>
                <a:ea typeface="微软雅黑 Light" panose="020B0502040204020203" pitchFamily="34" charset="-122"/>
                <a:cs typeface="+mn-cs"/>
              </a:rPr>
              <a:t>，</a:t>
            </a:r>
            <a:r>
              <a:rPr lang="en-US" altLang="zh-CN" dirty="0">
                <a:solidFill>
                  <a:srgbClr val="2709BB"/>
                </a:solidFill>
                <a:latin typeface="楷体_GB2312" pitchFamily="49" charset="-122"/>
                <a:ea typeface="微软雅黑 Light" panose="020B0502040204020203" pitchFamily="34" charset="-122"/>
                <a:cs typeface="+mn-cs"/>
              </a:rPr>
              <a:t>1G=2</a:t>
            </a:r>
            <a:r>
              <a:rPr lang="en-US" altLang="zh-CN" baseline="40000" dirty="0">
                <a:solidFill>
                  <a:srgbClr val="2709BB"/>
                </a:solidFill>
                <a:latin typeface="楷体_GB2312" pitchFamily="49" charset="-122"/>
                <a:ea typeface="微软雅黑 Light" panose="020B0502040204020203" pitchFamily="34" charset="-122"/>
                <a:cs typeface="+mn-cs"/>
              </a:rPr>
              <a:t>30</a:t>
            </a:r>
            <a:r>
              <a:rPr lang="zh-CN" altLang="en-US" dirty="0">
                <a:solidFill>
                  <a:srgbClr val="2709BB"/>
                </a:solidFill>
                <a:latin typeface="楷体_GB2312" pitchFamily="49" charset="-122"/>
                <a:ea typeface="微软雅黑 Light" panose="020B0502040204020203" pitchFamily="34" charset="-122"/>
                <a:cs typeface="+mn-cs"/>
              </a:rPr>
              <a:t>，</a:t>
            </a:r>
            <a:r>
              <a:rPr lang="en-US" altLang="zh-CN" dirty="0">
                <a:solidFill>
                  <a:srgbClr val="2709BB"/>
                </a:solidFill>
                <a:latin typeface="楷体_GB2312" pitchFamily="49" charset="-122"/>
                <a:ea typeface="微软雅黑 Light" panose="020B0502040204020203" pitchFamily="34" charset="-122"/>
                <a:cs typeface="+mn-cs"/>
              </a:rPr>
              <a:t>1T=2</a:t>
            </a:r>
            <a:r>
              <a:rPr lang="en-US" altLang="zh-CN" baseline="40000" dirty="0">
                <a:solidFill>
                  <a:srgbClr val="2709BB"/>
                </a:solidFill>
                <a:latin typeface="楷体_GB2312" pitchFamily="49" charset="-122"/>
                <a:ea typeface="微软雅黑 Light" panose="020B0502040204020203" pitchFamily="34" charset="-122"/>
                <a:cs typeface="+mn-cs"/>
              </a:rPr>
              <a:t>40</a:t>
            </a:r>
            <a:r>
              <a:rPr lang="zh-CN" altLang="en-US" dirty="0">
                <a:solidFill>
                  <a:srgbClr val="2709BB"/>
                </a:solidFill>
                <a:latin typeface="楷体_GB2312" pitchFamily="49" charset="-122"/>
                <a:ea typeface="微软雅黑 Light" panose="020B0502040204020203" pitchFamily="34" charset="-122"/>
                <a:cs typeface="+mn-cs"/>
              </a:rPr>
              <a:t>，</a:t>
            </a:r>
            <a:r>
              <a:rPr lang="en-US" altLang="zh-CN" dirty="0">
                <a:solidFill>
                  <a:srgbClr val="2709BB"/>
                </a:solidFill>
                <a:latin typeface="楷体_GB2312" pitchFamily="49" charset="-122"/>
                <a:ea typeface="微软雅黑 Light" panose="020B0502040204020203" pitchFamily="34" charset="-122"/>
                <a:cs typeface="+mn-cs"/>
              </a:rPr>
              <a:t>1P=2</a:t>
            </a:r>
            <a:r>
              <a:rPr lang="en-US" altLang="zh-CN" baseline="40000" dirty="0">
                <a:solidFill>
                  <a:srgbClr val="2709BB"/>
                </a:solidFill>
                <a:latin typeface="楷体_GB2312" pitchFamily="49" charset="-122"/>
                <a:ea typeface="微软雅黑 Light" panose="020B0502040204020203" pitchFamily="34" charset="-122"/>
                <a:cs typeface="+mn-cs"/>
              </a:rPr>
              <a:t>50</a:t>
            </a:r>
            <a:endParaRPr lang="zh-CN" altLang="en-US" dirty="0">
              <a:solidFill>
                <a:srgbClr val="2709BB"/>
              </a:solidFill>
              <a:latin typeface="楷体_GB2312" pitchFamily="49" charset="-122"/>
              <a:ea typeface="微软雅黑 Light" panose="020B0502040204020203" pitchFamily="34" charset="-122"/>
              <a:cs typeface="+mn-cs"/>
            </a:endParaRPr>
          </a:p>
          <a:p>
            <a:pPr defTabSz="457200">
              <a:lnSpc>
                <a:spcPts val="3400"/>
              </a:lnSpc>
              <a:spcAft>
                <a:spcPts val="3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现代计算机中常以字节的个数来描述存储容量的</a:t>
            </a:r>
            <a:r>
              <a:rPr lang="zh-CN" altLang="en-US" dirty="0">
                <a:solidFill>
                  <a:srgbClr val="2709BB"/>
                </a:solidFill>
                <a:latin typeface="楷体_GB2312" pitchFamily="49" charset="-122"/>
                <a:ea typeface="微软雅黑 Light" panose="020B0502040204020203" pitchFamily="34" charset="-122"/>
                <a:cs typeface="+mn-cs"/>
              </a:rPr>
              <a:t>大小，</a:t>
            </a:r>
            <a:r>
              <a:rPr lang="en-US" altLang="zh-CN" dirty="0">
                <a:solidFill>
                  <a:srgbClr val="2709BB"/>
                </a:solidFill>
                <a:latin typeface="楷体_GB2312" pitchFamily="49" charset="-122"/>
                <a:ea typeface="微软雅黑 Light" panose="020B0502040204020203" pitchFamily="34" charset="-122"/>
                <a:cs typeface="+mn-cs"/>
              </a:rPr>
              <a:t>1Byte = 2</a:t>
            </a:r>
            <a:r>
              <a:rPr lang="en-US" altLang="zh-CN" baseline="40000" dirty="0">
                <a:solidFill>
                  <a:srgbClr val="2709BB"/>
                </a:solidFill>
                <a:latin typeface="楷体_GB2312" pitchFamily="49" charset="-122"/>
                <a:ea typeface="微软雅黑 Light" panose="020B0502040204020203" pitchFamily="34" charset="-122"/>
                <a:cs typeface="+mn-cs"/>
              </a:rPr>
              <a:t>3</a:t>
            </a:r>
            <a:r>
              <a:rPr lang="en-US" altLang="zh-CN" dirty="0">
                <a:solidFill>
                  <a:srgbClr val="2709BB"/>
                </a:solidFill>
                <a:latin typeface="楷体_GB2312" pitchFamily="49" charset="-122"/>
                <a:ea typeface="微软雅黑 Light" panose="020B0502040204020203" pitchFamily="34" charset="-122"/>
                <a:cs typeface="+mn-cs"/>
              </a:rPr>
              <a:t>b</a:t>
            </a:r>
            <a:r>
              <a:rPr lang="zh-CN" altLang="en-US" dirty="0">
                <a:solidFill>
                  <a:srgbClr val="2709BB"/>
                </a:solidFill>
                <a:latin typeface="楷体_GB2312" pitchFamily="49" charset="-122"/>
                <a:ea typeface="微软雅黑 Light" panose="020B0502040204020203" pitchFamily="34" charset="-122"/>
                <a:cs typeface="+mn-cs"/>
              </a:rPr>
              <a:t> </a:t>
            </a:r>
            <a:r>
              <a:rPr lang="en-US" altLang="zh-CN" dirty="0">
                <a:solidFill>
                  <a:srgbClr val="2709BB"/>
                </a:solidFill>
                <a:latin typeface="楷体_GB2312" pitchFamily="49" charset="-122"/>
                <a:ea typeface="微软雅黑 Light" panose="020B0502040204020203" pitchFamily="34" charset="-122"/>
                <a:cs typeface="+mn-cs"/>
              </a:rPr>
              <a:t>(bit:</a:t>
            </a:r>
            <a:r>
              <a:rPr lang="zh-CN" altLang="en-US" dirty="0">
                <a:solidFill>
                  <a:srgbClr val="2709BB"/>
                </a:solidFill>
                <a:latin typeface="楷体_GB2312" pitchFamily="49" charset="-122"/>
                <a:ea typeface="微软雅黑 Light" panose="020B0502040204020203" pitchFamily="34" charset="-122"/>
                <a:cs typeface="+mn-cs"/>
              </a:rPr>
              <a:t>位</a:t>
            </a:r>
            <a:r>
              <a:rPr lang="en-US" altLang="zh-CN" dirty="0">
                <a:solidFill>
                  <a:srgbClr val="2709BB"/>
                </a:solidFill>
                <a:latin typeface="楷体_GB2312" pitchFamily="49" charset="-122"/>
                <a:ea typeface="微软雅黑 Light" panose="020B0502040204020203" pitchFamily="34" charset="-122"/>
                <a:cs typeface="+mn-cs"/>
              </a:rPr>
              <a:t>)</a:t>
            </a:r>
            <a:r>
              <a:rPr lang="zh-CN" altLang="en-US" dirty="0">
                <a:solidFill>
                  <a:srgbClr val="2709BB"/>
                </a:solidFill>
                <a:latin typeface="楷体_GB2312" pitchFamily="49" charset="-122"/>
                <a:ea typeface="微软雅黑 Light" panose="020B0502040204020203" pitchFamily="34" charset="-122"/>
                <a:cs typeface="+mn-cs"/>
              </a:rPr>
              <a:t>，如：</a:t>
            </a:r>
            <a:endParaRPr lang="en-US" altLang="zh-CN" dirty="0">
              <a:solidFill>
                <a:srgbClr val="2709BB"/>
              </a:solidFill>
              <a:latin typeface="楷体_GB2312" pitchFamily="49" charset="-122"/>
              <a:ea typeface="微软雅黑 Light" panose="020B0502040204020203" pitchFamily="34" charset="-122"/>
              <a:cs typeface="+mn-cs"/>
            </a:endParaRPr>
          </a:p>
          <a:p>
            <a:pPr defTabSz="457200">
              <a:lnSpc>
                <a:spcPts val="3400"/>
              </a:lnSpc>
              <a:spcAft>
                <a:spcPts val="300"/>
              </a:spcAft>
              <a:buClr>
                <a:srgbClr val="2709BB"/>
              </a:buClr>
              <a:buFont typeface="Wingdings" panose="05000000000000000000" pitchFamily="2" charset="2"/>
              <a:buNone/>
            </a:pPr>
            <a:r>
              <a:rPr lang="zh-CN" altLang="en-US" dirty="0">
                <a:solidFill>
                  <a:srgbClr val="2709BB"/>
                </a:solidFill>
                <a:latin typeface="楷体_GB2312" pitchFamily="49" charset="-122"/>
                <a:ea typeface="微软雅黑 Light" panose="020B0502040204020203" pitchFamily="34" charset="-122"/>
                <a:cs typeface="+mn-cs"/>
              </a:rPr>
              <a:t>  	</a:t>
            </a:r>
            <a:r>
              <a:rPr lang="en-US" altLang="zh-CN" dirty="0">
                <a:solidFill>
                  <a:srgbClr val="2709BB"/>
                </a:solidFill>
                <a:latin typeface="楷体_GB2312" pitchFamily="49" charset="-122"/>
                <a:ea typeface="微软雅黑 Light" panose="020B0502040204020203" pitchFamily="34" charset="-122"/>
                <a:cs typeface="+mn-cs"/>
              </a:rPr>
              <a:t>2</a:t>
            </a:r>
            <a:r>
              <a:rPr lang="en-US" altLang="zh-CN" baseline="40000" dirty="0">
                <a:solidFill>
                  <a:srgbClr val="2709BB"/>
                </a:solidFill>
                <a:latin typeface="楷体_GB2312" pitchFamily="49" charset="-122"/>
                <a:ea typeface="微软雅黑 Light" panose="020B0502040204020203" pitchFamily="34" charset="-122"/>
                <a:cs typeface="+mn-cs"/>
              </a:rPr>
              <a:t>13</a:t>
            </a:r>
            <a:r>
              <a:rPr lang="en-US" altLang="zh-CN" dirty="0">
                <a:solidFill>
                  <a:srgbClr val="2709BB"/>
                </a:solidFill>
                <a:latin typeface="楷体_GB2312" pitchFamily="49" charset="-122"/>
                <a:ea typeface="微软雅黑 Light" panose="020B0502040204020203" pitchFamily="34" charset="-122"/>
                <a:cs typeface="+mn-cs"/>
              </a:rPr>
              <a:t>b= 1KB</a:t>
            </a:r>
            <a:r>
              <a:rPr lang="zh-CN" altLang="en-US" dirty="0">
                <a:solidFill>
                  <a:srgbClr val="2709BB"/>
                </a:solidFill>
                <a:latin typeface="楷体_GB2312" pitchFamily="49" charset="-122"/>
                <a:ea typeface="微软雅黑 Light" panose="020B0502040204020203" pitchFamily="34" charset="-122"/>
                <a:cs typeface="+mn-cs"/>
              </a:rPr>
              <a:t>，</a:t>
            </a:r>
            <a:r>
              <a:rPr lang="en-US" altLang="zh-CN" dirty="0">
                <a:solidFill>
                  <a:srgbClr val="2709BB"/>
                </a:solidFill>
                <a:latin typeface="楷体_GB2312" pitchFamily="49" charset="-122"/>
                <a:ea typeface="微软雅黑 Light" panose="020B0502040204020203" pitchFamily="34" charset="-122"/>
                <a:cs typeface="+mn-cs"/>
              </a:rPr>
              <a:t>  	2</a:t>
            </a:r>
            <a:r>
              <a:rPr lang="en-US" altLang="zh-CN" baseline="40000" dirty="0">
                <a:solidFill>
                  <a:srgbClr val="2709BB"/>
                </a:solidFill>
                <a:latin typeface="楷体_GB2312" pitchFamily="49" charset="-122"/>
                <a:ea typeface="微软雅黑 Light" panose="020B0502040204020203" pitchFamily="34" charset="-122"/>
                <a:cs typeface="+mn-cs"/>
              </a:rPr>
              <a:t>21</a:t>
            </a:r>
            <a:r>
              <a:rPr lang="en-US" altLang="zh-CN" dirty="0">
                <a:solidFill>
                  <a:srgbClr val="2709BB"/>
                </a:solidFill>
                <a:latin typeface="楷体_GB2312" pitchFamily="49" charset="-122"/>
                <a:ea typeface="微软雅黑 Light" panose="020B0502040204020203" pitchFamily="34" charset="-122"/>
                <a:cs typeface="+mn-cs"/>
              </a:rPr>
              <a:t>b= 256KB</a:t>
            </a:r>
            <a:endParaRPr lang="en-US" altLang="zh-CN" dirty="0">
              <a:solidFill>
                <a:srgbClr val="2709BB"/>
              </a:solidFill>
              <a:latin typeface="楷体_GB2312" pitchFamily="49" charset="-122"/>
              <a:ea typeface="微软雅黑 Light" panose="020B0502040204020203" pitchFamily="34" charset="-122"/>
              <a:cs typeface="+mn-cs"/>
            </a:endParaRPr>
          </a:p>
          <a:p>
            <a:pPr defTabSz="457200">
              <a:lnSpc>
                <a:spcPts val="3400"/>
              </a:lnSpc>
              <a:spcAft>
                <a:spcPts val="300"/>
              </a:spcAft>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辅存容量也以字节为单位，如某硬盘为</a:t>
            </a:r>
            <a:r>
              <a:rPr lang="en-US" altLang="zh-CN" dirty="0">
                <a:solidFill>
                  <a:srgbClr val="2709BB"/>
                </a:solidFill>
                <a:latin typeface="微软雅黑 Light" panose="020B0502040204020203" pitchFamily="34" charset="-122"/>
                <a:ea typeface="微软雅黑 Light" panose="020B0502040204020203" pitchFamily="34" charset="-122"/>
                <a:cs typeface="+mn-cs"/>
              </a:rPr>
              <a:t>1TB</a:t>
            </a:r>
            <a:r>
              <a:rPr lang="zh-CN" altLang="en-US" dirty="0">
                <a:solidFill>
                  <a:srgbClr val="2709BB"/>
                </a:solidFill>
                <a:latin typeface="微软雅黑 Light" panose="020B0502040204020203" pitchFamily="34" charset="-122"/>
                <a:ea typeface="微软雅黑 Light" panose="020B0502040204020203" pitchFamily="34" charset="-122"/>
                <a:cs typeface="+mn-cs"/>
              </a:rPr>
              <a:t>。</a:t>
            </a:r>
            <a:endParaRPr lang="zh-CN" altLang="en-US"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buFont typeface="Wingdings" panose="05000000000000000000" pitchFamily="2" charset="2"/>
              <a:buNone/>
            </a:pPr>
            <a:endParaRPr lang="en-US" altLang="zh-CN" dirty="0">
              <a:solidFill>
                <a:srgbClr val="2709BB"/>
              </a:solidFill>
              <a:latin typeface="楷体_GB2312" pitchFamily="49"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5267"/>
                                        </p:tgtEl>
                                        <p:attrNameLst>
                                          <p:attrName>style.visibility</p:attrName>
                                        </p:attrNameLst>
                                      </p:cBhvr>
                                      <p:to>
                                        <p:strVal val="visible"/>
                                      </p:to>
                                    </p:set>
                                    <p:animEffect transition="in" filter="blinds(horizontal)">
                                      <p:cBhvr>
                                        <p:cTn id="7" dur="500"/>
                                        <p:tgtEl>
                                          <p:spTgt spid="3952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5267">
                                            <p:txEl>
                                              <p:charRg st="0" end="18"/>
                                            </p:txEl>
                                          </p:spTgt>
                                        </p:tgtEl>
                                        <p:attrNameLst>
                                          <p:attrName>style.visibility</p:attrName>
                                        </p:attrNameLst>
                                      </p:cBhvr>
                                      <p:to>
                                        <p:strVal val="visible"/>
                                      </p:to>
                                    </p:set>
                                    <p:animEffect transition="in" filter="blinds(horizontal)">
                                      <p:cBhvr>
                                        <p:cTn id="10" dur="500"/>
                                        <p:tgtEl>
                                          <p:spTgt spid="395267">
                                            <p:txEl>
                                              <p:charRg st="0" end="1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5267">
                                            <p:txEl>
                                              <p:charRg st="18" end="56"/>
                                            </p:txEl>
                                          </p:spTgt>
                                        </p:tgtEl>
                                        <p:attrNameLst>
                                          <p:attrName>style.visibility</p:attrName>
                                        </p:attrNameLst>
                                      </p:cBhvr>
                                      <p:to>
                                        <p:strVal val="visible"/>
                                      </p:to>
                                    </p:set>
                                    <p:animEffect transition="in" filter="blinds(horizontal)">
                                      <p:cBhvr>
                                        <p:cTn id="15" dur="500"/>
                                        <p:tgtEl>
                                          <p:spTgt spid="395267">
                                            <p:txEl>
                                              <p:charRg st="18" end="5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5267">
                                            <p:txEl>
                                              <p:charRg st="56" end="80"/>
                                            </p:txEl>
                                          </p:spTgt>
                                        </p:tgtEl>
                                        <p:attrNameLst>
                                          <p:attrName>style.visibility</p:attrName>
                                        </p:attrNameLst>
                                      </p:cBhvr>
                                      <p:to>
                                        <p:strVal val="visible"/>
                                      </p:to>
                                    </p:set>
                                    <p:animEffect transition="in" filter="blinds(horizontal)">
                                      <p:cBhvr>
                                        <p:cTn id="20" dur="500"/>
                                        <p:tgtEl>
                                          <p:spTgt spid="395267">
                                            <p:txEl>
                                              <p:charRg st="56" end="8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95267">
                                            <p:txEl>
                                              <p:charRg st="80" end="113"/>
                                            </p:txEl>
                                          </p:spTgt>
                                        </p:tgtEl>
                                        <p:attrNameLst>
                                          <p:attrName>style.visibility</p:attrName>
                                        </p:attrNameLst>
                                      </p:cBhvr>
                                      <p:to>
                                        <p:strVal val="visible"/>
                                      </p:to>
                                    </p:set>
                                    <p:animEffect transition="in" filter="blinds(horizontal)">
                                      <p:cBhvr>
                                        <p:cTn id="25" dur="500"/>
                                        <p:tgtEl>
                                          <p:spTgt spid="395267">
                                            <p:txEl>
                                              <p:charRg st="80" end="11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95267">
                                            <p:txEl>
                                              <p:charRg st="113" end="160"/>
                                            </p:txEl>
                                          </p:spTgt>
                                        </p:tgtEl>
                                        <p:attrNameLst>
                                          <p:attrName>style.visibility</p:attrName>
                                        </p:attrNameLst>
                                      </p:cBhvr>
                                      <p:to>
                                        <p:strVal val="visible"/>
                                      </p:to>
                                    </p:set>
                                    <p:animEffect transition="in" filter="blinds(horizontal)">
                                      <p:cBhvr>
                                        <p:cTn id="30" dur="500"/>
                                        <p:tgtEl>
                                          <p:spTgt spid="395267">
                                            <p:txEl>
                                              <p:charRg st="113" end="16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95267">
                                            <p:txEl>
                                              <p:charRg st="160" end="188"/>
                                            </p:txEl>
                                          </p:spTgt>
                                        </p:tgtEl>
                                        <p:attrNameLst>
                                          <p:attrName>style.visibility</p:attrName>
                                        </p:attrNameLst>
                                      </p:cBhvr>
                                      <p:to>
                                        <p:strVal val="visible"/>
                                      </p:to>
                                    </p:set>
                                    <p:animEffect transition="in" filter="blinds(horizontal)">
                                      <p:cBhvr>
                                        <p:cTn id="35" dur="500"/>
                                        <p:tgtEl>
                                          <p:spTgt spid="395267">
                                            <p:txEl>
                                              <p:charRg st="160" end="18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95267">
                                            <p:txEl>
                                              <p:charRg st="188" end="210"/>
                                            </p:txEl>
                                          </p:spTgt>
                                        </p:tgtEl>
                                        <p:attrNameLst>
                                          <p:attrName>style.visibility</p:attrName>
                                        </p:attrNameLst>
                                      </p:cBhvr>
                                      <p:to>
                                        <p:strVal val="visible"/>
                                      </p:to>
                                    </p:set>
                                    <p:animEffect transition="in" filter="blinds(horizontal)">
                                      <p:cBhvr>
                                        <p:cTn id="40" dur="500"/>
                                        <p:tgtEl>
                                          <p:spTgt spid="395267">
                                            <p:txEl>
                                              <p:charRg st="188"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animBg="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1026"/>
          <p:cNvSpPr>
            <a:spLocks noGrp="1"/>
          </p:cNvSpPr>
          <p:nvPr>
            <p:ph type="title"/>
          </p:nvPr>
        </p:nvSpPr>
        <p:spPr>
          <a:xfrm>
            <a:off x="1222375" y="606425"/>
            <a:ext cx="7070725" cy="769938"/>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1.3.3 </a:t>
            </a:r>
            <a:r>
              <a:rPr lang="zh-CN" altLang="en-US" dirty="0">
                <a:solidFill>
                  <a:srgbClr val="C00000"/>
                </a:solidFill>
                <a:latin typeface="微软雅黑 Light" panose="020B0502040204020203" pitchFamily="34" charset="-122"/>
                <a:ea typeface="微软雅黑 Light" panose="020B0502040204020203" pitchFamily="34" charset="-122"/>
                <a:cs typeface="+mj-cs"/>
              </a:rPr>
              <a:t>运算速度</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6" name="AutoShape 5"/>
          <p:cNvSpPr/>
          <p:nvPr/>
        </p:nvSpPr>
        <p:spPr>
          <a:xfrm>
            <a:off x="1379538" y="2357438"/>
            <a:ext cx="228600" cy="3124200"/>
          </a:xfrm>
          <a:prstGeom prst="leftBrace">
            <a:avLst>
              <a:gd name="adj1" fmla="val 113762"/>
              <a:gd name="adj2" fmla="val 45477"/>
            </a:avLst>
          </a:prstGeom>
          <a:noFill/>
          <a:ln w="38100" cap="flat" cmpd="sng">
            <a:solidFill>
              <a:schemeClr val="tx1"/>
            </a:solidFill>
            <a:prstDash val="solid"/>
            <a:round/>
            <a:headEnd type="none" w="med" len="med"/>
            <a:tailEnd type="none" w="med" len="med"/>
          </a:ln>
        </p:spPr>
        <p:txBody>
          <a:bodyPr anchor="ctr" anchorCtr="0">
            <a:spAutoFit/>
          </a:bodyPr>
          <a:p>
            <a:endParaRPr lang="zh-CN" altLang="en-US" dirty="0">
              <a:latin typeface="Arial" panose="020B0604020202020204" pitchFamily="34" charset="0"/>
              <a:ea typeface="宋体" panose="02010600030101010101" pitchFamily="2" charset="-122"/>
            </a:endParaRPr>
          </a:p>
        </p:txBody>
      </p:sp>
      <p:grpSp>
        <p:nvGrpSpPr>
          <p:cNvPr id="2" name="Group 7"/>
          <p:cNvGrpSpPr/>
          <p:nvPr/>
        </p:nvGrpSpPr>
        <p:grpSpPr>
          <a:xfrm>
            <a:off x="1608138" y="2547938"/>
            <a:ext cx="4170362" cy="941387"/>
            <a:chOff x="1776" y="1992"/>
            <a:chExt cx="2627" cy="593"/>
          </a:xfrm>
        </p:grpSpPr>
        <p:grpSp>
          <p:nvGrpSpPr>
            <p:cNvPr id="66564" name="Group 8"/>
            <p:cNvGrpSpPr/>
            <p:nvPr/>
          </p:nvGrpSpPr>
          <p:grpSpPr>
            <a:xfrm>
              <a:off x="2880" y="1992"/>
              <a:ext cx="1523" cy="593"/>
              <a:chOff x="2880" y="1992"/>
              <a:chExt cx="1523" cy="593"/>
            </a:xfrm>
          </p:grpSpPr>
          <p:grpSp>
            <p:nvGrpSpPr>
              <p:cNvPr id="66565" name="Group 9"/>
              <p:cNvGrpSpPr/>
              <p:nvPr/>
            </p:nvGrpSpPr>
            <p:grpSpPr>
              <a:xfrm>
                <a:off x="2880" y="1992"/>
                <a:ext cx="1523" cy="593"/>
                <a:chOff x="2880" y="1992"/>
                <a:chExt cx="1523" cy="593"/>
              </a:xfrm>
            </p:grpSpPr>
            <p:sp>
              <p:nvSpPr>
                <p:cNvPr id="66566" name="Rectangle 10"/>
                <p:cNvSpPr/>
                <p:nvPr/>
              </p:nvSpPr>
              <p:spPr>
                <a:xfrm>
                  <a:off x="3271" y="2128"/>
                  <a:ext cx="384" cy="310"/>
                </a:xfrm>
                <a:prstGeom prst="rect">
                  <a:avLst/>
                </a:prstGeom>
                <a:noFill/>
                <a:ln w="9525">
                  <a:noFill/>
                </a:ln>
              </p:spPr>
              <p:txBody>
                <a:bodyPr lIns="0" tIns="0" rIns="0" bIns="0" anchor="t" anchorCtr="0">
                  <a:spAutoFit/>
                </a:bodyPr>
                <a:p>
                  <a:r>
                    <a:rPr lang="zh-CN" altLang="en-US" sz="3200" dirty="0">
                      <a:latin typeface="Symbol" panose="05050102010706020507" pitchFamily="18" charset="2"/>
                      <a:ea typeface="宋体" panose="02010600030101010101" pitchFamily="2" charset="-122"/>
                    </a:rPr>
                    <a:t>=</a:t>
                  </a:r>
                  <a:endParaRPr lang="zh-CN" altLang="en-US" sz="3200" dirty="0">
                    <a:latin typeface="Arial" panose="020B0604020202020204" pitchFamily="34" charset="0"/>
                    <a:ea typeface="宋体" panose="02010600030101010101" pitchFamily="2" charset="-122"/>
                  </a:endParaRPr>
                </a:p>
              </p:txBody>
            </p:sp>
            <p:sp>
              <p:nvSpPr>
                <p:cNvPr id="66567" name="Rectangle 11"/>
                <p:cNvSpPr/>
                <p:nvPr/>
              </p:nvSpPr>
              <p:spPr>
                <a:xfrm>
                  <a:off x="3569" y="1992"/>
                  <a:ext cx="108" cy="233"/>
                </a:xfrm>
                <a:prstGeom prst="rect">
                  <a:avLst/>
                </a:prstGeom>
                <a:noFill/>
                <a:ln w="9525">
                  <a:noFill/>
                </a:ln>
              </p:spPr>
              <p:txBody>
                <a:bodyPr wrap="none" lIns="0" tIns="0" rIns="0" bIns="0" anchor="t" anchorCtr="0">
                  <a:spAutoFit/>
                </a:bodyPr>
                <a:p>
                  <a:pPr algn="ctr"/>
                  <a:r>
                    <a:rPr lang="en-US" altLang="zh-CN" sz="2400" i="1" dirty="0">
                      <a:latin typeface="Times New Roman" panose="02020603050405020304" pitchFamily="18" charset="0"/>
                      <a:ea typeface="宋体" panose="02010600030101010101" pitchFamily="2" charset="-122"/>
                    </a:rPr>
                    <a:t>n</a:t>
                  </a:r>
                  <a:endParaRPr lang="en-US" altLang="zh-CN" sz="2400" i="1" dirty="0">
                    <a:latin typeface="Arial" panose="020B0604020202020204" pitchFamily="34" charset="0"/>
                    <a:ea typeface="宋体" panose="02010600030101010101" pitchFamily="2" charset="-122"/>
                  </a:endParaRPr>
                </a:p>
              </p:txBody>
            </p:sp>
            <p:sp>
              <p:nvSpPr>
                <p:cNvPr id="66568" name="Rectangle 12"/>
                <p:cNvSpPr/>
                <p:nvPr/>
              </p:nvSpPr>
              <p:spPr>
                <a:xfrm>
                  <a:off x="3489" y="2352"/>
                  <a:ext cx="598" cy="233"/>
                </a:xfrm>
                <a:prstGeom prst="rect">
                  <a:avLst/>
                </a:prstGeom>
                <a:noFill/>
                <a:ln w="9525">
                  <a:noFill/>
                </a:ln>
              </p:spPr>
              <p:txBody>
                <a:bodyPr lIns="0" tIns="0" rIns="0" bIns="0" anchor="t" anchorCtr="0">
                  <a:spAutoFit/>
                </a:bodyPr>
                <a:p>
                  <a:r>
                    <a:rPr lang="en-US" altLang="zh-CN" sz="2000" i="1"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 </a:t>
                  </a:r>
                  <a:r>
                    <a:rPr lang="zh-CN" altLang="en-US" sz="2400" dirty="0">
                      <a:latin typeface="Symbol" panose="05050102010706020507" pitchFamily="18" charset="2"/>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66569" name="Rectangle 13"/>
                <p:cNvSpPr/>
                <p:nvPr/>
              </p:nvSpPr>
              <p:spPr>
                <a:xfrm>
                  <a:off x="3799" y="2145"/>
                  <a:ext cx="604" cy="310"/>
                </a:xfrm>
                <a:prstGeom prst="rect">
                  <a:avLst/>
                </a:prstGeom>
                <a:noFill/>
                <a:ln w="9525">
                  <a:noFill/>
                </a:ln>
              </p:spPr>
              <p:txBody>
                <a:bodyPr lIns="0" tIns="0" rIns="0" bIns="0" anchor="t" anchorCtr="0">
                  <a:spAutoFit/>
                </a:bodyPr>
                <a:p>
                  <a:r>
                    <a:rPr lang="en-US" altLang="zh-CN" sz="3200" i="1" dirty="0">
                      <a:latin typeface="Times New Roman" panose="02020603050405020304" pitchFamily="18" charset="0"/>
                      <a:ea typeface="宋体" panose="02010600030101010101" pitchFamily="2" charset="-122"/>
                    </a:rPr>
                    <a:t>f</a:t>
                  </a:r>
                  <a:r>
                    <a:rPr lang="en-US" altLang="zh-CN" sz="3200" i="1" baseline="-30000" dirty="0">
                      <a:latin typeface="Times New Roman" panose="02020603050405020304" pitchFamily="18" charset="0"/>
                      <a:ea typeface="宋体" panose="02010600030101010101" pitchFamily="2" charset="-122"/>
                    </a:rPr>
                    <a:t>i</a:t>
                  </a:r>
                  <a:r>
                    <a:rPr lang="en-US" altLang="zh-CN" sz="3200" baseline="-30000" dirty="0">
                      <a:latin typeface="Times New Roman" panose="02020603050405020304" pitchFamily="18" charset="0"/>
                      <a:ea typeface="宋体" panose="02010600030101010101" pitchFamily="2" charset="-122"/>
                    </a:rPr>
                    <a:t> </a:t>
                  </a:r>
                  <a:r>
                    <a:rPr lang="en-US" altLang="zh-CN" sz="3200" i="1" dirty="0">
                      <a:latin typeface="Times New Roman" panose="02020603050405020304" pitchFamily="18" charset="0"/>
                      <a:ea typeface="宋体" panose="02010600030101010101" pitchFamily="2" charset="-122"/>
                    </a:rPr>
                    <a:t>t</a:t>
                  </a:r>
                  <a:r>
                    <a:rPr lang="en-US" altLang="zh-CN" sz="3200" i="1" baseline="-30000" dirty="0">
                      <a:latin typeface="Times New Roman" panose="02020603050405020304" pitchFamily="18" charset="0"/>
                      <a:ea typeface="宋体" panose="02010600030101010101" pitchFamily="2" charset="-122"/>
                    </a:rPr>
                    <a:t>i</a:t>
                  </a:r>
                  <a:endParaRPr lang="en-US" altLang="zh-CN" sz="3200" i="1" baseline="-30000" dirty="0">
                    <a:latin typeface="Times New Roman" panose="02020603050405020304" pitchFamily="18" charset="0"/>
                    <a:ea typeface="宋体" panose="02010600030101010101" pitchFamily="2" charset="-122"/>
                  </a:endParaRPr>
                </a:p>
              </p:txBody>
            </p:sp>
            <p:sp>
              <p:nvSpPr>
                <p:cNvPr id="66570" name="Rectangle 14"/>
                <p:cNvSpPr/>
                <p:nvPr/>
              </p:nvSpPr>
              <p:spPr>
                <a:xfrm>
                  <a:off x="2880" y="2145"/>
                  <a:ext cx="583" cy="310"/>
                </a:xfrm>
                <a:prstGeom prst="rect">
                  <a:avLst/>
                </a:prstGeom>
                <a:noFill/>
                <a:ln w="9525">
                  <a:noFill/>
                </a:ln>
              </p:spPr>
              <p:txBody>
                <a:bodyPr lIns="0" tIns="0" rIns="0" bIns="0" anchor="t" anchorCtr="0">
                  <a:spAutoFit/>
                </a:bodyPr>
                <a:p>
                  <a:r>
                    <a:rPr lang="en-US" altLang="zh-CN" sz="3200" i="1" dirty="0">
                      <a:latin typeface="Times New Roman" panose="02020603050405020304" pitchFamily="18" charset="0"/>
                      <a:ea typeface="宋体" panose="02010600030101010101" pitchFamily="2" charset="-122"/>
                    </a:rPr>
                    <a:t>T</a:t>
                  </a:r>
                  <a:r>
                    <a:rPr lang="en-US" altLang="zh-CN" sz="2800" baseline="-30000" dirty="0">
                      <a:latin typeface="Times New Roman" panose="02020603050405020304" pitchFamily="18" charset="0"/>
                      <a:ea typeface="宋体" panose="02010600030101010101" pitchFamily="2" charset="-122"/>
                    </a:rPr>
                    <a:t>M</a:t>
                  </a:r>
                  <a:endParaRPr lang="en-US" altLang="zh-CN" sz="2800" baseline="-30000" dirty="0">
                    <a:latin typeface="Times New Roman" panose="02020603050405020304" pitchFamily="18" charset="0"/>
                    <a:ea typeface="宋体" panose="02010600030101010101" pitchFamily="2" charset="-122"/>
                  </a:endParaRPr>
                </a:p>
              </p:txBody>
            </p:sp>
          </p:grpSp>
          <p:sp>
            <p:nvSpPr>
              <p:cNvPr id="66571" name="Rectangle 15"/>
              <p:cNvSpPr/>
              <p:nvPr/>
            </p:nvSpPr>
            <p:spPr>
              <a:xfrm>
                <a:off x="3549" y="2150"/>
                <a:ext cx="153" cy="310"/>
              </a:xfrm>
              <a:prstGeom prst="rect">
                <a:avLst/>
              </a:prstGeom>
              <a:noFill/>
              <a:ln w="9525">
                <a:noFill/>
              </a:ln>
            </p:spPr>
            <p:txBody>
              <a:bodyPr wrap="none" lIns="0" tIns="0" rIns="0" bIns="0" anchor="t" anchorCtr="0">
                <a:spAutoFit/>
              </a:bodyPr>
              <a:p>
                <a:pPr algn="ctr"/>
                <a:r>
                  <a:rPr lang="zh-CN" altLang="en-US" sz="3200" dirty="0">
                    <a:latin typeface="Symbol" panose="05050102010706020507" pitchFamily="18" charset="2"/>
                    <a:ea typeface="宋体" panose="02010600030101010101" pitchFamily="2" charset="-122"/>
                    <a:sym typeface="Symbol" panose="05050102010706020507" pitchFamily="18" charset="2"/>
                  </a:rPr>
                  <a:t></a:t>
                </a:r>
                <a:endParaRPr lang="zh-CN" altLang="en-US" sz="3200" dirty="0">
                  <a:latin typeface="Arial" panose="020B0604020202020204" pitchFamily="34" charset="0"/>
                  <a:ea typeface="宋体" panose="02010600030101010101" pitchFamily="2" charset="-122"/>
                </a:endParaRPr>
              </a:p>
            </p:txBody>
          </p:sp>
        </p:grpSp>
        <p:sp>
          <p:nvSpPr>
            <p:cNvPr id="66572" name="Text Box 16"/>
            <p:cNvSpPr txBox="1"/>
            <p:nvPr/>
          </p:nvSpPr>
          <p:spPr>
            <a:xfrm>
              <a:off x="1776" y="2141"/>
              <a:ext cx="1440" cy="327"/>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吉普森法</a:t>
              </a:r>
              <a:endParaRPr lang="zh-CN" altLang="en-US" sz="2800" dirty="0">
                <a:latin typeface="Arial" panose="020B0604020202020204" pitchFamily="34" charset="0"/>
                <a:ea typeface="宋体" panose="02010600030101010101" pitchFamily="2" charset="-122"/>
              </a:endParaRPr>
            </a:p>
          </p:txBody>
        </p:sp>
      </p:grpSp>
      <p:sp>
        <p:nvSpPr>
          <p:cNvPr id="17" name="Text Box 17"/>
          <p:cNvSpPr txBox="1"/>
          <p:nvPr/>
        </p:nvSpPr>
        <p:spPr>
          <a:xfrm>
            <a:off x="1608138" y="2052638"/>
            <a:ext cx="2266950" cy="519112"/>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主频</a:t>
            </a:r>
            <a:endParaRPr lang="zh-CN" altLang="en-US" sz="2800" dirty="0">
              <a:latin typeface="Arial" panose="020B0604020202020204" pitchFamily="34" charset="0"/>
              <a:ea typeface="宋体" panose="02010600030101010101" pitchFamily="2" charset="-122"/>
            </a:endParaRPr>
          </a:p>
        </p:txBody>
      </p:sp>
      <p:grpSp>
        <p:nvGrpSpPr>
          <p:cNvPr id="5" name="Group 18"/>
          <p:cNvGrpSpPr/>
          <p:nvPr/>
        </p:nvGrpSpPr>
        <p:grpSpPr>
          <a:xfrm>
            <a:off x="1627188" y="3516313"/>
            <a:ext cx="5924550" cy="579437"/>
            <a:chOff x="1692" y="2602"/>
            <a:chExt cx="3732" cy="365"/>
          </a:xfrm>
        </p:grpSpPr>
        <p:sp>
          <p:nvSpPr>
            <p:cNvPr id="66575" name="Text Box 19"/>
            <p:cNvSpPr txBox="1"/>
            <p:nvPr/>
          </p:nvSpPr>
          <p:spPr>
            <a:xfrm>
              <a:off x="2618" y="2617"/>
              <a:ext cx="2806" cy="327"/>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每秒执行百万条指令</a:t>
              </a:r>
              <a:endParaRPr lang="zh-CN" altLang="en-US" sz="2800" dirty="0">
                <a:latin typeface="Arial" panose="020B0604020202020204" pitchFamily="34" charset="0"/>
                <a:ea typeface="宋体" panose="02010600030101010101" pitchFamily="2" charset="-122"/>
              </a:endParaRPr>
            </a:p>
          </p:txBody>
        </p:sp>
        <p:sp>
          <p:nvSpPr>
            <p:cNvPr id="66576" name="Text Box 20"/>
            <p:cNvSpPr txBox="1"/>
            <p:nvPr/>
          </p:nvSpPr>
          <p:spPr>
            <a:xfrm>
              <a:off x="1692" y="2602"/>
              <a:ext cx="828" cy="365"/>
            </a:xfrm>
            <a:prstGeom prst="rect">
              <a:avLst/>
            </a:prstGeom>
            <a:noFill/>
            <a:ln w="9525">
              <a:noFill/>
            </a:ln>
          </p:spPr>
          <p:txBody>
            <a:bodyPr anchor="t" anchorCtr="0">
              <a:spAutoFit/>
            </a:bodyPr>
            <a:p>
              <a:r>
                <a:rPr lang="en-US" altLang="zh-CN" sz="3200" dirty="0">
                  <a:latin typeface="Times New Roman" panose="02020603050405020304" pitchFamily="18" charset="0"/>
                  <a:ea typeface="宋体" panose="02010600030101010101" pitchFamily="2" charset="-122"/>
                </a:rPr>
                <a:t>MIPS</a:t>
              </a:r>
              <a:endParaRPr lang="zh-CN" altLang="en-US" sz="3200" dirty="0">
                <a:latin typeface="Times New Roman" panose="02020603050405020304" pitchFamily="18" charset="0"/>
                <a:ea typeface="宋体" panose="02010600030101010101" pitchFamily="2" charset="-122"/>
              </a:endParaRPr>
            </a:p>
          </p:txBody>
        </p:sp>
      </p:grpSp>
      <p:grpSp>
        <p:nvGrpSpPr>
          <p:cNvPr id="7" name="Group 21"/>
          <p:cNvGrpSpPr/>
          <p:nvPr/>
        </p:nvGrpSpPr>
        <p:grpSpPr>
          <a:xfrm>
            <a:off x="1582738" y="4308475"/>
            <a:ext cx="6361112" cy="625475"/>
            <a:chOff x="1771" y="3129"/>
            <a:chExt cx="4007" cy="394"/>
          </a:xfrm>
        </p:grpSpPr>
        <p:sp>
          <p:nvSpPr>
            <p:cNvPr id="66578" name="Text Box 22"/>
            <p:cNvSpPr txBox="1"/>
            <p:nvPr/>
          </p:nvSpPr>
          <p:spPr>
            <a:xfrm>
              <a:off x="2724" y="3129"/>
              <a:ext cx="3054" cy="327"/>
            </a:xfrm>
            <a:prstGeom prst="rect">
              <a:avLst/>
            </a:prstGeom>
            <a:noFill/>
            <a:ln w="9525">
              <a:noFill/>
            </a:ln>
          </p:spPr>
          <p:txBody>
            <a:bodyPr wrap="none" anchor="t" anchorCtr="0">
              <a:spAutoFit/>
            </a:bodyPr>
            <a:p>
              <a:pPr algn="ctr"/>
              <a:r>
                <a:rPr lang="zh-CN" altLang="en-US" sz="2800" dirty="0">
                  <a:latin typeface="Arial" panose="020B0604020202020204" pitchFamily="34" charset="0"/>
                  <a:ea typeface="宋体" panose="02010600030101010101" pitchFamily="2" charset="-122"/>
                </a:rPr>
                <a:t>执行一条指令所需时钟周期数</a:t>
              </a:r>
              <a:endParaRPr lang="zh-CN" altLang="en-US" sz="2800" dirty="0">
                <a:latin typeface="Arial" panose="020B0604020202020204" pitchFamily="34" charset="0"/>
                <a:ea typeface="宋体" panose="02010600030101010101" pitchFamily="2" charset="-122"/>
              </a:endParaRPr>
            </a:p>
          </p:txBody>
        </p:sp>
        <p:sp>
          <p:nvSpPr>
            <p:cNvPr id="66579" name="Text Box 23"/>
            <p:cNvSpPr txBox="1"/>
            <p:nvPr/>
          </p:nvSpPr>
          <p:spPr>
            <a:xfrm>
              <a:off x="1771" y="3158"/>
              <a:ext cx="557" cy="365"/>
            </a:xfrm>
            <a:prstGeom prst="rect">
              <a:avLst/>
            </a:prstGeom>
            <a:noFill/>
            <a:ln w="9525">
              <a:noFill/>
            </a:ln>
          </p:spPr>
          <p:txBody>
            <a:bodyPr wrap="none" anchor="t" anchorCtr="0">
              <a:spAutoFit/>
            </a:bodyPr>
            <a:p>
              <a:pPr algn="ctr"/>
              <a:r>
                <a:rPr lang="en-US" altLang="zh-CN" sz="3200" dirty="0">
                  <a:latin typeface="Times New Roman" panose="02020603050405020304" pitchFamily="18" charset="0"/>
                  <a:ea typeface="宋体" panose="02010600030101010101" pitchFamily="2" charset="-122"/>
                </a:rPr>
                <a:t>CPI</a:t>
              </a:r>
              <a:endParaRPr lang="zh-CN" altLang="en-US" sz="3200" dirty="0">
                <a:latin typeface="Times New Roman" panose="02020603050405020304" pitchFamily="18" charset="0"/>
                <a:ea typeface="宋体" panose="02010600030101010101" pitchFamily="2" charset="-122"/>
              </a:endParaRPr>
            </a:p>
          </p:txBody>
        </p:sp>
      </p:grpSp>
      <p:grpSp>
        <p:nvGrpSpPr>
          <p:cNvPr id="8" name="Group 24"/>
          <p:cNvGrpSpPr/>
          <p:nvPr/>
        </p:nvGrpSpPr>
        <p:grpSpPr>
          <a:xfrm>
            <a:off x="1627188" y="5121275"/>
            <a:ext cx="5695950" cy="588963"/>
            <a:chOff x="1692" y="3613"/>
            <a:chExt cx="3588" cy="371"/>
          </a:xfrm>
        </p:grpSpPr>
        <p:sp>
          <p:nvSpPr>
            <p:cNvPr id="66581" name="Text Box 25"/>
            <p:cNvSpPr txBox="1"/>
            <p:nvPr/>
          </p:nvSpPr>
          <p:spPr>
            <a:xfrm>
              <a:off x="2610" y="3657"/>
              <a:ext cx="2670" cy="327"/>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每秒浮点运算次数</a:t>
              </a:r>
              <a:endParaRPr lang="zh-CN" altLang="en-US" sz="2800" dirty="0">
                <a:latin typeface="Arial" panose="020B0604020202020204" pitchFamily="34" charset="0"/>
                <a:ea typeface="宋体" panose="02010600030101010101" pitchFamily="2" charset="-122"/>
              </a:endParaRPr>
            </a:p>
          </p:txBody>
        </p:sp>
        <p:sp>
          <p:nvSpPr>
            <p:cNvPr id="66582" name="Text Box 26"/>
            <p:cNvSpPr txBox="1"/>
            <p:nvPr/>
          </p:nvSpPr>
          <p:spPr>
            <a:xfrm>
              <a:off x="1692" y="3613"/>
              <a:ext cx="1060" cy="365"/>
            </a:xfrm>
            <a:prstGeom prst="rect">
              <a:avLst/>
            </a:prstGeom>
            <a:noFill/>
            <a:ln w="9525">
              <a:noFill/>
            </a:ln>
          </p:spPr>
          <p:txBody>
            <a:bodyPr anchor="t" anchorCtr="0">
              <a:spAutoFit/>
            </a:bodyPr>
            <a:p>
              <a:r>
                <a:rPr lang="en-US" altLang="zh-CN" sz="3200" dirty="0">
                  <a:latin typeface="Times New Roman" panose="02020603050405020304" pitchFamily="18" charset="0"/>
                  <a:ea typeface="宋体" panose="02010600030101010101" pitchFamily="2" charset="-122"/>
                </a:rPr>
                <a:t>FLOPS</a:t>
              </a:r>
              <a:endParaRPr lang="zh-CN" altLang="en-US" sz="3200" dirty="0">
                <a:latin typeface="Times New Roman" panose="02020603050405020304" pitchFamily="18" charset="0"/>
                <a:ea typeface="宋体" panose="02010600030101010101" pitchFamily="2" charset="-122"/>
              </a:endParaRPr>
            </a:p>
          </p:txBody>
        </p:sp>
      </p:grpSp>
      <p:sp>
        <p:nvSpPr>
          <p:cNvPr id="25" name="矩形 24"/>
          <p:cNvSpPr/>
          <p:nvPr/>
        </p:nvSpPr>
        <p:spPr>
          <a:xfrm>
            <a:off x="4230688" y="1814513"/>
            <a:ext cx="4606925" cy="460375"/>
          </a:xfrm>
          <a:prstGeom prst="rect">
            <a:avLst/>
          </a:prstGeom>
          <a:solidFill>
            <a:schemeClr val="bg1"/>
          </a:solidFill>
          <a:ln w="9525" cap="flat" cmpd="sng">
            <a:solidFill>
              <a:srgbClr val="2709BB"/>
            </a:solidFill>
            <a:prstDash val="solid"/>
            <a:miter/>
            <a:headEnd type="none" w="med" len="med"/>
            <a:tailEnd type="none" w="med" len="med"/>
          </a:ln>
        </p:spPr>
        <p:txBody>
          <a:bodyPr wrap="none" anchor="t" anchorCtr="0">
            <a:spAutoFit/>
          </a:bodyPr>
          <a:p>
            <a:r>
              <a:rPr lang="en-US" altLang="zh-CN" sz="2400" dirty="0">
                <a:solidFill>
                  <a:srgbClr val="2709BB"/>
                </a:solidFill>
                <a:latin typeface="Arial" panose="020B0604020202020204" pitchFamily="34" charset="0"/>
                <a:ea typeface="宋体" panose="02010600030101010101" pitchFamily="2" charset="-122"/>
              </a:rPr>
              <a:t>Million Instruction Per Second</a:t>
            </a:r>
            <a:endParaRPr lang="zh-CN" altLang="en-US" sz="2400" dirty="0">
              <a:solidFill>
                <a:srgbClr val="2709BB"/>
              </a:solidFill>
              <a:latin typeface="Arial" panose="020B0604020202020204" pitchFamily="34" charset="0"/>
              <a:ea typeface="宋体" panose="02010600030101010101" pitchFamily="2" charset="-122"/>
            </a:endParaRPr>
          </a:p>
        </p:txBody>
      </p:sp>
      <p:cxnSp>
        <p:nvCxnSpPr>
          <p:cNvPr id="28" name="直接箭头连接符 27"/>
          <p:cNvCxnSpPr>
            <a:stCxn id="66576" idx="0"/>
            <a:endCxn id="25" idx="2"/>
          </p:cNvCxnSpPr>
          <p:nvPr/>
        </p:nvCxnSpPr>
        <p:spPr>
          <a:xfrm flipV="1">
            <a:off x="2284413" y="2274888"/>
            <a:ext cx="4249738" cy="1241425"/>
          </a:xfrm>
          <a:prstGeom prst="straightConnector1">
            <a:avLst/>
          </a:prstGeom>
          <a:ln>
            <a:solidFill>
              <a:srgbClr val="2709BB"/>
            </a:solidFill>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88963" y="1485900"/>
            <a:ext cx="3244850" cy="461963"/>
          </a:xfrm>
          <a:prstGeom prst="rect">
            <a:avLst/>
          </a:prstGeom>
          <a:solidFill>
            <a:schemeClr val="bg1"/>
          </a:solidFill>
          <a:ln w="9525" cap="flat" cmpd="sng">
            <a:solidFill>
              <a:srgbClr val="2709BB"/>
            </a:solidFill>
            <a:prstDash val="solid"/>
            <a:miter/>
            <a:headEnd type="none" w="med" len="med"/>
            <a:tailEnd type="none" w="med" len="med"/>
          </a:ln>
        </p:spPr>
        <p:txBody>
          <a:bodyPr wrap="none" anchor="t" anchorCtr="0">
            <a:spAutoFit/>
          </a:bodyPr>
          <a:p>
            <a:r>
              <a:rPr lang="en-US" altLang="zh-CN" sz="2400" dirty="0">
                <a:solidFill>
                  <a:srgbClr val="2709BB"/>
                </a:solidFill>
                <a:latin typeface="Arial" panose="020B0604020202020204" pitchFamily="34" charset="0"/>
                <a:ea typeface="宋体" panose="02010600030101010101" pitchFamily="2" charset="-122"/>
              </a:rPr>
              <a:t>Cycle per Instruction</a:t>
            </a:r>
            <a:endParaRPr lang="zh-CN" altLang="en-US" sz="2400" dirty="0">
              <a:solidFill>
                <a:srgbClr val="2709BB"/>
              </a:solidFill>
              <a:latin typeface="Arial" panose="020B0604020202020204" pitchFamily="34" charset="0"/>
              <a:ea typeface="宋体" panose="02010600030101010101" pitchFamily="2" charset="-122"/>
            </a:endParaRPr>
          </a:p>
        </p:txBody>
      </p:sp>
      <p:cxnSp>
        <p:nvCxnSpPr>
          <p:cNvPr id="31" name="直接箭头连接符 30"/>
          <p:cNvCxnSpPr>
            <a:stCxn id="66579" idx="0"/>
            <a:endCxn id="29" idx="2"/>
          </p:cNvCxnSpPr>
          <p:nvPr/>
        </p:nvCxnSpPr>
        <p:spPr>
          <a:xfrm flipV="1">
            <a:off x="2024063" y="1947863"/>
            <a:ext cx="187325" cy="2406650"/>
          </a:xfrm>
          <a:prstGeom prst="straightConnector1">
            <a:avLst/>
          </a:prstGeom>
          <a:ln>
            <a:solidFill>
              <a:srgbClr val="2709BB"/>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503363" y="6045200"/>
            <a:ext cx="5540375" cy="461963"/>
          </a:xfrm>
          <a:prstGeom prst="rect">
            <a:avLst/>
          </a:prstGeom>
          <a:solidFill>
            <a:schemeClr val="bg1"/>
          </a:solidFill>
          <a:ln w="9525" cap="flat" cmpd="sng">
            <a:solidFill>
              <a:srgbClr val="2709BB"/>
            </a:solidFill>
            <a:prstDash val="solid"/>
            <a:miter/>
            <a:headEnd type="none" w="med" len="med"/>
            <a:tailEnd type="none" w="med" len="med"/>
          </a:ln>
        </p:spPr>
        <p:txBody>
          <a:bodyPr anchor="t" anchorCtr="0">
            <a:spAutoFit/>
          </a:bodyPr>
          <a:p>
            <a:r>
              <a:rPr lang="en-US" altLang="zh-CN" sz="2400" dirty="0">
                <a:solidFill>
                  <a:srgbClr val="2709BB"/>
                </a:solidFill>
                <a:latin typeface="Arial" panose="020B0604020202020204" pitchFamily="34" charset="0"/>
                <a:ea typeface="宋体" panose="02010600030101010101" pitchFamily="2" charset="-122"/>
              </a:rPr>
              <a:t>Floating Point Operation Per Second</a:t>
            </a:r>
            <a:endParaRPr lang="zh-CN" altLang="en-US" sz="2400" dirty="0">
              <a:solidFill>
                <a:srgbClr val="2709BB"/>
              </a:solidFill>
              <a:latin typeface="Arial" panose="020B0604020202020204" pitchFamily="34" charset="0"/>
              <a:ea typeface="宋体" panose="02010600030101010101" pitchFamily="2" charset="-122"/>
            </a:endParaRPr>
          </a:p>
        </p:txBody>
      </p:sp>
      <p:cxnSp>
        <p:nvCxnSpPr>
          <p:cNvPr id="37" name="直接箭头连接符 36"/>
          <p:cNvCxnSpPr>
            <a:stCxn id="66582" idx="2"/>
            <a:endCxn id="36" idx="0"/>
          </p:cNvCxnSpPr>
          <p:nvPr/>
        </p:nvCxnSpPr>
        <p:spPr>
          <a:xfrm>
            <a:off x="2468563" y="5700713"/>
            <a:ext cx="1804988" cy="344488"/>
          </a:xfrm>
          <a:prstGeom prst="straightConnector1">
            <a:avLst/>
          </a:prstGeom>
          <a:ln>
            <a:solidFill>
              <a:srgbClr val="2709BB"/>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par>
                                <p:cTn id="28" presetID="3" presetClass="entr" presetSubtype="1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linds(horizontal)">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linds(horizontal)">
                                      <p:cBhvr>
                                        <p:cTn id="40" dur="500"/>
                                        <p:tgtEl>
                                          <p:spTgt spid="29"/>
                                        </p:tgtEl>
                                      </p:cBhvr>
                                    </p:animEffect>
                                  </p:childTnLst>
                                </p:cTn>
                              </p:par>
                              <p:par>
                                <p:cTn id="41" presetID="3" presetClass="entr" presetSubtype="1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blinds(horizontal)">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linds(horizontal)">
                                      <p:cBhvr>
                                        <p:cTn id="53" dur="500"/>
                                        <p:tgtEl>
                                          <p:spTgt spid="36"/>
                                        </p:tgtEl>
                                      </p:cBhvr>
                                    </p:animEffect>
                                  </p:childTnLst>
                                </p:cTn>
                              </p:par>
                              <p:par>
                                <p:cTn id="54" presetID="3" presetClass="entr" presetSubtype="10"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linds(horizontal)">
                                      <p:cBhvr>
                                        <p:cTn id="5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7" grpId="0"/>
      <p:bldP spid="25" grpId="0" bldLvl="0" animBg="1"/>
      <p:bldP spid="29" grpId="0" bldLvl="0" animBg="1"/>
      <p:bldP spid="36"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Text Box 2"/>
          <p:cNvSpPr txBox="1"/>
          <p:nvPr/>
        </p:nvSpPr>
        <p:spPr>
          <a:xfrm>
            <a:off x="5945188" y="1309688"/>
            <a:ext cx="2635250" cy="519112"/>
          </a:xfrm>
          <a:prstGeom prst="rect">
            <a:avLst/>
          </a:prstGeom>
          <a:noFill/>
          <a:ln w="9525">
            <a:noFill/>
          </a:ln>
        </p:spPr>
        <p:txBody>
          <a:bodyPr anchor="t" anchorCtr="0">
            <a:spAutoFit/>
          </a:bodyPr>
          <a:p>
            <a:pPr algn="ctr"/>
            <a:r>
              <a:rPr lang="zh-CN" altLang="en-US" sz="2800" dirty="0">
                <a:latin typeface="Arial" panose="020B0604020202020204" pitchFamily="34" charset="0"/>
                <a:ea typeface="宋体" panose="02010600030101010101" pitchFamily="2" charset="-122"/>
              </a:rPr>
              <a:t>第</a:t>
            </a:r>
            <a:r>
              <a:rPr lang="zh-CN" altLang="en-US" sz="2800" dirty="0">
                <a:latin typeface="Times New Roman" panose="02020603050405020304" pitchFamily="18" charset="0"/>
                <a:ea typeface="宋体" panose="02010600030101010101" pitchFamily="2" charset="-122"/>
              </a:rPr>
              <a:t>１</a:t>
            </a:r>
            <a:r>
              <a:rPr lang="zh-CN" altLang="en-US" sz="2800" dirty="0">
                <a:latin typeface="Arial" panose="020B0604020202020204" pitchFamily="34" charset="0"/>
                <a:ea typeface="宋体" panose="02010600030101010101" pitchFamily="2" charset="-122"/>
              </a:rPr>
              <a:t>篇 概论</a:t>
            </a:r>
            <a:endParaRPr lang="en-US" altLang="zh-CN" sz="2800" dirty="0">
              <a:latin typeface="Arial" panose="020B0604020202020204" pitchFamily="34" charset="0"/>
              <a:ea typeface="宋体" panose="02010600030101010101" pitchFamily="2" charset="-122"/>
            </a:endParaRPr>
          </a:p>
        </p:txBody>
      </p:sp>
      <p:sp>
        <p:nvSpPr>
          <p:cNvPr id="67586" name="Rectangle 4"/>
          <p:cNvSpPr/>
          <p:nvPr/>
        </p:nvSpPr>
        <p:spPr>
          <a:xfrm>
            <a:off x="2586038" y="1543050"/>
            <a:ext cx="9144000" cy="0"/>
          </a:xfrm>
          <a:prstGeom prst="rect">
            <a:avLst/>
          </a:prstGeom>
          <a:noFill/>
          <a:ln w="9525">
            <a:noFill/>
          </a:ln>
        </p:spPr>
        <p:txBody>
          <a:bodyPr anchor="t" anchorCtr="0">
            <a:spAutoFit/>
          </a:bodyPr>
          <a:p>
            <a:endParaRPr lang="zh-CN" altLang="en-US" dirty="0">
              <a:latin typeface="Arial" panose="020B0604020202020204" pitchFamily="34" charset="0"/>
              <a:ea typeface="宋体" panose="02010600030101010101" pitchFamily="2" charset="-122"/>
            </a:endParaRPr>
          </a:p>
        </p:txBody>
      </p:sp>
      <p:grpSp>
        <p:nvGrpSpPr>
          <p:cNvPr id="67587" name="Group 5"/>
          <p:cNvGrpSpPr/>
          <p:nvPr/>
        </p:nvGrpSpPr>
        <p:grpSpPr>
          <a:xfrm>
            <a:off x="2974975" y="1014413"/>
            <a:ext cx="1936750" cy="2346325"/>
            <a:chOff x="1874" y="639"/>
            <a:chExt cx="1220" cy="1478"/>
          </a:xfrm>
        </p:grpSpPr>
        <p:sp>
          <p:nvSpPr>
            <p:cNvPr id="67588" name="Rectangle 6"/>
            <p:cNvSpPr/>
            <p:nvPr/>
          </p:nvSpPr>
          <p:spPr>
            <a:xfrm>
              <a:off x="2226" y="1427"/>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7589" name="Rectangle 7"/>
            <p:cNvSpPr/>
            <p:nvPr/>
          </p:nvSpPr>
          <p:spPr>
            <a:xfrm>
              <a:off x="1874" y="1039"/>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7590" name="Rectangle 8"/>
            <p:cNvSpPr/>
            <p:nvPr/>
          </p:nvSpPr>
          <p:spPr>
            <a:xfrm>
              <a:off x="2562" y="1039"/>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7591" name="Rectangle 9"/>
            <p:cNvSpPr/>
            <p:nvPr/>
          </p:nvSpPr>
          <p:spPr>
            <a:xfrm>
              <a:off x="2226" y="1913"/>
              <a:ext cx="532" cy="204"/>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7592" name="Rectangle 10"/>
            <p:cNvSpPr/>
            <p:nvPr/>
          </p:nvSpPr>
          <p:spPr>
            <a:xfrm>
              <a:off x="2181" y="639"/>
              <a:ext cx="623" cy="18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67593" name="Group 11"/>
          <p:cNvGrpSpPr/>
          <p:nvPr/>
        </p:nvGrpSpPr>
        <p:grpSpPr>
          <a:xfrm>
            <a:off x="1074738" y="4179888"/>
            <a:ext cx="1938337" cy="2287587"/>
            <a:chOff x="677" y="2633"/>
            <a:chExt cx="1221" cy="1441"/>
          </a:xfrm>
        </p:grpSpPr>
        <p:sp>
          <p:nvSpPr>
            <p:cNvPr id="67594" name="Rectangle 12"/>
            <p:cNvSpPr/>
            <p:nvPr/>
          </p:nvSpPr>
          <p:spPr>
            <a:xfrm>
              <a:off x="1031" y="3369"/>
              <a:ext cx="532" cy="294"/>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7595" name="Rectangle 13"/>
            <p:cNvSpPr/>
            <p:nvPr/>
          </p:nvSpPr>
          <p:spPr>
            <a:xfrm>
              <a:off x="677" y="2995"/>
              <a:ext cx="533"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7596" name="Rectangle 14"/>
            <p:cNvSpPr/>
            <p:nvPr/>
          </p:nvSpPr>
          <p:spPr>
            <a:xfrm>
              <a:off x="1365" y="2995"/>
              <a:ext cx="533"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7597" name="Rectangle 15"/>
            <p:cNvSpPr/>
            <p:nvPr/>
          </p:nvSpPr>
          <p:spPr>
            <a:xfrm>
              <a:off x="1031" y="3869"/>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7598" name="Rectangle 16"/>
            <p:cNvSpPr/>
            <p:nvPr/>
          </p:nvSpPr>
          <p:spPr>
            <a:xfrm>
              <a:off x="893" y="2633"/>
              <a:ext cx="806" cy="18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67599" name="Group 17"/>
          <p:cNvGrpSpPr/>
          <p:nvPr/>
        </p:nvGrpSpPr>
        <p:grpSpPr>
          <a:xfrm>
            <a:off x="5086350" y="4119563"/>
            <a:ext cx="2016125" cy="2239962"/>
            <a:chOff x="3204" y="2595"/>
            <a:chExt cx="1270" cy="1411"/>
          </a:xfrm>
        </p:grpSpPr>
        <p:sp>
          <p:nvSpPr>
            <p:cNvPr id="67600" name="Rectangle 18"/>
            <p:cNvSpPr/>
            <p:nvPr/>
          </p:nvSpPr>
          <p:spPr>
            <a:xfrm>
              <a:off x="3884" y="3193"/>
              <a:ext cx="590" cy="42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7601" name="Rectangle 19"/>
            <p:cNvSpPr/>
            <p:nvPr/>
          </p:nvSpPr>
          <p:spPr>
            <a:xfrm>
              <a:off x="3288" y="2595"/>
              <a:ext cx="806" cy="18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7602" name="Rectangle 20"/>
            <p:cNvSpPr/>
            <p:nvPr/>
          </p:nvSpPr>
          <p:spPr>
            <a:xfrm>
              <a:off x="3204" y="3069"/>
              <a:ext cx="590" cy="183"/>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7603" name="Rectangle 21"/>
            <p:cNvSpPr/>
            <p:nvPr/>
          </p:nvSpPr>
          <p:spPr>
            <a:xfrm>
              <a:off x="3390" y="3823"/>
              <a:ext cx="664" cy="183"/>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5" name="Group 22"/>
          <p:cNvGrpSpPr/>
          <p:nvPr/>
        </p:nvGrpSpPr>
        <p:grpSpPr>
          <a:xfrm>
            <a:off x="2433638" y="990600"/>
            <a:ext cx="3048000" cy="2747963"/>
            <a:chOff x="1533" y="624"/>
            <a:chExt cx="1920" cy="1731"/>
          </a:xfrm>
        </p:grpSpPr>
        <p:sp>
          <p:nvSpPr>
            <p:cNvPr id="67605" name="Rectangle 23"/>
            <p:cNvSpPr/>
            <p:nvPr/>
          </p:nvSpPr>
          <p:spPr>
            <a:xfrm>
              <a:off x="2306" y="679"/>
              <a:ext cx="435" cy="173"/>
            </a:xfrm>
            <a:prstGeom prst="rect">
              <a:avLst/>
            </a:prstGeom>
            <a:noFill/>
            <a:ln w="9525">
              <a:noFill/>
            </a:ln>
          </p:spPr>
          <p:txBody>
            <a:bodyPr wrap="none" lIns="0" tIns="0" rIns="0" bIns="0" anchor="t" anchorCtr="0">
              <a:spAutoFit/>
            </a:bodyPr>
            <a:p>
              <a:r>
                <a:rPr lang="zh-CN" altLang="en-US" dirty="0">
                  <a:latin typeface="Arial" panose="020B0604020202020204" pitchFamily="34" charset="0"/>
                  <a:ea typeface="宋体" panose="02010600030101010101" pitchFamily="2" charset="-122"/>
                </a:rPr>
                <a:t>计算机</a:t>
              </a:r>
              <a:endParaRPr lang="zh-CN" altLang="en-US" dirty="0">
                <a:latin typeface="Arial" panose="020B0604020202020204" pitchFamily="34" charset="0"/>
                <a:ea typeface="宋体" panose="02010600030101010101" pitchFamily="2" charset="-122"/>
              </a:endParaRPr>
            </a:p>
          </p:txBody>
        </p:sp>
        <p:sp>
          <p:nvSpPr>
            <p:cNvPr id="67606" name="Oval 24"/>
            <p:cNvSpPr/>
            <p:nvPr/>
          </p:nvSpPr>
          <p:spPr>
            <a:xfrm>
              <a:off x="1533" y="624"/>
              <a:ext cx="1920" cy="1731"/>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sp>
        <p:nvSpPr>
          <p:cNvPr id="67607" name="Rectangle 1026"/>
          <p:cNvSpPr txBox="1"/>
          <p:nvPr/>
        </p:nvSpPr>
        <p:spPr>
          <a:xfrm>
            <a:off x="-361950" y="190500"/>
            <a:ext cx="4870450" cy="769938"/>
          </a:xfrm>
          <a:prstGeom prst="rect">
            <a:avLst/>
          </a:prstGeom>
          <a:noFill/>
          <a:ln w="9525">
            <a:noFill/>
          </a:ln>
        </p:spPr>
        <p:txBody>
          <a:bodyPr anchor="t" anchorCtr="0"/>
          <a:p>
            <a:pPr marL="342900" indent="-342900" eaLnBrk="0" hangingPunct="0">
              <a:spcBef>
                <a:spcPts val="1000"/>
              </a:spcBef>
              <a:buClr>
                <a:schemeClr val="accent1"/>
              </a:buClr>
              <a:buFont typeface="Wingdings 3" panose="05040102010807070707"/>
              <a:buChar char=""/>
            </a:pPr>
            <a:r>
              <a:rPr lang="en-US" altLang="zh-CN" sz="4400" dirty="0">
                <a:solidFill>
                  <a:srgbClr val="C00000"/>
                </a:solidFill>
                <a:latin typeface="微软雅黑 Light" panose="020B0502040204020203" pitchFamily="34" charset="-122"/>
                <a:ea typeface="微软雅黑 Light" panose="020B0502040204020203" pitchFamily="34" charset="-122"/>
              </a:rPr>
              <a:t>1.4 </a:t>
            </a:r>
            <a:r>
              <a:rPr lang="zh-CN" altLang="en-US" sz="4400" dirty="0">
                <a:solidFill>
                  <a:srgbClr val="C00000"/>
                </a:solidFill>
                <a:latin typeface="微软雅黑 Light" panose="020B0502040204020203" pitchFamily="34" charset="-122"/>
                <a:ea typeface="微软雅黑 Light" panose="020B0502040204020203" pitchFamily="34" charset="-122"/>
              </a:rPr>
              <a:t>本书结构</a:t>
            </a:r>
            <a:endParaRPr lang="zh-CN" altLang="en-US" sz="4400" dirty="0">
              <a:solidFill>
                <a:srgbClr val="C00000"/>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linds(horizontal)">
                                      <p:cBhvr>
                                        <p:cTn id="7" dur="500"/>
                                        <p:tgtEl>
                                          <p:spTgt spid="12288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000000"/>
                                          </p:val>
                                        </p:tav>
                                        <p:tav tm="100000">
                                          <p:val>
                                            <p:strVal val="#ppt_w"/>
                                          </p:val>
                                        </p:tav>
                                      </p:tavLst>
                                    </p:anim>
                                    <p:anim calcmode="lin" valueType="num">
                                      <p:cBhvr>
                                        <p:cTn id="13" dur="500" fill="hold"/>
                                        <p:tgtEl>
                                          <p:spTgt spid="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3"/>
          <p:cNvSpPr/>
          <p:nvPr/>
        </p:nvSpPr>
        <p:spPr>
          <a:xfrm>
            <a:off x="2586038" y="1543050"/>
            <a:ext cx="9144000" cy="0"/>
          </a:xfrm>
          <a:prstGeom prst="rect">
            <a:avLst/>
          </a:prstGeom>
          <a:noFill/>
          <a:ln w="9525">
            <a:noFill/>
          </a:ln>
        </p:spPr>
        <p:txBody>
          <a:bodyPr anchor="t" anchorCtr="0">
            <a:spAutoFit/>
          </a:bodyPr>
          <a:p>
            <a:endParaRPr lang="zh-CN" altLang="en-US" dirty="0">
              <a:latin typeface="Arial" panose="020B0604020202020204" pitchFamily="34" charset="0"/>
              <a:ea typeface="宋体" panose="02010600030101010101" pitchFamily="2" charset="-122"/>
            </a:endParaRPr>
          </a:p>
        </p:txBody>
      </p:sp>
      <p:grpSp>
        <p:nvGrpSpPr>
          <p:cNvPr id="68610" name="Group 4"/>
          <p:cNvGrpSpPr/>
          <p:nvPr/>
        </p:nvGrpSpPr>
        <p:grpSpPr>
          <a:xfrm>
            <a:off x="2974975" y="1014413"/>
            <a:ext cx="1936750" cy="2346325"/>
            <a:chOff x="1874" y="639"/>
            <a:chExt cx="1220" cy="1478"/>
          </a:xfrm>
        </p:grpSpPr>
        <p:sp>
          <p:nvSpPr>
            <p:cNvPr id="68611" name="Rectangle 5"/>
            <p:cNvSpPr/>
            <p:nvPr/>
          </p:nvSpPr>
          <p:spPr>
            <a:xfrm>
              <a:off x="2226" y="1427"/>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12" name="Rectangle 6"/>
            <p:cNvSpPr/>
            <p:nvPr/>
          </p:nvSpPr>
          <p:spPr>
            <a:xfrm>
              <a:off x="1874" y="1039"/>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13" name="Rectangle 7"/>
            <p:cNvSpPr/>
            <p:nvPr/>
          </p:nvSpPr>
          <p:spPr>
            <a:xfrm>
              <a:off x="2562" y="1039"/>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14" name="Rectangle 8"/>
            <p:cNvSpPr/>
            <p:nvPr/>
          </p:nvSpPr>
          <p:spPr>
            <a:xfrm>
              <a:off x="2226" y="1913"/>
              <a:ext cx="532" cy="204"/>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15" name="Rectangle 9"/>
            <p:cNvSpPr/>
            <p:nvPr/>
          </p:nvSpPr>
          <p:spPr>
            <a:xfrm>
              <a:off x="2181" y="639"/>
              <a:ext cx="623" cy="18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68616" name="Group 10"/>
          <p:cNvGrpSpPr/>
          <p:nvPr/>
        </p:nvGrpSpPr>
        <p:grpSpPr>
          <a:xfrm>
            <a:off x="1074738" y="4179888"/>
            <a:ext cx="1938337" cy="2287587"/>
            <a:chOff x="677" y="2633"/>
            <a:chExt cx="1221" cy="1441"/>
          </a:xfrm>
        </p:grpSpPr>
        <p:sp>
          <p:nvSpPr>
            <p:cNvPr id="68617" name="Rectangle 11"/>
            <p:cNvSpPr/>
            <p:nvPr/>
          </p:nvSpPr>
          <p:spPr>
            <a:xfrm>
              <a:off x="1031" y="3369"/>
              <a:ext cx="532" cy="294"/>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18" name="Rectangle 12"/>
            <p:cNvSpPr/>
            <p:nvPr/>
          </p:nvSpPr>
          <p:spPr>
            <a:xfrm>
              <a:off x="677" y="2995"/>
              <a:ext cx="533"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19" name="Rectangle 13"/>
            <p:cNvSpPr/>
            <p:nvPr/>
          </p:nvSpPr>
          <p:spPr>
            <a:xfrm>
              <a:off x="1365" y="2995"/>
              <a:ext cx="533"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20" name="Rectangle 14"/>
            <p:cNvSpPr/>
            <p:nvPr/>
          </p:nvSpPr>
          <p:spPr>
            <a:xfrm>
              <a:off x="1031" y="3869"/>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21" name="Rectangle 15"/>
            <p:cNvSpPr/>
            <p:nvPr/>
          </p:nvSpPr>
          <p:spPr>
            <a:xfrm>
              <a:off x="893" y="2633"/>
              <a:ext cx="806" cy="18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68622" name="Group 16"/>
          <p:cNvGrpSpPr/>
          <p:nvPr/>
        </p:nvGrpSpPr>
        <p:grpSpPr>
          <a:xfrm>
            <a:off x="5086350" y="4119563"/>
            <a:ext cx="2016125" cy="2239962"/>
            <a:chOff x="3204" y="2595"/>
            <a:chExt cx="1270" cy="1411"/>
          </a:xfrm>
        </p:grpSpPr>
        <p:sp>
          <p:nvSpPr>
            <p:cNvPr id="68623" name="Rectangle 17"/>
            <p:cNvSpPr/>
            <p:nvPr/>
          </p:nvSpPr>
          <p:spPr>
            <a:xfrm>
              <a:off x="3884" y="3193"/>
              <a:ext cx="590" cy="42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24" name="Rectangle 18"/>
            <p:cNvSpPr/>
            <p:nvPr/>
          </p:nvSpPr>
          <p:spPr>
            <a:xfrm>
              <a:off x="3288" y="2595"/>
              <a:ext cx="806" cy="18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25" name="Rectangle 19"/>
            <p:cNvSpPr/>
            <p:nvPr/>
          </p:nvSpPr>
          <p:spPr>
            <a:xfrm>
              <a:off x="3204" y="3069"/>
              <a:ext cx="590" cy="183"/>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26" name="Rectangle 20"/>
            <p:cNvSpPr/>
            <p:nvPr/>
          </p:nvSpPr>
          <p:spPr>
            <a:xfrm>
              <a:off x="3390" y="3823"/>
              <a:ext cx="664" cy="183"/>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grpSp>
      <p:sp>
        <p:nvSpPr>
          <p:cNvPr id="123925" name="Text Box 21"/>
          <p:cNvSpPr txBox="1"/>
          <p:nvPr/>
        </p:nvSpPr>
        <p:spPr>
          <a:xfrm>
            <a:off x="5376863" y="1268413"/>
            <a:ext cx="3790950" cy="954087"/>
          </a:xfrm>
          <a:prstGeom prst="rect">
            <a:avLst/>
          </a:prstGeom>
          <a:noFill/>
          <a:ln w="9525">
            <a:noFill/>
          </a:ln>
        </p:spPr>
        <p:txBody>
          <a:bodyPr wrap="none" anchor="t" anchorCtr="0">
            <a:spAutoFit/>
          </a:bodyPr>
          <a:p>
            <a:pPr algn="ctr"/>
            <a:r>
              <a:rPr lang="zh-CN" altLang="en-US" sz="2800" dirty="0">
                <a:latin typeface="Arial" panose="020B0604020202020204" pitchFamily="34" charset="0"/>
                <a:ea typeface="宋体" panose="02010600030101010101" pitchFamily="2" charset="-122"/>
              </a:rPr>
              <a:t>第２篇</a:t>
            </a:r>
            <a:endParaRPr lang="zh-CN" altLang="en-US" sz="2800" dirty="0">
              <a:latin typeface="Arial" panose="020B0604020202020204" pitchFamily="34" charset="0"/>
              <a:ea typeface="宋体" panose="02010600030101010101" pitchFamily="2" charset="-122"/>
            </a:endParaRPr>
          </a:p>
          <a:p>
            <a:pPr algn="ctr"/>
            <a:r>
              <a:rPr lang="zh-CN" altLang="en-US" sz="2800" dirty="0">
                <a:latin typeface="Arial" panose="020B0604020202020204" pitchFamily="34" charset="0"/>
                <a:ea typeface="宋体" panose="02010600030101010101" pitchFamily="2" charset="-122"/>
              </a:rPr>
              <a:t>计算机系统的硬件结构</a:t>
            </a:r>
            <a:endParaRPr lang="zh-CN" altLang="en-US" sz="2800" dirty="0">
              <a:latin typeface="Arial" panose="020B0604020202020204" pitchFamily="34" charset="0"/>
              <a:ea typeface="宋体" panose="02010600030101010101" pitchFamily="2" charset="-122"/>
            </a:endParaRPr>
          </a:p>
        </p:txBody>
      </p:sp>
      <p:grpSp>
        <p:nvGrpSpPr>
          <p:cNvPr id="68628" name="Group 22"/>
          <p:cNvGrpSpPr/>
          <p:nvPr/>
        </p:nvGrpSpPr>
        <p:grpSpPr>
          <a:xfrm>
            <a:off x="2433638" y="990600"/>
            <a:ext cx="3048000" cy="2747963"/>
            <a:chOff x="1533" y="624"/>
            <a:chExt cx="1920" cy="1731"/>
          </a:xfrm>
        </p:grpSpPr>
        <p:sp>
          <p:nvSpPr>
            <p:cNvPr id="68629" name="Rectangle 23"/>
            <p:cNvSpPr/>
            <p:nvPr/>
          </p:nvSpPr>
          <p:spPr>
            <a:xfrm>
              <a:off x="2306" y="679"/>
              <a:ext cx="435" cy="173"/>
            </a:xfrm>
            <a:prstGeom prst="rect">
              <a:avLst/>
            </a:prstGeom>
            <a:noFill/>
            <a:ln w="9525">
              <a:noFill/>
            </a:ln>
          </p:spPr>
          <p:txBody>
            <a:bodyPr wrap="none" lIns="0" tIns="0" rIns="0" bIns="0" anchor="t" anchorCtr="0">
              <a:spAutoFit/>
            </a:bodyPr>
            <a:p>
              <a:r>
                <a:rPr lang="zh-CN" altLang="en-US" dirty="0">
                  <a:latin typeface="Arial" panose="020B0604020202020204" pitchFamily="34" charset="0"/>
                  <a:ea typeface="宋体" panose="02010600030101010101" pitchFamily="2" charset="-122"/>
                </a:rPr>
                <a:t>计算机</a:t>
              </a:r>
              <a:endParaRPr lang="zh-CN" altLang="en-US" dirty="0">
                <a:latin typeface="Arial" panose="020B0604020202020204" pitchFamily="34" charset="0"/>
                <a:ea typeface="宋体" panose="02010600030101010101" pitchFamily="2" charset="-122"/>
              </a:endParaRPr>
            </a:p>
          </p:txBody>
        </p:sp>
        <p:sp>
          <p:nvSpPr>
            <p:cNvPr id="68630" name="Oval 24"/>
            <p:cNvSpPr/>
            <p:nvPr/>
          </p:nvSpPr>
          <p:spPr>
            <a:xfrm>
              <a:off x="1533" y="624"/>
              <a:ext cx="1920" cy="1731"/>
            </a:xfrm>
            <a:prstGeom prst="ellipse">
              <a:avLst/>
            </a:prstGeom>
            <a:noFill/>
            <a:ln w="20638" cap="flat" cmpd="sng">
              <a:solidFill>
                <a:schemeClr val="folHlink"/>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6" name="Group 25"/>
          <p:cNvGrpSpPr/>
          <p:nvPr/>
        </p:nvGrpSpPr>
        <p:grpSpPr>
          <a:xfrm>
            <a:off x="2438400" y="990600"/>
            <a:ext cx="3048000" cy="2747963"/>
            <a:chOff x="1533" y="624"/>
            <a:chExt cx="1920" cy="1731"/>
          </a:xfrm>
        </p:grpSpPr>
        <p:sp>
          <p:nvSpPr>
            <p:cNvPr id="68632" name="Rectangle 26"/>
            <p:cNvSpPr/>
            <p:nvPr/>
          </p:nvSpPr>
          <p:spPr>
            <a:xfrm>
              <a:off x="2618" y="997"/>
              <a:ext cx="471" cy="269"/>
            </a:xfrm>
            <a:prstGeom prst="rect">
              <a:avLst/>
            </a:prstGeom>
            <a:noFill/>
            <a:ln w="9525">
              <a:noFill/>
            </a:ln>
          </p:spPr>
          <p:txBody>
            <a:bodyPr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I/O</a:t>
              </a:r>
              <a:endParaRPr lang="en-US" altLang="zh-CN" sz="2800" dirty="0">
                <a:latin typeface="Arial" panose="020B0604020202020204" pitchFamily="34" charset="0"/>
                <a:ea typeface="宋体" panose="02010600030101010101" pitchFamily="2" charset="-122"/>
              </a:endParaRPr>
            </a:p>
          </p:txBody>
        </p:sp>
        <p:grpSp>
          <p:nvGrpSpPr>
            <p:cNvPr id="68633" name="Group 27"/>
            <p:cNvGrpSpPr/>
            <p:nvPr/>
          </p:nvGrpSpPr>
          <p:grpSpPr>
            <a:xfrm>
              <a:off x="1533" y="624"/>
              <a:ext cx="1920" cy="1731"/>
              <a:chOff x="1533" y="624"/>
              <a:chExt cx="1920" cy="1731"/>
            </a:xfrm>
          </p:grpSpPr>
          <p:sp>
            <p:nvSpPr>
              <p:cNvPr id="68634" name="Oval 28"/>
              <p:cNvSpPr/>
              <p:nvPr/>
            </p:nvSpPr>
            <p:spPr>
              <a:xfrm>
                <a:off x="2111" y="1200"/>
                <a:ext cx="817" cy="739"/>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35" name="Rectangle 29"/>
              <p:cNvSpPr/>
              <p:nvPr/>
            </p:nvSpPr>
            <p:spPr>
              <a:xfrm>
                <a:off x="2116" y="1465"/>
                <a:ext cx="780" cy="233"/>
              </a:xfrm>
              <a:prstGeom prst="rect">
                <a:avLst/>
              </a:prstGeom>
              <a:noFill/>
              <a:ln w="9525">
                <a:noFill/>
              </a:ln>
            </p:spPr>
            <p:txBody>
              <a:bodyPr wrap="none" lIns="0" tIns="0" rIns="0" bIns="0" anchor="t" anchorCtr="0">
                <a:spAutoFit/>
              </a:bodyPr>
              <a:p>
                <a:pPr algn="ctr"/>
                <a:r>
                  <a:rPr lang="zh-CN" altLang="en-US" sz="2400" dirty="0">
                    <a:latin typeface="Arial" panose="020B0604020202020204" pitchFamily="34" charset="0"/>
                    <a:ea typeface="宋体" panose="02010600030101010101" pitchFamily="2" charset="-122"/>
                  </a:rPr>
                  <a:t>系统总线</a:t>
                </a:r>
                <a:endParaRPr lang="zh-CN" altLang="en-US" sz="2400" dirty="0">
                  <a:latin typeface="Arial" panose="020B0604020202020204" pitchFamily="34" charset="0"/>
                  <a:ea typeface="宋体" panose="02010600030101010101" pitchFamily="2" charset="-122"/>
                </a:endParaRPr>
              </a:p>
            </p:txBody>
          </p:sp>
          <p:sp>
            <p:nvSpPr>
              <p:cNvPr id="68636" name="Oval 30"/>
              <p:cNvSpPr/>
              <p:nvPr/>
            </p:nvSpPr>
            <p:spPr>
              <a:xfrm>
                <a:off x="1806" y="841"/>
                <a:ext cx="667" cy="601"/>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37" name="Rectangle 31"/>
              <p:cNvSpPr/>
              <p:nvPr/>
            </p:nvSpPr>
            <p:spPr>
              <a:xfrm>
                <a:off x="1816" y="997"/>
                <a:ext cx="585" cy="233"/>
              </a:xfrm>
              <a:prstGeom prst="rect">
                <a:avLst/>
              </a:prstGeom>
              <a:noFill/>
              <a:ln w="9525">
                <a:noFill/>
              </a:ln>
            </p:spPr>
            <p:txBody>
              <a:bodyPr wrap="none" lIns="0" tIns="0" rIns="0" bIns="0" anchor="t" anchorCtr="0">
                <a:spAutoFit/>
              </a:bodyPr>
              <a:p>
                <a:r>
                  <a:rPr lang="zh-CN" altLang="en-US" sz="2400" dirty="0">
                    <a:latin typeface="Arial" panose="020B0604020202020204" pitchFamily="34" charset="0"/>
                    <a:ea typeface="宋体" panose="02010600030101010101" pitchFamily="2" charset="-122"/>
                  </a:rPr>
                  <a:t>存储器</a:t>
                </a:r>
                <a:endParaRPr lang="zh-CN" altLang="en-US" sz="2400" dirty="0">
                  <a:latin typeface="Arial" panose="020B0604020202020204" pitchFamily="34" charset="0"/>
                  <a:ea typeface="宋体" panose="02010600030101010101" pitchFamily="2" charset="-122"/>
                </a:endParaRPr>
              </a:p>
            </p:txBody>
          </p:sp>
          <p:sp>
            <p:nvSpPr>
              <p:cNvPr id="68638" name="Oval 32"/>
              <p:cNvSpPr/>
              <p:nvPr/>
            </p:nvSpPr>
            <p:spPr>
              <a:xfrm>
                <a:off x="2494" y="872"/>
                <a:ext cx="667" cy="601"/>
              </a:xfrm>
              <a:prstGeom prst="ellipse">
                <a:avLst/>
              </a:prstGeom>
              <a:noFill/>
              <a:ln w="20701"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39" name="Oval 33"/>
              <p:cNvSpPr/>
              <p:nvPr/>
            </p:nvSpPr>
            <p:spPr>
              <a:xfrm>
                <a:off x="2159" y="1714"/>
                <a:ext cx="667" cy="602"/>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8640" name="Rectangle 34"/>
              <p:cNvSpPr/>
              <p:nvPr/>
            </p:nvSpPr>
            <p:spPr>
              <a:xfrm>
                <a:off x="2284" y="1946"/>
                <a:ext cx="461"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CPU</a:t>
                </a:r>
                <a:endParaRPr lang="en-US" altLang="zh-CN" sz="2800" dirty="0">
                  <a:latin typeface="Arial" panose="020B0604020202020204" pitchFamily="34" charset="0"/>
                  <a:ea typeface="宋体" panose="02010600030101010101" pitchFamily="2" charset="-122"/>
                </a:endParaRPr>
              </a:p>
            </p:txBody>
          </p:sp>
          <p:sp>
            <p:nvSpPr>
              <p:cNvPr id="68641" name="Oval 35"/>
              <p:cNvSpPr/>
              <p:nvPr/>
            </p:nvSpPr>
            <p:spPr>
              <a:xfrm>
                <a:off x="1533" y="624"/>
                <a:ext cx="1920" cy="1731"/>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grpSp>
      <p:sp>
        <p:nvSpPr>
          <p:cNvPr id="68642" name="Rectangle 1026"/>
          <p:cNvSpPr txBox="1"/>
          <p:nvPr/>
        </p:nvSpPr>
        <p:spPr>
          <a:xfrm>
            <a:off x="-361950" y="190500"/>
            <a:ext cx="4870450" cy="769938"/>
          </a:xfrm>
          <a:prstGeom prst="rect">
            <a:avLst/>
          </a:prstGeom>
          <a:noFill/>
          <a:ln w="9525">
            <a:noFill/>
          </a:ln>
        </p:spPr>
        <p:txBody>
          <a:bodyPr anchor="t" anchorCtr="0"/>
          <a:p>
            <a:pPr marL="342900" indent="-342900" eaLnBrk="0" hangingPunct="0">
              <a:spcBef>
                <a:spcPts val="1000"/>
              </a:spcBef>
              <a:buClr>
                <a:schemeClr val="accent1"/>
              </a:buClr>
              <a:buFont typeface="Wingdings 3" panose="05040102010807070707"/>
              <a:buChar char=""/>
            </a:pPr>
            <a:r>
              <a:rPr lang="en-US" altLang="zh-CN" sz="4400" dirty="0">
                <a:solidFill>
                  <a:srgbClr val="C00000"/>
                </a:solidFill>
                <a:latin typeface="微软雅黑 Light" panose="020B0502040204020203" pitchFamily="34" charset="-122"/>
                <a:ea typeface="微软雅黑 Light" panose="020B0502040204020203" pitchFamily="34" charset="-122"/>
              </a:rPr>
              <a:t>1.4 </a:t>
            </a:r>
            <a:r>
              <a:rPr lang="zh-CN" altLang="en-US" sz="4400" dirty="0">
                <a:solidFill>
                  <a:srgbClr val="C00000"/>
                </a:solidFill>
                <a:latin typeface="微软雅黑 Light" panose="020B0502040204020203" pitchFamily="34" charset="-122"/>
                <a:ea typeface="微软雅黑 Light" panose="020B0502040204020203" pitchFamily="34" charset="-122"/>
              </a:rPr>
              <a:t>本书结构</a:t>
            </a:r>
            <a:endParaRPr lang="zh-CN" altLang="en-US" sz="4400" dirty="0">
              <a:solidFill>
                <a:srgbClr val="C00000"/>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25"/>
                                        </p:tgtEl>
                                        <p:attrNameLst>
                                          <p:attrName>style.visibility</p:attrName>
                                        </p:attrNameLst>
                                      </p:cBhvr>
                                      <p:to>
                                        <p:strVal val="visible"/>
                                      </p:to>
                                    </p:set>
                                    <p:animEffect transition="in" filter="blinds(horizontal)">
                                      <p:cBhvr>
                                        <p:cTn id="7" dur="500"/>
                                        <p:tgtEl>
                                          <p:spTgt spid="1239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3"/>
          <p:cNvSpPr/>
          <p:nvPr/>
        </p:nvSpPr>
        <p:spPr>
          <a:xfrm>
            <a:off x="2586038" y="1543050"/>
            <a:ext cx="9144000" cy="0"/>
          </a:xfrm>
          <a:prstGeom prst="rect">
            <a:avLst/>
          </a:prstGeom>
          <a:noFill/>
          <a:ln w="9525">
            <a:noFill/>
          </a:ln>
        </p:spPr>
        <p:txBody>
          <a:bodyPr anchor="t" anchorCtr="0">
            <a:spAutoFit/>
          </a:bodyPr>
          <a:p>
            <a:endParaRPr lang="zh-CN" altLang="en-US" dirty="0">
              <a:latin typeface="Arial" panose="020B0604020202020204" pitchFamily="34" charset="0"/>
              <a:ea typeface="宋体" panose="02010600030101010101" pitchFamily="2" charset="-122"/>
            </a:endParaRPr>
          </a:p>
        </p:txBody>
      </p:sp>
      <p:grpSp>
        <p:nvGrpSpPr>
          <p:cNvPr id="69634" name="Group 4"/>
          <p:cNvGrpSpPr/>
          <p:nvPr/>
        </p:nvGrpSpPr>
        <p:grpSpPr>
          <a:xfrm>
            <a:off x="3255963" y="815975"/>
            <a:ext cx="1936750" cy="2346325"/>
            <a:chOff x="1874" y="639"/>
            <a:chExt cx="1220" cy="1478"/>
          </a:xfrm>
        </p:grpSpPr>
        <p:sp>
          <p:nvSpPr>
            <p:cNvPr id="69635" name="Rectangle 5"/>
            <p:cNvSpPr/>
            <p:nvPr/>
          </p:nvSpPr>
          <p:spPr>
            <a:xfrm>
              <a:off x="2226" y="1427"/>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36" name="Rectangle 6"/>
            <p:cNvSpPr/>
            <p:nvPr/>
          </p:nvSpPr>
          <p:spPr>
            <a:xfrm>
              <a:off x="1874" y="1039"/>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37" name="Rectangle 7"/>
            <p:cNvSpPr/>
            <p:nvPr/>
          </p:nvSpPr>
          <p:spPr>
            <a:xfrm>
              <a:off x="2562" y="1039"/>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38" name="Rectangle 8"/>
            <p:cNvSpPr/>
            <p:nvPr/>
          </p:nvSpPr>
          <p:spPr>
            <a:xfrm>
              <a:off x="2226" y="1913"/>
              <a:ext cx="532" cy="204"/>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39" name="Rectangle 9"/>
            <p:cNvSpPr/>
            <p:nvPr/>
          </p:nvSpPr>
          <p:spPr>
            <a:xfrm>
              <a:off x="2181" y="639"/>
              <a:ext cx="623" cy="18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69640" name="Group 10"/>
          <p:cNvGrpSpPr/>
          <p:nvPr/>
        </p:nvGrpSpPr>
        <p:grpSpPr>
          <a:xfrm>
            <a:off x="1355725" y="3981450"/>
            <a:ext cx="1938338" cy="2287588"/>
            <a:chOff x="677" y="2633"/>
            <a:chExt cx="1221" cy="1441"/>
          </a:xfrm>
        </p:grpSpPr>
        <p:sp>
          <p:nvSpPr>
            <p:cNvPr id="69641" name="Rectangle 11"/>
            <p:cNvSpPr/>
            <p:nvPr/>
          </p:nvSpPr>
          <p:spPr>
            <a:xfrm>
              <a:off x="1031" y="3369"/>
              <a:ext cx="532" cy="294"/>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42" name="Rectangle 12"/>
            <p:cNvSpPr/>
            <p:nvPr/>
          </p:nvSpPr>
          <p:spPr>
            <a:xfrm>
              <a:off x="677" y="2995"/>
              <a:ext cx="533"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43" name="Rectangle 13"/>
            <p:cNvSpPr/>
            <p:nvPr/>
          </p:nvSpPr>
          <p:spPr>
            <a:xfrm>
              <a:off x="1365" y="2995"/>
              <a:ext cx="533"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44" name="Rectangle 14"/>
            <p:cNvSpPr/>
            <p:nvPr/>
          </p:nvSpPr>
          <p:spPr>
            <a:xfrm>
              <a:off x="1031" y="3869"/>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45" name="Rectangle 15"/>
            <p:cNvSpPr/>
            <p:nvPr/>
          </p:nvSpPr>
          <p:spPr>
            <a:xfrm>
              <a:off x="893" y="2633"/>
              <a:ext cx="806" cy="18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4" name="Group 55"/>
          <p:cNvGrpSpPr/>
          <p:nvPr/>
        </p:nvGrpSpPr>
        <p:grpSpPr>
          <a:xfrm>
            <a:off x="814388" y="2676525"/>
            <a:ext cx="3952875" cy="3968750"/>
            <a:chOff x="336" y="1811"/>
            <a:chExt cx="2490" cy="2500"/>
          </a:xfrm>
        </p:grpSpPr>
        <p:sp>
          <p:nvSpPr>
            <p:cNvPr id="69647" name="Rectangle 17"/>
            <p:cNvSpPr/>
            <p:nvPr/>
          </p:nvSpPr>
          <p:spPr>
            <a:xfrm>
              <a:off x="1121" y="3307"/>
              <a:ext cx="847" cy="174"/>
            </a:xfrm>
            <a:prstGeom prst="rect">
              <a:avLst/>
            </a:prstGeom>
            <a:noFill/>
            <a:ln w="9525">
              <a:noFill/>
            </a:ln>
          </p:spPr>
          <p:txBody>
            <a:bodyPr lIns="0" tIns="0" rIns="0" bIns="0" anchor="t" anchorCtr="0">
              <a:spAutoFit/>
            </a:bodyPr>
            <a:p>
              <a:r>
                <a:rPr lang="zh-CN" altLang="en-US" dirty="0">
                  <a:latin typeface="Arial" panose="020B0604020202020204" pitchFamily="34"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CPU</a:t>
              </a:r>
              <a:endParaRPr lang="zh-CN" altLang="en-US" sz="1600" dirty="0">
                <a:latin typeface="Times New Roman" panose="02020603050405020304" pitchFamily="18" charset="0"/>
                <a:ea typeface="宋体" panose="02010600030101010101" pitchFamily="2" charset="-122"/>
              </a:endParaRPr>
            </a:p>
          </p:txBody>
        </p:sp>
        <p:grpSp>
          <p:nvGrpSpPr>
            <p:cNvPr id="69648" name="Group 54"/>
            <p:cNvGrpSpPr/>
            <p:nvPr/>
          </p:nvGrpSpPr>
          <p:grpSpPr>
            <a:xfrm>
              <a:off x="336" y="1811"/>
              <a:ext cx="2490" cy="2500"/>
              <a:chOff x="336" y="1811"/>
              <a:chExt cx="2490" cy="2500"/>
            </a:xfrm>
          </p:grpSpPr>
          <p:sp>
            <p:nvSpPr>
              <p:cNvPr id="69649" name="Oval 19"/>
              <p:cNvSpPr/>
              <p:nvPr/>
            </p:nvSpPr>
            <p:spPr>
              <a:xfrm>
                <a:off x="963" y="3185"/>
                <a:ext cx="668" cy="602"/>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50" name="Rectangle 20"/>
              <p:cNvSpPr/>
              <p:nvPr/>
            </p:nvSpPr>
            <p:spPr>
              <a:xfrm>
                <a:off x="1020" y="3482"/>
                <a:ext cx="607" cy="154"/>
              </a:xfrm>
              <a:prstGeom prst="rect">
                <a:avLst/>
              </a:prstGeom>
              <a:noFill/>
              <a:ln w="9525">
                <a:noFill/>
              </a:ln>
            </p:spPr>
            <p:txBody>
              <a:bodyPr lIns="0" tIns="0" rIns="0" bIns="0" anchor="t" anchorCtr="0">
                <a:spAutoFit/>
              </a:bodyPr>
              <a:p>
                <a:r>
                  <a:rPr lang="zh-CN" altLang="en-US" sz="1600" dirty="0">
                    <a:latin typeface="Arial" panose="020B0604020202020204" pitchFamily="34" charset="0"/>
                    <a:ea typeface="宋体" panose="02010600030101010101" pitchFamily="2" charset="-122"/>
                  </a:rPr>
                  <a:t>内部互连</a:t>
                </a:r>
                <a:endParaRPr lang="zh-CN" altLang="en-US" sz="1600" dirty="0">
                  <a:latin typeface="Arial" panose="020B0604020202020204" pitchFamily="34" charset="0"/>
                  <a:ea typeface="宋体" panose="02010600030101010101" pitchFamily="2" charset="-122"/>
                </a:endParaRPr>
              </a:p>
            </p:txBody>
          </p:sp>
          <p:sp>
            <p:nvSpPr>
              <p:cNvPr id="69651" name="Oval 21"/>
              <p:cNvSpPr/>
              <p:nvPr/>
            </p:nvSpPr>
            <p:spPr>
              <a:xfrm>
                <a:off x="610" y="2797"/>
                <a:ext cx="668" cy="602"/>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52" name="Rectangle 22"/>
              <p:cNvSpPr/>
              <p:nvPr/>
            </p:nvSpPr>
            <p:spPr>
              <a:xfrm>
                <a:off x="699" y="2928"/>
                <a:ext cx="473"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ALU</a:t>
                </a:r>
                <a:endParaRPr lang="en-US" altLang="zh-CN" sz="2800" dirty="0">
                  <a:latin typeface="Arial" panose="020B0604020202020204" pitchFamily="34" charset="0"/>
                  <a:ea typeface="宋体" panose="02010600030101010101" pitchFamily="2" charset="-122"/>
                </a:endParaRPr>
              </a:p>
            </p:txBody>
          </p:sp>
          <p:sp>
            <p:nvSpPr>
              <p:cNvPr id="69653" name="Oval 23"/>
              <p:cNvSpPr/>
              <p:nvPr/>
            </p:nvSpPr>
            <p:spPr>
              <a:xfrm>
                <a:off x="1297" y="2797"/>
                <a:ext cx="669" cy="602"/>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54" name="Rectangle 24"/>
              <p:cNvSpPr/>
              <p:nvPr/>
            </p:nvSpPr>
            <p:spPr>
              <a:xfrm>
                <a:off x="1485" y="2928"/>
                <a:ext cx="324"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CU</a:t>
                </a:r>
                <a:endParaRPr lang="en-US" altLang="zh-CN" sz="2800" dirty="0">
                  <a:latin typeface="Arial" panose="020B0604020202020204" pitchFamily="34" charset="0"/>
                  <a:ea typeface="宋体" panose="02010600030101010101" pitchFamily="2" charset="-122"/>
                </a:endParaRPr>
              </a:p>
            </p:txBody>
          </p:sp>
          <p:sp>
            <p:nvSpPr>
              <p:cNvPr id="69655" name="Oval 25"/>
              <p:cNvSpPr/>
              <p:nvPr/>
            </p:nvSpPr>
            <p:spPr>
              <a:xfrm>
                <a:off x="963" y="3670"/>
                <a:ext cx="668" cy="602"/>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56" name="Rectangle 26"/>
              <p:cNvSpPr/>
              <p:nvPr/>
            </p:nvSpPr>
            <p:spPr>
              <a:xfrm>
                <a:off x="1005" y="3906"/>
                <a:ext cx="585" cy="233"/>
              </a:xfrm>
              <a:prstGeom prst="rect">
                <a:avLst/>
              </a:prstGeom>
              <a:noFill/>
              <a:ln w="9525">
                <a:noFill/>
              </a:ln>
            </p:spPr>
            <p:txBody>
              <a:bodyPr wrap="none" lIns="0" tIns="0" rIns="0" bIns="0" anchor="t" anchorCtr="0">
                <a:spAutoFit/>
              </a:bodyPr>
              <a:p>
                <a:pPr algn="ctr"/>
                <a:r>
                  <a:rPr lang="zh-CN" altLang="en-US" sz="2400" dirty="0">
                    <a:latin typeface="Arial" panose="020B0604020202020204" pitchFamily="34" charset="0"/>
                    <a:ea typeface="宋体" panose="02010600030101010101" pitchFamily="2" charset="-122"/>
                  </a:rPr>
                  <a:t>寄存器</a:t>
                </a:r>
                <a:endParaRPr lang="zh-CN" altLang="en-US" sz="2400" dirty="0">
                  <a:latin typeface="Arial" panose="020B0604020202020204" pitchFamily="34" charset="0"/>
                  <a:ea typeface="宋体" panose="02010600030101010101" pitchFamily="2" charset="-122"/>
                </a:endParaRPr>
              </a:p>
            </p:txBody>
          </p:sp>
          <p:sp>
            <p:nvSpPr>
              <p:cNvPr id="69657" name="Rectangle 27"/>
              <p:cNvSpPr/>
              <p:nvPr/>
            </p:nvSpPr>
            <p:spPr>
              <a:xfrm>
                <a:off x="845" y="2631"/>
                <a:ext cx="1507" cy="173"/>
              </a:xfrm>
              <a:prstGeom prst="rect">
                <a:avLst/>
              </a:prstGeom>
              <a:noFill/>
              <a:ln w="9525">
                <a:noFill/>
              </a:ln>
            </p:spPr>
            <p:txBody>
              <a:bodyPr lIns="0" tIns="0" rIns="0" bIns="0" anchor="t" anchorCtr="0">
                <a:spAutoFit/>
              </a:bodyPr>
              <a:p>
                <a:r>
                  <a:rPr lang="zh-CN" altLang="en-US" dirty="0">
                    <a:latin typeface="Arial" panose="020B0604020202020204" pitchFamily="34" charset="0"/>
                    <a:ea typeface="宋体" panose="02010600030101010101" pitchFamily="2" charset="-122"/>
                  </a:rPr>
                  <a:t>中央处理器</a:t>
                </a:r>
                <a:endParaRPr lang="zh-CN" altLang="en-US" dirty="0">
                  <a:latin typeface="Arial" panose="020B0604020202020204" pitchFamily="34" charset="0"/>
                  <a:ea typeface="宋体" panose="02010600030101010101" pitchFamily="2" charset="-122"/>
                </a:endParaRPr>
              </a:p>
            </p:txBody>
          </p:sp>
          <p:sp>
            <p:nvSpPr>
              <p:cNvPr id="69658" name="Oval 28"/>
              <p:cNvSpPr/>
              <p:nvPr/>
            </p:nvSpPr>
            <p:spPr>
              <a:xfrm>
                <a:off x="336" y="2580"/>
                <a:ext cx="1921" cy="1731"/>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59" name="Line 29"/>
              <p:cNvSpPr/>
              <p:nvPr/>
            </p:nvSpPr>
            <p:spPr>
              <a:xfrm flipH="1">
                <a:off x="755" y="1811"/>
                <a:ext cx="1484" cy="923"/>
              </a:xfrm>
              <a:prstGeom prst="line">
                <a:avLst/>
              </a:prstGeom>
              <a:ln w="20638" cap="flat" cmpd="sng">
                <a:solidFill>
                  <a:schemeClr val="tx1"/>
                </a:solidFill>
                <a:prstDash val="solid"/>
                <a:round/>
                <a:headEnd type="none" w="med" len="med"/>
                <a:tailEnd type="none" w="med" len="med"/>
              </a:ln>
            </p:spPr>
          </p:sp>
          <p:sp>
            <p:nvSpPr>
              <p:cNvPr id="69660" name="Line 30"/>
              <p:cNvSpPr/>
              <p:nvPr/>
            </p:nvSpPr>
            <p:spPr>
              <a:xfrm flipH="1">
                <a:off x="2221" y="2070"/>
                <a:ext cx="605" cy="1608"/>
              </a:xfrm>
              <a:prstGeom prst="line">
                <a:avLst/>
              </a:prstGeom>
              <a:ln w="20638" cap="flat" cmpd="sng">
                <a:solidFill>
                  <a:schemeClr val="tx1"/>
                </a:solidFill>
                <a:prstDash val="solid"/>
                <a:round/>
                <a:headEnd type="none" w="med" len="med"/>
                <a:tailEnd type="none" w="med" len="med"/>
              </a:ln>
            </p:spPr>
          </p:sp>
        </p:grpSp>
      </p:grpSp>
      <p:grpSp>
        <p:nvGrpSpPr>
          <p:cNvPr id="69661" name="Group 31"/>
          <p:cNvGrpSpPr/>
          <p:nvPr/>
        </p:nvGrpSpPr>
        <p:grpSpPr>
          <a:xfrm>
            <a:off x="5367338" y="3921125"/>
            <a:ext cx="2016125" cy="2239963"/>
            <a:chOff x="3204" y="2595"/>
            <a:chExt cx="1270" cy="1411"/>
          </a:xfrm>
        </p:grpSpPr>
        <p:sp>
          <p:nvSpPr>
            <p:cNvPr id="69662" name="Rectangle 32"/>
            <p:cNvSpPr/>
            <p:nvPr/>
          </p:nvSpPr>
          <p:spPr>
            <a:xfrm>
              <a:off x="3884" y="3193"/>
              <a:ext cx="590" cy="42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63" name="Rectangle 33"/>
            <p:cNvSpPr/>
            <p:nvPr/>
          </p:nvSpPr>
          <p:spPr>
            <a:xfrm>
              <a:off x="3288" y="2595"/>
              <a:ext cx="806" cy="18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64" name="Rectangle 34"/>
            <p:cNvSpPr/>
            <p:nvPr/>
          </p:nvSpPr>
          <p:spPr>
            <a:xfrm>
              <a:off x="3204" y="3069"/>
              <a:ext cx="590" cy="183"/>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65" name="Rectangle 35"/>
            <p:cNvSpPr/>
            <p:nvPr/>
          </p:nvSpPr>
          <p:spPr>
            <a:xfrm>
              <a:off x="3390" y="3823"/>
              <a:ext cx="664" cy="183"/>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grpSp>
      <p:sp>
        <p:nvSpPr>
          <p:cNvPr id="124964" name="Text Box 36"/>
          <p:cNvSpPr txBox="1"/>
          <p:nvPr/>
        </p:nvSpPr>
        <p:spPr>
          <a:xfrm>
            <a:off x="6391275" y="1096963"/>
            <a:ext cx="3033713" cy="519112"/>
          </a:xfrm>
          <a:prstGeom prst="rect">
            <a:avLst/>
          </a:prstGeom>
          <a:noFill/>
          <a:ln w="9525">
            <a:noFill/>
          </a:ln>
        </p:spPr>
        <p:txBody>
          <a:bodyPr anchor="t" anchorCtr="0">
            <a:spAutoFit/>
          </a:bodyPr>
          <a:p>
            <a:pPr algn="ctr"/>
            <a:r>
              <a:rPr lang="zh-CN" altLang="en-US" sz="2800" dirty="0">
                <a:latin typeface="Arial" panose="020B0604020202020204" pitchFamily="34" charset="0"/>
                <a:ea typeface="宋体" panose="02010600030101010101" pitchFamily="2" charset="-122"/>
              </a:rPr>
              <a:t>第</a:t>
            </a:r>
            <a:r>
              <a:rPr lang="zh-CN" altLang="en-US" sz="2800" dirty="0">
                <a:latin typeface="Times New Roman" panose="02020603050405020304" pitchFamily="18" charset="0"/>
                <a:ea typeface="宋体" panose="02010600030101010101" pitchFamily="2" charset="-122"/>
              </a:rPr>
              <a:t>３</a:t>
            </a:r>
            <a:r>
              <a:rPr lang="zh-CN" altLang="en-US" sz="2800" dirty="0">
                <a:latin typeface="Arial" panose="020B0604020202020204" pitchFamily="34" charset="0"/>
                <a:ea typeface="宋体" panose="02010600030101010101" pitchFamily="2" charset="-122"/>
              </a:rPr>
              <a:t>篇 </a:t>
            </a:r>
            <a:r>
              <a:rPr lang="en-US" altLang="zh-CN" sz="2800" dirty="0">
                <a:latin typeface="Times New Roman" panose="02020603050405020304" pitchFamily="18" charset="0"/>
                <a:ea typeface="宋体" panose="02010600030101010101" pitchFamily="2" charset="-122"/>
              </a:rPr>
              <a:t>CPU</a:t>
            </a:r>
            <a:endParaRPr lang="en-US" altLang="zh-CN" sz="2800" dirty="0">
              <a:latin typeface="Times New Roman" panose="02020603050405020304" pitchFamily="18" charset="0"/>
              <a:ea typeface="宋体" panose="02010600030101010101" pitchFamily="2" charset="-122"/>
            </a:endParaRPr>
          </a:p>
        </p:txBody>
      </p:sp>
      <p:grpSp>
        <p:nvGrpSpPr>
          <p:cNvPr id="69667" name="Group 37"/>
          <p:cNvGrpSpPr/>
          <p:nvPr/>
        </p:nvGrpSpPr>
        <p:grpSpPr>
          <a:xfrm>
            <a:off x="2714625" y="792163"/>
            <a:ext cx="3048000" cy="2747962"/>
            <a:chOff x="1533" y="624"/>
            <a:chExt cx="1920" cy="1731"/>
          </a:xfrm>
        </p:grpSpPr>
        <p:sp>
          <p:nvSpPr>
            <p:cNvPr id="69668" name="Rectangle 38"/>
            <p:cNvSpPr/>
            <p:nvPr/>
          </p:nvSpPr>
          <p:spPr>
            <a:xfrm>
              <a:off x="2306" y="679"/>
              <a:ext cx="435" cy="173"/>
            </a:xfrm>
            <a:prstGeom prst="rect">
              <a:avLst/>
            </a:prstGeom>
            <a:noFill/>
            <a:ln w="9525">
              <a:noFill/>
            </a:ln>
          </p:spPr>
          <p:txBody>
            <a:bodyPr wrap="none" lIns="0" tIns="0" rIns="0" bIns="0" anchor="t" anchorCtr="0">
              <a:spAutoFit/>
            </a:bodyPr>
            <a:p>
              <a:r>
                <a:rPr lang="zh-CN" altLang="en-US" dirty="0">
                  <a:latin typeface="Arial" panose="020B0604020202020204" pitchFamily="34" charset="0"/>
                  <a:ea typeface="宋体" panose="02010600030101010101" pitchFamily="2" charset="-122"/>
                </a:rPr>
                <a:t>计算机</a:t>
              </a:r>
              <a:endParaRPr lang="zh-CN" altLang="en-US" dirty="0">
                <a:latin typeface="Arial" panose="020B0604020202020204" pitchFamily="34" charset="0"/>
                <a:ea typeface="宋体" panose="02010600030101010101" pitchFamily="2" charset="-122"/>
              </a:endParaRPr>
            </a:p>
          </p:txBody>
        </p:sp>
        <p:sp>
          <p:nvSpPr>
            <p:cNvPr id="69669" name="Oval 39"/>
            <p:cNvSpPr/>
            <p:nvPr/>
          </p:nvSpPr>
          <p:spPr>
            <a:xfrm>
              <a:off x="1533" y="624"/>
              <a:ext cx="1920" cy="1731"/>
            </a:xfrm>
            <a:prstGeom prst="ellipse">
              <a:avLst/>
            </a:prstGeom>
            <a:noFill/>
            <a:ln w="20638" cap="flat" cmpd="sng">
              <a:solidFill>
                <a:schemeClr val="folHlink"/>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69670" name="Group 40"/>
          <p:cNvGrpSpPr/>
          <p:nvPr/>
        </p:nvGrpSpPr>
        <p:grpSpPr>
          <a:xfrm>
            <a:off x="2719388" y="792163"/>
            <a:ext cx="3048000" cy="2747962"/>
            <a:chOff x="1533" y="624"/>
            <a:chExt cx="1920" cy="1731"/>
          </a:xfrm>
        </p:grpSpPr>
        <p:sp>
          <p:nvSpPr>
            <p:cNvPr id="69671" name="Rectangle 41"/>
            <p:cNvSpPr/>
            <p:nvPr/>
          </p:nvSpPr>
          <p:spPr>
            <a:xfrm>
              <a:off x="2618" y="997"/>
              <a:ext cx="471" cy="269"/>
            </a:xfrm>
            <a:prstGeom prst="rect">
              <a:avLst/>
            </a:prstGeom>
            <a:noFill/>
            <a:ln w="9525">
              <a:noFill/>
            </a:ln>
          </p:spPr>
          <p:txBody>
            <a:bodyPr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I/O</a:t>
              </a:r>
              <a:endParaRPr lang="en-US" altLang="zh-CN" sz="2800" dirty="0">
                <a:latin typeface="Arial" panose="020B0604020202020204" pitchFamily="34" charset="0"/>
                <a:ea typeface="宋体" panose="02010600030101010101" pitchFamily="2" charset="-122"/>
              </a:endParaRPr>
            </a:p>
          </p:txBody>
        </p:sp>
        <p:grpSp>
          <p:nvGrpSpPr>
            <p:cNvPr id="69672" name="Group 42"/>
            <p:cNvGrpSpPr/>
            <p:nvPr/>
          </p:nvGrpSpPr>
          <p:grpSpPr>
            <a:xfrm>
              <a:off x="1533" y="624"/>
              <a:ext cx="1920" cy="1731"/>
              <a:chOff x="1533" y="624"/>
              <a:chExt cx="1920" cy="1731"/>
            </a:xfrm>
          </p:grpSpPr>
          <p:sp>
            <p:nvSpPr>
              <p:cNvPr id="69673" name="Oval 43"/>
              <p:cNvSpPr/>
              <p:nvPr/>
            </p:nvSpPr>
            <p:spPr>
              <a:xfrm>
                <a:off x="2111" y="1200"/>
                <a:ext cx="817" cy="739"/>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74" name="Rectangle 44"/>
              <p:cNvSpPr/>
              <p:nvPr/>
            </p:nvSpPr>
            <p:spPr>
              <a:xfrm>
                <a:off x="2116" y="1465"/>
                <a:ext cx="780" cy="233"/>
              </a:xfrm>
              <a:prstGeom prst="rect">
                <a:avLst/>
              </a:prstGeom>
              <a:noFill/>
              <a:ln w="9525">
                <a:noFill/>
              </a:ln>
            </p:spPr>
            <p:txBody>
              <a:bodyPr wrap="none" lIns="0" tIns="0" rIns="0" bIns="0" anchor="t" anchorCtr="0">
                <a:spAutoFit/>
              </a:bodyPr>
              <a:p>
                <a:pPr algn="ctr"/>
                <a:r>
                  <a:rPr lang="zh-CN" altLang="en-US" sz="2400" dirty="0">
                    <a:latin typeface="Arial" panose="020B0604020202020204" pitchFamily="34" charset="0"/>
                    <a:ea typeface="宋体" panose="02010600030101010101" pitchFamily="2" charset="-122"/>
                  </a:rPr>
                  <a:t>系统总线</a:t>
                </a:r>
                <a:endParaRPr lang="zh-CN" altLang="en-US" sz="2400" dirty="0">
                  <a:latin typeface="Arial" panose="020B0604020202020204" pitchFamily="34" charset="0"/>
                  <a:ea typeface="宋体" panose="02010600030101010101" pitchFamily="2" charset="-122"/>
                </a:endParaRPr>
              </a:p>
            </p:txBody>
          </p:sp>
          <p:sp>
            <p:nvSpPr>
              <p:cNvPr id="69675" name="Oval 45"/>
              <p:cNvSpPr/>
              <p:nvPr/>
            </p:nvSpPr>
            <p:spPr>
              <a:xfrm>
                <a:off x="1806" y="841"/>
                <a:ext cx="667" cy="601"/>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76" name="Rectangle 46"/>
              <p:cNvSpPr/>
              <p:nvPr/>
            </p:nvSpPr>
            <p:spPr>
              <a:xfrm>
                <a:off x="1812" y="997"/>
                <a:ext cx="585" cy="233"/>
              </a:xfrm>
              <a:prstGeom prst="rect">
                <a:avLst/>
              </a:prstGeom>
              <a:noFill/>
              <a:ln w="9525">
                <a:noFill/>
              </a:ln>
            </p:spPr>
            <p:txBody>
              <a:bodyPr wrap="none" lIns="0" tIns="0" rIns="0" bIns="0" anchor="t" anchorCtr="0">
                <a:spAutoFit/>
              </a:bodyPr>
              <a:p>
                <a:pPr algn="ctr"/>
                <a:r>
                  <a:rPr lang="zh-CN" altLang="en-US" sz="2400" dirty="0">
                    <a:latin typeface="Arial" panose="020B0604020202020204" pitchFamily="34" charset="0"/>
                    <a:ea typeface="宋体" panose="02010600030101010101" pitchFamily="2" charset="-122"/>
                  </a:rPr>
                  <a:t>存储器</a:t>
                </a:r>
                <a:endParaRPr lang="zh-CN" altLang="en-US" sz="2400" dirty="0">
                  <a:latin typeface="Arial" panose="020B0604020202020204" pitchFamily="34" charset="0"/>
                  <a:ea typeface="宋体" panose="02010600030101010101" pitchFamily="2" charset="-122"/>
                </a:endParaRPr>
              </a:p>
            </p:txBody>
          </p:sp>
          <p:sp>
            <p:nvSpPr>
              <p:cNvPr id="69677" name="Oval 47"/>
              <p:cNvSpPr/>
              <p:nvPr/>
            </p:nvSpPr>
            <p:spPr>
              <a:xfrm>
                <a:off x="2494" y="872"/>
                <a:ext cx="667" cy="601"/>
              </a:xfrm>
              <a:prstGeom prst="ellipse">
                <a:avLst/>
              </a:prstGeom>
              <a:noFill/>
              <a:ln w="20701"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78" name="Oval 48"/>
              <p:cNvSpPr/>
              <p:nvPr/>
            </p:nvSpPr>
            <p:spPr>
              <a:xfrm>
                <a:off x="2159" y="1714"/>
                <a:ext cx="667" cy="602"/>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69679" name="Rectangle 49"/>
              <p:cNvSpPr/>
              <p:nvPr/>
            </p:nvSpPr>
            <p:spPr>
              <a:xfrm>
                <a:off x="2284" y="1946"/>
                <a:ext cx="461"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CPU</a:t>
                </a:r>
                <a:endParaRPr lang="en-US" altLang="zh-CN" sz="2800" dirty="0">
                  <a:latin typeface="Arial" panose="020B0604020202020204" pitchFamily="34" charset="0"/>
                  <a:ea typeface="宋体" panose="02010600030101010101" pitchFamily="2" charset="-122"/>
                </a:endParaRPr>
              </a:p>
            </p:txBody>
          </p:sp>
          <p:sp>
            <p:nvSpPr>
              <p:cNvPr id="69680" name="Oval 50"/>
              <p:cNvSpPr/>
              <p:nvPr/>
            </p:nvSpPr>
            <p:spPr>
              <a:xfrm>
                <a:off x="1533" y="624"/>
                <a:ext cx="1920" cy="1731"/>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grpSp>
      <p:sp>
        <p:nvSpPr>
          <p:cNvPr id="69681" name="Rectangle 1026"/>
          <p:cNvSpPr txBox="1"/>
          <p:nvPr/>
        </p:nvSpPr>
        <p:spPr>
          <a:xfrm>
            <a:off x="-361950" y="190500"/>
            <a:ext cx="4870450" cy="769938"/>
          </a:xfrm>
          <a:prstGeom prst="rect">
            <a:avLst/>
          </a:prstGeom>
          <a:noFill/>
          <a:ln w="9525">
            <a:noFill/>
          </a:ln>
        </p:spPr>
        <p:txBody>
          <a:bodyPr anchor="t" anchorCtr="0"/>
          <a:p>
            <a:pPr marL="342900" indent="-342900" eaLnBrk="0" hangingPunct="0">
              <a:spcBef>
                <a:spcPts val="1000"/>
              </a:spcBef>
              <a:buClr>
                <a:schemeClr val="accent1"/>
              </a:buClr>
              <a:buFont typeface="Wingdings 3" panose="05040102010807070707"/>
              <a:buChar char=""/>
            </a:pPr>
            <a:r>
              <a:rPr lang="en-US" altLang="zh-CN" sz="4400" dirty="0">
                <a:solidFill>
                  <a:srgbClr val="C00000"/>
                </a:solidFill>
                <a:latin typeface="微软雅黑 Light" panose="020B0502040204020203" pitchFamily="34" charset="-122"/>
                <a:ea typeface="微软雅黑 Light" panose="020B0502040204020203" pitchFamily="34" charset="-122"/>
              </a:rPr>
              <a:t>1.4 </a:t>
            </a:r>
            <a:r>
              <a:rPr lang="zh-CN" altLang="en-US" sz="4400" dirty="0">
                <a:solidFill>
                  <a:srgbClr val="C00000"/>
                </a:solidFill>
                <a:latin typeface="微软雅黑 Light" panose="020B0502040204020203" pitchFamily="34" charset="-122"/>
                <a:ea typeface="微软雅黑 Light" panose="020B0502040204020203" pitchFamily="34" charset="-122"/>
              </a:rPr>
              <a:t>本书结构</a:t>
            </a:r>
            <a:endParaRPr lang="zh-CN" altLang="en-US" sz="4400" dirty="0">
              <a:solidFill>
                <a:srgbClr val="C00000"/>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64"/>
                                        </p:tgtEl>
                                        <p:attrNameLst>
                                          <p:attrName>style.visibility</p:attrName>
                                        </p:attrNameLst>
                                      </p:cBhvr>
                                      <p:to>
                                        <p:strVal val="visible"/>
                                      </p:to>
                                    </p:set>
                                    <p:animEffect transition="in" filter="blinds(horizontal)">
                                      <p:cBhvr>
                                        <p:cTn id="7" dur="500"/>
                                        <p:tgtEl>
                                          <p:spTgt spid="12496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8099" name="Rectangle 3"/>
          <p:cNvSpPr>
            <a:spLocks noGrp="1"/>
          </p:cNvSpPr>
          <p:nvPr>
            <p:ph idx="1"/>
          </p:nvPr>
        </p:nvSpPr>
        <p:spPr>
          <a:xfrm>
            <a:off x="371475" y="1554163"/>
            <a:ext cx="8491538" cy="4683125"/>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计算机的软件通常又可以分为两大类：系统软件和应用软件。</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系统软件用来管理整个计算 机系统，包括：</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lvl="1" defTabSz="457200">
              <a:spcBef>
                <a:spcPct val="0"/>
              </a:spcBef>
              <a:buClr>
                <a:srgbClr val="C00000"/>
              </a:buClr>
            </a:pPr>
            <a:r>
              <a:rPr lang="zh-CN" altLang="en-US" sz="2600" dirty="0">
                <a:solidFill>
                  <a:srgbClr val="2709BB"/>
                </a:solidFill>
                <a:latin typeface="微软雅黑 Light" panose="020B0502040204020203" pitchFamily="34" charset="-122"/>
                <a:ea typeface="微软雅黑 Light" panose="020B0502040204020203" pitchFamily="34" charset="-122"/>
              </a:rPr>
              <a:t>标准程序库</a:t>
            </a:r>
            <a:endParaRPr lang="en-US" altLang="zh-CN" sz="2600" dirty="0">
              <a:solidFill>
                <a:srgbClr val="2709BB"/>
              </a:solidFill>
              <a:latin typeface="微软雅黑 Light" panose="020B0502040204020203" pitchFamily="34" charset="-122"/>
              <a:ea typeface="微软雅黑 Light" panose="020B0502040204020203" pitchFamily="34" charset="-122"/>
            </a:endParaRPr>
          </a:p>
          <a:p>
            <a:pPr lvl="1" defTabSz="457200">
              <a:spcBef>
                <a:spcPct val="0"/>
              </a:spcBef>
              <a:buClr>
                <a:srgbClr val="C00000"/>
              </a:buClr>
            </a:pPr>
            <a:r>
              <a:rPr lang="zh-CN" altLang="en-US" sz="2600" dirty="0">
                <a:solidFill>
                  <a:srgbClr val="2709BB"/>
                </a:solidFill>
                <a:latin typeface="微软雅黑 Light" panose="020B0502040204020203" pitchFamily="34" charset="-122"/>
                <a:ea typeface="微软雅黑 Light" panose="020B0502040204020203" pitchFamily="34" charset="-122"/>
              </a:rPr>
              <a:t>语言处理程序</a:t>
            </a:r>
            <a:r>
              <a:rPr lang="en-US" altLang="zh-CN" sz="2600" dirty="0">
                <a:solidFill>
                  <a:srgbClr val="2709BB"/>
                </a:solidFill>
                <a:latin typeface="微软雅黑 Light" panose="020B0502040204020203" pitchFamily="34" charset="-122"/>
                <a:ea typeface="微软雅黑 Light" panose="020B0502040204020203" pitchFamily="34" charset="-122"/>
              </a:rPr>
              <a:t>(</a:t>
            </a:r>
            <a:r>
              <a:rPr lang="zh-CN" altLang="en-US" sz="2600" dirty="0">
                <a:solidFill>
                  <a:srgbClr val="2709BB"/>
                </a:solidFill>
                <a:latin typeface="微软雅黑 Light" panose="020B0502040204020203" pitchFamily="34" charset="-122"/>
                <a:ea typeface="微软雅黑 Light" panose="020B0502040204020203" pitchFamily="34" charset="-122"/>
              </a:rPr>
              <a:t>如汇编程序、编译程序</a:t>
            </a:r>
            <a:r>
              <a:rPr lang="en-US" altLang="zh-CN" sz="2600" dirty="0">
                <a:solidFill>
                  <a:srgbClr val="2709BB"/>
                </a:solidFill>
                <a:latin typeface="微软雅黑 Light" panose="020B0502040204020203" pitchFamily="34" charset="-122"/>
                <a:ea typeface="微软雅黑 Light" panose="020B0502040204020203" pitchFamily="34" charset="-122"/>
              </a:rPr>
              <a:t>)</a:t>
            </a:r>
            <a:endParaRPr lang="en-US" altLang="zh-CN" sz="2600" dirty="0">
              <a:solidFill>
                <a:srgbClr val="2709BB"/>
              </a:solidFill>
              <a:latin typeface="微软雅黑 Light" panose="020B0502040204020203" pitchFamily="34" charset="-122"/>
              <a:ea typeface="微软雅黑 Light" panose="020B0502040204020203" pitchFamily="34" charset="-122"/>
            </a:endParaRPr>
          </a:p>
          <a:p>
            <a:pPr lvl="1" defTabSz="457200">
              <a:spcBef>
                <a:spcPct val="0"/>
              </a:spcBef>
              <a:buClr>
                <a:srgbClr val="C00000"/>
              </a:buClr>
            </a:pPr>
            <a:r>
              <a:rPr lang="zh-CN" altLang="en-US" sz="2600" dirty="0">
                <a:solidFill>
                  <a:srgbClr val="2709BB"/>
                </a:solidFill>
                <a:latin typeface="微软雅黑 Light" panose="020B0502040204020203" pitchFamily="34" charset="-122"/>
                <a:ea typeface="微软雅黑 Light" panose="020B0502040204020203" pitchFamily="34" charset="-122"/>
              </a:rPr>
              <a:t>操作系统</a:t>
            </a:r>
            <a:r>
              <a:rPr lang="en-US" altLang="zh-CN" sz="2600" dirty="0">
                <a:solidFill>
                  <a:srgbClr val="2709BB"/>
                </a:solidFill>
                <a:latin typeface="微软雅黑 Light" panose="020B0502040204020203" pitchFamily="34" charset="-122"/>
                <a:ea typeface="微软雅黑 Light" panose="020B0502040204020203" pitchFamily="34" charset="-122"/>
              </a:rPr>
              <a:t>(</a:t>
            </a:r>
            <a:r>
              <a:rPr lang="zh-CN" altLang="en-US" sz="2600" dirty="0">
                <a:solidFill>
                  <a:srgbClr val="2709BB"/>
                </a:solidFill>
                <a:latin typeface="微软雅黑 Light" panose="020B0502040204020203" pitchFamily="34" charset="-122"/>
                <a:ea typeface="微软雅黑 Light" panose="020B0502040204020203" pitchFamily="34" charset="-122"/>
              </a:rPr>
              <a:t>如批处理系统、分时系统、实时系统</a:t>
            </a:r>
            <a:r>
              <a:rPr lang="en-US" altLang="zh-CN" sz="2600" dirty="0">
                <a:solidFill>
                  <a:srgbClr val="2709BB"/>
                </a:solidFill>
                <a:latin typeface="微软雅黑 Light" panose="020B0502040204020203" pitchFamily="34" charset="-122"/>
                <a:ea typeface="微软雅黑 Light" panose="020B0502040204020203" pitchFamily="34" charset="-122"/>
              </a:rPr>
              <a:t>)</a:t>
            </a:r>
            <a:endParaRPr lang="en-US" altLang="zh-CN" sz="2600" dirty="0">
              <a:solidFill>
                <a:srgbClr val="2709BB"/>
              </a:solidFill>
              <a:latin typeface="微软雅黑 Light" panose="020B0502040204020203" pitchFamily="34" charset="-122"/>
              <a:ea typeface="微软雅黑 Light" panose="020B0502040204020203" pitchFamily="34" charset="-122"/>
            </a:endParaRPr>
          </a:p>
          <a:p>
            <a:pPr lvl="1" defTabSz="457200">
              <a:spcBef>
                <a:spcPct val="0"/>
              </a:spcBef>
              <a:buClr>
                <a:srgbClr val="C00000"/>
              </a:buClr>
            </a:pPr>
            <a:r>
              <a:rPr lang="zh-CN" altLang="en-US" sz="2600" dirty="0">
                <a:solidFill>
                  <a:srgbClr val="2709BB"/>
                </a:solidFill>
                <a:latin typeface="微软雅黑 Light" panose="020B0502040204020203" pitchFamily="34" charset="-122"/>
                <a:ea typeface="微软雅黑 Light" panose="020B0502040204020203" pitchFamily="34" charset="-122"/>
              </a:rPr>
              <a:t>服务性程序</a:t>
            </a:r>
            <a:r>
              <a:rPr lang="en-US" altLang="zh-CN" sz="2600" dirty="0">
                <a:solidFill>
                  <a:srgbClr val="2709BB"/>
                </a:solidFill>
                <a:latin typeface="微软雅黑 Light" panose="020B0502040204020203" pitchFamily="34" charset="-122"/>
                <a:ea typeface="微软雅黑 Light" panose="020B0502040204020203" pitchFamily="34" charset="-122"/>
              </a:rPr>
              <a:t>(</a:t>
            </a:r>
            <a:r>
              <a:rPr lang="zh-CN" altLang="en-US" sz="2600" dirty="0">
                <a:solidFill>
                  <a:srgbClr val="2709BB"/>
                </a:solidFill>
                <a:latin typeface="微软雅黑 Light" panose="020B0502040204020203" pitchFamily="34" charset="-122"/>
                <a:ea typeface="微软雅黑 Light" panose="020B0502040204020203" pitchFamily="34" charset="-122"/>
              </a:rPr>
              <a:t>如诊断程序、调试程序、连接程序等</a:t>
            </a:r>
            <a:r>
              <a:rPr lang="en-US" altLang="zh-CN" sz="2600" dirty="0">
                <a:solidFill>
                  <a:srgbClr val="2709BB"/>
                </a:solidFill>
                <a:latin typeface="微软雅黑 Light" panose="020B0502040204020203" pitchFamily="34" charset="-122"/>
                <a:ea typeface="微软雅黑 Light" panose="020B0502040204020203" pitchFamily="34" charset="-122"/>
              </a:rPr>
              <a:t>)</a:t>
            </a:r>
            <a:endParaRPr lang="en-US" altLang="zh-CN" sz="2600" dirty="0">
              <a:solidFill>
                <a:srgbClr val="2709BB"/>
              </a:solidFill>
              <a:latin typeface="微软雅黑 Light" panose="020B0502040204020203" pitchFamily="34" charset="-122"/>
              <a:ea typeface="微软雅黑 Light" panose="020B0502040204020203" pitchFamily="34" charset="-122"/>
            </a:endParaRPr>
          </a:p>
          <a:p>
            <a:pPr lvl="1" defTabSz="457200">
              <a:spcBef>
                <a:spcPct val="0"/>
              </a:spcBef>
              <a:buClr>
                <a:srgbClr val="C00000"/>
              </a:buClr>
            </a:pPr>
            <a:r>
              <a:rPr lang="zh-CN" altLang="en-US" sz="2600" dirty="0">
                <a:solidFill>
                  <a:srgbClr val="2709BB"/>
                </a:solidFill>
                <a:latin typeface="微软雅黑 Light" panose="020B0502040204020203" pitchFamily="34" charset="-122"/>
                <a:ea typeface="微软雅黑 Light" panose="020B0502040204020203" pitchFamily="34" charset="-122"/>
              </a:rPr>
              <a:t>数据库管理系统</a:t>
            </a:r>
            <a:endParaRPr lang="en-US" altLang="zh-CN" sz="2600" dirty="0">
              <a:solidFill>
                <a:srgbClr val="2709BB"/>
              </a:solidFill>
              <a:latin typeface="微软雅黑 Light" panose="020B0502040204020203" pitchFamily="34" charset="-122"/>
              <a:ea typeface="微软雅黑 Light" panose="020B0502040204020203" pitchFamily="34" charset="-122"/>
            </a:endParaRPr>
          </a:p>
          <a:p>
            <a:pPr lvl="1" defTabSz="457200">
              <a:spcBef>
                <a:spcPct val="0"/>
              </a:spcBef>
              <a:buClr>
                <a:srgbClr val="C00000"/>
              </a:buClr>
            </a:pPr>
            <a:r>
              <a:rPr lang="zh-CN" altLang="en-US" sz="2600" dirty="0">
                <a:solidFill>
                  <a:srgbClr val="2709BB"/>
                </a:solidFill>
                <a:latin typeface="微软雅黑 Light" panose="020B0502040204020203" pitchFamily="34" charset="-122"/>
                <a:ea typeface="微软雅黑 Light" panose="020B0502040204020203" pitchFamily="34" charset="-122"/>
              </a:rPr>
              <a:t>网络软件等等</a:t>
            </a:r>
            <a:endParaRPr lang="zh-CN" altLang="en-US" sz="2600" dirty="0">
              <a:solidFill>
                <a:srgbClr val="2709BB"/>
              </a:solidFill>
              <a:latin typeface="微软雅黑 Light" panose="020B0502040204020203" pitchFamily="34" charset="-122"/>
              <a:ea typeface="微软雅黑 Light" panose="020B0502040204020203" pitchFamily="34" charset="-122"/>
            </a:endParaRPr>
          </a:p>
        </p:txBody>
      </p:sp>
      <p:sp>
        <p:nvSpPr>
          <p:cNvPr id="15362" name="Rectangle 2"/>
          <p:cNvSpPr>
            <a:spLocks noGrp="1"/>
          </p:cNvSpPr>
          <p:nvPr>
            <p:ph type="title"/>
          </p:nvPr>
        </p:nvSpPr>
        <p:spPr>
          <a:xfrm>
            <a:off x="1158875" y="609600"/>
            <a:ext cx="6454775" cy="762000"/>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系统软件与应用软件</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5363" name="矩形 6"/>
          <p:cNvSpPr/>
          <p:nvPr/>
        </p:nvSpPr>
        <p:spPr>
          <a:xfrm>
            <a:off x="8167688" y="139700"/>
            <a:ext cx="877887"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1.1.1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8099"/>
                                        </p:tgtEl>
                                        <p:attrNameLst>
                                          <p:attrName>style.visibility</p:attrName>
                                        </p:attrNameLst>
                                      </p:cBhvr>
                                      <p:to>
                                        <p:strVal val="visible"/>
                                      </p:to>
                                    </p:set>
                                    <p:animEffect transition="in" filter="blinds(horizontal)">
                                      <p:cBhvr>
                                        <p:cTn id="7" dur="500"/>
                                        <p:tgtEl>
                                          <p:spTgt spid="3880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8099">
                                            <p:txEl>
                                              <p:charRg st="0" end="28"/>
                                            </p:txEl>
                                          </p:spTgt>
                                        </p:tgtEl>
                                        <p:attrNameLst>
                                          <p:attrName>style.visibility</p:attrName>
                                        </p:attrNameLst>
                                      </p:cBhvr>
                                      <p:to>
                                        <p:strVal val="visible"/>
                                      </p:to>
                                    </p:set>
                                    <p:animEffect transition="in" filter="blinds(horizontal)">
                                      <p:cBhvr>
                                        <p:cTn id="10" dur="500"/>
                                        <p:tgtEl>
                                          <p:spTgt spid="388099">
                                            <p:txEl>
                                              <p:charRg st="0" end="2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8099">
                                            <p:txEl>
                                              <p:charRg st="28" end="49"/>
                                            </p:txEl>
                                          </p:spTgt>
                                        </p:tgtEl>
                                        <p:attrNameLst>
                                          <p:attrName>style.visibility</p:attrName>
                                        </p:attrNameLst>
                                      </p:cBhvr>
                                      <p:to>
                                        <p:strVal val="visible"/>
                                      </p:to>
                                    </p:set>
                                    <p:animEffect transition="in" filter="blinds(horizontal)">
                                      <p:cBhvr>
                                        <p:cTn id="15" dur="500"/>
                                        <p:tgtEl>
                                          <p:spTgt spid="388099">
                                            <p:txEl>
                                              <p:charRg st="28" end="4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88099">
                                            <p:txEl>
                                              <p:charRg st="49" end="55"/>
                                            </p:txEl>
                                          </p:spTgt>
                                        </p:tgtEl>
                                        <p:attrNameLst>
                                          <p:attrName>style.visibility</p:attrName>
                                        </p:attrNameLst>
                                      </p:cBhvr>
                                      <p:to>
                                        <p:strVal val="visible"/>
                                      </p:to>
                                    </p:set>
                                    <p:animEffect transition="in" filter="blinds(horizontal)">
                                      <p:cBhvr>
                                        <p:cTn id="20" dur="500"/>
                                        <p:tgtEl>
                                          <p:spTgt spid="388099">
                                            <p:txEl>
                                              <p:charRg st="49" end="5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88099">
                                            <p:txEl>
                                              <p:charRg st="55" end="74"/>
                                            </p:txEl>
                                          </p:spTgt>
                                        </p:tgtEl>
                                        <p:attrNameLst>
                                          <p:attrName>style.visibility</p:attrName>
                                        </p:attrNameLst>
                                      </p:cBhvr>
                                      <p:to>
                                        <p:strVal val="visible"/>
                                      </p:to>
                                    </p:set>
                                    <p:animEffect transition="in" filter="blinds(horizontal)">
                                      <p:cBhvr>
                                        <p:cTn id="25" dur="500"/>
                                        <p:tgtEl>
                                          <p:spTgt spid="388099">
                                            <p:txEl>
                                              <p:charRg st="55" end="7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88099">
                                            <p:txEl>
                                              <p:charRg st="74" end="97"/>
                                            </p:txEl>
                                          </p:spTgt>
                                        </p:tgtEl>
                                        <p:attrNameLst>
                                          <p:attrName>style.visibility</p:attrName>
                                        </p:attrNameLst>
                                      </p:cBhvr>
                                      <p:to>
                                        <p:strVal val="visible"/>
                                      </p:to>
                                    </p:set>
                                    <p:animEffect transition="in" filter="blinds(horizontal)">
                                      <p:cBhvr>
                                        <p:cTn id="30" dur="500"/>
                                        <p:tgtEl>
                                          <p:spTgt spid="388099">
                                            <p:txEl>
                                              <p:charRg st="74" end="9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88099">
                                            <p:txEl>
                                              <p:charRg st="97" end="121"/>
                                            </p:txEl>
                                          </p:spTgt>
                                        </p:tgtEl>
                                        <p:attrNameLst>
                                          <p:attrName>style.visibility</p:attrName>
                                        </p:attrNameLst>
                                      </p:cBhvr>
                                      <p:to>
                                        <p:strVal val="visible"/>
                                      </p:to>
                                    </p:set>
                                    <p:animEffect transition="in" filter="blinds(horizontal)">
                                      <p:cBhvr>
                                        <p:cTn id="35" dur="500"/>
                                        <p:tgtEl>
                                          <p:spTgt spid="388099">
                                            <p:txEl>
                                              <p:charRg st="97" end="12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88099">
                                            <p:txEl>
                                              <p:charRg st="121" end="129"/>
                                            </p:txEl>
                                          </p:spTgt>
                                        </p:tgtEl>
                                        <p:attrNameLst>
                                          <p:attrName>style.visibility</p:attrName>
                                        </p:attrNameLst>
                                      </p:cBhvr>
                                      <p:to>
                                        <p:strVal val="visible"/>
                                      </p:to>
                                    </p:set>
                                    <p:animEffect transition="in" filter="blinds(horizontal)">
                                      <p:cBhvr>
                                        <p:cTn id="40" dur="500"/>
                                        <p:tgtEl>
                                          <p:spTgt spid="388099">
                                            <p:txEl>
                                              <p:charRg st="121" end="12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88099">
                                            <p:txEl>
                                              <p:charRg st="129" end="136"/>
                                            </p:txEl>
                                          </p:spTgt>
                                        </p:tgtEl>
                                        <p:attrNameLst>
                                          <p:attrName>style.visibility</p:attrName>
                                        </p:attrNameLst>
                                      </p:cBhvr>
                                      <p:to>
                                        <p:strVal val="visible"/>
                                      </p:to>
                                    </p:set>
                                    <p:animEffect transition="in" filter="blinds(horizontal)">
                                      <p:cBhvr>
                                        <p:cTn id="45" dur="500"/>
                                        <p:tgtEl>
                                          <p:spTgt spid="388099">
                                            <p:txEl>
                                              <p:charRg st="129"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animBg="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3"/>
          <p:cNvSpPr/>
          <p:nvPr/>
        </p:nvSpPr>
        <p:spPr>
          <a:xfrm>
            <a:off x="2586038" y="1543050"/>
            <a:ext cx="9144000" cy="0"/>
          </a:xfrm>
          <a:prstGeom prst="rect">
            <a:avLst/>
          </a:prstGeom>
          <a:noFill/>
          <a:ln w="9525">
            <a:noFill/>
          </a:ln>
        </p:spPr>
        <p:txBody>
          <a:bodyPr anchor="t" anchorCtr="0">
            <a:spAutoFit/>
          </a:bodyPr>
          <a:p>
            <a:endParaRPr lang="zh-CN" altLang="en-US" dirty="0">
              <a:latin typeface="Arial" panose="020B0604020202020204" pitchFamily="34" charset="0"/>
              <a:ea typeface="宋体" panose="02010600030101010101" pitchFamily="2" charset="-122"/>
            </a:endParaRPr>
          </a:p>
        </p:txBody>
      </p:sp>
      <p:grpSp>
        <p:nvGrpSpPr>
          <p:cNvPr id="70658" name="Group 4"/>
          <p:cNvGrpSpPr/>
          <p:nvPr/>
        </p:nvGrpSpPr>
        <p:grpSpPr>
          <a:xfrm>
            <a:off x="3201988" y="787400"/>
            <a:ext cx="1936750" cy="2346325"/>
            <a:chOff x="1874" y="639"/>
            <a:chExt cx="1220" cy="1478"/>
          </a:xfrm>
        </p:grpSpPr>
        <p:sp>
          <p:nvSpPr>
            <p:cNvPr id="70659" name="Rectangle 5"/>
            <p:cNvSpPr/>
            <p:nvPr/>
          </p:nvSpPr>
          <p:spPr>
            <a:xfrm>
              <a:off x="2226" y="1427"/>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60" name="Rectangle 6"/>
            <p:cNvSpPr/>
            <p:nvPr/>
          </p:nvSpPr>
          <p:spPr>
            <a:xfrm>
              <a:off x="1874" y="1039"/>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61" name="Rectangle 7"/>
            <p:cNvSpPr/>
            <p:nvPr/>
          </p:nvSpPr>
          <p:spPr>
            <a:xfrm>
              <a:off x="2562" y="1039"/>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62" name="Rectangle 8"/>
            <p:cNvSpPr/>
            <p:nvPr/>
          </p:nvSpPr>
          <p:spPr>
            <a:xfrm>
              <a:off x="2226" y="1913"/>
              <a:ext cx="532" cy="204"/>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63" name="Rectangle 9"/>
            <p:cNvSpPr/>
            <p:nvPr/>
          </p:nvSpPr>
          <p:spPr>
            <a:xfrm>
              <a:off x="2181" y="639"/>
              <a:ext cx="623" cy="18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70664" name="Group 10"/>
          <p:cNvGrpSpPr/>
          <p:nvPr/>
        </p:nvGrpSpPr>
        <p:grpSpPr>
          <a:xfrm>
            <a:off x="1301750" y="3952875"/>
            <a:ext cx="1938338" cy="2287588"/>
            <a:chOff x="677" y="2633"/>
            <a:chExt cx="1221" cy="1441"/>
          </a:xfrm>
        </p:grpSpPr>
        <p:sp>
          <p:nvSpPr>
            <p:cNvPr id="70665" name="Rectangle 11"/>
            <p:cNvSpPr/>
            <p:nvPr/>
          </p:nvSpPr>
          <p:spPr>
            <a:xfrm>
              <a:off x="1031" y="3369"/>
              <a:ext cx="532" cy="294"/>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66" name="Rectangle 12"/>
            <p:cNvSpPr/>
            <p:nvPr/>
          </p:nvSpPr>
          <p:spPr>
            <a:xfrm>
              <a:off x="677" y="2995"/>
              <a:ext cx="533"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67" name="Rectangle 13"/>
            <p:cNvSpPr/>
            <p:nvPr/>
          </p:nvSpPr>
          <p:spPr>
            <a:xfrm>
              <a:off x="1365" y="2995"/>
              <a:ext cx="533"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68" name="Rectangle 14"/>
            <p:cNvSpPr/>
            <p:nvPr/>
          </p:nvSpPr>
          <p:spPr>
            <a:xfrm>
              <a:off x="1031" y="3869"/>
              <a:ext cx="532" cy="205"/>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69" name="Rectangle 15"/>
            <p:cNvSpPr/>
            <p:nvPr/>
          </p:nvSpPr>
          <p:spPr>
            <a:xfrm>
              <a:off x="893" y="2633"/>
              <a:ext cx="806" cy="18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70670" name="Group 68"/>
          <p:cNvGrpSpPr/>
          <p:nvPr/>
        </p:nvGrpSpPr>
        <p:grpSpPr>
          <a:xfrm>
            <a:off x="760413" y="2647950"/>
            <a:ext cx="3952875" cy="3968750"/>
            <a:chOff x="336" y="1811"/>
            <a:chExt cx="2490" cy="2500"/>
          </a:xfrm>
        </p:grpSpPr>
        <p:sp>
          <p:nvSpPr>
            <p:cNvPr id="70671" name="Rectangle 17"/>
            <p:cNvSpPr/>
            <p:nvPr/>
          </p:nvSpPr>
          <p:spPr>
            <a:xfrm>
              <a:off x="1121" y="3307"/>
              <a:ext cx="847" cy="154"/>
            </a:xfrm>
            <a:prstGeom prst="rect">
              <a:avLst/>
            </a:prstGeom>
            <a:noFill/>
            <a:ln w="9525">
              <a:noFill/>
            </a:ln>
          </p:spPr>
          <p:txBody>
            <a:bodyPr lIns="0" tIns="0" rIns="0" bIns="0" anchor="t" anchorCtr="0">
              <a:spAutoFit/>
            </a:bodyPr>
            <a:p>
              <a:r>
                <a:rPr lang="zh-CN" altLang="en-US" sz="1600" dirty="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CPU</a:t>
              </a:r>
              <a:endParaRPr lang="zh-CN" altLang="en-US" sz="1600" dirty="0">
                <a:latin typeface="Arial" panose="020B0604020202020204" pitchFamily="34" charset="0"/>
                <a:ea typeface="宋体" panose="02010600030101010101" pitchFamily="2" charset="-122"/>
              </a:endParaRPr>
            </a:p>
          </p:txBody>
        </p:sp>
        <p:grpSp>
          <p:nvGrpSpPr>
            <p:cNvPr id="70672" name="Group 67"/>
            <p:cNvGrpSpPr/>
            <p:nvPr/>
          </p:nvGrpSpPr>
          <p:grpSpPr>
            <a:xfrm>
              <a:off x="336" y="1811"/>
              <a:ext cx="2490" cy="2500"/>
              <a:chOff x="336" y="1811"/>
              <a:chExt cx="2490" cy="2500"/>
            </a:xfrm>
          </p:grpSpPr>
          <p:sp>
            <p:nvSpPr>
              <p:cNvPr id="70673" name="Oval 19"/>
              <p:cNvSpPr/>
              <p:nvPr/>
            </p:nvSpPr>
            <p:spPr>
              <a:xfrm>
                <a:off x="963" y="3185"/>
                <a:ext cx="668" cy="602"/>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74" name="Rectangle 20"/>
              <p:cNvSpPr/>
              <p:nvPr/>
            </p:nvSpPr>
            <p:spPr>
              <a:xfrm>
                <a:off x="1029" y="3482"/>
                <a:ext cx="607" cy="154"/>
              </a:xfrm>
              <a:prstGeom prst="rect">
                <a:avLst/>
              </a:prstGeom>
              <a:noFill/>
              <a:ln w="9525">
                <a:noFill/>
              </a:ln>
            </p:spPr>
            <p:txBody>
              <a:bodyPr lIns="0" tIns="0" rIns="0" bIns="0" anchor="t" anchorCtr="0">
                <a:spAutoFit/>
              </a:bodyPr>
              <a:p>
                <a:r>
                  <a:rPr lang="zh-CN" altLang="en-US" sz="1600" dirty="0">
                    <a:latin typeface="Arial" panose="020B0604020202020204" pitchFamily="34" charset="0"/>
                    <a:ea typeface="宋体" panose="02010600030101010101" pitchFamily="2" charset="-122"/>
                  </a:rPr>
                  <a:t>内部互连</a:t>
                </a:r>
                <a:endParaRPr lang="zh-CN" altLang="en-US" sz="1600" dirty="0">
                  <a:latin typeface="Arial" panose="020B0604020202020204" pitchFamily="34" charset="0"/>
                  <a:ea typeface="宋体" panose="02010600030101010101" pitchFamily="2" charset="-122"/>
                </a:endParaRPr>
              </a:p>
            </p:txBody>
          </p:sp>
          <p:sp>
            <p:nvSpPr>
              <p:cNvPr id="70675" name="Oval 21"/>
              <p:cNvSpPr/>
              <p:nvPr/>
            </p:nvSpPr>
            <p:spPr>
              <a:xfrm>
                <a:off x="610" y="2797"/>
                <a:ext cx="668" cy="602"/>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76" name="Rectangle 22"/>
              <p:cNvSpPr/>
              <p:nvPr/>
            </p:nvSpPr>
            <p:spPr>
              <a:xfrm>
                <a:off x="699" y="2928"/>
                <a:ext cx="473"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ALU</a:t>
                </a:r>
                <a:endParaRPr lang="en-US" altLang="zh-CN" sz="2800" dirty="0">
                  <a:latin typeface="Arial" panose="020B0604020202020204" pitchFamily="34" charset="0"/>
                  <a:ea typeface="宋体" panose="02010600030101010101" pitchFamily="2" charset="-122"/>
                </a:endParaRPr>
              </a:p>
            </p:txBody>
          </p:sp>
          <p:sp>
            <p:nvSpPr>
              <p:cNvPr id="70677" name="Oval 23"/>
              <p:cNvSpPr/>
              <p:nvPr/>
            </p:nvSpPr>
            <p:spPr>
              <a:xfrm>
                <a:off x="1297" y="2797"/>
                <a:ext cx="669" cy="602"/>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78" name="Rectangle 24"/>
              <p:cNvSpPr/>
              <p:nvPr/>
            </p:nvSpPr>
            <p:spPr>
              <a:xfrm>
                <a:off x="1485" y="2928"/>
                <a:ext cx="324"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CU</a:t>
                </a:r>
                <a:endParaRPr lang="en-US" altLang="zh-CN" sz="2800" dirty="0">
                  <a:latin typeface="Arial" panose="020B0604020202020204" pitchFamily="34" charset="0"/>
                  <a:ea typeface="宋体" panose="02010600030101010101" pitchFamily="2" charset="-122"/>
                </a:endParaRPr>
              </a:p>
            </p:txBody>
          </p:sp>
          <p:sp>
            <p:nvSpPr>
              <p:cNvPr id="70679" name="Oval 25"/>
              <p:cNvSpPr/>
              <p:nvPr/>
            </p:nvSpPr>
            <p:spPr>
              <a:xfrm>
                <a:off x="963" y="3670"/>
                <a:ext cx="668" cy="602"/>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80" name="Rectangle 26"/>
              <p:cNvSpPr/>
              <p:nvPr/>
            </p:nvSpPr>
            <p:spPr>
              <a:xfrm>
                <a:off x="1008" y="3906"/>
                <a:ext cx="585" cy="233"/>
              </a:xfrm>
              <a:prstGeom prst="rect">
                <a:avLst/>
              </a:prstGeom>
              <a:noFill/>
              <a:ln w="9525">
                <a:noFill/>
              </a:ln>
            </p:spPr>
            <p:txBody>
              <a:bodyPr wrap="none" lIns="0" tIns="0" rIns="0" bIns="0" anchor="t" anchorCtr="0">
                <a:spAutoFit/>
              </a:bodyPr>
              <a:p>
                <a:r>
                  <a:rPr lang="zh-CN" altLang="en-US" sz="2400" dirty="0">
                    <a:latin typeface="Arial" panose="020B0604020202020204" pitchFamily="34" charset="0"/>
                    <a:ea typeface="宋体" panose="02010600030101010101" pitchFamily="2" charset="-122"/>
                  </a:rPr>
                  <a:t>寄存器</a:t>
                </a:r>
                <a:endParaRPr lang="zh-CN" altLang="en-US" sz="2400" dirty="0">
                  <a:latin typeface="Arial" panose="020B0604020202020204" pitchFamily="34" charset="0"/>
                  <a:ea typeface="宋体" panose="02010600030101010101" pitchFamily="2" charset="-122"/>
                </a:endParaRPr>
              </a:p>
            </p:txBody>
          </p:sp>
          <p:sp>
            <p:nvSpPr>
              <p:cNvPr id="70681" name="Rectangle 27"/>
              <p:cNvSpPr/>
              <p:nvPr/>
            </p:nvSpPr>
            <p:spPr>
              <a:xfrm>
                <a:off x="845" y="2631"/>
                <a:ext cx="1507" cy="173"/>
              </a:xfrm>
              <a:prstGeom prst="rect">
                <a:avLst/>
              </a:prstGeom>
              <a:noFill/>
              <a:ln w="9525">
                <a:noFill/>
              </a:ln>
            </p:spPr>
            <p:txBody>
              <a:bodyPr lIns="0" tIns="0" rIns="0" bIns="0" anchor="t" anchorCtr="0">
                <a:spAutoFit/>
              </a:bodyPr>
              <a:p>
                <a:r>
                  <a:rPr lang="zh-CN" altLang="en-US" dirty="0">
                    <a:latin typeface="Arial" panose="020B0604020202020204" pitchFamily="34" charset="0"/>
                    <a:ea typeface="宋体" panose="02010600030101010101" pitchFamily="2" charset="-122"/>
                  </a:rPr>
                  <a:t>中央处理器</a:t>
                </a:r>
                <a:endParaRPr lang="zh-CN" altLang="en-US" dirty="0">
                  <a:latin typeface="Arial" panose="020B0604020202020204" pitchFamily="34" charset="0"/>
                  <a:ea typeface="宋体" panose="02010600030101010101" pitchFamily="2" charset="-122"/>
                </a:endParaRPr>
              </a:p>
            </p:txBody>
          </p:sp>
          <p:sp>
            <p:nvSpPr>
              <p:cNvPr id="70682" name="Oval 28"/>
              <p:cNvSpPr/>
              <p:nvPr/>
            </p:nvSpPr>
            <p:spPr>
              <a:xfrm>
                <a:off x="336" y="2580"/>
                <a:ext cx="1921" cy="1731"/>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83" name="Line 29"/>
              <p:cNvSpPr/>
              <p:nvPr/>
            </p:nvSpPr>
            <p:spPr>
              <a:xfrm flipH="1">
                <a:off x="755" y="1811"/>
                <a:ext cx="1484" cy="923"/>
              </a:xfrm>
              <a:prstGeom prst="line">
                <a:avLst/>
              </a:prstGeom>
              <a:ln w="20638" cap="flat" cmpd="sng">
                <a:solidFill>
                  <a:schemeClr val="tx1"/>
                </a:solidFill>
                <a:prstDash val="solid"/>
                <a:round/>
                <a:headEnd type="none" w="med" len="med"/>
                <a:tailEnd type="none" w="med" len="med"/>
              </a:ln>
            </p:spPr>
          </p:sp>
          <p:sp>
            <p:nvSpPr>
              <p:cNvPr id="70684" name="Line 30"/>
              <p:cNvSpPr/>
              <p:nvPr/>
            </p:nvSpPr>
            <p:spPr>
              <a:xfrm flipH="1">
                <a:off x="2221" y="2070"/>
                <a:ext cx="605" cy="1608"/>
              </a:xfrm>
              <a:prstGeom prst="line">
                <a:avLst/>
              </a:prstGeom>
              <a:ln w="20638" cap="flat" cmpd="sng">
                <a:solidFill>
                  <a:schemeClr val="tx1"/>
                </a:solidFill>
                <a:prstDash val="solid"/>
                <a:round/>
                <a:headEnd type="none" w="med" len="med"/>
                <a:tailEnd type="none" w="med" len="med"/>
              </a:ln>
            </p:spPr>
          </p:sp>
        </p:grpSp>
      </p:grpSp>
      <p:grpSp>
        <p:nvGrpSpPr>
          <p:cNvPr id="70685" name="Group 31"/>
          <p:cNvGrpSpPr/>
          <p:nvPr/>
        </p:nvGrpSpPr>
        <p:grpSpPr>
          <a:xfrm>
            <a:off x="5313363" y="3892550"/>
            <a:ext cx="2016125" cy="2239963"/>
            <a:chOff x="3204" y="2595"/>
            <a:chExt cx="1270" cy="1411"/>
          </a:xfrm>
        </p:grpSpPr>
        <p:sp>
          <p:nvSpPr>
            <p:cNvPr id="70686" name="Rectangle 32"/>
            <p:cNvSpPr/>
            <p:nvPr/>
          </p:nvSpPr>
          <p:spPr>
            <a:xfrm>
              <a:off x="3884" y="3193"/>
              <a:ext cx="590" cy="42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87" name="Rectangle 33"/>
            <p:cNvSpPr/>
            <p:nvPr/>
          </p:nvSpPr>
          <p:spPr>
            <a:xfrm>
              <a:off x="3288" y="2595"/>
              <a:ext cx="806" cy="188"/>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88" name="Rectangle 34"/>
            <p:cNvSpPr/>
            <p:nvPr/>
          </p:nvSpPr>
          <p:spPr>
            <a:xfrm>
              <a:off x="3204" y="3069"/>
              <a:ext cx="590" cy="183"/>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89" name="Rectangle 35"/>
            <p:cNvSpPr/>
            <p:nvPr/>
          </p:nvSpPr>
          <p:spPr>
            <a:xfrm>
              <a:off x="3390" y="3823"/>
              <a:ext cx="664" cy="183"/>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7" name="Group 70"/>
          <p:cNvGrpSpPr/>
          <p:nvPr/>
        </p:nvGrpSpPr>
        <p:grpSpPr>
          <a:xfrm>
            <a:off x="2660650" y="3868738"/>
            <a:ext cx="4953000" cy="2762250"/>
            <a:chOff x="1533" y="2580"/>
            <a:chExt cx="3120" cy="1740"/>
          </a:xfrm>
        </p:grpSpPr>
        <p:sp>
          <p:nvSpPr>
            <p:cNvPr id="70691" name="Rectangle 37"/>
            <p:cNvSpPr/>
            <p:nvPr/>
          </p:nvSpPr>
          <p:spPr>
            <a:xfrm>
              <a:off x="3935" y="3168"/>
              <a:ext cx="483" cy="192"/>
            </a:xfrm>
            <a:prstGeom prst="rect">
              <a:avLst/>
            </a:prstGeom>
            <a:noFill/>
            <a:ln w="9525">
              <a:noFill/>
            </a:ln>
          </p:spPr>
          <p:txBody>
            <a:bodyPr wrap="none" lIns="0" tIns="0" rIns="0" bIns="0" anchor="t" anchorCtr="0">
              <a:spAutoFit/>
            </a:bodyPr>
            <a:p>
              <a:r>
                <a:rPr lang="zh-CN" altLang="en-US" sz="2000" dirty="0">
                  <a:latin typeface="Arial" panose="020B0604020202020204" pitchFamily="34" charset="0"/>
                  <a:ea typeface="宋体" panose="02010600030101010101" pitchFamily="2" charset="-122"/>
                </a:rPr>
                <a:t>寄存器</a:t>
              </a:r>
              <a:endParaRPr lang="zh-CN" altLang="en-US" sz="2000" dirty="0">
                <a:latin typeface="Arial" panose="020B0604020202020204" pitchFamily="34" charset="0"/>
                <a:ea typeface="宋体" panose="02010600030101010101" pitchFamily="2" charset="-122"/>
              </a:endParaRPr>
            </a:p>
          </p:txBody>
        </p:sp>
        <p:grpSp>
          <p:nvGrpSpPr>
            <p:cNvPr id="70692" name="Group 69"/>
            <p:cNvGrpSpPr/>
            <p:nvPr/>
          </p:nvGrpSpPr>
          <p:grpSpPr>
            <a:xfrm>
              <a:off x="1533" y="2580"/>
              <a:ext cx="3120" cy="1740"/>
              <a:chOff x="1533" y="2580"/>
              <a:chExt cx="3120" cy="1740"/>
            </a:xfrm>
          </p:grpSpPr>
          <p:sp>
            <p:nvSpPr>
              <p:cNvPr id="70693" name="Oval 39"/>
              <p:cNvSpPr/>
              <p:nvPr/>
            </p:nvSpPr>
            <p:spPr>
              <a:xfrm>
                <a:off x="3766" y="3036"/>
                <a:ext cx="824" cy="742"/>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94" name="Rectangle 40"/>
              <p:cNvSpPr/>
              <p:nvPr/>
            </p:nvSpPr>
            <p:spPr>
              <a:xfrm>
                <a:off x="3878" y="3408"/>
                <a:ext cx="644" cy="192"/>
              </a:xfrm>
              <a:prstGeom prst="rect">
                <a:avLst/>
              </a:prstGeom>
              <a:noFill/>
              <a:ln w="9525">
                <a:noFill/>
              </a:ln>
            </p:spPr>
            <p:txBody>
              <a:bodyPr wrap="none" lIns="0" tIns="0" rIns="0" bIns="0" anchor="t" anchorCtr="0">
                <a:spAutoFit/>
              </a:bodyPr>
              <a:p>
                <a:r>
                  <a:rPr lang="zh-CN" altLang="en-US" sz="2000" dirty="0">
                    <a:latin typeface="Arial" panose="020B0604020202020204" pitchFamily="34" charset="0"/>
                    <a:ea typeface="宋体" panose="02010600030101010101" pitchFamily="2" charset="-122"/>
                  </a:rPr>
                  <a:t>和解码器</a:t>
                </a:r>
                <a:endParaRPr lang="zh-CN" altLang="en-US" sz="2000" dirty="0">
                  <a:latin typeface="Arial" panose="020B0604020202020204" pitchFamily="34" charset="0"/>
                  <a:ea typeface="宋体" panose="02010600030101010101" pitchFamily="2" charset="-122"/>
                </a:endParaRPr>
              </a:p>
            </p:txBody>
          </p:sp>
          <p:sp>
            <p:nvSpPr>
              <p:cNvPr id="70695" name="Rectangle 41"/>
              <p:cNvSpPr/>
              <p:nvPr/>
            </p:nvSpPr>
            <p:spPr>
              <a:xfrm>
                <a:off x="3411" y="2602"/>
                <a:ext cx="834" cy="173"/>
              </a:xfrm>
              <a:prstGeom prst="rect">
                <a:avLst/>
              </a:prstGeom>
              <a:noFill/>
              <a:ln w="9525">
                <a:noFill/>
              </a:ln>
            </p:spPr>
            <p:txBody>
              <a:bodyPr lIns="0" tIns="0" rIns="0" bIns="0" anchor="t" anchorCtr="0">
                <a:spAutoFit/>
              </a:bodyPr>
              <a:p>
                <a:r>
                  <a:rPr lang="zh-CN" altLang="en-US" dirty="0">
                    <a:latin typeface="Arial" panose="020B0604020202020204" pitchFamily="34" charset="0"/>
                    <a:ea typeface="宋体" panose="02010600030101010101" pitchFamily="2" charset="-122"/>
                  </a:rPr>
                  <a:t>控制单元</a:t>
                </a:r>
                <a:endParaRPr lang="zh-CN" altLang="en-US" dirty="0">
                  <a:latin typeface="Arial" panose="020B0604020202020204" pitchFamily="34" charset="0"/>
                  <a:ea typeface="宋体" panose="02010600030101010101" pitchFamily="2" charset="-122"/>
                </a:endParaRPr>
              </a:p>
            </p:txBody>
          </p:sp>
          <p:sp>
            <p:nvSpPr>
              <p:cNvPr id="70696" name="Oval 42"/>
              <p:cNvSpPr/>
              <p:nvPr/>
            </p:nvSpPr>
            <p:spPr>
              <a:xfrm>
                <a:off x="2731" y="2580"/>
                <a:ext cx="1922" cy="1731"/>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97" name="Oval 43"/>
              <p:cNvSpPr/>
              <p:nvPr/>
            </p:nvSpPr>
            <p:spPr>
              <a:xfrm>
                <a:off x="3086" y="2789"/>
                <a:ext cx="824" cy="743"/>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698" name="Rectangle 44"/>
              <p:cNvSpPr/>
              <p:nvPr/>
            </p:nvSpPr>
            <p:spPr>
              <a:xfrm>
                <a:off x="3116" y="2934"/>
                <a:ext cx="776" cy="388"/>
              </a:xfrm>
              <a:prstGeom prst="rect">
                <a:avLst/>
              </a:prstGeom>
              <a:noFill/>
              <a:ln w="9525">
                <a:noFill/>
              </a:ln>
            </p:spPr>
            <p:txBody>
              <a:bodyPr lIns="0" tIns="0" rIns="0" bIns="0" anchor="t" anchorCtr="0">
                <a:spAutoFit/>
              </a:bodyPr>
              <a:p>
                <a:pPr algn="ctr"/>
                <a:r>
                  <a:rPr lang="zh-CN" altLang="en-US" sz="2000" dirty="0">
                    <a:latin typeface="Arial" panose="020B0604020202020204" pitchFamily="34" charset="0"/>
                    <a:ea typeface="宋体" panose="02010600030101010101" pitchFamily="2" charset="-122"/>
                  </a:rPr>
                  <a:t>排队</a:t>
                </a:r>
                <a:endParaRPr lang="zh-CN" altLang="en-US" sz="2000" dirty="0">
                  <a:latin typeface="Arial" panose="020B0604020202020204" pitchFamily="34" charset="0"/>
                  <a:ea typeface="宋体" panose="02010600030101010101" pitchFamily="2" charset="-122"/>
                </a:endParaRPr>
              </a:p>
              <a:p>
                <a:pPr algn="ctr"/>
                <a:r>
                  <a:rPr lang="zh-CN" altLang="en-US" sz="2000" dirty="0">
                    <a:latin typeface="Arial" panose="020B0604020202020204" pitchFamily="34" charset="0"/>
                    <a:ea typeface="宋体" panose="02010600030101010101" pitchFamily="2" charset="-122"/>
                  </a:rPr>
                  <a:t>逻辑</a:t>
                </a:r>
                <a:endParaRPr lang="zh-CN" altLang="en-US" sz="2000" dirty="0">
                  <a:latin typeface="Arial" panose="020B0604020202020204" pitchFamily="34" charset="0"/>
                  <a:ea typeface="宋体" panose="02010600030101010101" pitchFamily="2" charset="-122"/>
                </a:endParaRPr>
              </a:p>
            </p:txBody>
          </p:sp>
          <p:sp>
            <p:nvSpPr>
              <p:cNvPr id="70699" name="Oval 45"/>
              <p:cNvSpPr/>
              <p:nvPr/>
            </p:nvSpPr>
            <p:spPr>
              <a:xfrm>
                <a:off x="3312" y="3577"/>
                <a:ext cx="824" cy="743"/>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700" name="Rectangle 46"/>
              <p:cNvSpPr/>
              <p:nvPr/>
            </p:nvSpPr>
            <p:spPr>
              <a:xfrm>
                <a:off x="3390" y="3705"/>
                <a:ext cx="683" cy="388"/>
              </a:xfrm>
              <a:prstGeom prst="rect">
                <a:avLst/>
              </a:prstGeom>
              <a:noFill/>
              <a:ln w="9525">
                <a:noFill/>
              </a:ln>
            </p:spPr>
            <p:txBody>
              <a:bodyPr lIns="0" tIns="0" rIns="0" bIns="0" anchor="t" anchorCtr="0">
                <a:spAutoFit/>
              </a:bodyPr>
              <a:p>
                <a:pPr algn="ctr"/>
                <a:r>
                  <a:rPr lang="zh-CN" altLang="en-US" sz="2000" dirty="0">
                    <a:latin typeface="Arial" panose="020B0604020202020204" pitchFamily="34" charset="0"/>
                    <a:ea typeface="宋体" panose="02010600030101010101" pitchFamily="2" charset="-122"/>
                  </a:rPr>
                  <a:t>控制</a:t>
                </a:r>
                <a:endParaRPr lang="zh-CN" altLang="en-US" sz="2000" dirty="0">
                  <a:latin typeface="Arial" panose="020B0604020202020204" pitchFamily="34" charset="0"/>
                  <a:ea typeface="宋体" panose="02010600030101010101" pitchFamily="2" charset="-122"/>
                </a:endParaRPr>
              </a:p>
              <a:p>
                <a:pPr algn="ctr"/>
                <a:r>
                  <a:rPr lang="zh-CN" altLang="en-US" sz="2000" dirty="0">
                    <a:latin typeface="Arial" panose="020B0604020202020204" pitchFamily="34" charset="0"/>
                    <a:ea typeface="宋体" panose="02010600030101010101" pitchFamily="2" charset="-122"/>
                  </a:rPr>
                  <a:t>存储器</a:t>
                </a:r>
                <a:endParaRPr lang="zh-CN" altLang="en-US" sz="2000" dirty="0">
                  <a:latin typeface="Arial" panose="020B0604020202020204" pitchFamily="34" charset="0"/>
                  <a:ea typeface="宋体" panose="02010600030101010101" pitchFamily="2" charset="-122"/>
                </a:endParaRPr>
              </a:p>
            </p:txBody>
          </p:sp>
          <p:sp>
            <p:nvSpPr>
              <p:cNvPr id="70701" name="Line 47"/>
              <p:cNvSpPr/>
              <p:nvPr/>
            </p:nvSpPr>
            <p:spPr>
              <a:xfrm>
                <a:off x="1533" y="3387"/>
                <a:ext cx="1679" cy="811"/>
              </a:xfrm>
              <a:prstGeom prst="line">
                <a:avLst/>
              </a:prstGeom>
              <a:ln w="20638" cap="flat" cmpd="sng">
                <a:solidFill>
                  <a:schemeClr val="tx1"/>
                </a:solidFill>
                <a:prstDash val="solid"/>
                <a:round/>
                <a:headEnd type="none" w="med" len="med"/>
                <a:tailEnd type="none" w="med" len="med"/>
              </a:ln>
            </p:spPr>
          </p:sp>
          <p:sp>
            <p:nvSpPr>
              <p:cNvPr id="70702" name="Line 48"/>
              <p:cNvSpPr/>
              <p:nvPr/>
            </p:nvSpPr>
            <p:spPr>
              <a:xfrm flipV="1">
                <a:off x="1576" y="2592"/>
                <a:ext cx="1963" cy="209"/>
              </a:xfrm>
              <a:prstGeom prst="line">
                <a:avLst/>
              </a:prstGeom>
              <a:ln w="20638" cap="flat" cmpd="sng">
                <a:solidFill>
                  <a:schemeClr val="tx1"/>
                </a:solidFill>
                <a:prstDash val="solid"/>
                <a:round/>
                <a:headEnd type="none" w="med" len="med"/>
                <a:tailEnd type="none" w="med" len="med"/>
              </a:ln>
            </p:spPr>
          </p:sp>
        </p:grpSp>
      </p:grpSp>
      <p:sp>
        <p:nvSpPr>
          <p:cNvPr id="126001" name="Text Box 49"/>
          <p:cNvSpPr txBox="1"/>
          <p:nvPr/>
        </p:nvSpPr>
        <p:spPr>
          <a:xfrm>
            <a:off x="6399213" y="1027113"/>
            <a:ext cx="2720975" cy="519112"/>
          </a:xfrm>
          <a:prstGeom prst="rect">
            <a:avLst/>
          </a:prstGeom>
          <a:noFill/>
          <a:ln w="9525">
            <a:noFill/>
          </a:ln>
        </p:spPr>
        <p:txBody>
          <a:bodyPr anchor="t" anchorCtr="0">
            <a:spAutoFit/>
          </a:bodyPr>
          <a:p>
            <a:r>
              <a:rPr lang="zh-CN" altLang="en-US" sz="2800" dirty="0">
                <a:latin typeface="Arial" panose="020B0604020202020204" pitchFamily="34" charset="0"/>
                <a:ea typeface="宋体" panose="02010600030101010101" pitchFamily="2" charset="-122"/>
              </a:rPr>
              <a:t>第４篇 </a:t>
            </a:r>
            <a:r>
              <a:rPr lang="en-US" altLang="zh-CN" sz="2800" dirty="0">
                <a:latin typeface="Times New Roman" panose="02020603050405020304" pitchFamily="18" charset="0"/>
                <a:ea typeface="宋体" panose="02010600030101010101" pitchFamily="2" charset="-122"/>
              </a:rPr>
              <a:t>CU</a:t>
            </a:r>
            <a:endParaRPr lang="en-US" altLang="zh-CN" sz="2800" dirty="0">
              <a:latin typeface="Times New Roman" panose="02020603050405020304" pitchFamily="18" charset="0"/>
              <a:ea typeface="宋体" panose="02010600030101010101" pitchFamily="2" charset="-122"/>
            </a:endParaRPr>
          </a:p>
        </p:txBody>
      </p:sp>
      <p:grpSp>
        <p:nvGrpSpPr>
          <p:cNvPr id="70704" name="Group 50"/>
          <p:cNvGrpSpPr/>
          <p:nvPr/>
        </p:nvGrpSpPr>
        <p:grpSpPr>
          <a:xfrm>
            <a:off x="2660650" y="763588"/>
            <a:ext cx="3048000" cy="2747962"/>
            <a:chOff x="1533" y="624"/>
            <a:chExt cx="1920" cy="1731"/>
          </a:xfrm>
        </p:grpSpPr>
        <p:sp>
          <p:nvSpPr>
            <p:cNvPr id="70705" name="Rectangle 51"/>
            <p:cNvSpPr/>
            <p:nvPr/>
          </p:nvSpPr>
          <p:spPr>
            <a:xfrm>
              <a:off x="2306" y="679"/>
              <a:ext cx="435" cy="173"/>
            </a:xfrm>
            <a:prstGeom prst="rect">
              <a:avLst/>
            </a:prstGeom>
            <a:noFill/>
            <a:ln w="9525">
              <a:noFill/>
            </a:ln>
          </p:spPr>
          <p:txBody>
            <a:bodyPr wrap="none" lIns="0" tIns="0" rIns="0" bIns="0" anchor="t" anchorCtr="0">
              <a:spAutoFit/>
            </a:bodyPr>
            <a:p>
              <a:r>
                <a:rPr lang="zh-CN" altLang="en-US" dirty="0">
                  <a:latin typeface="Arial" panose="020B0604020202020204" pitchFamily="34" charset="0"/>
                  <a:ea typeface="宋体" panose="02010600030101010101" pitchFamily="2" charset="-122"/>
                </a:rPr>
                <a:t>计算机</a:t>
              </a:r>
              <a:endParaRPr lang="zh-CN" altLang="en-US" dirty="0">
                <a:latin typeface="Arial" panose="020B0604020202020204" pitchFamily="34" charset="0"/>
                <a:ea typeface="宋体" panose="02010600030101010101" pitchFamily="2" charset="-122"/>
              </a:endParaRPr>
            </a:p>
          </p:txBody>
        </p:sp>
        <p:sp>
          <p:nvSpPr>
            <p:cNvPr id="70706" name="Oval 52"/>
            <p:cNvSpPr/>
            <p:nvPr/>
          </p:nvSpPr>
          <p:spPr>
            <a:xfrm>
              <a:off x="1533" y="624"/>
              <a:ext cx="1920" cy="1731"/>
            </a:xfrm>
            <a:prstGeom prst="ellipse">
              <a:avLst/>
            </a:prstGeom>
            <a:noFill/>
            <a:ln w="20638" cap="flat" cmpd="sng">
              <a:solidFill>
                <a:schemeClr val="folHlink"/>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70707" name="Group 53"/>
          <p:cNvGrpSpPr/>
          <p:nvPr/>
        </p:nvGrpSpPr>
        <p:grpSpPr>
          <a:xfrm>
            <a:off x="2665413" y="763588"/>
            <a:ext cx="3048000" cy="2747962"/>
            <a:chOff x="1533" y="624"/>
            <a:chExt cx="1920" cy="1731"/>
          </a:xfrm>
        </p:grpSpPr>
        <p:sp>
          <p:nvSpPr>
            <p:cNvPr id="70708" name="Rectangle 54"/>
            <p:cNvSpPr/>
            <p:nvPr/>
          </p:nvSpPr>
          <p:spPr>
            <a:xfrm>
              <a:off x="2618" y="997"/>
              <a:ext cx="471" cy="269"/>
            </a:xfrm>
            <a:prstGeom prst="rect">
              <a:avLst/>
            </a:prstGeom>
            <a:noFill/>
            <a:ln w="9525">
              <a:noFill/>
            </a:ln>
          </p:spPr>
          <p:txBody>
            <a:bodyPr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I/O</a:t>
              </a:r>
              <a:endParaRPr lang="en-US" altLang="zh-CN" sz="2800" dirty="0">
                <a:latin typeface="Arial" panose="020B0604020202020204" pitchFamily="34" charset="0"/>
                <a:ea typeface="宋体" panose="02010600030101010101" pitchFamily="2" charset="-122"/>
              </a:endParaRPr>
            </a:p>
          </p:txBody>
        </p:sp>
        <p:grpSp>
          <p:nvGrpSpPr>
            <p:cNvPr id="70709" name="Group 55"/>
            <p:cNvGrpSpPr/>
            <p:nvPr/>
          </p:nvGrpSpPr>
          <p:grpSpPr>
            <a:xfrm>
              <a:off x="1533" y="624"/>
              <a:ext cx="1920" cy="1731"/>
              <a:chOff x="1533" y="624"/>
              <a:chExt cx="1920" cy="1731"/>
            </a:xfrm>
          </p:grpSpPr>
          <p:sp>
            <p:nvSpPr>
              <p:cNvPr id="70710" name="Oval 56"/>
              <p:cNvSpPr/>
              <p:nvPr/>
            </p:nvSpPr>
            <p:spPr>
              <a:xfrm>
                <a:off x="2111" y="1200"/>
                <a:ext cx="817" cy="739"/>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711" name="Rectangle 57"/>
              <p:cNvSpPr/>
              <p:nvPr/>
            </p:nvSpPr>
            <p:spPr>
              <a:xfrm>
                <a:off x="2122" y="1465"/>
                <a:ext cx="780" cy="233"/>
              </a:xfrm>
              <a:prstGeom prst="rect">
                <a:avLst/>
              </a:prstGeom>
              <a:noFill/>
              <a:ln w="9525">
                <a:noFill/>
              </a:ln>
            </p:spPr>
            <p:txBody>
              <a:bodyPr wrap="none" lIns="0" tIns="0" rIns="0" bIns="0" anchor="t" anchorCtr="0">
                <a:spAutoFit/>
              </a:bodyPr>
              <a:p>
                <a:r>
                  <a:rPr lang="zh-CN" altLang="en-US" sz="2400" dirty="0">
                    <a:latin typeface="Arial" panose="020B0604020202020204" pitchFamily="34" charset="0"/>
                    <a:ea typeface="宋体" panose="02010600030101010101" pitchFamily="2" charset="-122"/>
                  </a:rPr>
                  <a:t>系统总线</a:t>
                </a:r>
                <a:endParaRPr lang="zh-CN" altLang="en-US" sz="2400" dirty="0">
                  <a:latin typeface="Arial" panose="020B0604020202020204" pitchFamily="34" charset="0"/>
                  <a:ea typeface="宋体" panose="02010600030101010101" pitchFamily="2" charset="-122"/>
                </a:endParaRPr>
              </a:p>
            </p:txBody>
          </p:sp>
          <p:sp>
            <p:nvSpPr>
              <p:cNvPr id="70712" name="Oval 58"/>
              <p:cNvSpPr/>
              <p:nvPr/>
            </p:nvSpPr>
            <p:spPr>
              <a:xfrm>
                <a:off x="1806" y="841"/>
                <a:ext cx="667" cy="601"/>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713" name="Rectangle 59"/>
              <p:cNvSpPr/>
              <p:nvPr/>
            </p:nvSpPr>
            <p:spPr>
              <a:xfrm>
                <a:off x="1816" y="997"/>
                <a:ext cx="585" cy="233"/>
              </a:xfrm>
              <a:prstGeom prst="rect">
                <a:avLst/>
              </a:prstGeom>
              <a:noFill/>
              <a:ln w="9525">
                <a:noFill/>
              </a:ln>
            </p:spPr>
            <p:txBody>
              <a:bodyPr wrap="none" lIns="0" tIns="0" rIns="0" bIns="0" anchor="t" anchorCtr="0">
                <a:spAutoFit/>
              </a:bodyPr>
              <a:p>
                <a:r>
                  <a:rPr lang="zh-CN" altLang="en-US" sz="2400" dirty="0">
                    <a:latin typeface="Arial" panose="020B0604020202020204" pitchFamily="34" charset="0"/>
                    <a:ea typeface="宋体" panose="02010600030101010101" pitchFamily="2" charset="-122"/>
                  </a:rPr>
                  <a:t>存储器</a:t>
                </a:r>
                <a:endParaRPr lang="zh-CN" altLang="en-US" sz="2400" dirty="0">
                  <a:latin typeface="Arial" panose="020B0604020202020204" pitchFamily="34" charset="0"/>
                  <a:ea typeface="宋体" panose="02010600030101010101" pitchFamily="2" charset="-122"/>
                </a:endParaRPr>
              </a:p>
            </p:txBody>
          </p:sp>
          <p:sp>
            <p:nvSpPr>
              <p:cNvPr id="70714" name="Oval 60"/>
              <p:cNvSpPr/>
              <p:nvPr/>
            </p:nvSpPr>
            <p:spPr>
              <a:xfrm>
                <a:off x="2494" y="872"/>
                <a:ext cx="667" cy="601"/>
              </a:xfrm>
              <a:prstGeom prst="ellipse">
                <a:avLst/>
              </a:prstGeom>
              <a:noFill/>
              <a:ln w="20701"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715" name="Oval 61"/>
              <p:cNvSpPr/>
              <p:nvPr/>
            </p:nvSpPr>
            <p:spPr>
              <a:xfrm>
                <a:off x="2159" y="1714"/>
                <a:ext cx="667" cy="602"/>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70716" name="Rectangle 62"/>
              <p:cNvSpPr/>
              <p:nvPr/>
            </p:nvSpPr>
            <p:spPr>
              <a:xfrm>
                <a:off x="2284" y="1946"/>
                <a:ext cx="461" cy="269"/>
              </a:xfrm>
              <a:prstGeom prst="rect">
                <a:avLst/>
              </a:prstGeom>
              <a:noFill/>
              <a:ln w="9525">
                <a:noFill/>
              </a:ln>
            </p:spPr>
            <p:txBody>
              <a:bodyPr wrap="none" lIns="0" tIns="0" rIns="0" bIns="0" anchor="t" anchorCtr="0">
                <a:spAutoFit/>
              </a:bodyPr>
              <a:p>
                <a:pPr algn="ctr"/>
                <a:r>
                  <a:rPr lang="en-US" altLang="zh-CN" sz="2800" dirty="0">
                    <a:latin typeface="Times New Roman" panose="02020603050405020304" pitchFamily="18" charset="0"/>
                    <a:ea typeface="宋体" panose="02010600030101010101" pitchFamily="2" charset="-122"/>
                  </a:rPr>
                  <a:t>CPU</a:t>
                </a:r>
                <a:endParaRPr lang="en-US" altLang="zh-CN" sz="2800" dirty="0">
                  <a:latin typeface="Arial" panose="020B0604020202020204" pitchFamily="34" charset="0"/>
                  <a:ea typeface="宋体" panose="02010600030101010101" pitchFamily="2" charset="-122"/>
                </a:endParaRPr>
              </a:p>
            </p:txBody>
          </p:sp>
          <p:sp>
            <p:nvSpPr>
              <p:cNvPr id="70717" name="Oval 63"/>
              <p:cNvSpPr/>
              <p:nvPr/>
            </p:nvSpPr>
            <p:spPr>
              <a:xfrm>
                <a:off x="1533" y="624"/>
                <a:ext cx="1920" cy="1731"/>
              </a:xfrm>
              <a:prstGeom prst="ellipse">
                <a:avLst/>
              </a:prstGeom>
              <a:noFill/>
              <a:ln w="20638" cap="flat" cmpd="sng">
                <a:solidFill>
                  <a:schemeClr val="tx1"/>
                </a:solidFill>
                <a:prstDash val="solid"/>
                <a:round/>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grpSp>
      </p:grpSp>
      <p:sp>
        <p:nvSpPr>
          <p:cNvPr id="70718" name="Rectangle 1026"/>
          <p:cNvSpPr txBox="1"/>
          <p:nvPr/>
        </p:nvSpPr>
        <p:spPr>
          <a:xfrm>
            <a:off x="-361950" y="190500"/>
            <a:ext cx="4870450" cy="769938"/>
          </a:xfrm>
          <a:prstGeom prst="rect">
            <a:avLst/>
          </a:prstGeom>
          <a:noFill/>
          <a:ln w="9525">
            <a:noFill/>
          </a:ln>
        </p:spPr>
        <p:txBody>
          <a:bodyPr anchor="t" anchorCtr="0"/>
          <a:p>
            <a:pPr marL="342900" indent="-342900" eaLnBrk="0" hangingPunct="0">
              <a:spcBef>
                <a:spcPts val="1000"/>
              </a:spcBef>
              <a:buClr>
                <a:schemeClr val="accent1"/>
              </a:buClr>
              <a:buFont typeface="Wingdings 3" panose="05040102010807070707"/>
              <a:buChar char=""/>
            </a:pPr>
            <a:r>
              <a:rPr lang="en-US" altLang="zh-CN" sz="4400" dirty="0">
                <a:solidFill>
                  <a:srgbClr val="C00000"/>
                </a:solidFill>
                <a:latin typeface="微软雅黑 Light" panose="020B0502040204020203" pitchFamily="34" charset="-122"/>
                <a:ea typeface="微软雅黑 Light" panose="020B0502040204020203" pitchFamily="34" charset="-122"/>
              </a:rPr>
              <a:t>1.4 </a:t>
            </a:r>
            <a:r>
              <a:rPr lang="zh-CN" altLang="en-US" sz="4400" dirty="0">
                <a:solidFill>
                  <a:srgbClr val="C00000"/>
                </a:solidFill>
                <a:latin typeface="微软雅黑 Light" panose="020B0502040204020203" pitchFamily="34" charset="-122"/>
                <a:ea typeface="微软雅黑 Light" panose="020B0502040204020203" pitchFamily="34" charset="-122"/>
              </a:rPr>
              <a:t>本书结构</a:t>
            </a:r>
            <a:endParaRPr lang="zh-CN" altLang="en-US" sz="4400" dirty="0">
              <a:solidFill>
                <a:srgbClr val="C00000"/>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001"/>
                                        </p:tgtEl>
                                        <p:attrNameLst>
                                          <p:attrName>style.visibility</p:attrName>
                                        </p:attrNameLst>
                                      </p:cBhvr>
                                      <p:to>
                                        <p:strVal val="visible"/>
                                      </p:to>
                                    </p:set>
                                    <p:animEffect transition="in" filter="blinds(horizontal)">
                                      <p:cBhvr>
                                        <p:cTn id="7" dur="500"/>
                                        <p:tgtEl>
                                          <p:spTgt spid="12600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23" name="Rectangle 3"/>
          <p:cNvSpPr>
            <a:spLocks noGrp="1"/>
          </p:cNvSpPr>
          <p:nvPr>
            <p:ph idx="1"/>
          </p:nvPr>
        </p:nvSpPr>
        <p:spPr>
          <a:xfrm>
            <a:off x="1601788" y="2235200"/>
            <a:ext cx="5940425" cy="3124200"/>
          </a:xfrm>
          <a:solidFill>
            <a:schemeClr val="bg1"/>
          </a:solidFill>
          <a:ln>
            <a:solidFill>
              <a:srgbClr val="2709BB"/>
            </a:solidFill>
            <a:miter/>
          </a:ln>
        </p:spPr>
        <p:txBody>
          <a:bodyPr vert="horz" wrap="square" lIns="91440" tIns="45720" rIns="91440" bIns="45720" anchor="t" anchorCtr="0"/>
          <a:p>
            <a:pPr defTabSz="457200">
              <a:buClr>
                <a:srgbClr val="2709BB"/>
              </a:buClr>
            </a:pPr>
            <a:r>
              <a:rPr lang="zh-CN" altLang="en-US" dirty="0">
                <a:solidFill>
                  <a:srgbClr val="2709BB"/>
                </a:solidFill>
                <a:latin typeface="微软雅黑 Light" panose="020B0502040204020203" pitchFamily="34" charset="-122"/>
                <a:ea typeface="微软雅黑 Light" panose="020B0502040204020203" pitchFamily="34" charset="-122"/>
                <a:cs typeface="+mn-cs"/>
              </a:rPr>
              <a:t>应用软件是用户根据任务需要所编制的各种程序，如：</a:t>
            </a:r>
            <a:endParaRPr lang="en-US" altLang="zh-CN" dirty="0">
              <a:solidFill>
                <a:srgbClr val="2709BB"/>
              </a:solidFill>
              <a:latin typeface="微软雅黑 Light" panose="020B0502040204020203" pitchFamily="34" charset="-122"/>
              <a:ea typeface="微软雅黑 Light" panose="020B0502040204020203" pitchFamily="34" charset="-122"/>
              <a:cs typeface="+mn-cs"/>
            </a:endParaRPr>
          </a:p>
          <a:p>
            <a:pPr lvl="1" defTabSz="457200">
              <a:spcBef>
                <a:spcPct val="0"/>
              </a:spcBef>
              <a:buClr>
                <a:srgbClr val="C00000"/>
              </a:buClr>
            </a:pPr>
            <a:r>
              <a:rPr lang="zh-CN" altLang="en-US" sz="2600" dirty="0">
                <a:solidFill>
                  <a:srgbClr val="2709BB"/>
                </a:solidFill>
                <a:latin typeface="微软雅黑 Light" panose="020B0502040204020203" pitchFamily="34" charset="-122"/>
                <a:ea typeface="微软雅黑 Light" panose="020B0502040204020203" pitchFamily="34" charset="-122"/>
              </a:rPr>
              <a:t>科学计算程序</a:t>
            </a:r>
            <a:endParaRPr lang="en-US" altLang="zh-CN" sz="2600" dirty="0">
              <a:solidFill>
                <a:srgbClr val="2709BB"/>
              </a:solidFill>
              <a:latin typeface="微软雅黑 Light" panose="020B0502040204020203" pitchFamily="34" charset="-122"/>
              <a:ea typeface="微软雅黑 Light" panose="020B0502040204020203" pitchFamily="34" charset="-122"/>
            </a:endParaRPr>
          </a:p>
          <a:p>
            <a:pPr lvl="1" defTabSz="457200">
              <a:spcBef>
                <a:spcPct val="0"/>
              </a:spcBef>
              <a:buClr>
                <a:srgbClr val="C00000"/>
              </a:buClr>
            </a:pPr>
            <a:r>
              <a:rPr lang="zh-CN" altLang="en-US" sz="2600" dirty="0">
                <a:solidFill>
                  <a:srgbClr val="2709BB"/>
                </a:solidFill>
                <a:latin typeface="微软雅黑 Light" panose="020B0502040204020203" pitchFamily="34" charset="-122"/>
                <a:ea typeface="微软雅黑 Light" panose="020B0502040204020203" pitchFamily="34" charset="-122"/>
              </a:rPr>
              <a:t>数据处理程序</a:t>
            </a:r>
            <a:endParaRPr lang="en-US" altLang="zh-CN" sz="2600" dirty="0">
              <a:solidFill>
                <a:srgbClr val="2709BB"/>
              </a:solidFill>
              <a:latin typeface="微软雅黑 Light" panose="020B0502040204020203" pitchFamily="34" charset="-122"/>
              <a:ea typeface="微软雅黑 Light" panose="020B0502040204020203" pitchFamily="34" charset="-122"/>
            </a:endParaRPr>
          </a:p>
          <a:p>
            <a:pPr lvl="1" defTabSz="457200">
              <a:spcBef>
                <a:spcPct val="0"/>
              </a:spcBef>
              <a:buClr>
                <a:srgbClr val="C00000"/>
              </a:buClr>
            </a:pPr>
            <a:r>
              <a:rPr lang="zh-CN" altLang="en-US" sz="2600" dirty="0">
                <a:solidFill>
                  <a:srgbClr val="2709BB"/>
                </a:solidFill>
                <a:latin typeface="微软雅黑 Light" panose="020B0502040204020203" pitchFamily="34" charset="-122"/>
                <a:ea typeface="微软雅黑 Light" panose="020B0502040204020203" pitchFamily="34" charset="-122"/>
              </a:rPr>
              <a:t>过程控制程序</a:t>
            </a:r>
            <a:endParaRPr lang="en-US" altLang="zh-CN" sz="2600" dirty="0">
              <a:solidFill>
                <a:srgbClr val="2709BB"/>
              </a:solidFill>
              <a:latin typeface="微软雅黑 Light" panose="020B0502040204020203" pitchFamily="34" charset="-122"/>
              <a:ea typeface="微软雅黑 Light" panose="020B0502040204020203" pitchFamily="34" charset="-122"/>
            </a:endParaRPr>
          </a:p>
          <a:p>
            <a:pPr lvl="1" defTabSz="457200">
              <a:spcBef>
                <a:spcPct val="0"/>
              </a:spcBef>
              <a:buClr>
                <a:srgbClr val="C00000"/>
              </a:buClr>
            </a:pPr>
            <a:r>
              <a:rPr lang="zh-CN" altLang="en-US" sz="2600" dirty="0">
                <a:solidFill>
                  <a:srgbClr val="2709BB"/>
                </a:solidFill>
                <a:latin typeface="微软雅黑 Light" panose="020B0502040204020203" pitchFamily="34" charset="-122"/>
                <a:ea typeface="微软雅黑 Light" panose="020B0502040204020203" pitchFamily="34" charset="-122"/>
              </a:rPr>
              <a:t>事务管理程序等等</a:t>
            </a:r>
            <a:endParaRPr lang="zh-CN" altLang="en-US" sz="2600" dirty="0">
              <a:solidFill>
                <a:srgbClr val="2709BB"/>
              </a:solidFill>
              <a:latin typeface="微软雅黑 Light" panose="020B0502040204020203" pitchFamily="34" charset="-122"/>
              <a:ea typeface="微软雅黑 Light" panose="020B0502040204020203" pitchFamily="34" charset="-122"/>
            </a:endParaRPr>
          </a:p>
        </p:txBody>
      </p:sp>
      <p:sp>
        <p:nvSpPr>
          <p:cNvPr id="16386" name="Rectangle 2"/>
          <p:cNvSpPr>
            <a:spLocks noGrp="1"/>
          </p:cNvSpPr>
          <p:nvPr>
            <p:ph type="title"/>
          </p:nvPr>
        </p:nvSpPr>
        <p:spPr>
          <a:xfrm>
            <a:off x="1158875" y="609600"/>
            <a:ext cx="6454775" cy="762000"/>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系统软件与应用软件</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6387" name="矩形 6"/>
          <p:cNvSpPr/>
          <p:nvPr/>
        </p:nvSpPr>
        <p:spPr>
          <a:xfrm>
            <a:off x="8167688" y="139700"/>
            <a:ext cx="877887"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1.1.1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23"/>
                                        </p:tgtEl>
                                        <p:attrNameLst>
                                          <p:attrName>style.visibility</p:attrName>
                                        </p:attrNameLst>
                                      </p:cBhvr>
                                      <p:to>
                                        <p:strVal val="visible"/>
                                      </p:to>
                                    </p:set>
                                    <p:animEffect transition="in" filter="blinds(horizontal)">
                                      <p:cBhvr>
                                        <p:cTn id="7" dur="500"/>
                                        <p:tgtEl>
                                          <p:spTgt spid="3891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9123">
                                            <p:txEl>
                                              <p:charRg st="0" end="25"/>
                                            </p:txEl>
                                          </p:spTgt>
                                        </p:tgtEl>
                                        <p:attrNameLst>
                                          <p:attrName>style.visibility</p:attrName>
                                        </p:attrNameLst>
                                      </p:cBhvr>
                                      <p:to>
                                        <p:strVal val="visible"/>
                                      </p:to>
                                    </p:set>
                                    <p:animEffect transition="in" filter="blinds(horizontal)">
                                      <p:cBhvr>
                                        <p:cTn id="10" dur="500"/>
                                        <p:tgtEl>
                                          <p:spTgt spid="389123">
                                            <p:txEl>
                                              <p:charRg st="0" end="2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9123">
                                            <p:txEl>
                                              <p:charRg st="25" end="32"/>
                                            </p:txEl>
                                          </p:spTgt>
                                        </p:tgtEl>
                                        <p:attrNameLst>
                                          <p:attrName>style.visibility</p:attrName>
                                        </p:attrNameLst>
                                      </p:cBhvr>
                                      <p:to>
                                        <p:strVal val="visible"/>
                                      </p:to>
                                    </p:set>
                                    <p:animEffect transition="in" filter="blinds(horizontal)">
                                      <p:cBhvr>
                                        <p:cTn id="15" dur="500"/>
                                        <p:tgtEl>
                                          <p:spTgt spid="389123">
                                            <p:txEl>
                                              <p:charRg st="25" end="3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89123">
                                            <p:txEl>
                                              <p:charRg st="32" end="39"/>
                                            </p:txEl>
                                          </p:spTgt>
                                        </p:tgtEl>
                                        <p:attrNameLst>
                                          <p:attrName>style.visibility</p:attrName>
                                        </p:attrNameLst>
                                      </p:cBhvr>
                                      <p:to>
                                        <p:strVal val="visible"/>
                                      </p:to>
                                    </p:set>
                                    <p:animEffect transition="in" filter="blinds(horizontal)">
                                      <p:cBhvr>
                                        <p:cTn id="20" dur="500"/>
                                        <p:tgtEl>
                                          <p:spTgt spid="389123">
                                            <p:txEl>
                                              <p:charRg st="32" end="3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89123">
                                            <p:txEl>
                                              <p:charRg st="39" end="46"/>
                                            </p:txEl>
                                          </p:spTgt>
                                        </p:tgtEl>
                                        <p:attrNameLst>
                                          <p:attrName>style.visibility</p:attrName>
                                        </p:attrNameLst>
                                      </p:cBhvr>
                                      <p:to>
                                        <p:strVal val="visible"/>
                                      </p:to>
                                    </p:set>
                                    <p:animEffect transition="in" filter="blinds(horizontal)">
                                      <p:cBhvr>
                                        <p:cTn id="25" dur="500"/>
                                        <p:tgtEl>
                                          <p:spTgt spid="389123">
                                            <p:txEl>
                                              <p:charRg st="39" end="4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89123">
                                            <p:txEl>
                                              <p:charRg st="46" end="55"/>
                                            </p:txEl>
                                          </p:spTgt>
                                        </p:tgtEl>
                                        <p:attrNameLst>
                                          <p:attrName>style.visibility</p:attrName>
                                        </p:attrNameLst>
                                      </p:cBhvr>
                                      <p:to>
                                        <p:strVal val="visible"/>
                                      </p:to>
                                    </p:set>
                                    <p:animEffect transition="in" filter="blinds(horizontal)">
                                      <p:cBhvr>
                                        <p:cTn id="30" dur="500"/>
                                        <p:tgtEl>
                                          <p:spTgt spid="389123">
                                            <p:txEl>
                                              <p:charRg st="46"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animBg="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8"/>
          <p:cNvSpPr/>
          <p:nvPr/>
        </p:nvSpPr>
        <p:spPr>
          <a:xfrm>
            <a:off x="2057400" y="2263775"/>
            <a:ext cx="5029200" cy="2863850"/>
          </a:xfrm>
          <a:prstGeom prst="rect">
            <a:avLst/>
          </a:prstGeom>
          <a:noFill/>
          <a:ln w="9525">
            <a:noFill/>
          </a:ln>
        </p:spPr>
        <p:txBody>
          <a:bodyPr anchor="ctr" anchorCtr="0">
            <a:spAutoFit/>
          </a:bodyPr>
          <a:p>
            <a:pPr>
              <a:spcBef>
                <a:spcPts val="600"/>
              </a:spcBef>
              <a:spcAft>
                <a:spcPts val="600"/>
              </a:spcAft>
              <a:buFont typeface="Wingdings" panose="05000000000000000000" pitchFamily="2" charset="2"/>
              <a:buChar char="Ø"/>
            </a:pPr>
            <a:r>
              <a:rPr lang="zh-CN" altLang="en-US" sz="2800" dirty="0">
                <a:solidFill>
                  <a:srgbClr val="2709BB"/>
                </a:solidFill>
                <a:latin typeface="微软雅黑 Light" panose="020B0502040204020203" pitchFamily="34" charset="-122"/>
                <a:ea typeface="微软雅黑 Light" panose="020B0502040204020203" pitchFamily="34" charset="-122"/>
                <a:hlinkClick r:id="rId1" action="ppaction://hlinksldjump"/>
              </a:rPr>
              <a:t>现代计算机的解题过程</a:t>
            </a:r>
            <a:endParaRPr lang="zh-CN" altLang="en-US" sz="2800" dirty="0">
              <a:solidFill>
                <a:srgbClr val="2709BB"/>
              </a:solidFill>
              <a:latin typeface="微软雅黑 Light" panose="020B0502040204020203" pitchFamily="34" charset="-122"/>
              <a:ea typeface="微软雅黑 Light" panose="020B0502040204020203" pitchFamily="34" charset="-122"/>
            </a:endParaRPr>
          </a:p>
          <a:p>
            <a:pPr>
              <a:spcBef>
                <a:spcPts val="600"/>
              </a:spcBef>
              <a:spcAft>
                <a:spcPts val="600"/>
              </a:spcAft>
              <a:buFont typeface="Wingdings" panose="05000000000000000000" pitchFamily="2" charset="2"/>
              <a:buChar char="Ø"/>
            </a:pPr>
            <a:r>
              <a:rPr lang="zh-CN" altLang="en-US" sz="2800" dirty="0">
                <a:solidFill>
                  <a:srgbClr val="2709BB"/>
                </a:solidFill>
                <a:latin typeface="微软雅黑 Light" panose="020B0502040204020203" pitchFamily="34" charset="-122"/>
                <a:ea typeface="微软雅黑 Light" panose="020B0502040204020203" pitchFamily="34" charset="-122"/>
                <a:hlinkClick r:id="rId2" action="ppaction://hlinksldjump"/>
              </a:rPr>
              <a:t>机器语言</a:t>
            </a:r>
            <a:endParaRPr lang="zh-CN" altLang="en-US" sz="2800" dirty="0">
              <a:solidFill>
                <a:srgbClr val="2709BB"/>
              </a:solidFill>
              <a:latin typeface="微软雅黑 Light" panose="020B0502040204020203" pitchFamily="34" charset="-122"/>
              <a:ea typeface="微软雅黑 Light" panose="020B0502040204020203" pitchFamily="34" charset="-122"/>
            </a:endParaRPr>
          </a:p>
          <a:p>
            <a:pPr>
              <a:spcBef>
                <a:spcPts val="600"/>
              </a:spcBef>
              <a:spcAft>
                <a:spcPts val="600"/>
              </a:spcAft>
              <a:buFont typeface="Wingdings" panose="05000000000000000000" pitchFamily="2" charset="2"/>
              <a:buChar char="Ø"/>
            </a:pPr>
            <a:r>
              <a:rPr lang="zh-CN" altLang="en-US" sz="2800" dirty="0">
                <a:solidFill>
                  <a:srgbClr val="2709BB"/>
                </a:solidFill>
                <a:latin typeface="微软雅黑 Light" panose="020B0502040204020203" pitchFamily="34" charset="-122"/>
                <a:ea typeface="微软雅黑 Light" panose="020B0502040204020203" pitchFamily="34" charset="-122"/>
                <a:hlinkClick r:id="rId3" action="ppaction://hlinksldjump"/>
              </a:rPr>
              <a:t>汇编语言</a:t>
            </a:r>
            <a:endParaRPr lang="zh-CN" altLang="en-US" sz="2800" dirty="0">
              <a:solidFill>
                <a:srgbClr val="2709BB"/>
              </a:solidFill>
              <a:latin typeface="微软雅黑 Light" panose="020B0502040204020203" pitchFamily="34" charset="-122"/>
              <a:ea typeface="微软雅黑 Light" panose="020B0502040204020203" pitchFamily="34" charset="-122"/>
            </a:endParaRPr>
          </a:p>
          <a:p>
            <a:pPr>
              <a:spcBef>
                <a:spcPts val="600"/>
              </a:spcBef>
              <a:spcAft>
                <a:spcPts val="600"/>
              </a:spcAft>
              <a:buFont typeface="Wingdings" panose="05000000000000000000" pitchFamily="2" charset="2"/>
              <a:buChar char="Ø"/>
            </a:pPr>
            <a:r>
              <a:rPr lang="zh-CN" altLang="en-US" sz="2800" dirty="0">
                <a:solidFill>
                  <a:srgbClr val="2709BB"/>
                </a:solidFill>
                <a:latin typeface="微软雅黑 Light" panose="020B0502040204020203" pitchFamily="34" charset="-122"/>
                <a:ea typeface="微软雅黑 Light" panose="020B0502040204020203" pitchFamily="34" charset="-122"/>
                <a:hlinkClick r:id="rId4" action="ppaction://hlinksldjump"/>
              </a:rPr>
              <a:t>高级语言</a:t>
            </a:r>
            <a:endParaRPr lang="zh-CN" altLang="en-US" sz="2800" dirty="0">
              <a:solidFill>
                <a:srgbClr val="2709BB"/>
              </a:solidFill>
              <a:latin typeface="微软雅黑 Light" panose="020B0502040204020203" pitchFamily="34" charset="-122"/>
              <a:ea typeface="微软雅黑 Light" panose="020B0502040204020203" pitchFamily="34" charset="-122"/>
            </a:endParaRPr>
          </a:p>
          <a:p>
            <a:pPr>
              <a:spcBef>
                <a:spcPts val="600"/>
              </a:spcBef>
              <a:spcAft>
                <a:spcPts val="600"/>
              </a:spcAft>
              <a:buFont typeface="Wingdings" panose="05000000000000000000" pitchFamily="2" charset="2"/>
              <a:buChar char="Ø"/>
            </a:pPr>
            <a:r>
              <a:rPr lang="zh-CN" altLang="en-US" sz="2800" dirty="0">
                <a:solidFill>
                  <a:srgbClr val="2709BB"/>
                </a:solidFill>
                <a:latin typeface="微软雅黑 Light" panose="020B0502040204020203" pitchFamily="34" charset="-122"/>
                <a:ea typeface="微软雅黑 Light" panose="020B0502040204020203" pitchFamily="34" charset="-122"/>
                <a:hlinkClick r:id="rId5" action="ppaction://hlinksldjump"/>
              </a:rPr>
              <a:t>计算机系统层次结构</a:t>
            </a:r>
            <a:endParaRPr lang="en-US" altLang="zh-CN" sz="2800" dirty="0">
              <a:solidFill>
                <a:srgbClr val="2709BB"/>
              </a:solidFill>
              <a:latin typeface="微软雅黑 Light" panose="020B0502040204020203" pitchFamily="34" charset="-122"/>
              <a:ea typeface="微软雅黑 Light" panose="020B0502040204020203" pitchFamily="34" charset="-122"/>
            </a:endParaRPr>
          </a:p>
        </p:txBody>
      </p:sp>
      <p:sp>
        <p:nvSpPr>
          <p:cNvPr id="17410" name="Rectangle 10"/>
          <p:cNvSpPr>
            <a:spLocks noGrp="1"/>
          </p:cNvSpPr>
          <p:nvPr>
            <p:ph type="title"/>
          </p:nvPr>
        </p:nvSpPr>
        <p:spPr>
          <a:xfrm>
            <a:off x="1231900" y="623888"/>
            <a:ext cx="7178675" cy="833437"/>
          </a:xfrm>
        </p:spPr>
        <p:txBody>
          <a:bodyPr vert="horz" wrap="square" lIns="91440" tIns="45720" rIns="91440" bIns="45720" anchor="t" anchorCtr="0"/>
          <a:p>
            <a:pPr defTabSz="457200"/>
            <a:r>
              <a:rPr lang="en-US" altLang="zh-CN" dirty="0">
                <a:solidFill>
                  <a:srgbClr val="C00000"/>
                </a:solidFill>
                <a:latin typeface="微软雅黑 Light" panose="020B0502040204020203" pitchFamily="34" charset="-122"/>
                <a:ea typeface="微软雅黑 Light" panose="020B0502040204020203" pitchFamily="34" charset="-122"/>
                <a:cs typeface="+mj-cs"/>
              </a:rPr>
              <a:t>1.1.2 </a:t>
            </a:r>
            <a:r>
              <a:rPr lang="zh-CN" altLang="en-US" dirty="0">
                <a:solidFill>
                  <a:srgbClr val="C00000"/>
                </a:solidFill>
                <a:latin typeface="微软雅黑 Light" panose="020B0502040204020203" pitchFamily="34" charset="-122"/>
                <a:ea typeface="微软雅黑 Light" panose="020B0502040204020203" pitchFamily="34" charset="-122"/>
                <a:cs typeface="+mj-cs"/>
              </a:rPr>
              <a:t>计算机系统的层次结构</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1181100" y="617538"/>
            <a:ext cx="6088063" cy="762000"/>
          </a:xfrm>
        </p:spPr>
        <p:txBody>
          <a:bodyPr vert="horz" wrap="square" lIns="91440" tIns="45720" rIns="91440" bIns="45720" anchor="t" anchorCtr="0"/>
          <a:p>
            <a:pPr defTabSz="457200"/>
            <a:r>
              <a:rPr lang="zh-CN" altLang="en-US" dirty="0">
                <a:solidFill>
                  <a:srgbClr val="C00000"/>
                </a:solidFill>
                <a:latin typeface="微软雅黑 Light" panose="020B0502040204020203" pitchFamily="34" charset="-122"/>
                <a:ea typeface="微软雅黑 Light" panose="020B0502040204020203" pitchFamily="34" charset="-122"/>
                <a:cs typeface="+mj-cs"/>
              </a:rPr>
              <a:t>现代计算机的解题过程</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grpSp>
        <p:nvGrpSpPr>
          <p:cNvPr id="2" name="Group 27"/>
          <p:cNvGrpSpPr/>
          <p:nvPr/>
        </p:nvGrpSpPr>
        <p:grpSpPr>
          <a:xfrm>
            <a:off x="2057400" y="1981200"/>
            <a:ext cx="5562600" cy="3932238"/>
            <a:chOff x="1296" y="1248"/>
            <a:chExt cx="3504" cy="2477"/>
          </a:xfrm>
        </p:grpSpPr>
        <p:sp>
          <p:nvSpPr>
            <p:cNvPr id="18435" name="Rectangle 3"/>
            <p:cNvSpPr/>
            <p:nvPr/>
          </p:nvSpPr>
          <p:spPr>
            <a:xfrm>
              <a:off x="1296" y="1248"/>
              <a:ext cx="3504" cy="1968"/>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8436" name="Text Box 4"/>
            <p:cNvSpPr txBox="1"/>
            <p:nvPr/>
          </p:nvSpPr>
          <p:spPr>
            <a:xfrm>
              <a:off x="2639" y="3360"/>
              <a:ext cx="887" cy="365"/>
            </a:xfrm>
            <a:prstGeom prst="rect">
              <a:avLst/>
            </a:prstGeom>
            <a:noFill/>
            <a:ln w="38100">
              <a:noFill/>
            </a:ln>
          </p:spPr>
          <p:txBody>
            <a:bodyPr wrap="none" anchor="t" anchorCtr="0">
              <a:spAutoFit/>
            </a:bodyPr>
            <a:p>
              <a:r>
                <a:rPr lang="zh-CN" altLang="en-US" sz="3200" dirty="0">
                  <a:latin typeface="Arial" panose="020B0604020202020204" pitchFamily="34" charset="0"/>
                  <a:ea typeface="宋体" panose="02010600030101010101" pitchFamily="2" charset="-122"/>
                </a:rPr>
                <a:t>计算机</a:t>
              </a:r>
              <a:endParaRPr lang="zh-CN" altLang="en-US" sz="3200" dirty="0">
                <a:latin typeface="Arial" panose="020B0604020202020204" pitchFamily="34" charset="0"/>
                <a:ea typeface="宋体" panose="02010600030101010101" pitchFamily="2" charset="-122"/>
              </a:endParaRPr>
            </a:p>
          </p:txBody>
        </p:sp>
      </p:grpSp>
      <p:grpSp>
        <p:nvGrpSpPr>
          <p:cNvPr id="3" name="Group 26"/>
          <p:cNvGrpSpPr/>
          <p:nvPr/>
        </p:nvGrpSpPr>
        <p:grpSpPr>
          <a:xfrm>
            <a:off x="609600" y="2941638"/>
            <a:ext cx="1905000" cy="1104900"/>
            <a:chOff x="384" y="1853"/>
            <a:chExt cx="1200" cy="696"/>
          </a:xfrm>
        </p:grpSpPr>
        <p:sp>
          <p:nvSpPr>
            <p:cNvPr id="18438" name="Rectangle 6"/>
            <p:cNvSpPr/>
            <p:nvPr/>
          </p:nvSpPr>
          <p:spPr>
            <a:xfrm>
              <a:off x="443" y="1853"/>
              <a:ext cx="779" cy="310"/>
            </a:xfrm>
            <a:prstGeom prst="rect">
              <a:avLst/>
            </a:prstGeom>
            <a:noFill/>
            <a:ln w="9525">
              <a:noFill/>
            </a:ln>
          </p:spPr>
          <p:txBody>
            <a:bodyPr wrap="none" lIns="0" tIns="0" rIns="0" bIns="0" anchor="t" anchorCtr="0">
              <a:spAutoFit/>
            </a:bodyPr>
            <a:p>
              <a:r>
                <a:rPr lang="zh-CN" altLang="en-US" sz="3200" dirty="0">
                  <a:latin typeface="Arial" panose="020B0604020202020204" pitchFamily="34" charset="0"/>
                  <a:ea typeface="宋体" panose="02010600030101010101" pitchFamily="2" charset="-122"/>
                </a:rPr>
                <a:t>高级语</a:t>
              </a:r>
              <a:endParaRPr lang="en-US" altLang="zh-CN" sz="3200" dirty="0">
                <a:latin typeface="Times New Roman" panose="02020603050405020304" pitchFamily="18" charset="0"/>
                <a:ea typeface="宋体" panose="02010600030101010101" pitchFamily="2" charset="-122"/>
              </a:endParaRPr>
            </a:p>
          </p:txBody>
        </p:sp>
        <p:sp>
          <p:nvSpPr>
            <p:cNvPr id="18439" name="Text Box 7"/>
            <p:cNvSpPr txBox="1"/>
            <p:nvPr/>
          </p:nvSpPr>
          <p:spPr>
            <a:xfrm>
              <a:off x="385" y="2184"/>
              <a:ext cx="887" cy="365"/>
            </a:xfrm>
            <a:prstGeom prst="rect">
              <a:avLst/>
            </a:prstGeom>
            <a:noFill/>
            <a:ln w="9525">
              <a:noFill/>
            </a:ln>
          </p:spPr>
          <p:txBody>
            <a:bodyPr wrap="none" anchor="t" anchorCtr="0">
              <a:spAutoFit/>
            </a:bodyPr>
            <a:p>
              <a:r>
                <a:rPr lang="zh-CN" altLang="en-US" sz="3200" dirty="0">
                  <a:latin typeface="Times New Roman" panose="02020603050405020304" pitchFamily="18" charset="0"/>
                  <a:ea typeface="宋体" panose="02010600030101010101" pitchFamily="2" charset="-122"/>
                </a:rPr>
                <a:t>言程序</a:t>
              </a:r>
              <a:endParaRPr lang="zh-CN" altLang="en-US" sz="3200" dirty="0">
                <a:latin typeface="Times New Roman" panose="02020603050405020304" pitchFamily="18" charset="0"/>
                <a:ea typeface="宋体" panose="02010600030101010101" pitchFamily="2" charset="-122"/>
              </a:endParaRPr>
            </a:p>
          </p:txBody>
        </p:sp>
        <p:sp>
          <p:nvSpPr>
            <p:cNvPr id="18440" name="Line 8"/>
            <p:cNvSpPr/>
            <p:nvPr/>
          </p:nvSpPr>
          <p:spPr>
            <a:xfrm>
              <a:off x="384" y="2210"/>
              <a:ext cx="1200" cy="0"/>
            </a:xfrm>
            <a:prstGeom prst="line">
              <a:avLst/>
            </a:prstGeom>
            <a:ln w="38100" cap="flat" cmpd="sng">
              <a:solidFill>
                <a:schemeClr val="tx1"/>
              </a:solidFill>
              <a:prstDash val="solid"/>
              <a:round/>
              <a:headEnd type="none" w="med" len="med"/>
              <a:tailEnd type="stealth" w="med" len="med"/>
            </a:ln>
          </p:spPr>
        </p:sp>
      </p:grpSp>
      <p:grpSp>
        <p:nvGrpSpPr>
          <p:cNvPr id="4" name="Group 25"/>
          <p:cNvGrpSpPr/>
          <p:nvPr/>
        </p:nvGrpSpPr>
        <p:grpSpPr>
          <a:xfrm>
            <a:off x="4267200" y="2941638"/>
            <a:ext cx="1162050" cy="1109662"/>
            <a:chOff x="2688" y="1853"/>
            <a:chExt cx="732" cy="699"/>
          </a:xfrm>
        </p:grpSpPr>
        <p:sp>
          <p:nvSpPr>
            <p:cNvPr id="18442" name="Rectangle 10"/>
            <p:cNvSpPr/>
            <p:nvPr/>
          </p:nvSpPr>
          <p:spPr>
            <a:xfrm>
              <a:off x="2772" y="1853"/>
              <a:ext cx="519" cy="310"/>
            </a:xfrm>
            <a:prstGeom prst="rect">
              <a:avLst/>
            </a:prstGeom>
            <a:noFill/>
            <a:ln w="9525">
              <a:noFill/>
            </a:ln>
          </p:spPr>
          <p:txBody>
            <a:bodyPr wrap="none" lIns="0" tIns="0" rIns="0" bIns="0" anchor="t" anchorCtr="0">
              <a:spAutoFit/>
            </a:bodyPr>
            <a:p>
              <a:r>
                <a:rPr lang="zh-CN" altLang="en-US" sz="3200" dirty="0">
                  <a:latin typeface="Arial" panose="020B0604020202020204" pitchFamily="34" charset="0"/>
                  <a:ea typeface="宋体" panose="02010600030101010101" pitchFamily="2" charset="-122"/>
                </a:rPr>
                <a:t>目标</a:t>
              </a:r>
              <a:endParaRPr lang="zh-CN" altLang="en-US" sz="3200" dirty="0">
                <a:latin typeface="Times New Roman" panose="02020603050405020304" pitchFamily="18" charset="0"/>
                <a:ea typeface="宋体" panose="02010600030101010101" pitchFamily="2" charset="-122"/>
              </a:endParaRPr>
            </a:p>
          </p:txBody>
        </p:sp>
        <p:sp>
          <p:nvSpPr>
            <p:cNvPr id="18443" name="Rectangle 11"/>
            <p:cNvSpPr/>
            <p:nvPr/>
          </p:nvSpPr>
          <p:spPr>
            <a:xfrm>
              <a:off x="2772" y="2242"/>
              <a:ext cx="519" cy="310"/>
            </a:xfrm>
            <a:prstGeom prst="rect">
              <a:avLst/>
            </a:prstGeom>
            <a:noFill/>
            <a:ln w="9525">
              <a:noFill/>
            </a:ln>
          </p:spPr>
          <p:txBody>
            <a:bodyPr wrap="none" lIns="0" tIns="0" rIns="0" bIns="0" anchor="t" anchorCtr="0">
              <a:spAutoFit/>
            </a:bodyPr>
            <a:p>
              <a:r>
                <a:rPr lang="zh-CN" altLang="en-US" sz="3200" dirty="0">
                  <a:latin typeface="Arial" panose="020B0604020202020204" pitchFamily="34" charset="0"/>
                  <a:ea typeface="宋体" panose="02010600030101010101" pitchFamily="2" charset="-122"/>
                </a:rPr>
                <a:t>程序</a:t>
              </a:r>
              <a:endParaRPr lang="zh-CN" altLang="en-US" sz="3200" dirty="0">
                <a:latin typeface="Times New Roman" panose="02020603050405020304" pitchFamily="18" charset="0"/>
                <a:ea typeface="宋体" panose="02010600030101010101" pitchFamily="2" charset="-122"/>
              </a:endParaRPr>
            </a:p>
          </p:txBody>
        </p:sp>
        <p:sp>
          <p:nvSpPr>
            <p:cNvPr id="18444" name="Freeform 12"/>
            <p:cNvSpPr/>
            <p:nvPr/>
          </p:nvSpPr>
          <p:spPr>
            <a:xfrm>
              <a:off x="2688" y="2209"/>
              <a:ext cx="732" cy="1"/>
            </a:xfrm>
            <a:custGeom>
              <a:avLst/>
              <a:gdLst/>
              <a:ahLst/>
              <a:cxnLst>
                <a:cxn ang="0">
                  <a:pos x="0" y="0"/>
                </a:cxn>
                <a:cxn ang="0">
                  <a:pos x="732" y="0"/>
                </a:cxn>
              </a:cxnLst>
              <a:pathLst>
                <a:path w="732" h="1">
                  <a:moveTo>
                    <a:pt x="0" y="0"/>
                  </a:moveTo>
                  <a:lnTo>
                    <a:pt x="732" y="0"/>
                  </a:lnTo>
                </a:path>
              </a:pathLst>
            </a:custGeom>
            <a:noFill/>
            <a:ln w="38100" cap="flat" cmpd="sng">
              <a:solidFill>
                <a:schemeClr val="tx1"/>
              </a:solidFill>
              <a:prstDash val="solid"/>
              <a:round/>
              <a:headEnd type="none" w="med" len="med"/>
              <a:tailEnd type="stealth" w="med" len="med"/>
            </a:ln>
          </p:spPr>
          <p:txBody>
            <a:bodyPr/>
            <a:p>
              <a:endParaRPr lang="zh-CN" altLang="en-US"/>
            </a:p>
          </p:txBody>
        </p:sp>
      </p:grpSp>
      <p:grpSp>
        <p:nvGrpSpPr>
          <p:cNvPr id="5" name="Group 24"/>
          <p:cNvGrpSpPr/>
          <p:nvPr/>
        </p:nvGrpSpPr>
        <p:grpSpPr>
          <a:xfrm>
            <a:off x="7110413" y="2941638"/>
            <a:ext cx="1838325" cy="566737"/>
            <a:chOff x="4479" y="1853"/>
            <a:chExt cx="1158" cy="357"/>
          </a:xfrm>
        </p:grpSpPr>
        <p:sp>
          <p:nvSpPr>
            <p:cNvPr id="18446" name="Rectangle 14"/>
            <p:cNvSpPr/>
            <p:nvPr/>
          </p:nvSpPr>
          <p:spPr>
            <a:xfrm>
              <a:off x="4896" y="1853"/>
              <a:ext cx="576" cy="310"/>
            </a:xfrm>
            <a:prstGeom prst="rect">
              <a:avLst/>
            </a:prstGeom>
            <a:noFill/>
            <a:ln w="9525">
              <a:noFill/>
            </a:ln>
          </p:spPr>
          <p:txBody>
            <a:bodyPr lIns="0" tIns="0" rIns="0" bIns="0" anchor="t" anchorCtr="0">
              <a:spAutoFit/>
            </a:bodyPr>
            <a:p>
              <a:r>
                <a:rPr lang="zh-CN" altLang="en-US" sz="3200" dirty="0">
                  <a:latin typeface="Arial" panose="020B0604020202020204" pitchFamily="34" charset="0"/>
                  <a:ea typeface="宋体" panose="02010600030101010101" pitchFamily="2" charset="-122"/>
                </a:rPr>
                <a:t>结果</a:t>
              </a:r>
              <a:endParaRPr lang="zh-CN" altLang="en-US" sz="3200" dirty="0">
                <a:latin typeface="Times New Roman" panose="02020603050405020304" pitchFamily="18" charset="0"/>
                <a:ea typeface="宋体" panose="02010600030101010101" pitchFamily="2" charset="-122"/>
              </a:endParaRPr>
            </a:p>
          </p:txBody>
        </p:sp>
        <p:sp>
          <p:nvSpPr>
            <p:cNvPr id="18447" name="Freeform 15"/>
            <p:cNvSpPr/>
            <p:nvPr/>
          </p:nvSpPr>
          <p:spPr>
            <a:xfrm>
              <a:off x="4479" y="2208"/>
              <a:ext cx="1158" cy="2"/>
            </a:xfrm>
            <a:custGeom>
              <a:avLst/>
              <a:gdLst/>
              <a:ahLst/>
              <a:cxnLst>
                <a:cxn ang="0">
                  <a:pos x="0" y="0"/>
                </a:cxn>
                <a:cxn ang="0">
                  <a:pos x="1158" y="2"/>
                </a:cxn>
              </a:cxnLst>
              <a:pathLst>
                <a:path w="1158" h="2">
                  <a:moveTo>
                    <a:pt x="0" y="0"/>
                  </a:moveTo>
                  <a:lnTo>
                    <a:pt x="1158" y="2"/>
                  </a:lnTo>
                </a:path>
              </a:pathLst>
            </a:custGeom>
            <a:noFill/>
            <a:ln w="38100" cap="flat" cmpd="sng">
              <a:solidFill>
                <a:schemeClr val="tx1"/>
              </a:solidFill>
              <a:prstDash val="solid"/>
              <a:round/>
              <a:headEnd type="none" w="med" len="med"/>
              <a:tailEnd type="stealth" w="med" len="med"/>
            </a:ln>
          </p:spPr>
          <p:txBody>
            <a:bodyPr/>
            <a:p>
              <a:endParaRPr lang="zh-CN" altLang="en-US"/>
            </a:p>
          </p:txBody>
        </p:sp>
      </p:grpSp>
      <p:grpSp>
        <p:nvGrpSpPr>
          <p:cNvPr id="6" name="Group 23"/>
          <p:cNvGrpSpPr/>
          <p:nvPr/>
        </p:nvGrpSpPr>
        <p:grpSpPr>
          <a:xfrm>
            <a:off x="2546350" y="2971800"/>
            <a:ext cx="1703388" cy="1143000"/>
            <a:chOff x="1604" y="1872"/>
            <a:chExt cx="1073" cy="720"/>
          </a:xfrm>
        </p:grpSpPr>
        <p:sp>
          <p:nvSpPr>
            <p:cNvPr id="18449" name="Rectangle 17"/>
            <p:cNvSpPr/>
            <p:nvPr/>
          </p:nvSpPr>
          <p:spPr>
            <a:xfrm>
              <a:off x="1604" y="1872"/>
              <a:ext cx="1073" cy="720"/>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8450" name="Text Box 18"/>
            <p:cNvSpPr txBox="1"/>
            <p:nvPr/>
          </p:nvSpPr>
          <p:spPr>
            <a:xfrm>
              <a:off x="1794" y="2030"/>
              <a:ext cx="694" cy="404"/>
            </a:xfrm>
            <a:prstGeom prst="rect">
              <a:avLst/>
            </a:prstGeom>
            <a:noFill/>
            <a:ln w="9525">
              <a:noFill/>
            </a:ln>
          </p:spPr>
          <p:txBody>
            <a:bodyPr wrap="none" anchor="t" anchorCtr="0">
              <a:spAutoFit/>
            </a:bodyPr>
            <a:p>
              <a:r>
                <a:rPr lang="zh-CN" altLang="en-US" sz="3600" dirty="0">
                  <a:latin typeface="Arial" panose="020B0604020202020204" pitchFamily="34" charset="0"/>
                  <a:ea typeface="宋体" panose="02010600030101010101" pitchFamily="2" charset="-122"/>
                </a:rPr>
                <a:t>翻译</a:t>
              </a:r>
              <a:endParaRPr lang="zh-CN" altLang="en-US" sz="3200" dirty="0">
                <a:latin typeface="Arial" panose="020B0604020202020204" pitchFamily="34" charset="0"/>
                <a:ea typeface="宋体" panose="02010600030101010101" pitchFamily="2" charset="-122"/>
              </a:endParaRPr>
            </a:p>
          </p:txBody>
        </p:sp>
      </p:grpSp>
      <p:grpSp>
        <p:nvGrpSpPr>
          <p:cNvPr id="7" name="Group 22"/>
          <p:cNvGrpSpPr/>
          <p:nvPr/>
        </p:nvGrpSpPr>
        <p:grpSpPr>
          <a:xfrm>
            <a:off x="5441950" y="2971800"/>
            <a:ext cx="1673225" cy="1219200"/>
            <a:chOff x="3428" y="1872"/>
            <a:chExt cx="1054" cy="768"/>
          </a:xfrm>
        </p:grpSpPr>
        <p:sp>
          <p:nvSpPr>
            <p:cNvPr id="18452" name="Rectangle 20"/>
            <p:cNvSpPr/>
            <p:nvPr/>
          </p:nvSpPr>
          <p:spPr>
            <a:xfrm>
              <a:off x="3428" y="1872"/>
              <a:ext cx="1054" cy="768"/>
            </a:xfrm>
            <a:prstGeom prst="rect">
              <a:avLst/>
            </a:prstGeom>
            <a:noFill/>
            <a:ln w="381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8453" name="Text Box 21"/>
            <p:cNvSpPr txBox="1"/>
            <p:nvPr/>
          </p:nvSpPr>
          <p:spPr>
            <a:xfrm>
              <a:off x="3600" y="2044"/>
              <a:ext cx="694" cy="404"/>
            </a:xfrm>
            <a:prstGeom prst="rect">
              <a:avLst/>
            </a:prstGeom>
            <a:noFill/>
            <a:ln w="9525">
              <a:noFill/>
            </a:ln>
          </p:spPr>
          <p:txBody>
            <a:bodyPr wrap="none" anchor="t" anchorCtr="0">
              <a:spAutoFit/>
            </a:bodyPr>
            <a:p>
              <a:r>
                <a:rPr lang="zh-CN" altLang="en-US" sz="3600" dirty="0">
                  <a:latin typeface="Arial" panose="020B0604020202020204" pitchFamily="34" charset="0"/>
                  <a:ea typeface="宋体" panose="02010600030101010101" pitchFamily="2" charset="-122"/>
                </a:rPr>
                <a:t>运行</a:t>
              </a:r>
              <a:endParaRPr lang="zh-CN" altLang="en-US" sz="3600" dirty="0">
                <a:latin typeface="Arial" panose="020B0604020202020204" pitchFamily="34" charset="0"/>
                <a:ea typeface="宋体" panose="02010600030101010101" pitchFamily="2" charset="-122"/>
              </a:endParaRPr>
            </a:p>
          </p:txBody>
        </p:sp>
      </p:grpSp>
      <p:sp>
        <p:nvSpPr>
          <p:cNvPr id="18454" name="矩形 44"/>
          <p:cNvSpPr/>
          <p:nvPr/>
        </p:nvSpPr>
        <p:spPr>
          <a:xfrm>
            <a:off x="8123238" y="139700"/>
            <a:ext cx="939800" cy="522288"/>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微软雅黑 Light" panose="020B0502040204020203" pitchFamily="34" charset="-122"/>
                <a:ea typeface="微软雅黑 Light" panose="020B0502040204020203" pitchFamily="34" charset="-122"/>
              </a:rPr>
              <a:t>1.1.2 </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Righ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trips(downRigh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MzVlZjMxNzk4NDFkZmZhNmYxNTRhN2EyMWZlZjdjYjMifQ=="/>
</p:tagLst>
</file>

<file path=ppt/theme/theme1.xml><?xml version="1.0" encoding="utf-8"?>
<a:theme xmlns:a="http://schemas.openxmlformats.org/drawingml/2006/main" name="默认设计模板">
  <a:themeElements>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默认设计模板">
      <a:majorFont>
        <a:latin typeface="Arial"/>
        <a:ea typeface="隶书"/>
        <a:cs typeface="隶书"/>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7142</Words>
  <Application>WPS 演示</Application>
  <PresentationFormat>全屏显示(4:3)</PresentationFormat>
  <Paragraphs>1362</Paragraphs>
  <Slides>60</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60</vt:i4>
      </vt:variant>
    </vt:vector>
  </HeadingPairs>
  <TitlesOfParts>
    <vt:vector size="77" baseType="lpstr">
      <vt:lpstr>Arial</vt:lpstr>
      <vt:lpstr>宋体</vt:lpstr>
      <vt:lpstr>Wingdings</vt:lpstr>
      <vt:lpstr>隶书</vt:lpstr>
      <vt:lpstr>微软雅黑 Light</vt:lpstr>
      <vt:lpstr>Century Gothic</vt:lpstr>
      <vt:lpstr>Calibri</vt:lpstr>
      <vt:lpstr>Times New Roman</vt:lpstr>
      <vt:lpstr>微软雅黑</vt:lpstr>
      <vt:lpstr>Arial Unicode MS</vt:lpstr>
      <vt:lpstr>楷体_GB2312</vt:lpstr>
      <vt:lpstr>新宋体</vt:lpstr>
      <vt:lpstr>楷体_GB2312</vt:lpstr>
      <vt:lpstr>Symbol</vt:lpstr>
      <vt:lpstr>Wingdings 3</vt:lpstr>
      <vt:lpstr>默认设计模板</vt:lpstr>
      <vt:lpstr>自定义设计方案</vt:lpstr>
      <vt:lpstr>第1章 计算机系统概论</vt:lpstr>
      <vt:lpstr>第1章 计算机系统概论</vt:lpstr>
      <vt:lpstr>1.1 计算机系统简介</vt:lpstr>
      <vt:lpstr>1.1.1 计算机的软硬件概念</vt:lpstr>
      <vt:lpstr>1.1.1 计算机的软硬件概念</vt:lpstr>
      <vt:lpstr>系统软件与应用软件</vt:lpstr>
      <vt:lpstr>系统软件与应用软件</vt:lpstr>
      <vt:lpstr>1.1.2 计算机系统的层次结构</vt:lpstr>
      <vt:lpstr>现代计算机的解题过程</vt:lpstr>
      <vt:lpstr>机器语言</vt:lpstr>
      <vt:lpstr>汇编语言</vt:lpstr>
      <vt:lpstr>高级语言</vt:lpstr>
      <vt:lpstr>计算机系统层次结构</vt:lpstr>
      <vt:lpstr>计算机系统层次结构</vt:lpstr>
      <vt:lpstr>计算机系统层次结构</vt:lpstr>
      <vt:lpstr>计算机系统层次结构</vt:lpstr>
      <vt:lpstr>PowerPoint 演示文稿</vt:lpstr>
      <vt:lpstr>计算机系统层次结构</vt:lpstr>
      <vt:lpstr>1.1.3 计算机组成和计算机体系结构</vt:lpstr>
      <vt:lpstr>1.1.3 计算机组成和计算机体系结构</vt:lpstr>
      <vt:lpstr>1.2 计算机的基本组成</vt:lpstr>
      <vt:lpstr>1.2.1 冯•诺依曼计算机的特点</vt:lpstr>
      <vt:lpstr>1.2.1 冯•诺依曼计算机的特点</vt:lpstr>
      <vt:lpstr>1.2.2 计算机的硬件框图</vt:lpstr>
      <vt:lpstr>冯·诺依曼计算机硬件框图</vt:lpstr>
      <vt:lpstr>以存储器为中心的计算机硬件框图</vt:lpstr>
      <vt:lpstr>现代计算机硬件框图</vt:lpstr>
      <vt:lpstr>计算机各部件的功能</vt:lpstr>
      <vt:lpstr>计算机各部件的功能</vt:lpstr>
      <vt:lpstr>PowerPoint 演示文稿</vt:lpstr>
      <vt:lpstr>1.2.3 计算机的工作过程</vt:lpstr>
      <vt:lpstr>上机前的准备</vt:lpstr>
      <vt:lpstr>编程举例</vt:lpstr>
      <vt:lpstr>指令格式举例</vt:lpstr>
      <vt:lpstr>PowerPoint 演示文稿</vt:lpstr>
      <vt:lpstr>计算机的解题过程</vt:lpstr>
      <vt:lpstr>细化的计算机组成框图</vt:lpstr>
      <vt:lpstr>细化的计算机组成框图</vt:lpstr>
      <vt:lpstr>细化的计算机组成框图</vt:lpstr>
      <vt:lpstr>存储器的基本组成</vt:lpstr>
      <vt:lpstr>存储器的基本组成</vt:lpstr>
      <vt:lpstr>存储器的基本组成</vt:lpstr>
      <vt:lpstr>运算器的基本组成及操作过程</vt:lpstr>
      <vt:lpstr>PowerPoint 演示文稿</vt:lpstr>
      <vt:lpstr>PowerPoint 演示文稿</vt:lpstr>
      <vt:lpstr>PowerPoint 演示文稿</vt:lpstr>
      <vt:lpstr>PowerPoint 演示文稿</vt:lpstr>
      <vt:lpstr>控制器的基本组成</vt:lpstr>
      <vt:lpstr>主机完成一条指令的过程(取数)</vt:lpstr>
      <vt:lpstr>主机完成一条指令的过程(存数)</vt:lpstr>
      <vt:lpstr>PowerPoint 演示文稿</vt:lpstr>
      <vt:lpstr>1.3 计算机硬件的主要技术指标</vt:lpstr>
      <vt:lpstr>1.3.1 机器字长</vt:lpstr>
      <vt:lpstr>1.3.1 机器字长</vt:lpstr>
      <vt:lpstr>1.3.2 存储容量</vt:lpstr>
      <vt:lpstr>1.3.3 运算速度</vt:lpstr>
      <vt:lpstr>PowerPoint 演示文稿</vt:lpstr>
      <vt:lpstr>PowerPoint 演示文稿</vt:lpstr>
      <vt:lpstr>PowerPoint 演示文稿</vt:lpstr>
      <vt:lpstr>PowerPoint 演示文稿</vt:lpstr>
    </vt:vector>
  </TitlesOfParts>
  <Company>3h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本章主要介绍计算机的组成概貌及工作原理，旨在使读者对计算机总体结构有个概括的了解，为深入学习以后各章打下基础。</dc:title>
  <dc:creator>vaio</dc:creator>
  <cp:lastModifiedBy>李剑雄</cp:lastModifiedBy>
  <cp:revision>227</cp:revision>
  <dcterms:created xsi:type="dcterms:W3CDTF">2002-12-19T02:40:00Z</dcterms:created>
  <dcterms:modified xsi:type="dcterms:W3CDTF">2024-08-27T10:40:07Z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96E79BAFFB404A2CBABD124BEB7DA5D3_13</vt:lpwstr>
  </property>
</Properties>
</file>