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488" r:id="rId3"/>
    <p:sldId id="489" r:id="rId4"/>
    <p:sldId id="490" r:id="rId5"/>
    <p:sldId id="491" r:id="rId6"/>
    <p:sldId id="621" r:id="rId7"/>
    <p:sldId id="575" r:id="rId8"/>
    <p:sldId id="577" r:id="rId9"/>
    <p:sldId id="493" r:id="rId10"/>
    <p:sldId id="494" r:id="rId11"/>
    <p:sldId id="495" r:id="rId12"/>
    <p:sldId id="496" r:id="rId13"/>
    <p:sldId id="497" r:id="rId14"/>
    <p:sldId id="498" r:id="rId15"/>
    <p:sldId id="499" r:id="rId16"/>
    <p:sldId id="500" r:id="rId17"/>
    <p:sldId id="501" r:id="rId18"/>
    <p:sldId id="502" r:id="rId19"/>
    <p:sldId id="503" r:id="rId20"/>
    <p:sldId id="578" r:id="rId21"/>
    <p:sldId id="622" r:id="rId22"/>
    <p:sldId id="505" r:id="rId23"/>
    <p:sldId id="506" r:id="rId24"/>
    <p:sldId id="535" r:id="rId25"/>
    <p:sldId id="536" r:id="rId26"/>
    <p:sldId id="507" r:id="rId27"/>
    <p:sldId id="508" r:id="rId28"/>
    <p:sldId id="537" r:id="rId29"/>
    <p:sldId id="509" r:id="rId30"/>
    <p:sldId id="579" r:id="rId31"/>
    <p:sldId id="540" r:id="rId32"/>
    <p:sldId id="539" r:id="rId33"/>
    <p:sldId id="541" r:id="rId34"/>
    <p:sldId id="510" r:id="rId35"/>
    <p:sldId id="580" r:id="rId36"/>
    <p:sldId id="511" r:id="rId37"/>
    <p:sldId id="512" r:id="rId38"/>
    <p:sldId id="513" r:id="rId39"/>
    <p:sldId id="514" r:id="rId40"/>
    <p:sldId id="515" r:id="rId41"/>
    <p:sldId id="516" r:id="rId42"/>
    <p:sldId id="517" r:id="rId43"/>
    <p:sldId id="518" r:id="rId44"/>
    <p:sldId id="581" r:id="rId45"/>
    <p:sldId id="519" r:id="rId46"/>
    <p:sldId id="542" r:id="rId47"/>
    <p:sldId id="520" r:id="rId48"/>
    <p:sldId id="522" r:id="rId49"/>
    <p:sldId id="582" r:id="rId50"/>
    <p:sldId id="523" r:id="rId51"/>
    <p:sldId id="543" r:id="rId52"/>
    <p:sldId id="544" r:id="rId53"/>
    <p:sldId id="521" r:id="rId54"/>
    <p:sldId id="545" r:id="rId55"/>
    <p:sldId id="524" r:id="rId56"/>
    <p:sldId id="583" r:id="rId57"/>
    <p:sldId id="584" r:id="rId58"/>
    <p:sldId id="525" r:id="rId59"/>
    <p:sldId id="623" r:id="rId60"/>
    <p:sldId id="585" r:id="rId61"/>
    <p:sldId id="586" r:id="rId62"/>
    <p:sldId id="526" r:id="rId63"/>
    <p:sldId id="550" r:id="rId64"/>
    <p:sldId id="551" r:id="rId65"/>
    <p:sldId id="552" r:id="rId66"/>
    <p:sldId id="553" r:id="rId67"/>
    <p:sldId id="554" r:id="rId68"/>
    <p:sldId id="555" r:id="rId69"/>
    <p:sldId id="587" r:id="rId70"/>
    <p:sldId id="716" r:id="rId71"/>
    <p:sldId id="717" r:id="rId72"/>
    <p:sldId id="718" r:id="rId73"/>
    <p:sldId id="719" r:id="rId74"/>
    <p:sldId id="592" r:id="rId75"/>
    <p:sldId id="720" r:id="rId76"/>
    <p:sldId id="721" r:id="rId77"/>
    <p:sldId id="722" r:id="rId78"/>
    <p:sldId id="723" r:id="rId79"/>
    <p:sldId id="724" r:id="rId80"/>
    <p:sldId id="725" r:id="rId81"/>
    <p:sldId id="600" r:id="rId82"/>
    <p:sldId id="607" r:id="rId83"/>
    <p:sldId id="610" r:id="rId85"/>
    <p:sldId id="611" r:id="rId86"/>
    <p:sldId id="612" r:id="rId87"/>
    <p:sldId id="613" r:id="rId88"/>
    <p:sldId id="614" r:id="rId89"/>
    <p:sldId id="615" r:id="rId90"/>
    <p:sldId id="618" r:id="rId91"/>
  </p:sldIdLst>
  <p:sldSz cx="9144000" cy="6858000" type="screen4x3"/>
  <p:notesSz cx="6858000" cy="9144000"/>
  <p:custDataLst>
    <p:tags r:id="rId96"/>
  </p:custDataLst>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wg"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800000"/>
    <a:srgbClr val="333399"/>
    <a:srgbClr val="99003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697"/>
    <p:restoredTop sz="94660"/>
  </p:normalViewPr>
  <p:slideViewPr>
    <p:cSldViewPr showGuides="1">
      <p:cViewPr varScale="1">
        <p:scale>
          <a:sx n="79" d="100"/>
          <a:sy n="79" d="100"/>
        </p:scale>
        <p:origin x="-845" y="-125"/>
      </p:cViewPr>
      <p:guideLst>
        <p:guide orient="horz" pos="2160"/>
        <p:guide pos="290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0806"/>
    </p:cViewPr>
  </p:sorter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tags" Target="tags/tag1.xml"/><Relationship Id="rId95" Type="http://schemas.openxmlformats.org/officeDocument/2006/relationships/commentAuthors" Target="commentAuthors.xml"/><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notesMaster" Target="notesMasters/notesMaster1.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6-12-05T07:14:48.546" idx="1">
    <p:pos x="5378" y="797"/>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82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82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96258" name="备注占位符 2"/>
          <p:cNvSpPr>
            <a:spLocks noGrp="1"/>
          </p:cNvSpPr>
          <p:nvPr>
            <p:ph type="body"/>
          </p:nvPr>
        </p:nvSpPr>
        <p:spPr>
          <a:ln/>
        </p:spPr>
        <p:txBody>
          <a:bodyPr wrap="square" lIns="91440" tIns="45720" rIns="91440" bIns="45720" anchor="t" anchorCtr="0"/>
          <a:p>
            <a:pPr lvl="0"/>
            <a:r>
              <a:rPr lang="zh-CN" altLang="en-US" dirty="0"/>
              <a:t>规整性，包括对称性和均匀性：</a:t>
            </a:r>
            <a:endParaRPr lang="zh-CN" altLang="en-US" dirty="0"/>
          </a:p>
          <a:p>
            <a:pPr lvl="0"/>
            <a:r>
              <a:rPr lang="zh-CN" altLang="en-US" dirty="0"/>
              <a:t>对称性：所有通用寄存器同等对待，操作码的设置等都要对称，如：</a:t>
            </a:r>
            <a:r>
              <a:rPr lang="en-US" altLang="zh-CN" dirty="0"/>
              <a:t>A-B</a:t>
            </a:r>
            <a:r>
              <a:rPr lang="zh-CN" altLang="en-US" dirty="0"/>
              <a:t>与</a:t>
            </a:r>
            <a:r>
              <a:rPr lang="en-US" altLang="zh-CN" dirty="0"/>
              <a:t>B-A</a:t>
            </a:r>
            <a:endParaRPr lang="en-US" altLang="zh-CN" dirty="0"/>
          </a:p>
          <a:p>
            <a:pPr lvl="0"/>
            <a:r>
              <a:rPr lang="zh-CN" altLang="en-US" dirty="0"/>
              <a:t>均匀性：不同的数据类型</a:t>
            </a:r>
            <a:r>
              <a:rPr lang="en-US" altLang="zh-CN" dirty="0"/>
              <a:t>(</a:t>
            </a:r>
            <a:r>
              <a:rPr lang="zh-CN" altLang="en-US" dirty="0"/>
              <a:t>如定点数、逻辑数、浮点点数、十进制数、字符串</a:t>
            </a:r>
            <a:r>
              <a:rPr lang="en-US" altLang="zh-CN" dirty="0"/>
              <a:t>)</a:t>
            </a:r>
            <a:r>
              <a:rPr lang="zh-CN" altLang="en-US" dirty="0"/>
              <a:t>、字长</a:t>
            </a:r>
            <a:r>
              <a:rPr lang="en-US" altLang="zh-CN" dirty="0"/>
              <a:t>(</a:t>
            </a:r>
            <a:r>
              <a:rPr lang="zh-CN" altLang="en-US" dirty="0"/>
              <a:t>如</a:t>
            </a:r>
            <a:r>
              <a:rPr lang="en-US" altLang="zh-CN" dirty="0"/>
              <a:t>8</a:t>
            </a:r>
            <a:r>
              <a:rPr lang="zh-CN" altLang="en-US" dirty="0"/>
              <a:t>位、</a:t>
            </a:r>
            <a:r>
              <a:rPr lang="en-US" altLang="zh-CN" dirty="0"/>
              <a:t>16</a:t>
            </a:r>
            <a:r>
              <a:rPr lang="zh-CN" altLang="en-US" dirty="0"/>
              <a:t>位、</a:t>
            </a:r>
            <a:r>
              <a:rPr lang="en-US" altLang="zh-CN" dirty="0"/>
              <a:t>32</a:t>
            </a:r>
            <a:r>
              <a:rPr lang="zh-CN" altLang="en-US" dirty="0"/>
              <a:t>为、</a:t>
            </a:r>
            <a:r>
              <a:rPr lang="en-US" altLang="zh-CN" dirty="0"/>
              <a:t>64</a:t>
            </a:r>
            <a:r>
              <a:rPr lang="zh-CN" altLang="en-US" dirty="0"/>
              <a:t>位</a:t>
            </a:r>
            <a:r>
              <a:rPr lang="en-US" altLang="zh-CN" dirty="0"/>
              <a:t>)</a:t>
            </a:r>
            <a:r>
              <a:rPr lang="zh-CN" altLang="en-US" dirty="0"/>
              <a:t>、存储设备</a:t>
            </a:r>
            <a:r>
              <a:rPr lang="en-US" altLang="zh-CN" dirty="0"/>
              <a:t>(</a:t>
            </a:r>
            <a:r>
              <a:rPr lang="zh-CN" altLang="en-US" dirty="0"/>
              <a:t>如寄存器、主存储器、堆栈</a:t>
            </a:r>
            <a:r>
              <a:rPr lang="en-US" altLang="zh-CN" dirty="0"/>
              <a:t>)</a:t>
            </a:r>
            <a:r>
              <a:rPr lang="zh-CN" altLang="en-US" dirty="0"/>
              <a:t>、操作种类</a:t>
            </a:r>
            <a:r>
              <a:rPr lang="en-US" altLang="zh-CN" dirty="0"/>
              <a:t>(</a:t>
            </a:r>
            <a:r>
              <a:rPr lang="zh-CN" altLang="en-US" dirty="0"/>
              <a:t>加减乘除等</a:t>
            </a:r>
            <a:r>
              <a:rPr lang="en-US" altLang="zh-CN" dirty="0"/>
              <a:t>)</a:t>
            </a:r>
            <a:r>
              <a:rPr lang="zh-CN" altLang="en-US" dirty="0"/>
              <a:t>要设置相同的指令</a:t>
            </a:r>
            <a:endParaRPr lang="zh-CN" altLang="en-US" dirty="0"/>
          </a:p>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1" i="0" u="none" strike="noStrike" kern="0" cap="none" spc="0" normalizeH="0" baseline="0" noProof="0" smtClean="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2750" y="381000"/>
            <a:ext cx="1924050"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90600" y="381000"/>
            <a:ext cx="5619750"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81000"/>
            <a:ext cx="8218487" cy="762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68313" y="1219200"/>
            <a:ext cx="4032250" cy="5029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2963" y="1219200"/>
            <a:ext cx="4033837" cy="5029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24272" y="381000"/>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39552" y="1340768"/>
            <a:ext cx="8147248" cy="4907632"/>
          </a:xfrm>
        </p:spPr>
        <p:txBody>
          <a:bodyPr/>
          <a:lstStyle>
            <a:lvl1pPr>
              <a:defRPr>
                <a:solidFill>
                  <a:schemeClr val="accent2">
                    <a:lumMod val="50000"/>
                  </a:schemeClr>
                </a:solidFill>
                <a:latin typeface="微软雅黑 Light" panose="020B0502040204020203" pitchFamily="34" charset="-122"/>
                <a:ea typeface="微软雅黑 Light" panose="020B0502040204020203" pitchFamily="34" charset="-122"/>
              </a:defRPr>
            </a:lvl1pPr>
            <a:lvl2pPr>
              <a:defRPr>
                <a:solidFill>
                  <a:schemeClr val="accent2">
                    <a:lumMod val="50000"/>
                  </a:schemeClr>
                </a:solidFill>
                <a:latin typeface="微软雅黑 Light" panose="020B0502040204020203" pitchFamily="34" charset="-122"/>
                <a:ea typeface="微软雅黑 Light" panose="020B0502040204020203" pitchFamily="34" charset="-122"/>
              </a:defRPr>
            </a:lvl2pPr>
            <a:lvl3pPr>
              <a:defRPr>
                <a:solidFill>
                  <a:schemeClr val="accent2">
                    <a:lumMod val="50000"/>
                  </a:schemeClr>
                </a:solidFill>
                <a:latin typeface="微软雅黑 Light" panose="020B0502040204020203" pitchFamily="34" charset="-122"/>
                <a:ea typeface="微软雅黑 Light" panose="020B0502040204020203" pitchFamily="34" charset="-122"/>
              </a:defRPr>
            </a:lvl3pPr>
            <a:lvl4pPr>
              <a:defRPr>
                <a:solidFill>
                  <a:schemeClr val="accent2">
                    <a:lumMod val="50000"/>
                  </a:schemeClr>
                </a:solidFill>
                <a:latin typeface="微软雅黑 Light" panose="020B0502040204020203" pitchFamily="34" charset="-122"/>
                <a:ea typeface="微软雅黑 Light" panose="020B0502040204020203" pitchFamily="34" charset="-122"/>
              </a:defRPr>
            </a:lvl4pPr>
            <a:lvl5pPr>
              <a:defRPr>
                <a:solidFill>
                  <a:schemeClr val="accent2">
                    <a:lumMod val="50000"/>
                  </a:schemeClr>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24272" y="381000"/>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39552" y="1340768"/>
            <a:ext cx="8147248" cy="4907632"/>
          </a:xfrm>
          <a:solidFill>
            <a:schemeClr val="bg1"/>
          </a:solidFill>
          <a:ln>
            <a:noFill/>
          </a:ln>
        </p:spPr>
        <p:txBody>
          <a:bodyPr/>
          <a:lstStyle>
            <a:lvl1pPr>
              <a:lnSpc>
                <a:spcPts val="3600"/>
              </a:lnSpc>
              <a:spcBef>
                <a:spcPts val="600"/>
              </a:spcBef>
              <a:spcAft>
                <a:spcPts val="600"/>
              </a:spcAft>
              <a:defRPr>
                <a:solidFill>
                  <a:schemeClr val="accent2">
                    <a:lumMod val="50000"/>
                  </a:schemeClr>
                </a:solidFill>
                <a:latin typeface="微软雅黑 Light" panose="020B0502040204020203" pitchFamily="34" charset="-122"/>
                <a:ea typeface="微软雅黑 Light" panose="020B0502040204020203" pitchFamily="34" charset="-122"/>
              </a:defRPr>
            </a:lvl1pPr>
            <a:lvl2pPr>
              <a:lnSpc>
                <a:spcPts val="3600"/>
              </a:lnSpc>
              <a:spcBef>
                <a:spcPts val="600"/>
              </a:spcBef>
              <a:spcAft>
                <a:spcPts val="600"/>
              </a:spcAft>
              <a:defRPr>
                <a:solidFill>
                  <a:schemeClr val="accent2">
                    <a:lumMod val="50000"/>
                  </a:schemeClr>
                </a:solidFill>
                <a:latin typeface="微软雅黑 Light" panose="020B0502040204020203" pitchFamily="34" charset="-122"/>
                <a:ea typeface="微软雅黑 Light" panose="020B0502040204020203" pitchFamily="34" charset="-122"/>
              </a:defRPr>
            </a:lvl2pPr>
            <a:lvl3pPr>
              <a:lnSpc>
                <a:spcPts val="3600"/>
              </a:lnSpc>
              <a:spcBef>
                <a:spcPts val="600"/>
              </a:spcBef>
              <a:spcAft>
                <a:spcPts val="600"/>
              </a:spcAft>
              <a:defRPr>
                <a:solidFill>
                  <a:schemeClr val="accent2">
                    <a:lumMod val="50000"/>
                  </a:schemeClr>
                </a:solidFill>
                <a:latin typeface="微软雅黑 Light" panose="020B0502040204020203" pitchFamily="34" charset="-122"/>
                <a:ea typeface="微软雅黑 Light" panose="020B0502040204020203" pitchFamily="34" charset="-122"/>
              </a:defRPr>
            </a:lvl3pPr>
            <a:lvl4pPr>
              <a:lnSpc>
                <a:spcPts val="3600"/>
              </a:lnSpc>
              <a:spcBef>
                <a:spcPts val="600"/>
              </a:spcBef>
              <a:spcAft>
                <a:spcPts val="600"/>
              </a:spcAft>
              <a:defRPr>
                <a:solidFill>
                  <a:schemeClr val="accent2">
                    <a:lumMod val="50000"/>
                  </a:schemeClr>
                </a:solidFill>
                <a:latin typeface="微软雅黑 Light" panose="020B0502040204020203" pitchFamily="34" charset="-122"/>
                <a:ea typeface="微软雅黑 Light" panose="020B0502040204020203" pitchFamily="34" charset="-122"/>
              </a:defRPr>
            </a:lvl4pPr>
            <a:lvl5pPr>
              <a:lnSpc>
                <a:spcPts val="3600"/>
              </a:lnSpc>
              <a:spcBef>
                <a:spcPts val="600"/>
              </a:spcBef>
              <a:spcAft>
                <a:spcPts val="600"/>
              </a:spcAft>
              <a:defRPr>
                <a:solidFill>
                  <a:schemeClr val="accent2">
                    <a:lumMod val="50000"/>
                  </a:schemeClr>
                </a:solidFill>
                <a:latin typeface="微软雅黑 Light" panose="020B0502040204020203" pitchFamily="34" charset="-122"/>
                <a:ea typeface="微软雅黑 Light" panose="020B0502040204020203"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24272" y="381000"/>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24272" y="2704"/>
            <a:ext cx="7696200" cy="762000"/>
          </a:xfrm>
        </p:spPr>
        <p:txBody>
          <a:bodyPr/>
          <a:lstStyle>
            <a:lvl1pPr algn="l">
              <a:defRPr b="1">
                <a:solidFill>
                  <a:srgbClr val="C00000"/>
                </a:solidFill>
                <a:latin typeface="微软雅黑 Light" panose="020B0502040204020203" pitchFamily="34" charset="-122"/>
                <a:ea typeface="微软雅黑 Light" panose="020B0502040204020203" pitchFamily="34" charset="-122"/>
              </a:defRPr>
            </a:lvl1p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906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14900" y="1219200"/>
            <a:ext cx="37719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990600" y="381000"/>
            <a:ext cx="7696200" cy="762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990600" y="1219200"/>
            <a:ext cx="7696200" cy="50292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rtl="0" eaLnBrk="0" fontAlgn="base" hangingPunct="0">
        <a:spcBef>
          <a:spcPct val="0"/>
        </a:spcBef>
        <a:spcAft>
          <a:spcPct val="0"/>
        </a:spcAft>
        <a:defRPr sz="4400">
          <a:solidFill>
            <a:srgbClr val="800000"/>
          </a:solidFill>
          <a:latin typeface="+mj-lt"/>
          <a:ea typeface="+mj-ea"/>
          <a:cs typeface="+mj-cs"/>
        </a:defRPr>
      </a:lvl1pPr>
      <a:lvl2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2pPr>
      <a:lvl3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3pPr>
      <a:lvl4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4pPr>
      <a:lvl5pPr algn="ctr" rtl="0" eaLnBrk="0" fontAlgn="base" hangingPunct="0">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5pPr>
      <a:lvl6pPr marL="4572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6pPr>
      <a:lvl7pPr marL="9144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7pPr>
      <a:lvl8pPr marL="13716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8pPr>
      <a:lvl9pPr marL="1828800" algn="ctr" rtl="0" fontAlgn="base">
        <a:spcBef>
          <a:spcPct val="0"/>
        </a:spcBef>
        <a:spcAft>
          <a:spcPct val="0"/>
        </a:spcAft>
        <a:defRPr sz="4400">
          <a:solidFill>
            <a:srgbClr val="800000"/>
          </a:solidFill>
          <a:latin typeface="Arial" panose="020B0604020202020204" pitchFamily="34" charset="0"/>
          <a:ea typeface="隶书" panose="02010509060101010101" pitchFamily="49" charset="-122"/>
          <a:cs typeface="隶书" panose="02010509060101010101"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sz="2800" b="1">
          <a:solidFill>
            <a:srgbClr val="000066"/>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ü"/>
        <a:defRPr sz="2800" b="1">
          <a:solidFill>
            <a:srgbClr val="000066"/>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q"/>
        <a:defRPr sz="2800" b="1">
          <a:solidFill>
            <a:srgbClr val="0000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v"/>
        <a:defRPr sz="2800" b="1">
          <a:solidFill>
            <a:srgbClr val="000066"/>
          </a:solidFill>
          <a:latin typeface="+mn-lt"/>
          <a:ea typeface="+mn-ea"/>
        </a:defRPr>
      </a:lvl4pPr>
      <a:lvl5pPr marL="2057400" indent="-228600" algn="l" rtl="0" eaLnBrk="0" fontAlgn="base" hangingPunct="0">
        <a:spcBef>
          <a:spcPct val="20000"/>
        </a:spcBef>
        <a:spcAft>
          <a:spcPct val="0"/>
        </a:spcAft>
        <a:buChar char="»"/>
        <a:defRPr sz="2800" b="1">
          <a:solidFill>
            <a:srgbClr val="000066"/>
          </a:solidFill>
          <a:latin typeface="+mn-lt"/>
          <a:ea typeface="+mn-ea"/>
        </a:defRPr>
      </a:lvl5pPr>
      <a:lvl6pPr marL="2514600" indent="-228600" algn="l" rtl="0" fontAlgn="base">
        <a:spcBef>
          <a:spcPct val="20000"/>
        </a:spcBef>
        <a:spcAft>
          <a:spcPct val="0"/>
        </a:spcAft>
        <a:buChar char="»"/>
        <a:defRPr sz="2800" b="1">
          <a:solidFill>
            <a:srgbClr val="000066"/>
          </a:solidFill>
          <a:latin typeface="+mn-lt"/>
          <a:ea typeface="+mn-ea"/>
        </a:defRPr>
      </a:lvl6pPr>
      <a:lvl7pPr marL="2971800" indent="-228600" algn="l" rtl="0" fontAlgn="base">
        <a:spcBef>
          <a:spcPct val="20000"/>
        </a:spcBef>
        <a:spcAft>
          <a:spcPct val="0"/>
        </a:spcAft>
        <a:buChar char="»"/>
        <a:defRPr sz="2800" b="1">
          <a:solidFill>
            <a:srgbClr val="000066"/>
          </a:solidFill>
          <a:latin typeface="+mn-lt"/>
          <a:ea typeface="+mn-ea"/>
        </a:defRPr>
      </a:lvl7pPr>
      <a:lvl8pPr marL="3429000" indent="-228600" algn="l" rtl="0" fontAlgn="base">
        <a:spcBef>
          <a:spcPct val="20000"/>
        </a:spcBef>
        <a:spcAft>
          <a:spcPct val="0"/>
        </a:spcAft>
        <a:buChar char="»"/>
        <a:defRPr sz="2800" b="1">
          <a:solidFill>
            <a:srgbClr val="000066"/>
          </a:solidFill>
          <a:latin typeface="+mn-lt"/>
          <a:ea typeface="+mn-ea"/>
        </a:defRPr>
      </a:lvl8pPr>
      <a:lvl9pPr marL="3886200" indent="-228600" algn="l" rtl="0" fontAlgn="base">
        <a:spcBef>
          <a:spcPct val="20000"/>
        </a:spcBef>
        <a:spcAft>
          <a:spcPct val="0"/>
        </a:spcAft>
        <a:buChar char="»"/>
        <a:defRPr sz="28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80.xml"/><Relationship Id="rId4" Type="http://schemas.openxmlformats.org/officeDocument/2006/relationships/slide" Target="slide61.xml"/><Relationship Id="rId3" Type="http://schemas.openxmlformats.org/officeDocument/2006/relationships/slide" Target="slide36.xml"/><Relationship Id="rId2" Type="http://schemas.openxmlformats.org/officeDocument/2006/relationships/slide" Target="slide16.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2.xml"/><Relationship Id="rId2" Type="http://schemas.openxmlformats.org/officeDocument/2006/relationships/slide" Target="slide18.xml"/><Relationship Id="rId1" Type="http://schemas.openxmlformats.org/officeDocument/2006/relationships/slide" Target="slide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3.xml"/><Relationship Id="rId2" Type="http://schemas.openxmlformats.org/officeDocument/2006/relationships/slide" Target="slide15.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slide" Target="slide35.xml"/><Relationship Id="rId4" Type="http://schemas.openxmlformats.org/officeDocument/2006/relationships/slide" Target="slide26.xml"/><Relationship Id="rId3" Type="http://schemas.openxmlformats.org/officeDocument/2006/relationships/slide" Target="slide25.xml"/><Relationship Id="rId2" Type="http://schemas.openxmlformats.org/officeDocument/2006/relationships/slide" Target="slide24.xml"/><Relationship Id="rId1" Type="http://schemas.openxmlformats.org/officeDocument/2006/relationships/slide" Target="slide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slide" Target="slide33.xml"/><Relationship Id="rId2" Type="http://schemas.openxmlformats.org/officeDocument/2006/relationships/slide" Target="slide28.xml"/><Relationship Id="rId1" Type="http://schemas.openxmlformats.org/officeDocument/2006/relationships/slide" Target="slide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slide" Target="slide14.xml"/><Relationship Id="rId2" Type="http://schemas.openxmlformats.org/officeDocument/2006/relationships/slide" Target="slide8.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 Target="slide38.xml"/><Relationship Id="rId1" Type="http://schemas.openxmlformats.org/officeDocument/2006/relationships/slide" Target="slide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9" Type="http://schemas.openxmlformats.org/officeDocument/2006/relationships/slide" Target="slide57.xml"/><Relationship Id="rId8" Type="http://schemas.openxmlformats.org/officeDocument/2006/relationships/slide" Target="slide54.xml"/><Relationship Id="rId7" Type="http://schemas.openxmlformats.org/officeDocument/2006/relationships/slide" Target="slide52.xml"/><Relationship Id="rId6" Type="http://schemas.openxmlformats.org/officeDocument/2006/relationships/slide" Target="slide49.xml"/><Relationship Id="rId5" Type="http://schemas.openxmlformats.org/officeDocument/2006/relationships/slide" Target="slide47.xml"/><Relationship Id="rId4" Type="http://schemas.openxmlformats.org/officeDocument/2006/relationships/slide" Target="slide44.xml"/><Relationship Id="rId3" Type="http://schemas.openxmlformats.org/officeDocument/2006/relationships/slide" Target="slide42.xml"/><Relationship Id="rId2" Type="http://schemas.openxmlformats.org/officeDocument/2006/relationships/slide" Target="slide41.xml"/><Relationship Id="rId10" Type="http://schemas.openxmlformats.org/officeDocument/2006/relationships/slideLayout" Target="../slideLayouts/slideLayout2.xml"/><Relationship Id="rId1" Type="http://schemas.openxmlformats.org/officeDocument/2006/relationships/slide" Target="slide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68.xml"/><Relationship Id="rId2" Type="http://schemas.openxmlformats.org/officeDocument/2006/relationships/slide" Target="slide63.xml"/><Relationship Id="rId1" Type="http://schemas.openxmlformats.org/officeDocument/2006/relationships/slide" Target="slide6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67.xml"/><Relationship Id="rId3" Type="http://schemas.openxmlformats.org/officeDocument/2006/relationships/slide" Target="slide66.xml"/><Relationship Id="rId2" Type="http://schemas.openxmlformats.org/officeDocument/2006/relationships/slide" Target="slide65.xml"/><Relationship Id="rId1" Type="http://schemas.openxmlformats.org/officeDocument/2006/relationships/slide" Target="slide6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slide" Target="slide13.xml"/><Relationship Id="rId4" Type="http://schemas.openxmlformats.org/officeDocument/2006/relationships/slide" Target="slide12.xml"/><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 Target="slide9.xml"/></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88.xml"/><Relationship Id="rId2" Type="http://schemas.openxmlformats.org/officeDocument/2006/relationships/slide" Target="slide87.xml"/><Relationship Id="rId1" Type="http://schemas.openxmlformats.org/officeDocument/2006/relationships/slide" Target="slide81.xml"/></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slide" Target="slide86.xml"/><Relationship Id="rId2" Type="http://schemas.openxmlformats.org/officeDocument/2006/relationships/slide" Target="slide85.xml"/><Relationship Id="rId1" Type="http://schemas.openxmlformats.org/officeDocument/2006/relationships/slide" Target="slide8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944688" y="795338"/>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第七章 指令系统</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051" name="Rectangle 3"/>
          <p:cNvSpPr>
            <a:spLocks noGrp="1" noChangeArrowheads="1"/>
          </p:cNvSpPr>
          <p:nvPr>
            <p:ph idx="1"/>
          </p:nvPr>
        </p:nvSpPr>
        <p:spPr>
          <a:xfrm>
            <a:off x="2362200" y="2489200"/>
            <a:ext cx="4800600" cy="266858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1" action="ppaction://hlinksldjump"/>
              </a:rPr>
              <a:t>7.1 </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1" action="ppaction://hlinksldjump"/>
              </a:rPr>
              <a:t>机器指令</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2" action="ppaction://hlinksldjump"/>
              </a:rPr>
              <a:t>7.2 </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2" action="ppaction://hlinksldjump"/>
              </a:rPr>
              <a:t>操作数类型和操作类型</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3" action="ppaction://hlinksldjump"/>
              </a:rPr>
              <a:t>7.3 </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3" action="ppaction://hlinksldjump"/>
              </a:rPr>
              <a:t>寻址方式</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4" action="ppaction://hlinksldjump"/>
              </a:rPr>
              <a:t>7.4 </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4" action="ppaction://hlinksldjump"/>
              </a:rPr>
              <a:t>指令格式举例</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5" action="ppaction://hlinksldjump"/>
              </a:rPr>
              <a:t>7.5 RISC</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5" action="ppaction://hlinksldjump"/>
              </a:rPr>
              <a:t>技术</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sz="4800" dirty="0">
                <a:solidFill>
                  <a:srgbClr val="C00000"/>
                </a:solidFill>
                <a:latin typeface="微软雅黑 Light" panose="020B0502040204020203" pitchFamily="34" charset="-122"/>
                <a:ea typeface="微软雅黑 Light" panose="020B0502040204020203" pitchFamily="34" charset="-122"/>
                <a:cs typeface="+mj-cs"/>
              </a:rPr>
              <a:t>三地址指令</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5" name="Text Box 30"/>
          <p:cNvSpPr txBox="1"/>
          <p:nvPr/>
        </p:nvSpPr>
        <p:spPr>
          <a:xfrm>
            <a:off x="1747838" y="2471738"/>
            <a:ext cx="29146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8            8           8         8   </a:t>
            </a:r>
            <a:endParaRPr lang="zh-CN" altLang="en-US" sz="2000" dirty="0">
              <a:latin typeface="Times New Roman" panose="02020603050405020304" pitchFamily="18" charset="0"/>
              <a:ea typeface="宋体" panose="02010600030101010101" pitchFamily="2" charset="-122"/>
            </a:endParaRPr>
          </a:p>
        </p:txBody>
      </p:sp>
      <p:grpSp>
        <p:nvGrpSpPr>
          <p:cNvPr id="2" name="Group 31"/>
          <p:cNvGrpSpPr/>
          <p:nvPr/>
        </p:nvGrpSpPr>
        <p:grpSpPr>
          <a:xfrm>
            <a:off x="1589088" y="2852738"/>
            <a:ext cx="3048000" cy="457200"/>
            <a:chOff x="1104" y="3456"/>
            <a:chExt cx="1920" cy="288"/>
          </a:xfrm>
        </p:grpSpPr>
        <p:sp>
          <p:nvSpPr>
            <p:cNvPr id="16388" name="Text Box 32"/>
            <p:cNvSpPr txBox="1"/>
            <p:nvPr/>
          </p:nvSpPr>
          <p:spPr>
            <a:xfrm>
              <a:off x="1154" y="3456"/>
              <a:ext cx="382"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OP</a:t>
              </a:r>
              <a:endParaRPr lang="en-US" altLang="zh-CN" sz="2400" dirty="0">
                <a:latin typeface="Times New Roman" panose="02020603050405020304" pitchFamily="18" charset="0"/>
                <a:ea typeface="宋体" panose="02010600030101010101" pitchFamily="2" charset="-122"/>
              </a:endParaRPr>
            </a:p>
          </p:txBody>
        </p:sp>
        <p:sp>
          <p:nvSpPr>
            <p:cNvPr id="16389" name="Text Box 33"/>
            <p:cNvSpPr txBox="1"/>
            <p:nvPr/>
          </p:nvSpPr>
          <p:spPr>
            <a:xfrm>
              <a:off x="1632" y="3456"/>
              <a:ext cx="36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a:t>
              </a:r>
              <a:endParaRPr lang="en-US" altLang="zh-CN" sz="2400" baseline="-25000" dirty="0">
                <a:latin typeface="Times New Roman" panose="02020603050405020304" pitchFamily="18" charset="0"/>
                <a:ea typeface="宋体" panose="02010600030101010101" pitchFamily="2" charset="-122"/>
              </a:endParaRPr>
            </a:p>
          </p:txBody>
        </p:sp>
        <p:sp>
          <p:nvSpPr>
            <p:cNvPr id="16390" name="Text Box 34"/>
            <p:cNvSpPr txBox="1"/>
            <p:nvPr/>
          </p:nvSpPr>
          <p:spPr>
            <a:xfrm>
              <a:off x="2129" y="3456"/>
              <a:ext cx="36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a:t>
              </a:r>
              <a:endParaRPr lang="en-US" altLang="zh-CN" sz="2400" baseline="-25000" dirty="0">
                <a:latin typeface="Times New Roman" panose="02020603050405020304" pitchFamily="18" charset="0"/>
                <a:ea typeface="宋体" panose="02010600030101010101" pitchFamily="2" charset="-122"/>
              </a:endParaRPr>
            </a:p>
          </p:txBody>
        </p:sp>
        <p:sp>
          <p:nvSpPr>
            <p:cNvPr id="16391" name="Text Box 35"/>
            <p:cNvSpPr txBox="1"/>
            <p:nvPr/>
          </p:nvSpPr>
          <p:spPr>
            <a:xfrm>
              <a:off x="2592" y="3456"/>
              <a:ext cx="36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a:t>
              </a:r>
              <a:endParaRPr lang="en-US" altLang="zh-CN" sz="2400" baseline="-25000" dirty="0">
                <a:latin typeface="Times New Roman" panose="02020603050405020304" pitchFamily="18" charset="0"/>
                <a:ea typeface="宋体" panose="02010600030101010101" pitchFamily="2" charset="-122"/>
              </a:endParaRPr>
            </a:p>
          </p:txBody>
        </p:sp>
        <p:sp>
          <p:nvSpPr>
            <p:cNvPr id="16392" name="Rectangle 36"/>
            <p:cNvSpPr/>
            <p:nvPr/>
          </p:nvSpPr>
          <p:spPr>
            <a:xfrm>
              <a:off x="1104" y="34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393" name="Rectangle 37"/>
            <p:cNvSpPr/>
            <p:nvPr/>
          </p:nvSpPr>
          <p:spPr>
            <a:xfrm>
              <a:off x="1586" y="34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394" name="Rectangle 38"/>
            <p:cNvSpPr/>
            <p:nvPr/>
          </p:nvSpPr>
          <p:spPr>
            <a:xfrm>
              <a:off x="2064" y="34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395" name="Rectangle 39"/>
            <p:cNvSpPr/>
            <p:nvPr/>
          </p:nvSpPr>
          <p:spPr>
            <a:xfrm>
              <a:off x="2546" y="34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3" name="Group 40"/>
          <p:cNvGrpSpPr/>
          <p:nvPr/>
        </p:nvGrpSpPr>
        <p:grpSpPr>
          <a:xfrm>
            <a:off x="1665288" y="3538538"/>
            <a:ext cx="2741612" cy="457200"/>
            <a:chOff x="1142" y="2378"/>
            <a:chExt cx="1727" cy="288"/>
          </a:xfrm>
        </p:grpSpPr>
        <p:sp>
          <p:nvSpPr>
            <p:cNvPr id="16397" name="Text Box 41"/>
            <p:cNvSpPr txBox="1"/>
            <p:nvPr/>
          </p:nvSpPr>
          <p:spPr>
            <a:xfrm>
              <a:off x="1142" y="2378"/>
              <a:ext cx="1727"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OP (A</a:t>
              </a:r>
              <a:r>
                <a:rPr lang="en-US" altLang="zh-CN" sz="2400"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a:t>
              </a:r>
              <a:endParaRPr lang="en-US" altLang="zh-CN" sz="2400" baseline="-25000" dirty="0">
                <a:latin typeface="Times New Roman" panose="02020603050405020304" pitchFamily="18" charset="0"/>
                <a:ea typeface="宋体" panose="02010600030101010101" pitchFamily="2" charset="-122"/>
              </a:endParaRPr>
            </a:p>
          </p:txBody>
        </p:sp>
        <p:sp>
          <p:nvSpPr>
            <p:cNvPr id="16398" name="Line 42"/>
            <p:cNvSpPr/>
            <p:nvPr/>
          </p:nvSpPr>
          <p:spPr>
            <a:xfrm>
              <a:off x="2256" y="2544"/>
              <a:ext cx="336" cy="0"/>
            </a:xfrm>
            <a:prstGeom prst="line">
              <a:avLst/>
            </a:prstGeom>
            <a:ln w="28575" cap="flat" cmpd="sng">
              <a:solidFill>
                <a:schemeClr val="tx1"/>
              </a:solidFill>
              <a:prstDash val="solid"/>
              <a:round/>
              <a:headEnd type="none" w="med" len="med"/>
              <a:tailEnd type="stealth" w="med" len="med"/>
            </a:ln>
          </p:spPr>
        </p:sp>
      </p:grpSp>
      <p:sp>
        <p:nvSpPr>
          <p:cNvPr id="28" name="Text Box 44"/>
          <p:cNvSpPr txBox="1"/>
          <p:nvPr/>
        </p:nvSpPr>
        <p:spPr>
          <a:xfrm>
            <a:off x="5076825" y="2852738"/>
            <a:ext cx="2227263" cy="457200"/>
          </a:xfrm>
          <a:prstGeom prst="rect">
            <a:avLst/>
          </a:prstGeom>
          <a:noFill/>
          <a:ln w="9525">
            <a:noFill/>
          </a:ln>
        </p:spPr>
        <p:txBody>
          <a:bodyPr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4 次访存</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29" name="Text Box 46"/>
          <p:cNvSpPr txBox="1"/>
          <p:nvPr/>
        </p:nvSpPr>
        <p:spPr>
          <a:xfrm>
            <a:off x="5076825" y="3348038"/>
            <a:ext cx="3141663" cy="457200"/>
          </a:xfrm>
          <a:prstGeom prst="rect">
            <a:avLst/>
          </a:prstGeom>
          <a:noFill/>
          <a:ln w="9525">
            <a:noFill/>
          </a:ln>
        </p:spPr>
        <p:txBody>
          <a:bodyPr anchor="t" anchorCtr="0">
            <a:spAutoFit/>
          </a:bodyPr>
          <a:p>
            <a:r>
              <a:rPr lang="zh-CN" altLang="en-US" sz="2400" dirty="0">
                <a:latin typeface="Times New Roman" panose="02020603050405020304" pitchFamily="18" charset="0"/>
                <a:ea typeface="宋体" panose="02010600030101010101" pitchFamily="2" charset="-122"/>
              </a:rPr>
              <a:t>寻址范围  </a:t>
            </a:r>
            <a:r>
              <a:rPr lang="zh-CN" altLang="en-US" sz="2400" dirty="0">
                <a:solidFill>
                  <a:srgbClr val="C00000"/>
                </a:solidFill>
                <a:latin typeface="Times New Roman" panose="02020603050405020304" pitchFamily="18" charset="0"/>
                <a:ea typeface="宋体" panose="02010600030101010101" pitchFamily="2" charset="-122"/>
              </a:rPr>
              <a:t>2</a:t>
            </a:r>
            <a:r>
              <a:rPr lang="zh-CN" altLang="en-US" sz="2400" baseline="45000" dirty="0">
                <a:solidFill>
                  <a:srgbClr val="C00000"/>
                </a:solidFill>
                <a:latin typeface="Times New Roman" panose="02020603050405020304" pitchFamily="18" charset="0"/>
                <a:ea typeface="宋体" panose="02010600030101010101" pitchFamily="2" charset="-122"/>
              </a:rPr>
              <a:t>8</a:t>
            </a:r>
            <a:r>
              <a:rPr lang="zh-CN" altLang="en-US" sz="2400" dirty="0">
                <a:solidFill>
                  <a:srgbClr val="C00000"/>
                </a:solidFill>
                <a:latin typeface="Times New Roman" panose="02020603050405020304" pitchFamily="18" charset="0"/>
                <a:ea typeface="宋体" panose="02010600030101010101" pitchFamily="2" charset="-122"/>
              </a:rPr>
              <a:t> = 256</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30" name="Text Box 47"/>
          <p:cNvSpPr txBox="1"/>
          <p:nvPr/>
        </p:nvSpPr>
        <p:spPr>
          <a:xfrm>
            <a:off x="5076825" y="3843338"/>
            <a:ext cx="3505200" cy="519112"/>
          </a:xfrm>
          <a:prstGeom prst="rect">
            <a:avLst/>
          </a:prstGeom>
          <a:noFill/>
          <a:ln w="28575">
            <a:noFill/>
          </a:ln>
        </p:spPr>
        <p:txBody>
          <a:bodyPr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若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3 </a:t>
            </a:r>
            <a:r>
              <a:rPr lang="zh-CN" altLang="en-US" sz="2400" dirty="0">
                <a:latin typeface="Times New Roman" panose="02020603050405020304" pitchFamily="18" charset="0"/>
                <a:ea typeface="宋体" panose="02010600030101010101" pitchFamily="2" charset="-122"/>
              </a:rPr>
              <a:t>用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 </a:t>
            </a:r>
            <a:r>
              <a:rPr lang="zh-CN" altLang="en-US" sz="2400" dirty="0">
                <a:latin typeface="Times New Roman" panose="02020603050405020304" pitchFamily="18" charset="0"/>
                <a:ea typeface="宋体" panose="02010600030101010101" pitchFamily="2" charset="-122"/>
              </a:rPr>
              <a:t>或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 </a:t>
            </a:r>
            <a:r>
              <a:rPr lang="zh-CN" altLang="en-US" sz="2400" dirty="0">
                <a:latin typeface="Times New Roman" panose="02020603050405020304" pitchFamily="18" charset="0"/>
                <a:ea typeface="宋体" panose="02010600030101010101" pitchFamily="2" charset="-122"/>
              </a:rPr>
              <a:t>代替</a:t>
            </a:r>
            <a:endParaRPr lang="zh-CN" altLang="en-US" sz="2400" baseline="-25000" dirty="0">
              <a:latin typeface="Times New Roman" panose="02020603050405020304" pitchFamily="18" charset="0"/>
              <a:ea typeface="宋体" panose="02010600030101010101" pitchFamily="2" charset="-122"/>
            </a:endParaRPr>
          </a:p>
        </p:txBody>
      </p:sp>
      <p:sp>
        <p:nvSpPr>
          <p:cNvPr id="16402"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7.1.1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8" grpId="0"/>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sz="4800" dirty="0">
                <a:solidFill>
                  <a:srgbClr val="C00000"/>
                </a:solidFill>
                <a:latin typeface="微软雅黑 Light" panose="020B0502040204020203" pitchFamily="34" charset="-122"/>
                <a:ea typeface="微软雅黑 Light" panose="020B0502040204020203" pitchFamily="34" charset="-122"/>
                <a:cs typeface="+mj-cs"/>
              </a:rPr>
              <a:t>二地址指令</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2" name="Group 3"/>
          <p:cNvGrpSpPr/>
          <p:nvPr/>
        </p:nvGrpSpPr>
        <p:grpSpPr>
          <a:xfrm>
            <a:off x="1060450" y="2514600"/>
            <a:ext cx="3032125" cy="457200"/>
            <a:chOff x="816" y="864"/>
            <a:chExt cx="1910" cy="288"/>
          </a:xfrm>
        </p:grpSpPr>
        <p:sp>
          <p:nvSpPr>
            <p:cNvPr id="17411" name="Rectangle 4"/>
            <p:cNvSpPr/>
            <p:nvPr/>
          </p:nvSpPr>
          <p:spPr>
            <a:xfrm>
              <a:off x="816" y="864"/>
              <a:ext cx="637"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7412" name="Rectangle 5"/>
            <p:cNvSpPr/>
            <p:nvPr/>
          </p:nvSpPr>
          <p:spPr>
            <a:xfrm>
              <a:off x="1453" y="864"/>
              <a:ext cx="637"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7413" name="Rectangle 6"/>
            <p:cNvSpPr/>
            <p:nvPr/>
          </p:nvSpPr>
          <p:spPr>
            <a:xfrm>
              <a:off x="2089" y="864"/>
              <a:ext cx="637"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7414" name="Text Box 7"/>
            <p:cNvSpPr txBox="1"/>
            <p:nvPr/>
          </p:nvSpPr>
          <p:spPr>
            <a:xfrm>
              <a:off x="927" y="864"/>
              <a:ext cx="382"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OP</a:t>
              </a:r>
              <a:endParaRPr lang="en-US" altLang="zh-CN" sz="2400" dirty="0">
                <a:latin typeface="Times New Roman" panose="02020603050405020304" pitchFamily="18" charset="0"/>
                <a:ea typeface="宋体" panose="02010600030101010101" pitchFamily="2" charset="-122"/>
              </a:endParaRPr>
            </a:p>
          </p:txBody>
        </p:sp>
        <p:sp>
          <p:nvSpPr>
            <p:cNvPr id="17415" name="Text Box 8"/>
            <p:cNvSpPr txBox="1"/>
            <p:nvPr/>
          </p:nvSpPr>
          <p:spPr>
            <a:xfrm>
              <a:off x="1597" y="864"/>
              <a:ext cx="36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a:t>
              </a:r>
              <a:endParaRPr lang="en-US" altLang="zh-CN" sz="2400" baseline="-25000" dirty="0">
                <a:latin typeface="Times New Roman" panose="02020603050405020304" pitchFamily="18" charset="0"/>
                <a:ea typeface="宋体" panose="02010600030101010101" pitchFamily="2" charset="-122"/>
              </a:endParaRPr>
            </a:p>
          </p:txBody>
        </p:sp>
        <p:sp>
          <p:nvSpPr>
            <p:cNvPr id="17416" name="Text Box 9"/>
            <p:cNvSpPr txBox="1"/>
            <p:nvPr/>
          </p:nvSpPr>
          <p:spPr>
            <a:xfrm>
              <a:off x="2221" y="864"/>
              <a:ext cx="36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a:t>
              </a:r>
              <a:endParaRPr lang="en-US" altLang="zh-CN" sz="2400" baseline="-25000" dirty="0">
                <a:latin typeface="Times New Roman" panose="02020603050405020304" pitchFamily="18" charset="0"/>
                <a:ea typeface="宋体" panose="02010600030101010101" pitchFamily="2" charset="-122"/>
              </a:endParaRPr>
            </a:p>
          </p:txBody>
        </p:sp>
      </p:grpSp>
      <p:sp>
        <p:nvSpPr>
          <p:cNvPr id="20" name="Text Box 10"/>
          <p:cNvSpPr txBox="1"/>
          <p:nvPr/>
        </p:nvSpPr>
        <p:spPr>
          <a:xfrm>
            <a:off x="1370013" y="1995488"/>
            <a:ext cx="24066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8              12           12</a:t>
            </a:r>
            <a:endParaRPr lang="zh-CN" altLang="en-US" sz="2000" dirty="0">
              <a:latin typeface="Times New Roman" panose="02020603050405020304" pitchFamily="18" charset="0"/>
              <a:ea typeface="宋体" panose="02010600030101010101" pitchFamily="2" charset="-122"/>
            </a:endParaRPr>
          </a:p>
        </p:txBody>
      </p:sp>
      <p:grpSp>
        <p:nvGrpSpPr>
          <p:cNvPr id="3" name="Group 11"/>
          <p:cNvGrpSpPr/>
          <p:nvPr/>
        </p:nvGrpSpPr>
        <p:grpSpPr>
          <a:xfrm>
            <a:off x="1365250" y="3095625"/>
            <a:ext cx="2741613" cy="457200"/>
            <a:chOff x="1142" y="2378"/>
            <a:chExt cx="1727" cy="288"/>
          </a:xfrm>
        </p:grpSpPr>
        <p:sp>
          <p:nvSpPr>
            <p:cNvPr id="17419" name="Text Box 12"/>
            <p:cNvSpPr txBox="1"/>
            <p:nvPr/>
          </p:nvSpPr>
          <p:spPr>
            <a:xfrm>
              <a:off x="1142" y="2378"/>
              <a:ext cx="1727"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OP (A</a:t>
              </a:r>
              <a:r>
                <a:rPr lang="en-US" altLang="zh-CN" sz="2400"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a:t>
              </a:r>
              <a:endParaRPr lang="en-US" altLang="zh-CN" sz="2400" baseline="-25000" dirty="0">
                <a:latin typeface="Times New Roman" panose="02020603050405020304" pitchFamily="18" charset="0"/>
                <a:ea typeface="宋体" panose="02010600030101010101" pitchFamily="2" charset="-122"/>
              </a:endParaRPr>
            </a:p>
          </p:txBody>
        </p:sp>
        <p:sp>
          <p:nvSpPr>
            <p:cNvPr id="17420" name="Line 13"/>
            <p:cNvSpPr/>
            <p:nvPr/>
          </p:nvSpPr>
          <p:spPr>
            <a:xfrm>
              <a:off x="2256" y="2544"/>
              <a:ext cx="336" cy="0"/>
            </a:xfrm>
            <a:prstGeom prst="line">
              <a:avLst/>
            </a:prstGeom>
            <a:ln w="28575" cap="flat" cmpd="sng">
              <a:solidFill>
                <a:schemeClr val="tx1"/>
              </a:solidFill>
              <a:prstDash val="solid"/>
              <a:round/>
              <a:headEnd type="none" w="med" len="med"/>
              <a:tailEnd type="stealth" w="med" len="med"/>
            </a:ln>
          </p:spPr>
        </p:sp>
      </p:grpSp>
      <p:grpSp>
        <p:nvGrpSpPr>
          <p:cNvPr id="4" name="Group 14"/>
          <p:cNvGrpSpPr/>
          <p:nvPr/>
        </p:nvGrpSpPr>
        <p:grpSpPr>
          <a:xfrm>
            <a:off x="1365250" y="3676650"/>
            <a:ext cx="2741613" cy="457200"/>
            <a:chOff x="1142" y="2378"/>
            <a:chExt cx="1727" cy="288"/>
          </a:xfrm>
        </p:grpSpPr>
        <p:sp>
          <p:nvSpPr>
            <p:cNvPr id="17422" name="Text Box 15"/>
            <p:cNvSpPr txBox="1"/>
            <p:nvPr/>
          </p:nvSpPr>
          <p:spPr>
            <a:xfrm>
              <a:off x="1142" y="2378"/>
              <a:ext cx="1727"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OP (A</a:t>
              </a:r>
              <a:r>
                <a:rPr lang="en-US" altLang="zh-CN" sz="2400"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a:t>
              </a:r>
              <a:endParaRPr lang="en-US" altLang="zh-CN" sz="2400" baseline="-25000" dirty="0">
                <a:latin typeface="Times New Roman" panose="02020603050405020304" pitchFamily="18" charset="0"/>
                <a:ea typeface="宋体" panose="02010600030101010101" pitchFamily="2" charset="-122"/>
              </a:endParaRPr>
            </a:p>
          </p:txBody>
        </p:sp>
        <p:sp>
          <p:nvSpPr>
            <p:cNvPr id="17423" name="Line 16"/>
            <p:cNvSpPr/>
            <p:nvPr/>
          </p:nvSpPr>
          <p:spPr>
            <a:xfrm>
              <a:off x="2256" y="2544"/>
              <a:ext cx="336" cy="0"/>
            </a:xfrm>
            <a:prstGeom prst="line">
              <a:avLst/>
            </a:prstGeom>
            <a:ln w="28575" cap="flat" cmpd="sng">
              <a:solidFill>
                <a:schemeClr val="tx1"/>
              </a:solidFill>
              <a:prstDash val="solid"/>
              <a:round/>
              <a:headEnd type="none" w="med" len="med"/>
              <a:tailEnd type="stealth" w="med" len="med"/>
            </a:ln>
          </p:spPr>
        </p:sp>
      </p:grpSp>
      <p:sp>
        <p:nvSpPr>
          <p:cNvPr id="27" name="Text Box 17"/>
          <p:cNvSpPr txBox="1"/>
          <p:nvPr/>
        </p:nvSpPr>
        <p:spPr>
          <a:xfrm>
            <a:off x="755650" y="3344863"/>
            <a:ext cx="490538" cy="457200"/>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或</a:t>
            </a:r>
            <a:endParaRPr lang="zh-CN" altLang="en-US" sz="2400" dirty="0">
              <a:latin typeface="Times New Roman" panose="02020603050405020304" pitchFamily="18" charset="0"/>
              <a:ea typeface="宋体" panose="02010600030101010101" pitchFamily="2" charset="-122"/>
            </a:endParaRPr>
          </a:p>
        </p:txBody>
      </p:sp>
      <p:sp>
        <p:nvSpPr>
          <p:cNvPr id="28" name="Text Box 18"/>
          <p:cNvSpPr txBox="1"/>
          <p:nvPr/>
        </p:nvSpPr>
        <p:spPr>
          <a:xfrm>
            <a:off x="5006975" y="3124200"/>
            <a:ext cx="2759075" cy="457200"/>
          </a:xfrm>
          <a:prstGeom prst="rect">
            <a:avLst/>
          </a:prstGeom>
          <a:noFill/>
          <a:ln w="9525">
            <a:noFill/>
          </a:ln>
        </p:spPr>
        <p:txBody>
          <a:bodyPr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4 次访存</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29" name="Text Box 19"/>
          <p:cNvSpPr txBox="1"/>
          <p:nvPr/>
        </p:nvSpPr>
        <p:spPr>
          <a:xfrm>
            <a:off x="5006975" y="4267200"/>
            <a:ext cx="3597275" cy="457200"/>
          </a:xfrm>
          <a:prstGeom prst="rect">
            <a:avLst/>
          </a:prstGeom>
          <a:noFill/>
          <a:ln w="9525">
            <a:noFill/>
          </a:ln>
        </p:spPr>
        <p:txBody>
          <a:bodyPr anchor="t" anchorCtr="0">
            <a:spAutoFit/>
          </a:bodyPr>
          <a:p>
            <a:r>
              <a:rPr lang="zh-CN" altLang="en-US" sz="2400" dirty="0">
                <a:latin typeface="Times New Roman" panose="02020603050405020304" pitchFamily="18" charset="0"/>
                <a:ea typeface="宋体" panose="02010600030101010101" pitchFamily="2" charset="-122"/>
              </a:rPr>
              <a:t>若</a:t>
            </a:r>
            <a:r>
              <a:rPr lang="en-US" altLang="zh-CN" sz="2400" dirty="0">
                <a:latin typeface="Times New Roman" panose="02020603050405020304" pitchFamily="18" charset="0"/>
                <a:ea typeface="宋体" panose="02010600030101010101" pitchFamily="2" charset="-122"/>
              </a:rPr>
              <a:t>ACC </a:t>
            </a:r>
            <a:r>
              <a:rPr lang="zh-CN" altLang="en-US" sz="2400" dirty="0">
                <a:latin typeface="Times New Roman" panose="02020603050405020304" pitchFamily="18" charset="0"/>
                <a:ea typeface="宋体" panose="02010600030101010101" pitchFamily="2" charset="-122"/>
              </a:rPr>
              <a:t>代替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或</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a:t>
            </a:r>
            <a:endParaRPr lang="en-US" altLang="zh-CN" sz="2400" baseline="-25000" dirty="0">
              <a:latin typeface="Times New Roman" panose="02020603050405020304" pitchFamily="18" charset="0"/>
              <a:ea typeface="宋体" panose="02010600030101010101" pitchFamily="2" charset="-122"/>
            </a:endParaRPr>
          </a:p>
        </p:txBody>
      </p:sp>
      <p:sp>
        <p:nvSpPr>
          <p:cNvPr id="30" name="Text Box 20"/>
          <p:cNvSpPr txBox="1"/>
          <p:nvPr/>
        </p:nvSpPr>
        <p:spPr>
          <a:xfrm>
            <a:off x="984250" y="4257675"/>
            <a:ext cx="2759075" cy="457200"/>
          </a:xfrm>
          <a:prstGeom prst="rect">
            <a:avLst/>
          </a:prstGeom>
          <a:noFill/>
          <a:ln w="952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若结果存于 </a:t>
            </a:r>
            <a:r>
              <a:rPr lang="en-US" altLang="zh-CN" sz="2400" dirty="0">
                <a:solidFill>
                  <a:srgbClr val="C00000"/>
                </a:solidFill>
                <a:latin typeface="Times New Roman" panose="02020603050405020304" pitchFamily="18" charset="0"/>
                <a:ea typeface="宋体" panose="02010600030101010101" pitchFamily="2" charset="-122"/>
              </a:rPr>
              <a:t>ACC    </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31" name="Text Box 34"/>
          <p:cNvSpPr txBox="1"/>
          <p:nvPr/>
        </p:nvSpPr>
        <p:spPr>
          <a:xfrm>
            <a:off x="5006975" y="3733800"/>
            <a:ext cx="3140075" cy="457200"/>
          </a:xfrm>
          <a:prstGeom prst="rect">
            <a:avLst/>
          </a:prstGeom>
          <a:noFill/>
          <a:ln w="9525">
            <a:noFill/>
          </a:ln>
        </p:spPr>
        <p:txBody>
          <a:bodyPr anchor="t" anchorCtr="0">
            <a:spAutoFit/>
          </a:bodyPr>
          <a:p>
            <a:r>
              <a:rPr lang="zh-CN" altLang="en-US" sz="2400" dirty="0">
                <a:latin typeface="Times New Roman" panose="02020603050405020304" pitchFamily="18" charset="0"/>
                <a:ea typeface="宋体" panose="02010600030101010101" pitchFamily="2" charset="-122"/>
              </a:rPr>
              <a:t>寻址范围  </a:t>
            </a:r>
            <a:r>
              <a:rPr lang="zh-CN" altLang="en-US" sz="2400" dirty="0">
                <a:solidFill>
                  <a:srgbClr val="C00000"/>
                </a:solidFill>
                <a:latin typeface="Times New Roman" panose="02020603050405020304" pitchFamily="18" charset="0"/>
                <a:ea typeface="宋体" panose="02010600030101010101" pitchFamily="2" charset="-122"/>
              </a:rPr>
              <a:t>2</a:t>
            </a:r>
            <a:r>
              <a:rPr lang="zh-CN" altLang="en-US" sz="2400" baseline="45000" dirty="0">
                <a:solidFill>
                  <a:srgbClr val="C00000"/>
                </a:solidFill>
                <a:latin typeface="Times New Roman" panose="02020603050405020304" pitchFamily="18" charset="0"/>
                <a:ea typeface="宋体" panose="02010600030101010101" pitchFamily="2" charset="-122"/>
              </a:rPr>
              <a:t>12</a:t>
            </a:r>
            <a:r>
              <a:rPr lang="zh-CN" altLang="en-US" sz="2400" dirty="0">
                <a:solidFill>
                  <a:srgbClr val="C00000"/>
                </a:solidFill>
                <a:latin typeface="Times New Roman" panose="02020603050405020304" pitchFamily="18" charset="0"/>
                <a:ea typeface="宋体" panose="02010600030101010101" pitchFamily="2" charset="-122"/>
              </a:rPr>
              <a:t> = 4 </a:t>
            </a:r>
            <a:r>
              <a:rPr lang="en-US" altLang="zh-CN" sz="2400" dirty="0">
                <a:solidFill>
                  <a:srgbClr val="C00000"/>
                </a:solidFill>
                <a:latin typeface="Times New Roman" panose="02020603050405020304" pitchFamily="18" charset="0"/>
                <a:ea typeface="宋体" panose="02010600030101010101" pitchFamily="2" charset="-122"/>
              </a:rPr>
              <a:t>K</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32" name="Text Box 36"/>
          <p:cNvSpPr txBox="1"/>
          <p:nvPr/>
        </p:nvSpPr>
        <p:spPr>
          <a:xfrm>
            <a:off x="3575050" y="4257675"/>
            <a:ext cx="1828800" cy="457200"/>
          </a:xfrm>
          <a:prstGeom prst="rect">
            <a:avLst/>
          </a:prstGeom>
          <a:noFill/>
          <a:ln w="28575">
            <a:noFill/>
          </a:ln>
        </p:spPr>
        <p:txBody>
          <a:bodyPr anchor="t" anchorCtr="0">
            <a:spAutoFit/>
          </a:bodyPr>
          <a:p>
            <a:pPr>
              <a:spcBef>
                <a:spcPct val="50000"/>
              </a:spcBef>
            </a:pPr>
            <a:r>
              <a:rPr lang="en-US" altLang="zh-CN" sz="2400" dirty="0">
                <a:solidFill>
                  <a:srgbClr val="C00000"/>
                </a:solidFill>
                <a:latin typeface="Times New Roman" panose="02020603050405020304" pitchFamily="18" charset="0"/>
                <a:ea typeface="宋体" panose="02010600030101010101" pitchFamily="2" charset="-122"/>
              </a:rPr>
              <a:t>3</a:t>
            </a:r>
            <a:r>
              <a:rPr lang="zh-CN" altLang="en-US" sz="2400" dirty="0">
                <a:solidFill>
                  <a:srgbClr val="C00000"/>
                </a:solidFill>
                <a:latin typeface="Times New Roman" panose="02020603050405020304" pitchFamily="18" charset="0"/>
                <a:ea typeface="宋体" panose="02010600030101010101" pitchFamily="2" charset="-122"/>
              </a:rPr>
              <a:t>次访存</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17430"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7.1.1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linds(horizontal)">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blinds(horizontal)">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linds(horizontal)">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linds(horizontal)">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1+#ppt_w/2"/>
                                          </p:val>
                                        </p:tav>
                                        <p:tav tm="100000">
                                          <p:val>
                                            <p:strVal val="#ppt_x"/>
                                          </p:val>
                                        </p:tav>
                                      </p:tavLst>
                                    </p:anim>
                                    <p:anim calcmode="lin" valueType="num">
                                      <p:cBhvr additive="base">
                                        <p:cTn id="52"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P spid="28" grpId="0"/>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sz="4800" dirty="0">
                <a:solidFill>
                  <a:srgbClr val="C00000"/>
                </a:solidFill>
                <a:latin typeface="微软雅黑 Light" panose="020B0502040204020203" pitchFamily="34" charset="-122"/>
                <a:ea typeface="微软雅黑 Light" panose="020B0502040204020203" pitchFamily="34" charset="-122"/>
                <a:cs typeface="+mj-cs"/>
              </a:rPr>
              <a:t>一地址指令</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2" name="Group 23"/>
          <p:cNvGrpSpPr/>
          <p:nvPr/>
        </p:nvGrpSpPr>
        <p:grpSpPr>
          <a:xfrm>
            <a:off x="1403350" y="2636838"/>
            <a:ext cx="3048000" cy="471487"/>
            <a:chOff x="912" y="2833"/>
            <a:chExt cx="1920" cy="297"/>
          </a:xfrm>
        </p:grpSpPr>
        <p:sp>
          <p:nvSpPr>
            <p:cNvPr id="18435" name="Rectangle 24"/>
            <p:cNvSpPr/>
            <p:nvPr/>
          </p:nvSpPr>
          <p:spPr>
            <a:xfrm>
              <a:off x="912" y="2842"/>
              <a:ext cx="637"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8436" name="Rectangle 25"/>
            <p:cNvSpPr/>
            <p:nvPr/>
          </p:nvSpPr>
          <p:spPr>
            <a:xfrm>
              <a:off x="1549" y="2842"/>
              <a:ext cx="1283"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8437" name="Text Box 26"/>
            <p:cNvSpPr txBox="1"/>
            <p:nvPr/>
          </p:nvSpPr>
          <p:spPr>
            <a:xfrm>
              <a:off x="1023" y="2833"/>
              <a:ext cx="382"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OP</a:t>
              </a:r>
              <a:endParaRPr lang="en-US" altLang="zh-CN" sz="2400" dirty="0">
                <a:latin typeface="Times New Roman" panose="02020603050405020304" pitchFamily="18" charset="0"/>
                <a:ea typeface="宋体" panose="02010600030101010101" pitchFamily="2" charset="-122"/>
              </a:endParaRPr>
            </a:p>
          </p:txBody>
        </p:sp>
        <p:sp>
          <p:nvSpPr>
            <p:cNvPr id="18438" name="Text Box 27"/>
            <p:cNvSpPr txBox="1"/>
            <p:nvPr/>
          </p:nvSpPr>
          <p:spPr>
            <a:xfrm>
              <a:off x="1985" y="2833"/>
              <a:ext cx="36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a:t>
              </a:r>
              <a:endParaRPr lang="en-US" altLang="zh-CN" sz="2400" baseline="-25000" dirty="0">
                <a:latin typeface="Times New Roman" panose="02020603050405020304" pitchFamily="18" charset="0"/>
                <a:ea typeface="宋体" panose="02010600030101010101" pitchFamily="2" charset="-122"/>
              </a:endParaRPr>
            </a:p>
          </p:txBody>
        </p:sp>
      </p:grpSp>
      <p:sp>
        <p:nvSpPr>
          <p:cNvPr id="16" name="Text Box 28"/>
          <p:cNvSpPr txBox="1"/>
          <p:nvPr/>
        </p:nvSpPr>
        <p:spPr>
          <a:xfrm>
            <a:off x="1865313" y="2178050"/>
            <a:ext cx="18986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8                     24</a:t>
            </a:r>
            <a:endParaRPr lang="zh-CN" altLang="en-US" sz="2000" dirty="0">
              <a:latin typeface="Times New Roman" panose="02020603050405020304" pitchFamily="18" charset="0"/>
              <a:ea typeface="宋体" panose="02010600030101010101" pitchFamily="2" charset="-122"/>
            </a:endParaRPr>
          </a:p>
        </p:txBody>
      </p:sp>
      <p:grpSp>
        <p:nvGrpSpPr>
          <p:cNvPr id="3" name="Group 30"/>
          <p:cNvGrpSpPr/>
          <p:nvPr/>
        </p:nvGrpSpPr>
        <p:grpSpPr>
          <a:xfrm>
            <a:off x="1479550" y="3289300"/>
            <a:ext cx="3421063" cy="457200"/>
            <a:chOff x="864" y="3426"/>
            <a:chExt cx="2155" cy="288"/>
          </a:xfrm>
        </p:grpSpPr>
        <p:sp>
          <p:nvSpPr>
            <p:cNvPr id="18441" name="Text Box 31"/>
            <p:cNvSpPr txBox="1"/>
            <p:nvPr/>
          </p:nvSpPr>
          <p:spPr>
            <a:xfrm>
              <a:off x="864" y="3426"/>
              <a:ext cx="2155"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ACC) OP (A</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ACC</a:t>
              </a:r>
              <a:endParaRPr lang="en-US" altLang="zh-CN" sz="2400" baseline="-25000" dirty="0">
                <a:latin typeface="Times New Roman" panose="02020603050405020304" pitchFamily="18" charset="0"/>
                <a:ea typeface="宋体" panose="02010600030101010101" pitchFamily="2" charset="-122"/>
              </a:endParaRPr>
            </a:p>
          </p:txBody>
        </p:sp>
        <p:sp>
          <p:nvSpPr>
            <p:cNvPr id="18442" name="Line 32"/>
            <p:cNvSpPr/>
            <p:nvPr/>
          </p:nvSpPr>
          <p:spPr>
            <a:xfrm>
              <a:off x="2189" y="3592"/>
              <a:ext cx="336" cy="0"/>
            </a:xfrm>
            <a:prstGeom prst="line">
              <a:avLst/>
            </a:prstGeom>
            <a:ln w="28575" cap="flat" cmpd="sng">
              <a:solidFill>
                <a:schemeClr val="tx1"/>
              </a:solidFill>
              <a:prstDash val="solid"/>
              <a:round/>
              <a:headEnd type="none" w="med" len="med"/>
              <a:tailEnd type="stealth" w="med" len="med"/>
            </a:ln>
          </p:spPr>
        </p:sp>
      </p:grpSp>
      <p:sp>
        <p:nvSpPr>
          <p:cNvPr id="20" name="Text Box 33"/>
          <p:cNvSpPr txBox="1"/>
          <p:nvPr/>
        </p:nvSpPr>
        <p:spPr>
          <a:xfrm>
            <a:off x="5349875" y="2651125"/>
            <a:ext cx="1331913" cy="457200"/>
          </a:xfrm>
          <a:prstGeom prst="rect">
            <a:avLst/>
          </a:prstGeom>
          <a:noFill/>
          <a:ln w="952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2 次访存</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21" name="Text Box 35"/>
          <p:cNvSpPr txBox="1"/>
          <p:nvPr/>
        </p:nvSpPr>
        <p:spPr>
          <a:xfrm>
            <a:off x="5289550" y="3260725"/>
            <a:ext cx="2987675" cy="457200"/>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寻址范围  </a:t>
            </a:r>
            <a:r>
              <a:rPr lang="zh-CN" altLang="en-US" sz="2400" dirty="0">
                <a:solidFill>
                  <a:srgbClr val="C00000"/>
                </a:solidFill>
                <a:latin typeface="Times New Roman" panose="02020603050405020304" pitchFamily="18" charset="0"/>
                <a:ea typeface="宋体" panose="02010600030101010101" pitchFamily="2" charset="-122"/>
              </a:rPr>
              <a:t>2</a:t>
            </a:r>
            <a:r>
              <a:rPr lang="zh-CN" altLang="en-US" sz="2400" baseline="45000" dirty="0">
                <a:solidFill>
                  <a:srgbClr val="C00000"/>
                </a:solidFill>
                <a:latin typeface="Times New Roman" panose="02020603050405020304" pitchFamily="18" charset="0"/>
                <a:ea typeface="宋体" panose="02010600030101010101" pitchFamily="2" charset="-122"/>
              </a:rPr>
              <a:t>24</a:t>
            </a:r>
            <a:r>
              <a:rPr lang="zh-CN" altLang="en-US" sz="2400" dirty="0">
                <a:solidFill>
                  <a:srgbClr val="C00000"/>
                </a:solidFill>
                <a:latin typeface="Times New Roman" panose="02020603050405020304" pitchFamily="18" charset="0"/>
                <a:ea typeface="宋体" panose="02010600030101010101" pitchFamily="2" charset="-122"/>
              </a:rPr>
              <a:t> = 16 </a:t>
            </a:r>
            <a:r>
              <a:rPr lang="en-US" altLang="zh-CN" sz="2400" dirty="0">
                <a:solidFill>
                  <a:srgbClr val="C00000"/>
                </a:solidFill>
                <a:latin typeface="Times New Roman" panose="02020603050405020304" pitchFamily="18" charset="0"/>
                <a:ea typeface="宋体" panose="02010600030101010101" pitchFamily="2" charset="-122"/>
              </a:rPr>
              <a:t>M </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18445"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7.1.1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1049338" y="898525"/>
            <a:ext cx="7696200" cy="762000"/>
          </a:xfrm>
          <a:ln/>
        </p:spPr>
        <p:txBody>
          <a:bodyPr vert="horz" wrap="square" lIns="91440" tIns="45720" rIns="91440" bIns="45720" anchor="ctr" anchorCtr="0"/>
          <a:p>
            <a:pPr eaLnBrk="1" hangingPunct="1"/>
            <a:r>
              <a:rPr lang="zh-CN" altLang="en-US" sz="4800" dirty="0">
                <a:solidFill>
                  <a:srgbClr val="C00000"/>
                </a:solidFill>
                <a:latin typeface="微软雅黑 Light" panose="020B0502040204020203" pitchFamily="34" charset="-122"/>
                <a:ea typeface="微软雅黑 Light" panose="020B0502040204020203" pitchFamily="34" charset="-122"/>
                <a:cs typeface="+mj-cs"/>
              </a:rPr>
              <a:t>零地址指令</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2291" name="Rectangle 3"/>
          <p:cNvSpPr>
            <a:spLocks noGrp="1" noChangeArrowheads="1"/>
          </p:cNvSpPr>
          <p:nvPr>
            <p:ph idx="1"/>
          </p:nvPr>
        </p:nvSpPr>
        <p:spPr>
          <a:xfrm>
            <a:off x="1476375" y="2708275"/>
            <a:ext cx="6294438" cy="1225550"/>
          </a:xfrm>
          <a:ln/>
        </p:spPr>
        <p:txBody>
          <a:bodyPr vert="horz" wrap="square" lIns="91440" tIns="45720" rIns="91440" bIns="45720" numCol="1" anchor="t" anchorCtr="0" compatLnSpc="1"/>
          <a:lstStyle/>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零地址指令在指令字中无地址码。</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操作数的地址是隐含的。</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19459"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7.1.1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linds(horizontal)">
                                      <p:cBhvr>
                                        <p:cTn id="7" dur="500"/>
                                        <p:tgtEl>
                                          <p:spTgt spid="122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1">
                                            <p:txEl>
                                              <p:charRg st="0" end="16"/>
                                            </p:txEl>
                                          </p:spTgt>
                                        </p:tgtEl>
                                        <p:attrNameLst>
                                          <p:attrName>style.visibility</p:attrName>
                                        </p:attrNameLst>
                                      </p:cBhvr>
                                      <p:to>
                                        <p:strVal val="visible"/>
                                      </p:to>
                                    </p:set>
                                    <p:animEffect transition="in" filter="blinds(horizontal)">
                                      <p:cBhvr>
                                        <p:cTn id="10" dur="500"/>
                                        <p:tgtEl>
                                          <p:spTgt spid="12291">
                                            <p:txEl>
                                              <p:charRg st="0" end="1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291">
                                            <p:txEl>
                                              <p:charRg st="16" end="28"/>
                                            </p:txEl>
                                          </p:spTgt>
                                        </p:tgtEl>
                                        <p:attrNameLst>
                                          <p:attrName>style.visibility</p:attrName>
                                        </p:attrNameLst>
                                      </p:cBhvr>
                                      <p:to>
                                        <p:strVal val="visible"/>
                                      </p:to>
                                    </p:set>
                                    <p:animEffect transition="in" filter="blinds(horizontal)">
                                      <p:cBhvr>
                                        <p:cTn id="15" dur="500"/>
                                        <p:tgtEl>
                                          <p:spTgt spid="12291">
                                            <p:txEl>
                                              <p:charRg st="16"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小结</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3315" name="Rectangle 3"/>
          <p:cNvSpPr>
            <a:spLocks noGrp="1" noChangeArrowheads="1"/>
          </p:cNvSpPr>
          <p:nvPr>
            <p:ph idx="1"/>
          </p:nvPr>
        </p:nvSpPr>
        <p:spPr>
          <a:xfrm>
            <a:off x="539750" y="1196975"/>
            <a:ext cx="8147050" cy="5040313"/>
          </a:xfrm>
          <a:ln/>
        </p:spPr>
        <p:txBody>
          <a:bodyPr vert="horz" wrap="square" lIns="91440" tIns="45720" rIns="91440" bIns="45720" numCol="1" anchor="t" anchorCtr="0" compatLnSpc="1"/>
          <a:lstStyle/>
          <a:p>
            <a:pPr marL="514350" marR="0" lvl="0" indent="-514350" algn="l" defTabSz="914400" rtl="0" eaLnBrk="1" fontAlgn="base" latinLnBrk="0" hangingPunct="1">
              <a:lnSpc>
                <a:spcPts val="3500"/>
              </a:lnSpc>
              <a:spcBef>
                <a:spcPts val="500"/>
              </a:spcBef>
              <a:spcAft>
                <a:spcPts val="50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用一些硬件资源，如</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PC</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ACC</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承担或代替指令中的地址码，可扩大指令的寻址范围</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缩短指令字长，减少访存次数。</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500"/>
              </a:lnSpc>
              <a:spcBef>
                <a:spcPts val="500"/>
              </a:spcBef>
              <a:spcAft>
                <a:spcPts val="50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以上讨论均以主存地址为例，实际上地址字段也可用来表示寄存器。当</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CPU</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中含有多个通用寄存器时，对每一个寄存器赋以一个编号，便可指明源操作数和结果存放在哪个寄存器中。地址字段表示寄存器时，也可有三地址、二地址、一地址之分。它们的共同点是，在指令的执行阶段都不必访问存储器，直接访问寄存器，使机器运行速度得到提高。</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20483"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7.1.1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linds(horizontal)">
                                      <p:cBhvr>
                                        <p:cTn id="7" dur="500"/>
                                        <p:tgtEl>
                                          <p:spTgt spid="133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15">
                                            <p:txEl>
                                              <p:charRg st="0" end="54"/>
                                            </p:txEl>
                                          </p:spTgt>
                                        </p:tgtEl>
                                        <p:attrNameLst>
                                          <p:attrName>style.visibility</p:attrName>
                                        </p:attrNameLst>
                                      </p:cBhvr>
                                      <p:to>
                                        <p:strVal val="visible"/>
                                      </p:to>
                                    </p:set>
                                    <p:animEffect transition="in" filter="blinds(horizontal)">
                                      <p:cBhvr>
                                        <p:cTn id="10" dur="500"/>
                                        <p:tgtEl>
                                          <p:spTgt spid="13315">
                                            <p:txEl>
                                              <p:charRg st="0" end="5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315">
                                            <p:txEl>
                                              <p:charRg st="54" end="209"/>
                                            </p:txEl>
                                          </p:spTgt>
                                        </p:tgtEl>
                                        <p:attrNameLst>
                                          <p:attrName>style.visibility</p:attrName>
                                        </p:attrNameLst>
                                      </p:cBhvr>
                                      <p:to>
                                        <p:strVal val="visible"/>
                                      </p:to>
                                    </p:set>
                                    <p:animEffect transition="in" filter="blinds(horizontal)">
                                      <p:cBhvr>
                                        <p:cTn id="15" dur="500"/>
                                        <p:tgtEl>
                                          <p:spTgt spid="13315">
                                            <p:txEl>
                                              <p:charRg st="54"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en-US" altLang="zh-CN" dirty="0">
                <a:solidFill>
                  <a:srgbClr val="C00000"/>
                </a:solidFill>
                <a:latin typeface="微软雅黑 Light" panose="020B0502040204020203" pitchFamily="34" charset="-122"/>
                <a:ea typeface="微软雅黑 Light" panose="020B0502040204020203" pitchFamily="34" charset="-122"/>
                <a:cs typeface="+mj-cs"/>
              </a:rPr>
              <a:t>7.1.2 </a:t>
            </a:r>
            <a:r>
              <a:rPr lang="zh-CN" altLang="en-US" dirty="0">
                <a:solidFill>
                  <a:srgbClr val="C00000"/>
                </a:solidFill>
                <a:latin typeface="微软雅黑 Light" panose="020B0502040204020203" pitchFamily="34" charset="-122"/>
                <a:ea typeface="微软雅黑 Light" panose="020B0502040204020203" pitchFamily="34" charset="-122"/>
                <a:cs typeface="+mj-cs"/>
              </a:rPr>
              <a:t>指令字长</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4339" name="Rectangle 3"/>
          <p:cNvSpPr>
            <a:spLocks noGrp="1" noChangeArrowheads="1"/>
          </p:cNvSpPr>
          <p:nvPr>
            <p:ph idx="1"/>
          </p:nvPr>
        </p:nvSpPr>
        <p:spPr>
          <a:xfrm>
            <a:off x="539750" y="1484313"/>
            <a:ext cx="8147050" cy="5111750"/>
          </a:xfrm>
          <a:ln/>
        </p:spPr>
        <p:txBody>
          <a:bodyPr vert="horz" wrap="square" lIns="91440" tIns="45720" rIns="91440" bIns="45720" numCol="1" anchor="t" anchorCtr="0" compatLnSpc="1"/>
          <a:lstStyle/>
          <a:p>
            <a:pPr marL="514350" marR="0" lvl="0" indent="-514350" algn="l" defTabSz="914400" rtl="0" eaLnBrk="1" fontAlgn="base" latinLnBrk="0" hangingPunct="1">
              <a:lnSpc>
                <a:spcPts val="3400"/>
              </a:lnSpc>
              <a:spcBef>
                <a:spcPts val="400"/>
              </a:spcBef>
              <a:spcAft>
                <a:spcPts val="40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指令字长取决于操作码的长度</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操作数地址的长度和操作数地址的个数</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不同机器的指令字长是不同的</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400"/>
              </a:lnSpc>
              <a:spcBef>
                <a:spcPts val="400"/>
              </a:spcBef>
              <a:spcAft>
                <a:spcPts val="40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早期的计算机指令字长</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机器字长和存储字长均相等</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控制方式比较简单</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400"/>
              </a:lnSpc>
              <a:spcBef>
                <a:spcPts val="400"/>
              </a:spcBef>
              <a:spcAft>
                <a:spcPts val="40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现在的计算机指令字长是可变的</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控制电路比较复杂</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容易导致</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CPU</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速度下降，因此通常把常用的指令的字长设计成较短。</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400"/>
              </a:lnSpc>
              <a:spcBef>
                <a:spcPts val="400"/>
              </a:spcBef>
              <a:spcAft>
                <a:spcPts val="400"/>
              </a:spcAft>
              <a:buClrTx/>
              <a:buSzTx/>
              <a:buFont typeface="Wingdings" panose="05000000000000000000" pitchFamily="2" charset="2"/>
              <a:buAutoNum type="arabicPeriod"/>
              <a:defRPr/>
            </a:pP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linds(horizontal)">
                                      <p:cBhvr>
                                        <p:cTn id="7" dur="500"/>
                                        <p:tgtEl>
                                          <p:spTgt spid="143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39">
                                            <p:txEl>
                                              <p:charRg st="0" end="47"/>
                                            </p:txEl>
                                          </p:spTgt>
                                        </p:tgtEl>
                                        <p:attrNameLst>
                                          <p:attrName>style.visibility</p:attrName>
                                        </p:attrNameLst>
                                      </p:cBhvr>
                                      <p:to>
                                        <p:strVal val="visible"/>
                                      </p:to>
                                    </p:set>
                                    <p:animEffect transition="in" filter="blinds(horizontal)">
                                      <p:cBhvr>
                                        <p:cTn id="10" dur="500"/>
                                        <p:tgtEl>
                                          <p:spTgt spid="14339">
                                            <p:txEl>
                                              <p:charRg st="0" end="4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339">
                                            <p:txEl>
                                              <p:charRg st="47" end="81"/>
                                            </p:txEl>
                                          </p:spTgt>
                                        </p:tgtEl>
                                        <p:attrNameLst>
                                          <p:attrName>style.visibility</p:attrName>
                                        </p:attrNameLst>
                                      </p:cBhvr>
                                      <p:to>
                                        <p:strVal val="visible"/>
                                      </p:to>
                                    </p:set>
                                    <p:animEffect transition="in" filter="blinds(horizontal)">
                                      <p:cBhvr>
                                        <p:cTn id="15" dur="500"/>
                                        <p:tgtEl>
                                          <p:spTgt spid="14339">
                                            <p:txEl>
                                              <p:charRg st="47" end="8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339">
                                            <p:txEl>
                                              <p:charRg st="81" end="137"/>
                                            </p:txEl>
                                          </p:spTgt>
                                        </p:tgtEl>
                                        <p:attrNameLst>
                                          <p:attrName>style.visibility</p:attrName>
                                        </p:attrNameLst>
                                      </p:cBhvr>
                                      <p:to>
                                        <p:strVal val="visible"/>
                                      </p:to>
                                    </p:set>
                                    <p:animEffect transition="in" filter="blinds(horizontal)">
                                      <p:cBhvr>
                                        <p:cTn id="20" dur="500"/>
                                        <p:tgtEl>
                                          <p:spTgt spid="14339">
                                            <p:txEl>
                                              <p:charRg st="81" end="1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1187450" y="476250"/>
            <a:ext cx="7696200" cy="762000"/>
          </a:xfrm>
          <a:ln/>
        </p:spPr>
        <p:txBody>
          <a:bodyPr vert="horz" wrap="square" lIns="91440" tIns="45720" rIns="91440" bIns="45720" anchor="ctr" anchorCtr="0"/>
          <a:p>
            <a:pPr eaLnBrk="1" hangingPunct="1"/>
            <a:r>
              <a:rPr lang="en-US" altLang="zh-CN" dirty="0">
                <a:solidFill>
                  <a:srgbClr val="C00000"/>
                </a:solidFill>
                <a:latin typeface="微软雅黑 Light" panose="020B0502040204020203" pitchFamily="34" charset="-122"/>
                <a:ea typeface="微软雅黑 Light" panose="020B0502040204020203" pitchFamily="34" charset="-122"/>
                <a:cs typeface="+mj-cs"/>
              </a:rPr>
              <a:t>7.2 </a:t>
            </a:r>
            <a:r>
              <a:rPr lang="zh-CN" altLang="en-US" dirty="0">
                <a:solidFill>
                  <a:srgbClr val="C00000"/>
                </a:solidFill>
                <a:latin typeface="微软雅黑 Light" panose="020B0502040204020203" pitchFamily="34" charset="-122"/>
                <a:ea typeface="微软雅黑 Light" panose="020B0502040204020203" pitchFamily="34" charset="-122"/>
                <a:cs typeface="+mj-cs"/>
              </a:rPr>
              <a:t>操作数类型和操作类型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5363" name="Rectangle 3"/>
          <p:cNvSpPr>
            <a:spLocks noGrp="1" noChangeArrowheads="1"/>
          </p:cNvSpPr>
          <p:nvPr>
            <p:ph idx="1"/>
          </p:nvPr>
        </p:nvSpPr>
        <p:spPr>
          <a:xfrm>
            <a:off x="1828800" y="2590800"/>
            <a:ext cx="5867400" cy="16764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7.2.1 </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操作数类型</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7.2.2 </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数据在存储器中的存放方式</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3" action="ppaction://hlinksldjump"/>
              </a:rPr>
              <a:t>7.2.3 </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3" action="ppaction://hlinksldjump"/>
              </a:rPr>
              <a:t>操作类型</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3" action="ppaction://hlinksldjum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en-US" altLang="zh-CN" dirty="0">
                <a:solidFill>
                  <a:srgbClr val="C00000"/>
                </a:solidFill>
                <a:latin typeface="微软雅黑 Light" panose="020B0502040204020203" pitchFamily="34" charset="-122"/>
                <a:ea typeface="微软雅黑 Light" panose="020B0502040204020203" pitchFamily="34" charset="-122"/>
                <a:cs typeface="+mj-cs"/>
              </a:rPr>
              <a:t>7.2.1 </a:t>
            </a:r>
            <a:r>
              <a:rPr lang="zh-CN" altLang="en-US" dirty="0">
                <a:solidFill>
                  <a:srgbClr val="C00000"/>
                </a:solidFill>
                <a:latin typeface="微软雅黑 Light" panose="020B0502040204020203" pitchFamily="34" charset="-122"/>
                <a:ea typeface="微软雅黑 Light" panose="020B0502040204020203" pitchFamily="34" charset="-122"/>
                <a:cs typeface="+mj-cs"/>
              </a:rPr>
              <a:t>操作数类型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6387" name="Rectangle 3"/>
          <p:cNvSpPr>
            <a:spLocks noGrp="1" noChangeArrowheads="1"/>
          </p:cNvSpPr>
          <p:nvPr>
            <p:ph idx="1"/>
          </p:nvPr>
        </p:nvSpPr>
        <p:spPr>
          <a:xfrm>
            <a:off x="539750" y="1341438"/>
            <a:ext cx="7908925" cy="4895850"/>
          </a:xfrm>
          <a:ln/>
        </p:spPr>
        <p:txBody>
          <a:bodyPr vert="horz" wrap="square" lIns="91440" tIns="45720" rIns="91440" bIns="45720" numCol="1" anchor="t" anchorCtr="0" compatLnSpc="1"/>
          <a:lstStyle/>
          <a:p>
            <a:pPr marL="342900" marR="0" lvl="0" indent="-342900" algn="l" defTabSz="914400" rtl="0" eaLnBrk="1" fontAlgn="base" latinLnBrk="0" hangingPunct="1">
              <a:lnSpc>
                <a:spcPts val="3400"/>
              </a:lnSpc>
              <a:spcBef>
                <a:spcPts val="400"/>
              </a:spcBef>
              <a:spcAft>
                <a:spcPts val="400"/>
              </a:spcAft>
              <a:buClrTx/>
              <a:buSzTx/>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机器中常见的操作数类型有</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400"/>
              </a:lnSpc>
              <a:spcBef>
                <a:spcPts val="400"/>
              </a:spcBef>
              <a:spcAft>
                <a:spcPts val="400"/>
              </a:spcAft>
              <a:buClrTx/>
              <a:buSzTx/>
              <a:buFont typeface="Wingdings" panose="05000000000000000000" pitchFamily="2" charset="2"/>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地址</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地址也可看作是一种数据</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很多时候要计算操作数的地址</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这时地址可被认为是无符号整数</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400"/>
              </a:lnSpc>
              <a:spcBef>
                <a:spcPts val="400"/>
              </a:spcBef>
              <a:spcAft>
                <a:spcPts val="400"/>
              </a:spcAft>
              <a:buClrTx/>
              <a:buSzTx/>
              <a:buFont typeface="Wingdings" panose="05000000000000000000" pitchFamily="2" charset="2"/>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数字</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计算机常见的数字有</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定点数</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浮点数和十进制数</a:t>
            </a:r>
            <a:endPar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400"/>
              </a:lnSpc>
              <a:spcBef>
                <a:spcPts val="400"/>
              </a:spcBef>
              <a:spcAft>
                <a:spcPts val="400"/>
              </a:spcAft>
              <a:buClrTx/>
              <a:buSzTx/>
              <a:buFont typeface="Wingdings" panose="05000000000000000000" pitchFamily="2" charset="2"/>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字符</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应用计算机时</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文本或者字符串也是一种常见的数据类型</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目前普遍采用</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ASCII</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码</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400"/>
              </a:lnSpc>
              <a:spcBef>
                <a:spcPts val="400"/>
              </a:spcBef>
              <a:spcAft>
                <a:spcPts val="400"/>
              </a:spcAft>
              <a:buClrTx/>
              <a:buSzTx/>
              <a:buFont typeface="Wingdings" panose="05000000000000000000" pitchFamily="2" charset="2"/>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逻辑数据</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计算机除了进行算术运算外</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还要进行逻辑运算</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此时</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0</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的组合不被看作算术数字</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而被当作逻辑数</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blinds(horizontal)">
                                      <p:cBhvr>
                                        <p:cTn id="7" dur="500"/>
                                        <p:tgtEl>
                                          <p:spTgt spid="163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7">
                                            <p:txEl>
                                              <p:charRg st="0" end="14"/>
                                            </p:txEl>
                                          </p:spTgt>
                                        </p:tgtEl>
                                        <p:attrNameLst>
                                          <p:attrName>style.visibility</p:attrName>
                                        </p:attrNameLst>
                                      </p:cBhvr>
                                      <p:to>
                                        <p:strVal val="visible"/>
                                      </p:to>
                                    </p:set>
                                    <p:animEffect transition="in" filter="blinds(horizontal)">
                                      <p:cBhvr>
                                        <p:cTn id="10" dur="500"/>
                                        <p:tgtEl>
                                          <p:spTgt spid="16387">
                                            <p:txEl>
                                              <p:charRg st="0"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387">
                                            <p:txEl>
                                              <p:charRg st="14" end="59"/>
                                            </p:txEl>
                                          </p:spTgt>
                                        </p:tgtEl>
                                        <p:attrNameLst>
                                          <p:attrName>style.visibility</p:attrName>
                                        </p:attrNameLst>
                                      </p:cBhvr>
                                      <p:to>
                                        <p:strVal val="visible"/>
                                      </p:to>
                                    </p:set>
                                    <p:animEffect transition="in" filter="blinds(horizontal)">
                                      <p:cBhvr>
                                        <p:cTn id="15" dur="500"/>
                                        <p:tgtEl>
                                          <p:spTgt spid="16387">
                                            <p:txEl>
                                              <p:charRg st="14" end="5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387">
                                            <p:txEl>
                                              <p:charRg st="59" end="85"/>
                                            </p:txEl>
                                          </p:spTgt>
                                        </p:tgtEl>
                                        <p:attrNameLst>
                                          <p:attrName>style.visibility</p:attrName>
                                        </p:attrNameLst>
                                      </p:cBhvr>
                                      <p:to>
                                        <p:strVal val="visible"/>
                                      </p:to>
                                    </p:set>
                                    <p:animEffect transition="in" filter="blinds(horizontal)">
                                      <p:cBhvr>
                                        <p:cTn id="20" dur="500"/>
                                        <p:tgtEl>
                                          <p:spTgt spid="16387">
                                            <p:txEl>
                                              <p:charRg st="59" end="8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387">
                                            <p:txEl>
                                              <p:charRg st="85" end="128"/>
                                            </p:txEl>
                                          </p:spTgt>
                                        </p:tgtEl>
                                        <p:attrNameLst>
                                          <p:attrName>style.visibility</p:attrName>
                                        </p:attrNameLst>
                                      </p:cBhvr>
                                      <p:to>
                                        <p:strVal val="visible"/>
                                      </p:to>
                                    </p:set>
                                    <p:animEffect transition="in" filter="blinds(horizontal)">
                                      <p:cBhvr>
                                        <p:cTn id="25" dur="500"/>
                                        <p:tgtEl>
                                          <p:spTgt spid="16387">
                                            <p:txEl>
                                              <p:charRg st="85" end="12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387">
                                            <p:txEl>
                                              <p:charRg st="128" end="181"/>
                                            </p:txEl>
                                          </p:spTgt>
                                        </p:tgtEl>
                                        <p:attrNameLst>
                                          <p:attrName>style.visibility</p:attrName>
                                        </p:attrNameLst>
                                      </p:cBhvr>
                                      <p:to>
                                        <p:strVal val="visible"/>
                                      </p:to>
                                    </p:set>
                                    <p:animEffect transition="in" filter="blinds(horizontal)">
                                      <p:cBhvr>
                                        <p:cTn id="30" dur="500"/>
                                        <p:tgtEl>
                                          <p:spTgt spid="16387">
                                            <p:txEl>
                                              <p:charRg st="128" end="1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693738" y="523875"/>
            <a:ext cx="7916862" cy="762000"/>
          </a:xfrm>
          <a:ln/>
        </p:spPr>
        <p:txBody>
          <a:bodyPr vert="horz" wrap="square" lIns="91440" tIns="45720" rIns="91440" bIns="45720" anchor="ctr" anchorCtr="0"/>
          <a:p>
            <a:pPr eaLnBrk="1" hangingPunct="1"/>
            <a:r>
              <a:rPr lang="en-US" altLang="zh-CN" sz="4000" dirty="0">
                <a:solidFill>
                  <a:srgbClr val="C00000"/>
                </a:solidFill>
                <a:latin typeface="微软雅黑 Light" panose="020B0502040204020203" pitchFamily="34" charset="-122"/>
                <a:ea typeface="微软雅黑 Light" panose="020B0502040204020203" pitchFamily="34" charset="-122"/>
                <a:cs typeface="+mj-cs"/>
              </a:rPr>
              <a:t>7.2.2 </a:t>
            </a:r>
            <a:r>
              <a:rPr lang="zh-CN" altLang="en-US" sz="4000" dirty="0">
                <a:solidFill>
                  <a:srgbClr val="C00000"/>
                </a:solidFill>
                <a:latin typeface="微软雅黑 Light" panose="020B0502040204020203" pitchFamily="34" charset="-122"/>
                <a:ea typeface="微软雅黑 Light" panose="020B0502040204020203" pitchFamily="34" charset="-122"/>
                <a:cs typeface="+mj-cs"/>
              </a:rPr>
              <a:t>数据在存储器中的存放方式</a:t>
            </a:r>
            <a:endParaRPr lang="zh-CN" altLang="en-US" sz="40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7411" name="Rectangle 3"/>
          <p:cNvSpPr>
            <a:spLocks noGrp="1" noChangeArrowheads="1"/>
          </p:cNvSpPr>
          <p:nvPr>
            <p:ph idx="1"/>
          </p:nvPr>
        </p:nvSpPr>
        <p:spPr>
          <a:xfrm>
            <a:off x="539750" y="1773238"/>
            <a:ext cx="7664450" cy="3455988"/>
          </a:xfrm>
          <a:ln/>
        </p:spPr>
        <p:txBody>
          <a:bodyPr vert="horz" wrap="square" lIns="91440" tIns="45720" rIns="91440" bIns="45720" numCol="1" anchor="t" anchorCtr="0" compatLnSpc="1"/>
          <a:lstStyle/>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通常计算机中的数据存放在存储器或寄存器中，而寄存器的位数便可反映机器字长。一般机器字长可取字节的</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4</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8</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倍，这样便于字符处理。</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由于不同的机器数据字长不同，每台机器处理的数据字长也不统一，因此，为了便于硬件实现，通常要求多字节的数据在存储器的存放方式能满足“边界对准”的要求</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blinds(horizontal)">
                                      <p:cBhvr>
                                        <p:cTn id="7" dur="500"/>
                                        <p:tgtEl>
                                          <p:spTgt spid="174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411">
                                            <p:txEl>
                                              <p:charRg st="0" end="67"/>
                                            </p:txEl>
                                          </p:spTgt>
                                        </p:tgtEl>
                                        <p:attrNameLst>
                                          <p:attrName>style.visibility</p:attrName>
                                        </p:attrNameLst>
                                      </p:cBhvr>
                                      <p:to>
                                        <p:strVal val="visible"/>
                                      </p:to>
                                    </p:set>
                                    <p:animEffect transition="in" filter="blinds(horizontal)">
                                      <p:cBhvr>
                                        <p:cTn id="10" dur="500"/>
                                        <p:tgtEl>
                                          <p:spTgt spid="17411">
                                            <p:txEl>
                                              <p:charRg st="0" end="6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411">
                                            <p:txEl>
                                              <p:charRg st="67" end="141"/>
                                            </p:txEl>
                                          </p:spTgt>
                                        </p:tgtEl>
                                        <p:attrNameLst>
                                          <p:attrName>style.visibility</p:attrName>
                                        </p:attrNameLst>
                                      </p:cBhvr>
                                      <p:to>
                                        <p:strVal val="visible"/>
                                      </p:to>
                                    </p:set>
                                    <p:animEffect transition="in" filter="blinds(horizontal)">
                                      <p:cBhvr>
                                        <p:cTn id="15" dur="500"/>
                                        <p:tgtEl>
                                          <p:spTgt spid="17411">
                                            <p:txEl>
                                              <p:charRg st="67" end="1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nimBg="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ext Box 2"/>
          <p:cNvSpPr txBox="1"/>
          <p:nvPr/>
        </p:nvSpPr>
        <p:spPr>
          <a:xfrm>
            <a:off x="152400" y="228600"/>
            <a:ext cx="8382000" cy="579438"/>
          </a:xfrm>
          <a:prstGeom prst="rect">
            <a:avLst/>
          </a:prstGeom>
          <a:noFill/>
          <a:ln w="9525">
            <a:noFill/>
          </a:ln>
        </p:spPr>
        <p:txBody>
          <a:bodyPr anchor="t" anchorCtr="0">
            <a:spAutoFit/>
          </a:bodyPr>
          <a:p>
            <a:r>
              <a:rPr lang="zh-CN" altLang="en-US" sz="3200" dirty="0">
                <a:solidFill>
                  <a:srgbClr val="C00000"/>
                </a:solidFill>
                <a:latin typeface="微软雅黑 Light" panose="020B0502040204020203" pitchFamily="34" charset="-122"/>
                <a:ea typeface="微软雅黑 Light" panose="020B0502040204020203" pitchFamily="34" charset="-122"/>
              </a:rPr>
              <a:t>存储器中的数据存放（存储字长为 32 位）</a:t>
            </a:r>
            <a:endParaRPr lang="zh-CN" altLang="en-US" sz="3200" dirty="0">
              <a:solidFill>
                <a:srgbClr val="C00000"/>
              </a:solidFill>
              <a:latin typeface="微软雅黑 Light" panose="020B0502040204020203" pitchFamily="34" charset="-122"/>
              <a:ea typeface="微软雅黑 Light" panose="020B0502040204020203" pitchFamily="34" charset="-122"/>
            </a:endParaRPr>
          </a:p>
        </p:txBody>
      </p:sp>
      <p:grpSp>
        <p:nvGrpSpPr>
          <p:cNvPr id="2" name="Group 73"/>
          <p:cNvGrpSpPr/>
          <p:nvPr/>
        </p:nvGrpSpPr>
        <p:grpSpPr>
          <a:xfrm>
            <a:off x="533400" y="765175"/>
            <a:ext cx="8372475" cy="4143375"/>
            <a:chOff x="336" y="482"/>
            <a:chExt cx="5274" cy="2610"/>
          </a:xfrm>
        </p:grpSpPr>
        <p:grpSp>
          <p:nvGrpSpPr>
            <p:cNvPr id="25603" name="Group 72"/>
            <p:cNvGrpSpPr/>
            <p:nvPr/>
          </p:nvGrpSpPr>
          <p:grpSpPr>
            <a:xfrm>
              <a:off x="336" y="491"/>
              <a:ext cx="5274" cy="2601"/>
              <a:chOff x="336" y="491"/>
              <a:chExt cx="5274" cy="2601"/>
            </a:xfrm>
          </p:grpSpPr>
          <p:grpSp>
            <p:nvGrpSpPr>
              <p:cNvPr id="25604" name="Group 71"/>
              <p:cNvGrpSpPr/>
              <p:nvPr/>
            </p:nvGrpSpPr>
            <p:grpSpPr>
              <a:xfrm>
                <a:off x="345" y="491"/>
                <a:ext cx="5265" cy="2601"/>
                <a:chOff x="345" y="491"/>
                <a:chExt cx="5265" cy="2601"/>
              </a:xfrm>
            </p:grpSpPr>
            <p:sp>
              <p:nvSpPr>
                <p:cNvPr id="25605" name="Text Box 6"/>
                <p:cNvSpPr txBox="1"/>
                <p:nvPr/>
              </p:nvSpPr>
              <p:spPr>
                <a:xfrm>
                  <a:off x="4479" y="491"/>
                  <a:ext cx="1131" cy="231"/>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地址（十进制）</a:t>
                  </a:r>
                  <a:endParaRPr lang="zh-CN" altLang="en-US" dirty="0">
                    <a:latin typeface="Times New Roman" panose="02020603050405020304" pitchFamily="18" charset="0"/>
                    <a:ea typeface="宋体" panose="02010600030101010101" pitchFamily="2" charset="-122"/>
                  </a:endParaRPr>
                </a:p>
              </p:txBody>
            </p:sp>
            <p:sp>
              <p:nvSpPr>
                <p:cNvPr id="25606" name="Text Box 7"/>
                <p:cNvSpPr txBox="1"/>
                <p:nvPr/>
              </p:nvSpPr>
              <p:spPr>
                <a:xfrm>
                  <a:off x="5049" y="783"/>
                  <a:ext cx="276" cy="2268"/>
                </a:xfrm>
                <a:prstGeom prst="rect">
                  <a:avLst/>
                </a:prstGeom>
                <a:noFill/>
                <a:ln w="9525">
                  <a:noFill/>
                </a:ln>
              </p:spPr>
              <p:txBody>
                <a:bodyPr wrap="none" anchor="t" anchorCtr="0">
                  <a:spAutoFit/>
                </a:bodyPr>
                <a:p>
                  <a:pPr>
                    <a:lnSpc>
                      <a:spcPct val="115000"/>
                    </a:lnSpc>
                  </a:pPr>
                  <a:r>
                    <a:rPr lang="zh-CN" altLang="en-US" sz="2000" dirty="0">
                      <a:latin typeface="Times New Roman" panose="02020603050405020304" pitchFamily="18" charset="0"/>
                      <a:ea typeface="宋体" panose="02010600030101010101" pitchFamily="2" charset="-122"/>
                    </a:rPr>
                    <a:t>  0</a:t>
                  </a:r>
                  <a:endParaRPr lang="zh-CN" altLang="en-US" sz="2000" dirty="0">
                    <a:latin typeface="Times New Roman" panose="02020603050405020304" pitchFamily="18" charset="0"/>
                    <a:ea typeface="宋体" panose="02010600030101010101" pitchFamily="2" charset="-122"/>
                  </a:endParaRPr>
                </a:p>
                <a:p>
                  <a:pPr>
                    <a:lnSpc>
                      <a:spcPct val="115000"/>
                    </a:lnSpc>
                  </a:pPr>
                  <a:r>
                    <a:rPr lang="zh-CN" altLang="en-US" sz="2000" dirty="0">
                      <a:latin typeface="Times New Roman" panose="02020603050405020304" pitchFamily="18" charset="0"/>
                      <a:ea typeface="宋体" panose="02010600030101010101" pitchFamily="2" charset="-122"/>
                    </a:rPr>
                    <a:t>  4</a:t>
                  </a:r>
                  <a:endParaRPr lang="zh-CN" altLang="en-US" sz="2000" dirty="0">
                    <a:latin typeface="Times New Roman" panose="02020603050405020304" pitchFamily="18" charset="0"/>
                    <a:ea typeface="宋体" panose="02010600030101010101" pitchFamily="2" charset="-122"/>
                  </a:endParaRPr>
                </a:p>
                <a:p>
                  <a:pPr>
                    <a:lnSpc>
                      <a:spcPct val="115000"/>
                    </a:lnSpc>
                  </a:pPr>
                  <a:r>
                    <a:rPr lang="zh-CN" altLang="en-US" sz="2000" dirty="0">
                      <a:latin typeface="Times New Roman" panose="02020603050405020304" pitchFamily="18" charset="0"/>
                      <a:ea typeface="宋体" panose="02010600030101010101" pitchFamily="2" charset="-122"/>
                    </a:rPr>
                    <a:t>  8</a:t>
                  </a:r>
                  <a:endParaRPr lang="zh-CN" altLang="en-US" sz="2000" dirty="0">
                    <a:latin typeface="Times New Roman" panose="02020603050405020304" pitchFamily="18" charset="0"/>
                    <a:ea typeface="宋体" panose="02010600030101010101" pitchFamily="2" charset="-122"/>
                  </a:endParaRPr>
                </a:p>
                <a:p>
                  <a:pPr>
                    <a:lnSpc>
                      <a:spcPct val="115000"/>
                    </a:lnSpc>
                  </a:pPr>
                  <a:r>
                    <a:rPr lang="zh-CN" altLang="en-US" sz="2000" dirty="0">
                      <a:latin typeface="Times New Roman" panose="02020603050405020304" pitchFamily="18" charset="0"/>
                      <a:ea typeface="宋体" panose="02010600030101010101" pitchFamily="2" charset="-122"/>
                    </a:rPr>
                    <a:t>12</a:t>
                  </a:r>
                  <a:endParaRPr lang="zh-CN" altLang="en-US" sz="2000" dirty="0">
                    <a:latin typeface="Times New Roman" panose="02020603050405020304" pitchFamily="18" charset="0"/>
                    <a:ea typeface="宋体" panose="02010600030101010101" pitchFamily="2" charset="-122"/>
                  </a:endParaRPr>
                </a:p>
                <a:p>
                  <a:pPr>
                    <a:lnSpc>
                      <a:spcPct val="115000"/>
                    </a:lnSpc>
                  </a:pPr>
                  <a:r>
                    <a:rPr lang="zh-CN" altLang="en-US" sz="2000" dirty="0">
                      <a:latin typeface="Times New Roman" panose="02020603050405020304" pitchFamily="18" charset="0"/>
                      <a:ea typeface="宋体" panose="02010600030101010101" pitchFamily="2" charset="-122"/>
                    </a:rPr>
                    <a:t>16</a:t>
                  </a:r>
                  <a:endParaRPr lang="zh-CN" altLang="en-US" sz="2000" dirty="0">
                    <a:latin typeface="Times New Roman" panose="02020603050405020304" pitchFamily="18" charset="0"/>
                    <a:ea typeface="宋体" panose="02010600030101010101" pitchFamily="2" charset="-122"/>
                  </a:endParaRPr>
                </a:p>
                <a:p>
                  <a:pPr>
                    <a:lnSpc>
                      <a:spcPct val="115000"/>
                    </a:lnSpc>
                  </a:pPr>
                  <a:r>
                    <a:rPr lang="zh-CN" altLang="en-US" sz="2000" dirty="0">
                      <a:latin typeface="Times New Roman" panose="02020603050405020304" pitchFamily="18" charset="0"/>
                      <a:ea typeface="宋体" panose="02010600030101010101" pitchFamily="2" charset="-122"/>
                    </a:rPr>
                    <a:t>20</a:t>
                  </a:r>
                  <a:endParaRPr lang="zh-CN" altLang="en-US" sz="2000" dirty="0">
                    <a:latin typeface="Times New Roman" panose="02020603050405020304" pitchFamily="18" charset="0"/>
                    <a:ea typeface="宋体" panose="02010600030101010101" pitchFamily="2" charset="-122"/>
                  </a:endParaRPr>
                </a:p>
                <a:p>
                  <a:pPr>
                    <a:lnSpc>
                      <a:spcPct val="115000"/>
                    </a:lnSpc>
                  </a:pPr>
                  <a:r>
                    <a:rPr lang="zh-CN" altLang="en-US" sz="2000" dirty="0">
                      <a:latin typeface="Times New Roman" panose="02020603050405020304" pitchFamily="18" charset="0"/>
                      <a:ea typeface="宋体" panose="02010600030101010101" pitchFamily="2" charset="-122"/>
                    </a:rPr>
                    <a:t>24</a:t>
                  </a:r>
                  <a:endParaRPr lang="zh-CN" altLang="en-US" sz="2000" dirty="0">
                    <a:latin typeface="Times New Roman" panose="02020603050405020304" pitchFamily="18" charset="0"/>
                    <a:ea typeface="宋体" panose="02010600030101010101" pitchFamily="2" charset="-122"/>
                  </a:endParaRPr>
                </a:p>
                <a:p>
                  <a:pPr>
                    <a:lnSpc>
                      <a:spcPct val="115000"/>
                    </a:lnSpc>
                  </a:pPr>
                  <a:r>
                    <a:rPr lang="zh-CN" altLang="en-US" sz="2000" dirty="0">
                      <a:latin typeface="Times New Roman" panose="02020603050405020304" pitchFamily="18" charset="0"/>
                      <a:ea typeface="宋体" panose="02010600030101010101" pitchFamily="2" charset="-122"/>
                    </a:rPr>
                    <a:t>28</a:t>
                  </a:r>
                  <a:endParaRPr lang="zh-CN" altLang="en-US" sz="2000" dirty="0">
                    <a:latin typeface="Times New Roman" panose="02020603050405020304" pitchFamily="18" charset="0"/>
                    <a:ea typeface="宋体" panose="02010600030101010101" pitchFamily="2" charset="-122"/>
                  </a:endParaRPr>
                </a:p>
                <a:p>
                  <a:pPr>
                    <a:lnSpc>
                      <a:spcPct val="115000"/>
                    </a:lnSpc>
                  </a:pPr>
                  <a:r>
                    <a:rPr lang="zh-CN" altLang="en-US" sz="2000" dirty="0">
                      <a:latin typeface="Times New Roman" panose="02020603050405020304" pitchFamily="18" charset="0"/>
                      <a:ea typeface="宋体" panose="02010600030101010101" pitchFamily="2" charset="-122"/>
                    </a:rPr>
                    <a:t>32</a:t>
                  </a:r>
                  <a:endParaRPr lang="zh-CN" altLang="en-US" sz="2000" dirty="0">
                    <a:latin typeface="Times New Roman" panose="02020603050405020304" pitchFamily="18" charset="0"/>
                    <a:ea typeface="宋体" panose="02010600030101010101" pitchFamily="2" charset="-122"/>
                  </a:endParaRPr>
                </a:p>
                <a:p>
                  <a:pPr>
                    <a:lnSpc>
                      <a:spcPct val="115000"/>
                    </a:lnSpc>
                  </a:pPr>
                  <a:r>
                    <a:rPr lang="zh-CN" altLang="en-US" sz="2000" dirty="0">
                      <a:latin typeface="Times New Roman" panose="02020603050405020304" pitchFamily="18" charset="0"/>
                      <a:ea typeface="宋体" panose="02010600030101010101" pitchFamily="2" charset="-122"/>
                    </a:rPr>
                    <a:t>36</a:t>
                  </a:r>
                  <a:endParaRPr lang="zh-CN" altLang="en-US" sz="2000" dirty="0">
                    <a:latin typeface="Times New Roman" panose="02020603050405020304" pitchFamily="18" charset="0"/>
                    <a:ea typeface="宋体" panose="02010600030101010101" pitchFamily="2" charset="-122"/>
                  </a:endParaRPr>
                </a:p>
              </p:txBody>
            </p:sp>
            <p:grpSp>
              <p:nvGrpSpPr>
                <p:cNvPr id="25607" name="Group 70"/>
                <p:cNvGrpSpPr/>
                <p:nvPr/>
              </p:nvGrpSpPr>
              <p:grpSpPr>
                <a:xfrm>
                  <a:off x="345" y="846"/>
                  <a:ext cx="4546" cy="2246"/>
                  <a:chOff x="345" y="846"/>
                  <a:chExt cx="4546" cy="2246"/>
                </a:xfrm>
              </p:grpSpPr>
              <p:sp>
                <p:nvSpPr>
                  <p:cNvPr id="25608" name="Rectangle 9"/>
                  <p:cNvSpPr/>
                  <p:nvPr/>
                </p:nvSpPr>
                <p:spPr>
                  <a:xfrm>
                    <a:off x="569" y="2880"/>
                    <a:ext cx="4322" cy="212"/>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双字</a:t>
                    </a:r>
                    <a:endParaRPr lang="zh-CN" altLang="en-US" dirty="0">
                      <a:latin typeface="Times New Roman" panose="02020603050405020304" pitchFamily="18" charset="0"/>
                      <a:ea typeface="宋体" panose="02010600030101010101" pitchFamily="2" charset="-122"/>
                    </a:endParaRPr>
                  </a:p>
                </p:txBody>
              </p:sp>
              <p:sp>
                <p:nvSpPr>
                  <p:cNvPr id="25609" name="Rectangle 10"/>
                  <p:cNvSpPr/>
                  <p:nvPr/>
                </p:nvSpPr>
                <p:spPr>
                  <a:xfrm>
                    <a:off x="569" y="2666"/>
                    <a:ext cx="4322" cy="214"/>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双字（地址32）</a:t>
                    </a:r>
                    <a:endParaRPr lang="zh-CN" altLang="en-US" dirty="0">
                      <a:latin typeface="Times New Roman" panose="02020603050405020304" pitchFamily="18" charset="0"/>
                      <a:ea typeface="宋体" panose="02010600030101010101" pitchFamily="2" charset="-122"/>
                    </a:endParaRPr>
                  </a:p>
                </p:txBody>
              </p:sp>
              <p:sp>
                <p:nvSpPr>
                  <p:cNvPr id="25610" name="Rectangle 11"/>
                  <p:cNvSpPr/>
                  <p:nvPr/>
                </p:nvSpPr>
                <p:spPr>
                  <a:xfrm>
                    <a:off x="569" y="2440"/>
                    <a:ext cx="4322" cy="213"/>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双字</a:t>
                    </a:r>
                    <a:endParaRPr lang="zh-CN" altLang="en-US" dirty="0">
                      <a:latin typeface="Times New Roman" panose="02020603050405020304" pitchFamily="18" charset="0"/>
                      <a:ea typeface="宋体" panose="02010600030101010101" pitchFamily="2" charset="-122"/>
                    </a:endParaRPr>
                  </a:p>
                </p:txBody>
              </p:sp>
              <p:sp>
                <p:nvSpPr>
                  <p:cNvPr id="25611" name="Rectangle 12"/>
                  <p:cNvSpPr/>
                  <p:nvPr/>
                </p:nvSpPr>
                <p:spPr>
                  <a:xfrm>
                    <a:off x="569" y="2198"/>
                    <a:ext cx="4322" cy="211"/>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双字（地址24）</a:t>
                    </a:r>
                    <a:endParaRPr lang="zh-CN" altLang="en-US" dirty="0">
                      <a:latin typeface="Times New Roman" panose="02020603050405020304" pitchFamily="18" charset="0"/>
                      <a:ea typeface="宋体" panose="02010600030101010101" pitchFamily="2" charset="-122"/>
                    </a:endParaRPr>
                  </a:p>
                </p:txBody>
              </p:sp>
              <p:sp>
                <p:nvSpPr>
                  <p:cNvPr id="25612" name="Rectangle 13"/>
                  <p:cNvSpPr/>
                  <p:nvPr/>
                </p:nvSpPr>
                <p:spPr>
                  <a:xfrm>
                    <a:off x="2798" y="1988"/>
                    <a:ext cx="2093" cy="212"/>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半字（地址20）</a:t>
                    </a:r>
                    <a:endParaRPr lang="zh-CN" altLang="en-US" dirty="0">
                      <a:latin typeface="Times New Roman" panose="02020603050405020304" pitchFamily="18" charset="0"/>
                      <a:ea typeface="宋体" panose="02010600030101010101" pitchFamily="2" charset="-122"/>
                    </a:endParaRPr>
                  </a:p>
                </p:txBody>
              </p:sp>
              <p:sp>
                <p:nvSpPr>
                  <p:cNvPr id="25613" name="Rectangle 14"/>
                  <p:cNvSpPr/>
                  <p:nvPr/>
                </p:nvSpPr>
                <p:spPr>
                  <a:xfrm>
                    <a:off x="569" y="1988"/>
                    <a:ext cx="2229" cy="212"/>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半字（地址22）</a:t>
                    </a:r>
                    <a:endParaRPr lang="zh-CN" altLang="en-US" dirty="0">
                      <a:latin typeface="Times New Roman" panose="02020603050405020304" pitchFamily="18" charset="0"/>
                      <a:ea typeface="宋体" panose="02010600030101010101" pitchFamily="2" charset="-122"/>
                    </a:endParaRPr>
                  </a:p>
                </p:txBody>
              </p:sp>
              <p:sp>
                <p:nvSpPr>
                  <p:cNvPr id="25614" name="Rectangle 15"/>
                  <p:cNvSpPr/>
                  <p:nvPr/>
                </p:nvSpPr>
                <p:spPr>
                  <a:xfrm>
                    <a:off x="2798" y="1773"/>
                    <a:ext cx="2093" cy="215"/>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半字（地址16）</a:t>
                    </a:r>
                    <a:endParaRPr lang="zh-CN" altLang="en-US" dirty="0">
                      <a:latin typeface="Times New Roman" panose="02020603050405020304" pitchFamily="18" charset="0"/>
                      <a:ea typeface="宋体" panose="02010600030101010101" pitchFamily="2" charset="-122"/>
                    </a:endParaRPr>
                  </a:p>
                </p:txBody>
              </p:sp>
              <p:sp>
                <p:nvSpPr>
                  <p:cNvPr id="25615" name="Rectangle 16"/>
                  <p:cNvSpPr/>
                  <p:nvPr/>
                </p:nvSpPr>
                <p:spPr>
                  <a:xfrm>
                    <a:off x="569" y="1773"/>
                    <a:ext cx="2229" cy="215"/>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半字（地址18）</a:t>
                    </a:r>
                    <a:endParaRPr lang="zh-CN" altLang="en-US" dirty="0">
                      <a:latin typeface="Times New Roman" panose="02020603050405020304" pitchFamily="18" charset="0"/>
                      <a:ea typeface="宋体" panose="02010600030101010101" pitchFamily="2" charset="-122"/>
                    </a:endParaRPr>
                  </a:p>
                </p:txBody>
              </p:sp>
              <p:sp>
                <p:nvSpPr>
                  <p:cNvPr id="25616" name="Rectangle 17"/>
                  <p:cNvSpPr/>
                  <p:nvPr/>
                </p:nvSpPr>
                <p:spPr>
                  <a:xfrm>
                    <a:off x="3798" y="1322"/>
                    <a:ext cx="1080" cy="214"/>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字节（地址    8）</a:t>
                    </a:r>
                    <a:endParaRPr lang="zh-CN" altLang="en-US" dirty="0">
                      <a:latin typeface="Times New Roman" panose="02020603050405020304" pitchFamily="18" charset="0"/>
                      <a:ea typeface="宋体" panose="02010600030101010101" pitchFamily="2" charset="-122"/>
                    </a:endParaRPr>
                  </a:p>
                </p:txBody>
              </p:sp>
              <p:sp>
                <p:nvSpPr>
                  <p:cNvPr id="25617" name="Rectangle 18"/>
                  <p:cNvSpPr/>
                  <p:nvPr/>
                </p:nvSpPr>
                <p:spPr>
                  <a:xfrm>
                    <a:off x="2601" y="1322"/>
                    <a:ext cx="1251" cy="214"/>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字节（地址    9）</a:t>
                    </a:r>
                    <a:endParaRPr lang="zh-CN" altLang="en-US" dirty="0">
                      <a:latin typeface="Times New Roman" panose="02020603050405020304" pitchFamily="18" charset="0"/>
                      <a:ea typeface="宋体" panose="02010600030101010101" pitchFamily="2" charset="-122"/>
                    </a:endParaRPr>
                  </a:p>
                </p:txBody>
              </p:sp>
              <p:sp>
                <p:nvSpPr>
                  <p:cNvPr id="25618" name="Rectangle 19"/>
                  <p:cNvSpPr/>
                  <p:nvPr/>
                </p:nvSpPr>
                <p:spPr>
                  <a:xfrm>
                    <a:off x="1510" y="1322"/>
                    <a:ext cx="1101" cy="214"/>
                  </a:xfrm>
                  <a:prstGeom prst="rect">
                    <a:avLst/>
                  </a:prstGeom>
                  <a:noFill/>
                  <a:ln w="9525">
                    <a:noFill/>
                  </a:ln>
                </p:spPr>
                <p:txBody>
                  <a:bodyPr lIns="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字节（地址10）</a:t>
                    </a:r>
                    <a:endParaRPr lang="zh-CN" altLang="en-US" dirty="0">
                      <a:latin typeface="Times New Roman" panose="02020603050405020304" pitchFamily="18" charset="0"/>
                      <a:ea typeface="宋体" panose="02010600030101010101" pitchFamily="2" charset="-122"/>
                    </a:endParaRPr>
                  </a:p>
                </p:txBody>
              </p:sp>
              <p:sp>
                <p:nvSpPr>
                  <p:cNvPr id="25619" name="Rectangle 20"/>
                  <p:cNvSpPr/>
                  <p:nvPr/>
                </p:nvSpPr>
                <p:spPr>
                  <a:xfrm>
                    <a:off x="345" y="1322"/>
                    <a:ext cx="1128" cy="214"/>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字节（地址11）</a:t>
                    </a:r>
                    <a:endParaRPr lang="zh-CN" altLang="en-US" dirty="0">
                      <a:latin typeface="Times New Roman" panose="02020603050405020304" pitchFamily="18" charset="0"/>
                      <a:ea typeface="宋体" panose="02010600030101010101" pitchFamily="2" charset="-122"/>
                    </a:endParaRPr>
                  </a:p>
                </p:txBody>
              </p:sp>
              <p:sp>
                <p:nvSpPr>
                  <p:cNvPr id="25620" name="Rectangle 21"/>
                  <p:cNvSpPr/>
                  <p:nvPr/>
                </p:nvSpPr>
                <p:spPr>
                  <a:xfrm>
                    <a:off x="569" y="1073"/>
                    <a:ext cx="4322" cy="212"/>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字（地址 4）</a:t>
                    </a:r>
                    <a:endParaRPr lang="zh-CN" altLang="en-US" dirty="0">
                      <a:latin typeface="Times New Roman" panose="02020603050405020304" pitchFamily="18" charset="0"/>
                      <a:ea typeface="宋体" panose="02010600030101010101" pitchFamily="2" charset="-122"/>
                    </a:endParaRPr>
                  </a:p>
                </p:txBody>
              </p:sp>
              <p:sp>
                <p:nvSpPr>
                  <p:cNvPr id="25621" name="Rectangle 22"/>
                  <p:cNvSpPr/>
                  <p:nvPr/>
                </p:nvSpPr>
                <p:spPr>
                  <a:xfrm>
                    <a:off x="569" y="884"/>
                    <a:ext cx="4322" cy="181"/>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字（地址 0）</a:t>
                    </a:r>
                    <a:endParaRPr lang="zh-CN" altLang="en-US" dirty="0">
                      <a:latin typeface="Times New Roman" panose="02020603050405020304" pitchFamily="18" charset="0"/>
                      <a:ea typeface="宋体" panose="02010600030101010101" pitchFamily="2" charset="-122"/>
                    </a:endParaRPr>
                  </a:p>
                </p:txBody>
              </p:sp>
              <p:sp>
                <p:nvSpPr>
                  <p:cNvPr id="25622" name="Freeform 23"/>
                  <p:cNvSpPr/>
                  <p:nvPr/>
                </p:nvSpPr>
                <p:spPr>
                  <a:xfrm>
                    <a:off x="365" y="1070"/>
                    <a:ext cx="4526" cy="1"/>
                  </a:xfrm>
                  <a:custGeom>
                    <a:avLst/>
                    <a:gdLst/>
                    <a:ahLst/>
                    <a:cxnLst>
                      <a:cxn ang="0">
                        <a:pos x="0" y="0"/>
                      </a:cxn>
                      <a:cxn ang="0">
                        <a:pos x="4970" y="0"/>
                      </a:cxn>
                    </a:cxnLst>
                    <a:pathLst>
                      <a:path w="4122" h="1">
                        <a:moveTo>
                          <a:pt x="0" y="0"/>
                        </a:moveTo>
                        <a:lnTo>
                          <a:pt x="4122"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25623" name="Line 24"/>
                  <p:cNvSpPr/>
                  <p:nvPr/>
                </p:nvSpPr>
                <p:spPr>
                  <a:xfrm>
                    <a:off x="345" y="846"/>
                    <a:ext cx="0" cy="2246"/>
                  </a:xfrm>
                  <a:prstGeom prst="line">
                    <a:avLst/>
                  </a:prstGeom>
                  <a:ln w="28575" cap="sq" cmpd="sng">
                    <a:solidFill>
                      <a:schemeClr val="tx1"/>
                    </a:solidFill>
                    <a:prstDash val="solid"/>
                    <a:round/>
                    <a:headEnd type="none" w="med" len="med"/>
                    <a:tailEnd type="none" w="med" len="med"/>
                  </a:ln>
                </p:spPr>
              </p:sp>
              <p:sp>
                <p:nvSpPr>
                  <p:cNvPr id="25624" name="Line 25"/>
                  <p:cNvSpPr/>
                  <p:nvPr/>
                </p:nvSpPr>
                <p:spPr>
                  <a:xfrm>
                    <a:off x="4891" y="846"/>
                    <a:ext cx="0" cy="2246"/>
                  </a:xfrm>
                  <a:prstGeom prst="line">
                    <a:avLst/>
                  </a:prstGeom>
                  <a:ln w="28575" cap="sq" cmpd="sng">
                    <a:solidFill>
                      <a:schemeClr val="tx1"/>
                    </a:solidFill>
                    <a:prstDash val="solid"/>
                    <a:round/>
                    <a:headEnd type="none" w="med" len="med"/>
                    <a:tailEnd type="none" w="med" len="med"/>
                  </a:ln>
                </p:spPr>
              </p:sp>
              <p:sp>
                <p:nvSpPr>
                  <p:cNvPr id="25625" name="Freeform 26"/>
                  <p:cNvSpPr/>
                  <p:nvPr/>
                </p:nvSpPr>
                <p:spPr>
                  <a:xfrm>
                    <a:off x="345" y="846"/>
                    <a:ext cx="4546" cy="1"/>
                  </a:xfrm>
                  <a:custGeom>
                    <a:avLst/>
                    <a:gdLst/>
                    <a:ahLst/>
                    <a:cxnLst>
                      <a:cxn ang="0">
                        <a:pos x="0" y="0"/>
                      </a:cxn>
                      <a:cxn ang="0">
                        <a:pos x="4992" y="0"/>
                      </a:cxn>
                    </a:cxnLst>
                    <a:pathLst>
                      <a:path w="4140" h="1">
                        <a:moveTo>
                          <a:pt x="0" y="0"/>
                        </a:moveTo>
                        <a:lnTo>
                          <a:pt x="4140" y="0"/>
                        </a:lnTo>
                      </a:path>
                    </a:pathLst>
                  </a:custGeom>
                  <a:noFill/>
                  <a:ln w="28575" cap="sq" cmpd="sng">
                    <a:solidFill>
                      <a:schemeClr val="tx1"/>
                    </a:solidFill>
                    <a:prstDash val="solid"/>
                    <a:round/>
                    <a:headEnd type="none" w="med" len="med"/>
                    <a:tailEnd type="none" w="med" len="med"/>
                  </a:ln>
                </p:spPr>
                <p:txBody>
                  <a:bodyPr/>
                  <a:p>
                    <a:endParaRPr lang="zh-CN" altLang="en-US"/>
                  </a:p>
                </p:txBody>
              </p:sp>
              <p:sp>
                <p:nvSpPr>
                  <p:cNvPr id="25626" name="Freeform 27"/>
                  <p:cNvSpPr/>
                  <p:nvPr/>
                </p:nvSpPr>
                <p:spPr>
                  <a:xfrm>
                    <a:off x="1478" y="1292"/>
                    <a:ext cx="1" cy="452"/>
                  </a:xfrm>
                  <a:custGeom>
                    <a:avLst/>
                    <a:gdLst/>
                    <a:ahLst/>
                    <a:cxnLst>
                      <a:cxn ang="0">
                        <a:pos x="0" y="0"/>
                      </a:cxn>
                      <a:cxn ang="0">
                        <a:pos x="0" y="473"/>
                      </a:cxn>
                    </a:cxnLst>
                    <a:pathLst>
                      <a:path w="1" h="432">
                        <a:moveTo>
                          <a:pt x="0" y="0"/>
                        </a:moveTo>
                        <a:lnTo>
                          <a:pt x="0" y="432"/>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25627" name="Freeform 28"/>
                  <p:cNvSpPr/>
                  <p:nvPr/>
                </p:nvSpPr>
                <p:spPr>
                  <a:xfrm>
                    <a:off x="2618" y="1297"/>
                    <a:ext cx="1" cy="903"/>
                  </a:xfrm>
                  <a:custGeom>
                    <a:avLst/>
                    <a:gdLst/>
                    <a:ahLst/>
                    <a:cxnLst>
                      <a:cxn ang="0">
                        <a:pos x="0" y="0"/>
                      </a:cxn>
                      <a:cxn ang="0">
                        <a:pos x="0" y="944"/>
                      </a:cxn>
                    </a:cxnLst>
                    <a:pathLst>
                      <a:path w="1" h="864">
                        <a:moveTo>
                          <a:pt x="0" y="0"/>
                        </a:moveTo>
                        <a:lnTo>
                          <a:pt x="0" y="864"/>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25628" name="Freeform 29"/>
                  <p:cNvSpPr/>
                  <p:nvPr/>
                </p:nvSpPr>
                <p:spPr>
                  <a:xfrm>
                    <a:off x="345" y="1295"/>
                    <a:ext cx="4526" cy="1"/>
                  </a:xfrm>
                  <a:custGeom>
                    <a:avLst/>
                    <a:gdLst/>
                    <a:ahLst/>
                    <a:cxnLst>
                      <a:cxn ang="0">
                        <a:pos x="0" y="0"/>
                      </a:cxn>
                      <a:cxn ang="0">
                        <a:pos x="4970" y="0"/>
                      </a:cxn>
                    </a:cxnLst>
                    <a:pathLst>
                      <a:path w="4122" h="1">
                        <a:moveTo>
                          <a:pt x="0" y="0"/>
                        </a:moveTo>
                        <a:lnTo>
                          <a:pt x="4122"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25629" name="Freeform 30"/>
                  <p:cNvSpPr/>
                  <p:nvPr/>
                </p:nvSpPr>
                <p:spPr>
                  <a:xfrm>
                    <a:off x="345" y="1519"/>
                    <a:ext cx="4526" cy="1"/>
                  </a:xfrm>
                  <a:custGeom>
                    <a:avLst/>
                    <a:gdLst/>
                    <a:ahLst/>
                    <a:cxnLst>
                      <a:cxn ang="0">
                        <a:pos x="0" y="0"/>
                      </a:cxn>
                      <a:cxn ang="0">
                        <a:pos x="4970" y="0"/>
                      </a:cxn>
                    </a:cxnLst>
                    <a:pathLst>
                      <a:path w="4122" h="1">
                        <a:moveTo>
                          <a:pt x="0" y="0"/>
                        </a:moveTo>
                        <a:lnTo>
                          <a:pt x="4122"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25630" name="Freeform 31"/>
                  <p:cNvSpPr/>
                  <p:nvPr/>
                </p:nvSpPr>
                <p:spPr>
                  <a:xfrm>
                    <a:off x="345" y="1743"/>
                    <a:ext cx="4526" cy="1"/>
                  </a:xfrm>
                  <a:custGeom>
                    <a:avLst/>
                    <a:gdLst/>
                    <a:ahLst/>
                    <a:cxnLst>
                      <a:cxn ang="0">
                        <a:pos x="0" y="0"/>
                      </a:cxn>
                      <a:cxn ang="0">
                        <a:pos x="4970" y="0"/>
                      </a:cxn>
                    </a:cxnLst>
                    <a:pathLst>
                      <a:path w="4122" h="1">
                        <a:moveTo>
                          <a:pt x="0" y="0"/>
                        </a:moveTo>
                        <a:lnTo>
                          <a:pt x="4122"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25631" name="Freeform 32"/>
                  <p:cNvSpPr/>
                  <p:nvPr/>
                </p:nvSpPr>
                <p:spPr>
                  <a:xfrm>
                    <a:off x="345" y="1968"/>
                    <a:ext cx="4526" cy="1"/>
                  </a:xfrm>
                  <a:custGeom>
                    <a:avLst/>
                    <a:gdLst/>
                    <a:ahLst/>
                    <a:cxnLst>
                      <a:cxn ang="0">
                        <a:pos x="0" y="0"/>
                      </a:cxn>
                      <a:cxn ang="0">
                        <a:pos x="4970" y="0"/>
                      </a:cxn>
                    </a:cxnLst>
                    <a:pathLst>
                      <a:path w="4122" h="1">
                        <a:moveTo>
                          <a:pt x="0" y="0"/>
                        </a:moveTo>
                        <a:lnTo>
                          <a:pt x="4122"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25632" name="Freeform 33"/>
                  <p:cNvSpPr/>
                  <p:nvPr/>
                </p:nvSpPr>
                <p:spPr>
                  <a:xfrm>
                    <a:off x="345" y="2193"/>
                    <a:ext cx="4526" cy="1"/>
                  </a:xfrm>
                  <a:custGeom>
                    <a:avLst/>
                    <a:gdLst/>
                    <a:ahLst/>
                    <a:cxnLst>
                      <a:cxn ang="0">
                        <a:pos x="0" y="0"/>
                      </a:cxn>
                      <a:cxn ang="0">
                        <a:pos x="4970" y="0"/>
                      </a:cxn>
                    </a:cxnLst>
                    <a:pathLst>
                      <a:path w="4122" h="1">
                        <a:moveTo>
                          <a:pt x="0" y="0"/>
                        </a:moveTo>
                        <a:lnTo>
                          <a:pt x="4122"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25633" name="Freeform 34"/>
                  <p:cNvSpPr/>
                  <p:nvPr/>
                </p:nvSpPr>
                <p:spPr>
                  <a:xfrm>
                    <a:off x="352" y="2417"/>
                    <a:ext cx="4526" cy="1"/>
                  </a:xfrm>
                  <a:custGeom>
                    <a:avLst/>
                    <a:gdLst/>
                    <a:ahLst/>
                    <a:cxnLst>
                      <a:cxn ang="0">
                        <a:pos x="0" y="0"/>
                      </a:cxn>
                      <a:cxn ang="0">
                        <a:pos x="4970" y="0"/>
                      </a:cxn>
                    </a:cxnLst>
                    <a:pathLst>
                      <a:path w="4122" h="1">
                        <a:moveTo>
                          <a:pt x="0" y="0"/>
                        </a:moveTo>
                        <a:lnTo>
                          <a:pt x="4122"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25634" name="Freeform 35"/>
                  <p:cNvSpPr/>
                  <p:nvPr/>
                </p:nvSpPr>
                <p:spPr>
                  <a:xfrm>
                    <a:off x="345" y="2641"/>
                    <a:ext cx="4526" cy="1"/>
                  </a:xfrm>
                  <a:custGeom>
                    <a:avLst/>
                    <a:gdLst/>
                    <a:ahLst/>
                    <a:cxnLst>
                      <a:cxn ang="0">
                        <a:pos x="0" y="0"/>
                      </a:cxn>
                      <a:cxn ang="0">
                        <a:pos x="4970" y="0"/>
                      </a:cxn>
                    </a:cxnLst>
                    <a:pathLst>
                      <a:path w="4122" h="1">
                        <a:moveTo>
                          <a:pt x="0" y="0"/>
                        </a:moveTo>
                        <a:lnTo>
                          <a:pt x="4122"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25635" name="Freeform 36"/>
                  <p:cNvSpPr/>
                  <p:nvPr/>
                </p:nvSpPr>
                <p:spPr>
                  <a:xfrm>
                    <a:off x="345" y="2866"/>
                    <a:ext cx="4526" cy="1"/>
                  </a:xfrm>
                  <a:custGeom>
                    <a:avLst/>
                    <a:gdLst/>
                    <a:ahLst/>
                    <a:cxnLst>
                      <a:cxn ang="0">
                        <a:pos x="0" y="0"/>
                      </a:cxn>
                      <a:cxn ang="0">
                        <a:pos x="4970" y="0"/>
                      </a:cxn>
                    </a:cxnLst>
                    <a:pathLst>
                      <a:path w="4122" h="1">
                        <a:moveTo>
                          <a:pt x="0" y="0"/>
                        </a:moveTo>
                        <a:lnTo>
                          <a:pt x="4122" y="0"/>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25636" name="Freeform 37"/>
                  <p:cNvSpPr/>
                  <p:nvPr/>
                </p:nvSpPr>
                <p:spPr>
                  <a:xfrm>
                    <a:off x="345" y="3091"/>
                    <a:ext cx="4546" cy="1"/>
                  </a:xfrm>
                  <a:custGeom>
                    <a:avLst/>
                    <a:gdLst/>
                    <a:ahLst/>
                    <a:cxnLst>
                      <a:cxn ang="0">
                        <a:pos x="0" y="0"/>
                      </a:cxn>
                      <a:cxn ang="0">
                        <a:pos x="4992" y="0"/>
                      </a:cxn>
                    </a:cxnLst>
                    <a:pathLst>
                      <a:path w="4140" h="1">
                        <a:moveTo>
                          <a:pt x="0" y="0"/>
                        </a:moveTo>
                        <a:lnTo>
                          <a:pt x="4140" y="0"/>
                        </a:lnTo>
                      </a:path>
                    </a:pathLst>
                  </a:custGeom>
                  <a:noFill/>
                  <a:ln w="28575" cap="sq" cmpd="sng">
                    <a:solidFill>
                      <a:schemeClr val="tx1"/>
                    </a:solidFill>
                    <a:prstDash val="solid"/>
                    <a:round/>
                    <a:headEnd type="none" w="med" len="med"/>
                    <a:tailEnd type="none" w="med" len="med"/>
                  </a:ln>
                </p:spPr>
                <p:txBody>
                  <a:bodyPr/>
                  <a:p>
                    <a:endParaRPr lang="zh-CN" altLang="en-US"/>
                  </a:p>
                </p:txBody>
              </p:sp>
            </p:grpSp>
          </p:grpSp>
          <p:sp>
            <p:nvSpPr>
              <p:cNvPr id="25637" name="Rectangle 38"/>
              <p:cNvSpPr/>
              <p:nvPr/>
            </p:nvSpPr>
            <p:spPr>
              <a:xfrm>
                <a:off x="1514" y="1536"/>
                <a:ext cx="1101" cy="214"/>
              </a:xfrm>
              <a:prstGeom prst="rect">
                <a:avLst/>
              </a:prstGeom>
              <a:noFill/>
              <a:ln w="9525">
                <a:noFill/>
              </a:ln>
            </p:spPr>
            <p:txBody>
              <a:bodyPr lIns="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字节（地址14）</a:t>
                </a:r>
                <a:endParaRPr lang="zh-CN" altLang="en-US" dirty="0">
                  <a:latin typeface="Times New Roman" panose="02020603050405020304" pitchFamily="18" charset="0"/>
                  <a:ea typeface="宋体" panose="02010600030101010101" pitchFamily="2" charset="-122"/>
                </a:endParaRPr>
              </a:p>
            </p:txBody>
          </p:sp>
          <p:sp>
            <p:nvSpPr>
              <p:cNvPr id="25638" name="Rectangle 39"/>
              <p:cNvSpPr/>
              <p:nvPr/>
            </p:nvSpPr>
            <p:spPr>
              <a:xfrm>
                <a:off x="336" y="1536"/>
                <a:ext cx="1128" cy="214"/>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 字节（地址15）</a:t>
                </a:r>
                <a:endParaRPr lang="zh-CN" altLang="en-US" dirty="0">
                  <a:latin typeface="Times New Roman" panose="02020603050405020304" pitchFamily="18" charset="0"/>
                  <a:ea typeface="宋体" panose="02010600030101010101" pitchFamily="2" charset="-122"/>
                </a:endParaRPr>
              </a:p>
            </p:txBody>
          </p:sp>
          <p:sp>
            <p:nvSpPr>
              <p:cNvPr id="25639" name="Rectangle 40"/>
              <p:cNvSpPr/>
              <p:nvPr/>
            </p:nvSpPr>
            <p:spPr>
              <a:xfrm>
                <a:off x="2664" y="1536"/>
                <a:ext cx="1118" cy="214"/>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字节（地址13）</a:t>
                </a:r>
                <a:endParaRPr lang="zh-CN" altLang="en-US" dirty="0">
                  <a:latin typeface="Times New Roman" panose="02020603050405020304" pitchFamily="18" charset="0"/>
                  <a:ea typeface="宋体" panose="02010600030101010101" pitchFamily="2" charset="-122"/>
                </a:endParaRPr>
              </a:p>
            </p:txBody>
          </p:sp>
          <p:sp>
            <p:nvSpPr>
              <p:cNvPr id="25640" name="Rectangle 41"/>
              <p:cNvSpPr/>
              <p:nvPr/>
            </p:nvSpPr>
            <p:spPr>
              <a:xfrm>
                <a:off x="3807" y="1536"/>
                <a:ext cx="1080" cy="214"/>
              </a:xfrm>
              <a:prstGeom prst="rect">
                <a:avLst/>
              </a:prstGeom>
              <a:noFill/>
              <a:ln w="9525">
                <a:noFill/>
              </a:ln>
            </p:spPr>
            <p:txBody>
              <a:bodyPr lIns="57150" tIns="0" rIns="19050" bIns="0" anchor="ctr" anchorCtr="1"/>
              <a:p>
                <a:pPr>
                  <a:buClr>
                    <a:schemeClr val="accent2"/>
                  </a:buClr>
                  <a:buSzPct val="80000"/>
                  <a:buFont typeface="Wingdings" panose="05000000000000000000" pitchFamily="2" charset="2"/>
                </a:pPr>
                <a:r>
                  <a:rPr lang="zh-CN" altLang="en-US" dirty="0">
                    <a:latin typeface="Times New Roman" panose="02020603050405020304" pitchFamily="18" charset="0"/>
                    <a:ea typeface="宋体" panose="02010600030101010101" pitchFamily="2" charset="-122"/>
                  </a:rPr>
                  <a:t>字节（地址12）</a:t>
                </a:r>
                <a:endParaRPr lang="zh-CN" altLang="en-US" dirty="0">
                  <a:latin typeface="Times New Roman" panose="02020603050405020304" pitchFamily="18" charset="0"/>
                  <a:ea typeface="宋体" panose="02010600030101010101" pitchFamily="2" charset="-122"/>
                </a:endParaRPr>
              </a:p>
            </p:txBody>
          </p:sp>
          <p:sp>
            <p:nvSpPr>
              <p:cNvPr id="25641" name="Freeform 42"/>
              <p:cNvSpPr/>
              <p:nvPr/>
            </p:nvSpPr>
            <p:spPr>
              <a:xfrm>
                <a:off x="3771" y="1292"/>
                <a:ext cx="1" cy="452"/>
              </a:xfrm>
              <a:custGeom>
                <a:avLst/>
                <a:gdLst/>
                <a:ahLst/>
                <a:cxnLst>
                  <a:cxn ang="0">
                    <a:pos x="0" y="0"/>
                  </a:cxn>
                  <a:cxn ang="0">
                    <a:pos x="0" y="473"/>
                  </a:cxn>
                </a:cxnLst>
                <a:pathLst>
                  <a:path w="1" h="432">
                    <a:moveTo>
                      <a:pt x="0" y="0"/>
                    </a:moveTo>
                    <a:lnTo>
                      <a:pt x="0" y="432"/>
                    </a:lnTo>
                  </a:path>
                </a:pathLst>
              </a:custGeom>
              <a:noFill/>
              <a:ln w="12700" cap="flat" cmpd="sng">
                <a:solidFill>
                  <a:schemeClr val="tx1"/>
                </a:solidFill>
                <a:prstDash val="solid"/>
                <a:round/>
                <a:headEnd type="none" w="med" len="med"/>
                <a:tailEnd type="none" w="med" len="med"/>
              </a:ln>
            </p:spPr>
            <p:txBody>
              <a:bodyPr/>
              <a:p>
                <a:endParaRPr lang="zh-CN" altLang="en-US"/>
              </a:p>
            </p:txBody>
          </p:sp>
        </p:grpSp>
        <p:sp>
          <p:nvSpPr>
            <p:cNvPr id="25642" name="Text Box 43"/>
            <p:cNvSpPr txBox="1"/>
            <p:nvPr/>
          </p:nvSpPr>
          <p:spPr>
            <a:xfrm>
              <a:off x="345" y="482"/>
              <a:ext cx="1792" cy="288"/>
            </a:xfrm>
            <a:prstGeom prst="rect">
              <a:avLst/>
            </a:prstGeom>
            <a:noFill/>
            <a:ln w="28575">
              <a:noFill/>
            </a:ln>
          </p:spPr>
          <p:txBody>
            <a:bodyPr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边界对准</a:t>
              </a:r>
              <a:endParaRPr lang="zh-CN" altLang="en-US" sz="2400" dirty="0">
                <a:latin typeface="Times New Roman" panose="02020603050405020304" pitchFamily="18" charset="0"/>
                <a:ea typeface="宋体" panose="02010600030101010101" pitchFamily="2" charset="-122"/>
              </a:endParaRPr>
            </a:p>
          </p:txBody>
        </p:sp>
      </p:grpSp>
      <p:grpSp>
        <p:nvGrpSpPr>
          <p:cNvPr id="6" name="Group 44"/>
          <p:cNvGrpSpPr/>
          <p:nvPr/>
        </p:nvGrpSpPr>
        <p:grpSpPr>
          <a:xfrm>
            <a:off x="539750" y="4953000"/>
            <a:ext cx="8297863" cy="1711325"/>
            <a:chOff x="432" y="3120"/>
            <a:chExt cx="4796" cy="1078"/>
          </a:xfrm>
        </p:grpSpPr>
        <p:grpSp>
          <p:nvGrpSpPr>
            <p:cNvPr id="25644" name="Group 45"/>
            <p:cNvGrpSpPr/>
            <p:nvPr/>
          </p:nvGrpSpPr>
          <p:grpSpPr>
            <a:xfrm>
              <a:off x="432" y="3141"/>
              <a:ext cx="4796" cy="1057"/>
              <a:chOff x="432" y="3141"/>
              <a:chExt cx="4796" cy="1057"/>
            </a:xfrm>
          </p:grpSpPr>
          <p:sp>
            <p:nvSpPr>
              <p:cNvPr id="25645" name="Text Box 46"/>
              <p:cNvSpPr txBox="1"/>
              <p:nvPr/>
            </p:nvSpPr>
            <p:spPr>
              <a:xfrm>
                <a:off x="4197" y="3141"/>
                <a:ext cx="1031" cy="231"/>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地址（十进制）</a:t>
                </a:r>
                <a:endParaRPr lang="zh-CN" altLang="en-US" dirty="0">
                  <a:latin typeface="Times New Roman" panose="02020603050405020304" pitchFamily="18" charset="0"/>
                  <a:ea typeface="宋体" panose="02010600030101010101" pitchFamily="2" charset="-122"/>
                </a:endParaRPr>
              </a:p>
            </p:txBody>
          </p:sp>
          <p:sp>
            <p:nvSpPr>
              <p:cNvPr id="25646" name="Text Box 47"/>
              <p:cNvSpPr txBox="1"/>
              <p:nvPr/>
            </p:nvSpPr>
            <p:spPr>
              <a:xfrm>
                <a:off x="4796" y="3333"/>
                <a:ext cx="180" cy="865"/>
              </a:xfrm>
              <a:prstGeom prst="rect">
                <a:avLst/>
              </a:prstGeom>
              <a:noFill/>
              <a:ln w="9525">
                <a:noFill/>
              </a:ln>
            </p:spPr>
            <p:txBody>
              <a:bodyPr wrap="none" anchor="t" anchorCtr="0">
                <a:spAutoFit/>
              </a:bodyPr>
              <a:p>
                <a:pPr>
                  <a:lnSpc>
                    <a:spcPct val="140000"/>
                  </a:lnSpc>
                </a:pPr>
                <a:r>
                  <a:rPr lang="zh-CN" altLang="en-US" sz="2000" dirty="0">
                    <a:latin typeface="Times New Roman" panose="02020603050405020304" pitchFamily="18" charset="0"/>
                    <a:ea typeface="宋体" panose="02010600030101010101" pitchFamily="2" charset="-122"/>
                  </a:rPr>
                  <a:t>0</a:t>
                </a:r>
                <a:endParaRPr lang="zh-CN" altLang="en-US" sz="2000" dirty="0">
                  <a:latin typeface="Times New Roman" panose="02020603050405020304" pitchFamily="18" charset="0"/>
                  <a:ea typeface="宋体" panose="02010600030101010101" pitchFamily="2" charset="-122"/>
                </a:endParaRPr>
              </a:p>
              <a:p>
                <a:pPr>
                  <a:lnSpc>
                    <a:spcPct val="140000"/>
                  </a:lnSpc>
                </a:pPr>
                <a:r>
                  <a:rPr lang="zh-CN" altLang="en-US" sz="2000" dirty="0">
                    <a:latin typeface="Times New Roman" panose="02020603050405020304" pitchFamily="18" charset="0"/>
                    <a:ea typeface="宋体" panose="02010600030101010101" pitchFamily="2" charset="-122"/>
                  </a:rPr>
                  <a:t>4</a:t>
                </a:r>
                <a:endParaRPr lang="zh-CN" altLang="en-US" sz="2000" dirty="0">
                  <a:latin typeface="Times New Roman" panose="02020603050405020304" pitchFamily="18" charset="0"/>
                  <a:ea typeface="宋体" panose="02010600030101010101" pitchFamily="2" charset="-122"/>
                </a:endParaRPr>
              </a:p>
              <a:p>
                <a:pPr>
                  <a:lnSpc>
                    <a:spcPct val="140000"/>
                  </a:lnSpc>
                </a:pPr>
                <a:r>
                  <a:rPr lang="zh-CN" altLang="en-US" sz="2000" dirty="0">
                    <a:latin typeface="Times New Roman" panose="02020603050405020304" pitchFamily="18" charset="0"/>
                    <a:ea typeface="宋体" panose="02010600030101010101" pitchFamily="2" charset="-122"/>
                  </a:rPr>
                  <a:t>8</a:t>
                </a:r>
                <a:endParaRPr lang="zh-CN" altLang="en-US" sz="2000" dirty="0">
                  <a:latin typeface="Times New Roman" panose="02020603050405020304" pitchFamily="18" charset="0"/>
                  <a:ea typeface="宋体" panose="02010600030101010101" pitchFamily="2" charset="-122"/>
                </a:endParaRPr>
              </a:p>
            </p:txBody>
          </p:sp>
          <p:grpSp>
            <p:nvGrpSpPr>
              <p:cNvPr id="25647" name="Group 48"/>
              <p:cNvGrpSpPr/>
              <p:nvPr/>
            </p:nvGrpSpPr>
            <p:grpSpPr>
              <a:xfrm>
                <a:off x="432" y="3408"/>
                <a:ext cx="4128" cy="768"/>
                <a:chOff x="432" y="3408"/>
                <a:chExt cx="3936" cy="768"/>
              </a:xfrm>
            </p:grpSpPr>
            <p:sp>
              <p:nvSpPr>
                <p:cNvPr id="25648" name="Rectangle 49"/>
                <p:cNvSpPr/>
                <p:nvPr/>
              </p:nvSpPr>
              <p:spPr>
                <a:xfrm>
                  <a:off x="432" y="3664"/>
                  <a:ext cx="984" cy="256"/>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字节( 地址7)</a:t>
                  </a:r>
                  <a:endParaRPr lang="zh-CN" altLang="en-US" dirty="0">
                    <a:latin typeface="Times New Roman" panose="02020603050405020304" pitchFamily="18" charset="0"/>
                    <a:ea typeface="宋体" panose="02010600030101010101" pitchFamily="2" charset="-122"/>
                  </a:endParaRPr>
                </a:p>
              </p:txBody>
            </p:sp>
            <p:sp>
              <p:nvSpPr>
                <p:cNvPr id="25649" name="Rectangle 50"/>
                <p:cNvSpPr/>
                <p:nvPr/>
              </p:nvSpPr>
              <p:spPr>
                <a:xfrm>
                  <a:off x="1416" y="3664"/>
                  <a:ext cx="984" cy="256"/>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字节( 地址6)</a:t>
                  </a:r>
                  <a:endParaRPr lang="zh-CN" altLang="en-US" dirty="0">
                    <a:latin typeface="Times New Roman" panose="02020603050405020304" pitchFamily="18" charset="0"/>
                    <a:ea typeface="宋体" panose="02010600030101010101" pitchFamily="2" charset="-122"/>
                  </a:endParaRPr>
                </a:p>
              </p:txBody>
            </p:sp>
            <p:sp>
              <p:nvSpPr>
                <p:cNvPr id="25650" name="Rectangle 51"/>
                <p:cNvSpPr/>
                <p:nvPr/>
              </p:nvSpPr>
              <p:spPr>
                <a:xfrm>
                  <a:off x="432" y="3408"/>
                  <a:ext cx="1968" cy="256"/>
                </a:xfrm>
                <a:prstGeom prst="rect">
                  <a:avLst/>
                </a:prstGeom>
                <a:solidFill>
                  <a:schemeClr val="folHlink">
                    <a:alpha val="50195"/>
                  </a:schemeClr>
                </a:solidFill>
                <a:ln w="28575" cap="flat" cmpd="sng">
                  <a:solidFill>
                    <a:schemeClr val="folHlink"/>
                  </a:solidFill>
                  <a:prstDash val="solid"/>
                  <a:miter/>
                  <a:headEnd type="none" w="med" len="med"/>
                  <a:tailEnd type="none" w="med" len="med"/>
                </a:ln>
              </p:spPr>
              <p:txBody>
                <a:bodyPr wrap="none" anchor="ctr" anchorCtr="0"/>
                <a:p>
                  <a:pPr algn="ctr"/>
                  <a:r>
                    <a:rPr lang="zh-CN" altLang="en-US" dirty="0">
                      <a:solidFill>
                        <a:schemeClr val="bg2"/>
                      </a:solidFill>
                      <a:latin typeface="Times New Roman" panose="02020603050405020304" pitchFamily="18" charset="0"/>
                      <a:ea typeface="宋体" panose="02010600030101010101" pitchFamily="2" charset="-122"/>
                    </a:rPr>
                    <a:t>字( 地址2)</a:t>
                  </a:r>
                  <a:endParaRPr lang="zh-CN" altLang="en-US" dirty="0">
                    <a:solidFill>
                      <a:schemeClr val="bg2"/>
                    </a:solidFill>
                    <a:latin typeface="Times New Roman" panose="02020603050405020304" pitchFamily="18" charset="0"/>
                    <a:ea typeface="宋体" panose="02010600030101010101" pitchFamily="2" charset="-122"/>
                  </a:endParaRPr>
                </a:p>
              </p:txBody>
            </p:sp>
            <p:sp>
              <p:nvSpPr>
                <p:cNvPr id="25651" name="Rectangle 52"/>
                <p:cNvSpPr/>
                <p:nvPr/>
              </p:nvSpPr>
              <p:spPr>
                <a:xfrm>
                  <a:off x="432" y="3920"/>
                  <a:ext cx="1968" cy="256"/>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半字( 地址10)</a:t>
                  </a:r>
                  <a:endParaRPr lang="en-US" altLang="zh-CN" dirty="0">
                    <a:latin typeface="Times New Roman" panose="02020603050405020304" pitchFamily="18" charset="0"/>
                    <a:ea typeface="宋体" panose="02010600030101010101" pitchFamily="2" charset="-122"/>
                  </a:endParaRPr>
                </a:p>
              </p:txBody>
            </p:sp>
            <p:sp>
              <p:nvSpPr>
                <p:cNvPr id="25652" name="Rectangle 53"/>
                <p:cNvSpPr/>
                <p:nvPr/>
              </p:nvSpPr>
              <p:spPr>
                <a:xfrm>
                  <a:off x="2400" y="3920"/>
                  <a:ext cx="1968" cy="256"/>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半字( 地址8)</a:t>
                  </a:r>
                  <a:endParaRPr lang="en-US" altLang="zh-CN" dirty="0">
                    <a:latin typeface="Times New Roman" panose="02020603050405020304" pitchFamily="18" charset="0"/>
                    <a:ea typeface="宋体" panose="02010600030101010101" pitchFamily="2" charset="-122"/>
                  </a:endParaRPr>
                </a:p>
              </p:txBody>
            </p:sp>
            <p:sp>
              <p:nvSpPr>
                <p:cNvPr id="25653" name="Rectangle 54"/>
                <p:cNvSpPr/>
                <p:nvPr/>
              </p:nvSpPr>
              <p:spPr>
                <a:xfrm>
                  <a:off x="2400" y="3408"/>
                  <a:ext cx="1968" cy="256"/>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dirty="0">
                      <a:latin typeface="Times New Roman" panose="02020603050405020304" pitchFamily="18" charset="0"/>
                      <a:ea typeface="宋体" panose="02010600030101010101" pitchFamily="2" charset="-122"/>
                    </a:rPr>
                    <a:t>半字( 地址0)</a:t>
                  </a:r>
                  <a:endParaRPr lang="en-US" altLang="zh-CN" dirty="0">
                    <a:latin typeface="Times New Roman" panose="02020603050405020304" pitchFamily="18" charset="0"/>
                    <a:ea typeface="宋体" panose="02010600030101010101" pitchFamily="2" charset="-122"/>
                  </a:endParaRPr>
                </a:p>
              </p:txBody>
            </p:sp>
            <p:sp>
              <p:nvSpPr>
                <p:cNvPr id="25654" name="Rectangle 55"/>
                <p:cNvSpPr/>
                <p:nvPr/>
              </p:nvSpPr>
              <p:spPr>
                <a:xfrm>
                  <a:off x="2400" y="3664"/>
                  <a:ext cx="1968" cy="256"/>
                </a:xfrm>
                <a:prstGeom prst="rect">
                  <a:avLst/>
                </a:prstGeom>
                <a:solidFill>
                  <a:schemeClr val="folHlink">
                    <a:alpha val="50195"/>
                  </a:schemeClr>
                </a:solidFill>
                <a:ln w="28575" cap="flat" cmpd="sng">
                  <a:solidFill>
                    <a:schemeClr val="folHlink"/>
                  </a:solidFill>
                  <a:prstDash val="solid"/>
                  <a:miter/>
                  <a:headEnd type="none" w="med" len="med"/>
                  <a:tailEnd type="none" w="med" len="med"/>
                </a:ln>
              </p:spPr>
              <p:txBody>
                <a:bodyPr wrap="none" anchor="ctr" anchorCtr="0"/>
                <a:p>
                  <a:pPr algn="ctr"/>
                  <a:r>
                    <a:rPr lang="zh-CN" altLang="en-US" dirty="0">
                      <a:solidFill>
                        <a:schemeClr val="bg2"/>
                      </a:solidFill>
                      <a:latin typeface="Times New Roman" panose="02020603050405020304" pitchFamily="18" charset="0"/>
                      <a:ea typeface="宋体" panose="02010600030101010101" pitchFamily="2" charset="-122"/>
                    </a:rPr>
                    <a:t>字( 地址4)</a:t>
                  </a:r>
                  <a:endParaRPr lang="en-US" altLang="zh-CN" dirty="0">
                    <a:solidFill>
                      <a:schemeClr val="bg2"/>
                    </a:solidFill>
                    <a:latin typeface="Times New Roman" panose="02020603050405020304" pitchFamily="18" charset="0"/>
                    <a:ea typeface="宋体" panose="02010600030101010101" pitchFamily="2" charset="-122"/>
                  </a:endParaRPr>
                </a:p>
              </p:txBody>
            </p:sp>
          </p:grpSp>
        </p:grpSp>
        <p:sp>
          <p:nvSpPr>
            <p:cNvPr id="25655" name="Text Box 56"/>
            <p:cNvSpPr txBox="1"/>
            <p:nvPr/>
          </p:nvSpPr>
          <p:spPr>
            <a:xfrm>
              <a:off x="432" y="3120"/>
              <a:ext cx="1632" cy="288"/>
            </a:xfrm>
            <a:prstGeom prst="rect">
              <a:avLst/>
            </a:prstGeom>
            <a:noFill/>
            <a:ln w="28575">
              <a:noFill/>
            </a:ln>
          </p:spPr>
          <p:txBody>
            <a:bodyPr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边界未对准</a:t>
              </a:r>
              <a:endParaRPr lang="zh-CN" altLang="en-US" sz="2400" dirty="0">
                <a:latin typeface="Times New Roman" panose="02020603050405020304" pitchFamily="18" charset="0"/>
                <a:ea typeface="宋体" panose="02010600030101010101" pitchFamily="2" charset="-122"/>
              </a:endParaRPr>
            </a:p>
          </p:txBody>
        </p:sp>
      </p:grpSp>
      <p:sp>
        <p:nvSpPr>
          <p:cNvPr id="489529" name="Text Box 57"/>
          <p:cNvSpPr txBox="1"/>
          <p:nvPr/>
        </p:nvSpPr>
        <p:spPr>
          <a:xfrm>
            <a:off x="6851650" y="2819400"/>
            <a:ext cx="457200" cy="457200"/>
          </a:xfrm>
          <a:prstGeom prst="rect">
            <a:avLst/>
          </a:prstGeom>
          <a:noFill/>
          <a:ln w="9525">
            <a:noFill/>
          </a:ln>
        </p:spPr>
        <p:txBody>
          <a:bodyPr anchor="t" anchorCtr="0">
            <a:spAutoFit/>
          </a:bodyPr>
          <a:p>
            <a:pPr>
              <a:spcBef>
                <a:spcPct val="50000"/>
              </a:spcBef>
              <a:buClr>
                <a:schemeClr val="folHlink"/>
              </a:buClr>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489530" name="Text Box 58"/>
          <p:cNvSpPr txBox="1"/>
          <p:nvPr/>
        </p:nvSpPr>
        <p:spPr>
          <a:xfrm>
            <a:off x="6851650" y="3124200"/>
            <a:ext cx="457200" cy="457200"/>
          </a:xfrm>
          <a:prstGeom prst="rect">
            <a:avLst/>
          </a:prstGeom>
          <a:noFill/>
          <a:ln w="9525">
            <a:noFill/>
          </a:ln>
        </p:spPr>
        <p:txBody>
          <a:bodyPr anchor="t" anchorCtr="0">
            <a:spAutoFit/>
          </a:bodyPr>
          <a:p>
            <a:pPr>
              <a:spcBef>
                <a:spcPct val="50000"/>
              </a:spcBef>
              <a:buClr>
                <a:schemeClr val="folHlink"/>
              </a:buClr>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489531" name="Text Box 59"/>
          <p:cNvSpPr txBox="1"/>
          <p:nvPr/>
        </p:nvSpPr>
        <p:spPr>
          <a:xfrm>
            <a:off x="3352800" y="2819400"/>
            <a:ext cx="457200" cy="457200"/>
          </a:xfrm>
          <a:prstGeom prst="rect">
            <a:avLst/>
          </a:prstGeom>
          <a:noFill/>
          <a:ln w="9525">
            <a:noFill/>
          </a:ln>
        </p:spPr>
        <p:txBody>
          <a:bodyPr anchor="t" anchorCtr="0">
            <a:spAutoFit/>
          </a:bodyPr>
          <a:p>
            <a:pPr>
              <a:spcBef>
                <a:spcPct val="50000"/>
              </a:spcBef>
              <a:buClr>
                <a:schemeClr val="folHlink"/>
              </a:buClr>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489532" name="Text Box 60"/>
          <p:cNvSpPr txBox="1"/>
          <p:nvPr/>
        </p:nvSpPr>
        <p:spPr>
          <a:xfrm>
            <a:off x="3352800" y="3124200"/>
            <a:ext cx="457200" cy="457200"/>
          </a:xfrm>
          <a:prstGeom prst="rect">
            <a:avLst/>
          </a:prstGeom>
          <a:noFill/>
          <a:ln w="9525">
            <a:noFill/>
          </a:ln>
        </p:spPr>
        <p:txBody>
          <a:bodyPr anchor="t" anchorCtr="0">
            <a:spAutoFit/>
          </a:bodyPr>
          <a:p>
            <a:pPr>
              <a:spcBef>
                <a:spcPct val="50000"/>
              </a:spcBef>
              <a:buClr>
                <a:schemeClr val="folHlink"/>
              </a:buClr>
              <a:buFont typeface="Wingdings" panose="05000000000000000000" pitchFamily="2" charset="2"/>
              <a:buChar char="ü"/>
            </a:pP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489533" name="Text Box 61"/>
          <p:cNvSpPr txBox="1"/>
          <p:nvPr/>
        </p:nvSpPr>
        <p:spPr>
          <a:xfrm>
            <a:off x="5038725" y="3535363"/>
            <a:ext cx="685800" cy="274637"/>
          </a:xfrm>
          <a:prstGeom prst="rect">
            <a:avLst/>
          </a:prstGeom>
          <a:noFill/>
          <a:ln w="28575">
            <a:noFill/>
          </a:ln>
        </p:spPr>
        <p:txBody>
          <a:bodyPr anchor="t" anchorCtr="0">
            <a:spAutoFit/>
          </a:bodyPr>
          <a:p>
            <a:pPr>
              <a:spcBef>
                <a:spcPct val="50000"/>
              </a:spcBef>
            </a:pPr>
            <a:r>
              <a:rPr lang="zh-CN" altLang="en-US" sz="1200" dirty="0">
                <a:solidFill>
                  <a:schemeClr val="folHlink"/>
                </a:solidFill>
                <a:latin typeface="Arial" panose="020B0604020202020204" pitchFamily="34" charset="0"/>
                <a:ea typeface="宋体" panose="02010600030101010101" pitchFamily="2" charset="-122"/>
              </a:rPr>
              <a:t>▲</a:t>
            </a:r>
            <a:r>
              <a:rPr lang="zh-CN" altLang="en-US" sz="1200" dirty="0">
                <a:solidFill>
                  <a:schemeClr val="folHlink"/>
                </a:solidFill>
                <a:latin typeface="Times New Roman" panose="02020603050405020304" pitchFamily="18" charset="0"/>
                <a:ea typeface="宋体" panose="02010600030101010101" pitchFamily="2" charset="-122"/>
              </a:rPr>
              <a:t> </a:t>
            </a:r>
            <a:endParaRPr lang="zh-CN" altLang="en-US" sz="1200" dirty="0">
              <a:solidFill>
                <a:schemeClr val="folHlink"/>
              </a:solidFill>
              <a:latin typeface="Times New Roman" panose="02020603050405020304" pitchFamily="18" charset="0"/>
              <a:ea typeface="宋体" panose="02010600030101010101" pitchFamily="2" charset="-122"/>
            </a:endParaRPr>
          </a:p>
        </p:txBody>
      </p:sp>
      <p:sp>
        <p:nvSpPr>
          <p:cNvPr id="489534" name="Text Box 62"/>
          <p:cNvSpPr txBox="1"/>
          <p:nvPr/>
        </p:nvSpPr>
        <p:spPr>
          <a:xfrm>
            <a:off x="5038725" y="4221163"/>
            <a:ext cx="685800" cy="274637"/>
          </a:xfrm>
          <a:prstGeom prst="rect">
            <a:avLst/>
          </a:prstGeom>
          <a:noFill/>
          <a:ln w="28575">
            <a:noFill/>
          </a:ln>
        </p:spPr>
        <p:txBody>
          <a:bodyPr anchor="t" anchorCtr="0">
            <a:spAutoFit/>
          </a:bodyPr>
          <a:p>
            <a:pPr>
              <a:spcBef>
                <a:spcPct val="50000"/>
              </a:spcBef>
            </a:pPr>
            <a:r>
              <a:rPr lang="zh-CN" altLang="en-US" sz="1200" dirty="0">
                <a:solidFill>
                  <a:schemeClr val="folHlink"/>
                </a:solidFill>
                <a:latin typeface="Arial" panose="020B0604020202020204" pitchFamily="34" charset="0"/>
                <a:ea typeface="宋体" panose="02010600030101010101" pitchFamily="2" charset="-122"/>
              </a:rPr>
              <a:t>▲</a:t>
            </a:r>
            <a:r>
              <a:rPr lang="zh-CN" altLang="en-US" sz="1200" dirty="0">
                <a:solidFill>
                  <a:schemeClr val="folHlink"/>
                </a:solidFill>
                <a:latin typeface="Times New Roman" panose="02020603050405020304" pitchFamily="18" charset="0"/>
                <a:ea typeface="宋体" panose="02010600030101010101" pitchFamily="2" charset="-122"/>
              </a:rPr>
              <a:t> </a:t>
            </a:r>
            <a:endParaRPr lang="zh-CN" altLang="en-US" sz="1200" dirty="0">
              <a:solidFill>
                <a:schemeClr val="folHlink"/>
              </a:solidFill>
              <a:latin typeface="Times New Roman" panose="02020603050405020304" pitchFamily="18" charset="0"/>
              <a:ea typeface="宋体" panose="02010600030101010101" pitchFamily="2" charset="-122"/>
            </a:endParaRPr>
          </a:p>
        </p:txBody>
      </p:sp>
      <p:sp>
        <p:nvSpPr>
          <p:cNvPr id="25662"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9529"/>
                                        </p:tgtEl>
                                        <p:attrNameLst>
                                          <p:attrName>style.visibility</p:attrName>
                                        </p:attrNameLst>
                                      </p:cBhvr>
                                      <p:to>
                                        <p:strVal val="visible"/>
                                      </p:to>
                                    </p:set>
                                    <p:animEffect transition="in" filter="blinds(horizontal)">
                                      <p:cBhvr>
                                        <p:cTn id="12" dur="500"/>
                                        <p:tgtEl>
                                          <p:spTgt spid="4895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9531"/>
                                        </p:tgtEl>
                                        <p:attrNameLst>
                                          <p:attrName>style.visibility</p:attrName>
                                        </p:attrNameLst>
                                      </p:cBhvr>
                                      <p:to>
                                        <p:strVal val="visible"/>
                                      </p:to>
                                    </p:set>
                                    <p:animEffect transition="in" filter="blinds(horizontal)">
                                      <p:cBhvr>
                                        <p:cTn id="17" dur="500"/>
                                        <p:tgtEl>
                                          <p:spTgt spid="4895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9530"/>
                                        </p:tgtEl>
                                        <p:attrNameLst>
                                          <p:attrName>style.visibility</p:attrName>
                                        </p:attrNameLst>
                                      </p:cBhvr>
                                      <p:to>
                                        <p:strVal val="visible"/>
                                      </p:to>
                                    </p:set>
                                    <p:animEffect transition="in" filter="blinds(horizontal)">
                                      <p:cBhvr>
                                        <p:cTn id="22" dur="500"/>
                                        <p:tgtEl>
                                          <p:spTgt spid="4895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9532"/>
                                        </p:tgtEl>
                                        <p:attrNameLst>
                                          <p:attrName>style.visibility</p:attrName>
                                        </p:attrNameLst>
                                      </p:cBhvr>
                                      <p:to>
                                        <p:strVal val="visible"/>
                                      </p:to>
                                    </p:set>
                                    <p:animEffect transition="in" filter="blinds(horizontal)">
                                      <p:cBhvr>
                                        <p:cTn id="27" dur="500"/>
                                        <p:tgtEl>
                                          <p:spTgt spid="4895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9533"/>
                                        </p:tgtEl>
                                        <p:attrNameLst>
                                          <p:attrName>style.visibility</p:attrName>
                                        </p:attrNameLst>
                                      </p:cBhvr>
                                      <p:to>
                                        <p:strVal val="visible"/>
                                      </p:to>
                                    </p:set>
                                    <p:animEffect transition="in" filter="blinds(horizontal)">
                                      <p:cBhvr>
                                        <p:cTn id="32" dur="500"/>
                                        <p:tgtEl>
                                          <p:spTgt spid="4895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9534"/>
                                        </p:tgtEl>
                                        <p:attrNameLst>
                                          <p:attrName>style.visibility</p:attrName>
                                        </p:attrNameLst>
                                      </p:cBhvr>
                                      <p:to>
                                        <p:strVal val="visible"/>
                                      </p:to>
                                    </p:set>
                                    <p:animEffect transition="in" filter="blinds(horizontal)">
                                      <p:cBhvr>
                                        <p:cTn id="37" dur="500"/>
                                        <p:tgtEl>
                                          <p:spTgt spid="48953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out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529" grpId="0"/>
      <p:bldP spid="489530" grpId="0"/>
      <p:bldP spid="489531" grpId="0"/>
      <p:bldP spid="489532" grpId="0"/>
      <p:bldP spid="489533" grpId="0"/>
      <p:bldP spid="4895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en-US" altLang="zh-CN" dirty="0">
                <a:solidFill>
                  <a:srgbClr val="C00000"/>
                </a:solidFill>
                <a:latin typeface="微软雅黑 Light" panose="020B0502040204020203" pitchFamily="34" charset="-122"/>
                <a:ea typeface="微软雅黑 Light" panose="020B0502040204020203" pitchFamily="34" charset="-122"/>
                <a:cs typeface="+mj-cs"/>
              </a:rPr>
              <a:t>7.1 </a:t>
            </a:r>
            <a:r>
              <a:rPr lang="zh-CN" altLang="en-US" dirty="0">
                <a:solidFill>
                  <a:srgbClr val="C00000"/>
                </a:solidFill>
                <a:latin typeface="微软雅黑 Light" panose="020B0502040204020203" pitchFamily="34" charset="-122"/>
                <a:ea typeface="微软雅黑 Light" panose="020B0502040204020203" pitchFamily="34" charset="-122"/>
                <a:cs typeface="+mj-cs"/>
              </a:rPr>
              <a:t>机器指令</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075" name="Rectangle 3"/>
          <p:cNvSpPr>
            <a:spLocks noGrp="1" noChangeArrowheads="1"/>
          </p:cNvSpPr>
          <p:nvPr>
            <p:ph idx="1"/>
          </p:nvPr>
        </p:nvSpPr>
        <p:spPr>
          <a:xfrm>
            <a:off x="539750" y="1700213"/>
            <a:ext cx="8147050" cy="3960813"/>
          </a:xfrm>
          <a:ln/>
        </p:spPr>
        <p:txBody>
          <a:bodyPr vert="horz" wrap="square" lIns="91440" tIns="45720" rIns="91440" bIns="45720" numCol="1" anchor="t" anchorCtr="0" compatLnSpc="1"/>
          <a:lstStyle/>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指令系统中的指令是指计算机能够识别并执行的命令，也叫机器指令，我们前面讲过的机器语言就是由机器指令构成的。</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600"/>
              </a:spcBef>
              <a:spcAft>
                <a:spcPts val="1800"/>
              </a:spcAft>
              <a:buClrTx/>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全部机器指令的集合叫做机器的指令集，一个机器的指令系统包括指令集、数据表示和寻址方式。</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0"/>
              </a:spcBef>
              <a:spcAft>
                <a:spcPts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7.1.1 </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指令的一般格式</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0"/>
              </a:spcBef>
              <a:spcAft>
                <a:spcPts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7.1.2 </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指令字长</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75">
                                            <p:txEl>
                                              <p:charRg st="0" end="54"/>
                                            </p:txEl>
                                          </p:spTgt>
                                        </p:tgtEl>
                                        <p:attrNameLst>
                                          <p:attrName>style.visibility</p:attrName>
                                        </p:attrNameLst>
                                      </p:cBhvr>
                                      <p:to>
                                        <p:strVal val="visible"/>
                                      </p:to>
                                    </p:set>
                                    <p:animEffect transition="in" filter="blinds(horizontal)">
                                      <p:cBhvr>
                                        <p:cTn id="10" dur="500"/>
                                        <p:tgtEl>
                                          <p:spTgt spid="3075">
                                            <p:txEl>
                                              <p:charRg st="0" end="5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75">
                                            <p:txEl>
                                              <p:charRg st="54" end="98"/>
                                            </p:txEl>
                                          </p:spTgt>
                                        </p:tgtEl>
                                        <p:attrNameLst>
                                          <p:attrName>style.visibility</p:attrName>
                                        </p:attrNameLst>
                                      </p:cBhvr>
                                      <p:to>
                                        <p:strVal val="visible"/>
                                      </p:to>
                                    </p:set>
                                    <p:animEffect transition="in" filter="blinds(horizontal)">
                                      <p:cBhvr>
                                        <p:cTn id="15" dur="500"/>
                                        <p:tgtEl>
                                          <p:spTgt spid="3075">
                                            <p:txEl>
                                              <p:charRg st="54" end="9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75">
                                            <p:txEl>
                                              <p:charRg st="98" end="112"/>
                                            </p:txEl>
                                          </p:spTgt>
                                        </p:tgtEl>
                                        <p:attrNameLst>
                                          <p:attrName>style.visibility</p:attrName>
                                        </p:attrNameLst>
                                      </p:cBhvr>
                                      <p:to>
                                        <p:strVal val="visible"/>
                                      </p:to>
                                    </p:set>
                                    <p:animEffect transition="in" filter="blinds(horizontal)">
                                      <p:cBhvr>
                                        <p:cTn id="20" dur="500"/>
                                        <p:tgtEl>
                                          <p:spTgt spid="3075">
                                            <p:txEl>
                                              <p:charRg st="98" end="11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075">
                                            <p:txEl>
                                              <p:charRg st="112" end="123"/>
                                            </p:txEl>
                                          </p:spTgt>
                                        </p:tgtEl>
                                        <p:attrNameLst>
                                          <p:attrName>style.visibility</p:attrName>
                                        </p:attrNameLst>
                                      </p:cBhvr>
                                      <p:to>
                                        <p:strVal val="visible"/>
                                      </p:to>
                                    </p:set>
                                    <p:animEffect transition="in" filter="blinds(horizontal)">
                                      <p:cBhvr>
                                        <p:cTn id="23" dur="500"/>
                                        <p:tgtEl>
                                          <p:spTgt spid="3075">
                                            <p:txEl>
                                              <p:charRg st="112"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xfrm>
            <a:off x="1123950" y="381000"/>
            <a:ext cx="7696200" cy="762000"/>
          </a:xfrm>
          <a:ln/>
        </p:spPr>
        <p:txBody>
          <a:bodyPr vert="horz" wrap="square" lIns="91440" tIns="45720" rIns="91440" bIns="45720" anchor="ctr" anchorCtr="0"/>
          <a:p>
            <a:pPr/>
            <a:r>
              <a:rPr lang="zh-CN" altLang="en-US" dirty="0">
                <a:solidFill>
                  <a:srgbClr val="C00000"/>
                </a:solidFill>
                <a:latin typeface="微软雅黑 Light" panose="020B0502040204020203" pitchFamily="34" charset="-122"/>
                <a:ea typeface="微软雅黑 Light" panose="020B0502040204020203" pitchFamily="34" charset="-122"/>
                <a:cs typeface="+mj-cs"/>
              </a:rPr>
              <a:t>字节次序</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 name="内容占位符 2"/>
          <p:cNvSpPr>
            <a:spLocks noGrp="1"/>
          </p:cNvSpPr>
          <p:nvPr>
            <p:ph idx="1"/>
          </p:nvPr>
        </p:nvSpPr>
        <p:spPr>
          <a:xfrm>
            <a:off x="539750" y="1196975"/>
            <a:ext cx="8291513" cy="29527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当计算机按字节编址，而数据多于一个字节时，数据存储有</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种不同的次序：</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971550" marR="0" lvl="1" indent="-514350" algn="l" defTabSz="914400" rtl="0" eaLnBrk="0" fontAlgn="base" latinLnBrk="0" hangingPunct="0">
              <a:lnSpc>
                <a:spcPct val="100000"/>
              </a:lnSpc>
              <a:spcBef>
                <a:spcPct val="20000"/>
              </a:spcBef>
              <a:spcAft>
                <a:spcPct val="0"/>
              </a:spcAft>
              <a:buClrTx/>
              <a:buSzTx/>
              <a:buFont typeface="+mj-ea"/>
              <a:buAutoNum type="circleNumDbPlain"/>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小端次序</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(PC</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通常使用</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endParaRPr>
          </a:p>
          <a:p>
            <a:pPr marL="971550" marR="0" lvl="1" indent="-514350" algn="l" defTabSz="914400" rtl="0" eaLnBrk="0" fontAlgn="base" latinLnBrk="0" hangingPunct="0">
              <a:lnSpc>
                <a:spcPct val="100000"/>
              </a:lnSpc>
              <a:spcBef>
                <a:spcPct val="20000"/>
              </a:spcBef>
              <a:spcAft>
                <a:spcPct val="0"/>
              </a:spcAft>
              <a:buClrTx/>
              <a:buSzTx/>
              <a:buFont typeface="+mj-ea"/>
              <a:buAutoNum type="circleNumDbPlain"/>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大端次序</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对于数据</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0000000011111111B</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，小端和大端存储形式分别为：</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组合 8"/>
          <p:cNvGrpSpPr/>
          <p:nvPr/>
        </p:nvGrpSpPr>
        <p:grpSpPr>
          <a:xfrm>
            <a:off x="1331913" y="4365625"/>
            <a:ext cx="6264275" cy="784225"/>
            <a:chOff x="1259632" y="4582648"/>
            <a:chExt cx="5832648" cy="784846"/>
          </a:xfrm>
        </p:grpSpPr>
        <p:sp>
          <p:nvSpPr>
            <p:cNvPr id="26628" name="TextBox 4"/>
            <p:cNvSpPr txBox="1"/>
            <p:nvPr/>
          </p:nvSpPr>
          <p:spPr>
            <a:xfrm>
              <a:off x="1259632" y="4582648"/>
              <a:ext cx="5832648" cy="784846"/>
            </a:xfrm>
            <a:prstGeom prst="rect">
              <a:avLst/>
            </a:prstGeom>
            <a:noFill/>
            <a:ln w="9525">
              <a:noFill/>
            </a:ln>
          </p:spPr>
          <p:txBody>
            <a:bodyPr anchor="t" anchorCtr="0">
              <a:spAutoFit/>
            </a:bodyPr>
            <a:p>
              <a:pPr>
                <a:spcAft>
                  <a:spcPts val="600"/>
                </a:spcAft>
              </a:pPr>
              <a:r>
                <a:rPr lang="zh-CN" altLang="en-US" sz="2000" dirty="0">
                  <a:latin typeface="Arial" panose="020B0604020202020204" pitchFamily="34" charset="0"/>
                  <a:ea typeface="宋体" panose="02010600030101010101" pitchFamily="2" charset="-122"/>
                </a:rPr>
                <a:t>小端次序：</a:t>
              </a:r>
              <a:r>
                <a:rPr lang="en-US"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高地址字节       低地址字节</a:t>
              </a:r>
              <a:endParaRPr lang="en-US" altLang="zh-CN" sz="2000" dirty="0">
                <a:latin typeface="Arial" panose="020B0604020202020204" pitchFamily="34" charset="0"/>
                <a:ea typeface="宋体" panose="02010600030101010101" pitchFamily="2" charset="-122"/>
              </a:endParaRPr>
            </a:p>
            <a:p>
              <a:r>
                <a:rPr lang="en-US"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endParaRPr lang="zh-CN" altLang="en-US" sz="2000" dirty="0">
                <a:latin typeface="Arial" panose="020B0604020202020204" pitchFamily="34" charset="0"/>
                <a:ea typeface="宋体" panose="02010600030101010101" pitchFamily="2" charset="-122"/>
              </a:endParaRPr>
            </a:p>
          </p:txBody>
        </p:sp>
        <p:sp>
          <p:nvSpPr>
            <p:cNvPr id="6" name="矩形 5"/>
            <p:cNvSpPr/>
            <p:nvPr/>
          </p:nvSpPr>
          <p:spPr bwMode="auto">
            <a:xfrm>
              <a:off x="2801307" y="4946474"/>
              <a:ext cx="3754416" cy="398778"/>
            </a:xfrm>
            <a:prstGeom prst="rect">
              <a:avLst/>
            </a:prstGeom>
            <a:noFill/>
            <a:ln w="9525" cap="flat" cmpd="sng" algn="ctr">
              <a:solidFill>
                <a:schemeClr val="accent4"/>
              </a:solid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8" name="直接连接符 7"/>
            <p:cNvCxnSpPr>
              <a:stCxn id="6" idx="2"/>
            </p:cNvCxnSpPr>
            <p:nvPr/>
          </p:nvCxnSpPr>
          <p:spPr bwMode="auto">
            <a:xfrm flipV="1">
              <a:off x="4678515" y="4946474"/>
              <a:ext cx="0" cy="398778"/>
            </a:xfrm>
            <a:prstGeom prst="line">
              <a:avLst/>
            </a:prstGeom>
            <a:noFill/>
            <a:ln w="9525" cap="flat" cmpd="sng" algn="ctr">
              <a:solidFill>
                <a:schemeClr val="accent4"/>
              </a:solidFill>
              <a:prstDash val="solid"/>
              <a:round/>
              <a:headEnd type="none" w="med" len="med"/>
              <a:tailEnd type="none" w="med" len="med"/>
            </a:ln>
            <a:effectLst/>
          </p:spPr>
        </p:cxnSp>
      </p:grpSp>
      <p:grpSp>
        <p:nvGrpSpPr>
          <p:cNvPr id="4" name="组合 14"/>
          <p:cNvGrpSpPr/>
          <p:nvPr/>
        </p:nvGrpSpPr>
        <p:grpSpPr>
          <a:xfrm>
            <a:off x="1331913" y="5354638"/>
            <a:ext cx="6264275" cy="784225"/>
            <a:chOff x="1259632" y="4437109"/>
            <a:chExt cx="5832648" cy="784846"/>
          </a:xfrm>
        </p:grpSpPr>
        <p:sp>
          <p:nvSpPr>
            <p:cNvPr id="26632" name="TextBox 15"/>
            <p:cNvSpPr txBox="1"/>
            <p:nvPr/>
          </p:nvSpPr>
          <p:spPr>
            <a:xfrm>
              <a:off x="1259632" y="4437109"/>
              <a:ext cx="5832648" cy="784846"/>
            </a:xfrm>
            <a:prstGeom prst="rect">
              <a:avLst/>
            </a:prstGeom>
            <a:noFill/>
            <a:ln w="9525">
              <a:noFill/>
            </a:ln>
          </p:spPr>
          <p:txBody>
            <a:bodyPr anchor="t" anchorCtr="0">
              <a:spAutoFit/>
            </a:bodyPr>
            <a:p>
              <a:pPr>
                <a:spcAft>
                  <a:spcPts val="600"/>
                </a:spcAft>
              </a:pPr>
              <a:r>
                <a:rPr lang="zh-CN" altLang="en-US" sz="2000" dirty="0">
                  <a:latin typeface="Arial" panose="020B0604020202020204" pitchFamily="34" charset="0"/>
                  <a:ea typeface="宋体" panose="02010600030101010101" pitchFamily="2" charset="-122"/>
                </a:rPr>
                <a:t>大端次序：</a:t>
              </a:r>
              <a:r>
                <a:rPr lang="en-US"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高地址字节       低地址字节</a:t>
              </a:r>
              <a:endParaRPr lang="en-US" altLang="zh-CN" sz="2000" dirty="0">
                <a:latin typeface="Arial" panose="020B0604020202020204" pitchFamily="34" charset="0"/>
                <a:ea typeface="宋体" panose="02010600030101010101" pitchFamily="2" charset="-122"/>
              </a:endParaRPr>
            </a:p>
            <a:p>
              <a:r>
                <a:rPr lang="en-US" altLang="zh-CN"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 </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0</a:t>
              </a:r>
              <a:endParaRPr lang="zh-CN" altLang="en-US" sz="2000" dirty="0">
                <a:latin typeface="Arial" panose="020B0604020202020204" pitchFamily="34" charset="0"/>
                <a:ea typeface="宋体" panose="02010600030101010101" pitchFamily="2" charset="-122"/>
              </a:endParaRPr>
            </a:p>
          </p:txBody>
        </p:sp>
        <p:sp>
          <p:nvSpPr>
            <p:cNvPr id="17" name="矩形 16"/>
            <p:cNvSpPr/>
            <p:nvPr/>
          </p:nvSpPr>
          <p:spPr bwMode="auto">
            <a:xfrm>
              <a:off x="2935816" y="4815233"/>
              <a:ext cx="3553392" cy="400367"/>
            </a:xfrm>
            <a:prstGeom prst="rect">
              <a:avLst/>
            </a:prstGeom>
            <a:noFill/>
            <a:ln w="9525" cap="flat" cmpd="sng" algn="ctr">
              <a:solidFill>
                <a:schemeClr val="accent4"/>
              </a:solid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18" name="直接连接符 17"/>
            <p:cNvCxnSpPr>
              <a:stCxn id="17" idx="2"/>
              <a:endCxn id="17" idx="0"/>
            </p:cNvCxnSpPr>
            <p:nvPr/>
          </p:nvCxnSpPr>
          <p:spPr bwMode="auto">
            <a:xfrm flipV="1">
              <a:off x="4712512" y="4815233"/>
              <a:ext cx="0" cy="400367"/>
            </a:xfrm>
            <a:prstGeom prst="line">
              <a:avLst/>
            </a:prstGeom>
            <a:noFill/>
            <a:ln w="9525" cap="flat" cmpd="sng" algn="ctr">
              <a:solidFill>
                <a:schemeClr val="accent4"/>
              </a:solidFill>
              <a:prstDash val="solid"/>
              <a:round/>
              <a:headEnd type="none" w="med" len="med"/>
              <a:tailEnd type="none" w="med" len="med"/>
            </a:ln>
            <a:effectLst/>
          </p:spPr>
        </p:cxnSp>
      </p:grpSp>
      <p:sp>
        <p:nvSpPr>
          <p:cNvPr id="26635"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5"/>
                                            </p:txEl>
                                          </p:spTgt>
                                        </p:tgtEl>
                                        <p:attrNameLst>
                                          <p:attrName>style.visibility</p:attrName>
                                        </p:attrNameLst>
                                      </p:cBhvr>
                                      <p:to>
                                        <p:strVal val="visible"/>
                                      </p:to>
                                    </p:set>
                                    <p:animEffect transition="in" filter="blinds(horizontal)">
                                      <p:cBhvr>
                                        <p:cTn id="7" dur="500"/>
                                        <p:tgtEl>
                                          <p:spTgt spid="3">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35" end="48"/>
                                            </p:txEl>
                                          </p:spTgt>
                                        </p:tgtEl>
                                        <p:attrNameLst>
                                          <p:attrName>style.visibility</p:attrName>
                                        </p:attrNameLst>
                                      </p:cBhvr>
                                      <p:to>
                                        <p:strVal val="visible"/>
                                      </p:to>
                                    </p:set>
                                    <p:animEffect transition="in" filter="blinds(horizontal)">
                                      <p:cBhvr>
                                        <p:cTn id="12" dur="500"/>
                                        <p:tgtEl>
                                          <p:spTgt spid="3">
                                            <p:txEl>
                                              <p:charRg st="35"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48" end="53"/>
                                            </p:txEl>
                                          </p:spTgt>
                                        </p:tgtEl>
                                        <p:attrNameLst>
                                          <p:attrName>style.visibility</p:attrName>
                                        </p:attrNameLst>
                                      </p:cBhvr>
                                      <p:to>
                                        <p:strVal val="visible"/>
                                      </p:to>
                                    </p:set>
                                    <p:animEffect transition="in" filter="blinds(horizontal)">
                                      <p:cBhvr>
                                        <p:cTn id="17" dur="500"/>
                                        <p:tgtEl>
                                          <p:spTgt spid="3">
                                            <p:txEl>
                                              <p:charRg st="48"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53" end="90"/>
                                            </p:txEl>
                                          </p:spTgt>
                                        </p:tgtEl>
                                        <p:attrNameLst>
                                          <p:attrName>style.visibility</p:attrName>
                                        </p:attrNameLst>
                                      </p:cBhvr>
                                      <p:to>
                                        <p:strVal val="visible"/>
                                      </p:to>
                                    </p:set>
                                    <p:animEffect transition="in" filter="blinds(horizontal)">
                                      <p:cBhvr>
                                        <p:cTn id="22" dur="500"/>
                                        <p:tgtEl>
                                          <p:spTgt spid="3">
                                            <p:txEl>
                                              <p:charRg st="53"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30"/>
          <p:cNvSpPr>
            <a:spLocks noGrp="1"/>
          </p:cNvSpPr>
          <p:nvPr>
            <p:ph type="title"/>
          </p:nvPr>
        </p:nvSpPr>
        <p:spPr>
          <a:xfrm>
            <a:off x="723900" y="681038"/>
            <a:ext cx="7696200" cy="762000"/>
          </a:xfrm>
          <a:ln/>
        </p:spPr>
        <p:txBody>
          <a:bodyPr vert="horz" wrap="square" lIns="91440" tIns="45720" rIns="91440" bIns="45720" anchor="ctr" anchorCtr="0"/>
          <a:p>
            <a:pPr/>
            <a:r>
              <a:rPr lang="zh-CN" altLang="en-US" dirty="0">
                <a:solidFill>
                  <a:srgbClr val="C00000"/>
                </a:solidFill>
                <a:latin typeface="微软雅黑 Light" panose="020B0502040204020203" pitchFamily="34" charset="-122"/>
                <a:ea typeface="微软雅黑 Light" panose="020B0502040204020203" pitchFamily="34" charset="-122"/>
                <a:cs typeface="+mj-cs"/>
              </a:rPr>
              <a:t>字节次序</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2" name="Text Box 14"/>
          <p:cNvSpPr txBox="1"/>
          <p:nvPr/>
        </p:nvSpPr>
        <p:spPr>
          <a:xfrm>
            <a:off x="1447800" y="4254500"/>
            <a:ext cx="2819400" cy="708025"/>
          </a:xfrm>
          <a:prstGeom prst="rect">
            <a:avLst/>
          </a:prstGeom>
          <a:noFill/>
          <a:ln w="9525">
            <a:noFill/>
          </a:ln>
        </p:spPr>
        <p:txBody>
          <a:bodyPr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字地址 </a:t>
            </a:r>
            <a:r>
              <a:rPr lang="zh-CN" altLang="en-US" sz="2000" dirty="0">
                <a:latin typeface="Times New Roman" panose="02020603050405020304" pitchFamily="18" charset="0"/>
                <a:ea typeface="宋体" panose="02010600030101010101" pitchFamily="2" charset="-122"/>
              </a:rPr>
              <a:t>为</a:t>
            </a:r>
            <a:r>
              <a:rPr lang="zh-CN" altLang="en-US" sz="2000" dirty="0">
                <a:solidFill>
                  <a:srgbClr val="C00000"/>
                </a:solidFill>
                <a:latin typeface="Times New Roman" panose="02020603050405020304" pitchFamily="18" charset="0"/>
                <a:ea typeface="宋体" panose="02010600030101010101" pitchFamily="2" charset="-122"/>
              </a:rPr>
              <a:t> 低字节 </a:t>
            </a:r>
            <a:r>
              <a:rPr lang="zh-CN" altLang="en-US" sz="2000" dirty="0">
                <a:latin typeface="Times New Roman" panose="02020603050405020304" pitchFamily="18" charset="0"/>
                <a:ea typeface="宋体" panose="02010600030101010101" pitchFamily="2" charset="-122"/>
              </a:rPr>
              <a:t>地址</a:t>
            </a:r>
            <a:endParaRPr lang="en-US" altLang="zh-CN"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小端模式</a:t>
            </a:r>
            <a:r>
              <a:rPr lang="en-US" altLang="zh-CN" sz="2000" b="0" dirty="0">
                <a:latin typeface="Arial" panose="020B0604020202020204" pitchFamily="34" charset="0"/>
                <a:ea typeface="宋体" panose="02010600030101010101" pitchFamily="2" charset="-122"/>
              </a:rPr>
              <a:t>Little-Endian</a:t>
            </a:r>
            <a:endParaRPr lang="en-US" altLang="zh-CN" sz="2000" b="0" dirty="0">
              <a:latin typeface="Arial" panose="020B0604020202020204" pitchFamily="34" charset="0"/>
              <a:ea typeface="宋体" panose="02010600030101010101" pitchFamily="2" charset="-122"/>
            </a:endParaRPr>
          </a:p>
        </p:txBody>
      </p:sp>
      <p:sp>
        <p:nvSpPr>
          <p:cNvPr id="33" name="Text Box 15"/>
          <p:cNvSpPr txBox="1"/>
          <p:nvPr/>
        </p:nvSpPr>
        <p:spPr>
          <a:xfrm>
            <a:off x="5638800" y="4278313"/>
            <a:ext cx="3124200" cy="708025"/>
          </a:xfrm>
          <a:prstGeom prst="rect">
            <a:avLst/>
          </a:prstGeom>
          <a:noFill/>
          <a:ln w="9525">
            <a:noFill/>
          </a:ln>
        </p:spPr>
        <p:txBody>
          <a:bodyPr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字地址 </a:t>
            </a:r>
            <a:r>
              <a:rPr lang="zh-CN" altLang="en-US" sz="2000" dirty="0">
                <a:latin typeface="Times New Roman" panose="02020603050405020304" pitchFamily="18" charset="0"/>
                <a:ea typeface="宋体" panose="02010600030101010101" pitchFamily="2" charset="-122"/>
              </a:rPr>
              <a:t>为</a:t>
            </a:r>
            <a:r>
              <a:rPr lang="zh-CN" altLang="en-US" sz="2000" dirty="0">
                <a:solidFill>
                  <a:schemeClr val="folHlink"/>
                </a:solidFill>
                <a:latin typeface="Times New Roman" panose="02020603050405020304" pitchFamily="18" charset="0"/>
                <a:ea typeface="宋体" panose="02010600030101010101" pitchFamily="2" charset="-122"/>
              </a:rPr>
              <a:t> </a:t>
            </a:r>
            <a:r>
              <a:rPr lang="zh-CN" altLang="en-US" sz="2000" dirty="0">
                <a:solidFill>
                  <a:srgbClr val="C00000"/>
                </a:solidFill>
                <a:latin typeface="Times New Roman" panose="02020603050405020304" pitchFamily="18" charset="0"/>
                <a:ea typeface="宋体" panose="02010600030101010101" pitchFamily="2" charset="-122"/>
              </a:rPr>
              <a:t>高字节 </a:t>
            </a:r>
            <a:r>
              <a:rPr lang="zh-CN" altLang="en-US" sz="2000" dirty="0">
                <a:latin typeface="Times New Roman" panose="02020603050405020304" pitchFamily="18" charset="0"/>
                <a:ea typeface="宋体" panose="02010600030101010101" pitchFamily="2" charset="-122"/>
              </a:rPr>
              <a:t>地址</a:t>
            </a:r>
            <a:endParaRPr lang="en-US" altLang="zh-CN"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大端模式</a:t>
            </a:r>
            <a:r>
              <a:rPr lang="en-US" altLang="zh-CN" sz="2000" b="0" dirty="0">
                <a:latin typeface="Arial" panose="020B0604020202020204" pitchFamily="34" charset="0"/>
                <a:ea typeface="宋体" panose="02010600030101010101" pitchFamily="2" charset="-122"/>
              </a:rPr>
              <a:t>Big-Endian</a:t>
            </a:r>
            <a:endParaRPr lang="en-US" altLang="zh-CN" sz="2000" b="0" dirty="0">
              <a:latin typeface="Arial" panose="020B0604020202020204" pitchFamily="34" charset="0"/>
              <a:ea typeface="宋体" panose="02010600030101010101" pitchFamily="2" charset="-122"/>
            </a:endParaRPr>
          </a:p>
        </p:txBody>
      </p:sp>
      <p:grpSp>
        <p:nvGrpSpPr>
          <p:cNvPr id="2" name="Group 16"/>
          <p:cNvGrpSpPr/>
          <p:nvPr/>
        </p:nvGrpSpPr>
        <p:grpSpPr>
          <a:xfrm>
            <a:off x="573088" y="2852738"/>
            <a:ext cx="3922712" cy="1333500"/>
            <a:chOff x="361" y="3072"/>
            <a:chExt cx="2471" cy="840"/>
          </a:xfrm>
        </p:grpSpPr>
        <p:grpSp>
          <p:nvGrpSpPr>
            <p:cNvPr id="27653" name="Group 17"/>
            <p:cNvGrpSpPr/>
            <p:nvPr/>
          </p:nvGrpSpPr>
          <p:grpSpPr>
            <a:xfrm>
              <a:off x="361" y="3072"/>
              <a:ext cx="2135" cy="840"/>
              <a:chOff x="361" y="3072"/>
              <a:chExt cx="2135" cy="840"/>
            </a:xfrm>
          </p:grpSpPr>
          <p:sp>
            <p:nvSpPr>
              <p:cNvPr id="27654" name="Rectangle 18"/>
              <p:cNvSpPr/>
              <p:nvPr/>
            </p:nvSpPr>
            <p:spPr>
              <a:xfrm>
                <a:off x="960" y="3322"/>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3</a:t>
                </a:r>
                <a:endParaRPr lang="zh-CN" altLang="en-US" sz="2800" dirty="0">
                  <a:latin typeface="Times New Roman" panose="02020603050405020304" pitchFamily="18" charset="0"/>
                  <a:ea typeface="宋体" panose="02010600030101010101" pitchFamily="2" charset="-122"/>
                </a:endParaRPr>
              </a:p>
            </p:txBody>
          </p:sp>
          <p:sp>
            <p:nvSpPr>
              <p:cNvPr id="27655" name="Rectangle 19"/>
              <p:cNvSpPr/>
              <p:nvPr/>
            </p:nvSpPr>
            <p:spPr>
              <a:xfrm>
                <a:off x="960" y="3610"/>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7</a:t>
                </a:r>
                <a:endParaRPr lang="zh-CN" altLang="en-US" sz="2800" dirty="0">
                  <a:latin typeface="Times New Roman" panose="02020603050405020304" pitchFamily="18" charset="0"/>
                  <a:ea typeface="宋体" panose="02010600030101010101" pitchFamily="2" charset="-122"/>
                </a:endParaRPr>
              </a:p>
            </p:txBody>
          </p:sp>
          <p:sp>
            <p:nvSpPr>
              <p:cNvPr id="27656" name="Rectangle 20"/>
              <p:cNvSpPr/>
              <p:nvPr/>
            </p:nvSpPr>
            <p:spPr>
              <a:xfrm>
                <a:off x="1344" y="3610"/>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6</a:t>
                </a:r>
                <a:endParaRPr lang="zh-CN" altLang="en-US" sz="2800" dirty="0">
                  <a:latin typeface="Times New Roman" panose="02020603050405020304" pitchFamily="18" charset="0"/>
                  <a:ea typeface="宋体" panose="02010600030101010101" pitchFamily="2" charset="-122"/>
                </a:endParaRPr>
              </a:p>
            </p:txBody>
          </p:sp>
          <p:sp>
            <p:nvSpPr>
              <p:cNvPr id="27657" name="Rectangle 21"/>
              <p:cNvSpPr/>
              <p:nvPr/>
            </p:nvSpPr>
            <p:spPr>
              <a:xfrm>
                <a:off x="1344" y="3322"/>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2</a:t>
                </a:r>
                <a:endParaRPr lang="zh-CN" altLang="en-US" sz="2800" dirty="0">
                  <a:latin typeface="Times New Roman" panose="02020603050405020304" pitchFamily="18" charset="0"/>
                  <a:ea typeface="宋体" panose="02010600030101010101" pitchFamily="2" charset="-122"/>
                </a:endParaRPr>
              </a:p>
            </p:txBody>
          </p:sp>
          <p:sp>
            <p:nvSpPr>
              <p:cNvPr id="27658" name="Rectangle 22"/>
              <p:cNvSpPr/>
              <p:nvPr/>
            </p:nvSpPr>
            <p:spPr>
              <a:xfrm>
                <a:off x="1728" y="3322"/>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1</a:t>
                </a:r>
                <a:endParaRPr lang="zh-CN" altLang="en-US" sz="2800" dirty="0">
                  <a:latin typeface="Times New Roman" panose="02020603050405020304" pitchFamily="18" charset="0"/>
                  <a:ea typeface="宋体" panose="02010600030101010101" pitchFamily="2" charset="-122"/>
                </a:endParaRPr>
              </a:p>
            </p:txBody>
          </p:sp>
          <p:sp>
            <p:nvSpPr>
              <p:cNvPr id="27659" name="Rectangle 23"/>
              <p:cNvSpPr/>
              <p:nvPr/>
            </p:nvSpPr>
            <p:spPr>
              <a:xfrm>
                <a:off x="1728" y="3610"/>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5</a:t>
                </a:r>
                <a:endParaRPr lang="zh-CN" altLang="en-US" sz="2800" dirty="0">
                  <a:latin typeface="Times New Roman" panose="02020603050405020304" pitchFamily="18" charset="0"/>
                  <a:ea typeface="宋体" panose="02010600030101010101" pitchFamily="2" charset="-122"/>
                </a:endParaRPr>
              </a:p>
            </p:txBody>
          </p:sp>
          <p:sp>
            <p:nvSpPr>
              <p:cNvPr id="27660" name="Rectangle 24"/>
              <p:cNvSpPr/>
              <p:nvPr/>
            </p:nvSpPr>
            <p:spPr>
              <a:xfrm>
                <a:off x="2112" y="3610"/>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4</a:t>
                </a:r>
                <a:endParaRPr lang="zh-CN" altLang="en-US" sz="2800" dirty="0">
                  <a:latin typeface="Times New Roman" panose="02020603050405020304" pitchFamily="18" charset="0"/>
                  <a:ea typeface="宋体" panose="02010600030101010101" pitchFamily="2" charset="-122"/>
                </a:endParaRPr>
              </a:p>
            </p:txBody>
          </p:sp>
          <p:sp>
            <p:nvSpPr>
              <p:cNvPr id="27661" name="Rectangle 25"/>
              <p:cNvSpPr/>
              <p:nvPr/>
            </p:nvSpPr>
            <p:spPr>
              <a:xfrm>
                <a:off x="2112" y="3322"/>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0</a:t>
                </a:r>
                <a:endParaRPr lang="zh-CN" altLang="en-US" sz="2800" dirty="0">
                  <a:latin typeface="Times New Roman" panose="02020603050405020304" pitchFamily="18" charset="0"/>
                  <a:ea typeface="宋体" panose="02010600030101010101" pitchFamily="2" charset="-122"/>
                </a:endParaRPr>
              </a:p>
            </p:txBody>
          </p:sp>
          <p:sp>
            <p:nvSpPr>
              <p:cNvPr id="27662" name="Text Box 26"/>
              <p:cNvSpPr txBox="1"/>
              <p:nvPr/>
            </p:nvSpPr>
            <p:spPr>
              <a:xfrm>
                <a:off x="361" y="3072"/>
                <a:ext cx="599"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字地址</a:t>
                </a:r>
                <a:endParaRPr lang="zh-CN" altLang="en-US" sz="2000" dirty="0">
                  <a:latin typeface="Times New Roman" panose="02020603050405020304" pitchFamily="18" charset="0"/>
                  <a:ea typeface="宋体" panose="02010600030101010101" pitchFamily="2" charset="-122"/>
                </a:endParaRPr>
              </a:p>
            </p:txBody>
          </p:sp>
          <p:sp>
            <p:nvSpPr>
              <p:cNvPr id="27663" name="Text Box 27"/>
              <p:cNvSpPr txBox="1"/>
              <p:nvPr/>
            </p:nvSpPr>
            <p:spPr>
              <a:xfrm>
                <a:off x="614" y="3316"/>
                <a:ext cx="228" cy="596"/>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0</a:t>
                </a:r>
                <a:endParaRPr lang="zh-CN" altLang="en-US" sz="2800" dirty="0">
                  <a:latin typeface="Times New Roman" panose="02020603050405020304" pitchFamily="18" charset="0"/>
                  <a:ea typeface="宋体" panose="02010600030101010101" pitchFamily="2" charset="-122"/>
                </a:endParaRPr>
              </a:p>
              <a:p>
                <a:r>
                  <a:rPr lang="zh-CN" altLang="en-US" sz="2800" dirty="0">
                    <a:latin typeface="Times New Roman" panose="02020603050405020304" pitchFamily="18" charset="0"/>
                    <a:ea typeface="宋体" panose="02010600030101010101" pitchFamily="2" charset="-122"/>
                  </a:rPr>
                  <a:t>4</a:t>
                </a:r>
                <a:endParaRPr lang="zh-CN" altLang="en-US" sz="2800" dirty="0">
                  <a:latin typeface="Times New Roman" panose="02020603050405020304" pitchFamily="18" charset="0"/>
                  <a:ea typeface="宋体" panose="02010600030101010101" pitchFamily="2" charset="-122"/>
                </a:endParaRPr>
              </a:p>
            </p:txBody>
          </p:sp>
        </p:grpSp>
        <p:sp>
          <p:nvSpPr>
            <p:cNvPr id="27664" name="Text Box 28"/>
            <p:cNvSpPr txBox="1"/>
            <p:nvPr/>
          </p:nvSpPr>
          <p:spPr>
            <a:xfrm>
              <a:off x="2064" y="3072"/>
              <a:ext cx="768" cy="250"/>
            </a:xfrm>
            <a:prstGeom prst="rect">
              <a:avLst/>
            </a:prstGeom>
            <a:noFill/>
            <a:ln w="9525">
              <a:noFill/>
            </a:ln>
          </p:spPr>
          <p:txBody>
            <a:bodyPr anchor="t" anchorCtr="0">
              <a:spAutoFit/>
            </a:bodyPr>
            <a:p>
              <a:r>
                <a:rPr lang="zh-CN" altLang="en-US" sz="2000" dirty="0">
                  <a:latin typeface="Times New Roman" panose="02020603050405020304" pitchFamily="18" charset="0"/>
                  <a:ea typeface="宋体" panose="02010600030101010101" pitchFamily="2" charset="-122"/>
                </a:rPr>
                <a:t>低字节</a:t>
              </a:r>
              <a:endParaRPr lang="zh-CN" altLang="en-US" sz="2000" dirty="0">
                <a:latin typeface="Times New Roman" panose="02020603050405020304" pitchFamily="18" charset="0"/>
                <a:ea typeface="宋体" panose="02010600030101010101" pitchFamily="2" charset="-122"/>
              </a:endParaRPr>
            </a:p>
          </p:txBody>
        </p:sp>
      </p:grpSp>
      <p:grpSp>
        <p:nvGrpSpPr>
          <p:cNvPr id="4" name="Group 29"/>
          <p:cNvGrpSpPr/>
          <p:nvPr/>
        </p:nvGrpSpPr>
        <p:grpSpPr>
          <a:xfrm>
            <a:off x="4840288" y="2852738"/>
            <a:ext cx="3846512" cy="1333500"/>
            <a:chOff x="3049" y="3072"/>
            <a:chExt cx="2423" cy="840"/>
          </a:xfrm>
        </p:grpSpPr>
        <p:grpSp>
          <p:nvGrpSpPr>
            <p:cNvPr id="27666" name="Group 30"/>
            <p:cNvGrpSpPr/>
            <p:nvPr/>
          </p:nvGrpSpPr>
          <p:grpSpPr>
            <a:xfrm>
              <a:off x="3049" y="3082"/>
              <a:ext cx="2087" cy="830"/>
              <a:chOff x="3049" y="3082"/>
              <a:chExt cx="2087" cy="830"/>
            </a:xfrm>
          </p:grpSpPr>
          <p:sp>
            <p:nvSpPr>
              <p:cNvPr id="27667" name="Rectangle 31"/>
              <p:cNvSpPr/>
              <p:nvPr/>
            </p:nvSpPr>
            <p:spPr>
              <a:xfrm>
                <a:off x="3600" y="3322"/>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0</a:t>
                </a:r>
                <a:endParaRPr lang="zh-CN" altLang="en-US" sz="2800" dirty="0">
                  <a:latin typeface="Times New Roman" panose="02020603050405020304" pitchFamily="18" charset="0"/>
                  <a:ea typeface="宋体" panose="02010600030101010101" pitchFamily="2" charset="-122"/>
                </a:endParaRPr>
              </a:p>
            </p:txBody>
          </p:sp>
          <p:sp>
            <p:nvSpPr>
              <p:cNvPr id="27668" name="Rectangle 32"/>
              <p:cNvSpPr/>
              <p:nvPr/>
            </p:nvSpPr>
            <p:spPr>
              <a:xfrm>
                <a:off x="3600" y="3610"/>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4</a:t>
                </a:r>
                <a:endParaRPr lang="zh-CN" altLang="en-US" sz="2800" dirty="0">
                  <a:latin typeface="Times New Roman" panose="02020603050405020304" pitchFamily="18" charset="0"/>
                  <a:ea typeface="宋体" panose="02010600030101010101" pitchFamily="2" charset="-122"/>
                </a:endParaRPr>
              </a:p>
            </p:txBody>
          </p:sp>
          <p:sp>
            <p:nvSpPr>
              <p:cNvPr id="27669" name="Rectangle 33"/>
              <p:cNvSpPr/>
              <p:nvPr/>
            </p:nvSpPr>
            <p:spPr>
              <a:xfrm>
                <a:off x="3984" y="3610"/>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5</a:t>
                </a:r>
                <a:endParaRPr lang="zh-CN" altLang="en-US" sz="2800" dirty="0">
                  <a:latin typeface="Times New Roman" panose="02020603050405020304" pitchFamily="18" charset="0"/>
                  <a:ea typeface="宋体" panose="02010600030101010101" pitchFamily="2" charset="-122"/>
                </a:endParaRPr>
              </a:p>
            </p:txBody>
          </p:sp>
          <p:sp>
            <p:nvSpPr>
              <p:cNvPr id="27670" name="Rectangle 34"/>
              <p:cNvSpPr/>
              <p:nvPr/>
            </p:nvSpPr>
            <p:spPr>
              <a:xfrm>
                <a:off x="3984" y="3322"/>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1</a:t>
                </a:r>
                <a:endParaRPr lang="zh-CN" altLang="en-US" sz="2800" dirty="0">
                  <a:latin typeface="Times New Roman" panose="02020603050405020304" pitchFamily="18" charset="0"/>
                  <a:ea typeface="宋体" panose="02010600030101010101" pitchFamily="2" charset="-122"/>
                </a:endParaRPr>
              </a:p>
            </p:txBody>
          </p:sp>
          <p:sp>
            <p:nvSpPr>
              <p:cNvPr id="27671" name="Rectangle 35"/>
              <p:cNvSpPr/>
              <p:nvPr/>
            </p:nvSpPr>
            <p:spPr>
              <a:xfrm>
                <a:off x="4368" y="3322"/>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2</a:t>
                </a:r>
                <a:endParaRPr lang="zh-CN" altLang="en-US" sz="2800" dirty="0">
                  <a:latin typeface="Times New Roman" panose="02020603050405020304" pitchFamily="18" charset="0"/>
                  <a:ea typeface="宋体" panose="02010600030101010101" pitchFamily="2" charset="-122"/>
                </a:endParaRPr>
              </a:p>
            </p:txBody>
          </p:sp>
          <p:sp>
            <p:nvSpPr>
              <p:cNvPr id="27672" name="Rectangle 36"/>
              <p:cNvSpPr/>
              <p:nvPr/>
            </p:nvSpPr>
            <p:spPr>
              <a:xfrm>
                <a:off x="4368" y="3610"/>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6</a:t>
                </a:r>
                <a:endParaRPr lang="zh-CN" altLang="en-US" sz="2800" dirty="0">
                  <a:latin typeface="Times New Roman" panose="02020603050405020304" pitchFamily="18" charset="0"/>
                  <a:ea typeface="宋体" panose="02010600030101010101" pitchFamily="2" charset="-122"/>
                </a:endParaRPr>
              </a:p>
            </p:txBody>
          </p:sp>
          <p:sp>
            <p:nvSpPr>
              <p:cNvPr id="27673" name="Rectangle 37"/>
              <p:cNvSpPr/>
              <p:nvPr/>
            </p:nvSpPr>
            <p:spPr>
              <a:xfrm>
                <a:off x="4752" y="3610"/>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7</a:t>
                </a:r>
                <a:endParaRPr lang="zh-CN" altLang="en-US" sz="2800" dirty="0">
                  <a:latin typeface="Times New Roman" panose="02020603050405020304" pitchFamily="18" charset="0"/>
                  <a:ea typeface="宋体" panose="02010600030101010101" pitchFamily="2" charset="-122"/>
                </a:endParaRPr>
              </a:p>
            </p:txBody>
          </p:sp>
          <p:sp>
            <p:nvSpPr>
              <p:cNvPr id="27674" name="Rectangle 38"/>
              <p:cNvSpPr/>
              <p:nvPr/>
            </p:nvSpPr>
            <p:spPr>
              <a:xfrm>
                <a:off x="4752" y="3322"/>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800" dirty="0">
                    <a:latin typeface="Times New Roman" panose="02020603050405020304" pitchFamily="18" charset="0"/>
                    <a:ea typeface="宋体" panose="02010600030101010101" pitchFamily="2" charset="-122"/>
                  </a:rPr>
                  <a:t>3</a:t>
                </a:r>
                <a:endParaRPr lang="zh-CN" altLang="en-US" sz="2800" dirty="0">
                  <a:latin typeface="Times New Roman" panose="02020603050405020304" pitchFamily="18" charset="0"/>
                  <a:ea typeface="宋体" panose="02010600030101010101" pitchFamily="2" charset="-122"/>
                </a:endParaRPr>
              </a:p>
            </p:txBody>
          </p:sp>
          <p:sp>
            <p:nvSpPr>
              <p:cNvPr id="27675" name="Text Box 39"/>
              <p:cNvSpPr txBox="1"/>
              <p:nvPr/>
            </p:nvSpPr>
            <p:spPr>
              <a:xfrm>
                <a:off x="3049" y="3082"/>
                <a:ext cx="599"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字地址</a:t>
                </a:r>
                <a:endParaRPr lang="zh-CN" altLang="en-US" sz="2000" dirty="0">
                  <a:latin typeface="Times New Roman" panose="02020603050405020304" pitchFamily="18" charset="0"/>
                  <a:ea typeface="宋体" panose="02010600030101010101" pitchFamily="2" charset="-122"/>
                </a:endParaRPr>
              </a:p>
            </p:txBody>
          </p:sp>
          <p:sp>
            <p:nvSpPr>
              <p:cNvPr id="27676" name="Text Box 40"/>
              <p:cNvSpPr txBox="1"/>
              <p:nvPr/>
            </p:nvSpPr>
            <p:spPr>
              <a:xfrm>
                <a:off x="3302" y="3316"/>
                <a:ext cx="228" cy="596"/>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0</a:t>
                </a:r>
                <a:endParaRPr lang="zh-CN" altLang="en-US" sz="2800" dirty="0">
                  <a:latin typeface="Times New Roman" panose="02020603050405020304" pitchFamily="18" charset="0"/>
                  <a:ea typeface="宋体" panose="02010600030101010101" pitchFamily="2" charset="-122"/>
                </a:endParaRPr>
              </a:p>
              <a:p>
                <a:r>
                  <a:rPr lang="zh-CN" altLang="en-US" sz="2800" dirty="0">
                    <a:latin typeface="Times New Roman" panose="02020603050405020304" pitchFamily="18" charset="0"/>
                    <a:ea typeface="宋体" panose="02010600030101010101" pitchFamily="2" charset="-122"/>
                  </a:rPr>
                  <a:t>4</a:t>
                </a:r>
                <a:endParaRPr lang="zh-CN" altLang="en-US" sz="2800" dirty="0">
                  <a:latin typeface="Times New Roman" panose="02020603050405020304" pitchFamily="18" charset="0"/>
                  <a:ea typeface="宋体" panose="02010600030101010101" pitchFamily="2" charset="-122"/>
                </a:endParaRPr>
              </a:p>
            </p:txBody>
          </p:sp>
        </p:grpSp>
        <p:sp>
          <p:nvSpPr>
            <p:cNvPr id="27677" name="Text Box 41"/>
            <p:cNvSpPr txBox="1"/>
            <p:nvPr/>
          </p:nvSpPr>
          <p:spPr>
            <a:xfrm>
              <a:off x="4704" y="3072"/>
              <a:ext cx="768" cy="250"/>
            </a:xfrm>
            <a:prstGeom prst="rect">
              <a:avLst/>
            </a:prstGeom>
            <a:noFill/>
            <a:ln w="9525">
              <a:noFill/>
            </a:ln>
          </p:spPr>
          <p:txBody>
            <a:bodyPr anchor="t" anchorCtr="0">
              <a:spAutoFit/>
            </a:bodyPr>
            <a:p>
              <a:r>
                <a:rPr lang="zh-CN" altLang="en-US" sz="2000" dirty="0">
                  <a:latin typeface="Times New Roman" panose="02020603050405020304" pitchFamily="18" charset="0"/>
                  <a:ea typeface="宋体" panose="02010600030101010101" pitchFamily="2" charset="-122"/>
                </a:rPr>
                <a:t>低字节</a:t>
              </a:r>
              <a:endParaRPr lang="zh-CN" altLang="en-US" sz="2000" dirty="0">
                <a:latin typeface="Times New Roman" panose="02020603050405020304" pitchFamily="18" charset="0"/>
                <a:ea typeface="宋体" panose="02010600030101010101" pitchFamily="2" charset="-122"/>
              </a:endParaRPr>
            </a:p>
          </p:txBody>
        </p:sp>
      </p:grpSp>
      <p:sp>
        <p:nvSpPr>
          <p:cNvPr id="27678"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linds(horizontal)">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en-US" altLang="zh-CN" dirty="0">
                <a:solidFill>
                  <a:srgbClr val="C00000"/>
                </a:solidFill>
                <a:latin typeface="微软雅黑 Light" panose="020B0502040204020203" pitchFamily="34" charset="-122"/>
                <a:ea typeface="微软雅黑 Light" panose="020B0502040204020203" pitchFamily="34" charset="-122"/>
                <a:cs typeface="+mj-cs"/>
              </a:rPr>
              <a:t>7.2.3 </a:t>
            </a:r>
            <a:r>
              <a:rPr lang="zh-CN" altLang="en-US" dirty="0">
                <a:solidFill>
                  <a:srgbClr val="C00000"/>
                </a:solidFill>
                <a:latin typeface="微软雅黑 Light" panose="020B0502040204020203" pitchFamily="34" charset="-122"/>
                <a:ea typeface="微软雅黑 Light" panose="020B0502040204020203" pitchFamily="34" charset="-122"/>
                <a:cs typeface="+mj-cs"/>
              </a:rPr>
              <a:t>操作类型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0483" name="Rectangle 3"/>
          <p:cNvSpPr>
            <a:spLocks noGrp="1" noChangeArrowheads="1"/>
          </p:cNvSpPr>
          <p:nvPr>
            <p:ph idx="1"/>
          </p:nvPr>
        </p:nvSpPr>
        <p:spPr>
          <a:xfrm>
            <a:off x="539750" y="1196975"/>
            <a:ext cx="8147050" cy="4968875"/>
          </a:xfrm>
          <a:ln/>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ts val="600"/>
              </a:spcBef>
              <a:spcAft>
                <a:spcPts val="12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不同的机器操作类型也是不同的，但几乎所有的机器都有以下几类通用的操作。</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数据传送</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算术逻辑操作</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3" action="ppaction://hlinksldjump"/>
              </a:rPr>
              <a:t>移位</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4" action="ppaction://hlinksldjump"/>
              </a:rPr>
              <a:t>转移</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12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5" action="ppaction://hlinksldjump"/>
              </a:rPr>
              <a:t>输入输出</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其他</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包括等待指令、停机指令、空操作指令、开中断指令、关中断指令、置条件码指令、字符串指令、特权指令、向量指令、多处理机指令等等。</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blinds(horizontal)">
                                      <p:cBhvr>
                                        <p:cTn id="7" dur="500"/>
                                        <p:tgtEl>
                                          <p:spTgt spid="204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483">
                                            <p:txEl>
                                              <p:charRg st="0" end="36"/>
                                            </p:txEl>
                                          </p:spTgt>
                                        </p:tgtEl>
                                        <p:attrNameLst>
                                          <p:attrName>style.visibility</p:attrName>
                                        </p:attrNameLst>
                                      </p:cBhvr>
                                      <p:to>
                                        <p:strVal val="visible"/>
                                      </p:to>
                                    </p:set>
                                    <p:animEffect transition="in" filter="blinds(horizontal)">
                                      <p:cBhvr>
                                        <p:cTn id="10" dur="500"/>
                                        <p:tgtEl>
                                          <p:spTgt spid="20483">
                                            <p:txEl>
                                              <p:charRg st="0" end="3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483">
                                            <p:txEl>
                                              <p:charRg st="36" end="41"/>
                                            </p:txEl>
                                          </p:spTgt>
                                        </p:tgtEl>
                                        <p:attrNameLst>
                                          <p:attrName>style.visibility</p:attrName>
                                        </p:attrNameLst>
                                      </p:cBhvr>
                                      <p:to>
                                        <p:strVal val="visible"/>
                                      </p:to>
                                    </p:set>
                                    <p:animEffect transition="in" filter="blinds(horizontal)">
                                      <p:cBhvr>
                                        <p:cTn id="15" dur="500"/>
                                        <p:tgtEl>
                                          <p:spTgt spid="20483">
                                            <p:txEl>
                                              <p:charRg st="36" end="4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483">
                                            <p:txEl>
                                              <p:charRg st="41" end="48"/>
                                            </p:txEl>
                                          </p:spTgt>
                                        </p:tgtEl>
                                        <p:attrNameLst>
                                          <p:attrName>style.visibility</p:attrName>
                                        </p:attrNameLst>
                                      </p:cBhvr>
                                      <p:to>
                                        <p:strVal val="visible"/>
                                      </p:to>
                                    </p:set>
                                    <p:animEffect transition="in" filter="blinds(horizontal)">
                                      <p:cBhvr>
                                        <p:cTn id="18" dur="500"/>
                                        <p:tgtEl>
                                          <p:spTgt spid="20483">
                                            <p:txEl>
                                              <p:charRg st="41" end="48"/>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483">
                                            <p:txEl>
                                              <p:charRg st="48" end="51"/>
                                            </p:txEl>
                                          </p:spTgt>
                                        </p:tgtEl>
                                        <p:attrNameLst>
                                          <p:attrName>style.visibility</p:attrName>
                                        </p:attrNameLst>
                                      </p:cBhvr>
                                      <p:to>
                                        <p:strVal val="visible"/>
                                      </p:to>
                                    </p:set>
                                    <p:animEffect transition="in" filter="blinds(horizontal)">
                                      <p:cBhvr>
                                        <p:cTn id="21" dur="500"/>
                                        <p:tgtEl>
                                          <p:spTgt spid="20483">
                                            <p:txEl>
                                              <p:charRg st="48" end="51"/>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483">
                                            <p:txEl>
                                              <p:charRg st="51" end="54"/>
                                            </p:txEl>
                                          </p:spTgt>
                                        </p:tgtEl>
                                        <p:attrNameLst>
                                          <p:attrName>style.visibility</p:attrName>
                                        </p:attrNameLst>
                                      </p:cBhvr>
                                      <p:to>
                                        <p:strVal val="visible"/>
                                      </p:to>
                                    </p:set>
                                    <p:animEffect transition="in" filter="blinds(horizontal)">
                                      <p:cBhvr>
                                        <p:cTn id="24" dur="500"/>
                                        <p:tgtEl>
                                          <p:spTgt spid="20483">
                                            <p:txEl>
                                              <p:charRg st="51" end="5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483">
                                            <p:txEl>
                                              <p:charRg st="54" end="59"/>
                                            </p:txEl>
                                          </p:spTgt>
                                        </p:tgtEl>
                                        <p:attrNameLst>
                                          <p:attrName>style.visibility</p:attrName>
                                        </p:attrNameLst>
                                      </p:cBhvr>
                                      <p:to>
                                        <p:strVal val="visible"/>
                                      </p:to>
                                    </p:set>
                                    <p:animEffect transition="in" filter="blinds(horizontal)">
                                      <p:cBhvr>
                                        <p:cTn id="27" dur="500"/>
                                        <p:tgtEl>
                                          <p:spTgt spid="20483">
                                            <p:txEl>
                                              <p:charRg st="54" end="5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483">
                                            <p:txEl>
                                              <p:charRg st="59" end="125"/>
                                            </p:txEl>
                                          </p:spTgt>
                                        </p:tgtEl>
                                        <p:attrNameLst>
                                          <p:attrName>style.visibility</p:attrName>
                                        </p:attrNameLst>
                                      </p:cBhvr>
                                      <p:to>
                                        <p:strVal val="visible"/>
                                      </p:to>
                                    </p:set>
                                    <p:animEffect transition="in" filter="blinds(horizontal)">
                                      <p:cBhvr>
                                        <p:cTn id="32" dur="500"/>
                                        <p:tgtEl>
                                          <p:spTgt spid="20483">
                                            <p:txEl>
                                              <p:charRg st="59"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xfrm>
            <a:off x="723900" y="681038"/>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数据传送</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1507" name="Rectangle 3"/>
          <p:cNvSpPr>
            <a:spLocks noGrp="1" noChangeArrowheads="1"/>
          </p:cNvSpPr>
          <p:nvPr>
            <p:ph idx="1"/>
          </p:nvPr>
        </p:nvSpPr>
        <p:spPr>
          <a:xfrm>
            <a:off x="539750" y="2276475"/>
            <a:ext cx="8147050" cy="2016125"/>
          </a:xfrm>
          <a:ln/>
        </p:spPr>
        <p:txBody>
          <a:bodyPr vert="horz" wrap="square" lIns="91440" tIns="45720" rIns="91440" bIns="45720" numCol="1" anchor="t" anchorCtr="0" compatLnSpc="1"/>
          <a:lstStyle/>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数据传送包括寄存器与寄存器、寄存器与存储单元、存储单元与存储单元之间的传送。</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例如：</a:t>
            </a:r>
            <a:r>
              <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MOV, STORE, LOAD, PUSH</a:t>
            </a:r>
            <a:r>
              <a:rPr kumimoji="1"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 </a:t>
            </a:r>
            <a:r>
              <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POP, </a:t>
            </a:r>
            <a:endPar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置“</a:t>
            </a:r>
            <a:r>
              <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，置“</a:t>
            </a:r>
            <a:r>
              <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0”</a:t>
            </a:r>
            <a:endPar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29699"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507">
                                            <p:txEl>
                                              <p:charRg st="0" end="39"/>
                                            </p:txEl>
                                          </p:spTgt>
                                        </p:tgtEl>
                                        <p:attrNameLst>
                                          <p:attrName>style.visibility</p:attrName>
                                        </p:attrNameLst>
                                      </p:cBhvr>
                                      <p:to>
                                        <p:strVal val="visible"/>
                                      </p:to>
                                    </p:set>
                                    <p:animEffect transition="in" filter="blinds(horizontal)">
                                      <p:cBhvr>
                                        <p:cTn id="10" dur="500"/>
                                        <p:tgtEl>
                                          <p:spTgt spid="21507">
                                            <p:txEl>
                                              <p:charRg st="0" end="3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507">
                                            <p:txEl>
                                              <p:charRg st="39" end="81"/>
                                            </p:txEl>
                                          </p:spTgt>
                                        </p:tgtEl>
                                        <p:attrNameLst>
                                          <p:attrName>style.visibility</p:attrName>
                                        </p:attrNameLst>
                                      </p:cBhvr>
                                      <p:to>
                                        <p:strVal val="visible"/>
                                      </p:to>
                                    </p:set>
                                    <p:animEffect transition="in" filter="blinds(horizontal)">
                                      <p:cBhvr>
                                        <p:cTn id="13" dur="500"/>
                                        <p:tgtEl>
                                          <p:spTgt spid="21507">
                                            <p:txEl>
                                              <p:charRg st="39" end="8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6"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算术逻辑操作</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2531" name="Rectangle 3"/>
          <p:cNvSpPr>
            <a:spLocks noGrp="1" noChangeArrowheads="1"/>
          </p:cNvSpPr>
          <p:nvPr>
            <p:ph idx="1"/>
          </p:nvPr>
        </p:nvSpPr>
        <p:spPr>
          <a:xfrm>
            <a:off x="539750" y="1341438"/>
            <a:ext cx="8147050" cy="4679950"/>
          </a:xfrm>
          <a:ln/>
        </p:spPr>
        <p:txBody>
          <a:bodyPr vert="horz" wrap="square" lIns="91440" tIns="45720" rIns="91440" bIns="45720" numCol="1" anchor="t" anchorCtr="0" compatLnSpc="1"/>
          <a:lstStyle/>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算术运算的加、减、乘、除、增 </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、减 </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、求补、浮点运算、十进制运算</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逻辑运算的与、或、非、异或、位操作、位测试、位清除、位求反</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如</a:t>
            </a:r>
            <a:r>
              <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8086</a:t>
            </a:r>
            <a:r>
              <a:rPr kumimoji="1"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的</a:t>
            </a:r>
            <a:r>
              <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ADD  SUB  MUL  DIV  INC  DEC  CMP  NEG AAA  AAS  AAM  AAD AND   OR   NOT   XOR   TEST</a:t>
            </a:r>
            <a:endParaRPr kumimoji="1"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使用这些指令时，要注意它们对处理器中状态标志位的影响</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30723"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linds(horizontal)">
                                      <p:cBhvr>
                                        <p:cTn id="7" dur="500"/>
                                        <p:tgtEl>
                                          <p:spTgt spid="225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531">
                                            <p:txEl>
                                              <p:charRg st="0" end="35"/>
                                            </p:txEl>
                                          </p:spTgt>
                                        </p:tgtEl>
                                        <p:attrNameLst>
                                          <p:attrName>style.visibility</p:attrName>
                                        </p:attrNameLst>
                                      </p:cBhvr>
                                      <p:to>
                                        <p:strVal val="visible"/>
                                      </p:to>
                                    </p:set>
                                    <p:animEffect transition="in" filter="blinds(horizontal)">
                                      <p:cBhvr>
                                        <p:cTn id="10" dur="500"/>
                                        <p:tgtEl>
                                          <p:spTgt spid="22531">
                                            <p:txEl>
                                              <p:charRg st="0" end="3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531">
                                            <p:txEl>
                                              <p:charRg st="35" end="65"/>
                                            </p:txEl>
                                          </p:spTgt>
                                        </p:tgtEl>
                                        <p:attrNameLst>
                                          <p:attrName>style.visibility</p:attrName>
                                        </p:attrNameLst>
                                      </p:cBhvr>
                                      <p:to>
                                        <p:strVal val="visible"/>
                                      </p:to>
                                    </p:set>
                                    <p:animEffect transition="in" filter="blinds(horizontal)">
                                      <p:cBhvr>
                                        <p:cTn id="15" dur="500"/>
                                        <p:tgtEl>
                                          <p:spTgt spid="22531">
                                            <p:txEl>
                                              <p:charRg st="35" end="6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531">
                                            <p:txEl>
                                              <p:charRg st="65" end="157"/>
                                            </p:txEl>
                                          </p:spTgt>
                                        </p:tgtEl>
                                        <p:attrNameLst>
                                          <p:attrName>style.visibility</p:attrName>
                                        </p:attrNameLst>
                                      </p:cBhvr>
                                      <p:to>
                                        <p:strVal val="visible"/>
                                      </p:to>
                                    </p:set>
                                    <p:animEffect transition="in" filter="blinds(horizontal)">
                                      <p:cBhvr>
                                        <p:cTn id="20" dur="500"/>
                                        <p:tgtEl>
                                          <p:spTgt spid="22531">
                                            <p:txEl>
                                              <p:charRg st="65" end="15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531">
                                            <p:txEl>
                                              <p:charRg st="157" end="184"/>
                                            </p:txEl>
                                          </p:spTgt>
                                        </p:tgtEl>
                                        <p:attrNameLst>
                                          <p:attrName>style.visibility</p:attrName>
                                        </p:attrNameLst>
                                      </p:cBhvr>
                                      <p:to>
                                        <p:strVal val="visible"/>
                                      </p:to>
                                    </p:set>
                                    <p:animEffect transition="in" filter="blinds(horizontal)">
                                      <p:cBhvr>
                                        <p:cTn id="25" dur="500"/>
                                        <p:tgtEl>
                                          <p:spTgt spid="22531">
                                            <p:txEl>
                                              <p:charRg st="157"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sz="4000" dirty="0">
                <a:solidFill>
                  <a:srgbClr val="C00000"/>
                </a:solidFill>
                <a:latin typeface="微软雅黑 Light" panose="020B0502040204020203" pitchFamily="34" charset="-122"/>
                <a:ea typeface="微软雅黑 Light" panose="020B0502040204020203" pitchFamily="34" charset="-122"/>
                <a:cs typeface="+mj-cs"/>
              </a:rPr>
              <a:t>移位</a:t>
            </a:r>
            <a:endParaRPr lang="zh-CN" altLang="en-US" sz="40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3555" name="Rectangle 3"/>
          <p:cNvSpPr>
            <a:spLocks noGrp="1" noChangeArrowheads="1"/>
          </p:cNvSpPr>
          <p:nvPr>
            <p:ph idx="1"/>
          </p:nvPr>
        </p:nvSpPr>
        <p:spPr>
          <a:xfrm>
            <a:off x="252413" y="1773238"/>
            <a:ext cx="8245475" cy="3887788"/>
          </a:xfrm>
          <a:ln/>
        </p:spPr>
        <p:txBody>
          <a:bodyPr vert="horz" wrap="square" lIns="91440" tIns="45720" rIns="91440" bIns="45720" numCol="1" anchor="t" anchorCtr="0" compatLnSpc="1"/>
          <a:lstStyle/>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移位可分为算术移位、逻辑移位和循环移位三种。</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算术移位和逻辑移位分别可实现对有符号数和无符号数乘以</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（左移）或整除以</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（右移）的运算。</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移位操作所需时间远比乘除操作执行时间短，因此，移位操作经常被用来代替简单的乘法和除法运算。</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例如：</a:t>
            </a: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 X*20=X</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左移</a:t>
            </a: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4</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位</a:t>
            </a: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+X</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左移</a:t>
            </a: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2</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位</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31747"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blinds(horizontal)">
                                      <p:cBhvr>
                                        <p:cTn id="7" dur="500"/>
                                        <p:tgtEl>
                                          <p:spTgt spid="235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55">
                                            <p:txEl>
                                              <p:charRg st="0" end="23"/>
                                            </p:txEl>
                                          </p:spTgt>
                                        </p:tgtEl>
                                        <p:attrNameLst>
                                          <p:attrName>style.visibility</p:attrName>
                                        </p:attrNameLst>
                                      </p:cBhvr>
                                      <p:to>
                                        <p:strVal val="visible"/>
                                      </p:to>
                                    </p:set>
                                    <p:animEffect transition="in" filter="blinds(horizontal)">
                                      <p:cBhvr>
                                        <p:cTn id="10" dur="500"/>
                                        <p:tgtEl>
                                          <p:spTgt spid="23555">
                                            <p:txEl>
                                              <p:charRg st="0" end="2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555">
                                            <p:txEl>
                                              <p:charRg st="23" end="68"/>
                                            </p:txEl>
                                          </p:spTgt>
                                        </p:tgtEl>
                                        <p:attrNameLst>
                                          <p:attrName>style.visibility</p:attrName>
                                        </p:attrNameLst>
                                      </p:cBhvr>
                                      <p:to>
                                        <p:strVal val="visible"/>
                                      </p:to>
                                    </p:set>
                                    <p:animEffect transition="in" filter="blinds(horizontal)">
                                      <p:cBhvr>
                                        <p:cTn id="15" dur="500"/>
                                        <p:tgtEl>
                                          <p:spTgt spid="23555">
                                            <p:txEl>
                                              <p:charRg st="23" end="6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555">
                                            <p:txEl>
                                              <p:charRg st="68" end="114"/>
                                            </p:txEl>
                                          </p:spTgt>
                                        </p:tgtEl>
                                        <p:attrNameLst>
                                          <p:attrName>style.visibility</p:attrName>
                                        </p:attrNameLst>
                                      </p:cBhvr>
                                      <p:to>
                                        <p:strVal val="visible"/>
                                      </p:to>
                                    </p:set>
                                    <p:animEffect transition="in" filter="blinds(horizontal)">
                                      <p:cBhvr>
                                        <p:cTn id="20" dur="500"/>
                                        <p:tgtEl>
                                          <p:spTgt spid="23555">
                                            <p:txEl>
                                              <p:charRg st="68" end="11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555">
                                            <p:txEl>
                                              <p:charRg st="114" end="135"/>
                                            </p:txEl>
                                          </p:spTgt>
                                        </p:tgtEl>
                                        <p:attrNameLst>
                                          <p:attrName>style.visibility</p:attrName>
                                        </p:attrNameLst>
                                      </p:cBhvr>
                                      <p:to>
                                        <p:strVal val="visible"/>
                                      </p:to>
                                    </p:set>
                                    <p:animEffect transition="in" filter="blinds(horizontal)">
                                      <p:cBhvr>
                                        <p:cTn id="25" dur="500"/>
                                        <p:tgtEl>
                                          <p:spTgt spid="23555">
                                            <p:txEl>
                                              <p:charRg st="114"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sz="4000" dirty="0">
                <a:solidFill>
                  <a:srgbClr val="C00000"/>
                </a:solidFill>
                <a:latin typeface="微软雅黑 Light" panose="020B0502040204020203" pitchFamily="34" charset="-122"/>
                <a:ea typeface="微软雅黑 Light" panose="020B0502040204020203" pitchFamily="34" charset="-122"/>
                <a:cs typeface="+mj-cs"/>
              </a:rPr>
              <a:t>转移</a:t>
            </a:r>
            <a:endParaRPr lang="zh-CN" altLang="en-US" sz="40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4579" name="Rectangle 3"/>
          <p:cNvSpPr>
            <a:spLocks noGrp="1" noChangeArrowheads="1"/>
          </p:cNvSpPr>
          <p:nvPr>
            <p:ph idx="1"/>
          </p:nvPr>
        </p:nvSpPr>
        <p:spPr>
          <a:xfrm>
            <a:off x="539750" y="1341438"/>
            <a:ext cx="8147050" cy="4751388"/>
          </a:xfrm>
          <a:ln/>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在多数情况下，计算机是按顺序执行程序的每条指令的，但有时需要改变这种顺序，此刻可采用转移类指令来完成。</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900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转移指令按其转移特征又可分为：</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mj-ea"/>
              <a:buAutoNum type="circleNumDbPlain"/>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无条件转移</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无条件转移不受任何条件约束，可直接把程序转移到下一条需执行指令的地址。如</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JMP</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mj-ea"/>
              <a:buAutoNum type="circleNumDbPlain"/>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条件转移</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Wingdings" panose="05000000000000000000"/>
            </a:endParaRPr>
          </a:p>
          <a:p>
            <a:pPr marL="514350" marR="0" lvl="0" indent="-514350" algn="l" defTabSz="914400" rtl="0" eaLnBrk="1" fontAlgn="base" latinLnBrk="0" hangingPunct="1">
              <a:lnSpc>
                <a:spcPct val="90000"/>
              </a:lnSpc>
              <a:spcBef>
                <a:spcPts val="600"/>
              </a:spcBef>
              <a:spcAft>
                <a:spcPts val="600"/>
              </a:spcAft>
              <a:buClrTx/>
              <a:buSzTx/>
              <a:buFont typeface="+mj-ea"/>
              <a:buAutoNum type="circleNumDbPlain"/>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调用与返回</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sym typeface="Wingdings" panose="05000000000000000000"/>
            </a:endParaRPr>
          </a:p>
          <a:p>
            <a:pPr marL="514350" marR="0" lvl="0" indent="-514350" algn="l" defTabSz="914400" rtl="0" eaLnBrk="1" fontAlgn="base" latinLnBrk="0" hangingPunct="1">
              <a:lnSpc>
                <a:spcPct val="90000"/>
              </a:lnSpc>
              <a:spcBef>
                <a:spcPts val="600"/>
              </a:spcBef>
              <a:spcAft>
                <a:spcPts val="600"/>
              </a:spcAft>
              <a:buClrTx/>
              <a:buSzTx/>
              <a:buFont typeface="+mj-ea"/>
              <a:buAutoNum type="circleNumDbPlain"/>
              <a:defRPr/>
            </a:pPr>
            <a:r>
              <a:rPr kumimoji="0"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微软雅黑 Light" panose="020B0502040204020203" pitchFamily="34" charset="-122"/>
                <a:cs typeface="+mn-cs"/>
                <a:hlinkClick r:id="rId3" action="ppaction://hlinksldjump"/>
              </a:rPr>
              <a:t>陷阱（</a:t>
            </a:r>
            <a:r>
              <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微软雅黑 Light" panose="020B0502040204020203" pitchFamily="34" charset="-122"/>
                <a:cs typeface="+mn-cs"/>
                <a:hlinkClick r:id="rId3" action="ppaction://hlinksldjump"/>
              </a:rPr>
              <a:t>Trap）</a:t>
            </a:r>
            <a:r>
              <a:rPr kumimoji="0"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微软雅黑 Light" panose="020B0502040204020203" pitchFamily="34" charset="-122"/>
                <a:cs typeface="+mn-cs"/>
                <a:hlinkClick r:id="rId3" action="ppaction://hlinksldjump"/>
              </a:rPr>
              <a:t>与陷阱指令</a:t>
            </a:r>
            <a:endParaRPr kumimoji="0"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微软雅黑 Light" panose="020B0502040204020203" pitchFamily="34" charset="-122"/>
              <a:cs typeface="+mn-cs"/>
              <a:sym typeface="Wingdings" panose="05000000000000000000"/>
              <a:hlinkClick r:id="rId3" action="ppaction://hlinksldjump"/>
            </a:endParaRPr>
          </a:p>
        </p:txBody>
      </p:sp>
      <p:sp>
        <p:nvSpPr>
          <p:cNvPr id="32771"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linds(horizontal)">
                                      <p:cBhvr>
                                        <p:cTn id="7" dur="500"/>
                                        <p:tgtEl>
                                          <p:spTgt spid="245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79">
                                            <p:txEl>
                                              <p:charRg st="0" end="52"/>
                                            </p:txEl>
                                          </p:spTgt>
                                        </p:tgtEl>
                                        <p:attrNameLst>
                                          <p:attrName>style.visibility</p:attrName>
                                        </p:attrNameLst>
                                      </p:cBhvr>
                                      <p:to>
                                        <p:strVal val="visible"/>
                                      </p:to>
                                    </p:set>
                                    <p:animEffect transition="in" filter="blinds(horizontal)">
                                      <p:cBhvr>
                                        <p:cTn id="10" dur="500"/>
                                        <p:tgtEl>
                                          <p:spTgt spid="24579">
                                            <p:txEl>
                                              <p:charRg st="0" end="5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579">
                                            <p:txEl>
                                              <p:charRg st="52" end="68"/>
                                            </p:txEl>
                                          </p:spTgt>
                                        </p:tgtEl>
                                        <p:attrNameLst>
                                          <p:attrName>style.visibility</p:attrName>
                                        </p:attrNameLst>
                                      </p:cBhvr>
                                      <p:to>
                                        <p:strVal val="visible"/>
                                      </p:to>
                                    </p:set>
                                    <p:animEffect transition="in" filter="blinds(horizontal)">
                                      <p:cBhvr>
                                        <p:cTn id="15" dur="500"/>
                                        <p:tgtEl>
                                          <p:spTgt spid="24579">
                                            <p:txEl>
                                              <p:charRg st="52" end="6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579">
                                            <p:txEl>
                                              <p:charRg st="68" end="115"/>
                                            </p:txEl>
                                          </p:spTgt>
                                        </p:tgtEl>
                                        <p:attrNameLst>
                                          <p:attrName>style.visibility</p:attrName>
                                        </p:attrNameLst>
                                      </p:cBhvr>
                                      <p:to>
                                        <p:strVal val="visible"/>
                                      </p:to>
                                    </p:set>
                                    <p:animEffect transition="in" filter="blinds(horizontal)">
                                      <p:cBhvr>
                                        <p:cTn id="20" dur="500"/>
                                        <p:tgtEl>
                                          <p:spTgt spid="24579">
                                            <p:txEl>
                                              <p:charRg st="68" end="11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579">
                                            <p:txEl>
                                              <p:charRg st="115" end="121"/>
                                            </p:txEl>
                                          </p:spTgt>
                                        </p:tgtEl>
                                        <p:attrNameLst>
                                          <p:attrName>style.visibility</p:attrName>
                                        </p:attrNameLst>
                                      </p:cBhvr>
                                      <p:to>
                                        <p:strVal val="visible"/>
                                      </p:to>
                                    </p:set>
                                    <p:animEffect transition="in" filter="blinds(horizontal)">
                                      <p:cBhvr>
                                        <p:cTn id="25" dur="500"/>
                                        <p:tgtEl>
                                          <p:spTgt spid="24579">
                                            <p:txEl>
                                              <p:charRg st="115" end="12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579">
                                            <p:txEl>
                                              <p:charRg st="121" end="128"/>
                                            </p:txEl>
                                          </p:spTgt>
                                        </p:tgtEl>
                                        <p:attrNameLst>
                                          <p:attrName>style.visibility</p:attrName>
                                        </p:attrNameLst>
                                      </p:cBhvr>
                                      <p:to>
                                        <p:strVal val="visible"/>
                                      </p:to>
                                    </p:set>
                                    <p:animEffect transition="in" filter="blinds(horizontal)">
                                      <p:cBhvr>
                                        <p:cTn id="30" dur="500"/>
                                        <p:tgtEl>
                                          <p:spTgt spid="24579">
                                            <p:txEl>
                                              <p:charRg st="121" end="12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579">
                                            <p:txEl>
                                              <p:charRg st="128" end="143"/>
                                            </p:txEl>
                                          </p:spTgt>
                                        </p:tgtEl>
                                        <p:attrNameLst>
                                          <p:attrName>style.visibility</p:attrName>
                                        </p:attrNameLst>
                                      </p:cBhvr>
                                      <p:to>
                                        <p:strVal val="visible"/>
                                      </p:to>
                                    </p:set>
                                    <p:animEffect transition="in" filter="blinds(horizontal)">
                                      <p:cBhvr>
                                        <p:cTn id="35" dur="500"/>
                                        <p:tgtEl>
                                          <p:spTgt spid="24579">
                                            <p:txEl>
                                              <p:charRg st="128"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lnSpc>
                <a:spcPct val="90000"/>
              </a:lnSpc>
            </a:pPr>
            <a:r>
              <a:rPr lang="zh-CN" altLang="en-US" dirty="0">
                <a:solidFill>
                  <a:srgbClr val="C00000"/>
                </a:solidFill>
                <a:latin typeface="微软雅黑 Light" panose="020B0502040204020203" pitchFamily="34" charset="-122"/>
                <a:ea typeface="微软雅黑 Light" panose="020B0502040204020203" pitchFamily="34" charset="-122"/>
                <a:cs typeface="+mj-cs"/>
              </a:rPr>
              <a:t>②条件转移</a:t>
            </a:r>
            <a:endParaRPr lang="en-US" altLang="zh-CN" dirty="0">
              <a:solidFill>
                <a:srgbClr val="C00000"/>
              </a:solidFill>
              <a:latin typeface="微软雅黑 Light" panose="020B0502040204020203" pitchFamily="34" charset="-122"/>
              <a:ea typeface="微软雅黑 Light" panose="020B0502040204020203" pitchFamily="34" charset="-122"/>
              <a:cs typeface="+mj-cs"/>
              <a:sym typeface="Wingdings" panose="05000000000000000000" pitchFamily="2" charset="2"/>
            </a:endParaRPr>
          </a:p>
        </p:txBody>
      </p:sp>
      <p:sp>
        <p:nvSpPr>
          <p:cNvPr id="25603" name="Rectangle 3"/>
          <p:cNvSpPr>
            <a:spLocks noGrp="1" noChangeArrowheads="1"/>
          </p:cNvSpPr>
          <p:nvPr>
            <p:ph type="body" idx="1"/>
          </p:nvPr>
        </p:nvSpPr>
        <p:spPr>
          <a:xfrm>
            <a:off x="611188" y="1628775"/>
            <a:ext cx="7696200" cy="1417638"/>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条件转移是根据当前指令的执行结果，来决定是否需转移。若条件满足，则转移；若条件不满足，则继续按顺序执行。</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16" name="Text Box 7"/>
          <p:cNvSpPr txBox="1"/>
          <p:nvPr/>
        </p:nvSpPr>
        <p:spPr>
          <a:xfrm>
            <a:off x="611188" y="3500438"/>
            <a:ext cx="4405312" cy="523875"/>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结果为零转    （</a:t>
            </a:r>
            <a:r>
              <a:rPr lang="en-US" altLang="zh-CN" sz="2800" dirty="0">
                <a:latin typeface="Times New Roman" panose="02020603050405020304" pitchFamily="18" charset="0"/>
                <a:ea typeface="宋体" panose="02010600030101010101" pitchFamily="2" charset="-122"/>
              </a:rPr>
              <a:t>Z = 1）</a:t>
            </a:r>
            <a:r>
              <a:rPr lang="en-US" altLang="zh-CN" dirty="0">
                <a:latin typeface="Times New Roman" panose="02020603050405020304" pitchFamily="18" charset="0"/>
                <a:ea typeface="宋体" panose="02010600030101010101" pitchFamily="2" charset="-122"/>
              </a:rPr>
              <a:t>  </a:t>
            </a:r>
            <a:r>
              <a:rPr lang="en-US" altLang="zh-CN" sz="2800" dirty="0">
                <a:solidFill>
                  <a:srgbClr val="C00000"/>
                </a:solidFill>
                <a:latin typeface="Times New Roman" panose="02020603050405020304" pitchFamily="18" charset="0"/>
                <a:ea typeface="宋体" panose="02010600030101010101" pitchFamily="2" charset="-122"/>
              </a:rPr>
              <a:t>JZ</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17" name="Text Box 8"/>
          <p:cNvSpPr txBox="1"/>
          <p:nvPr/>
        </p:nvSpPr>
        <p:spPr>
          <a:xfrm>
            <a:off x="611188" y="4065588"/>
            <a:ext cx="4329112" cy="519112"/>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结果溢出转    （</a:t>
            </a:r>
            <a:r>
              <a:rPr lang="en-US" altLang="zh-CN" sz="2800" dirty="0">
                <a:latin typeface="Times New Roman" panose="02020603050405020304" pitchFamily="18" charset="0"/>
                <a:ea typeface="宋体" panose="02010600030101010101" pitchFamily="2" charset="-122"/>
              </a:rPr>
              <a:t>O = 1）</a:t>
            </a:r>
            <a:r>
              <a:rPr lang="en-US" altLang="zh-CN" sz="2800" dirty="0">
                <a:solidFill>
                  <a:srgbClr val="C00000"/>
                </a:solidFill>
                <a:latin typeface="Times New Roman" panose="02020603050405020304" pitchFamily="18" charset="0"/>
                <a:ea typeface="宋体" panose="02010600030101010101" pitchFamily="2" charset="-122"/>
              </a:rPr>
              <a:t>JO</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18" name="Text Box 9"/>
          <p:cNvSpPr txBox="1"/>
          <p:nvPr/>
        </p:nvSpPr>
        <p:spPr>
          <a:xfrm>
            <a:off x="611188" y="4630738"/>
            <a:ext cx="4292600" cy="519112"/>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结果有进位转（</a:t>
            </a:r>
            <a:r>
              <a:rPr lang="en-US" altLang="zh-CN" sz="2800" dirty="0">
                <a:latin typeface="Times New Roman" panose="02020603050405020304" pitchFamily="18" charset="0"/>
                <a:ea typeface="宋体" panose="02010600030101010101" pitchFamily="2" charset="-122"/>
              </a:rPr>
              <a:t>C = 1）</a:t>
            </a:r>
            <a:r>
              <a:rPr lang="en-US" altLang="zh-CN" sz="2800" dirty="0">
                <a:solidFill>
                  <a:srgbClr val="C00000"/>
                </a:solidFill>
                <a:latin typeface="Times New Roman" panose="02020603050405020304" pitchFamily="18" charset="0"/>
                <a:ea typeface="宋体" panose="02010600030101010101" pitchFamily="2" charset="-122"/>
              </a:rPr>
              <a:t>JC</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19" name="Text Box 10"/>
          <p:cNvSpPr txBox="1"/>
          <p:nvPr/>
        </p:nvSpPr>
        <p:spPr>
          <a:xfrm>
            <a:off x="611188" y="5197475"/>
            <a:ext cx="3197225" cy="519113"/>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跳过一条指令  </a:t>
            </a:r>
            <a:r>
              <a:rPr lang="en-US" altLang="zh-CN" sz="2800" dirty="0">
                <a:solidFill>
                  <a:srgbClr val="C00000"/>
                </a:solidFill>
                <a:latin typeface="Times New Roman" panose="02020603050405020304" pitchFamily="18" charset="0"/>
                <a:ea typeface="宋体" panose="02010600030101010101" pitchFamily="2" charset="-122"/>
              </a:rPr>
              <a:t>SKP</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20" name="Text Box 12"/>
          <p:cNvSpPr txBox="1"/>
          <p:nvPr/>
        </p:nvSpPr>
        <p:spPr>
          <a:xfrm>
            <a:off x="5183188" y="3536950"/>
            <a:ext cx="465137" cy="427038"/>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如</a:t>
            </a:r>
            <a:endParaRPr lang="zh-CN" altLang="en-US" sz="2200" dirty="0">
              <a:latin typeface="Times New Roman" panose="02020603050405020304" pitchFamily="18" charset="0"/>
              <a:ea typeface="宋体" panose="02010600030101010101" pitchFamily="2" charset="-122"/>
            </a:endParaRPr>
          </a:p>
        </p:txBody>
      </p:sp>
      <p:grpSp>
        <p:nvGrpSpPr>
          <p:cNvPr id="2" name="Group 13"/>
          <p:cNvGrpSpPr/>
          <p:nvPr/>
        </p:nvGrpSpPr>
        <p:grpSpPr>
          <a:xfrm>
            <a:off x="5259388" y="3903663"/>
            <a:ext cx="3551237" cy="1812925"/>
            <a:chOff x="3504" y="2890"/>
            <a:chExt cx="2237" cy="1142"/>
          </a:xfrm>
        </p:grpSpPr>
        <p:grpSp>
          <p:nvGrpSpPr>
            <p:cNvPr id="33801" name="Group 14"/>
            <p:cNvGrpSpPr/>
            <p:nvPr/>
          </p:nvGrpSpPr>
          <p:grpSpPr>
            <a:xfrm>
              <a:off x="3677" y="2890"/>
              <a:ext cx="2064" cy="1142"/>
              <a:chOff x="3677" y="2938"/>
              <a:chExt cx="2064" cy="1142"/>
            </a:xfrm>
          </p:grpSpPr>
          <p:sp>
            <p:nvSpPr>
              <p:cNvPr id="33802" name="Text Box 15"/>
              <p:cNvSpPr txBox="1"/>
              <p:nvPr/>
            </p:nvSpPr>
            <p:spPr>
              <a:xfrm>
                <a:off x="3677" y="2938"/>
                <a:ext cx="380" cy="269"/>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300</a:t>
                </a:r>
                <a:endParaRPr lang="zh-CN" altLang="en-US" sz="2200" dirty="0">
                  <a:latin typeface="Times New Roman" panose="02020603050405020304" pitchFamily="18" charset="0"/>
                  <a:ea typeface="宋体" panose="02010600030101010101" pitchFamily="2" charset="-122"/>
                </a:endParaRPr>
              </a:p>
            </p:txBody>
          </p:sp>
          <p:sp>
            <p:nvSpPr>
              <p:cNvPr id="33803" name="Text Box 16"/>
              <p:cNvSpPr txBox="1"/>
              <p:nvPr/>
            </p:nvSpPr>
            <p:spPr>
              <a:xfrm>
                <a:off x="3772" y="3174"/>
                <a:ext cx="327" cy="234"/>
              </a:xfrm>
              <a:prstGeom prst="rect">
                <a:avLst/>
              </a:prstGeom>
              <a:noFill/>
              <a:ln w="9525">
                <a:noFill/>
              </a:ln>
            </p:spPr>
            <p:txBody>
              <a:bodyPr vert="eaVert" wrap="none" anchor="t" anchorCtr="0">
                <a:spAutoFit/>
              </a:bodyPr>
              <a:p>
                <a:r>
                  <a:rPr lang="zh-CN" altLang="en-US" sz="2200" dirty="0">
                    <a:latin typeface="Times New Roman" panose="02020603050405020304" pitchFamily="18" charset="0"/>
                    <a:ea typeface="宋体" panose="02010600030101010101" pitchFamily="2" charset="-122"/>
                  </a:rPr>
                  <a:t>…</a:t>
                </a:r>
                <a:endParaRPr lang="zh-CN" altLang="en-US" sz="2200" dirty="0">
                  <a:latin typeface="Times New Roman" panose="02020603050405020304" pitchFamily="18" charset="0"/>
                  <a:ea typeface="宋体" panose="02010600030101010101" pitchFamily="2" charset="-122"/>
                </a:endParaRPr>
              </a:p>
            </p:txBody>
          </p:sp>
          <p:sp>
            <p:nvSpPr>
              <p:cNvPr id="33804" name="Text Box 17"/>
              <p:cNvSpPr txBox="1"/>
              <p:nvPr/>
            </p:nvSpPr>
            <p:spPr>
              <a:xfrm>
                <a:off x="3677" y="3322"/>
                <a:ext cx="380" cy="269"/>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305</a:t>
                </a:r>
                <a:endParaRPr lang="zh-CN" altLang="en-US" sz="2200" dirty="0">
                  <a:latin typeface="Times New Roman" panose="02020603050405020304" pitchFamily="18" charset="0"/>
                  <a:ea typeface="宋体" panose="02010600030101010101" pitchFamily="2" charset="-122"/>
                </a:endParaRPr>
              </a:p>
            </p:txBody>
          </p:sp>
          <p:sp>
            <p:nvSpPr>
              <p:cNvPr id="33805" name="Text Box 18"/>
              <p:cNvSpPr txBox="1"/>
              <p:nvPr/>
            </p:nvSpPr>
            <p:spPr>
              <a:xfrm>
                <a:off x="3677" y="3571"/>
                <a:ext cx="380" cy="269"/>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306</a:t>
                </a:r>
                <a:endParaRPr lang="zh-CN" altLang="en-US" sz="2200" dirty="0">
                  <a:latin typeface="Times New Roman" panose="02020603050405020304" pitchFamily="18" charset="0"/>
                  <a:ea typeface="宋体" panose="02010600030101010101" pitchFamily="2" charset="-122"/>
                </a:endParaRPr>
              </a:p>
            </p:txBody>
          </p:sp>
          <p:sp>
            <p:nvSpPr>
              <p:cNvPr id="33806" name="Text Box 19"/>
              <p:cNvSpPr txBox="1"/>
              <p:nvPr/>
            </p:nvSpPr>
            <p:spPr>
              <a:xfrm>
                <a:off x="3677" y="3811"/>
                <a:ext cx="380" cy="269"/>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307</a:t>
                </a:r>
                <a:endParaRPr lang="zh-CN" altLang="en-US" sz="2200" dirty="0">
                  <a:latin typeface="Times New Roman" panose="02020603050405020304" pitchFamily="18" charset="0"/>
                  <a:ea typeface="宋体" panose="02010600030101010101" pitchFamily="2" charset="-122"/>
                </a:endParaRPr>
              </a:p>
            </p:txBody>
          </p:sp>
          <p:sp>
            <p:nvSpPr>
              <p:cNvPr id="33807" name="Text Box 20"/>
              <p:cNvSpPr txBox="1"/>
              <p:nvPr/>
            </p:nvSpPr>
            <p:spPr>
              <a:xfrm>
                <a:off x="4061" y="3322"/>
                <a:ext cx="1680" cy="269"/>
              </a:xfrm>
              <a:prstGeom prst="rect">
                <a:avLst/>
              </a:prstGeom>
              <a:noFill/>
              <a:ln w="9525">
                <a:noFill/>
              </a:ln>
            </p:spPr>
            <p:txBody>
              <a:bodyPr wrap="none" anchor="t" anchorCtr="0">
                <a:spAutoFit/>
              </a:bodyPr>
              <a:p>
                <a:r>
                  <a:rPr lang="en-US" altLang="zh-CN" sz="2200" dirty="0">
                    <a:solidFill>
                      <a:srgbClr val="C00000"/>
                    </a:solidFill>
                    <a:latin typeface="Times New Roman" panose="02020603050405020304" pitchFamily="18" charset="0"/>
                    <a:ea typeface="宋体" panose="02010600030101010101" pitchFamily="2" charset="-122"/>
                  </a:rPr>
                  <a:t>SKP  DZ  D = 0 </a:t>
                </a:r>
                <a:r>
                  <a:rPr lang="zh-CN" altLang="en-US" sz="2200" dirty="0">
                    <a:solidFill>
                      <a:srgbClr val="C00000"/>
                    </a:solidFill>
                    <a:latin typeface="Times New Roman" panose="02020603050405020304" pitchFamily="18" charset="0"/>
                    <a:ea typeface="宋体" panose="02010600030101010101" pitchFamily="2" charset="-122"/>
                  </a:rPr>
                  <a:t>则跳</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sp>
          <p:nvSpPr>
            <p:cNvPr id="33808" name="Freeform 21"/>
            <p:cNvSpPr/>
            <p:nvPr/>
          </p:nvSpPr>
          <p:spPr>
            <a:xfrm>
              <a:off x="3504" y="3408"/>
              <a:ext cx="192" cy="480"/>
            </a:xfrm>
            <a:custGeom>
              <a:avLst/>
              <a:gdLst/>
              <a:ahLst/>
              <a:cxnLst>
                <a:cxn ang="0">
                  <a:pos x="256" y="0"/>
                </a:cxn>
                <a:cxn ang="0">
                  <a:pos x="0" y="0"/>
                </a:cxn>
                <a:cxn ang="0">
                  <a:pos x="0" y="267"/>
                </a:cxn>
                <a:cxn ang="0">
                  <a:pos x="256" y="267"/>
                </a:cxn>
              </a:cxnLst>
              <a:pathLst>
                <a:path w="144" h="864">
                  <a:moveTo>
                    <a:pt x="144" y="0"/>
                  </a:moveTo>
                  <a:lnTo>
                    <a:pt x="0" y="0"/>
                  </a:lnTo>
                  <a:lnTo>
                    <a:pt x="0" y="864"/>
                  </a:lnTo>
                  <a:lnTo>
                    <a:pt x="144" y="864"/>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sp>
        <p:nvSpPr>
          <p:cNvPr id="30" name="AutoShape 23"/>
          <p:cNvSpPr/>
          <p:nvPr/>
        </p:nvSpPr>
        <p:spPr>
          <a:xfrm>
            <a:off x="6783388" y="3659188"/>
            <a:ext cx="1600200" cy="457200"/>
          </a:xfrm>
          <a:prstGeom prst="wedgeRoundRectCallout">
            <a:avLst>
              <a:gd name="adj1" fmla="val 894"/>
              <a:gd name="adj2" fmla="val 144097"/>
              <a:gd name="adj3" fmla="val 16667"/>
            </a:avLst>
          </a:prstGeom>
          <a:noFill/>
          <a:ln w="28575" cap="flat" cmpd="sng">
            <a:solidFill>
              <a:srgbClr val="C00000"/>
            </a:solidFill>
            <a:prstDash val="solid"/>
            <a:miter/>
            <a:headEnd type="none" w="med" len="med"/>
            <a:tailEnd type="none" w="med" len="med"/>
          </a:ln>
        </p:spPr>
        <p:txBody>
          <a:bodyPr anchor="ctr" anchorCtr="0"/>
          <a:p>
            <a:pPr algn="ctr"/>
            <a:r>
              <a:rPr lang="zh-CN" altLang="en-US" sz="2000" dirty="0">
                <a:latin typeface="Times New Roman" panose="02020603050405020304" pitchFamily="18" charset="0"/>
                <a:ea typeface="宋体" panose="02010600030101010101" pitchFamily="2" charset="-122"/>
              </a:rPr>
              <a:t>完成触发器</a:t>
            </a:r>
            <a:endParaRPr lang="zh-CN" altLang="en-US" sz="2000" dirty="0">
              <a:latin typeface="Times New Roman" panose="02020603050405020304" pitchFamily="18" charset="0"/>
              <a:ea typeface="宋体" panose="02010600030101010101" pitchFamily="2" charset="-122"/>
            </a:endParaRPr>
          </a:p>
        </p:txBody>
      </p:sp>
      <p:sp>
        <p:nvSpPr>
          <p:cNvPr id="33810"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charRg st="0" end="53"/>
                                            </p:txEl>
                                          </p:spTgt>
                                        </p:tgtEl>
                                        <p:attrNameLst>
                                          <p:attrName>style.visibility</p:attrName>
                                        </p:attrNameLst>
                                      </p:cBhvr>
                                      <p:to>
                                        <p:strVal val="visible"/>
                                      </p:to>
                                    </p:set>
                                    <p:animEffect transition="in" filter="blinds(horizontal)">
                                      <p:cBhvr>
                                        <p:cTn id="7" dur="500"/>
                                        <p:tgtEl>
                                          <p:spTgt spid="25603">
                                            <p:txEl>
                                              <p:charRg st="0"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16" grpId="0"/>
      <p:bldP spid="17" grpId="0"/>
      <p:bldP spid="18" grpId="0"/>
      <p:bldP spid="19" grpId="0"/>
      <p:bldP spid="20" grpId="0"/>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lnSpc>
                <a:spcPct val="90000"/>
              </a:lnSpc>
            </a:pPr>
            <a:r>
              <a:rPr lang="zh-CN" altLang="en-US" sz="4800" dirty="0">
                <a:solidFill>
                  <a:srgbClr val="C00000"/>
                </a:solidFill>
                <a:latin typeface="微软雅黑 Light" panose="020B0502040204020203" pitchFamily="34" charset="-122"/>
                <a:ea typeface="微软雅黑 Light" panose="020B0502040204020203" pitchFamily="34" charset="-122"/>
                <a:cs typeface="+mj-cs"/>
              </a:rPr>
              <a:t>③调用与返回</a:t>
            </a:r>
            <a:endParaRPr lang="en-US" altLang="zh-CN" sz="4800" dirty="0">
              <a:solidFill>
                <a:srgbClr val="C00000"/>
              </a:solidFill>
              <a:latin typeface="微软雅黑 Light" panose="020B0502040204020203" pitchFamily="34" charset="-122"/>
              <a:ea typeface="微软雅黑 Light" panose="020B0502040204020203" pitchFamily="34" charset="-122"/>
              <a:cs typeface="+mj-cs"/>
              <a:sym typeface="Wingdings" panose="05000000000000000000" pitchFamily="2" charset="2"/>
            </a:endParaRPr>
          </a:p>
        </p:txBody>
      </p:sp>
      <p:sp>
        <p:nvSpPr>
          <p:cNvPr id="26627" name="Rectangle 3"/>
          <p:cNvSpPr>
            <a:spLocks noGrp="1" noChangeArrowheads="1"/>
          </p:cNvSpPr>
          <p:nvPr>
            <p:ph idx="1"/>
          </p:nvPr>
        </p:nvSpPr>
        <p:spPr>
          <a:xfrm>
            <a:off x="539750" y="1557338"/>
            <a:ext cx="8147050" cy="4032250"/>
          </a:xfrm>
          <a:ln/>
        </p:spPr>
        <p:txBody>
          <a:bodyPr vert="horz" wrap="square" lIns="91440" tIns="45720" rIns="91440" bIns="45720" numCol="1" anchor="t" anchorCtr="0" compatLnSpc="1"/>
          <a:lstStyle/>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在编写程序时，有些具有特定功能的程序段会被反复使用。</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为避免重复编写，可将这些程序段设定为独立子程序，当需要执行某子程序时，只需用子程序调用指令即可。</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此外，计算机系统还提供了通用子程序，如申请资源、读写文件、控制外设等等。需要时均可由用户直接调用，不必重新编写。</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34819"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27">
                                            <p:txEl>
                                              <p:charRg st="0" end="27"/>
                                            </p:txEl>
                                          </p:spTgt>
                                        </p:tgtEl>
                                        <p:attrNameLst>
                                          <p:attrName>style.visibility</p:attrName>
                                        </p:attrNameLst>
                                      </p:cBhvr>
                                      <p:to>
                                        <p:strVal val="visible"/>
                                      </p:to>
                                    </p:set>
                                    <p:animEffect transition="in" filter="blinds(horizontal)">
                                      <p:cBhvr>
                                        <p:cTn id="10" dur="500"/>
                                        <p:tgtEl>
                                          <p:spTgt spid="26627">
                                            <p:txEl>
                                              <p:charRg st="0" end="2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27">
                                            <p:txEl>
                                              <p:charRg st="27" end="76"/>
                                            </p:txEl>
                                          </p:spTgt>
                                        </p:tgtEl>
                                        <p:attrNameLst>
                                          <p:attrName>style.visibility</p:attrName>
                                        </p:attrNameLst>
                                      </p:cBhvr>
                                      <p:to>
                                        <p:strVal val="visible"/>
                                      </p:to>
                                    </p:set>
                                    <p:animEffect transition="in" filter="blinds(horizontal)">
                                      <p:cBhvr>
                                        <p:cTn id="15" dur="500"/>
                                        <p:tgtEl>
                                          <p:spTgt spid="26627">
                                            <p:txEl>
                                              <p:charRg st="27" end="7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627">
                                            <p:txEl>
                                              <p:charRg st="76" end="133"/>
                                            </p:txEl>
                                          </p:spTgt>
                                        </p:tgtEl>
                                        <p:attrNameLst>
                                          <p:attrName>style.visibility</p:attrName>
                                        </p:attrNameLst>
                                      </p:cBhvr>
                                      <p:to>
                                        <p:strVal val="visible"/>
                                      </p:to>
                                    </p:set>
                                    <p:animEffect transition="in" filter="blinds(horizontal)">
                                      <p:cBhvr>
                                        <p:cTn id="20" dur="500"/>
                                        <p:tgtEl>
                                          <p:spTgt spid="26627">
                                            <p:txEl>
                                              <p:charRg st="76"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lnSpc>
                <a:spcPct val="90000"/>
              </a:lnSpc>
            </a:pPr>
            <a:r>
              <a:rPr lang="zh-CN" altLang="en-US" sz="4800" dirty="0">
                <a:solidFill>
                  <a:srgbClr val="C00000"/>
                </a:solidFill>
                <a:latin typeface="微软雅黑 Light" panose="020B0502040204020203" pitchFamily="34" charset="-122"/>
                <a:ea typeface="微软雅黑 Light" panose="020B0502040204020203" pitchFamily="34" charset="-122"/>
                <a:cs typeface="+mj-cs"/>
              </a:rPr>
              <a:t>③调用与返回</a:t>
            </a:r>
            <a:endParaRPr lang="en-US" altLang="zh-CN" sz="4800" dirty="0">
              <a:solidFill>
                <a:srgbClr val="C00000"/>
              </a:solidFill>
              <a:latin typeface="微软雅黑 Light" panose="020B0502040204020203" pitchFamily="34" charset="-122"/>
              <a:ea typeface="微软雅黑 Light" panose="020B0502040204020203" pitchFamily="34" charset="-122"/>
              <a:cs typeface="+mj-cs"/>
              <a:sym typeface="Wingdings" panose="05000000000000000000" pitchFamily="2" charset="2"/>
            </a:endParaRPr>
          </a:p>
        </p:txBody>
      </p:sp>
      <p:sp>
        <p:nvSpPr>
          <p:cNvPr id="26627" name="Rectangle 3"/>
          <p:cNvSpPr>
            <a:spLocks noGrp="1" noChangeArrowheads="1"/>
          </p:cNvSpPr>
          <p:nvPr>
            <p:ph idx="1"/>
          </p:nvPr>
        </p:nvSpPr>
        <p:spPr>
          <a:xfrm>
            <a:off x="539750" y="1773238"/>
            <a:ext cx="8147050" cy="3455988"/>
          </a:xfrm>
          <a:ln/>
        </p:spPr>
        <p:txBody>
          <a:bodyPr vert="horz" wrap="square" lIns="91440" tIns="45720" rIns="91440" bIns="45720" numCol="1" anchor="t" anchorCtr="0" compatLnSpc="1"/>
          <a:lstStyle/>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通常调用指令包括过程调用、系统调用和子程序调用。它可实现从一个程序转移到另一个程序的操作。</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调用指令（</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CALL</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）一般与返回指令（</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RETURN</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）配合使用。</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CALL</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用于从当前的程序位置转至子程序的入口；</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RETURN</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用于子程序执行完后重新返回到原程序的断点</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35843"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27">
                                            <p:txEl>
                                              <p:charRg st="0" end="46"/>
                                            </p:txEl>
                                          </p:spTgt>
                                        </p:tgtEl>
                                        <p:attrNameLst>
                                          <p:attrName>style.visibility</p:attrName>
                                        </p:attrNameLst>
                                      </p:cBhvr>
                                      <p:to>
                                        <p:strVal val="visible"/>
                                      </p:to>
                                    </p:set>
                                    <p:animEffect transition="in" filter="blinds(horizontal)">
                                      <p:cBhvr>
                                        <p:cTn id="10" dur="500"/>
                                        <p:tgtEl>
                                          <p:spTgt spid="26627">
                                            <p:txEl>
                                              <p:charRg st="0" end="4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27">
                                            <p:txEl>
                                              <p:charRg st="46" end="126"/>
                                            </p:txEl>
                                          </p:spTgt>
                                        </p:tgtEl>
                                        <p:attrNameLst>
                                          <p:attrName>style.visibility</p:attrName>
                                        </p:attrNameLst>
                                      </p:cBhvr>
                                      <p:to>
                                        <p:strVal val="visible"/>
                                      </p:to>
                                    </p:set>
                                    <p:animEffect transition="in" filter="blinds(horizontal)">
                                      <p:cBhvr>
                                        <p:cTn id="15" dur="500"/>
                                        <p:tgtEl>
                                          <p:spTgt spid="26627">
                                            <p:txEl>
                                              <p:charRg st="46"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en-US" altLang="zh-CN" dirty="0">
                <a:solidFill>
                  <a:srgbClr val="C00000"/>
                </a:solidFill>
                <a:latin typeface="微软雅黑 Light" panose="020B0502040204020203" pitchFamily="34" charset="-122"/>
                <a:ea typeface="微软雅黑 Light" panose="020B0502040204020203" pitchFamily="34" charset="-122"/>
                <a:cs typeface="+mj-cs"/>
              </a:rPr>
              <a:t>7.1.1 </a:t>
            </a:r>
            <a:r>
              <a:rPr lang="zh-CN" altLang="en-US" dirty="0">
                <a:solidFill>
                  <a:srgbClr val="C00000"/>
                </a:solidFill>
                <a:latin typeface="微软雅黑 Light" panose="020B0502040204020203" pitchFamily="34" charset="-122"/>
                <a:ea typeface="微软雅黑 Light" panose="020B0502040204020203" pitchFamily="34" charset="-122"/>
                <a:cs typeface="+mj-cs"/>
              </a:rPr>
              <a:t>指令的一般格式</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99" name="Rectangle 3"/>
          <p:cNvSpPr>
            <a:spLocks noGrp="1" noChangeArrowheads="1"/>
          </p:cNvSpPr>
          <p:nvPr>
            <p:ph idx="1"/>
          </p:nvPr>
        </p:nvSpPr>
        <p:spPr>
          <a:xfrm>
            <a:off x="539750" y="1628775"/>
            <a:ext cx="8147050" cy="4103688"/>
          </a:xfrm>
          <a:ln/>
        </p:spPr>
        <p:txBody>
          <a:bodyPr vert="horz" wrap="square" lIns="91440" tIns="45720" rIns="91440" bIns="45720" numCol="1" anchor="t" anchorCtr="0" compatLnSpc="1"/>
          <a:lstStyle/>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指令是由操作码和地址码两部分组成的，其基本格式如下图所示</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分为操作码字段和地址码字段</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mj-lt"/>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操作码</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mj-lt"/>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地址码</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mj-lt"/>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3" action="ppaction://hlinksldjump"/>
              </a:rPr>
              <a:t>小结</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3" action="ppaction://hlinksldjump"/>
            </a:endParaRPr>
          </a:p>
        </p:txBody>
      </p:sp>
      <p:graphicFrame>
        <p:nvGraphicFramePr>
          <p:cNvPr id="13" name="Group 19"/>
          <p:cNvGraphicFramePr>
            <a:graphicFrameLocks noGrp="1"/>
          </p:cNvGraphicFramePr>
          <p:nvPr/>
        </p:nvGraphicFramePr>
        <p:xfrm>
          <a:off x="885825" y="2749550"/>
          <a:ext cx="7286625" cy="966788"/>
        </p:xfrm>
        <a:graphic>
          <a:graphicData uri="http://schemas.openxmlformats.org/drawingml/2006/table">
            <a:tbl>
              <a:tblPr/>
              <a:tblGrid>
                <a:gridCol w="3671888"/>
                <a:gridCol w="3614737"/>
              </a:tblGrid>
              <a:tr h="966976">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指令操作码</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Operation Code</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指令操作数</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地址码</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Operand</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9">
                                            <p:txEl>
                                              <p:charRg st="0" end="46"/>
                                            </p:txEl>
                                          </p:spTgt>
                                        </p:tgtEl>
                                        <p:attrNameLst>
                                          <p:attrName>style.visibility</p:attrName>
                                        </p:attrNameLst>
                                      </p:cBhvr>
                                      <p:to>
                                        <p:strVal val="visible"/>
                                      </p:to>
                                    </p:set>
                                    <p:animEffect transition="in" filter="blinds(horizontal)">
                                      <p:cBhvr>
                                        <p:cTn id="10" dur="500"/>
                                        <p:tgtEl>
                                          <p:spTgt spid="4099">
                                            <p:txEl>
                                              <p:charRg st="0" end="4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arn(outVertic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099">
                                            <p:txEl>
                                              <p:charRg st="48" end="52"/>
                                            </p:txEl>
                                          </p:spTgt>
                                        </p:tgtEl>
                                        <p:attrNameLst>
                                          <p:attrName>style.visibility</p:attrName>
                                        </p:attrNameLst>
                                      </p:cBhvr>
                                      <p:to>
                                        <p:strVal val="visible"/>
                                      </p:to>
                                    </p:set>
                                    <p:animEffect transition="in" filter="blinds(horizontal)">
                                      <p:cBhvr>
                                        <p:cTn id="20" dur="500"/>
                                        <p:tgtEl>
                                          <p:spTgt spid="4099">
                                            <p:txEl>
                                              <p:charRg st="48" end="5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099">
                                            <p:txEl>
                                              <p:charRg st="52" end="56"/>
                                            </p:txEl>
                                          </p:spTgt>
                                        </p:tgtEl>
                                        <p:attrNameLst>
                                          <p:attrName>style.visibility</p:attrName>
                                        </p:attrNameLst>
                                      </p:cBhvr>
                                      <p:to>
                                        <p:strVal val="visible"/>
                                      </p:to>
                                    </p:set>
                                    <p:animEffect transition="in" filter="blinds(horizontal)">
                                      <p:cBhvr>
                                        <p:cTn id="23" dur="500"/>
                                        <p:tgtEl>
                                          <p:spTgt spid="4099">
                                            <p:txEl>
                                              <p:charRg st="52" end="56"/>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099">
                                            <p:txEl>
                                              <p:charRg st="56" end="59"/>
                                            </p:txEl>
                                          </p:spTgt>
                                        </p:tgtEl>
                                        <p:attrNameLst>
                                          <p:attrName>style.visibility</p:attrName>
                                        </p:attrNameLst>
                                      </p:cBhvr>
                                      <p:to>
                                        <p:strVal val="visible"/>
                                      </p:to>
                                    </p:set>
                                    <p:animEffect transition="in" filter="blinds(horizontal)">
                                      <p:cBhvr>
                                        <p:cTn id="26" dur="500"/>
                                        <p:tgtEl>
                                          <p:spTgt spid="4099">
                                            <p:txEl>
                                              <p:charRg st="56"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nimBg="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3"/>
          <p:cNvGrpSpPr/>
          <p:nvPr/>
        </p:nvGrpSpPr>
        <p:grpSpPr>
          <a:xfrm>
            <a:off x="5197475" y="4994275"/>
            <a:ext cx="95250" cy="973138"/>
            <a:chOff x="3113" y="3286"/>
            <a:chExt cx="60" cy="613"/>
          </a:xfrm>
        </p:grpSpPr>
        <p:sp>
          <p:nvSpPr>
            <p:cNvPr id="36866" name="Freeform 4"/>
            <p:cNvSpPr/>
            <p:nvPr/>
          </p:nvSpPr>
          <p:spPr>
            <a:xfrm>
              <a:off x="3140" y="3286"/>
              <a:ext cx="1" cy="578"/>
            </a:xfrm>
            <a:custGeom>
              <a:avLst/>
              <a:gdLst/>
              <a:ahLst/>
              <a:cxnLst>
                <a:cxn ang="0">
                  <a:pos x="1" y="0"/>
                </a:cxn>
                <a:cxn ang="0">
                  <a:pos x="0" y="578"/>
                </a:cxn>
              </a:cxnLst>
              <a:pathLst>
                <a:path w="1" h="578">
                  <a:moveTo>
                    <a:pt x="1" y="0"/>
                  </a:moveTo>
                  <a:lnTo>
                    <a:pt x="0" y="578"/>
                  </a:lnTo>
                </a:path>
              </a:pathLst>
            </a:custGeom>
            <a:solidFill>
              <a:srgbClr val="FFFFFF"/>
            </a:solidFill>
            <a:ln w="28575" cap="flat" cmpd="sng">
              <a:solidFill>
                <a:srgbClr val="C00000"/>
              </a:solidFill>
              <a:prstDash val="solid"/>
              <a:round/>
              <a:headEnd type="none" w="med" len="med"/>
              <a:tailEnd type="none" w="med" len="med"/>
            </a:ln>
          </p:spPr>
          <p:txBody>
            <a:bodyPr/>
            <a:p>
              <a:endParaRPr lang="zh-CN" altLang="en-US"/>
            </a:p>
          </p:txBody>
        </p:sp>
        <p:sp>
          <p:nvSpPr>
            <p:cNvPr id="36867" name="Freeform 5"/>
            <p:cNvSpPr/>
            <p:nvPr/>
          </p:nvSpPr>
          <p:spPr>
            <a:xfrm>
              <a:off x="3113" y="3843"/>
              <a:ext cx="60" cy="56"/>
            </a:xfrm>
            <a:custGeom>
              <a:avLst/>
              <a:gdLst/>
              <a:ahLst/>
              <a:cxnLst>
                <a:cxn ang="0">
                  <a:pos x="0" y="0"/>
                </a:cxn>
                <a:cxn ang="0">
                  <a:pos x="31" y="63"/>
                </a:cxn>
                <a:cxn ang="0">
                  <a:pos x="60" y="0"/>
                </a:cxn>
                <a:cxn ang="0">
                  <a:pos x="31" y="20"/>
                </a:cxn>
                <a:cxn ang="0">
                  <a:pos x="0" y="0"/>
                </a:cxn>
              </a:cxnLst>
              <a:pathLst>
                <a:path w="60" h="50">
                  <a:moveTo>
                    <a:pt x="0" y="0"/>
                  </a:moveTo>
                  <a:lnTo>
                    <a:pt x="31" y="50"/>
                  </a:lnTo>
                  <a:lnTo>
                    <a:pt x="60" y="0"/>
                  </a:lnTo>
                  <a:lnTo>
                    <a:pt x="31" y="16"/>
                  </a:lnTo>
                  <a:lnTo>
                    <a:pt x="0" y="0"/>
                  </a:lnTo>
                  <a:close/>
                </a:path>
              </a:pathLst>
            </a:custGeom>
            <a:solidFill>
              <a:srgbClr val="000000"/>
            </a:solidFill>
            <a:ln w="28575" cap="flat" cmpd="sng">
              <a:solidFill>
                <a:srgbClr val="C00000"/>
              </a:solidFill>
              <a:prstDash val="solid"/>
              <a:round/>
              <a:headEnd type="none" w="med" len="med"/>
              <a:tailEnd type="none" w="med" len="med"/>
            </a:ln>
          </p:spPr>
          <p:txBody>
            <a:bodyPr/>
            <a:p>
              <a:endParaRPr lang="zh-CN" altLang="en-US"/>
            </a:p>
          </p:txBody>
        </p:sp>
      </p:grpSp>
      <p:grpSp>
        <p:nvGrpSpPr>
          <p:cNvPr id="3" name="Group 6"/>
          <p:cNvGrpSpPr/>
          <p:nvPr/>
        </p:nvGrpSpPr>
        <p:grpSpPr>
          <a:xfrm>
            <a:off x="5219700" y="3814763"/>
            <a:ext cx="193675" cy="1179512"/>
            <a:chOff x="3127" y="2468"/>
            <a:chExt cx="122" cy="661"/>
          </a:xfrm>
        </p:grpSpPr>
        <p:sp>
          <p:nvSpPr>
            <p:cNvPr id="36869" name="Freeform 7"/>
            <p:cNvSpPr/>
            <p:nvPr/>
          </p:nvSpPr>
          <p:spPr>
            <a:xfrm>
              <a:off x="3141" y="2468"/>
              <a:ext cx="108" cy="627"/>
            </a:xfrm>
            <a:custGeom>
              <a:avLst/>
              <a:gdLst/>
              <a:ahLst/>
              <a:cxnLst>
                <a:cxn ang="0">
                  <a:pos x="0" y="0"/>
                </a:cxn>
                <a:cxn ang="0">
                  <a:pos x="40" y="70"/>
                </a:cxn>
                <a:cxn ang="0">
                  <a:pos x="74" y="139"/>
                </a:cxn>
                <a:cxn ang="0">
                  <a:pos x="88" y="175"/>
                </a:cxn>
                <a:cxn ang="0">
                  <a:pos x="99" y="214"/>
                </a:cxn>
                <a:cxn ang="0">
                  <a:pos x="105" y="252"/>
                </a:cxn>
                <a:cxn ang="0">
                  <a:pos x="108" y="293"/>
                </a:cxn>
                <a:cxn ang="0">
                  <a:pos x="105" y="331"/>
                </a:cxn>
                <a:cxn ang="0">
                  <a:pos x="96" y="372"/>
                </a:cxn>
                <a:cxn ang="0">
                  <a:pos x="85" y="418"/>
                </a:cxn>
                <a:cxn ang="0">
                  <a:pos x="71" y="464"/>
                </a:cxn>
                <a:cxn ang="0">
                  <a:pos x="57" y="509"/>
                </a:cxn>
                <a:cxn ang="0">
                  <a:pos x="40" y="553"/>
                </a:cxn>
                <a:cxn ang="0">
                  <a:pos x="26" y="593"/>
                </a:cxn>
                <a:cxn ang="0">
                  <a:pos x="12" y="627"/>
                </a:cxn>
              </a:cxnLst>
              <a:pathLst>
                <a:path w="108" h="627">
                  <a:moveTo>
                    <a:pt x="0" y="0"/>
                  </a:moveTo>
                  <a:lnTo>
                    <a:pt x="40" y="70"/>
                  </a:lnTo>
                  <a:lnTo>
                    <a:pt x="74" y="139"/>
                  </a:lnTo>
                  <a:lnTo>
                    <a:pt x="88" y="175"/>
                  </a:lnTo>
                  <a:lnTo>
                    <a:pt x="99" y="214"/>
                  </a:lnTo>
                  <a:lnTo>
                    <a:pt x="105" y="252"/>
                  </a:lnTo>
                  <a:lnTo>
                    <a:pt x="108" y="293"/>
                  </a:lnTo>
                  <a:lnTo>
                    <a:pt x="105" y="331"/>
                  </a:lnTo>
                  <a:lnTo>
                    <a:pt x="96" y="372"/>
                  </a:lnTo>
                  <a:lnTo>
                    <a:pt x="85" y="418"/>
                  </a:lnTo>
                  <a:lnTo>
                    <a:pt x="71" y="464"/>
                  </a:lnTo>
                  <a:lnTo>
                    <a:pt x="57" y="509"/>
                  </a:lnTo>
                  <a:lnTo>
                    <a:pt x="40" y="553"/>
                  </a:lnTo>
                  <a:lnTo>
                    <a:pt x="26" y="593"/>
                  </a:lnTo>
                  <a:lnTo>
                    <a:pt x="12" y="627"/>
                  </a:lnTo>
                </a:path>
              </a:pathLst>
            </a:custGeom>
            <a:noFill/>
            <a:ln w="28575" cap="flat" cmpd="sng">
              <a:solidFill>
                <a:srgbClr val="C00000"/>
              </a:solidFill>
              <a:prstDash val="solid"/>
              <a:round/>
              <a:headEnd type="none" w="med" len="med"/>
              <a:tailEnd type="none" w="med" len="med"/>
            </a:ln>
          </p:spPr>
          <p:txBody>
            <a:bodyPr/>
            <a:p>
              <a:endParaRPr lang="zh-CN" altLang="en-US"/>
            </a:p>
          </p:txBody>
        </p:sp>
        <p:sp>
          <p:nvSpPr>
            <p:cNvPr id="36870" name="Freeform 8"/>
            <p:cNvSpPr/>
            <p:nvPr/>
          </p:nvSpPr>
          <p:spPr>
            <a:xfrm>
              <a:off x="3127" y="3073"/>
              <a:ext cx="57" cy="56"/>
            </a:xfrm>
            <a:custGeom>
              <a:avLst/>
              <a:gdLst/>
              <a:ahLst/>
              <a:cxnLst>
                <a:cxn ang="0">
                  <a:pos x="0" y="0"/>
                </a:cxn>
                <a:cxn ang="0">
                  <a:pos x="14" y="56"/>
                </a:cxn>
                <a:cxn ang="0">
                  <a:pos x="57" y="15"/>
                </a:cxn>
                <a:cxn ang="0">
                  <a:pos x="26" y="24"/>
                </a:cxn>
                <a:cxn ang="0">
                  <a:pos x="0" y="0"/>
                </a:cxn>
              </a:cxnLst>
              <a:pathLst>
                <a:path w="57" h="56">
                  <a:moveTo>
                    <a:pt x="0" y="0"/>
                  </a:moveTo>
                  <a:lnTo>
                    <a:pt x="14" y="56"/>
                  </a:lnTo>
                  <a:lnTo>
                    <a:pt x="57" y="15"/>
                  </a:lnTo>
                  <a:lnTo>
                    <a:pt x="26" y="24"/>
                  </a:lnTo>
                  <a:lnTo>
                    <a:pt x="0" y="0"/>
                  </a:lnTo>
                  <a:close/>
                </a:path>
              </a:pathLst>
            </a:custGeom>
            <a:solidFill>
              <a:srgbClr val="000000"/>
            </a:solidFill>
            <a:ln w="28575" cap="flat" cmpd="sng">
              <a:solidFill>
                <a:srgbClr val="C00000"/>
              </a:solidFill>
              <a:prstDash val="solid"/>
              <a:round/>
              <a:headEnd type="none" w="med" len="med"/>
              <a:tailEnd type="none" w="med" len="med"/>
            </a:ln>
          </p:spPr>
          <p:txBody>
            <a:bodyPr/>
            <a:p>
              <a:endParaRPr lang="zh-CN" altLang="en-US"/>
            </a:p>
          </p:txBody>
        </p:sp>
      </p:grpSp>
      <p:grpSp>
        <p:nvGrpSpPr>
          <p:cNvPr id="4" name="Group 9"/>
          <p:cNvGrpSpPr/>
          <p:nvPr/>
        </p:nvGrpSpPr>
        <p:grpSpPr>
          <a:xfrm>
            <a:off x="5241925" y="3222625"/>
            <a:ext cx="341313" cy="1771650"/>
            <a:chOff x="3141" y="2136"/>
            <a:chExt cx="215" cy="993"/>
          </a:xfrm>
        </p:grpSpPr>
        <p:sp>
          <p:nvSpPr>
            <p:cNvPr id="36872" name="Freeform 10"/>
            <p:cNvSpPr/>
            <p:nvPr/>
          </p:nvSpPr>
          <p:spPr>
            <a:xfrm>
              <a:off x="3141" y="2136"/>
              <a:ext cx="215" cy="959"/>
            </a:xfrm>
            <a:custGeom>
              <a:avLst/>
              <a:gdLst/>
              <a:ahLst/>
              <a:cxnLst>
                <a:cxn ang="0">
                  <a:pos x="0" y="0"/>
                </a:cxn>
                <a:cxn ang="0">
                  <a:pos x="74" y="140"/>
                </a:cxn>
                <a:cxn ang="0">
                  <a:pos x="108" y="207"/>
                </a:cxn>
                <a:cxn ang="0">
                  <a:pos x="136" y="277"/>
                </a:cxn>
                <a:cxn ang="0">
                  <a:pos x="164" y="342"/>
                </a:cxn>
                <a:cxn ang="0">
                  <a:pos x="187" y="409"/>
                </a:cxn>
                <a:cxn ang="0">
                  <a:pos x="204" y="474"/>
                </a:cxn>
                <a:cxn ang="0">
                  <a:pos x="212" y="536"/>
                </a:cxn>
                <a:cxn ang="0">
                  <a:pos x="215" y="591"/>
                </a:cxn>
                <a:cxn ang="0">
                  <a:pos x="209" y="649"/>
                </a:cxn>
                <a:cxn ang="0">
                  <a:pos x="198" y="709"/>
                </a:cxn>
                <a:cxn ang="0">
                  <a:pos x="181" y="767"/>
                </a:cxn>
                <a:cxn ang="0">
                  <a:pos x="164" y="822"/>
                </a:cxn>
                <a:cxn ang="0">
                  <a:pos x="147" y="875"/>
                </a:cxn>
                <a:cxn ang="0">
                  <a:pos x="130" y="921"/>
                </a:cxn>
                <a:cxn ang="0">
                  <a:pos x="116" y="959"/>
                </a:cxn>
              </a:cxnLst>
              <a:pathLst>
                <a:path w="215" h="959">
                  <a:moveTo>
                    <a:pt x="0" y="0"/>
                  </a:moveTo>
                  <a:lnTo>
                    <a:pt x="74" y="140"/>
                  </a:lnTo>
                  <a:lnTo>
                    <a:pt x="108" y="207"/>
                  </a:lnTo>
                  <a:lnTo>
                    <a:pt x="136" y="277"/>
                  </a:lnTo>
                  <a:lnTo>
                    <a:pt x="164" y="342"/>
                  </a:lnTo>
                  <a:lnTo>
                    <a:pt x="187" y="409"/>
                  </a:lnTo>
                  <a:lnTo>
                    <a:pt x="204" y="474"/>
                  </a:lnTo>
                  <a:lnTo>
                    <a:pt x="212" y="536"/>
                  </a:lnTo>
                  <a:lnTo>
                    <a:pt x="215" y="591"/>
                  </a:lnTo>
                  <a:lnTo>
                    <a:pt x="209" y="649"/>
                  </a:lnTo>
                  <a:lnTo>
                    <a:pt x="198" y="709"/>
                  </a:lnTo>
                  <a:lnTo>
                    <a:pt x="181" y="767"/>
                  </a:lnTo>
                  <a:lnTo>
                    <a:pt x="164" y="822"/>
                  </a:lnTo>
                  <a:lnTo>
                    <a:pt x="147" y="875"/>
                  </a:lnTo>
                  <a:lnTo>
                    <a:pt x="130" y="921"/>
                  </a:lnTo>
                  <a:lnTo>
                    <a:pt x="116" y="959"/>
                  </a:lnTo>
                </a:path>
              </a:pathLst>
            </a:custGeom>
            <a:noFill/>
            <a:ln w="28575" cap="flat" cmpd="sng">
              <a:solidFill>
                <a:srgbClr val="C00000"/>
              </a:solidFill>
              <a:prstDash val="solid"/>
              <a:round/>
              <a:headEnd type="none" w="med" len="med"/>
              <a:tailEnd type="none" w="med" len="med"/>
            </a:ln>
          </p:spPr>
          <p:txBody>
            <a:bodyPr/>
            <a:p>
              <a:endParaRPr lang="zh-CN" altLang="en-US"/>
            </a:p>
          </p:txBody>
        </p:sp>
        <p:sp>
          <p:nvSpPr>
            <p:cNvPr id="36873" name="Freeform 11"/>
            <p:cNvSpPr/>
            <p:nvPr/>
          </p:nvSpPr>
          <p:spPr>
            <a:xfrm>
              <a:off x="3232" y="3073"/>
              <a:ext cx="56" cy="56"/>
            </a:xfrm>
            <a:custGeom>
              <a:avLst/>
              <a:gdLst/>
              <a:ahLst/>
              <a:cxnLst>
                <a:cxn ang="0">
                  <a:pos x="0" y="0"/>
                </a:cxn>
                <a:cxn ang="0">
                  <a:pos x="17" y="56"/>
                </a:cxn>
                <a:cxn ang="0">
                  <a:pos x="56" y="12"/>
                </a:cxn>
                <a:cxn ang="0">
                  <a:pos x="25" y="22"/>
                </a:cxn>
                <a:cxn ang="0">
                  <a:pos x="0" y="0"/>
                </a:cxn>
              </a:cxnLst>
              <a:pathLst>
                <a:path w="56" h="56">
                  <a:moveTo>
                    <a:pt x="0" y="0"/>
                  </a:moveTo>
                  <a:lnTo>
                    <a:pt x="17" y="56"/>
                  </a:lnTo>
                  <a:lnTo>
                    <a:pt x="56" y="12"/>
                  </a:lnTo>
                  <a:lnTo>
                    <a:pt x="25" y="22"/>
                  </a:lnTo>
                  <a:lnTo>
                    <a:pt x="0" y="0"/>
                  </a:lnTo>
                  <a:close/>
                </a:path>
              </a:pathLst>
            </a:custGeom>
            <a:solidFill>
              <a:srgbClr val="000000"/>
            </a:solidFill>
            <a:ln w="28575" cap="flat" cmpd="sng">
              <a:solidFill>
                <a:srgbClr val="C00000"/>
              </a:solidFill>
              <a:prstDash val="solid"/>
              <a:round/>
              <a:headEnd type="none" w="med" len="med"/>
              <a:tailEnd type="none" w="med" len="med"/>
            </a:ln>
          </p:spPr>
          <p:txBody>
            <a:bodyPr/>
            <a:p>
              <a:endParaRPr lang="zh-CN" altLang="en-US"/>
            </a:p>
          </p:txBody>
        </p:sp>
      </p:grpSp>
      <p:grpSp>
        <p:nvGrpSpPr>
          <p:cNvPr id="5" name="Group 12"/>
          <p:cNvGrpSpPr/>
          <p:nvPr/>
        </p:nvGrpSpPr>
        <p:grpSpPr>
          <a:xfrm>
            <a:off x="4903788" y="3322638"/>
            <a:ext cx="506412" cy="2644775"/>
            <a:chOff x="2930" y="2192"/>
            <a:chExt cx="319" cy="1482"/>
          </a:xfrm>
        </p:grpSpPr>
        <p:sp>
          <p:nvSpPr>
            <p:cNvPr id="36875" name="Freeform 13"/>
            <p:cNvSpPr/>
            <p:nvPr/>
          </p:nvSpPr>
          <p:spPr>
            <a:xfrm>
              <a:off x="2930" y="2223"/>
              <a:ext cx="319" cy="1451"/>
            </a:xfrm>
            <a:custGeom>
              <a:avLst/>
              <a:gdLst/>
              <a:ahLst/>
              <a:cxnLst>
                <a:cxn ang="0">
                  <a:pos x="319" y="1451"/>
                </a:cxn>
                <a:cxn ang="0">
                  <a:pos x="262" y="1350"/>
                </a:cxn>
                <a:cxn ang="0">
                  <a:pos x="209" y="1252"/>
                </a:cxn>
                <a:cxn ang="0">
                  <a:pos x="158" y="1153"/>
                </a:cxn>
                <a:cxn ang="0">
                  <a:pos x="110" y="1055"/>
                </a:cxn>
                <a:cxn ang="0">
                  <a:pos x="70" y="956"/>
                </a:cxn>
                <a:cxn ang="0">
                  <a:pos x="37" y="860"/>
                </a:cxn>
                <a:cxn ang="0">
                  <a:pos x="14" y="764"/>
                </a:cxn>
                <a:cxn ang="0">
                  <a:pos x="6" y="716"/>
                </a:cxn>
                <a:cxn ang="0">
                  <a:pos x="0" y="670"/>
                </a:cxn>
                <a:cxn ang="0">
                  <a:pos x="0" y="584"/>
                </a:cxn>
                <a:cxn ang="0">
                  <a:pos x="8" y="497"/>
                </a:cxn>
                <a:cxn ang="0">
                  <a:pos x="25" y="411"/>
                </a:cxn>
                <a:cxn ang="0">
                  <a:pos x="51" y="329"/>
                </a:cxn>
                <a:cxn ang="0">
                  <a:pos x="79" y="245"/>
                </a:cxn>
                <a:cxn ang="0">
                  <a:pos x="116" y="163"/>
                </a:cxn>
                <a:cxn ang="0">
                  <a:pos x="155" y="82"/>
                </a:cxn>
                <a:cxn ang="0">
                  <a:pos x="195" y="0"/>
                </a:cxn>
              </a:cxnLst>
              <a:pathLst>
                <a:path w="319" h="1451">
                  <a:moveTo>
                    <a:pt x="319" y="1451"/>
                  </a:moveTo>
                  <a:lnTo>
                    <a:pt x="262" y="1350"/>
                  </a:lnTo>
                  <a:lnTo>
                    <a:pt x="209" y="1252"/>
                  </a:lnTo>
                  <a:lnTo>
                    <a:pt x="158" y="1153"/>
                  </a:lnTo>
                  <a:lnTo>
                    <a:pt x="110" y="1055"/>
                  </a:lnTo>
                  <a:lnTo>
                    <a:pt x="70" y="956"/>
                  </a:lnTo>
                  <a:lnTo>
                    <a:pt x="37" y="860"/>
                  </a:lnTo>
                  <a:lnTo>
                    <a:pt x="14" y="764"/>
                  </a:lnTo>
                  <a:lnTo>
                    <a:pt x="6" y="716"/>
                  </a:lnTo>
                  <a:lnTo>
                    <a:pt x="0" y="670"/>
                  </a:lnTo>
                  <a:lnTo>
                    <a:pt x="0" y="584"/>
                  </a:lnTo>
                  <a:lnTo>
                    <a:pt x="8" y="497"/>
                  </a:lnTo>
                  <a:lnTo>
                    <a:pt x="25" y="411"/>
                  </a:lnTo>
                  <a:lnTo>
                    <a:pt x="51" y="329"/>
                  </a:lnTo>
                  <a:lnTo>
                    <a:pt x="79" y="245"/>
                  </a:lnTo>
                  <a:lnTo>
                    <a:pt x="116" y="163"/>
                  </a:lnTo>
                  <a:lnTo>
                    <a:pt x="155" y="82"/>
                  </a:lnTo>
                  <a:lnTo>
                    <a:pt x="195" y="0"/>
                  </a:lnTo>
                </a:path>
              </a:pathLst>
            </a:custGeom>
            <a:noFill/>
            <a:ln w="28575" cap="flat" cmpd="sng">
              <a:solidFill>
                <a:srgbClr val="C00000"/>
              </a:solidFill>
              <a:prstDash val="solid"/>
              <a:round/>
              <a:headEnd type="none" w="med" len="med"/>
              <a:tailEnd type="none" w="med" len="med"/>
            </a:ln>
          </p:spPr>
          <p:txBody>
            <a:bodyPr/>
            <a:p>
              <a:endParaRPr lang="zh-CN" altLang="en-US"/>
            </a:p>
          </p:txBody>
        </p:sp>
        <p:sp>
          <p:nvSpPr>
            <p:cNvPr id="36876" name="Freeform 14"/>
            <p:cNvSpPr/>
            <p:nvPr/>
          </p:nvSpPr>
          <p:spPr>
            <a:xfrm>
              <a:off x="3091" y="2192"/>
              <a:ext cx="53" cy="57"/>
            </a:xfrm>
            <a:custGeom>
              <a:avLst/>
              <a:gdLst/>
              <a:ahLst/>
              <a:cxnLst>
                <a:cxn ang="0">
                  <a:pos x="53" y="57"/>
                </a:cxn>
                <a:cxn ang="0">
                  <a:pos x="50" y="0"/>
                </a:cxn>
                <a:cxn ang="0">
                  <a:pos x="0" y="36"/>
                </a:cxn>
                <a:cxn ang="0">
                  <a:pos x="34" y="31"/>
                </a:cxn>
                <a:cxn ang="0">
                  <a:pos x="53" y="57"/>
                </a:cxn>
              </a:cxnLst>
              <a:pathLst>
                <a:path w="53" h="57">
                  <a:moveTo>
                    <a:pt x="53" y="57"/>
                  </a:moveTo>
                  <a:lnTo>
                    <a:pt x="50" y="0"/>
                  </a:lnTo>
                  <a:lnTo>
                    <a:pt x="0" y="36"/>
                  </a:lnTo>
                  <a:lnTo>
                    <a:pt x="34" y="31"/>
                  </a:lnTo>
                  <a:lnTo>
                    <a:pt x="53" y="57"/>
                  </a:lnTo>
                  <a:close/>
                </a:path>
              </a:pathLst>
            </a:custGeom>
            <a:solidFill>
              <a:srgbClr val="000000"/>
            </a:solidFill>
            <a:ln w="28575" cap="flat" cmpd="sng">
              <a:solidFill>
                <a:srgbClr val="C00000"/>
              </a:solidFill>
              <a:prstDash val="solid"/>
              <a:round/>
              <a:headEnd type="none" w="med" len="med"/>
              <a:tailEnd type="none" w="med" len="med"/>
            </a:ln>
          </p:spPr>
          <p:txBody>
            <a:bodyPr/>
            <a:p>
              <a:endParaRPr lang="zh-CN" altLang="en-US"/>
            </a:p>
          </p:txBody>
        </p:sp>
      </p:grpSp>
      <p:grpSp>
        <p:nvGrpSpPr>
          <p:cNvPr id="6" name="Group 15"/>
          <p:cNvGrpSpPr/>
          <p:nvPr/>
        </p:nvGrpSpPr>
        <p:grpSpPr>
          <a:xfrm>
            <a:off x="4879975" y="3968750"/>
            <a:ext cx="361950" cy="1998663"/>
            <a:chOff x="2913" y="2554"/>
            <a:chExt cx="228" cy="1120"/>
          </a:xfrm>
        </p:grpSpPr>
        <p:sp>
          <p:nvSpPr>
            <p:cNvPr id="36878" name="Freeform 16"/>
            <p:cNvSpPr/>
            <p:nvPr/>
          </p:nvSpPr>
          <p:spPr>
            <a:xfrm>
              <a:off x="2913" y="2583"/>
              <a:ext cx="228" cy="1091"/>
            </a:xfrm>
            <a:custGeom>
              <a:avLst/>
              <a:gdLst/>
              <a:ahLst/>
              <a:cxnLst>
                <a:cxn ang="0">
                  <a:pos x="228" y="1091"/>
                </a:cxn>
                <a:cxn ang="0">
                  <a:pos x="147" y="928"/>
                </a:cxn>
                <a:cxn ang="0">
                  <a:pos x="107" y="846"/>
                </a:cxn>
                <a:cxn ang="0">
                  <a:pos x="73" y="767"/>
                </a:cxn>
                <a:cxn ang="0">
                  <a:pos x="42" y="690"/>
                </a:cxn>
                <a:cxn ang="0">
                  <a:pos x="20" y="613"/>
                </a:cxn>
                <a:cxn ang="0">
                  <a:pos x="6" y="538"/>
                </a:cxn>
                <a:cxn ang="0">
                  <a:pos x="0" y="466"/>
                </a:cxn>
                <a:cxn ang="0">
                  <a:pos x="6" y="401"/>
                </a:cxn>
                <a:cxn ang="0">
                  <a:pos x="17" y="339"/>
                </a:cxn>
                <a:cxn ang="0">
                  <a:pos x="37" y="279"/>
                </a:cxn>
                <a:cxn ang="0">
                  <a:pos x="65" y="221"/>
                </a:cxn>
                <a:cxn ang="0">
                  <a:pos x="96" y="166"/>
                </a:cxn>
                <a:cxn ang="0">
                  <a:pos x="130" y="108"/>
                </a:cxn>
                <a:cxn ang="0">
                  <a:pos x="206" y="0"/>
                </a:cxn>
              </a:cxnLst>
              <a:pathLst>
                <a:path w="228" h="1091">
                  <a:moveTo>
                    <a:pt x="228" y="1091"/>
                  </a:moveTo>
                  <a:lnTo>
                    <a:pt x="147" y="928"/>
                  </a:lnTo>
                  <a:lnTo>
                    <a:pt x="107" y="846"/>
                  </a:lnTo>
                  <a:lnTo>
                    <a:pt x="73" y="767"/>
                  </a:lnTo>
                  <a:lnTo>
                    <a:pt x="42" y="690"/>
                  </a:lnTo>
                  <a:lnTo>
                    <a:pt x="20" y="613"/>
                  </a:lnTo>
                  <a:lnTo>
                    <a:pt x="6" y="538"/>
                  </a:lnTo>
                  <a:lnTo>
                    <a:pt x="0" y="466"/>
                  </a:lnTo>
                  <a:lnTo>
                    <a:pt x="6" y="401"/>
                  </a:lnTo>
                  <a:lnTo>
                    <a:pt x="17" y="339"/>
                  </a:lnTo>
                  <a:lnTo>
                    <a:pt x="37" y="279"/>
                  </a:lnTo>
                  <a:lnTo>
                    <a:pt x="65" y="221"/>
                  </a:lnTo>
                  <a:lnTo>
                    <a:pt x="96" y="166"/>
                  </a:lnTo>
                  <a:lnTo>
                    <a:pt x="130" y="108"/>
                  </a:lnTo>
                  <a:lnTo>
                    <a:pt x="206" y="0"/>
                  </a:lnTo>
                </a:path>
              </a:pathLst>
            </a:custGeom>
            <a:noFill/>
            <a:ln w="28575" cap="flat" cmpd="sng">
              <a:solidFill>
                <a:srgbClr val="C00000"/>
              </a:solidFill>
              <a:prstDash val="solid"/>
              <a:round/>
              <a:headEnd type="none" w="med" len="med"/>
              <a:tailEnd type="none" w="med" len="med"/>
            </a:ln>
          </p:spPr>
          <p:txBody>
            <a:bodyPr/>
            <a:p>
              <a:endParaRPr lang="zh-CN" altLang="en-US"/>
            </a:p>
          </p:txBody>
        </p:sp>
        <p:sp>
          <p:nvSpPr>
            <p:cNvPr id="36879" name="Freeform 17"/>
            <p:cNvSpPr/>
            <p:nvPr/>
          </p:nvSpPr>
          <p:spPr>
            <a:xfrm>
              <a:off x="3085" y="2554"/>
              <a:ext cx="56" cy="58"/>
            </a:xfrm>
            <a:custGeom>
              <a:avLst/>
              <a:gdLst/>
              <a:ahLst/>
              <a:cxnLst>
                <a:cxn ang="0">
                  <a:pos x="51" y="58"/>
                </a:cxn>
                <a:cxn ang="0">
                  <a:pos x="56" y="0"/>
                </a:cxn>
                <a:cxn ang="0">
                  <a:pos x="0" y="29"/>
                </a:cxn>
                <a:cxn ang="0">
                  <a:pos x="34" y="29"/>
                </a:cxn>
                <a:cxn ang="0">
                  <a:pos x="51" y="58"/>
                </a:cxn>
              </a:cxnLst>
              <a:pathLst>
                <a:path w="56" h="58">
                  <a:moveTo>
                    <a:pt x="51" y="58"/>
                  </a:moveTo>
                  <a:lnTo>
                    <a:pt x="56" y="0"/>
                  </a:lnTo>
                  <a:lnTo>
                    <a:pt x="0" y="29"/>
                  </a:lnTo>
                  <a:lnTo>
                    <a:pt x="34" y="29"/>
                  </a:lnTo>
                  <a:lnTo>
                    <a:pt x="51" y="58"/>
                  </a:lnTo>
                  <a:close/>
                </a:path>
              </a:pathLst>
            </a:custGeom>
            <a:solidFill>
              <a:srgbClr val="000000"/>
            </a:solidFill>
            <a:ln w="28575" cap="flat" cmpd="sng">
              <a:solidFill>
                <a:srgbClr val="C00000"/>
              </a:solidFill>
              <a:prstDash val="solid"/>
              <a:round/>
              <a:headEnd type="none" w="med" len="med"/>
              <a:tailEnd type="none" w="med" len="med"/>
            </a:ln>
          </p:spPr>
          <p:txBody>
            <a:bodyPr/>
            <a:p>
              <a:endParaRPr lang="zh-CN" altLang="en-US"/>
            </a:p>
          </p:txBody>
        </p:sp>
      </p:grpSp>
      <p:grpSp>
        <p:nvGrpSpPr>
          <p:cNvPr id="7" name="Group 18"/>
          <p:cNvGrpSpPr/>
          <p:nvPr/>
        </p:nvGrpSpPr>
        <p:grpSpPr>
          <a:xfrm>
            <a:off x="4879975" y="1649413"/>
            <a:ext cx="385763" cy="2924175"/>
            <a:chOff x="2913" y="1255"/>
            <a:chExt cx="243" cy="1638"/>
          </a:xfrm>
        </p:grpSpPr>
        <p:sp>
          <p:nvSpPr>
            <p:cNvPr id="36881" name="Freeform 19"/>
            <p:cNvSpPr/>
            <p:nvPr/>
          </p:nvSpPr>
          <p:spPr>
            <a:xfrm>
              <a:off x="2913" y="1286"/>
              <a:ext cx="228" cy="1607"/>
            </a:xfrm>
            <a:custGeom>
              <a:avLst/>
              <a:gdLst/>
              <a:ahLst/>
              <a:cxnLst>
                <a:cxn ang="0">
                  <a:pos x="228" y="1607"/>
                </a:cxn>
                <a:cxn ang="0">
                  <a:pos x="147" y="1372"/>
                </a:cxn>
                <a:cxn ang="0">
                  <a:pos x="107" y="1254"/>
                </a:cxn>
                <a:cxn ang="0">
                  <a:pos x="73" y="1139"/>
                </a:cxn>
                <a:cxn ang="0">
                  <a:pos x="42" y="1026"/>
                </a:cxn>
                <a:cxn ang="0">
                  <a:pos x="20" y="915"/>
                </a:cxn>
                <a:cxn ang="0">
                  <a:pos x="6" y="807"/>
                </a:cxn>
                <a:cxn ang="0">
                  <a:pos x="0" y="701"/>
                </a:cxn>
                <a:cxn ang="0">
                  <a:pos x="3" y="653"/>
                </a:cxn>
                <a:cxn ang="0">
                  <a:pos x="8" y="603"/>
                </a:cxn>
                <a:cxn ang="0">
                  <a:pos x="14" y="555"/>
                </a:cxn>
                <a:cxn ang="0">
                  <a:pos x="25" y="504"/>
                </a:cxn>
                <a:cxn ang="0">
                  <a:pos x="54" y="406"/>
                </a:cxn>
                <a:cxn ang="0">
                  <a:pos x="87" y="307"/>
                </a:cxn>
                <a:cxn ang="0">
                  <a:pos x="124" y="216"/>
                </a:cxn>
                <a:cxn ang="0">
                  <a:pos x="141" y="175"/>
                </a:cxn>
                <a:cxn ang="0">
                  <a:pos x="161" y="134"/>
                </a:cxn>
                <a:cxn ang="0">
                  <a:pos x="175" y="96"/>
                </a:cxn>
                <a:cxn ang="0">
                  <a:pos x="192" y="60"/>
                </a:cxn>
                <a:cxn ang="0">
                  <a:pos x="206" y="29"/>
                </a:cxn>
                <a:cxn ang="0">
                  <a:pos x="217" y="0"/>
                </a:cxn>
              </a:cxnLst>
              <a:pathLst>
                <a:path w="228" h="1607">
                  <a:moveTo>
                    <a:pt x="228" y="1607"/>
                  </a:moveTo>
                  <a:lnTo>
                    <a:pt x="147" y="1372"/>
                  </a:lnTo>
                  <a:lnTo>
                    <a:pt x="107" y="1254"/>
                  </a:lnTo>
                  <a:lnTo>
                    <a:pt x="73" y="1139"/>
                  </a:lnTo>
                  <a:lnTo>
                    <a:pt x="42" y="1026"/>
                  </a:lnTo>
                  <a:lnTo>
                    <a:pt x="20" y="915"/>
                  </a:lnTo>
                  <a:lnTo>
                    <a:pt x="6" y="807"/>
                  </a:lnTo>
                  <a:lnTo>
                    <a:pt x="0" y="701"/>
                  </a:lnTo>
                  <a:lnTo>
                    <a:pt x="3" y="653"/>
                  </a:lnTo>
                  <a:lnTo>
                    <a:pt x="8" y="603"/>
                  </a:lnTo>
                  <a:lnTo>
                    <a:pt x="14" y="555"/>
                  </a:lnTo>
                  <a:lnTo>
                    <a:pt x="25" y="504"/>
                  </a:lnTo>
                  <a:lnTo>
                    <a:pt x="54" y="406"/>
                  </a:lnTo>
                  <a:lnTo>
                    <a:pt x="87" y="307"/>
                  </a:lnTo>
                  <a:lnTo>
                    <a:pt x="124" y="216"/>
                  </a:lnTo>
                  <a:lnTo>
                    <a:pt x="141" y="175"/>
                  </a:lnTo>
                  <a:lnTo>
                    <a:pt x="161" y="134"/>
                  </a:lnTo>
                  <a:lnTo>
                    <a:pt x="175" y="96"/>
                  </a:lnTo>
                  <a:lnTo>
                    <a:pt x="192" y="60"/>
                  </a:lnTo>
                  <a:lnTo>
                    <a:pt x="206" y="29"/>
                  </a:lnTo>
                  <a:lnTo>
                    <a:pt x="217" y="0"/>
                  </a:lnTo>
                </a:path>
              </a:pathLst>
            </a:custGeom>
            <a:noFill/>
            <a:ln w="28575" cap="flat" cmpd="sng">
              <a:solidFill>
                <a:srgbClr val="C00000"/>
              </a:solidFill>
              <a:prstDash val="solid"/>
              <a:round/>
              <a:headEnd type="none" w="med" len="med"/>
              <a:tailEnd type="none" w="med" len="med"/>
            </a:ln>
          </p:spPr>
          <p:txBody>
            <a:bodyPr/>
            <a:p>
              <a:endParaRPr lang="zh-CN" altLang="en-US"/>
            </a:p>
          </p:txBody>
        </p:sp>
        <p:sp>
          <p:nvSpPr>
            <p:cNvPr id="36882" name="Freeform 20"/>
            <p:cNvSpPr/>
            <p:nvPr/>
          </p:nvSpPr>
          <p:spPr>
            <a:xfrm>
              <a:off x="3099" y="1255"/>
              <a:ext cx="57" cy="55"/>
            </a:xfrm>
            <a:custGeom>
              <a:avLst/>
              <a:gdLst/>
              <a:ahLst/>
              <a:cxnLst>
                <a:cxn ang="0">
                  <a:pos x="57" y="55"/>
                </a:cxn>
                <a:cxn ang="0">
                  <a:pos x="42" y="0"/>
                </a:cxn>
                <a:cxn ang="0">
                  <a:pos x="0" y="40"/>
                </a:cxn>
                <a:cxn ang="0">
                  <a:pos x="31" y="31"/>
                </a:cxn>
                <a:cxn ang="0">
                  <a:pos x="57" y="55"/>
                </a:cxn>
              </a:cxnLst>
              <a:pathLst>
                <a:path w="57" h="55">
                  <a:moveTo>
                    <a:pt x="57" y="55"/>
                  </a:moveTo>
                  <a:lnTo>
                    <a:pt x="42" y="0"/>
                  </a:lnTo>
                  <a:lnTo>
                    <a:pt x="0" y="40"/>
                  </a:lnTo>
                  <a:lnTo>
                    <a:pt x="31" y="31"/>
                  </a:lnTo>
                  <a:lnTo>
                    <a:pt x="57" y="55"/>
                  </a:lnTo>
                  <a:close/>
                </a:path>
              </a:pathLst>
            </a:custGeom>
            <a:solidFill>
              <a:srgbClr val="000000"/>
            </a:solidFill>
            <a:ln w="28575" cap="flat" cmpd="sng">
              <a:solidFill>
                <a:srgbClr val="C00000"/>
              </a:solidFill>
              <a:prstDash val="solid"/>
              <a:round/>
              <a:headEnd type="none" w="med" len="med"/>
              <a:tailEnd type="none" w="med" len="med"/>
            </a:ln>
          </p:spPr>
          <p:txBody>
            <a:bodyPr/>
            <a:p>
              <a:endParaRPr lang="zh-CN" altLang="en-US"/>
            </a:p>
          </p:txBody>
        </p:sp>
      </p:grpSp>
      <p:sp>
        <p:nvSpPr>
          <p:cNvPr id="95" name="Freeform 21"/>
          <p:cNvSpPr/>
          <p:nvPr/>
        </p:nvSpPr>
        <p:spPr>
          <a:xfrm>
            <a:off x="5241925" y="1562100"/>
            <a:ext cx="171450" cy="1201738"/>
          </a:xfrm>
          <a:custGeom>
            <a:avLst/>
            <a:gdLst/>
            <a:ahLst/>
            <a:cxnLst>
              <a:cxn ang="0">
                <a:pos x="0" y="2145875628"/>
              </a:cxn>
              <a:cxn ang="0">
                <a:pos x="100806246" y="1887605619"/>
              </a:cxn>
              <a:cxn ang="0">
                <a:pos x="186491559" y="1626146006"/>
              </a:cxn>
              <a:cxn ang="0">
                <a:pos x="221773787" y="1495417315"/>
              </a:cxn>
              <a:cxn ang="0">
                <a:pos x="249496291" y="1364686839"/>
              </a:cxn>
              <a:cxn ang="0">
                <a:pos x="264617224" y="1233958148"/>
              </a:cxn>
              <a:cxn ang="0">
                <a:pos x="272176897" y="1103229457"/>
              </a:cxn>
              <a:cxn ang="0">
                <a:pos x="264617224" y="959745921"/>
              </a:cxn>
              <a:cxn ang="0">
                <a:pos x="236894720" y="806696473"/>
              </a:cxn>
              <a:cxn ang="0">
                <a:pos x="201612493" y="644081560"/>
              </a:cxn>
              <a:cxn ang="0">
                <a:pos x="158769055" y="484655804"/>
              </a:cxn>
              <a:cxn ang="0">
                <a:pos x="108367531" y="337982998"/>
              </a:cxn>
              <a:cxn ang="0">
                <a:pos x="65524069" y="200877721"/>
              </a:cxn>
              <a:cxn ang="0">
                <a:pos x="30241879" y="86089436"/>
              </a:cxn>
              <a:cxn ang="0">
                <a:pos x="15120939" y="38262767"/>
              </a:cxn>
              <a:cxn ang="0">
                <a:pos x="0" y="0"/>
              </a:cxn>
            </a:cxnLst>
            <a:pathLst>
              <a:path w="108" h="673">
                <a:moveTo>
                  <a:pt x="0" y="673"/>
                </a:moveTo>
                <a:lnTo>
                  <a:pt x="40" y="592"/>
                </a:lnTo>
                <a:lnTo>
                  <a:pt x="74" y="510"/>
                </a:lnTo>
                <a:lnTo>
                  <a:pt x="88" y="469"/>
                </a:lnTo>
                <a:lnTo>
                  <a:pt x="99" y="428"/>
                </a:lnTo>
                <a:lnTo>
                  <a:pt x="105" y="387"/>
                </a:lnTo>
                <a:lnTo>
                  <a:pt x="108" y="346"/>
                </a:lnTo>
                <a:lnTo>
                  <a:pt x="105" y="301"/>
                </a:lnTo>
                <a:lnTo>
                  <a:pt x="94" y="253"/>
                </a:lnTo>
                <a:lnTo>
                  <a:pt x="80" y="202"/>
                </a:lnTo>
                <a:lnTo>
                  <a:pt x="63" y="152"/>
                </a:lnTo>
                <a:lnTo>
                  <a:pt x="43" y="106"/>
                </a:lnTo>
                <a:lnTo>
                  <a:pt x="26" y="63"/>
                </a:lnTo>
                <a:lnTo>
                  <a:pt x="12" y="27"/>
                </a:lnTo>
                <a:lnTo>
                  <a:pt x="6" y="12"/>
                </a:lnTo>
                <a:lnTo>
                  <a:pt x="0" y="0"/>
                </a:lnTo>
              </a:path>
            </a:pathLst>
          </a:custGeom>
          <a:noFill/>
          <a:ln w="28575" cap="flat" cmpd="sng">
            <a:solidFill>
              <a:srgbClr val="C00000"/>
            </a:solidFill>
            <a:prstDash val="solid"/>
            <a:round/>
            <a:headEnd type="none" w="med" len="med"/>
            <a:tailEnd type="none" w="med" len="med"/>
          </a:ln>
        </p:spPr>
        <p:txBody>
          <a:bodyPr/>
          <a:p>
            <a:endParaRPr lang="zh-CN" altLang="en-US"/>
          </a:p>
        </p:txBody>
      </p:sp>
      <p:sp>
        <p:nvSpPr>
          <p:cNvPr id="96" name="Text Box 22"/>
          <p:cNvSpPr txBox="1"/>
          <p:nvPr/>
        </p:nvSpPr>
        <p:spPr>
          <a:xfrm>
            <a:off x="2859088" y="1468438"/>
            <a:ext cx="1435100" cy="366712"/>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CALL SUB1</a:t>
            </a:r>
            <a:endParaRPr lang="en-US" altLang="zh-CN" dirty="0">
              <a:latin typeface="Times New Roman" panose="02020603050405020304" pitchFamily="18" charset="0"/>
              <a:ea typeface="宋体" panose="02010600030101010101" pitchFamily="2" charset="-122"/>
            </a:endParaRPr>
          </a:p>
        </p:txBody>
      </p:sp>
      <p:grpSp>
        <p:nvGrpSpPr>
          <p:cNvPr id="8" name="Group 23"/>
          <p:cNvGrpSpPr/>
          <p:nvPr/>
        </p:nvGrpSpPr>
        <p:grpSpPr>
          <a:xfrm>
            <a:off x="3424238" y="1090613"/>
            <a:ext cx="1817687" cy="465137"/>
            <a:chOff x="1996" y="827"/>
            <a:chExt cx="1145" cy="293"/>
          </a:xfrm>
        </p:grpSpPr>
        <p:sp>
          <p:nvSpPr>
            <p:cNvPr id="36886" name="Freeform 24"/>
            <p:cNvSpPr/>
            <p:nvPr/>
          </p:nvSpPr>
          <p:spPr>
            <a:xfrm>
              <a:off x="3140" y="827"/>
              <a:ext cx="1" cy="293"/>
            </a:xfrm>
            <a:custGeom>
              <a:avLst/>
              <a:gdLst/>
              <a:ahLst/>
              <a:cxnLst>
                <a:cxn ang="0">
                  <a:pos x="1" y="0"/>
                </a:cxn>
                <a:cxn ang="0">
                  <a:pos x="0" y="293"/>
                </a:cxn>
              </a:cxnLst>
              <a:pathLst>
                <a:path w="1" h="293">
                  <a:moveTo>
                    <a:pt x="1" y="0"/>
                  </a:moveTo>
                  <a:lnTo>
                    <a:pt x="0" y="293"/>
                  </a:lnTo>
                </a:path>
              </a:pathLst>
            </a:custGeom>
            <a:solidFill>
              <a:srgbClr val="FFFFFF"/>
            </a:solidFill>
            <a:ln w="28575" cap="flat" cmpd="sng">
              <a:solidFill>
                <a:srgbClr val="C00000"/>
              </a:solidFill>
              <a:prstDash val="solid"/>
              <a:round/>
              <a:headEnd type="none" w="med" len="med"/>
              <a:tailEnd type="none" w="med" len="med"/>
            </a:ln>
          </p:spPr>
          <p:txBody>
            <a:bodyPr/>
            <a:p>
              <a:endParaRPr lang="zh-CN" altLang="en-US"/>
            </a:p>
          </p:txBody>
        </p:sp>
        <p:sp>
          <p:nvSpPr>
            <p:cNvPr id="36887" name="Text Box 25"/>
            <p:cNvSpPr txBox="1"/>
            <p:nvPr/>
          </p:nvSpPr>
          <p:spPr>
            <a:xfrm>
              <a:off x="1996" y="902"/>
              <a:ext cx="308" cy="17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grpSp>
      <p:grpSp>
        <p:nvGrpSpPr>
          <p:cNvPr id="9" name="Group 26"/>
          <p:cNvGrpSpPr/>
          <p:nvPr/>
        </p:nvGrpSpPr>
        <p:grpSpPr>
          <a:xfrm>
            <a:off x="3424238" y="1778000"/>
            <a:ext cx="1868487" cy="554038"/>
            <a:chOff x="1996" y="1260"/>
            <a:chExt cx="1177" cy="349"/>
          </a:xfrm>
        </p:grpSpPr>
        <p:grpSp>
          <p:nvGrpSpPr>
            <p:cNvPr id="36889" name="Group 27"/>
            <p:cNvGrpSpPr/>
            <p:nvPr/>
          </p:nvGrpSpPr>
          <p:grpSpPr>
            <a:xfrm>
              <a:off x="3113" y="1260"/>
              <a:ext cx="60" cy="349"/>
              <a:chOff x="3113" y="1260"/>
              <a:chExt cx="60" cy="349"/>
            </a:xfrm>
          </p:grpSpPr>
          <p:sp>
            <p:nvSpPr>
              <p:cNvPr id="36890" name="Freeform 28"/>
              <p:cNvSpPr/>
              <p:nvPr/>
            </p:nvSpPr>
            <p:spPr>
              <a:xfrm>
                <a:off x="3140" y="1260"/>
                <a:ext cx="1" cy="316"/>
              </a:xfrm>
              <a:custGeom>
                <a:avLst/>
                <a:gdLst/>
                <a:ahLst/>
                <a:cxnLst>
                  <a:cxn ang="0">
                    <a:pos x="1" y="0"/>
                  </a:cxn>
                  <a:cxn ang="0">
                    <a:pos x="0" y="316"/>
                  </a:cxn>
                </a:cxnLst>
                <a:pathLst>
                  <a:path w="1" h="316">
                    <a:moveTo>
                      <a:pt x="1" y="0"/>
                    </a:moveTo>
                    <a:lnTo>
                      <a:pt x="0" y="316"/>
                    </a:lnTo>
                  </a:path>
                </a:pathLst>
              </a:custGeom>
              <a:solidFill>
                <a:srgbClr val="FFFFFF"/>
              </a:solidFill>
              <a:ln w="28575" cap="flat" cmpd="sng">
                <a:solidFill>
                  <a:srgbClr val="C00000"/>
                </a:solidFill>
                <a:prstDash val="solid"/>
                <a:round/>
                <a:headEnd type="none" w="med" len="med"/>
                <a:tailEnd type="none" w="med" len="med"/>
              </a:ln>
            </p:spPr>
            <p:txBody>
              <a:bodyPr/>
              <a:p>
                <a:endParaRPr lang="zh-CN" altLang="en-US"/>
              </a:p>
            </p:txBody>
          </p:sp>
          <p:sp>
            <p:nvSpPr>
              <p:cNvPr id="36891" name="Freeform 29"/>
              <p:cNvSpPr/>
              <p:nvPr/>
            </p:nvSpPr>
            <p:spPr>
              <a:xfrm>
                <a:off x="3113" y="1552"/>
                <a:ext cx="60" cy="57"/>
              </a:xfrm>
              <a:custGeom>
                <a:avLst/>
                <a:gdLst/>
                <a:ahLst/>
                <a:cxnLst>
                  <a:cxn ang="0">
                    <a:pos x="0" y="0"/>
                  </a:cxn>
                  <a:cxn ang="0">
                    <a:pos x="31" y="64"/>
                  </a:cxn>
                  <a:cxn ang="0">
                    <a:pos x="60" y="0"/>
                  </a:cxn>
                  <a:cxn ang="0">
                    <a:pos x="31" y="21"/>
                  </a:cxn>
                  <a:cxn ang="0">
                    <a:pos x="0" y="0"/>
                  </a:cxn>
                </a:cxnLst>
                <a:pathLst>
                  <a:path w="60" h="51">
                    <a:moveTo>
                      <a:pt x="0" y="0"/>
                    </a:moveTo>
                    <a:lnTo>
                      <a:pt x="31" y="51"/>
                    </a:lnTo>
                    <a:lnTo>
                      <a:pt x="60" y="0"/>
                    </a:lnTo>
                    <a:lnTo>
                      <a:pt x="31" y="17"/>
                    </a:lnTo>
                    <a:lnTo>
                      <a:pt x="0" y="0"/>
                    </a:lnTo>
                    <a:close/>
                  </a:path>
                </a:pathLst>
              </a:custGeom>
              <a:solidFill>
                <a:srgbClr val="000000"/>
              </a:solidFill>
              <a:ln w="28575" cap="flat" cmpd="sng">
                <a:solidFill>
                  <a:srgbClr val="C00000"/>
                </a:solidFill>
                <a:prstDash val="solid"/>
                <a:round/>
                <a:headEnd type="none" w="med" len="med"/>
                <a:tailEnd type="none" w="med" len="med"/>
              </a:ln>
            </p:spPr>
            <p:txBody>
              <a:bodyPr/>
              <a:p>
                <a:endParaRPr lang="zh-CN" altLang="en-US"/>
              </a:p>
            </p:txBody>
          </p:sp>
        </p:grpSp>
        <p:sp>
          <p:nvSpPr>
            <p:cNvPr id="36892" name="Text Box 30"/>
            <p:cNvSpPr txBox="1"/>
            <p:nvPr/>
          </p:nvSpPr>
          <p:spPr>
            <a:xfrm>
              <a:off x="1996" y="1286"/>
              <a:ext cx="308" cy="178"/>
            </a:xfrm>
            <a:prstGeom prst="rect">
              <a:avLst/>
            </a:prstGeom>
            <a:noFill/>
            <a:ln w="9525">
              <a:noFill/>
            </a:ln>
          </p:spPr>
          <p:txBody>
            <a:bodyPr vert="eaVert" wrap="none" anchor="t" anchorCtr="0">
              <a:spAutoFit/>
            </a:bodyPr>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36893" name="Text Box 31"/>
            <p:cNvSpPr txBox="1"/>
            <p:nvPr/>
          </p:nvSpPr>
          <p:spPr>
            <a:xfrm>
              <a:off x="2007" y="1502"/>
              <a:ext cx="308" cy="58"/>
            </a:xfrm>
            <a:prstGeom prst="rect">
              <a:avLst/>
            </a:prstGeom>
            <a:noFill/>
            <a:ln w="9525">
              <a:noFill/>
            </a:ln>
          </p:spPr>
          <p:txBody>
            <a:bodyPr vert="eaVert" wrap="none" anchor="t" anchorCtr="0">
              <a:spAutoFit/>
            </a:bodyPr>
            <a:p>
              <a:endParaRPr lang="en-US" altLang="zh-CN" sz="2000" dirty="0">
                <a:latin typeface="Times New Roman" panose="02020603050405020304" pitchFamily="18" charset="0"/>
                <a:ea typeface="宋体" panose="02010600030101010101" pitchFamily="2" charset="-122"/>
              </a:endParaRPr>
            </a:p>
          </p:txBody>
        </p:sp>
      </p:grpSp>
      <p:sp>
        <p:nvSpPr>
          <p:cNvPr id="106" name="Text Box 32"/>
          <p:cNvSpPr txBox="1"/>
          <p:nvPr/>
        </p:nvSpPr>
        <p:spPr>
          <a:xfrm>
            <a:off x="2846388" y="3068638"/>
            <a:ext cx="1435100" cy="366712"/>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CALL SUB2</a:t>
            </a:r>
            <a:endParaRPr lang="en-US" altLang="zh-CN" dirty="0">
              <a:latin typeface="Times New Roman" panose="02020603050405020304" pitchFamily="18" charset="0"/>
              <a:ea typeface="宋体" panose="02010600030101010101" pitchFamily="2" charset="-122"/>
            </a:endParaRPr>
          </a:p>
        </p:txBody>
      </p:sp>
      <p:grpSp>
        <p:nvGrpSpPr>
          <p:cNvPr id="11" name="Group 33"/>
          <p:cNvGrpSpPr/>
          <p:nvPr/>
        </p:nvGrpSpPr>
        <p:grpSpPr>
          <a:xfrm>
            <a:off x="3424238" y="2763838"/>
            <a:ext cx="1868487" cy="458787"/>
            <a:chOff x="1996" y="1881"/>
            <a:chExt cx="1177" cy="289"/>
          </a:xfrm>
        </p:grpSpPr>
        <p:grpSp>
          <p:nvGrpSpPr>
            <p:cNvPr id="36896" name="Group 34"/>
            <p:cNvGrpSpPr/>
            <p:nvPr/>
          </p:nvGrpSpPr>
          <p:grpSpPr>
            <a:xfrm>
              <a:off x="3113" y="1881"/>
              <a:ext cx="60" cy="289"/>
              <a:chOff x="3113" y="1881"/>
              <a:chExt cx="60" cy="289"/>
            </a:xfrm>
          </p:grpSpPr>
          <p:sp>
            <p:nvSpPr>
              <p:cNvPr id="36897" name="Freeform 35"/>
              <p:cNvSpPr/>
              <p:nvPr/>
            </p:nvSpPr>
            <p:spPr>
              <a:xfrm>
                <a:off x="3140" y="1881"/>
                <a:ext cx="1" cy="255"/>
              </a:xfrm>
              <a:custGeom>
                <a:avLst/>
                <a:gdLst/>
                <a:ahLst/>
                <a:cxnLst>
                  <a:cxn ang="0">
                    <a:pos x="1" y="0"/>
                  </a:cxn>
                  <a:cxn ang="0">
                    <a:pos x="0" y="255"/>
                  </a:cxn>
                </a:cxnLst>
                <a:pathLst>
                  <a:path w="1" h="255">
                    <a:moveTo>
                      <a:pt x="1" y="0"/>
                    </a:moveTo>
                    <a:lnTo>
                      <a:pt x="0" y="255"/>
                    </a:lnTo>
                  </a:path>
                </a:pathLst>
              </a:custGeom>
              <a:solidFill>
                <a:srgbClr val="FFFFFF"/>
              </a:solidFill>
              <a:ln w="28575" cap="flat" cmpd="sng">
                <a:solidFill>
                  <a:srgbClr val="C00000"/>
                </a:solidFill>
                <a:prstDash val="solid"/>
                <a:round/>
                <a:headEnd type="none" w="med" len="med"/>
                <a:tailEnd type="none" w="med" len="med"/>
              </a:ln>
            </p:spPr>
            <p:txBody>
              <a:bodyPr/>
              <a:p>
                <a:endParaRPr lang="zh-CN" altLang="en-US"/>
              </a:p>
            </p:txBody>
          </p:sp>
          <p:sp>
            <p:nvSpPr>
              <p:cNvPr id="36898" name="Freeform 36"/>
              <p:cNvSpPr/>
              <p:nvPr/>
            </p:nvSpPr>
            <p:spPr>
              <a:xfrm>
                <a:off x="3113" y="2114"/>
                <a:ext cx="60" cy="56"/>
              </a:xfrm>
              <a:custGeom>
                <a:avLst/>
                <a:gdLst/>
                <a:ahLst/>
                <a:cxnLst>
                  <a:cxn ang="0">
                    <a:pos x="0" y="0"/>
                  </a:cxn>
                  <a:cxn ang="0">
                    <a:pos x="31" y="63"/>
                  </a:cxn>
                  <a:cxn ang="0">
                    <a:pos x="60" y="0"/>
                  </a:cxn>
                  <a:cxn ang="0">
                    <a:pos x="31" y="21"/>
                  </a:cxn>
                  <a:cxn ang="0">
                    <a:pos x="0" y="0"/>
                  </a:cxn>
                </a:cxnLst>
                <a:pathLst>
                  <a:path w="60" h="50">
                    <a:moveTo>
                      <a:pt x="0" y="0"/>
                    </a:moveTo>
                    <a:lnTo>
                      <a:pt x="31" y="50"/>
                    </a:lnTo>
                    <a:lnTo>
                      <a:pt x="60" y="0"/>
                    </a:lnTo>
                    <a:lnTo>
                      <a:pt x="31" y="17"/>
                    </a:lnTo>
                    <a:lnTo>
                      <a:pt x="0" y="0"/>
                    </a:lnTo>
                    <a:close/>
                  </a:path>
                </a:pathLst>
              </a:custGeom>
              <a:solidFill>
                <a:srgbClr val="000000"/>
              </a:solidFill>
              <a:ln w="28575" cap="flat" cmpd="sng">
                <a:solidFill>
                  <a:srgbClr val="C00000"/>
                </a:solidFill>
                <a:prstDash val="solid"/>
                <a:round/>
                <a:headEnd type="none" w="med" len="med"/>
                <a:tailEnd type="none" w="med" len="med"/>
              </a:ln>
            </p:spPr>
            <p:txBody>
              <a:bodyPr/>
              <a:p>
                <a:endParaRPr lang="zh-CN" altLang="en-US"/>
              </a:p>
            </p:txBody>
          </p:sp>
        </p:grpSp>
        <p:sp>
          <p:nvSpPr>
            <p:cNvPr id="36899" name="Text Box 37"/>
            <p:cNvSpPr txBox="1"/>
            <p:nvPr/>
          </p:nvSpPr>
          <p:spPr>
            <a:xfrm>
              <a:off x="1996" y="1927"/>
              <a:ext cx="308" cy="218"/>
            </a:xfrm>
            <a:prstGeom prst="rect">
              <a:avLst/>
            </a:prstGeom>
            <a:noFill/>
            <a:ln w="9525">
              <a:noFill/>
            </a:ln>
          </p:spPr>
          <p:txBody>
            <a:bodyPr vert="eaVert" wrap="none" anchor="t" anchorCtr="0">
              <a:spAutoFit/>
            </a:bodyPr>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grpSp>
      <p:grpSp>
        <p:nvGrpSpPr>
          <p:cNvPr id="13" name="Group 38"/>
          <p:cNvGrpSpPr/>
          <p:nvPr/>
        </p:nvGrpSpPr>
        <p:grpSpPr>
          <a:xfrm>
            <a:off x="3424238" y="3322638"/>
            <a:ext cx="1817687" cy="487362"/>
            <a:chOff x="1996" y="2233"/>
            <a:chExt cx="1145" cy="307"/>
          </a:xfrm>
        </p:grpSpPr>
        <p:sp>
          <p:nvSpPr>
            <p:cNvPr id="36901" name="Freeform 39"/>
            <p:cNvSpPr/>
            <p:nvPr/>
          </p:nvSpPr>
          <p:spPr>
            <a:xfrm>
              <a:off x="3140" y="2233"/>
              <a:ext cx="1" cy="307"/>
            </a:xfrm>
            <a:custGeom>
              <a:avLst/>
              <a:gdLst/>
              <a:ahLst/>
              <a:cxnLst>
                <a:cxn ang="0">
                  <a:pos x="1" y="0"/>
                </a:cxn>
                <a:cxn ang="0">
                  <a:pos x="0" y="307"/>
                </a:cxn>
              </a:cxnLst>
              <a:pathLst>
                <a:path w="1" h="307">
                  <a:moveTo>
                    <a:pt x="1" y="0"/>
                  </a:moveTo>
                  <a:lnTo>
                    <a:pt x="0" y="307"/>
                  </a:lnTo>
                </a:path>
              </a:pathLst>
            </a:custGeom>
            <a:solidFill>
              <a:srgbClr val="FFFFFF"/>
            </a:solidFill>
            <a:ln w="28575" cap="flat" cmpd="sng">
              <a:solidFill>
                <a:srgbClr val="C00000"/>
              </a:solidFill>
              <a:prstDash val="solid"/>
              <a:round/>
              <a:headEnd type="none" w="med" len="med"/>
              <a:tailEnd type="none" w="med" len="med"/>
            </a:ln>
          </p:spPr>
          <p:txBody>
            <a:bodyPr/>
            <a:p>
              <a:endParaRPr lang="zh-CN" altLang="en-US"/>
            </a:p>
          </p:txBody>
        </p:sp>
        <p:sp>
          <p:nvSpPr>
            <p:cNvPr id="36902" name="Text Box 40"/>
            <p:cNvSpPr txBox="1"/>
            <p:nvPr/>
          </p:nvSpPr>
          <p:spPr>
            <a:xfrm>
              <a:off x="1996" y="2311"/>
              <a:ext cx="308" cy="178"/>
            </a:xfrm>
            <a:prstGeom prst="rect">
              <a:avLst/>
            </a:prstGeom>
            <a:noFill/>
            <a:ln w="9525">
              <a:noFill/>
            </a:ln>
          </p:spPr>
          <p:txBody>
            <a:bodyPr vert="eaVert" wrap="none" anchor="t" anchorCtr="0">
              <a:spAutoFit/>
            </a:bodyPr>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grpSp>
      <p:sp>
        <p:nvSpPr>
          <p:cNvPr id="115" name="Text Box 41"/>
          <p:cNvSpPr txBox="1"/>
          <p:nvPr/>
        </p:nvSpPr>
        <p:spPr>
          <a:xfrm>
            <a:off x="2846388" y="3678238"/>
            <a:ext cx="1435100" cy="366712"/>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CALL SUB2</a:t>
            </a:r>
            <a:endParaRPr lang="en-US" altLang="zh-CN" dirty="0">
              <a:latin typeface="Times New Roman" panose="02020603050405020304" pitchFamily="18" charset="0"/>
              <a:ea typeface="宋体" panose="02010600030101010101" pitchFamily="2" charset="-122"/>
            </a:endParaRPr>
          </a:p>
        </p:txBody>
      </p:sp>
      <p:grpSp>
        <p:nvGrpSpPr>
          <p:cNvPr id="14" name="Group 42"/>
          <p:cNvGrpSpPr/>
          <p:nvPr/>
        </p:nvGrpSpPr>
        <p:grpSpPr>
          <a:xfrm>
            <a:off x="3424238" y="3968750"/>
            <a:ext cx="1868487" cy="604838"/>
            <a:chOff x="1996" y="2640"/>
            <a:chExt cx="1177" cy="381"/>
          </a:xfrm>
        </p:grpSpPr>
        <p:grpSp>
          <p:nvGrpSpPr>
            <p:cNvPr id="36905" name="Group 43"/>
            <p:cNvGrpSpPr/>
            <p:nvPr/>
          </p:nvGrpSpPr>
          <p:grpSpPr>
            <a:xfrm>
              <a:off x="3113" y="2640"/>
              <a:ext cx="60" cy="381"/>
              <a:chOff x="3113" y="2640"/>
              <a:chExt cx="60" cy="381"/>
            </a:xfrm>
          </p:grpSpPr>
          <p:sp>
            <p:nvSpPr>
              <p:cNvPr id="36906" name="Freeform 44"/>
              <p:cNvSpPr/>
              <p:nvPr/>
            </p:nvSpPr>
            <p:spPr>
              <a:xfrm>
                <a:off x="3140" y="2640"/>
                <a:ext cx="1" cy="340"/>
              </a:xfrm>
              <a:custGeom>
                <a:avLst/>
                <a:gdLst/>
                <a:ahLst/>
                <a:cxnLst>
                  <a:cxn ang="0">
                    <a:pos x="1" y="0"/>
                  </a:cxn>
                  <a:cxn ang="0">
                    <a:pos x="0" y="340"/>
                  </a:cxn>
                </a:cxnLst>
                <a:pathLst>
                  <a:path w="1" h="340">
                    <a:moveTo>
                      <a:pt x="1" y="0"/>
                    </a:moveTo>
                    <a:lnTo>
                      <a:pt x="0" y="340"/>
                    </a:lnTo>
                  </a:path>
                </a:pathLst>
              </a:custGeom>
              <a:solidFill>
                <a:srgbClr val="FFFFFF"/>
              </a:solidFill>
              <a:ln w="28575" cap="flat" cmpd="sng">
                <a:solidFill>
                  <a:srgbClr val="C00000"/>
                </a:solidFill>
                <a:prstDash val="solid"/>
                <a:round/>
                <a:headEnd type="none" w="med" len="med"/>
                <a:tailEnd type="none" w="med" len="med"/>
              </a:ln>
            </p:spPr>
            <p:txBody>
              <a:bodyPr/>
              <a:p>
                <a:endParaRPr lang="zh-CN" altLang="en-US"/>
              </a:p>
            </p:txBody>
          </p:sp>
          <p:sp>
            <p:nvSpPr>
              <p:cNvPr id="36907" name="Freeform 45"/>
              <p:cNvSpPr/>
              <p:nvPr/>
            </p:nvSpPr>
            <p:spPr>
              <a:xfrm>
                <a:off x="3113" y="2965"/>
                <a:ext cx="60" cy="56"/>
              </a:xfrm>
              <a:custGeom>
                <a:avLst/>
                <a:gdLst/>
                <a:ahLst/>
                <a:cxnLst>
                  <a:cxn ang="0">
                    <a:pos x="0" y="0"/>
                  </a:cxn>
                  <a:cxn ang="0">
                    <a:pos x="31" y="63"/>
                  </a:cxn>
                  <a:cxn ang="0">
                    <a:pos x="60" y="0"/>
                  </a:cxn>
                  <a:cxn ang="0">
                    <a:pos x="31" y="21"/>
                  </a:cxn>
                  <a:cxn ang="0">
                    <a:pos x="0" y="0"/>
                  </a:cxn>
                </a:cxnLst>
                <a:pathLst>
                  <a:path w="60" h="50">
                    <a:moveTo>
                      <a:pt x="0" y="0"/>
                    </a:moveTo>
                    <a:lnTo>
                      <a:pt x="31" y="50"/>
                    </a:lnTo>
                    <a:lnTo>
                      <a:pt x="60" y="0"/>
                    </a:lnTo>
                    <a:lnTo>
                      <a:pt x="31" y="17"/>
                    </a:lnTo>
                    <a:lnTo>
                      <a:pt x="0" y="0"/>
                    </a:lnTo>
                    <a:close/>
                  </a:path>
                </a:pathLst>
              </a:custGeom>
              <a:solidFill>
                <a:srgbClr val="000000"/>
              </a:solidFill>
              <a:ln w="28575" cap="flat" cmpd="sng">
                <a:solidFill>
                  <a:srgbClr val="C00000"/>
                </a:solidFill>
                <a:prstDash val="solid"/>
                <a:round/>
                <a:headEnd type="none" w="med" len="med"/>
                <a:tailEnd type="none" w="med" len="med"/>
              </a:ln>
            </p:spPr>
            <p:txBody>
              <a:bodyPr/>
              <a:p>
                <a:endParaRPr lang="zh-CN" altLang="en-US"/>
              </a:p>
            </p:txBody>
          </p:sp>
        </p:grpSp>
        <p:sp>
          <p:nvSpPr>
            <p:cNvPr id="36908" name="Text Box 46"/>
            <p:cNvSpPr txBox="1"/>
            <p:nvPr/>
          </p:nvSpPr>
          <p:spPr>
            <a:xfrm>
              <a:off x="1996" y="2689"/>
              <a:ext cx="308" cy="218"/>
            </a:xfrm>
            <a:prstGeom prst="rect">
              <a:avLst/>
            </a:prstGeom>
            <a:noFill/>
            <a:ln w="9525">
              <a:noFill/>
            </a:ln>
          </p:spPr>
          <p:txBody>
            <a:bodyPr vert="eaVert" wrap="none" anchor="t" anchorCtr="0">
              <a:spAutoFit/>
            </a:bodyPr>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grpSp>
      <p:sp>
        <p:nvSpPr>
          <p:cNvPr id="121" name="Text Box 47"/>
          <p:cNvSpPr txBox="1"/>
          <p:nvPr/>
        </p:nvSpPr>
        <p:spPr>
          <a:xfrm>
            <a:off x="2982913" y="4287838"/>
            <a:ext cx="1149350" cy="366712"/>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RETURN</a:t>
            </a:r>
            <a:endParaRPr lang="en-US" altLang="zh-CN" dirty="0">
              <a:latin typeface="Times New Roman" panose="02020603050405020304" pitchFamily="18" charset="0"/>
              <a:ea typeface="宋体" panose="02010600030101010101" pitchFamily="2" charset="-122"/>
            </a:endParaRPr>
          </a:p>
        </p:txBody>
      </p:sp>
      <p:sp>
        <p:nvSpPr>
          <p:cNvPr id="122" name="Text Box 48"/>
          <p:cNvSpPr txBox="1"/>
          <p:nvPr/>
        </p:nvSpPr>
        <p:spPr>
          <a:xfrm>
            <a:off x="2998788" y="5659438"/>
            <a:ext cx="1149350" cy="366712"/>
          </a:xfrm>
          <a:prstGeom prst="rect">
            <a:avLst/>
          </a:prstGeom>
          <a:noFill/>
          <a:ln w="9525">
            <a:noFill/>
          </a:ln>
        </p:spPr>
        <p:txBody>
          <a:bodyPr wrap="none" anchor="t" anchorCtr="0">
            <a:spAutoFit/>
          </a:bodyPr>
          <a:p>
            <a:r>
              <a:rPr lang="en-US" altLang="zh-CN" dirty="0">
                <a:latin typeface="Times New Roman" panose="02020603050405020304" pitchFamily="18" charset="0"/>
                <a:ea typeface="宋体" panose="02010600030101010101" pitchFamily="2" charset="-122"/>
              </a:rPr>
              <a:t>RETURN</a:t>
            </a:r>
            <a:endParaRPr lang="en-US" altLang="zh-CN" dirty="0">
              <a:latin typeface="Times New Roman" panose="02020603050405020304" pitchFamily="18" charset="0"/>
              <a:ea typeface="宋体" panose="02010600030101010101" pitchFamily="2" charset="-122"/>
            </a:endParaRPr>
          </a:p>
        </p:txBody>
      </p:sp>
      <p:grpSp>
        <p:nvGrpSpPr>
          <p:cNvPr id="16" name="Group 49"/>
          <p:cNvGrpSpPr/>
          <p:nvPr/>
        </p:nvGrpSpPr>
        <p:grpSpPr>
          <a:xfrm>
            <a:off x="2008188" y="692150"/>
            <a:ext cx="4003675" cy="5594350"/>
            <a:chOff x="1104" y="576"/>
            <a:chExt cx="2522" cy="3524"/>
          </a:xfrm>
        </p:grpSpPr>
        <p:sp>
          <p:nvSpPr>
            <p:cNvPr id="36912" name="Rectangle 50"/>
            <p:cNvSpPr/>
            <p:nvPr/>
          </p:nvSpPr>
          <p:spPr>
            <a:xfrm>
              <a:off x="1663" y="827"/>
              <a:ext cx="849" cy="813"/>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6913" name="Rectangle 51"/>
            <p:cNvSpPr/>
            <p:nvPr/>
          </p:nvSpPr>
          <p:spPr>
            <a:xfrm>
              <a:off x="1663" y="1881"/>
              <a:ext cx="849" cy="1145"/>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6914" name="Rectangle 52"/>
            <p:cNvSpPr/>
            <p:nvPr/>
          </p:nvSpPr>
          <p:spPr>
            <a:xfrm>
              <a:off x="1663" y="3286"/>
              <a:ext cx="849" cy="61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6915" name="Rectangle 53"/>
            <p:cNvSpPr/>
            <p:nvPr/>
          </p:nvSpPr>
          <p:spPr>
            <a:xfrm>
              <a:off x="2721" y="827"/>
              <a:ext cx="849" cy="813"/>
            </a:xfrm>
            <a:prstGeom prst="rect">
              <a:avLst/>
            </a:prstGeom>
            <a:noFill/>
            <a:ln w="28575" cap="flat" cmpd="sng">
              <a:solidFill>
                <a:srgbClr val="C000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6916" name="Rectangle 54"/>
            <p:cNvSpPr/>
            <p:nvPr/>
          </p:nvSpPr>
          <p:spPr>
            <a:xfrm>
              <a:off x="2721" y="1881"/>
              <a:ext cx="849" cy="1145"/>
            </a:xfrm>
            <a:prstGeom prst="rect">
              <a:avLst/>
            </a:prstGeom>
            <a:noFill/>
            <a:ln w="28575" cap="flat" cmpd="sng">
              <a:solidFill>
                <a:srgbClr val="C000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6917" name="Rectangle 55"/>
            <p:cNvSpPr/>
            <p:nvPr/>
          </p:nvSpPr>
          <p:spPr>
            <a:xfrm>
              <a:off x="2721" y="3286"/>
              <a:ext cx="849" cy="618"/>
            </a:xfrm>
            <a:prstGeom prst="rect">
              <a:avLst/>
            </a:prstGeom>
            <a:noFill/>
            <a:ln w="28575" cap="flat" cmpd="sng">
              <a:solidFill>
                <a:srgbClr val="C00000"/>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36918" name="Text Box 56"/>
            <p:cNvSpPr txBox="1"/>
            <p:nvPr/>
          </p:nvSpPr>
          <p:spPr>
            <a:xfrm>
              <a:off x="1824" y="624"/>
              <a:ext cx="551" cy="230"/>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主程序</a:t>
              </a:r>
              <a:endParaRPr lang="zh-CN" altLang="en-US" dirty="0">
                <a:latin typeface="Times New Roman" panose="02020603050405020304" pitchFamily="18" charset="0"/>
                <a:ea typeface="宋体" panose="02010600030101010101" pitchFamily="2" charset="-122"/>
              </a:endParaRPr>
            </a:p>
          </p:txBody>
        </p:sp>
        <p:sp>
          <p:nvSpPr>
            <p:cNvPr id="36919" name="Text Box 57"/>
            <p:cNvSpPr txBox="1"/>
            <p:nvPr/>
          </p:nvSpPr>
          <p:spPr>
            <a:xfrm>
              <a:off x="1104" y="576"/>
              <a:ext cx="406" cy="231"/>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地址</a:t>
              </a:r>
              <a:endParaRPr lang="zh-CN" altLang="en-US" dirty="0">
                <a:latin typeface="Times New Roman" panose="02020603050405020304" pitchFamily="18" charset="0"/>
                <a:ea typeface="宋体" panose="02010600030101010101" pitchFamily="2" charset="-122"/>
              </a:endParaRPr>
            </a:p>
          </p:txBody>
        </p:sp>
        <p:sp>
          <p:nvSpPr>
            <p:cNvPr id="36920" name="Text Box 58"/>
            <p:cNvSpPr txBox="1"/>
            <p:nvPr/>
          </p:nvSpPr>
          <p:spPr>
            <a:xfrm>
              <a:off x="1104" y="774"/>
              <a:ext cx="404" cy="231"/>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2000</a:t>
              </a:r>
              <a:endParaRPr lang="zh-CN" altLang="en-US" dirty="0">
                <a:latin typeface="Times New Roman" panose="02020603050405020304" pitchFamily="18" charset="0"/>
                <a:ea typeface="宋体" panose="02010600030101010101" pitchFamily="2" charset="-122"/>
              </a:endParaRPr>
            </a:p>
          </p:txBody>
        </p:sp>
        <p:sp>
          <p:nvSpPr>
            <p:cNvPr id="36921" name="Text Box 59"/>
            <p:cNvSpPr txBox="1"/>
            <p:nvPr/>
          </p:nvSpPr>
          <p:spPr>
            <a:xfrm>
              <a:off x="1104" y="1056"/>
              <a:ext cx="404" cy="231"/>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2100</a:t>
              </a:r>
              <a:endParaRPr lang="zh-CN" altLang="en-US" dirty="0">
                <a:latin typeface="Times New Roman" panose="02020603050405020304" pitchFamily="18" charset="0"/>
                <a:ea typeface="宋体" panose="02010600030101010101" pitchFamily="2" charset="-122"/>
              </a:endParaRPr>
            </a:p>
          </p:txBody>
        </p:sp>
        <p:sp>
          <p:nvSpPr>
            <p:cNvPr id="36922" name="Text Box 60"/>
            <p:cNvSpPr txBox="1"/>
            <p:nvPr/>
          </p:nvSpPr>
          <p:spPr>
            <a:xfrm>
              <a:off x="1104" y="1200"/>
              <a:ext cx="404" cy="231"/>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2101</a:t>
              </a:r>
              <a:endParaRPr lang="zh-CN" altLang="en-US" dirty="0">
                <a:latin typeface="Times New Roman" panose="02020603050405020304" pitchFamily="18" charset="0"/>
                <a:ea typeface="宋体" panose="02010600030101010101" pitchFamily="2" charset="-122"/>
              </a:endParaRPr>
            </a:p>
          </p:txBody>
        </p:sp>
        <p:sp>
          <p:nvSpPr>
            <p:cNvPr id="36923" name="Text Box 61"/>
            <p:cNvSpPr txBox="1"/>
            <p:nvPr/>
          </p:nvSpPr>
          <p:spPr>
            <a:xfrm>
              <a:off x="1632" y="1689"/>
              <a:ext cx="903" cy="231"/>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子程序</a:t>
              </a:r>
              <a:r>
                <a:rPr lang="en-US" altLang="zh-CN" dirty="0">
                  <a:latin typeface="Times New Roman" panose="02020603050405020304" pitchFamily="18" charset="0"/>
                  <a:ea typeface="宋体" panose="02010600030101010101" pitchFamily="2" charset="-122"/>
                </a:rPr>
                <a:t>SUB1</a:t>
              </a:r>
              <a:endParaRPr lang="en-US" altLang="zh-CN" dirty="0">
                <a:latin typeface="Times New Roman" panose="02020603050405020304" pitchFamily="18" charset="0"/>
                <a:ea typeface="宋体" panose="02010600030101010101" pitchFamily="2" charset="-122"/>
              </a:endParaRPr>
            </a:p>
          </p:txBody>
        </p:sp>
        <p:sp>
          <p:nvSpPr>
            <p:cNvPr id="36924" name="Text Box 62"/>
            <p:cNvSpPr txBox="1"/>
            <p:nvPr/>
          </p:nvSpPr>
          <p:spPr>
            <a:xfrm>
              <a:off x="1104" y="1824"/>
              <a:ext cx="404" cy="230"/>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2400</a:t>
              </a:r>
              <a:endParaRPr lang="zh-CN" altLang="en-US" dirty="0">
                <a:latin typeface="Times New Roman" panose="02020603050405020304" pitchFamily="18" charset="0"/>
                <a:ea typeface="宋体" panose="02010600030101010101" pitchFamily="2" charset="-122"/>
              </a:endParaRPr>
            </a:p>
          </p:txBody>
        </p:sp>
        <p:sp>
          <p:nvSpPr>
            <p:cNvPr id="36925" name="Text Box 63"/>
            <p:cNvSpPr txBox="1"/>
            <p:nvPr/>
          </p:nvSpPr>
          <p:spPr>
            <a:xfrm>
              <a:off x="1104" y="2064"/>
              <a:ext cx="404" cy="232"/>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2500</a:t>
              </a:r>
              <a:endParaRPr lang="zh-CN" altLang="en-US" dirty="0">
                <a:latin typeface="Times New Roman" panose="02020603050405020304" pitchFamily="18" charset="0"/>
                <a:ea typeface="宋体" panose="02010600030101010101" pitchFamily="2" charset="-122"/>
              </a:endParaRPr>
            </a:p>
          </p:txBody>
        </p:sp>
        <p:sp>
          <p:nvSpPr>
            <p:cNvPr id="36926" name="Text Box 64"/>
            <p:cNvSpPr txBox="1"/>
            <p:nvPr/>
          </p:nvSpPr>
          <p:spPr>
            <a:xfrm>
              <a:off x="1104" y="2208"/>
              <a:ext cx="404" cy="231"/>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2501</a:t>
              </a:r>
              <a:endParaRPr lang="zh-CN" altLang="en-US" dirty="0">
                <a:latin typeface="Times New Roman" panose="02020603050405020304" pitchFamily="18" charset="0"/>
                <a:ea typeface="宋体" panose="02010600030101010101" pitchFamily="2" charset="-122"/>
              </a:endParaRPr>
            </a:p>
          </p:txBody>
        </p:sp>
        <p:sp>
          <p:nvSpPr>
            <p:cNvPr id="36927" name="Text Box 65"/>
            <p:cNvSpPr txBox="1"/>
            <p:nvPr/>
          </p:nvSpPr>
          <p:spPr>
            <a:xfrm>
              <a:off x="1104" y="2448"/>
              <a:ext cx="404" cy="231"/>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2560</a:t>
              </a:r>
              <a:endParaRPr lang="zh-CN" altLang="en-US" dirty="0">
                <a:latin typeface="Times New Roman" panose="02020603050405020304" pitchFamily="18" charset="0"/>
                <a:ea typeface="宋体" panose="02010600030101010101" pitchFamily="2" charset="-122"/>
              </a:endParaRPr>
            </a:p>
          </p:txBody>
        </p:sp>
        <p:sp>
          <p:nvSpPr>
            <p:cNvPr id="36928" name="Text Box 66"/>
            <p:cNvSpPr txBox="1"/>
            <p:nvPr/>
          </p:nvSpPr>
          <p:spPr>
            <a:xfrm>
              <a:off x="1104" y="2592"/>
              <a:ext cx="404" cy="231"/>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2561</a:t>
              </a:r>
              <a:endParaRPr lang="zh-CN" altLang="en-US" dirty="0">
                <a:latin typeface="Times New Roman" panose="02020603050405020304" pitchFamily="18" charset="0"/>
                <a:ea typeface="宋体" panose="02010600030101010101" pitchFamily="2" charset="-122"/>
              </a:endParaRPr>
            </a:p>
          </p:txBody>
        </p:sp>
        <p:sp>
          <p:nvSpPr>
            <p:cNvPr id="36929" name="Text Box 67"/>
            <p:cNvSpPr txBox="1"/>
            <p:nvPr/>
          </p:nvSpPr>
          <p:spPr>
            <a:xfrm>
              <a:off x="1104" y="3216"/>
              <a:ext cx="404" cy="230"/>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2700</a:t>
              </a:r>
              <a:endParaRPr lang="zh-CN" altLang="en-US" dirty="0">
                <a:latin typeface="Times New Roman" panose="02020603050405020304" pitchFamily="18" charset="0"/>
                <a:ea typeface="宋体" panose="02010600030101010101" pitchFamily="2" charset="-122"/>
              </a:endParaRPr>
            </a:p>
          </p:txBody>
        </p:sp>
        <p:sp>
          <p:nvSpPr>
            <p:cNvPr id="36930" name="Text Box 68"/>
            <p:cNvSpPr txBox="1"/>
            <p:nvPr/>
          </p:nvSpPr>
          <p:spPr>
            <a:xfrm>
              <a:off x="1584" y="3870"/>
              <a:ext cx="986" cy="230"/>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主存空间分配</a:t>
              </a:r>
              <a:endParaRPr lang="zh-CN" altLang="en-US" dirty="0">
                <a:latin typeface="Times New Roman" panose="02020603050405020304" pitchFamily="18" charset="0"/>
                <a:ea typeface="宋体" panose="02010600030101010101" pitchFamily="2" charset="-122"/>
              </a:endParaRPr>
            </a:p>
          </p:txBody>
        </p:sp>
        <p:sp>
          <p:nvSpPr>
            <p:cNvPr id="36931" name="Text Box 69"/>
            <p:cNvSpPr txBox="1"/>
            <p:nvPr/>
          </p:nvSpPr>
          <p:spPr>
            <a:xfrm>
              <a:off x="2640" y="3870"/>
              <a:ext cx="986" cy="230"/>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程序执行流程</a:t>
              </a:r>
              <a:endParaRPr lang="zh-CN" altLang="en-US" dirty="0">
                <a:latin typeface="Times New Roman" panose="02020603050405020304" pitchFamily="18" charset="0"/>
                <a:ea typeface="宋体" panose="02010600030101010101" pitchFamily="2" charset="-122"/>
              </a:endParaRPr>
            </a:p>
          </p:txBody>
        </p:sp>
        <p:sp>
          <p:nvSpPr>
            <p:cNvPr id="36932" name="Text Box 70"/>
            <p:cNvSpPr txBox="1"/>
            <p:nvPr/>
          </p:nvSpPr>
          <p:spPr>
            <a:xfrm>
              <a:off x="1632" y="3081"/>
              <a:ext cx="903" cy="231"/>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子程序</a:t>
              </a:r>
              <a:r>
                <a:rPr lang="en-US" altLang="zh-CN" dirty="0">
                  <a:latin typeface="Times New Roman" panose="02020603050405020304" pitchFamily="18" charset="0"/>
                  <a:ea typeface="宋体" panose="02010600030101010101" pitchFamily="2" charset="-122"/>
                </a:rPr>
                <a:t>SUB2</a:t>
              </a:r>
              <a:endParaRPr lang="en-US" altLang="zh-CN" dirty="0">
                <a:latin typeface="Times New Roman" panose="02020603050405020304" pitchFamily="18" charset="0"/>
                <a:ea typeface="宋体" panose="02010600030101010101" pitchFamily="2" charset="-122"/>
              </a:endParaRPr>
            </a:p>
          </p:txBody>
        </p:sp>
      </p:grpSp>
      <p:grpSp>
        <p:nvGrpSpPr>
          <p:cNvPr id="17" name="Group 72"/>
          <p:cNvGrpSpPr/>
          <p:nvPr/>
        </p:nvGrpSpPr>
        <p:grpSpPr>
          <a:xfrm>
            <a:off x="3424238" y="4994275"/>
            <a:ext cx="2033587" cy="973138"/>
            <a:chOff x="1996" y="3286"/>
            <a:chExt cx="1281" cy="613"/>
          </a:xfrm>
        </p:grpSpPr>
        <p:grpSp>
          <p:nvGrpSpPr>
            <p:cNvPr id="36934" name="Group 73"/>
            <p:cNvGrpSpPr/>
            <p:nvPr/>
          </p:nvGrpSpPr>
          <p:grpSpPr>
            <a:xfrm>
              <a:off x="3218" y="3286"/>
              <a:ext cx="59" cy="613"/>
              <a:chOff x="3218" y="3129"/>
              <a:chExt cx="59" cy="545"/>
            </a:xfrm>
          </p:grpSpPr>
          <p:sp>
            <p:nvSpPr>
              <p:cNvPr id="36935" name="Line 74"/>
              <p:cNvSpPr/>
              <p:nvPr/>
            </p:nvSpPr>
            <p:spPr>
              <a:xfrm>
                <a:off x="3249" y="3129"/>
                <a:ext cx="1" cy="516"/>
              </a:xfrm>
              <a:prstGeom prst="line">
                <a:avLst/>
              </a:prstGeom>
              <a:ln w="28575" cap="flat" cmpd="sng">
                <a:solidFill>
                  <a:srgbClr val="C00000"/>
                </a:solidFill>
                <a:prstDash val="solid"/>
                <a:round/>
                <a:headEnd type="none" w="med" len="med"/>
                <a:tailEnd type="none" w="med" len="med"/>
              </a:ln>
            </p:spPr>
          </p:sp>
          <p:sp>
            <p:nvSpPr>
              <p:cNvPr id="36936" name="Freeform 75"/>
              <p:cNvSpPr/>
              <p:nvPr/>
            </p:nvSpPr>
            <p:spPr>
              <a:xfrm>
                <a:off x="3218" y="3624"/>
                <a:ext cx="59" cy="50"/>
              </a:xfrm>
              <a:custGeom>
                <a:avLst/>
                <a:gdLst/>
                <a:ahLst/>
                <a:cxnLst>
                  <a:cxn ang="0">
                    <a:pos x="0" y="0"/>
                  </a:cxn>
                  <a:cxn ang="0">
                    <a:pos x="31" y="50"/>
                  </a:cxn>
                  <a:cxn ang="0">
                    <a:pos x="59" y="0"/>
                  </a:cxn>
                  <a:cxn ang="0">
                    <a:pos x="31" y="16"/>
                  </a:cxn>
                  <a:cxn ang="0">
                    <a:pos x="0" y="0"/>
                  </a:cxn>
                </a:cxnLst>
                <a:pathLst>
                  <a:path w="59" h="50">
                    <a:moveTo>
                      <a:pt x="0" y="0"/>
                    </a:moveTo>
                    <a:lnTo>
                      <a:pt x="31" y="50"/>
                    </a:lnTo>
                    <a:lnTo>
                      <a:pt x="59" y="0"/>
                    </a:lnTo>
                    <a:lnTo>
                      <a:pt x="31" y="16"/>
                    </a:lnTo>
                    <a:lnTo>
                      <a:pt x="0" y="0"/>
                    </a:lnTo>
                    <a:close/>
                  </a:path>
                </a:pathLst>
              </a:custGeom>
              <a:solidFill>
                <a:srgbClr val="000000"/>
              </a:solidFill>
              <a:ln w="28575" cap="flat" cmpd="sng">
                <a:solidFill>
                  <a:srgbClr val="C00000"/>
                </a:solidFill>
                <a:prstDash val="solid"/>
                <a:round/>
                <a:headEnd type="none" w="med" len="med"/>
                <a:tailEnd type="none" w="med" len="med"/>
              </a:ln>
            </p:spPr>
            <p:txBody>
              <a:bodyPr/>
              <a:p>
                <a:endParaRPr lang="zh-CN" altLang="en-US"/>
              </a:p>
            </p:txBody>
          </p:sp>
        </p:grpSp>
        <p:sp>
          <p:nvSpPr>
            <p:cNvPr id="36937" name="Text Box 76"/>
            <p:cNvSpPr txBox="1"/>
            <p:nvPr/>
          </p:nvSpPr>
          <p:spPr>
            <a:xfrm>
              <a:off x="1996" y="3391"/>
              <a:ext cx="308" cy="178"/>
            </a:xfrm>
            <a:prstGeom prst="rect">
              <a:avLst/>
            </a:prstGeom>
            <a:noFill/>
            <a:ln w="9525">
              <a:noFill/>
            </a:ln>
          </p:spPr>
          <p:txBody>
            <a:bodyPr vert="eaVert" wrap="none" anchor="t" anchorCtr="0">
              <a:spAutoFit/>
            </a:bodyPr>
            <a:p>
              <a:r>
                <a:rPr lang="en-US" altLang="zh-CN" sz="2000"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p:txBody>
        </p:sp>
        <p:sp>
          <p:nvSpPr>
            <p:cNvPr id="36938" name="Text Box 77"/>
            <p:cNvSpPr txBox="1"/>
            <p:nvPr/>
          </p:nvSpPr>
          <p:spPr>
            <a:xfrm>
              <a:off x="2007" y="3554"/>
              <a:ext cx="308" cy="58"/>
            </a:xfrm>
            <a:prstGeom prst="rect">
              <a:avLst/>
            </a:prstGeom>
            <a:noFill/>
            <a:ln w="9525">
              <a:noFill/>
            </a:ln>
          </p:spPr>
          <p:txBody>
            <a:bodyPr vert="eaVert" wrap="none" anchor="t" anchorCtr="0">
              <a:spAutoFit/>
            </a:bodyPr>
            <a:p>
              <a:endParaRPr lang="en-US" altLang="zh-CN" sz="2000" dirty="0">
                <a:latin typeface="Times New Roman" panose="02020603050405020304" pitchFamily="18" charset="0"/>
                <a:ea typeface="宋体" panose="02010600030101010101" pitchFamily="2" charset="-122"/>
              </a:endParaRPr>
            </a:p>
          </p:txBody>
        </p:sp>
      </p:grpSp>
      <p:sp>
        <p:nvSpPr>
          <p:cNvPr id="36939"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To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blinds(horizontal)">
                                      <p:cBhvr>
                                        <p:cTn id="17" dur="500"/>
                                        <p:tgtEl>
                                          <p:spTgt spid="9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strips(downLeft)">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lide(fromTo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blinds(horizontal)">
                                      <p:cBhvr>
                                        <p:cTn id="32" dur="500"/>
                                        <p:tgtEl>
                                          <p:spTgt spid="10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strips(down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slide(fromTop)">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blinds(horizontal)">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strips(upRight)">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slide(fromTop)">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5"/>
                                        </p:tgtEl>
                                        <p:attrNameLst>
                                          <p:attrName>style.visibility</p:attrName>
                                        </p:attrNameLst>
                                      </p:cBhvr>
                                      <p:to>
                                        <p:strVal val="visible"/>
                                      </p:to>
                                    </p:set>
                                    <p:animEffect transition="in" filter="blinds(horizontal)">
                                      <p:cBhvr>
                                        <p:cTn id="62" dur="500"/>
                                        <p:tgtEl>
                                          <p:spTgt spid="115"/>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strips(downLeft)">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1"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slide(fromTop)">
                                      <p:cBhvr>
                                        <p:cTn id="72" dur="500"/>
                                        <p:tgtEl>
                                          <p:spTgt spid="2"/>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3"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strips(upRight)">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1"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slide(fromTop)">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1"/>
                                        </p:tgtEl>
                                        <p:attrNameLst>
                                          <p:attrName>style.visibility</p:attrName>
                                        </p:attrNameLst>
                                      </p:cBhvr>
                                      <p:to>
                                        <p:strVal val="visible"/>
                                      </p:to>
                                    </p:set>
                                    <p:animEffect transition="in" filter="blinds(horizontal)">
                                      <p:cBhvr>
                                        <p:cTn id="87" dur="500"/>
                                        <p:tgtEl>
                                          <p:spTgt spid="121"/>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3" fill="hold"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strips(upRight)">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1"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slide(fromTop)">
                                      <p:cBhvr>
                                        <p:cTn id="9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06" grpId="0"/>
      <p:bldP spid="115" grpId="0"/>
      <p:bldP spid="121" grpId="0"/>
      <p:bldP spid="1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注意事项</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9699" name="Rectangle 3"/>
          <p:cNvSpPr>
            <a:spLocks noGrp="1" noChangeArrowheads="1"/>
          </p:cNvSpPr>
          <p:nvPr>
            <p:ph idx="1"/>
          </p:nvPr>
        </p:nvSpPr>
        <p:spPr>
          <a:xfrm>
            <a:off x="539750" y="2276475"/>
            <a:ext cx="8147050" cy="2160588"/>
          </a:xfrm>
          <a:ln/>
        </p:spPr>
        <p:txBody>
          <a:bodyPr vert="horz" wrap="square" lIns="91440" tIns="45720" rIns="91440" bIns="45720" numCol="1" anchor="t" anchorCtr="0" compatLnSpc="1"/>
          <a:lstStyle/>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子程序可在多处被调用</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允许子程序嵌套</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每个</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CALL</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指令都对应一条</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RETURN</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指令</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37891"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699">
                                            <p:txEl>
                                              <p:charRg st="0" end="11"/>
                                            </p:txEl>
                                          </p:spTgt>
                                        </p:tgtEl>
                                        <p:attrNameLst>
                                          <p:attrName>style.visibility</p:attrName>
                                        </p:attrNameLst>
                                      </p:cBhvr>
                                      <p:to>
                                        <p:strVal val="visible"/>
                                      </p:to>
                                    </p:set>
                                    <p:animEffect transition="in" filter="blinds(horizontal)">
                                      <p:cBhvr>
                                        <p:cTn id="10" dur="500"/>
                                        <p:tgtEl>
                                          <p:spTgt spid="29699">
                                            <p:txEl>
                                              <p:charRg st="0" end="1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9699">
                                            <p:txEl>
                                              <p:charRg st="11" end="35"/>
                                            </p:txEl>
                                          </p:spTgt>
                                        </p:tgtEl>
                                        <p:attrNameLst>
                                          <p:attrName>style.visibility</p:attrName>
                                        </p:attrNameLst>
                                      </p:cBhvr>
                                      <p:to>
                                        <p:strVal val="visible"/>
                                      </p:to>
                                    </p:set>
                                    <p:animEffect transition="in" filter="blinds(horizontal)">
                                      <p:cBhvr>
                                        <p:cTn id="15" dur="500"/>
                                        <p:tgtEl>
                                          <p:spTgt spid="29699">
                                            <p:txEl>
                                              <p:charRg st="11" end="3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9699">
                                            <p:txEl>
                                              <p:charRg st="35" end="57"/>
                                            </p:txEl>
                                          </p:spTgt>
                                        </p:tgtEl>
                                        <p:attrNameLst>
                                          <p:attrName>style.visibility</p:attrName>
                                        </p:attrNameLst>
                                      </p:cBhvr>
                                      <p:to>
                                        <p:strVal val="visible"/>
                                      </p:to>
                                    </p:set>
                                    <p:animEffect transition="in" filter="blinds(horizontal)">
                                      <p:cBhvr>
                                        <p:cTn id="20" dur="500"/>
                                        <p:tgtEl>
                                          <p:spTgt spid="29699">
                                            <p:txEl>
                                              <p:charRg st="35" end="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返回地址的存放</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0723" name="Rectangle 3"/>
          <p:cNvSpPr>
            <a:spLocks noGrp="1" noChangeArrowheads="1"/>
          </p:cNvSpPr>
          <p:nvPr>
            <p:ph idx="1"/>
          </p:nvPr>
        </p:nvSpPr>
        <p:spPr>
          <a:xfrm>
            <a:off x="539750" y="1341438"/>
            <a:ext cx="8147050" cy="4248150"/>
          </a:xfrm>
          <a:ln/>
        </p:spPr>
        <p:txBody>
          <a:bodyPr vert="horz" wrap="square" lIns="91440" tIns="45720" rIns="91440" bIns="45720" numCol="1" anchor="t" anchorCtr="0" compatLnSpc="1"/>
          <a:lstStyle/>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由于可以在许多处调用子程序，因此</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CPU</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必须记住返回地址，使子程序能准确返回，返回地址可放在以下三处：</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寄存器内：机器内设有专用寄存器，专门用于存放返回地址。</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子程序的入口地址内</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栈顶内：计算机内设有堆栈，执行</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RETURN</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时，从栈顶取出应返回的地址。</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38915"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500"/>
                                        <p:tgtEl>
                                          <p:spTgt spid="307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723">
                                            <p:txEl>
                                              <p:charRg st="0" end="51"/>
                                            </p:txEl>
                                          </p:spTgt>
                                        </p:tgtEl>
                                        <p:attrNameLst>
                                          <p:attrName>style.visibility</p:attrName>
                                        </p:attrNameLst>
                                      </p:cBhvr>
                                      <p:to>
                                        <p:strVal val="visible"/>
                                      </p:to>
                                    </p:set>
                                    <p:animEffect transition="in" filter="blinds(horizontal)">
                                      <p:cBhvr>
                                        <p:cTn id="10" dur="500"/>
                                        <p:tgtEl>
                                          <p:spTgt spid="30723">
                                            <p:txEl>
                                              <p:charRg st="0" end="5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0723">
                                            <p:txEl>
                                              <p:charRg st="51" end="79"/>
                                            </p:txEl>
                                          </p:spTgt>
                                        </p:tgtEl>
                                        <p:attrNameLst>
                                          <p:attrName>style.visibility</p:attrName>
                                        </p:attrNameLst>
                                      </p:cBhvr>
                                      <p:to>
                                        <p:strVal val="visible"/>
                                      </p:to>
                                    </p:set>
                                    <p:animEffect transition="in" filter="blinds(horizontal)">
                                      <p:cBhvr>
                                        <p:cTn id="15" dur="500"/>
                                        <p:tgtEl>
                                          <p:spTgt spid="30723">
                                            <p:txEl>
                                              <p:charRg st="51" end="7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723">
                                            <p:txEl>
                                              <p:charRg st="79" end="89"/>
                                            </p:txEl>
                                          </p:spTgt>
                                        </p:tgtEl>
                                        <p:attrNameLst>
                                          <p:attrName>style.visibility</p:attrName>
                                        </p:attrNameLst>
                                      </p:cBhvr>
                                      <p:to>
                                        <p:strVal val="visible"/>
                                      </p:to>
                                    </p:set>
                                    <p:animEffect transition="in" filter="blinds(horizontal)">
                                      <p:cBhvr>
                                        <p:cTn id="20" dur="500"/>
                                        <p:tgtEl>
                                          <p:spTgt spid="30723">
                                            <p:txEl>
                                              <p:charRg st="79" end="8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723">
                                            <p:txEl>
                                              <p:charRg st="89" end="125"/>
                                            </p:txEl>
                                          </p:spTgt>
                                        </p:tgtEl>
                                        <p:attrNameLst>
                                          <p:attrName>style.visibility</p:attrName>
                                        </p:attrNameLst>
                                      </p:cBhvr>
                                      <p:to>
                                        <p:strVal val="visible"/>
                                      </p:to>
                                    </p:set>
                                    <p:animEffect transition="in" filter="blinds(horizontal)">
                                      <p:cBhvr>
                                        <p:cTn id="25" dur="500"/>
                                        <p:tgtEl>
                                          <p:spTgt spid="30723">
                                            <p:txEl>
                                              <p:charRg st="89"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lnSpc>
                <a:spcPct val="90000"/>
              </a:lnSpc>
            </a:pPr>
            <a:r>
              <a:rPr lang="zh-CN" altLang="en-US" sz="4000" dirty="0">
                <a:solidFill>
                  <a:srgbClr val="C00000"/>
                </a:solidFill>
                <a:latin typeface="Times New Roman" panose="02020603050405020304" pitchFamily="18" charset="0"/>
                <a:ea typeface="微软雅黑 Light" panose="020B0502040204020203" pitchFamily="34" charset="-122"/>
                <a:cs typeface="+mj-cs"/>
              </a:rPr>
              <a:t>④陷阱（</a:t>
            </a:r>
            <a:r>
              <a:rPr lang="en-US" altLang="zh-CN" sz="4000" dirty="0">
                <a:solidFill>
                  <a:srgbClr val="C00000"/>
                </a:solidFill>
                <a:latin typeface="Times New Roman" panose="02020603050405020304" pitchFamily="18" charset="0"/>
                <a:ea typeface="微软雅黑 Light" panose="020B0502040204020203" pitchFamily="34" charset="-122"/>
                <a:cs typeface="+mj-cs"/>
              </a:rPr>
              <a:t>Trap）</a:t>
            </a:r>
            <a:r>
              <a:rPr lang="zh-CN" altLang="en-US" sz="4000" dirty="0">
                <a:solidFill>
                  <a:srgbClr val="C00000"/>
                </a:solidFill>
                <a:latin typeface="Times New Roman" panose="02020603050405020304" pitchFamily="18" charset="0"/>
                <a:ea typeface="微软雅黑 Light" panose="020B0502040204020203" pitchFamily="34" charset="-122"/>
                <a:cs typeface="+mj-cs"/>
              </a:rPr>
              <a:t>与陷阱指令</a:t>
            </a:r>
            <a:endParaRPr lang="en-US" altLang="zh-CN" sz="4000" dirty="0">
              <a:solidFill>
                <a:srgbClr val="C00000"/>
              </a:solidFill>
              <a:latin typeface="微软雅黑 Light" panose="020B0502040204020203" pitchFamily="34" charset="-122"/>
              <a:ea typeface="微软雅黑 Light" panose="020B0502040204020203" pitchFamily="34" charset="-122"/>
              <a:cs typeface="+mj-cs"/>
              <a:sym typeface="Wingdings" panose="05000000000000000000" pitchFamily="2" charset="2"/>
            </a:endParaRPr>
          </a:p>
        </p:txBody>
      </p:sp>
      <p:sp>
        <p:nvSpPr>
          <p:cNvPr id="31747" name="Rectangle 3"/>
          <p:cNvSpPr>
            <a:spLocks noGrp="1" noChangeArrowheads="1"/>
          </p:cNvSpPr>
          <p:nvPr>
            <p:ph idx="1"/>
          </p:nvPr>
        </p:nvSpPr>
        <p:spPr>
          <a:xfrm>
            <a:off x="539750" y="1268413"/>
            <a:ext cx="8147050" cy="4897438"/>
          </a:xfrm>
          <a:ln/>
        </p:spPr>
        <p:txBody>
          <a:bodyPr vert="horz" wrap="square" lIns="91440" tIns="45720" rIns="91440" bIns="45720" numCol="1" anchor="t" anchorCtr="0" compatLnSpc="1"/>
          <a:lstStyle/>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陷阱其实是一种意外事故的中断。</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如机器在运行中，可能会出现电源电压不稳定、存储器校验出差错、输入输出设备出现了故障、用户使用未被定义的指令、除数出现为</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0</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、运算结果溢出以及特权指令等种种意外事件，致使计算机不能正常工作。</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此刻必须及时采取措施，否则将影响整个系统正常运行。因此，一旦出现意外故障，计算机就发出陷阱信号，暂停当前程序的执行，转入故障处理程序进行相应的故障处理。</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39939"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747">
                                            <p:txEl>
                                              <p:charRg st="0" end="16"/>
                                            </p:txEl>
                                          </p:spTgt>
                                        </p:tgtEl>
                                        <p:attrNameLst>
                                          <p:attrName>style.visibility</p:attrName>
                                        </p:attrNameLst>
                                      </p:cBhvr>
                                      <p:to>
                                        <p:strVal val="visible"/>
                                      </p:to>
                                    </p:set>
                                    <p:animEffect transition="in" filter="blinds(horizontal)">
                                      <p:cBhvr>
                                        <p:cTn id="10" dur="500"/>
                                        <p:tgtEl>
                                          <p:spTgt spid="31747">
                                            <p:txEl>
                                              <p:charRg st="0" end="1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747">
                                            <p:txEl>
                                              <p:charRg st="16" end="110"/>
                                            </p:txEl>
                                          </p:spTgt>
                                        </p:tgtEl>
                                        <p:attrNameLst>
                                          <p:attrName>style.visibility</p:attrName>
                                        </p:attrNameLst>
                                      </p:cBhvr>
                                      <p:to>
                                        <p:strVal val="visible"/>
                                      </p:to>
                                    </p:set>
                                    <p:animEffect transition="in" filter="blinds(horizontal)">
                                      <p:cBhvr>
                                        <p:cTn id="15" dur="500"/>
                                        <p:tgtEl>
                                          <p:spTgt spid="31747">
                                            <p:txEl>
                                              <p:charRg st="16" end="1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1747">
                                            <p:txEl>
                                              <p:charRg st="110" end="187"/>
                                            </p:txEl>
                                          </p:spTgt>
                                        </p:tgtEl>
                                        <p:attrNameLst>
                                          <p:attrName>style.visibility</p:attrName>
                                        </p:attrNameLst>
                                      </p:cBhvr>
                                      <p:to>
                                        <p:strVal val="visible"/>
                                      </p:to>
                                    </p:set>
                                    <p:animEffect transition="in" filter="blinds(horizontal)">
                                      <p:cBhvr>
                                        <p:cTn id="20" dur="500"/>
                                        <p:tgtEl>
                                          <p:spTgt spid="31747">
                                            <p:txEl>
                                              <p:charRg st="110" end="1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lnSpc>
                <a:spcPct val="90000"/>
              </a:lnSpc>
            </a:pPr>
            <a:r>
              <a:rPr lang="zh-CN" altLang="en-US" sz="4000" dirty="0">
                <a:solidFill>
                  <a:srgbClr val="C00000"/>
                </a:solidFill>
                <a:latin typeface="Times New Roman" panose="02020603050405020304" pitchFamily="18" charset="0"/>
                <a:ea typeface="微软雅黑 Light" panose="020B0502040204020203" pitchFamily="34" charset="-122"/>
                <a:cs typeface="+mj-cs"/>
              </a:rPr>
              <a:t>④陷阱（</a:t>
            </a:r>
            <a:r>
              <a:rPr lang="en-US" altLang="zh-CN" sz="4000" dirty="0">
                <a:solidFill>
                  <a:srgbClr val="C00000"/>
                </a:solidFill>
                <a:latin typeface="Times New Roman" panose="02020603050405020304" pitchFamily="18" charset="0"/>
                <a:ea typeface="微软雅黑 Light" panose="020B0502040204020203" pitchFamily="34" charset="-122"/>
                <a:cs typeface="+mj-cs"/>
              </a:rPr>
              <a:t>Trap）</a:t>
            </a:r>
            <a:r>
              <a:rPr lang="zh-CN" altLang="en-US" sz="4000" dirty="0">
                <a:solidFill>
                  <a:srgbClr val="C00000"/>
                </a:solidFill>
                <a:latin typeface="Times New Roman" panose="02020603050405020304" pitchFamily="18" charset="0"/>
                <a:ea typeface="微软雅黑 Light" panose="020B0502040204020203" pitchFamily="34" charset="-122"/>
                <a:cs typeface="+mj-cs"/>
              </a:rPr>
              <a:t>与陷阱指令</a:t>
            </a:r>
            <a:endParaRPr lang="en-US" altLang="zh-CN" sz="4000" dirty="0">
              <a:solidFill>
                <a:srgbClr val="C00000"/>
              </a:solidFill>
              <a:latin typeface="微软雅黑 Light" panose="020B0502040204020203" pitchFamily="34" charset="-122"/>
              <a:ea typeface="微软雅黑 Light" panose="020B0502040204020203" pitchFamily="34" charset="-122"/>
              <a:cs typeface="+mj-cs"/>
              <a:sym typeface="Wingdings" panose="05000000000000000000" pitchFamily="2" charset="2"/>
            </a:endParaRPr>
          </a:p>
        </p:txBody>
      </p:sp>
      <p:sp>
        <p:nvSpPr>
          <p:cNvPr id="31747" name="Rectangle 3"/>
          <p:cNvSpPr>
            <a:spLocks noGrp="1" noChangeArrowheads="1"/>
          </p:cNvSpPr>
          <p:nvPr>
            <p:ph idx="1"/>
          </p:nvPr>
        </p:nvSpPr>
        <p:spPr>
          <a:xfrm>
            <a:off x="539750" y="2060575"/>
            <a:ext cx="8147050" cy="2592388"/>
          </a:xfrm>
          <a:ln/>
        </p:spPr>
        <p:txBody>
          <a:bodyPr vert="horz" wrap="square" lIns="91440" tIns="45720" rIns="91440" bIns="45720" numCol="1" anchor="t" anchorCtr="0" compatLnSpc="1"/>
          <a:lstStyle/>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计算机的陷阱指令一般不提供给用户直接使用，而作为隐指令（指令系统中不提供的指令），在出现意外故障时，由</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CPU</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自动产生并执行。</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ts val="3600"/>
              </a:lnSpc>
              <a:spcBef>
                <a:spcPts val="600"/>
              </a:spcBef>
              <a:spcAft>
                <a:spcPts val="600"/>
              </a:spcAft>
              <a:buClrTx/>
              <a:buSzTx/>
              <a:buFont typeface="Wingdings" panose="05000000000000000000" pitchFamily="2" charset="2"/>
              <a:buChar char="Ø"/>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例如，</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8086</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a:t>
            </a:r>
            <a:r>
              <a:rPr kumimoji="1" lang="en-US" altLang="zh-CN" sz="2800" b="1" i="0" u="none" strike="noStrike" kern="0" cap="none" spc="0" normalizeH="0" baseline="0" noProof="0" dirty="0" smtClean="0">
                <a:ln>
                  <a:noFill/>
                </a:ln>
                <a:solidFill>
                  <a:srgbClr val="0070C0"/>
                </a:solidFill>
                <a:effectLst/>
                <a:uLnTx/>
                <a:uFillTx/>
                <a:latin typeface="微软雅黑 Light" panose="020B0502040204020203" pitchFamily="34" charset="-122"/>
                <a:ea typeface="微软雅黑 Light" panose="020B0502040204020203" pitchFamily="34" charset="-122"/>
                <a:cs typeface="+mn-cs"/>
              </a:rPr>
              <a:t>INT TYPE</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软中断</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就是提供给用户使用的陷阱指令</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40963"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747">
                                            <p:txEl>
                                              <p:charRg st="0" end="63"/>
                                            </p:txEl>
                                          </p:spTgt>
                                        </p:tgtEl>
                                        <p:attrNameLst>
                                          <p:attrName>style.visibility</p:attrName>
                                        </p:attrNameLst>
                                      </p:cBhvr>
                                      <p:to>
                                        <p:strVal val="visible"/>
                                      </p:to>
                                    </p:set>
                                    <p:animEffect transition="in" filter="blinds(horizontal)">
                                      <p:cBhvr>
                                        <p:cTn id="10" dur="500"/>
                                        <p:tgtEl>
                                          <p:spTgt spid="31747">
                                            <p:txEl>
                                              <p:charRg st="0" end="6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747">
                                            <p:txEl>
                                              <p:charRg st="63" end="100"/>
                                            </p:txEl>
                                          </p:spTgt>
                                        </p:tgtEl>
                                        <p:attrNameLst>
                                          <p:attrName>style.visibility</p:attrName>
                                        </p:attrNameLst>
                                      </p:cBhvr>
                                      <p:to>
                                        <p:strVal val="visible"/>
                                      </p:to>
                                    </p:set>
                                    <p:animEffect transition="in" filter="blinds(horizontal)">
                                      <p:cBhvr>
                                        <p:cTn id="15" dur="500"/>
                                        <p:tgtEl>
                                          <p:spTgt spid="31747">
                                            <p:txEl>
                                              <p:charRg st="63"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输入输出</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2771" name="Rectangle 3"/>
          <p:cNvSpPr>
            <a:spLocks noGrp="1" noChangeArrowheads="1"/>
          </p:cNvSpPr>
          <p:nvPr>
            <p:ph idx="1"/>
          </p:nvPr>
        </p:nvSpPr>
        <p:spPr>
          <a:xfrm>
            <a:off x="485775" y="1196975"/>
            <a:ext cx="8162925" cy="5184775"/>
          </a:xfrm>
          <a:ln/>
        </p:spPr>
        <p:txBody>
          <a:bodyPr vert="horz" wrap="square" lIns="91440" tIns="45720" rIns="91440" bIns="45720" numCol="1" anchor="t" anchorCtr="0" compatLnSpc="1"/>
          <a:lstStyle/>
          <a:p>
            <a:pPr marL="342900" marR="0" lvl="0" indent="-342900" algn="l" defTabSz="914400" rtl="0" eaLnBrk="1" fontAlgn="base" latinLnBrk="0" hangingPunct="1">
              <a:lnSpc>
                <a:spcPts val="3300"/>
              </a:lnSpc>
              <a:spcBef>
                <a:spcPts val="300"/>
              </a:spcBef>
              <a:spcAft>
                <a:spcPts val="300"/>
              </a:spcAft>
              <a:buClrTx/>
              <a:buSzTx/>
              <a:buFont typeface="Wingdings" panose="05000000000000000000" pitchFamily="2" charset="2"/>
              <a:buChar char="Ø"/>
              <a:defRPr/>
            </a:pP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在外设与内存统一编址的机器中，</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CPU</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利用通常的访问内存指令去对外设进行访问。</a:t>
            </a:r>
            <a:endPar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1" fontAlgn="base" latinLnBrk="0" hangingPunct="1">
              <a:lnSpc>
                <a:spcPts val="3300"/>
              </a:lnSpc>
              <a:spcBef>
                <a:spcPts val="300"/>
              </a:spcBef>
              <a:spcAft>
                <a:spcPts val="300"/>
              </a:spcAft>
              <a:buClrTx/>
              <a:buSzTx/>
              <a:buFont typeface="Wingdings" panose="05000000000000000000" pitchFamily="2" charset="2"/>
              <a:buChar char="Ø"/>
              <a:defRPr/>
            </a:pPr>
            <a:r>
              <a:rPr kumimoji="1"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对于</a:t>
            </a:r>
            <a:r>
              <a:rPr kumimoji="1"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I</a:t>
            </a:r>
            <a:r>
              <a:rPr kumimoji="1"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O</a:t>
            </a:r>
            <a:r>
              <a:rPr kumimoji="1"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单独编址的计算机而言，需要设有输入输出指令，完成从外设中的寄存器读入一个数据到</a:t>
            </a:r>
            <a:r>
              <a:rPr kumimoji="1"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CPU</a:t>
            </a:r>
            <a:r>
              <a:rPr kumimoji="1"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的寄存器内，或将数据从</a:t>
            </a:r>
            <a:r>
              <a:rPr kumimoji="1"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CPU</a:t>
            </a:r>
            <a:r>
              <a:rPr kumimoji="1"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的寄存器输出至某外设的寄存器中。</a:t>
            </a:r>
            <a:endParaRPr kumimoji="1"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300"/>
              </a:lnSpc>
              <a:spcBef>
                <a:spcPts val="300"/>
              </a:spcBef>
              <a:spcAft>
                <a:spcPts val="300"/>
              </a:spcAft>
              <a:buClrTx/>
              <a:buSzTx/>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1" lang="zh-CN" altLang="en-US" sz="2400" b="1" i="0" u="none" strike="noStrike" kern="0" cap="none" spc="0" normalizeH="0" baseline="0" noProof="0" dirty="0" smtClean="0">
                <a:ln>
                  <a:noFill/>
                </a:ln>
                <a:solidFill>
                  <a:srgbClr val="0070C0"/>
                </a:solidFill>
                <a:effectLst/>
                <a:uLnTx/>
                <a:uFillTx/>
                <a:latin typeface="微软雅黑 Light" panose="020B0502040204020203" pitchFamily="34" charset="-122"/>
                <a:ea typeface="微软雅黑 Light" panose="020B0502040204020203" pitchFamily="34" charset="-122"/>
                <a:cs typeface="+mn-cs"/>
              </a:rPr>
              <a:t>如 </a:t>
            </a:r>
            <a:r>
              <a:rPr kumimoji="1" lang="en-US" altLang="zh-CN" sz="2400" b="1" i="0" u="none" strike="noStrike" kern="0" cap="none" spc="0" normalizeH="0" baseline="0" noProof="0" dirty="0" smtClean="0">
                <a:ln>
                  <a:noFill/>
                </a:ln>
                <a:solidFill>
                  <a:srgbClr val="0070C0"/>
                </a:solidFill>
                <a:effectLst/>
                <a:uLnTx/>
                <a:uFillTx/>
                <a:latin typeface="微软雅黑 Light" panose="020B0502040204020203" pitchFamily="34" charset="-122"/>
                <a:ea typeface="微软雅黑 Light" panose="020B0502040204020203" pitchFamily="34" charset="-122"/>
                <a:cs typeface="+mn-cs"/>
              </a:rPr>
              <a:t>8086</a:t>
            </a:r>
            <a:r>
              <a:rPr kumimoji="1" lang="zh-CN" altLang="en-US" sz="2400" b="1" i="0" u="none" strike="noStrike" kern="0" cap="none" spc="0" normalizeH="0" baseline="0" noProof="0" dirty="0" smtClean="0">
                <a:ln>
                  <a:noFill/>
                </a:ln>
                <a:solidFill>
                  <a:srgbClr val="0070C0"/>
                </a:solidFill>
                <a:effectLst/>
                <a:uLnTx/>
                <a:uFillTx/>
                <a:latin typeface="微软雅黑 Light" panose="020B0502040204020203" pitchFamily="34" charset="-122"/>
                <a:ea typeface="微软雅黑 Light" panose="020B0502040204020203" pitchFamily="34" charset="-122"/>
                <a:cs typeface="+mn-cs"/>
              </a:rPr>
              <a:t>的</a:t>
            </a:r>
            <a:r>
              <a:rPr kumimoji="1" lang="en-US" altLang="zh-CN" sz="2400" b="1" i="0" u="none" strike="noStrike" kern="0" cap="none" spc="0" normalizeH="0" baseline="0" noProof="0" dirty="0" smtClean="0">
                <a:ln>
                  <a:noFill/>
                </a:ln>
                <a:solidFill>
                  <a:srgbClr val="0070C0"/>
                </a:solidFill>
                <a:effectLst/>
                <a:uLnTx/>
                <a:uFillTx/>
                <a:latin typeface="微软雅黑 Light" panose="020B0502040204020203" pitchFamily="34" charset="-122"/>
                <a:ea typeface="微软雅黑 Light" panose="020B0502040204020203" pitchFamily="34" charset="-122"/>
                <a:cs typeface="+mn-cs"/>
              </a:rPr>
              <a:t>IN AX,DX</a:t>
            </a:r>
            <a:r>
              <a:rPr kumimoji="1" lang="zh-CN" altLang="en-US" sz="2400" b="1" i="0" u="none" strike="noStrike" kern="0" cap="none" spc="0" normalizeH="0" baseline="0" noProof="0" dirty="0" smtClean="0">
                <a:ln>
                  <a:noFill/>
                </a:ln>
                <a:solidFill>
                  <a:srgbClr val="0070C0"/>
                </a:solidFill>
                <a:effectLst/>
                <a:uLnTx/>
                <a:uFillTx/>
                <a:latin typeface="微软雅黑 Light" panose="020B0502040204020203" pitchFamily="34" charset="-122"/>
                <a:ea typeface="微软雅黑 Light" panose="020B0502040204020203" pitchFamily="34" charset="-122"/>
                <a:cs typeface="+mn-cs"/>
              </a:rPr>
              <a:t>和</a:t>
            </a:r>
            <a:r>
              <a:rPr kumimoji="1" lang="en-US" altLang="zh-CN" sz="2400" b="1" i="0" u="none" strike="noStrike" kern="0" cap="none" spc="0" normalizeH="0" baseline="0" noProof="0" dirty="0" smtClean="0">
                <a:ln>
                  <a:noFill/>
                </a:ln>
                <a:solidFill>
                  <a:srgbClr val="0070C0"/>
                </a:solidFill>
                <a:effectLst/>
                <a:uLnTx/>
                <a:uFillTx/>
                <a:latin typeface="微软雅黑 Light" panose="020B0502040204020203" pitchFamily="34" charset="-122"/>
                <a:ea typeface="微软雅黑 Light" panose="020B0502040204020203" pitchFamily="34" charset="-122"/>
                <a:cs typeface="+mn-cs"/>
              </a:rPr>
              <a:t>OUT DX,AX</a:t>
            </a:r>
            <a:endParaRPr kumimoji="1" lang="en-US" altLang="zh-CN" sz="2400" b="1" i="0" u="none" strike="noStrike" kern="0" cap="none" spc="0" normalizeH="0" baseline="0" noProof="0" dirty="0" smtClean="0">
              <a:ln>
                <a:noFill/>
              </a:ln>
              <a:solidFill>
                <a:srgbClr val="0070C0"/>
              </a:solidFill>
              <a:effectLst/>
              <a:uLnTx/>
              <a:uFillTx/>
              <a:latin typeface="微软雅黑 Light" panose="020B0502040204020203" pitchFamily="34" charset="-122"/>
              <a:ea typeface="微软雅黑 Light" panose="020B0502040204020203" pitchFamily="34" charset="-122"/>
              <a:cs typeface="+mn-cs"/>
            </a:endParaRPr>
          </a:p>
          <a:p>
            <a:pPr marL="342900" marR="0" lvl="0" indent="-342900" algn="l" defTabSz="914400" rtl="0" eaLnBrk="0" fontAlgn="base" latinLnBrk="0" hangingPunct="0">
              <a:lnSpc>
                <a:spcPts val="3600"/>
              </a:lnSpc>
              <a:spcBef>
                <a:spcPts val="600"/>
              </a:spcBef>
              <a:spcAft>
                <a:spcPts val="600"/>
              </a:spcAft>
              <a:buClrTx/>
              <a:buSzTx/>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输入输出指令主要用来</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0" fontAlgn="base" latinLnBrk="0" hangingPunct="0">
              <a:lnSpc>
                <a:spcPts val="3600"/>
              </a:lnSpc>
              <a:spcBef>
                <a:spcPts val="0"/>
              </a:spcBef>
              <a:spcAft>
                <a:spcPts val="0"/>
              </a:spcAft>
              <a:buClrTx/>
              <a:buSzTx/>
              <a:buFont typeface="Wingdings" panose="05000000000000000000" pitchFamily="2" charset="2"/>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启动与停止输入</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输出设备、测试输入</a:t>
            </a:r>
            <a:r>
              <a:rPr kumimoji="0" lang="en-US" altLang="zh-CN"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输出设备</a:t>
            </a:r>
            <a:endPar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0" fontAlgn="base" latinLnBrk="0" hangingPunct="0">
              <a:lnSpc>
                <a:spcPts val="3600"/>
              </a:lnSpc>
              <a:spcBef>
                <a:spcPts val="0"/>
              </a:spcBef>
              <a:spcAft>
                <a:spcPts val="0"/>
              </a:spcAft>
              <a:buClrTx/>
              <a:buSzTx/>
              <a:buFont typeface="Wingdings" panose="05000000000000000000" pitchFamily="2" charset="2"/>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检查外设状态</a:t>
            </a:r>
            <a:endPar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0" fontAlgn="base" latinLnBrk="0" hangingPunct="0">
              <a:lnSpc>
                <a:spcPts val="3600"/>
              </a:lnSpc>
              <a:spcBef>
                <a:spcPts val="0"/>
              </a:spcBef>
              <a:spcAft>
                <a:spcPts val="0"/>
              </a:spcAft>
              <a:buClrTx/>
              <a:buSzTx/>
              <a:buFont typeface="Wingdings" panose="05000000000000000000" pitchFamily="2" charset="2"/>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外设与外设之间外设与内存之间进行信息传输</a:t>
            </a:r>
            <a:endParaRPr kumimoji="0" lang="zh-CN" altLang="en-US" sz="24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41987"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7.2.3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blinds(horizontal)">
                                      <p:cBhvr>
                                        <p:cTn id="7" dur="500"/>
                                        <p:tgtEl>
                                          <p:spTgt spid="327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771">
                                            <p:txEl>
                                              <p:charRg st="0" end="39"/>
                                            </p:txEl>
                                          </p:spTgt>
                                        </p:tgtEl>
                                        <p:attrNameLst>
                                          <p:attrName>style.visibility</p:attrName>
                                        </p:attrNameLst>
                                      </p:cBhvr>
                                      <p:to>
                                        <p:strVal val="visible"/>
                                      </p:to>
                                    </p:set>
                                    <p:animEffect transition="in" filter="blinds(horizontal)">
                                      <p:cBhvr>
                                        <p:cTn id="10" dur="500"/>
                                        <p:tgtEl>
                                          <p:spTgt spid="32771">
                                            <p:txEl>
                                              <p:charRg st="0" end="3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2771">
                                            <p:txEl>
                                              <p:charRg st="39" end="117"/>
                                            </p:txEl>
                                          </p:spTgt>
                                        </p:tgtEl>
                                        <p:attrNameLst>
                                          <p:attrName>style.visibility</p:attrName>
                                        </p:attrNameLst>
                                      </p:cBhvr>
                                      <p:to>
                                        <p:strVal val="visible"/>
                                      </p:to>
                                    </p:set>
                                    <p:animEffect transition="in" filter="blinds(horizontal)">
                                      <p:cBhvr>
                                        <p:cTn id="13" dur="500"/>
                                        <p:tgtEl>
                                          <p:spTgt spid="32771">
                                            <p:txEl>
                                              <p:charRg st="39" end="11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2771">
                                            <p:txEl>
                                              <p:charRg st="117" end="143"/>
                                            </p:txEl>
                                          </p:spTgt>
                                        </p:tgtEl>
                                        <p:attrNameLst>
                                          <p:attrName>style.visibility</p:attrName>
                                        </p:attrNameLst>
                                      </p:cBhvr>
                                      <p:to>
                                        <p:strVal val="visible"/>
                                      </p:to>
                                    </p:set>
                                    <p:animEffect transition="in" filter="blinds(horizontal)">
                                      <p:cBhvr>
                                        <p:cTn id="18" dur="500"/>
                                        <p:tgtEl>
                                          <p:spTgt spid="32771">
                                            <p:txEl>
                                              <p:charRg st="117" end="14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2771">
                                            <p:txEl>
                                              <p:charRg st="143" end="155"/>
                                            </p:txEl>
                                          </p:spTgt>
                                        </p:tgtEl>
                                        <p:attrNameLst>
                                          <p:attrName>style.visibility</p:attrName>
                                        </p:attrNameLst>
                                      </p:cBhvr>
                                      <p:to>
                                        <p:strVal val="visible"/>
                                      </p:to>
                                    </p:set>
                                    <p:animEffect transition="in" filter="blinds(horizontal)">
                                      <p:cBhvr>
                                        <p:cTn id="23" dur="500"/>
                                        <p:tgtEl>
                                          <p:spTgt spid="32771">
                                            <p:txEl>
                                              <p:charRg st="143" end="15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2771">
                                            <p:txEl>
                                              <p:charRg st="155" end="178"/>
                                            </p:txEl>
                                          </p:spTgt>
                                        </p:tgtEl>
                                        <p:attrNameLst>
                                          <p:attrName>style.visibility</p:attrName>
                                        </p:attrNameLst>
                                      </p:cBhvr>
                                      <p:to>
                                        <p:strVal val="visible"/>
                                      </p:to>
                                    </p:set>
                                    <p:animEffect transition="in" filter="blinds(horizontal)">
                                      <p:cBhvr>
                                        <p:cTn id="28" dur="500"/>
                                        <p:tgtEl>
                                          <p:spTgt spid="32771">
                                            <p:txEl>
                                              <p:charRg st="155" end="17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2771">
                                            <p:txEl>
                                              <p:charRg st="178" end="185"/>
                                            </p:txEl>
                                          </p:spTgt>
                                        </p:tgtEl>
                                        <p:attrNameLst>
                                          <p:attrName>style.visibility</p:attrName>
                                        </p:attrNameLst>
                                      </p:cBhvr>
                                      <p:to>
                                        <p:strVal val="visible"/>
                                      </p:to>
                                    </p:set>
                                    <p:animEffect transition="in" filter="blinds(horizontal)">
                                      <p:cBhvr>
                                        <p:cTn id="33" dur="500"/>
                                        <p:tgtEl>
                                          <p:spTgt spid="32771">
                                            <p:txEl>
                                              <p:charRg st="178" end="18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2771">
                                            <p:txEl>
                                              <p:charRg st="185" end="206"/>
                                            </p:txEl>
                                          </p:spTgt>
                                        </p:tgtEl>
                                        <p:attrNameLst>
                                          <p:attrName>style.visibility</p:attrName>
                                        </p:attrNameLst>
                                      </p:cBhvr>
                                      <p:to>
                                        <p:strVal val="visible"/>
                                      </p:to>
                                    </p:set>
                                    <p:animEffect transition="in" filter="blinds(horizontal)">
                                      <p:cBhvr>
                                        <p:cTn id="38" dur="500"/>
                                        <p:tgtEl>
                                          <p:spTgt spid="32771">
                                            <p:txEl>
                                              <p:charRg st="185" end="2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en-US" altLang="zh-CN" dirty="0">
                <a:solidFill>
                  <a:srgbClr val="C00000"/>
                </a:solidFill>
                <a:latin typeface="微软雅黑 Light" panose="020B0502040204020203" pitchFamily="34" charset="-122"/>
                <a:ea typeface="微软雅黑 Light" panose="020B0502040204020203" pitchFamily="34" charset="-122"/>
                <a:cs typeface="+mj-cs"/>
              </a:rPr>
              <a:t>7.3 </a:t>
            </a:r>
            <a:r>
              <a:rPr lang="zh-CN" altLang="en-US" dirty="0">
                <a:solidFill>
                  <a:srgbClr val="C00000"/>
                </a:solidFill>
                <a:latin typeface="微软雅黑 Light" panose="020B0502040204020203" pitchFamily="34" charset="-122"/>
                <a:ea typeface="微软雅黑 Light" panose="020B0502040204020203" pitchFamily="34" charset="-122"/>
                <a:cs typeface="+mj-cs"/>
              </a:rPr>
              <a:t>寻址方式</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3795" name="Rectangle 3"/>
          <p:cNvSpPr>
            <a:spLocks noGrp="1" noChangeArrowheads="1"/>
          </p:cNvSpPr>
          <p:nvPr>
            <p:ph idx="1"/>
          </p:nvPr>
        </p:nvSpPr>
        <p:spPr>
          <a:xfrm>
            <a:off x="539750" y="1844675"/>
            <a:ext cx="8147050" cy="3097213"/>
          </a:xfrm>
          <a:ln/>
        </p:spPr>
        <p:txBody>
          <a:bodyPr vert="horz" wrap="square" lIns="91440" tIns="45720" rIns="91440" bIns="45720" numCol="1" anchor="t" anchorCtr="0" compatLnSpc="1"/>
          <a:lstStyle/>
          <a:p>
            <a:pPr marL="0" marR="0" lvl="0" indent="0" algn="l" defTabSz="914400" rtl="0" eaLnBrk="1" fontAlgn="base" latinLnBrk="0" hangingPunct="1">
              <a:lnSpc>
                <a:spcPts val="3600"/>
              </a:lnSpc>
              <a:spcBef>
                <a:spcPts val="600"/>
              </a:spcBef>
              <a:spcAft>
                <a:spcPts val="18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寻址方式是指确定本条指令的数据地址，以及下一条将要执行的指令地址的方法，它与硬件结构紧密相关，而且也直接影响指令格式和指令功能。</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0"/>
              </a:spcBef>
              <a:spcAft>
                <a:spcPts val="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寻址方式分为指令寻址和数据寻址两大类：</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0"/>
              </a:spcBef>
              <a:spcAft>
                <a:spcPts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7.3.1 </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指令寻址</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0"/>
              </a:spcBef>
              <a:spcAft>
                <a:spcPts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7.3.2 </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数据寻址</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795">
                                            <p:txEl>
                                              <p:charRg st="0" end="65"/>
                                            </p:txEl>
                                          </p:spTgt>
                                        </p:tgtEl>
                                        <p:attrNameLst>
                                          <p:attrName>style.visibility</p:attrName>
                                        </p:attrNameLst>
                                      </p:cBhvr>
                                      <p:to>
                                        <p:strVal val="visible"/>
                                      </p:to>
                                    </p:set>
                                    <p:animEffect transition="in" filter="blinds(horizontal)">
                                      <p:cBhvr>
                                        <p:cTn id="10" dur="500"/>
                                        <p:tgtEl>
                                          <p:spTgt spid="33795">
                                            <p:txEl>
                                              <p:charRg st="0" end="6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795">
                                            <p:txEl>
                                              <p:charRg st="65" end="85"/>
                                            </p:txEl>
                                          </p:spTgt>
                                        </p:tgtEl>
                                        <p:attrNameLst>
                                          <p:attrName>style.visibility</p:attrName>
                                        </p:attrNameLst>
                                      </p:cBhvr>
                                      <p:to>
                                        <p:strVal val="visible"/>
                                      </p:to>
                                    </p:set>
                                    <p:animEffect transition="in" filter="blinds(horizontal)">
                                      <p:cBhvr>
                                        <p:cTn id="15" dur="500"/>
                                        <p:tgtEl>
                                          <p:spTgt spid="33795">
                                            <p:txEl>
                                              <p:charRg st="65" end="8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795">
                                            <p:txEl>
                                              <p:charRg st="85" end="96"/>
                                            </p:txEl>
                                          </p:spTgt>
                                        </p:tgtEl>
                                        <p:attrNameLst>
                                          <p:attrName>style.visibility</p:attrName>
                                        </p:attrNameLst>
                                      </p:cBhvr>
                                      <p:to>
                                        <p:strVal val="visible"/>
                                      </p:to>
                                    </p:set>
                                    <p:animEffect transition="in" filter="blinds(horizontal)">
                                      <p:cBhvr>
                                        <p:cTn id="20" dur="500"/>
                                        <p:tgtEl>
                                          <p:spTgt spid="33795">
                                            <p:txEl>
                                              <p:charRg st="85" end="96"/>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795">
                                            <p:txEl>
                                              <p:charRg st="96" end="107"/>
                                            </p:txEl>
                                          </p:spTgt>
                                        </p:tgtEl>
                                        <p:attrNameLst>
                                          <p:attrName>style.visibility</p:attrName>
                                        </p:attrNameLst>
                                      </p:cBhvr>
                                      <p:to>
                                        <p:strVal val="visible"/>
                                      </p:to>
                                    </p:set>
                                    <p:animEffect transition="in" filter="blinds(horizontal)">
                                      <p:cBhvr>
                                        <p:cTn id="23" dur="500"/>
                                        <p:tgtEl>
                                          <p:spTgt spid="33795">
                                            <p:txEl>
                                              <p:charRg st="96"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1123950" y="74613"/>
            <a:ext cx="7696200" cy="762000"/>
          </a:xfrm>
          <a:ln/>
        </p:spPr>
        <p:txBody>
          <a:bodyPr vert="horz" wrap="square" lIns="91440" tIns="45720" rIns="91440" bIns="45720" anchor="ctr" anchorCtr="0"/>
          <a:p>
            <a:pPr eaLnBrk="1" hangingPunct="1"/>
            <a:r>
              <a:rPr lang="en-US" altLang="zh-CN" dirty="0">
                <a:solidFill>
                  <a:srgbClr val="C00000"/>
                </a:solidFill>
                <a:latin typeface="微软雅黑 Light" panose="020B0502040204020203" pitchFamily="34" charset="-122"/>
                <a:ea typeface="微软雅黑 Light" panose="020B0502040204020203" pitchFamily="34" charset="-122"/>
                <a:cs typeface="+mj-cs"/>
              </a:rPr>
              <a:t>7.3.1 </a:t>
            </a:r>
            <a:r>
              <a:rPr lang="zh-CN" altLang="en-US" dirty="0">
                <a:solidFill>
                  <a:srgbClr val="C00000"/>
                </a:solidFill>
                <a:latin typeface="微软雅黑 Light" panose="020B0502040204020203" pitchFamily="34" charset="-122"/>
                <a:ea typeface="微软雅黑 Light" panose="020B0502040204020203" pitchFamily="34" charset="-122"/>
                <a:cs typeface="+mj-cs"/>
              </a:rPr>
              <a:t>指令寻址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4819" name="Rectangle 3"/>
          <p:cNvSpPr>
            <a:spLocks noGrp="1" noChangeArrowheads="1"/>
          </p:cNvSpPr>
          <p:nvPr>
            <p:ph idx="1"/>
          </p:nvPr>
        </p:nvSpPr>
        <p:spPr>
          <a:xfrm>
            <a:off x="385763" y="908050"/>
            <a:ext cx="8147050" cy="18716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指令寻址比较简单，它分为顺序寻址和跳跃寻址两种。 顺序寻址可通过程序计数器</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PC</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加</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1</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，自动形成下一条指令的地址；跳跃寻址则通过转移类指令实现。下图所示为指令寻址过程。</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Group 10"/>
          <p:cNvGrpSpPr/>
          <p:nvPr/>
        </p:nvGrpSpPr>
        <p:grpSpPr>
          <a:xfrm>
            <a:off x="179388" y="3035300"/>
            <a:ext cx="8112125" cy="3594100"/>
            <a:chOff x="662" y="1912"/>
            <a:chExt cx="5110" cy="2264"/>
          </a:xfrm>
        </p:grpSpPr>
        <p:sp>
          <p:nvSpPr>
            <p:cNvPr id="44036" name="Rectangle 11"/>
            <p:cNvSpPr/>
            <p:nvPr/>
          </p:nvSpPr>
          <p:spPr>
            <a:xfrm>
              <a:off x="2592" y="2168"/>
              <a:ext cx="1488" cy="197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4037" name="Text Box 12"/>
            <p:cNvSpPr txBox="1"/>
            <p:nvPr/>
          </p:nvSpPr>
          <p:spPr>
            <a:xfrm>
              <a:off x="2640" y="2212"/>
              <a:ext cx="1335"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LDA              1000</a:t>
              </a:r>
              <a:endParaRPr lang="en-US" altLang="zh-CN" sz="2000" dirty="0">
                <a:latin typeface="Times New Roman" panose="02020603050405020304" pitchFamily="18" charset="0"/>
                <a:ea typeface="宋体" panose="02010600030101010101" pitchFamily="2" charset="-122"/>
              </a:endParaRPr>
            </a:p>
          </p:txBody>
        </p:sp>
        <p:sp>
          <p:nvSpPr>
            <p:cNvPr id="44038" name="Text Box 13"/>
            <p:cNvSpPr txBox="1"/>
            <p:nvPr/>
          </p:nvSpPr>
          <p:spPr>
            <a:xfrm>
              <a:off x="2640" y="2403"/>
              <a:ext cx="134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ADD              1001</a:t>
              </a:r>
              <a:endParaRPr lang="en-US" altLang="zh-CN" sz="2000" dirty="0">
                <a:latin typeface="Times New Roman" panose="02020603050405020304" pitchFamily="18" charset="0"/>
                <a:ea typeface="宋体" panose="02010600030101010101" pitchFamily="2" charset="-122"/>
              </a:endParaRPr>
            </a:p>
          </p:txBody>
        </p:sp>
        <p:sp>
          <p:nvSpPr>
            <p:cNvPr id="44039" name="Text Box 14"/>
            <p:cNvSpPr txBox="1"/>
            <p:nvPr/>
          </p:nvSpPr>
          <p:spPr>
            <a:xfrm>
              <a:off x="2640" y="2593"/>
              <a:ext cx="1335"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DEC              1200</a:t>
              </a:r>
              <a:endParaRPr lang="en-US" altLang="zh-CN" sz="2000" dirty="0">
                <a:latin typeface="Times New Roman" panose="02020603050405020304" pitchFamily="18" charset="0"/>
                <a:ea typeface="宋体" panose="02010600030101010101" pitchFamily="2" charset="-122"/>
              </a:endParaRPr>
            </a:p>
          </p:txBody>
        </p:sp>
        <p:sp>
          <p:nvSpPr>
            <p:cNvPr id="44040" name="Text Box 15"/>
            <p:cNvSpPr txBox="1"/>
            <p:nvPr/>
          </p:nvSpPr>
          <p:spPr>
            <a:xfrm>
              <a:off x="2640" y="2783"/>
              <a:ext cx="1325"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JMP                    7</a:t>
              </a:r>
              <a:endParaRPr lang="en-US" altLang="zh-CN" sz="2000" dirty="0">
                <a:latin typeface="Times New Roman" panose="02020603050405020304" pitchFamily="18" charset="0"/>
                <a:ea typeface="宋体" panose="02010600030101010101" pitchFamily="2" charset="-122"/>
              </a:endParaRPr>
            </a:p>
          </p:txBody>
        </p:sp>
        <p:sp>
          <p:nvSpPr>
            <p:cNvPr id="44041" name="Text Box 16"/>
            <p:cNvSpPr txBox="1"/>
            <p:nvPr/>
          </p:nvSpPr>
          <p:spPr>
            <a:xfrm>
              <a:off x="2640" y="2970"/>
              <a:ext cx="1335"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LDA              2000</a:t>
              </a:r>
              <a:endParaRPr lang="en-US" altLang="zh-CN" sz="2000" dirty="0">
                <a:latin typeface="Times New Roman" panose="02020603050405020304" pitchFamily="18" charset="0"/>
                <a:ea typeface="宋体" panose="02010600030101010101" pitchFamily="2" charset="-122"/>
              </a:endParaRPr>
            </a:p>
          </p:txBody>
        </p:sp>
        <p:sp>
          <p:nvSpPr>
            <p:cNvPr id="44042" name="Text Box 17"/>
            <p:cNvSpPr txBox="1"/>
            <p:nvPr/>
          </p:nvSpPr>
          <p:spPr>
            <a:xfrm>
              <a:off x="2640" y="3165"/>
              <a:ext cx="1348"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SUB               2001</a:t>
              </a:r>
              <a:endParaRPr lang="en-US" altLang="zh-CN" sz="2000" dirty="0">
                <a:latin typeface="Times New Roman" panose="02020603050405020304" pitchFamily="18" charset="0"/>
                <a:ea typeface="宋体" panose="02010600030101010101" pitchFamily="2" charset="-122"/>
              </a:endParaRPr>
            </a:p>
          </p:txBody>
        </p:sp>
        <p:sp>
          <p:nvSpPr>
            <p:cNvPr id="44043" name="Text Box 18"/>
            <p:cNvSpPr txBox="1"/>
            <p:nvPr/>
          </p:nvSpPr>
          <p:spPr>
            <a:xfrm>
              <a:off x="2640" y="3355"/>
              <a:ext cx="410"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INC</a:t>
              </a:r>
              <a:endParaRPr lang="en-US" altLang="zh-CN" sz="2000" dirty="0">
                <a:latin typeface="Times New Roman" panose="02020603050405020304" pitchFamily="18" charset="0"/>
                <a:ea typeface="宋体" panose="02010600030101010101" pitchFamily="2" charset="-122"/>
              </a:endParaRPr>
            </a:p>
          </p:txBody>
        </p:sp>
        <p:sp>
          <p:nvSpPr>
            <p:cNvPr id="44044" name="Text Box 19"/>
            <p:cNvSpPr txBox="1"/>
            <p:nvPr/>
          </p:nvSpPr>
          <p:spPr>
            <a:xfrm>
              <a:off x="2640" y="3546"/>
              <a:ext cx="1308"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STA              2500</a:t>
              </a:r>
              <a:endParaRPr lang="en-US" altLang="zh-CN" sz="2000" dirty="0">
                <a:latin typeface="Times New Roman" panose="02020603050405020304" pitchFamily="18" charset="0"/>
                <a:ea typeface="宋体" panose="02010600030101010101" pitchFamily="2" charset="-122"/>
              </a:endParaRPr>
            </a:p>
          </p:txBody>
        </p:sp>
        <p:sp>
          <p:nvSpPr>
            <p:cNvPr id="44045" name="Text Box 20"/>
            <p:cNvSpPr txBox="1"/>
            <p:nvPr/>
          </p:nvSpPr>
          <p:spPr>
            <a:xfrm>
              <a:off x="2640" y="3737"/>
              <a:ext cx="1295"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LDA             1100</a:t>
              </a:r>
              <a:endParaRPr lang="en-US" altLang="zh-CN" sz="2000" dirty="0">
                <a:latin typeface="Times New Roman" panose="02020603050405020304" pitchFamily="18" charset="0"/>
                <a:ea typeface="宋体" panose="02010600030101010101" pitchFamily="2" charset="-122"/>
              </a:endParaRPr>
            </a:p>
          </p:txBody>
        </p:sp>
        <p:sp>
          <p:nvSpPr>
            <p:cNvPr id="44046" name="Text Box 21"/>
            <p:cNvSpPr txBox="1"/>
            <p:nvPr/>
          </p:nvSpPr>
          <p:spPr>
            <a:xfrm>
              <a:off x="3168" y="3940"/>
              <a:ext cx="308" cy="17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44047" name="Text Box 22"/>
            <p:cNvSpPr txBox="1"/>
            <p:nvPr/>
          </p:nvSpPr>
          <p:spPr>
            <a:xfrm>
              <a:off x="2198" y="2212"/>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a:t>
              </a:r>
              <a:endParaRPr lang="zh-CN" altLang="en-US" sz="2000" dirty="0">
                <a:latin typeface="Times New Roman" panose="02020603050405020304" pitchFamily="18" charset="0"/>
                <a:ea typeface="宋体" panose="02010600030101010101" pitchFamily="2" charset="-122"/>
              </a:endParaRPr>
            </a:p>
          </p:txBody>
        </p:sp>
        <p:sp>
          <p:nvSpPr>
            <p:cNvPr id="44048" name="Text Box 23"/>
            <p:cNvSpPr txBox="1"/>
            <p:nvPr/>
          </p:nvSpPr>
          <p:spPr>
            <a:xfrm>
              <a:off x="2198" y="2403"/>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a:t>
              </a:r>
              <a:endParaRPr lang="zh-CN" altLang="en-US" sz="2000" dirty="0">
                <a:latin typeface="Times New Roman" panose="02020603050405020304" pitchFamily="18" charset="0"/>
                <a:ea typeface="宋体" panose="02010600030101010101" pitchFamily="2" charset="-122"/>
              </a:endParaRPr>
            </a:p>
          </p:txBody>
        </p:sp>
        <p:sp>
          <p:nvSpPr>
            <p:cNvPr id="44049" name="Text Box 24"/>
            <p:cNvSpPr txBox="1"/>
            <p:nvPr/>
          </p:nvSpPr>
          <p:spPr>
            <a:xfrm>
              <a:off x="2198" y="2593"/>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a:t>
              </a:r>
              <a:endParaRPr lang="zh-CN" altLang="en-US" sz="2000" dirty="0">
                <a:latin typeface="Times New Roman" panose="02020603050405020304" pitchFamily="18" charset="0"/>
                <a:ea typeface="宋体" panose="02010600030101010101" pitchFamily="2" charset="-122"/>
              </a:endParaRPr>
            </a:p>
          </p:txBody>
        </p:sp>
        <p:sp>
          <p:nvSpPr>
            <p:cNvPr id="44050" name="Text Box 25"/>
            <p:cNvSpPr txBox="1"/>
            <p:nvPr/>
          </p:nvSpPr>
          <p:spPr>
            <a:xfrm>
              <a:off x="2198" y="2783"/>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3</a:t>
              </a:r>
              <a:endParaRPr lang="zh-CN" altLang="en-US" sz="2000" dirty="0">
                <a:latin typeface="Times New Roman" panose="02020603050405020304" pitchFamily="18" charset="0"/>
                <a:ea typeface="宋体" panose="02010600030101010101" pitchFamily="2" charset="-122"/>
              </a:endParaRPr>
            </a:p>
          </p:txBody>
        </p:sp>
        <p:sp>
          <p:nvSpPr>
            <p:cNvPr id="44051" name="Text Box 26"/>
            <p:cNvSpPr txBox="1"/>
            <p:nvPr/>
          </p:nvSpPr>
          <p:spPr>
            <a:xfrm>
              <a:off x="2198" y="2970"/>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4</a:t>
              </a:r>
              <a:endParaRPr lang="zh-CN" altLang="en-US" sz="2000" dirty="0">
                <a:latin typeface="Times New Roman" panose="02020603050405020304" pitchFamily="18" charset="0"/>
                <a:ea typeface="宋体" panose="02010600030101010101" pitchFamily="2" charset="-122"/>
              </a:endParaRPr>
            </a:p>
          </p:txBody>
        </p:sp>
        <p:sp>
          <p:nvSpPr>
            <p:cNvPr id="44052" name="Text Box 27"/>
            <p:cNvSpPr txBox="1"/>
            <p:nvPr/>
          </p:nvSpPr>
          <p:spPr>
            <a:xfrm>
              <a:off x="2198" y="3165"/>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5</a:t>
              </a:r>
              <a:endParaRPr lang="zh-CN" altLang="en-US" sz="2000" dirty="0">
                <a:latin typeface="Times New Roman" panose="02020603050405020304" pitchFamily="18" charset="0"/>
                <a:ea typeface="宋体" panose="02010600030101010101" pitchFamily="2" charset="-122"/>
              </a:endParaRPr>
            </a:p>
          </p:txBody>
        </p:sp>
        <p:sp>
          <p:nvSpPr>
            <p:cNvPr id="44053" name="Text Box 28"/>
            <p:cNvSpPr txBox="1"/>
            <p:nvPr/>
          </p:nvSpPr>
          <p:spPr>
            <a:xfrm>
              <a:off x="2198" y="3355"/>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6</a:t>
              </a:r>
              <a:endParaRPr lang="zh-CN" altLang="en-US" sz="2000" dirty="0">
                <a:latin typeface="Times New Roman" panose="02020603050405020304" pitchFamily="18" charset="0"/>
                <a:ea typeface="宋体" panose="02010600030101010101" pitchFamily="2" charset="-122"/>
              </a:endParaRPr>
            </a:p>
          </p:txBody>
        </p:sp>
        <p:sp>
          <p:nvSpPr>
            <p:cNvPr id="44054" name="Text Box 29"/>
            <p:cNvSpPr txBox="1"/>
            <p:nvPr/>
          </p:nvSpPr>
          <p:spPr>
            <a:xfrm>
              <a:off x="2198" y="3546"/>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7</a:t>
              </a:r>
              <a:endParaRPr lang="zh-CN" altLang="en-US" sz="2000" dirty="0">
                <a:latin typeface="Times New Roman" panose="02020603050405020304" pitchFamily="18" charset="0"/>
                <a:ea typeface="宋体" panose="02010600030101010101" pitchFamily="2" charset="-122"/>
              </a:endParaRPr>
            </a:p>
          </p:txBody>
        </p:sp>
        <p:sp>
          <p:nvSpPr>
            <p:cNvPr id="44055" name="Text Box 30"/>
            <p:cNvSpPr txBox="1"/>
            <p:nvPr/>
          </p:nvSpPr>
          <p:spPr>
            <a:xfrm>
              <a:off x="2198" y="3737"/>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a:t>
              </a:r>
              <a:endParaRPr lang="zh-CN" altLang="en-US" sz="2000" dirty="0">
                <a:latin typeface="Times New Roman" panose="02020603050405020304" pitchFamily="18" charset="0"/>
                <a:ea typeface="宋体" panose="02010600030101010101" pitchFamily="2" charset="-122"/>
              </a:endParaRPr>
            </a:p>
          </p:txBody>
        </p:sp>
        <p:sp>
          <p:nvSpPr>
            <p:cNvPr id="44056" name="Text Box 31"/>
            <p:cNvSpPr txBox="1"/>
            <p:nvPr/>
          </p:nvSpPr>
          <p:spPr>
            <a:xfrm>
              <a:off x="2198" y="3926"/>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9</a:t>
              </a:r>
              <a:endParaRPr lang="zh-CN" altLang="en-US" sz="2000" dirty="0">
                <a:latin typeface="Times New Roman" panose="02020603050405020304" pitchFamily="18" charset="0"/>
                <a:ea typeface="宋体" panose="02010600030101010101" pitchFamily="2" charset="-122"/>
              </a:endParaRPr>
            </a:p>
          </p:txBody>
        </p:sp>
        <p:sp>
          <p:nvSpPr>
            <p:cNvPr id="44057" name="Rectangle 32"/>
            <p:cNvSpPr/>
            <p:nvPr/>
          </p:nvSpPr>
          <p:spPr>
            <a:xfrm>
              <a:off x="1248" y="2168"/>
              <a:ext cx="528" cy="22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4058" name="Text Box 33"/>
            <p:cNvSpPr txBox="1"/>
            <p:nvPr/>
          </p:nvSpPr>
          <p:spPr>
            <a:xfrm>
              <a:off x="1344" y="2160"/>
              <a:ext cx="330"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PC</a:t>
              </a:r>
              <a:endParaRPr lang="en-US" altLang="zh-CN" sz="2000" dirty="0">
                <a:latin typeface="Times New Roman" panose="02020603050405020304" pitchFamily="18" charset="0"/>
                <a:ea typeface="宋体" panose="02010600030101010101" pitchFamily="2" charset="-122"/>
              </a:endParaRPr>
            </a:p>
          </p:txBody>
        </p:sp>
        <p:sp>
          <p:nvSpPr>
            <p:cNvPr id="44059" name="Line 34"/>
            <p:cNvSpPr/>
            <p:nvPr/>
          </p:nvSpPr>
          <p:spPr>
            <a:xfrm flipH="1">
              <a:off x="1776" y="2278"/>
              <a:ext cx="336" cy="0"/>
            </a:xfrm>
            <a:prstGeom prst="line">
              <a:avLst/>
            </a:prstGeom>
            <a:ln w="28575" cap="flat" cmpd="sng">
              <a:solidFill>
                <a:schemeClr val="tx1"/>
              </a:solidFill>
              <a:prstDash val="solid"/>
              <a:round/>
              <a:headEnd type="none" w="med" len="med"/>
              <a:tailEnd type="stealth" w="med" len="med"/>
            </a:ln>
          </p:spPr>
        </p:sp>
        <p:sp>
          <p:nvSpPr>
            <p:cNvPr id="44060" name="AutoShape 35"/>
            <p:cNvSpPr/>
            <p:nvPr/>
          </p:nvSpPr>
          <p:spPr>
            <a:xfrm rot="9300000">
              <a:off x="1000" y="2243"/>
              <a:ext cx="192" cy="330"/>
            </a:xfrm>
            <a:prstGeom prst="curvedLeftArrow">
              <a:avLst>
                <a:gd name="adj1" fmla="val 25997"/>
                <a:gd name="adj2" fmla="val 62026"/>
                <a:gd name="adj3" fmla="val 44555"/>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4061" name="Text Box 36"/>
            <p:cNvSpPr txBox="1"/>
            <p:nvPr/>
          </p:nvSpPr>
          <p:spPr>
            <a:xfrm>
              <a:off x="662" y="2322"/>
              <a:ext cx="287"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a:t>
              </a:r>
              <a:endParaRPr lang="zh-CN" altLang="en-US" sz="2000" dirty="0">
                <a:latin typeface="Times New Roman" panose="02020603050405020304" pitchFamily="18" charset="0"/>
                <a:ea typeface="宋体" panose="02010600030101010101" pitchFamily="2" charset="-122"/>
              </a:endParaRPr>
            </a:p>
          </p:txBody>
        </p:sp>
        <p:sp>
          <p:nvSpPr>
            <p:cNvPr id="44062" name="Freeform 37"/>
            <p:cNvSpPr/>
            <p:nvPr/>
          </p:nvSpPr>
          <p:spPr>
            <a:xfrm>
              <a:off x="1488" y="1912"/>
              <a:ext cx="2880" cy="952"/>
            </a:xfrm>
            <a:custGeom>
              <a:avLst/>
              <a:gdLst/>
              <a:ahLst/>
              <a:cxnLst>
                <a:cxn ang="0">
                  <a:pos x="2592" y="726"/>
                </a:cxn>
                <a:cxn ang="0">
                  <a:pos x="2880" y="726"/>
                </a:cxn>
                <a:cxn ang="0">
                  <a:pos x="2880" y="0"/>
                </a:cxn>
                <a:cxn ang="0">
                  <a:pos x="0" y="0"/>
                </a:cxn>
                <a:cxn ang="0">
                  <a:pos x="0" y="195"/>
                </a:cxn>
              </a:cxnLst>
              <a:pathLst>
                <a:path w="2880" h="1248">
                  <a:moveTo>
                    <a:pt x="2592" y="1248"/>
                  </a:moveTo>
                  <a:lnTo>
                    <a:pt x="2880" y="1248"/>
                  </a:lnTo>
                  <a:lnTo>
                    <a:pt x="2880" y="0"/>
                  </a:lnTo>
                  <a:lnTo>
                    <a:pt x="0" y="0"/>
                  </a:lnTo>
                  <a:lnTo>
                    <a:pt x="0" y="336"/>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44063" name="Text Box 38"/>
            <p:cNvSpPr txBox="1"/>
            <p:nvPr/>
          </p:nvSpPr>
          <p:spPr>
            <a:xfrm>
              <a:off x="4368" y="1920"/>
              <a:ext cx="1404"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指令地址寻址方式</a:t>
              </a:r>
              <a:endParaRPr lang="zh-CN" altLang="en-US" sz="2000" dirty="0">
                <a:latin typeface="Times New Roman" panose="02020603050405020304" pitchFamily="18" charset="0"/>
                <a:ea typeface="宋体" panose="02010600030101010101" pitchFamily="2" charset="-122"/>
              </a:endParaRPr>
            </a:p>
          </p:txBody>
        </p:sp>
        <p:sp>
          <p:nvSpPr>
            <p:cNvPr id="44064" name="Text Box 39"/>
            <p:cNvSpPr txBox="1"/>
            <p:nvPr/>
          </p:nvSpPr>
          <p:spPr>
            <a:xfrm>
              <a:off x="1910" y="1918"/>
              <a:ext cx="760"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指令地址</a:t>
              </a:r>
              <a:endParaRPr lang="zh-CN" altLang="en-US" sz="2000" dirty="0">
                <a:latin typeface="Times New Roman" panose="02020603050405020304" pitchFamily="18" charset="0"/>
                <a:ea typeface="宋体" panose="02010600030101010101" pitchFamily="2" charset="-122"/>
              </a:endParaRPr>
            </a:p>
          </p:txBody>
        </p:sp>
        <p:sp>
          <p:nvSpPr>
            <p:cNvPr id="44065" name="Text Box 40"/>
            <p:cNvSpPr txBox="1"/>
            <p:nvPr/>
          </p:nvSpPr>
          <p:spPr>
            <a:xfrm>
              <a:off x="2966" y="1918"/>
              <a:ext cx="438"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指令</a:t>
              </a:r>
              <a:endParaRPr lang="zh-CN" altLang="en-US" sz="2000" dirty="0">
                <a:latin typeface="Times New Roman" panose="02020603050405020304" pitchFamily="18" charset="0"/>
                <a:ea typeface="宋体" panose="02010600030101010101" pitchFamily="2" charset="-122"/>
              </a:endParaRPr>
            </a:p>
          </p:txBody>
        </p:sp>
      </p:grpSp>
      <p:grpSp>
        <p:nvGrpSpPr>
          <p:cNvPr id="3" name="Group 41"/>
          <p:cNvGrpSpPr/>
          <p:nvPr/>
        </p:nvGrpSpPr>
        <p:grpSpPr>
          <a:xfrm>
            <a:off x="2481263" y="3794125"/>
            <a:ext cx="4940300" cy="396875"/>
            <a:chOff x="2112" y="2390"/>
            <a:chExt cx="3112" cy="250"/>
          </a:xfrm>
        </p:grpSpPr>
        <p:sp>
          <p:nvSpPr>
            <p:cNvPr id="44067" name="Text Box 42"/>
            <p:cNvSpPr txBox="1"/>
            <p:nvPr/>
          </p:nvSpPr>
          <p:spPr>
            <a:xfrm>
              <a:off x="4464" y="2390"/>
              <a:ext cx="760" cy="250"/>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顺序寻址</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44068" name="Rectangle 43"/>
            <p:cNvSpPr/>
            <p:nvPr/>
          </p:nvSpPr>
          <p:spPr>
            <a:xfrm>
              <a:off x="2112" y="2400"/>
              <a:ext cx="336" cy="19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p>
              <a:pPr algn="ctr"/>
              <a:r>
                <a:rPr lang="zh-CN" altLang="en-US" sz="2400" dirty="0">
                  <a:solidFill>
                    <a:srgbClr val="C00000"/>
                  </a:solidFill>
                  <a:latin typeface="Times New Roman" panose="02020603050405020304" pitchFamily="18" charset="0"/>
                  <a:ea typeface="宋体" panose="02010600030101010101" pitchFamily="2" charset="-122"/>
                </a:rPr>
                <a:t>1</a:t>
              </a:r>
              <a:endParaRPr lang="zh-CN" altLang="en-US" sz="2400" dirty="0">
                <a:solidFill>
                  <a:srgbClr val="C00000"/>
                </a:solidFill>
                <a:latin typeface="Times New Roman" panose="02020603050405020304" pitchFamily="18" charset="0"/>
                <a:ea typeface="宋体" panose="02010600030101010101" pitchFamily="2" charset="-122"/>
              </a:endParaRPr>
            </a:p>
          </p:txBody>
        </p:sp>
      </p:grpSp>
      <p:grpSp>
        <p:nvGrpSpPr>
          <p:cNvPr id="4" name="Group 44"/>
          <p:cNvGrpSpPr/>
          <p:nvPr/>
        </p:nvGrpSpPr>
        <p:grpSpPr>
          <a:xfrm>
            <a:off x="2481263" y="4098925"/>
            <a:ext cx="4940300" cy="396875"/>
            <a:chOff x="2112" y="2582"/>
            <a:chExt cx="3112" cy="250"/>
          </a:xfrm>
        </p:grpSpPr>
        <p:sp>
          <p:nvSpPr>
            <p:cNvPr id="44070" name="Text Box 45"/>
            <p:cNvSpPr txBox="1"/>
            <p:nvPr/>
          </p:nvSpPr>
          <p:spPr>
            <a:xfrm>
              <a:off x="4464" y="2582"/>
              <a:ext cx="760" cy="250"/>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顺序寻址</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44071" name="Rectangle 46"/>
            <p:cNvSpPr/>
            <p:nvPr/>
          </p:nvSpPr>
          <p:spPr>
            <a:xfrm>
              <a:off x="2112" y="2592"/>
              <a:ext cx="336" cy="19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p>
              <a:pPr algn="ctr"/>
              <a:r>
                <a:rPr lang="zh-CN" altLang="en-US" sz="2400" dirty="0">
                  <a:solidFill>
                    <a:srgbClr val="C00000"/>
                  </a:solidFill>
                  <a:latin typeface="Times New Roman" panose="02020603050405020304" pitchFamily="18" charset="0"/>
                  <a:ea typeface="宋体" panose="02010600030101010101" pitchFamily="2" charset="-122"/>
                </a:rPr>
                <a:t>2</a:t>
              </a:r>
              <a:endParaRPr lang="zh-CN" altLang="en-US" sz="2400" dirty="0">
                <a:solidFill>
                  <a:srgbClr val="C00000"/>
                </a:solidFill>
                <a:latin typeface="Times New Roman" panose="02020603050405020304" pitchFamily="18" charset="0"/>
                <a:ea typeface="宋体" panose="02010600030101010101" pitchFamily="2" charset="-122"/>
              </a:endParaRPr>
            </a:p>
          </p:txBody>
        </p:sp>
      </p:grpSp>
      <p:grpSp>
        <p:nvGrpSpPr>
          <p:cNvPr id="5" name="Group 47"/>
          <p:cNvGrpSpPr/>
          <p:nvPr/>
        </p:nvGrpSpPr>
        <p:grpSpPr>
          <a:xfrm>
            <a:off x="2481263" y="4403725"/>
            <a:ext cx="4940300" cy="396875"/>
            <a:chOff x="2112" y="2774"/>
            <a:chExt cx="3112" cy="250"/>
          </a:xfrm>
        </p:grpSpPr>
        <p:sp>
          <p:nvSpPr>
            <p:cNvPr id="44073" name="Text Box 48"/>
            <p:cNvSpPr txBox="1"/>
            <p:nvPr/>
          </p:nvSpPr>
          <p:spPr>
            <a:xfrm>
              <a:off x="4464" y="2774"/>
              <a:ext cx="760" cy="250"/>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顺序寻址</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44074" name="Rectangle 49"/>
            <p:cNvSpPr/>
            <p:nvPr/>
          </p:nvSpPr>
          <p:spPr>
            <a:xfrm>
              <a:off x="2112" y="2784"/>
              <a:ext cx="336" cy="19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p>
              <a:pPr algn="ctr"/>
              <a:r>
                <a:rPr lang="zh-CN" altLang="en-US" sz="2400" dirty="0">
                  <a:solidFill>
                    <a:srgbClr val="C00000"/>
                  </a:solidFill>
                  <a:latin typeface="Times New Roman" panose="02020603050405020304" pitchFamily="18" charset="0"/>
                  <a:ea typeface="宋体" panose="02010600030101010101" pitchFamily="2" charset="-122"/>
                </a:rPr>
                <a:t>3</a:t>
              </a:r>
              <a:endParaRPr lang="zh-CN" altLang="en-US" sz="2400" dirty="0">
                <a:solidFill>
                  <a:srgbClr val="C00000"/>
                </a:solidFill>
                <a:latin typeface="Times New Roman" panose="02020603050405020304" pitchFamily="18" charset="0"/>
                <a:ea typeface="宋体" panose="02010600030101010101" pitchFamily="2" charset="-122"/>
              </a:endParaRPr>
            </a:p>
          </p:txBody>
        </p:sp>
      </p:grpSp>
      <p:grpSp>
        <p:nvGrpSpPr>
          <p:cNvPr id="6" name="Group 50"/>
          <p:cNvGrpSpPr/>
          <p:nvPr/>
        </p:nvGrpSpPr>
        <p:grpSpPr>
          <a:xfrm>
            <a:off x="2481263" y="5622925"/>
            <a:ext cx="4940300" cy="396875"/>
            <a:chOff x="2112" y="3542"/>
            <a:chExt cx="3112" cy="250"/>
          </a:xfrm>
        </p:grpSpPr>
        <p:sp>
          <p:nvSpPr>
            <p:cNvPr id="44076" name="Text Box 51"/>
            <p:cNvSpPr txBox="1"/>
            <p:nvPr/>
          </p:nvSpPr>
          <p:spPr>
            <a:xfrm>
              <a:off x="4464" y="3542"/>
              <a:ext cx="760" cy="250"/>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跳跃寻址</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44077" name="Rectangle 52"/>
            <p:cNvSpPr/>
            <p:nvPr/>
          </p:nvSpPr>
          <p:spPr>
            <a:xfrm>
              <a:off x="2112" y="3552"/>
              <a:ext cx="336" cy="19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p>
              <a:pPr algn="ctr"/>
              <a:r>
                <a:rPr lang="zh-CN" altLang="en-US" sz="2400" dirty="0">
                  <a:solidFill>
                    <a:srgbClr val="C00000"/>
                  </a:solidFill>
                  <a:latin typeface="Times New Roman" panose="02020603050405020304" pitchFamily="18" charset="0"/>
                  <a:ea typeface="宋体" panose="02010600030101010101" pitchFamily="2" charset="-122"/>
                </a:rPr>
                <a:t>7</a:t>
              </a:r>
              <a:endParaRPr lang="zh-CN" altLang="en-US" sz="2400" dirty="0">
                <a:solidFill>
                  <a:srgbClr val="C00000"/>
                </a:solidFill>
                <a:latin typeface="Times New Roman" panose="02020603050405020304" pitchFamily="18" charset="0"/>
                <a:ea typeface="宋体" panose="02010600030101010101" pitchFamily="2" charset="-122"/>
              </a:endParaRPr>
            </a:p>
          </p:txBody>
        </p:sp>
      </p:grpSp>
      <p:grpSp>
        <p:nvGrpSpPr>
          <p:cNvPr id="7" name="Group 53"/>
          <p:cNvGrpSpPr/>
          <p:nvPr/>
        </p:nvGrpSpPr>
        <p:grpSpPr>
          <a:xfrm>
            <a:off x="2481263" y="5927725"/>
            <a:ext cx="4940300" cy="396875"/>
            <a:chOff x="2112" y="3734"/>
            <a:chExt cx="3112" cy="250"/>
          </a:xfrm>
        </p:grpSpPr>
        <p:sp>
          <p:nvSpPr>
            <p:cNvPr id="44079" name="Text Box 54"/>
            <p:cNvSpPr txBox="1"/>
            <p:nvPr/>
          </p:nvSpPr>
          <p:spPr>
            <a:xfrm>
              <a:off x="4464" y="3734"/>
              <a:ext cx="760" cy="250"/>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顺序寻址</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44080" name="Rectangle 55"/>
            <p:cNvSpPr/>
            <p:nvPr/>
          </p:nvSpPr>
          <p:spPr>
            <a:xfrm>
              <a:off x="2112" y="3744"/>
              <a:ext cx="336" cy="19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p>
              <a:pPr algn="ctr"/>
              <a:r>
                <a:rPr lang="zh-CN" altLang="en-US" sz="2400" dirty="0">
                  <a:solidFill>
                    <a:srgbClr val="C00000"/>
                  </a:solidFill>
                  <a:latin typeface="Times New Roman" panose="02020603050405020304" pitchFamily="18" charset="0"/>
                  <a:ea typeface="宋体" panose="02010600030101010101" pitchFamily="2" charset="-122"/>
                </a:rPr>
                <a:t>8</a:t>
              </a:r>
              <a:endParaRPr lang="zh-CN" altLang="en-US" sz="2400" dirty="0">
                <a:solidFill>
                  <a:srgbClr val="C00000"/>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charRg st="0" end="83"/>
                                            </p:txEl>
                                          </p:spTgt>
                                        </p:tgtEl>
                                        <p:attrNameLst>
                                          <p:attrName>style.visibility</p:attrName>
                                        </p:attrNameLst>
                                      </p:cBhvr>
                                      <p:to>
                                        <p:strVal val="visible"/>
                                      </p:to>
                                    </p:set>
                                    <p:animEffect transition="in" filter="blinds(horizontal)">
                                      <p:cBhvr>
                                        <p:cTn id="7" dur="500"/>
                                        <p:tgtEl>
                                          <p:spTgt spid="34819">
                                            <p:txEl>
                                              <p:charRg st="0" end="8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1123950" y="434975"/>
            <a:ext cx="7696200" cy="762000"/>
          </a:xfrm>
          <a:ln/>
        </p:spPr>
        <p:txBody>
          <a:bodyPr vert="horz" wrap="square" lIns="91440" tIns="45720" rIns="91440" bIns="45720" anchor="ctr" anchorCtr="0"/>
          <a:p>
            <a:pPr eaLnBrk="1" hangingPunct="1"/>
            <a:r>
              <a:rPr lang="en-US" altLang="zh-CN" dirty="0">
                <a:solidFill>
                  <a:srgbClr val="C00000"/>
                </a:solidFill>
                <a:latin typeface="微软雅黑 Light" panose="020B0502040204020203" pitchFamily="34" charset="-122"/>
                <a:ea typeface="微软雅黑 Light" panose="020B0502040204020203" pitchFamily="34" charset="-122"/>
                <a:cs typeface="+mj-cs"/>
              </a:rPr>
              <a:t>7.3.2 </a:t>
            </a:r>
            <a:r>
              <a:rPr lang="zh-CN" altLang="en-US" dirty="0">
                <a:solidFill>
                  <a:srgbClr val="C00000"/>
                </a:solidFill>
                <a:latin typeface="微软雅黑 Light" panose="020B0502040204020203" pitchFamily="34" charset="-122"/>
                <a:ea typeface="微软雅黑 Light" panose="020B0502040204020203" pitchFamily="34" charset="-122"/>
                <a:cs typeface="+mj-cs"/>
              </a:rPr>
              <a:t>数据寻址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5843" name="Rectangle 3"/>
          <p:cNvSpPr>
            <a:spLocks noGrp="1" noChangeArrowheads="1"/>
          </p:cNvSpPr>
          <p:nvPr>
            <p:ph idx="1"/>
          </p:nvPr>
        </p:nvSpPr>
        <p:spPr>
          <a:xfrm>
            <a:off x="1238250" y="736600"/>
            <a:ext cx="4673600" cy="33115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立即寻址</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直接寻址</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3" action="ppaction://hlinksldjump"/>
              </a:rPr>
              <a:t>隐含寻址</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4" action="ppaction://hlinksldjump"/>
              </a:rPr>
              <a:t>间接寻址</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5" action="ppaction://hlinksldjump"/>
              </a:rPr>
              <a:t>寄存器寻址</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5" action="ppaction://hlinksldjump"/>
            </a:endParaRPr>
          </a:p>
          <a:p>
            <a:pPr marL="514350" marR="0" indent="-514350" algn="l" defTabSz="914400" rtl="0" eaLnBrk="0" fontAlgn="base" latinLnBrk="0" hangingPunct="0">
              <a:lnSpc>
                <a:spcPct val="100000"/>
              </a:lnSpc>
              <a:spcBef>
                <a:spcPct val="20000"/>
              </a:spcBef>
              <a:spcAft>
                <a:spcPct val="0"/>
              </a:spcAft>
              <a:buClrTx/>
              <a:buSzTx/>
              <a:buFont typeface="Wingdings" panose="05000000000000000000" pitchFamily="2" charset="2"/>
              <a:buAutoNum type="arabicPeriod"/>
            </a:pPr>
            <a:r>
              <a:rPr kumimoji="0" lang="zh-CN" altLang="en-US" sz="2800" b="1" i="0" u="none" strike="noStrike" kern="0" cap="none" spc="0" normalizeH="0" baseline="0" noProof="1" dirty="0">
                <a:solidFill>
                  <a:schemeClr val="tx1"/>
                </a:solidFill>
                <a:latin typeface="微软雅黑 Light" panose="020B0502040204020203" pitchFamily="34" charset="-122"/>
                <a:ea typeface="微软雅黑 Light" panose="020B0502040204020203" pitchFamily="34" charset="-122"/>
                <a:cs typeface="+mn-cs"/>
                <a:sym typeface="+mn-ea"/>
                <a:hlinkClick r:id="rId5" action="ppaction://hlinksldjump"/>
              </a:rPr>
              <a:t>寄存器间接寻址</a:t>
            </a:r>
            <a:endParaRPr kumimoji="0" lang="zh-CN" altLang="en-US" sz="2800" b="1" i="0" u="none" strike="noStrike" kern="0" cap="none" spc="0" normalizeH="0" baseline="0" noProof="1" dirty="0">
              <a:solidFill>
                <a:schemeClr val="tx1"/>
              </a:solidFill>
              <a:latin typeface="微软雅黑 Light" panose="020B0502040204020203" pitchFamily="34" charset="-122"/>
              <a:ea typeface="微软雅黑 Light" panose="020B0502040204020203" pitchFamily="34" charset="-122"/>
              <a:cs typeface="+mn-cs"/>
            </a:endParaRPr>
          </a:p>
          <a:p>
            <a:pPr marL="514350" marR="0" indent="-514350" algn="l" defTabSz="914400" rtl="0" eaLnBrk="0" fontAlgn="base" latinLnBrk="0" hangingPunct="0">
              <a:lnSpc>
                <a:spcPct val="100000"/>
              </a:lnSpc>
              <a:spcBef>
                <a:spcPct val="20000"/>
              </a:spcBef>
              <a:spcAft>
                <a:spcPct val="0"/>
              </a:spcAft>
              <a:buClrTx/>
              <a:buSzTx/>
              <a:buFont typeface="Wingdings" panose="05000000000000000000" pitchFamily="2" charset="2"/>
              <a:buAutoNum type="arabicPeriod"/>
            </a:pPr>
            <a:r>
              <a:rPr kumimoji="0" lang="zh-CN" altLang="en-US" sz="2800" b="1" i="0" u="none" strike="noStrike" kern="0" cap="none" spc="0" normalizeH="0" baseline="0" noProof="1" dirty="0">
                <a:solidFill>
                  <a:schemeClr val="tx1"/>
                </a:solidFill>
                <a:latin typeface="微软雅黑 Light" panose="020B0502040204020203" pitchFamily="34" charset="-122"/>
                <a:ea typeface="微软雅黑 Light" panose="020B0502040204020203" pitchFamily="34" charset="-122"/>
                <a:cs typeface="+mn-cs"/>
                <a:sym typeface="+mn-ea"/>
                <a:hlinkClick r:id="rId6" action="ppaction://hlinksldjump"/>
              </a:rPr>
              <a:t>基址寻址</a:t>
            </a:r>
            <a:endParaRPr kumimoji="0" lang="zh-CN" altLang="en-US" sz="2800" b="1" i="0" u="none" strike="noStrike" kern="0" cap="none" spc="0" normalizeH="0" baseline="0" noProof="1" dirty="0">
              <a:solidFill>
                <a:schemeClr val="tx1"/>
              </a:solidFill>
              <a:latin typeface="微软雅黑 Light" panose="020B0502040204020203" pitchFamily="34" charset="-122"/>
              <a:ea typeface="微软雅黑 Light" panose="020B0502040204020203" pitchFamily="34" charset="-122"/>
              <a:cs typeface="+mn-cs"/>
            </a:endParaRPr>
          </a:p>
          <a:p>
            <a:pPr marL="514350" marR="0" indent="-514350" algn="l" defTabSz="914400" rtl="0" eaLnBrk="0" fontAlgn="base" latinLnBrk="0" hangingPunct="0">
              <a:lnSpc>
                <a:spcPct val="100000"/>
              </a:lnSpc>
              <a:spcBef>
                <a:spcPct val="20000"/>
              </a:spcBef>
              <a:spcAft>
                <a:spcPct val="0"/>
              </a:spcAft>
              <a:buClrTx/>
              <a:buSzTx/>
              <a:buFont typeface="Wingdings" panose="05000000000000000000" pitchFamily="2" charset="2"/>
              <a:buAutoNum type="arabicPeriod"/>
            </a:pPr>
            <a:r>
              <a:rPr kumimoji="0" lang="zh-CN" altLang="en-US" sz="2800" b="1" i="0" u="none" strike="noStrike" kern="0" cap="none" spc="0" normalizeH="0" baseline="0" noProof="1" dirty="0">
                <a:solidFill>
                  <a:schemeClr val="tx1"/>
                </a:solidFill>
                <a:latin typeface="微软雅黑 Light" panose="020B0502040204020203" pitchFamily="34" charset="-122"/>
                <a:ea typeface="微软雅黑 Light" panose="020B0502040204020203" pitchFamily="34" charset="-122"/>
                <a:cs typeface="+mn-cs"/>
                <a:sym typeface="+mn-ea"/>
                <a:hlinkClick r:id="rId7" action="ppaction://hlinksldjump"/>
              </a:rPr>
              <a:t>变址寻址</a:t>
            </a:r>
            <a:endParaRPr kumimoji="0" lang="zh-CN" altLang="en-US" sz="2800" b="1" i="0" u="none" strike="noStrike" kern="0" cap="none" spc="0" normalizeH="0" baseline="0" noProof="1" dirty="0">
              <a:solidFill>
                <a:schemeClr val="tx1"/>
              </a:solidFill>
              <a:latin typeface="微软雅黑 Light" panose="020B0502040204020203" pitchFamily="34" charset="-122"/>
              <a:ea typeface="微软雅黑 Light" panose="020B0502040204020203" pitchFamily="34" charset="-122"/>
              <a:cs typeface="+mn-cs"/>
            </a:endParaRPr>
          </a:p>
          <a:p>
            <a:pPr marL="514350" marR="0" indent="-514350" algn="l" defTabSz="914400" rtl="0" eaLnBrk="0" fontAlgn="base" latinLnBrk="0" hangingPunct="0">
              <a:lnSpc>
                <a:spcPct val="100000"/>
              </a:lnSpc>
              <a:spcBef>
                <a:spcPct val="20000"/>
              </a:spcBef>
              <a:spcAft>
                <a:spcPct val="0"/>
              </a:spcAft>
              <a:buClrTx/>
              <a:buSzTx/>
              <a:buFont typeface="Wingdings" panose="05000000000000000000" pitchFamily="2" charset="2"/>
              <a:buAutoNum type="arabicPeriod"/>
            </a:pPr>
            <a:r>
              <a:rPr kumimoji="0" lang="zh-CN" altLang="en-US" sz="2800" b="1" i="0" u="none" strike="noStrike" kern="0" cap="none" spc="0" normalizeH="0" baseline="0" noProof="1" dirty="0">
                <a:solidFill>
                  <a:schemeClr val="tx1"/>
                </a:solidFill>
                <a:latin typeface="微软雅黑 Light" panose="020B0502040204020203" pitchFamily="34" charset="-122"/>
                <a:ea typeface="微软雅黑 Light" panose="020B0502040204020203" pitchFamily="34" charset="-122"/>
                <a:cs typeface="+mn-cs"/>
                <a:sym typeface="+mn-ea"/>
                <a:hlinkClick r:id="rId8" action="ppaction://hlinksldjump"/>
              </a:rPr>
              <a:t>相对寻址</a:t>
            </a:r>
            <a:endParaRPr kumimoji="0" lang="zh-CN" altLang="en-US" sz="2800" b="1" i="0" u="none" strike="noStrike" kern="0" cap="none" spc="0" normalizeH="0" baseline="0" noProof="1" dirty="0">
              <a:solidFill>
                <a:schemeClr val="tx1"/>
              </a:solidFill>
              <a:latin typeface="微软雅黑 Light" panose="020B0502040204020203" pitchFamily="34" charset="-122"/>
              <a:ea typeface="微软雅黑 Light" panose="020B0502040204020203" pitchFamily="34" charset="-122"/>
              <a:cs typeface="+mn-cs"/>
            </a:endParaRPr>
          </a:p>
          <a:p>
            <a:pPr marL="514350" marR="0" indent="-514350" algn="l" defTabSz="914400" rtl="0" eaLnBrk="0" fontAlgn="base" latinLnBrk="0" hangingPunct="0">
              <a:lnSpc>
                <a:spcPct val="100000"/>
              </a:lnSpc>
              <a:spcBef>
                <a:spcPct val="20000"/>
              </a:spcBef>
              <a:spcAft>
                <a:spcPct val="0"/>
              </a:spcAft>
              <a:buClrTx/>
              <a:buSzTx/>
              <a:buFont typeface="Wingdings" panose="05000000000000000000" pitchFamily="2" charset="2"/>
              <a:buAutoNum type="arabicPeriod"/>
            </a:pPr>
            <a:r>
              <a:rPr kumimoji="0" lang="zh-CN" altLang="en-US" sz="2800" b="1" i="0" u="none" strike="noStrike" kern="0" cap="none" spc="0" normalizeH="0" baseline="0" noProof="1" dirty="0">
                <a:solidFill>
                  <a:schemeClr val="tx1"/>
                </a:solidFill>
                <a:latin typeface="微软雅黑 Light" panose="020B0502040204020203" pitchFamily="34" charset="-122"/>
                <a:ea typeface="微软雅黑 Light" panose="020B0502040204020203" pitchFamily="34" charset="-122"/>
                <a:cs typeface="+mn-cs"/>
                <a:sym typeface="+mn-ea"/>
                <a:hlinkClick r:id="rId9" action="ppaction://hlinksldjump"/>
              </a:rPr>
              <a:t>堆栈寻址</a:t>
            </a:r>
            <a:endParaRPr kumimoji="0" lang="zh-CN" altLang="en-US" sz="2800" b="1" i="0" u="none" strike="noStrike" kern="0" cap="none" spc="0" normalizeH="0" baseline="0" noProof="1" dirty="0">
              <a:solidFill>
                <a:schemeClr val="tx1"/>
              </a:solidFill>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45059" name="Rectangle 3"/>
          <p:cNvSpPr txBox="1"/>
          <p:nvPr/>
        </p:nvSpPr>
        <p:spPr>
          <a:xfrm>
            <a:off x="4716463" y="1989138"/>
            <a:ext cx="3311525" cy="3024187"/>
          </a:xfrm>
          <a:prstGeom prst="rect">
            <a:avLst/>
          </a:prstGeom>
          <a:noFill/>
          <a:ln w="9525">
            <a:noFill/>
          </a:ln>
        </p:spPr>
        <p:txBody>
          <a:bodyPr anchor="t" anchorCtr="0"/>
          <a:p>
            <a:pPr marL="514350" indent="-514350">
              <a:spcBef>
                <a:spcPct val="20000"/>
              </a:spcBef>
              <a:buClrTx/>
              <a:buSzTx/>
              <a:buFont typeface="Arial" panose="020B0604020202020204" pitchFamily="34" charset="0"/>
              <a:buAutoNum type="arabicPeriod"/>
            </a:pPr>
            <a:endParaRPr lang="zh-CN" altLang="en-US" sz="2800" dirty="0">
              <a:solidFill>
                <a:srgbClr val="0000E5"/>
              </a:solidFill>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概述</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6867" name="Rectangle 3"/>
          <p:cNvSpPr>
            <a:spLocks noGrp="1" noChangeArrowheads="1"/>
          </p:cNvSpPr>
          <p:nvPr>
            <p:ph idx="1"/>
          </p:nvPr>
        </p:nvSpPr>
        <p:spPr>
          <a:xfrm>
            <a:off x="539750" y="1268413"/>
            <a:ext cx="8147050" cy="4824413"/>
          </a:xfrm>
          <a:ln/>
        </p:spPr>
        <p:txBody>
          <a:bodyPr vert="horz" wrap="square" lIns="91440" tIns="45720" rIns="91440" bIns="45720" numCol="1" anchor="t" anchorCtr="0" compatLnSpc="1"/>
          <a:lstStyle/>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数据寻址方式种类较多，在指令字中必须设一字段来指明属哪一种寻址方式。</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指令的地址码字段，通常都不代表操作数的真实地址。把它称作形式地址，记作</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操作数的真实地址叫做有效地址，记作</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，它是由寻址方式和形式地址共同来确定的。</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由此可得指令的格式应如下图所示。为了方便，以下我们假定指令字长、存储字长、机器字长均相同。</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Group 7"/>
          <p:cNvGrpSpPr/>
          <p:nvPr/>
        </p:nvGrpSpPr>
        <p:grpSpPr>
          <a:xfrm>
            <a:off x="2000250" y="5300663"/>
            <a:ext cx="5380038" cy="647700"/>
            <a:chOff x="970" y="1056"/>
            <a:chExt cx="3389" cy="408"/>
          </a:xfrm>
        </p:grpSpPr>
        <p:sp>
          <p:nvSpPr>
            <p:cNvPr id="46084" name="Text Box 8"/>
            <p:cNvSpPr txBox="1"/>
            <p:nvPr/>
          </p:nvSpPr>
          <p:spPr>
            <a:xfrm>
              <a:off x="3081" y="1113"/>
              <a:ext cx="1233" cy="330"/>
            </a:xfrm>
            <a:prstGeom prst="rect">
              <a:avLst/>
            </a:prstGeom>
            <a:noFill/>
            <a:ln w="9525">
              <a:noFill/>
            </a:ln>
          </p:spPr>
          <p:txBody>
            <a:bodyPr wrap="none" anchor="t" anchorCtr="0">
              <a:spAutoFit/>
            </a:bodyPr>
            <a:p>
              <a:pPr>
                <a:buSzTx/>
              </a:pPr>
              <a:r>
                <a:rPr lang="zh-CN" altLang="en-US" sz="2800" dirty="0">
                  <a:solidFill>
                    <a:srgbClr val="0000E5"/>
                  </a:solidFill>
                  <a:latin typeface="Times New Roman" panose="02020603050405020304" pitchFamily="18" charset="0"/>
                  <a:ea typeface="楷体_GB2312" pitchFamily="49" charset="-122"/>
                </a:rPr>
                <a:t>形式地址 </a:t>
              </a:r>
              <a:r>
                <a:rPr lang="en-US" altLang="zh-CN" sz="2800" dirty="0">
                  <a:solidFill>
                    <a:srgbClr val="0000E5"/>
                  </a:solidFill>
                  <a:latin typeface="Times New Roman" panose="02020603050405020304" pitchFamily="18" charset="0"/>
                  <a:ea typeface="楷体_GB2312" pitchFamily="49" charset="-122"/>
                </a:rPr>
                <a:t>A</a:t>
              </a:r>
              <a:endParaRPr lang="en-US" altLang="zh-CN" sz="2800" dirty="0">
                <a:solidFill>
                  <a:srgbClr val="0000E5"/>
                </a:solidFill>
                <a:latin typeface="Times New Roman" panose="02020603050405020304" pitchFamily="18" charset="0"/>
                <a:ea typeface="楷体_GB2312" pitchFamily="49" charset="-122"/>
              </a:endParaRPr>
            </a:p>
          </p:txBody>
        </p:sp>
        <p:sp>
          <p:nvSpPr>
            <p:cNvPr id="36871" name="Rectangle 9"/>
            <p:cNvSpPr>
              <a:spLocks noChangeArrowheads="1"/>
            </p:cNvSpPr>
            <p:nvPr/>
          </p:nvSpPr>
          <p:spPr bwMode="auto">
            <a:xfrm>
              <a:off x="3044" y="1056"/>
              <a:ext cx="1315" cy="408"/>
            </a:xfrm>
            <a:prstGeom prst="rect">
              <a:avLst/>
            </a:prstGeom>
            <a:noFill/>
            <a:ln w="28575">
              <a:solidFill>
                <a:schemeClr val="accent2">
                  <a:lumMod val="50000"/>
                </a:schemeClr>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accent2">
                    <a:lumMod val="50000"/>
                  </a:schemeClr>
                </a:solidFill>
                <a:effectLst/>
                <a:uLnTx/>
                <a:uFillTx/>
                <a:latin typeface="Arial" panose="020B0604020202020204" pitchFamily="34" charset="0"/>
                <a:ea typeface="宋体" panose="02010600030101010101" pitchFamily="2" charset="-122"/>
                <a:cs typeface="+mn-cs"/>
              </a:endParaRPr>
            </a:p>
          </p:txBody>
        </p:sp>
        <p:sp>
          <p:nvSpPr>
            <p:cNvPr id="36872" name="Rectangle 10"/>
            <p:cNvSpPr>
              <a:spLocks noChangeArrowheads="1"/>
            </p:cNvSpPr>
            <p:nvPr/>
          </p:nvSpPr>
          <p:spPr bwMode="auto">
            <a:xfrm>
              <a:off x="1920" y="1056"/>
              <a:ext cx="1124" cy="408"/>
            </a:xfrm>
            <a:prstGeom prst="rect">
              <a:avLst/>
            </a:prstGeom>
            <a:noFill/>
            <a:ln w="28575">
              <a:solidFill>
                <a:schemeClr val="accent2">
                  <a:lumMod val="50000"/>
                </a:schemeClr>
              </a:solid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800" b="1" i="0" u="none" strike="noStrike" kern="1200" cap="none" spc="0" normalizeH="0" baseline="0" noProof="0">
                <a:ln>
                  <a:noFill/>
                </a:ln>
                <a:solidFill>
                  <a:schemeClr val="accent2">
                    <a:lumMod val="50000"/>
                  </a:schemeClr>
                </a:solidFill>
                <a:effectLst/>
                <a:uLnTx/>
                <a:uFillTx/>
                <a:latin typeface="Times New Roman" panose="02020603050405020304" pitchFamily="18" charset="0"/>
                <a:ea typeface="楷体_GB2312" pitchFamily="49" charset="-122"/>
                <a:cs typeface="+mn-cs"/>
              </a:endParaRPr>
            </a:p>
          </p:txBody>
        </p:sp>
        <p:sp>
          <p:nvSpPr>
            <p:cNvPr id="36873" name="Rectangle 11"/>
            <p:cNvSpPr>
              <a:spLocks noChangeArrowheads="1"/>
            </p:cNvSpPr>
            <p:nvPr/>
          </p:nvSpPr>
          <p:spPr bwMode="auto">
            <a:xfrm>
              <a:off x="970" y="1056"/>
              <a:ext cx="953" cy="408"/>
            </a:xfrm>
            <a:prstGeom prst="rect">
              <a:avLst/>
            </a:prstGeom>
            <a:noFill/>
            <a:ln w="28575">
              <a:solidFill>
                <a:schemeClr val="accent2">
                  <a:lumMod val="50000"/>
                </a:schemeClr>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accent2">
                    <a:lumMod val="50000"/>
                  </a:schemeClr>
                </a:solidFill>
                <a:effectLst/>
                <a:uLnTx/>
                <a:uFillTx/>
                <a:latin typeface="Arial" panose="020B0604020202020204" pitchFamily="34" charset="0"/>
                <a:ea typeface="宋体" panose="02010600030101010101" pitchFamily="2" charset="-122"/>
                <a:cs typeface="+mn-cs"/>
              </a:endParaRPr>
            </a:p>
          </p:txBody>
        </p:sp>
        <p:sp>
          <p:nvSpPr>
            <p:cNvPr id="46088" name="Text Box 12"/>
            <p:cNvSpPr txBox="1"/>
            <p:nvPr/>
          </p:nvSpPr>
          <p:spPr>
            <a:xfrm>
              <a:off x="1061" y="1102"/>
              <a:ext cx="798" cy="330"/>
            </a:xfrm>
            <a:prstGeom prst="rect">
              <a:avLst/>
            </a:prstGeom>
            <a:noFill/>
            <a:ln w="9525">
              <a:noFill/>
            </a:ln>
          </p:spPr>
          <p:txBody>
            <a:bodyPr wrap="none" anchor="t" anchorCtr="0">
              <a:spAutoFit/>
            </a:bodyPr>
            <a:p>
              <a:pPr>
                <a:buSzTx/>
              </a:pPr>
              <a:r>
                <a:rPr lang="zh-CN" altLang="en-US" sz="2800" dirty="0">
                  <a:solidFill>
                    <a:srgbClr val="0000E5"/>
                  </a:solidFill>
                  <a:latin typeface="Times New Roman" panose="02020603050405020304" pitchFamily="18" charset="0"/>
                  <a:ea typeface="楷体_GB2312" pitchFamily="49" charset="-122"/>
                </a:rPr>
                <a:t>操作码</a:t>
              </a:r>
              <a:endParaRPr lang="zh-CN" altLang="en-US" sz="2800" dirty="0">
                <a:solidFill>
                  <a:srgbClr val="0000E5"/>
                </a:solidFill>
                <a:latin typeface="Times New Roman" panose="02020603050405020304" pitchFamily="18" charset="0"/>
                <a:ea typeface="楷体_GB2312" pitchFamily="49" charset="-122"/>
              </a:endParaRPr>
            </a:p>
          </p:txBody>
        </p:sp>
        <p:sp>
          <p:nvSpPr>
            <p:cNvPr id="46089" name="Text Box 13"/>
            <p:cNvSpPr txBox="1"/>
            <p:nvPr/>
          </p:nvSpPr>
          <p:spPr>
            <a:xfrm>
              <a:off x="1955" y="1102"/>
              <a:ext cx="1025" cy="330"/>
            </a:xfrm>
            <a:prstGeom prst="rect">
              <a:avLst/>
            </a:prstGeom>
            <a:noFill/>
            <a:ln w="9525">
              <a:noFill/>
            </a:ln>
          </p:spPr>
          <p:txBody>
            <a:bodyPr wrap="none" anchor="t" anchorCtr="0">
              <a:spAutoFit/>
            </a:bodyPr>
            <a:p>
              <a:pPr>
                <a:buSzTx/>
              </a:pPr>
              <a:r>
                <a:rPr lang="zh-CN" altLang="en-US" sz="2800" dirty="0">
                  <a:solidFill>
                    <a:srgbClr val="0000E5"/>
                  </a:solidFill>
                  <a:latin typeface="Times New Roman" panose="02020603050405020304" pitchFamily="18" charset="0"/>
                  <a:ea typeface="楷体_GB2312" pitchFamily="49" charset="-122"/>
                </a:rPr>
                <a:t>寻址特征</a:t>
              </a:r>
              <a:endParaRPr lang="zh-CN" altLang="en-US" sz="2800" dirty="0">
                <a:solidFill>
                  <a:srgbClr val="0000E5"/>
                </a:solidFill>
                <a:latin typeface="Times New Roman" panose="02020603050405020304" pitchFamily="18" charset="0"/>
                <a:ea typeface="楷体_GB2312" pitchFamily="49" charset="-122"/>
              </a:endParaRPr>
            </a:p>
          </p:txBody>
        </p:sp>
      </p:grpSp>
      <p:sp>
        <p:nvSpPr>
          <p:cNvPr id="46090"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linds(horizontal)">
                                      <p:cBhvr>
                                        <p:cTn id="7" dur="500"/>
                                        <p:tgtEl>
                                          <p:spTgt spid="368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867">
                                            <p:txEl>
                                              <p:charRg st="0" end="35"/>
                                            </p:txEl>
                                          </p:spTgt>
                                        </p:tgtEl>
                                        <p:attrNameLst>
                                          <p:attrName>style.visibility</p:attrName>
                                        </p:attrNameLst>
                                      </p:cBhvr>
                                      <p:to>
                                        <p:strVal val="visible"/>
                                      </p:to>
                                    </p:set>
                                    <p:animEffect transition="in" filter="blinds(horizontal)">
                                      <p:cBhvr>
                                        <p:cTn id="10" dur="500"/>
                                        <p:tgtEl>
                                          <p:spTgt spid="36867">
                                            <p:txEl>
                                              <p:charRg st="0" end="3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867">
                                            <p:txEl>
                                              <p:charRg st="35" end="73"/>
                                            </p:txEl>
                                          </p:spTgt>
                                        </p:tgtEl>
                                        <p:attrNameLst>
                                          <p:attrName>style.visibility</p:attrName>
                                        </p:attrNameLst>
                                      </p:cBhvr>
                                      <p:to>
                                        <p:strVal val="visible"/>
                                      </p:to>
                                    </p:set>
                                    <p:animEffect transition="in" filter="blinds(horizontal)">
                                      <p:cBhvr>
                                        <p:cTn id="15" dur="500"/>
                                        <p:tgtEl>
                                          <p:spTgt spid="36867">
                                            <p:txEl>
                                              <p:charRg st="35" end="7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6867">
                                            <p:txEl>
                                              <p:charRg st="73" end="113"/>
                                            </p:txEl>
                                          </p:spTgt>
                                        </p:tgtEl>
                                        <p:attrNameLst>
                                          <p:attrName>style.visibility</p:attrName>
                                        </p:attrNameLst>
                                      </p:cBhvr>
                                      <p:to>
                                        <p:strVal val="visible"/>
                                      </p:to>
                                    </p:set>
                                    <p:animEffect transition="in" filter="blinds(horizontal)">
                                      <p:cBhvr>
                                        <p:cTn id="20" dur="500"/>
                                        <p:tgtEl>
                                          <p:spTgt spid="36867">
                                            <p:txEl>
                                              <p:charRg st="73" end="11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6867">
                                            <p:txEl>
                                              <p:charRg st="113" end="159"/>
                                            </p:txEl>
                                          </p:spTgt>
                                        </p:tgtEl>
                                        <p:attrNameLst>
                                          <p:attrName>style.visibility</p:attrName>
                                        </p:attrNameLst>
                                      </p:cBhvr>
                                      <p:to>
                                        <p:strVal val="visible"/>
                                      </p:to>
                                    </p:set>
                                    <p:animEffect transition="in" filter="blinds(horizontal)">
                                      <p:cBhvr>
                                        <p:cTn id="25" dur="500"/>
                                        <p:tgtEl>
                                          <p:spTgt spid="36867">
                                            <p:txEl>
                                              <p:charRg st="113" end="15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操作码</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5123" name="Rectangle 3"/>
          <p:cNvSpPr>
            <a:spLocks noGrp="1" noChangeArrowheads="1"/>
          </p:cNvSpPr>
          <p:nvPr>
            <p:ph idx="1"/>
          </p:nvPr>
        </p:nvSpPr>
        <p:spPr>
          <a:xfrm>
            <a:off x="539750" y="1700213"/>
            <a:ext cx="7835900" cy="3241675"/>
          </a:xfrm>
          <a:ln/>
        </p:spPr>
        <p:txBody>
          <a:bodyPr vert="horz" wrap="square" lIns="91440" tIns="45720" rIns="91440" bIns="45720" numCol="1" anchor="t" anchorCtr="0" compatLnSpc="1"/>
          <a:lstStyle/>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charset="0"/>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操作码用来指明指令所要完成的操作，操作码位数反映了机器允许的指令条数。</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charset="0"/>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固定长度操作码集中放在指令字的一个字段内</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便于硬件设计，指令译码时间短。</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1" indent="-514350" algn="l" defTabSz="914400" rtl="0" eaLnBrk="1" fontAlgn="base" latinLnBrk="0" hangingPunct="1">
              <a:lnSpc>
                <a:spcPts val="3600"/>
              </a:lnSpc>
              <a:spcBef>
                <a:spcPts val="600"/>
              </a:spcBef>
              <a:spcAft>
                <a:spcPts val="600"/>
              </a:spcAft>
              <a:buClrTx/>
              <a:buSzTx/>
              <a:buFont typeface="+mj-ea"/>
              <a:buNone/>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   例如：若操作码长度为</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3</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，则可表示</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8</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条指令，如可以用</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000</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表示</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加法，</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001</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rPr>
              <a:t>表示减法等。</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endParaRPr>
          </a:p>
        </p:txBody>
      </p:sp>
      <p:sp>
        <p:nvSpPr>
          <p:cNvPr id="10243"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7.1.1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3">
                                            <p:txEl>
                                              <p:charRg st="0" end="36"/>
                                            </p:txEl>
                                          </p:spTgt>
                                        </p:tgtEl>
                                        <p:attrNameLst>
                                          <p:attrName>style.visibility</p:attrName>
                                        </p:attrNameLst>
                                      </p:cBhvr>
                                      <p:to>
                                        <p:strVal val="visible"/>
                                      </p:to>
                                    </p:set>
                                    <p:animEffect transition="in" filter="blinds(horizontal)">
                                      <p:cBhvr>
                                        <p:cTn id="10" dur="500"/>
                                        <p:tgtEl>
                                          <p:spTgt spid="5123">
                                            <p:txEl>
                                              <p:charRg st="0" end="3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123">
                                            <p:txEl>
                                              <p:charRg st="36" end="73"/>
                                            </p:txEl>
                                          </p:spTgt>
                                        </p:tgtEl>
                                        <p:attrNameLst>
                                          <p:attrName>style.visibility</p:attrName>
                                        </p:attrNameLst>
                                      </p:cBhvr>
                                      <p:to>
                                        <p:strVal val="visible"/>
                                      </p:to>
                                    </p:set>
                                    <p:animEffect transition="in" filter="blinds(horizontal)">
                                      <p:cBhvr>
                                        <p:cTn id="15" dur="500"/>
                                        <p:tgtEl>
                                          <p:spTgt spid="5123">
                                            <p:txEl>
                                              <p:charRg st="36" end="7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123">
                                            <p:txEl>
                                              <p:charRg st="73" end="116"/>
                                            </p:txEl>
                                          </p:spTgt>
                                        </p:tgtEl>
                                        <p:attrNameLst>
                                          <p:attrName>style.visibility</p:attrName>
                                        </p:attrNameLst>
                                      </p:cBhvr>
                                      <p:to>
                                        <p:strVal val="visible"/>
                                      </p:to>
                                    </p:set>
                                    <p:animEffect transition="in" filter="blinds(horizontal)">
                                      <p:cBhvr>
                                        <p:cTn id="20" dur="500"/>
                                        <p:tgtEl>
                                          <p:spTgt spid="5123">
                                            <p:txEl>
                                              <p:charRg st="73"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立即寻址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7891" name="Rectangle 3"/>
          <p:cNvSpPr>
            <a:spLocks noGrp="1" noChangeArrowheads="1"/>
          </p:cNvSpPr>
          <p:nvPr>
            <p:ph idx="1"/>
          </p:nvPr>
        </p:nvSpPr>
        <p:spPr>
          <a:xfrm>
            <a:off x="539750" y="1484313"/>
            <a:ext cx="8147050" cy="2592388"/>
          </a:xfrm>
          <a:ln/>
        </p:spPr>
        <p:txBody>
          <a:bodyPr vert="horz" wrap="square" lIns="91440" tIns="45720" rIns="91440" bIns="45720" numCol="1" anchor="t" anchorCtr="0" compatLnSpc="1"/>
          <a:lstStyle/>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立即寻址的特点是操作数本身设在指令字内，即形式地址</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不是操作数的地址，而是操作数本身，又称之为立即数。</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优点是不必访存，即可获得操作数，缺点是</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的位数使立即数的范围有限。</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Group 19"/>
          <p:cNvGrpSpPr/>
          <p:nvPr/>
        </p:nvGrpSpPr>
        <p:grpSpPr>
          <a:xfrm>
            <a:off x="2484438" y="4403725"/>
            <a:ext cx="2438400" cy="1447800"/>
            <a:chOff x="1920" y="2400"/>
            <a:chExt cx="1536" cy="912"/>
          </a:xfrm>
        </p:grpSpPr>
        <p:grpSp>
          <p:nvGrpSpPr>
            <p:cNvPr id="47108" name="Group 20"/>
            <p:cNvGrpSpPr/>
            <p:nvPr/>
          </p:nvGrpSpPr>
          <p:grpSpPr>
            <a:xfrm>
              <a:off x="1920" y="2736"/>
              <a:ext cx="1440" cy="259"/>
              <a:chOff x="1920" y="2710"/>
              <a:chExt cx="1440" cy="259"/>
            </a:xfrm>
          </p:grpSpPr>
          <p:sp>
            <p:nvSpPr>
              <p:cNvPr id="47109" name="Text Box 21"/>
              <p:cNvSpPr txBox="1"/>
              <p:nvPr/>
            </p:nvSpPr>
            <p:spPr>
              <a:xfrm>
                <a:off x="2006" y="2719"/>
                <a:ext cx="338"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47110" name="Rectangle 22"/>
              <p:cNvSpPr/>
              <p:nvPr/>
            </p:nvSpPr>
            <p:spPr>
              <a:xfrm>
                <a:off x="1920" y="2710"/>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7111" name="Text Box 23"/>
              <p:cNvSpPr txBox="1"/>
              <p:nvPr/>
            </p:nvSpPr>
            <p:spPr>
              <a:xfrm>
                <a:off x="2486" y="2719"/>
                <a:ext cx="236"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 #</a:t>
                </a:r>
                <a:endParaRPr lang="en-US" altLang="zh-CN" sz="2000" dirty="0">
                  <a:latin typeface="Times New Roman" panose="02020603050405020304" pitchFamily="18" charset="0"/>
                  <a:ea typeface="宋体" panose="02010600030101010101" pitchFamily="2" charset="-122"/>
                </a:endParaRPr>
              </a:p>
            </p:txBody>
          </p:sp>
          <p:sp>
            <p:nvSpPr>
              <p:cNvPr id="47112" name="Rectangle 24"/>
              <p:cNvSpPr/>
              <p:nvPr/>
            </p:nvSpPr>
            <p:spPr>
              <a:xfrm>
                <a:off x="2400" y="2710"/>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7113" name="Text Box 25"/>
              <p:cNvSpPr txBox="1"/>
              <p:nvPr/>
            </p:nvSpPr>
            <p:spPr>
              <a:xfrm>
                <a:off x="2966" y="2719"/>
                <a:ext cx="272"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 A</a:t>
                </a:r>
                <a:endParaRPr lang="en-US" altLang="zh-CN" sz="2000" dirty="0">
                  <a:latin typeface="Times New Roman" panose="02020603050405020304" pitchFamily="18" charset="0"/>
                  <a:ea typeface="宋体" panose="02010600030101010101" pitchFamily="2" charset="-122"/>
                </a:endParaRPr>
              </a:p>
            </p:txBody>
          </p:sp>
          <p:sp>
            <p:nvSpPr>
              <p:cNvPr id="47114" name="Rectangle 26"/>
              <p:cNvSpPr/>
              <p:nvPr/>
            </p:nvSpPr>
            <p:spPr>
              <a:xfrm>
                <a:off x="2880" y="2710"/>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47115" name="AutoShape 27"/>
            <p:cNvSpPr/>
            <p:nvPr/>
          </p:nvSpPr>
          <p:spPr>
            <a:xfrm rot="5400000">
              <a:off x="2592" y="2448"/>
              <a:ext cx="96" cy="48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7116" name="AutoShape 28"/>
            <p:cNvSpPr/>
            <p:nvPr/>
          </p:nvSpPr>
          <p:spPr>
            <a:xfrm rot="-5400000">
              <a:off x="3072" y="2784"/>
              <a:ext cx="96" cy="48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7117" name="Text Box 29"/>
            <p:cNvSpPr txBox="1"/>
            <p:nvPr/>
          </p:nvSpPr>
          <p:spPr>
            <a:xfrm>
              <a:off x="2160" y="2400"/>
              <a:ext cx="1082"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立即寻址特征</a:t>
              </a:r>
              <a:endParaRPr lang="zh-CN" altLang="en-US" sz="2000" dirty="0">
                <a:latin typeface="Times New Roman" panose="02020603050405020304" pitchFamily="18" charset="0"/>
                <a:ea typeface="宋体" panose="02010600030101010101" pitchFamily="2" charset="-122"/>
              </a:endParaRPr>
            </a:p>
          </p:txBody>
        </p:sp>
        <p:sp>
          <p:nvSpPr>
            <p:cNvPr id="47118" name="Text Box 30"/>
            <p:cNvSpPr txBox="1"/>
            <p:nvPr/>
          </p:nvSpPr>
          <p:spPr>
            <a:xfrm>
              <a:off x="2857" y="3062"/>
              <a:ext cx="599"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立即数</a:t>
              </a:r>
              <a:endParaRPr lang="zh-CN" altLang="en-US" sz="2000" dirty="0">
                <a:latin typeface="Times New Roman" panose="02020603050405020304" pitchFamily="18" charset="0"/>
                <a:ea typeface="宋体" panose="02010600030101010101" pitchFamily="2" charset="-122"/>
              </a:endParaRPr>
            </a:p>
          </p:txBody>
        </p:sp>
      </p:grpSp>
      <p:sp>
        <p:nvSpPr>
          <p:cNvPr id="30" name="Text Box 31"/>
          <p:cNvSpPr txBox="1"/>
          <p:nvPr/>
        </p:nvSpPr>
        <p:spPr>
          <a:xfrm>
            <a:off x="4999038" y="5470525"/>
            <a:ext cx="1908175"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 可正可负  </a:t>
            </a:r>
            <a:r>
              <a:rPr lang="zh-CN" altLang="en-US" sz="2000" dirty="0">
                <a:solidFill>
                  <a:srgbClr val="C00000"/>
                </a:solidFill>
                <a:latin typeface="Times New Roman" panose="02020603050405020304" pitchFamily="18" charset="0"/>
                <a:ea typeface="宋体" panose="02010600030101010101" pitchFamily="2" charset="-122"/>
              </a:rPr>
              <a:t>补码</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47120"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linds(horizontal)">
                                      <p:cBhvr>
                                        <p:cTn id="7" dur="500"/>
                                        <p:tgtEl>
                                          <p:spTgt spid="378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1">
                                            <p:txEl>
                                              <p:charRg st="0" end="52"/>
                                            </p:txEl>
                                          </p:spTgt>
                                        </p:tgtEl>
                                        <p:attrNameLst>
                                          <p:attrName>style.visibility</p:attrName>
                                        </p:attrNameLst>
                                      </p:cBhvr>
                                      <p:to>
                                        <p:strVal val="visible"/>
                                      </p:to>
                                    </p:set>
                                    <p:animEffect transition="in" filter="blinds(horizontal)">
                                      <p:cBhvr>
                                        <p:cTn id="10" dur="500"/>
                                        <p:tgtEl>
                                          <p:spTgt spid="37891">
                                            <p:txEl>
                                              <p:charRg st="0" end="5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linds(horizontal)">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7891">
                                            <p:txEl>
                                              <p:charRg st="52" end="86"/>
                                            </p:txEl>
                                          </p:spTgt>
                                        </p:tgtEl>
                                        <p:attrNameLst>
                                          <p:attrName>style.visibility</p:attrName>
                                        </p:attrNameLst>
                                      </p:cBhvr>
                                      <p:to>
                                        <p:strVal val="visible"/>
                                      </p:to>
                                    </p:set>
                                    <p:animEffect transition="in" filter="blinds(horizontal)">
                                      <p:cBhvr>
                                        <p:cTn id="25" dur="500"/>
                                        <p:tgtEl>
                                          <p:spTgt spid="37891">
                                            <p:txEl>
                                              <p:charRg st="52"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nimBg="1" uiExpand="1" build="p"/>
      <p:bldP spid="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直接寻址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8915" name="Rectangle 3"/>
          <p:cNvSpPr>
            <a:spLocks noGrp="1" noChangeArrowheads="1"/>
          </p:cNvSpPr>
          <p:nvPr>
            <p:ph idx="1"/>
          </p:nvPr>
        </p:nvSpPr>
        <p:spPr>
          <a:xfrm>
            <a:off x="539750" y="1196975"/>
            <a:ext cx="8147050" cy="3024188"/>
          </a:xfrm>
          <a:ln/>
        </p:spPr>
        <p:txBody>
          <a:bodyPr vert="horz" wrap="square" lIns="91440" tIns="45720" rIns="91440" bIns="45720" numCol="1" anchor="t" anchorCtr="0" compatLnSpc="1"/>
          <a:lstStyle/>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直接寻址的特点是，指令字中的形式地址</a:t>
            </a:r>
            <a:r>
              <a:rPr kumimoji="1"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r>
              <a:rPr kumimoji="1"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就是操作数的真实地址</a:t>
            </a:r>
            <a:r>
              <a:rPr kumimoji="1"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EA</a:t>
            </a:r>
            <a:r>
              <a:rPr kumimoji="1"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，即 </a:t>
            </a:r>
            <a:r>
              <a:rPr kumimoji="1"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EA</a:t>
            </a:r>
            <a:r>
              <a:rPr kumimoji="1"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r>
              <a:rPr kumimoji="1"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下图示意了直接寻址。</a:t>
            </a:r>
            <a:endParaRPr kumimoji="1"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特点是执行阶段访问一次存储器</a:t>
            </a:r>
            <a:r>
              <a:rPr kumimoji="1"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 </a:t>
            </a:r>
            <a:r>
              <a:rPr kumimoji="1"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的位数决定了该指令操作数的寻址范围</a:t>
            </a:r>
            <a:r>
              <a:rPr kumimoji="1"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必须修改</a:t>
            </a:r>
            <a:r>
              <a:rPr kumimoji="1"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r>
              <a:rPr kumimoji="1"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才能修改操作数的地址。</a:t>
            </a:r>
            <a:endParaRPr kumimoji="1"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Group 4"/>
          <p:cNvGrpSpPr/>
          <p:nvPr/>
        </p:nvGrpSpPr>
        <p:grpSpPr>
          <a:xfrm>
            <a:off x="5116513" y="4516438"/>
            <a:ext cx="1219200" cy="1831975"/>
            <a:chOff x="3312" y="1198"/>
            <a:chExt cx="768" cy="1154"/>
          </a:xfrm>
        </p:grpSpPr>
        <p:sp>
          <p:nvSpPr>
            <p:cNvPr id="48132" name="Rectangle 5"/>
            <p:cNvSpPr/>
            <p:nvPr/>
          </p:nvSpPr>
          <p:spPr>
            <a:xfrm>
              <a:off x="3312" y="1488"/>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8133" name="Rectangle 6"/>
            <p:cNvSpPr/>
            <p:nvPr/>
          </p:nvSpPr>
          <p:spPr>
            <a:xfrm>
              <a:off x="3312" y="1776"/>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操作数</a:t>
              </a:r>
              <a:endParaRPr lang="zh-CN" altLang="en-US" sz="2000" dirty="0">
                <a:latin typeface="Times New Roman" panose="02020603050405020304" pitchFamily="18" charset="0"/>
                <a:ea typeface="宋体" panose="02010600030101010101" pitchFamily="2" charset="-122"/>
              </a:endParaRPr>
            </a:p>
          </p:txBody>
        </p:sp>
        <p:sp>
          <p:nvSpPr>
            <p:cNvPr id="48134" name="Rectangle 7"/>
            <p:cNvSpPr/>
            <p:nvPr/>
          </p:nvSpPr>
          <p:spPr>
            <a:xfrm>
              <a:off x="3312" y="2064"/>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8135" name="Text Box 8"/>
            <p:cNvSpPr txBox="1"/>
            <p:nvPr/>
          </p:nvSpPr>
          <p:spPr>
            <a:xfrm>
              <a:off x="3456" y="1198"/>
              <a:ext cx="438"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grpSp>
      <p:sp>
        <p:nvSpPr>
          <p:cNvPr id="27" name="AutoShape 9"/>
          <p:cNvSpPr/>
          <p:nvPr/>
        </p:nvSpPr>
        <p:spPr>
          <a:xfrm rot="5400000">
            <a:off x="2830513" y="4516438"/>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8" name="Text Box 10"/>
          <p:cNvSpPr txBox="1"/>
          <p:nvPr/>
        </p:nvSpPr>
        <p:spPr>
          <a:xfrm>
            <a:off x="2297113" y="4437063"/>
            <a:ext cx="12065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寻址特征</a:t>
            </a:r>
            <a:endParaRPr lang="zh-CN" altLang="en-US" sz="2000" dirty="0">
              <a:latin typeface="Times New Roman" panose="02020603050405020304" pitchFamily="18" charset="0"/>
              <a:ea typeface="宋体" panose="02010600030101010101" pitchFamily="2" charset="-122"/>
            </a:endParaRPr>
          </a:p>
        </p:txBody>
      </p:sp>
      <p:grpSp>
        <p:nvGrpSpPr>
          <p:cNvPr id="3" name="Group 11"/>
          <p:cNvGrpSpPr/>
          <p:nvPr/>
        </p:nvGrpSpPr>
        <p:grpSpPr>
          <a:xfrm>
            <a:off x="1763713" y="4973638"/>
            <a:ext cx="2286000" cy="381000"/>
            <a:chOff x="1200" y="1486"/>
            <a:chExt cx="1440" cy="240"/>
          </a:xfrm>
        </p:grpSpPr>
        <p:sp>
          <p:nvSpPr>
            <p:cNvPr id="48139" name="Rectangle 12"/>
            <p:cNvSpPr/>
            <p:nvPr/>
          </p:nvSpPr>
          <p:spPr>
            <a:xfrm>
              <a:off x="1200" y="1486"/>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LDA</a:t>
              </a:r>
              <a:endParaRPr lang="en-US" altLang="zh-CN" sz="2000" dirty="0">
                <a:latin typeface="Times New Roman" panose="02020603050405020304" pitchFamily="18" charset="0"/>
                <a:ea typeface="宋体" panose="02010600030101010101" pitchFamily="2" charset="-122"/>
              </a:endParaRPr>
            </a:p>
          </p:txBody>
        </p:sp>
        <p:sp>
          <p:nvSpPr>
            <p:cNvPr id="48140" name="Rectangle 13"/>
            <p:cNvSpPr/>
            <p:nvPr/>
          </p:nvSpPr>
          <p:spPr>
            <a:xfrm>
              <a:off x="1680" y="1486"/>
              <a:ext cx="480" cy="240"/>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8141" name="Rectangle 14"/>
            <p:cNvSpPr/>
            <p:nvPr/>
          </p:nvSpPr>
          <p:spPr>
            <a:xfrm>
              <a:off x="2160" y="1486"/>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sp>
        <p:nvSpPr>
          <p:cNvPr id="33" name="AutoShape 15"/>
          <p:cNvSpPr/>
          <p:nvPr/>
        </p:nvSpPr>
        <p:spPr>
          <a:xfrm rot="-5400000">
            <a:off x="3592513" y="5049838"/>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4" name="Freeform 16"/>
          <p:cNvSpPr/>
          <p:nvPr/>
        </p:nvSpPr>
        <p:spPr>
          <a:xfrm>
            <a:off x="3668713" y="5507038"/>
            <a:ext cx="990600" cy="152400"/>
          </a:xfrm>
          <a:custGeom>
            <a:avLst/>
            <a:gdLst/>
            <a:ahLst/>
            <a:cxnLst>
              <a:cxn ang="0">
                <a:pos x="0" y="0"/>
              </a:cxn>
              <a:cxn ang="0">
                <a:pos x="0" y="241935022"/>
              </a:cxn>
              <a:cxn ang="0">
                <a:pos x="1572577282" y="241935022"/>
              </a:cxn>
            </a:cxnLst>
            <a:pathLst>
              <a:path w="624" h="96">
                <a:moveTo>
                  <a:pt x="0" y="0"/>
                </a:moveTo>
                <a:lnTo>
                  <a:pt x="0" y="96"/>
                </a:lnTo>
                <a:lnTo>
                  <a:pt x="624" y="96"/>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35" name="Text Box 17"/>
          <p:cNvSpPr txBox="1"/>
          <p:nvPr/>
        </p:nvSpPr>
        <p:spPr>
          <a:xfrm>
            <a:off x="4643438" y="5448300"/>
            <a:ext cx="368300" cy="396875"/>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sp>
        <p:nvSpPr>
          <p:cNvPr id="36" name="AutoShape 18"/>
          <p:cNvSpPr/>
          <p:nvPr/>
        </p:nvSpPr>
        <p:spPr>
          <a:xfrm rot="5400000">
            <a:off x="5649913" y="4745038"/>
            <a:ext cx="152400" cy="1219200"/>
          </a:xfrm>
          <a:prstGeom prst="leftBrace">
            <a:avLst>
              <a:gd name="adj1" fmla="val 66555"/>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7" name="Rectangle 19"/>
          <p:cNvSpPr/>
          <p:nvPr/>
        </p:nvSpPr>
        <p:spPr>
          <a:xfrm>
            <a:off x="6792913" y="5430838"/>
            <a:ext cx="762000" cy="38100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ACC</a:t>
            </a:r>
            <a:endParaRPr lang="en-US" altLang="zh-CN" sz="2000" dirty="0">
              <a:latin typeface="Times New Roman" panose="02020603050405020304" pitchFamily="18" charset="0"/>
              <a:ea typeface="宋体" panose="02010600030101010101" pitchFamily="2" charset="-122"/>
            </a:endParaRPr>
          </a:p>
        </p:txBody>
      </p:sp>
      <p:sp>
        <p:nvSpPr>
          <p:cNvPr id="38" name="Freeform 20"/>
          <p:cNvSpPr/>
          <p:nvPr/>
        </p:nvSpPr>
        <p:spPr>
          <a:xfrm>
            <a:off x="5726113" y="5126038"/>
            <a:ext cx="1447800" cy="304800"/>
          </a:xfrm>
          <a:custGeom>
            <a:avLst/>
            <a:gdLst/>
            <a:ahLst/>
            <a:cxnLst>
              <a:cxn ang="0">
                <a:pos x="0" y="241935022"/>
              </a:cxn>
              <a:cxn ang="0">
                <a:pos x="0" y="0"/>
              </a:cxn>
              <a:cxn ang="0">
                <a:pos x="2147483647" y="0"/>
              </a:cxn>
              <a:cxn ang="0">
                <a:pos x="2147483647" y="483870045"/>
              </a:cxn>
            </a:cxnLst>
            <a:pathLst>
              <a:path w="960" h="192">
                <a:moveTo>
                  <a:pt x="0" y="96"/>
                </a:moveTo>
                <a:lnTo>
                  <a:pt x="0" y="0"/>
                </a:lnTo>
                <a:lnTo>
                  <a:pt x="960" y="0"/>
                </a:lnTo>
                <a:lnTo>
                  <a:pt x="960" y="192"/>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48148"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linds(horizontal)">
                                      <p:cBhvr>
                                        <p:cTn id="7" dur="500"/>
                                        <p:tgtEl>
                                          <p:spTgt spid="389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915">
                                            <p:txEl>
                                              <p:charRg st="0" end="50"/>
                                            </p:txEl>
                                          </p:spTgt>
                                        </p:tgtEl>
                                        <p:attrNameLst>
                                          <p:attrName>style.visibility</p:attrName>
                                        </p:attrNameLst>
                                      </p:cBhvr>
                                      <p:to>
                                        <p:strVal val="visible"/>
                                      </p:to>
                                    </p:set>
                                    <p:animEffect transition="in" filter="blinds(horizontal)">
                                      <p:cBhvr>
                                        <p:cTn id="10" dur="500"/>
                                        <p:tgtEl>
                                          <p:spTgt spid="38915">
                                            <p:txEl>
                                              <p:charRg st="0" end="5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out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arn(outVertical)">
                                      <p:cBhvr>
                                        <p:cTn id="20" dur="500"/>
                                        <p:tgtEl>
                                          <p:spTgt spid="27"/>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linds(horizontal)">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barn(outVertical)">
                                      <p:cBhvr>
                                        <p:cTn id="29" dur="500"/>
                                        <p:tgtEl>
                                          <p:spTgt spid="33"/>
                                        </p:tgtEl>
                                      </p:cBhvr>
                                    </p:animEffect>
                                  </p:childTnLst>
                                </p:cTn>
                              </p:par>
                            </p:childTnLst>
                          </p:cTn>
                        </p:par>
                        <p:par>
                          <p:cTn id="30" fill="hold">
                            <p:stCondLst>
                              <p:cond delay="500"/>
                            </p:stCondLst>
                            <p:childTnLst>
                              <p:par>
                                <p:cTn id="31" presetID="18" presetClass="entr" presetSubtype="6" fill="hold"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strips(downRight)">
                                      <p:cBhvr>
                                        <p:cTn id="33" dur="500"/>
                                        <p:tgtEl>
                                          <p:spTgt spid="34"/>
                                        </p:tgtEl>
                                      </p:cBhvr>
                                    </p:animEffect>
                                  </p:childTnLst>
                                </p:cTn>
                              </p:par>
                            </p:childTnLst>
                          </p:cTn>
                        </p:par>
                        <p:par>
                          <p:cTn id="34" fill="hold">
                            <p:stCondLst>
                              <p:cond delay="1000"/>
                            </p:stCondLst>
                            <p:childTnLst>
                              <p:par>
                                <p:cTn id="35" presetID="3" presetClass="entr" presetSubtype="10"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linds(horizontal)">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arn(outVertic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00"/>
                            </p:stCondLst>
                            <p:childTnLst>
                              <p:par>
                                <p:cTn id="49" presetID="18" presetClass="entr" presetSubtype="3" fill="hold"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strips(upRight)">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linds(horizontal)">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8915">
                                            <p:txEl>
                                              <p:charRg st="50" end="103"/>
                                            </p:txEl>
                                          </p:spTgt>
                                        </p:tgtEl>
                                        <p:attrNameLst>
                                          <p:attrName>style.visibility</p:attrName>
                                        </p:attrNameLst>
                                      </p:cBhvr>
                                      <p:to>
                                        <p:strVal val="visible"/>
                                      </p:to>
                                    </p:set>
                                    <p:animEffect transition="in" filter="blinds(horizontal)">
                                      <p:cBhvr>
                                        <p:cTn id="61" dur="500"/>
                                        <p:tgtEl>
                                          <p:spTgt spid="38915">
                                            <p:txEl>
                                              <p:charRg st="50"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uiExpand="1" build="p"/>
      <p:bldP spid="27" grpId="0" animBg="1"/>
      <p:bldP spid="28" grpId="0"/>
      <p:bldP spid="33" grpId="0" animBg="1"/>
      <p:bldP spid="35" grpId="0"/>
      <p:bldP spid="36" grpId="0" animBg="1"/>
      <p:bldP spid="3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隐含寻址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9939" name="Rectangle 3"/>
          <p:cNvSpPr>
            <a:spLocks noGrp="1" noChangeArrowheads="1"/>
          </p:cNvSpPr>
          <p:nvPr>
            <p:ph idx="1"/>
          </p:nvPr>
        </p:nvSpPr>
        <p:spPr>
          <a:xfrm>
            <a:off x="539750" y="1484313"/>
            <a:ext cx="8147050" cy="4465638"/>
          </a:xfrm>
          <a:ln/>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隐含寻址是指指令字中不明显地给出操作数的地址，其操作数的地址隐含在操作码或某个寄存器中。</a:t>
            </a:r>
            <a:endPar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mj-ea"/>
              <a:buAutoNum type="circleNumDbPlain"/>
              <a:defRPr/>
            </a:pP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例如，一地址格式的加法指令只给出一个操作数的地址。另一个操作数隐含在累加器</a:t>
            </a:r>
            <a:r>
              <a:rPr kumimoji="1" lang="en-US" altLang="zh-CN"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ACC</a:t>
            </a: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中。</a:t>
            </a:r>
            <a:endPar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mj-ea"/>
              <a:buAutoNum type="circleNumDbPlain"/>
              <a:defRPr/>
            </a:pP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又如 </a:t>
            </a:r>
            <a:r>
              <a:rPr kumimoji="1" lang="en-US" altLang="zh-CN"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8086 MUL </a:t>
            </a: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指令被乘数隐含在 </a:t>
            </a:r>
            <a:r>
              <a:rPr kumimoji="1" lang="en-US" altLang="zh-CN"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AX</a:t>
            </a: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a:t>
            </a:r>
            <a:r>
              <a:rPr kumimoji="1" lang="en-US" altLang="zh-CN"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16</a:t>
            </a: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位）或 </a:t>
            </a:r>
            <a:r>
              <a:rPr kumimoji="1" lang="en-US" altLang="zh-CN"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AL</a:t>
            </a: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a:t>
            </a:r>
            <a:r>
              <a:rPr kumimoji="1" lang="en-US" altLang="zh-CN"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8</a:t>
            </a: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位）中</a:t>
            </a:r>
            <a:r>
              <a:rPr kumimoji="1" lang="en-US" altLang="zh-CN"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,MOVS </a:t>
            </a: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指令源操作数的地址隐含在</a:t>
            </a:r>
            <a:r>
              <a:rPr kumimoji="1" lang="en-US" altLang="zh-CN"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SI</a:t>
            </a: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中</a:t>
            </a:r>
            <a:r>
              <a:rPr kumimoji="1" lang="en-US" altLang="zh-CN"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a:t>
            </a: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目的操作数的地址隐含在 </a:t>
            </a:r>
            <a:r>
              <a:rPr kumimoji="1" lang="en-US" altLang="zh-CN"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DI </a:t>
            </a: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中</a:t>
            </a:r>
            <a:endPar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rPr>
              <a:t>指令字中少了一个地址字段，可缩短指令字长</a:t>
            </a:r>
            <a:endParaRPr kumimoji="1" lang="zh-CN" altLang="en-US" sz="2800" b="1" i="0" u="none" strike="noStrike" kern="0" cap="none" spc="0" normalizeH="0" baseline="0" noProof="0" smtClean="0">
              <a:ln>
                <a:noFill/>
              </a:ln>
              <a:solidFill>
                <a:schemeClr val="tx1"/>
              </a:solidFill>
              <a:effectLst/>
              <a:uLnTx/>
              <a:uFillTx/>
              <a:latin typeface="楷体_GB2312" pitchFamily="49" charset="-122"/>
              <a:ea typeface="微软雅黑 Light" panose="020B0502040204020203" pitchFamily="34" charset="-122"/>
              <a:cs typeface="+mn-cs"/>
            </a:endParaRPr>
          </a:p>
        </p:txBody>
      </p:sp>
      <p:sp>
        <p:nvSpPr>
          <p:cNvPr id="49155"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blinds(horizontal)">
                                      <p:cBhvr>
                                        <p:cTn id="7" dur="500"/>
                                        <p:tgtEl>
                                          <p:spTgt spid="399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939">
                                            <p:txEl>
                                              <p:charRg st="0" end="45"/>
                                            </p:txEl>
                                          </p:spTgt>
                                        </p:tgtEl>
                                        <p:attrNameLst>
                                          <p:attrName>style.visibility</p:attrName>
                                        </p:attrNameLst>
                                      </p:cBhvr>
                                      <p:to>
                                        <p:strVal val="visible"/>
                                      </p:to>
                                    </p:set>
                                    <p:animEffect transition="in" filter="blinds(horizontal)">
                                      <p:cBhvr>
                                        <p:cTn id="10" dur="500"/>
                                        <p:tgtEl>
                                          <p:spTgt spid="39939">
                                            <p:txEl>
                                              <p:charRg st="0" end="4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939">
                                            <p:txEl>
                                              <p:charRg st="45" end="88"/>
                                            </p:txEl>
                                          </p:spTgt>
                                        </p:tgtEl>
                                        <p:attrNameLst>
                                          <p:attrName>style.visibility</p:attrName>
                                        </p:attrNameLst>
                                      </p:cBhvr>
                                      <p:to>
                                        <p:strVal val="visible"/>
                                      </p:to>
                                    </p:set>
                                    <p:animEffect transition="in" filter="blinds(horizontal)">
                                      <p:cBhvr>
                                        <p:cTn id="15" dur="500"/>
                                        <p:tgtEl>
                                          <p:spTgt spid="39939">
                                            <p:txEl>
                                              <p:charRg st="45" end="8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939">
                                            <p:txEl>
                                              <p:charRg st="88" end="164"/>
                                            </p:txEl>
                                          </p:spTgt>
                                        </p:tgtEl>
                                        <p:attrNameLst>
                                          <p:attrName>style.visibility</p:attrName>
                                        </p:attrNameLst>
                                      </p:cBhvr>
                                      <p:to>
                                        <p:strVal val="visible"/>
                                      </p:to>
                                    </p:set>
                                    <p:animEffect transition="in" filter="blinds(horizontal)">
                                      <p:cBhvr>
                                        <p:cTn id="20" dur="500"/>
                                        <p:tgtEl>
                                          <p:spTgt spid="39939">
                                            <p:txEl>
                                              <p:charRg st="88" end="16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9939">
                                            <p:txEl>
                                              <p:charRg st="164" end="188"/>
                                            </p:txEl>
                                          </p:spTgt>
                                        </p:tgtEl>
                                        <p:attrNameLst>
                                          <p:attrName>style.visibility</p:attrName>
                                        </p:attrNameLst>
                                      </p:cBhvr>
                                      <p:to>
                                        <p:strVal val="visible"/>
                                      </p:to>
                                    </p:set>
                                    <p:animEffect transition="in" filter="blinds(horizontal)">
                                      <p:cBhvr>
                                        <p:cTn id="25" dur="500"/>
                                        <p:tgtEl>
                                          <p:spTgt spid="39939">
                                            <p:txEl>
                                              <p:charRg st="164"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1371600" y="2657475"/>
            <a:ext cx="2286000" cy="339725"/>
            <a:chOff x="432" y="1356"/>
            <a:chExt cx="1440" cy="214"/>
          </a:xfrm>
        </p:grpSpPr>
        <p:sp>
          <p:nvSpPr>
            <p:cNvPr id="50178" name="Rectangle 5"/>
            <p:cNvSpPr/>
            <p:nvPr/>
          </p:nvSpPr>
          <p:spPr>
            <a:xfrm>
              <a:off x="432" y="1356"/>
              <a:ext cx="480" cy="214"/>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ADD</a:t>
              </a:r>
              <a:endParaRPr lang="en-US" altLang="zh-CN" sz="2000" dirty="0">
                <a:latin typeface="Times New Roman" panose="02020603050405020304" pitchFamily="18" charset="0"/>
                <a:ea typeface="宋体" panose="02010600030101010101" pitchFamily="2" charset="-122"/>
              </a:endParaRPr>
            </a:p>
          </p:txBody>
        </p:sp>
        <p:sp>
          <p:nvSpPr>
            <p:cNvPr id="50179" name="Rectangle 6"/>
            <p:cNvSpPr/>
            <p:nvPr/>
          </p:nvSpPr>
          <p:spPr>
            <a:xfrm>
              <a:off x="912" y="1356"/>
              <a:ext cx="480" cy="214"/>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0180" name="Rectangle 7"/>
            <p:cNvSpPr/>
            <p:nvPr/>
          </p:nvSpPr>
          <p:spPr>
            <a:xfrm>
              <a:off x="1392" y="1356"/>
              <a:ext cx="480" cy="214"/>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grpSp>
        <p:nvGrpSpPr>
          <p:cNvPr id="3" name="Group 8"/>
          <p:cNvGrpSpPr/>
          <p:nvPr/>
        </p:nvGrpSpPr>
        <p:grpSpPr>
          <a:xfrm>
            <a:off x="4638675" y="2236788"/>
            <a:ext cx="1304925" cy="1628775"/>
            <a:chOff x="2490" y="1100"/>
            <a:chExt cx="822" cy="1026"/>
          </a:xfrm>
        </p:grpSpPr>
        <p:sp>
          <p:nvSpPr>
            <p:cNvPr id="50182" name="Rectangle 9"/>
            <p:cNvSpPr/>
            <p:nvPr/>
          </p:nvSpPr>
          <p:spPr>
            <a:xfrm>
              <a:off x="2544" y="1358"/>
              <a:ext cx="768" cy="256"/>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0183" name="Rectangle 10"/>
            <p:cNvSpPr/>
            <p:nvPr/>
          </p:nvSpPr>
          <p:spPr>
            <a:xfrm>
              <a:off x="2544" y="1614"/>
              <a:ext cx="768" cy="256"/>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操作数</a:t>
              </a:r>
              <a:endParaRPr lang="zh-CN" altLang="en-US" sz="2000" dirty="0">
                <a:latin typeface="Times New Roman" panose="02020603050405020304" pitchFamily="18" charset="0"/>
                <a:ea typeface="宋体" panose="02010600030101010101" pitchFamily="2" charset="-122"/>
              </a:endParaRPr>
            </a:p>
          </p:txBody>
        </p:sp>
        <p:sp>
          <p:nvSpPr>
            <p:cNvPr id="50184" name="Rectangle 11"/>
            <p:cNvSpPr/>
            <p:nvPr/>
          </p:nvSpPr>
          <p:spPr>
            <a:xfrm>
              <a:off x="2544" y="1870"/>
              <a:ext cx="768" cy="256"/>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0185" name="Text Box 12"/>
            <p:cNvSpPr txBox="1"/>
            <p:nvPr/>
          </p:nvSpPr>
          <p:spPr>
            <a:xfrm>
              <a:off x="2490" y="1100"/>
              <a:ext cx="438"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grpSp>
      <p:sp>
        <p:nvSpPr>
          <p:cNvPr id="498701" name="AutoShape 13"/>
          <p:cNvSpPr/>
          <p:nvPr/>
        </p:nvSpPr>
        <p:spPr>
          <a:xfrm rot="5400000">
            <a:off x="2446338" y="2208213"/>
            <a:ext cx="133350" cy="762000"/>
          </a:xfrm>
          <a:prstGeom prst="leftBrace">
            <a:avLst>
              <a:gd name="adj1" fmla="val 47539"/>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98702" name="Text Box 14"/>
          <p:cNvSpPr txBox="1"/>
          <p:nvPr/>
        </p:nvSpPr>
        <p:spPr>
          <a:xfrm>
            <a:off x="1905000" y="2181225"/>
            <a:ext cx="12065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寻址特征</a:t>
            </a:r>
            <a:endParaRPr lang="zh-CN" altLang="en-US" sz="2000" dirty="0">
              <a:latin typeface="Times New Roman" panose="02020603050405020304" pitchFamily="18" charset="0"/>
              <a:ea typeface="宋体" panose="02010600030101010101" pitchFamily="2" charset="-122"/>
            </a:endParaRPr>
          </a:p>
        </p:txBody>
      </p:sp>
      <p:sp>
        <p:nvSpPr>
          <p:cNvPr id="498703" name="AutoShape 15"/>
          <p:cNvSpPr/>
          <p:nvPr/>
        </p:nvSpPr>
        <p:spPr>
          <a:xfrm rot="-5400000">
            <a:off x="3206750" y="2681288"/>
            <a:ext cx="134938" cy="762000"/>
          </a:xfrm>
          <a:prstGeom prst="leftBrace">
            <a:avLst>
              <a:gd name="adj1" fmla="val 46980"/>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98704" name="Freeform 16"/>
          <p:cNvSpPr/>
          <p:nvPr/>
        </p:nvSpPr>
        <p:spPr>
          <a:xfrm>
            <a:off x="3276600" y="3132138"/>
            <a:ext cx="990600" cy="134937"/>
          </a:xfrm>
          <a:custGeom>
            <a:avLst/>
            <a:gdLst/>
            <a:ahLst/>
            <a:cxnLst>
              <a:cxn ang="0">
                <a:pos x="0" y="0"/>
              </a:cxn>
              <a:cxn ang="0">
                <a:pos x="0" y="189666631"/>
              </a:cxn>
              <a:cxn ang="0">
                <a:pos x="1572577282" y="189666631"/>
              </a:cxn>
            </a:cxnLst>
            <a:pathLst>
              <a:path w="624" h="96">
                <a:moveTo>
                  <a:pt x="0" y="0"/>
                </a:moveTo>
                <a:lnTo>
                  <a:pt x="0" y="96"/>
                </a:lnTo>
                <a:lnTo>
                  <a:pt x="624" y="96"/>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498705" name="Text Box 17"/>
          <p:cNvSpPr txBox="1"/>
          <p:nvPr/>
        </p:nvSpPr>
        <p:spPr>
          <a:xfrm>
            <a:off x="4251325" y="3081338"/>
            <a:ext cx="368300" cy="396875"/>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sp>
        <p:nvSpPr>
          <p:cNvPr id="49161" name="AutoShape 18"/>
          <p:cNvSpPr/>
          <p:nvPr/>
        </p:nvSpPr>
        <p:spPr>
          <a:xfrm rot="5400000">
            <a:off x="5264150" y="2373313"/>
            <a:ext cx="134938" cy="1219200"/>
          </a:xfrm>
          <a:prstGeom prst="leftBrace">
            <a:avLst>
              <a:gd name="adj1" fmla="val 75168"/>
              <a:gd name="adj2" fmla="val 50000"/>
            </a:avLst>
          </a:prstGeom>
          <a:noFill/>
          <a:ln w="28575" cap="flat" cmpd="sng">
            <a:solidFill>
              <a:schemeClr val="tx1"/>
            </a:solidFill>
            <a:prstDash val="solid"/>
            <a:round/>
            <a:headEnd type="none" w="med" len="med"/>
            <a:tailEnd type="none" w="med" len="med"/>
          </a:ln>
        </p:spPr>
        <p:txBody>
          <a:bodyPr rot="10800000" vert="eaVert" wrap="none" anchor="ctr" anchorCtr="0"/>
          <a:p>
            <a:pPr algn="ctr"/>
            <a:endParaRPr lang="zh-CN" altLang="en-US" sz="2800" dirty="0">
              <a:latin typeface="Times New Roman" panose="02020603050405020304" pitchFamily="18" charset="0"/>
              <a:ea typeface="宋体" panose="02010600030101010101" pitchFamily="2" charset="-122"/>
            </a:endParaRPr>
          </a:p>
        </p:txBody>
      </p:sp>
      <p:sp>
        <p:nvSpPr>
          <p:cNvPr id="498707" name="Rectangle 19"/>
          <p:cNvSpPr/>
          <p:nvPr/>
        </p:nvSpPr>
        <p:spPr>
          <a:xfrm>
            <a:off x="6629400" y="2776538"/>
            <a:ext cx="685800" cy="338137"/>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ACC</a:t>
            </a:r>
            <a:endParaRPr lang="en-US" altLang="zh-CN" sz="2000" dirty="0">
              <a:latin typeface="Times New Roman" panose="02020603050405020304" pitchFamily="18" charset="0"/>
              <a:ea typeface="宋体" panose="02010600030101010101" pitchFamily="2" charset="-122"/>
            </a:endParaRPr>
          </a:p>
        </p:txBody>
      </p:sp>
      <p:sp>
        <p:nvSpPr>
          <p:cNvPr id="498708" name="Rectangle 20"/>
          <p:cNvSpPr/>
          <p:nvPr/>
        </p:nvSpPr>
        <p:spPr>
          <a:xfrm>
            <a:off x="6400800" y="4678363"/>
            <a:ext cx="685800" cy="339725"/>
          </a:xfrm>
          <a:prstGeom prst="rect">
            <a:avLst/>
          </a:prstGeom>
          <a:noFill/>
          <a:ln w="28575" cap="flat" cmpd="sng">
            <a:solidFill>
              <a:schemeClr val="tx1"/>
            </a:solidFill>
            <a:prstDash val="solid"/>
            <a:miter/>
            <a:headEnd type="none" w="med" len="med"/>
            <a:tailEnd type="none" w="med" len="med"/>
          </a:ln>
        </p:spPr>
        <p:txBody>
          <a:bodyPr wrap="none" tIns="18000" anchor="ctr" anchorCtr="0"/>
          <a:p>
            <a:pPr algn="ctr"/>
            <a:r>
              <a:rPr lang="zh-CN" altLang="en-US" sz="2000" dirty="0">
                <a:latin typeface="Times New Roman" panose="02020603050405020304" pitchFamily="18" charset="0"/>
                <a:ea typeface="宋体" panose="02010600030101010101" pitchFamily="2" charset="-122"/>
              </a:rPr>
              <a:t>暂存</a:t>
            </a:r>
            <a:endParaRPr lang="zh-CN" altLang="en-US" sz="2000" dirty="0">
              <a:latin typeface="Times New Roman" panose="02020603050405020304" pitchFamily="18" charset="0"/>
              <a:ea typeface="宋体" panose="02010600030101010101" pitchFamily="2" charset="-122"/>
            </a:endParaRPr>
          </a:p>
        </p:txBody>
      </p:sp>
      <p:grpSp>
        <p:nvGrpSpPr>
          <p:cNvPr id="4" name="Group 21"/>
          <p:cNvGrpSpPr/>
          <p:nvPr/>
        </p:nvGrpSpPr>
        <p:grpSpPr>
          <a:xfrm>
            <a:off x="6172200" y="3933825"/>
            <a:ext cx="1066800" cy="512763"/>
            <a:chOff x="3888" y="2112"/>
            <a:chExt cx="672" cy="323"/>
          </a:xfrm>
        </p:grpSpPr>
        <p:sp>
          <p:nvSpPr>
            <p:cNvPr id="50195" name="Freeform 22"/>
            <p:cNvSpPr/>
            <p:nvPr/>
          </p:nvSpPr>
          <p:spPr>
            <a:xfrm>
              <a:off x="3888" y="2112"/>
              <a:ext cx="672" cy="300"/>
            </a:xfrm>
            <a:custGeom>
              <a:avLst/>
              <a:gdLst/>
              <a:ahLst/>
              <a:cxnLst>
                <a:cxn ang="0">
                  <a:pos x="0" y="0"/>
                </a:cxn>
                <a:cxn ang="0">
                  <a:pos x="240" y="0"/>
                </a:cxn>
                <a:cxn ang="0">
                  <a:pos x="339" y="101"/>
                </a:cxn>
                <a:cxn ang="0">
                  <a:pos x="432" y="0"/>
                </a:cxn>
                <a:cxn ang="0">
                  <a:pos x="672" y="0"/>
                </a:cxn>
                <a:cxn ang="0">
                  <a:pos x="507" y="266"/>
                </a:cxn>
                <a:cxn ang="0">
                  <a:pos x="192" y="264"/>
                </a:cxn>
                <a:cxn ang="0">
                  <a:pos x="0" y="0"/>
                </a:cxn>
              </a:cxnLst>
              <a:pathLst>
                <a:path w="672" h="338">
                  <a:moveTo>
                    <a:pt x="0" y="0"/>
                  </a:moveTo>
                  <a:lnTo>
                    <a:pt x="240" y="0"/>
                  </a:lnTo>
                  <a:lnTo>
                    <a:pt x="339" y="129"/>
                  </a:lnTo>
                  <a:lnTo>
                    <a:pt x="432" y="0"/>
                  </a:lnTo>
                  <a:lnTo>
                    <a:pt x="672" y="0"/>
                  </a:lnTo>
                  <a:lnTo>
                    <a:pt x="507" y="338"/>
                  </a:lnTo>
                  <a:lnTo>
                    <a:pt x="192" y="336"/>
                  </a:ln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0196" name="Text Box 23"/>
            <p:cNvSpPr txBox="1"/>
            <p:nvPr/>
          </p:nvSpPr>
          <p:spPr>
            <a:xfrm>
              <a:off x="4017" y="2185"/>
              <a:ext cx="455"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ALU</a:t>
              </a:r>
              <a:endParaRPr lang="en-US" altLang="zh-CN" sz="2000" dirty="0">
                <a:latin typeface="Times New Roman" panose="02020603050405020304" pitchFamily="18" charset="0"/>
                <a:ea typeface="宋体" panose="02010600030101010101" pitchFamily="2" charset="-122"/>
              </a:endParaRPr>
            </a:p>
          </p:txBody>
        </p:sp>
      </p:grpSp>
      <p:sp>
        <p:nvSpPr>
          <p:cNvPr id="498712" name="Line 24"/>
          <p:cNvSpPr/>
          <p:nvPr/>
        </p:nvSpPr>
        <p:spPr>
          <a:xfrm>
            <a:off x="6705600" y="4402138"/>
            <a:ext cx="0" cy="271462"/>
          </a:xfrm>
          <a:prstGeom prst="line">
            <a:avLst/>
          </a:prstGeom>
          <a:ln w="28575" cap="flat" cmpd="sng">
            <a:solidFill>
              <a:schemeClr val="tx1"/>
            </a:solidFill>
            <a:prstDash val="solid"/>
            <a:round/>
            <a:headEnd type="none" w="med" len="med"/>
            <a:tailEnd type="stealth" w="med" len="med"/>
          </a:ln>
        </p:spPr>
      </p:sp>
      <p:sp>
        <p:nvSpPr>
          <p:cNvPr id="498713" name="Freeform 25"/>
          <p:cNvSpPr/>
          <p:nvPr/>
        </p:nvSpPr>
        <p:spPr>
          <a:xfrm>
            <a:off x="7010400" y="3114675"/>
            <a:ext cx="1588" cy="793750"/>
          </a:xfrm>
          <a:custGeom>
            <a:avLst/>
            <a:gdLst/>
            <a:ahLst/>
            <a:cxnLst>
              <a:cxn ang="0">
                <a:pos x="0" y="0"/>
              </a:cxn>
              <a:cxn ang="0">
                <a:pos x="2521744" y="1260078214"/>
              </a:cxn>
            </a:cxnLst>
            <a:pathLst>
              <a:path w="1" h="500">
                <a:moveTo>
                  <a:pt x="0" y="0"/>
                </a:moveTo>
                <a:lnTo>
                  <a:pt x="1" y="500"/>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498714" name="Text Box 26"/>
          <p:cNvSpPr txBox="1"/>
          <p:nvPr/>
        </p:nvSpPr>
        <p:spPr>
          <a:xfrm>
            <a:off x="1812925" y="3492500"/>
            <a:ext cx="2530475" cy="822325"/>
          </a:xfrm>
          <a:prstGeom prst="rect">
            <a:avLst/>
          </a:prstGeom>
          <a:noFill/>
          <a:ln w="9525">
            <a:noFill/>
          </a:ln>
        </p:spPr>
        <p:txBody>
          <a:bodyPr anchor="t" anchorCtr="0">
            <a:spAutoFit/>
          </a:bodyPr>
          <a:p>
            <a:pPr>
              <a:lnSpc>
                <a:spcPct val="120000"/>
              </a:lnSpc>
            </a:pPr>
            <a:r>
              <a:rPr lang="zh-CN" altLang="en-US" sz="2000" dirty="0">
                <a:latin typeface="Times New Roman" panose="02020603050405020304" pitchFamily="18" charset="0"/>
                <a:ea typeface="宋体" panose="02010600030101010101" pitchFamily="2" charset="-122"/>
              </a:rPr>
              <a:t>另一个操作数</a:t>
            </a:r>
            <a:endParaRPr lang="zh-CN" altLang="en-US" sz="2000" dirty="0">
              <a:latin typeface="Times New Roman" panose="02020603050405020304" pitchFamily="18" charset="0"/>
              <a:ea typeface="宋体" panose="02010600030101010101" pitchFamily="2" charset="-122"/>
            </a:endParaRPr>
          </a:p>
          <a:p>
            <a:pPr>
              <a:lnSpc>
                <a:spcPct val="120000"/>
              </a:lnSpc>
            </a:pPr>
            <a:r>
              <a:rPr lang="zh-CN" altLang="en-US" sz="2000" dirty="0">
                <a:latin typeface="Times New Roman" panose="02020603050405020304" pitchFamily="18" charset="0"/>
                <a:ea typeface="宋体" panose="02010600030101010101" pitchFamily="2" charset="-122"/>
              </a:rPr>
              <a:t>隐含在 </a:t>
            </a:r>
            <a:r>
              <a:rPr lang="en-US" altLang="zh-CN" sz="2000" dirty="0">
                <a:latin typeface="Times New Roman" panose="02020603050405020304" pitchFamily="18" charset="0"/>
                <a:ea typeface="宋体" panose="02010600030101010101" pitchFamily="2" charset="-122"/>
              </a:rPr>
              <a:t>ACC </a:t>
            </a:r>
            <a:r>
              <a:rPr lang="zh-CN" altLang="en-US" sz="2000" dirty="0">
                <a:latin typeface="Times New Roman" panose="02020603050405020304" pitchFamily="18" charset="0"/>
                <a:ea typeface="宋体" panose="02010600030101010101" pitchFamily="2" charset="-122"/>
              </a:rPr>
              <a:t>中</a:t>
            </a:r>
            <a:endParaRPr lang="zh-CN" altLang="en-US" sz="2000" dirty="0">
              <a:latin typeface="Times New Roman" panose="02020603050405020304" pitchFamily="18" charset="0"/>
              <a:ea typeface="宋体" panose="02010600030101010101" pitchFamily="2" charset="-122"/>
            </a:endParaRPr>
          </a:p>
        </p:txBody>
      </p:sp>
      <p:sp>
        <p:nvSpPr>
          <p:cNvPr id="498722" name="Freeform 34"/>
          <p:cNvSpPr/>
          <p:nvPr/>
        </p:nvSpPr>
        <p:spPr>
          <a:xfrm>
            <a:off x="5334000" y="2409825"/>
            <a:ext cx="990600" cy="533400"/>
          </a:xfrm>
          <a:custGeom>
            <a:avLst/>
            <a:gdLst/>
            <a:ahLst/>
            <a:cxnLst>
              <a:cxn ang="0">
                <a:pos x="0" y="740926049"/>
              </a:cxn>
              <a:cxn ang="0">
                <a:pos x="0" y="0"/>
              </a:cxn>
              <a:cxn ang="0">
                <a:pos x="1572577282" y="0"/>
              </a:cxn>
            </a:cxnLst>
            <a:pathLst>
              <a:path w="624" h="384">
                <a:moveTo>
                  <a:pt x="0" y="384"/>
                </a:moveTo>
                <a:lnTo>
                  <a:pt x="0" y="0"/>
                </a:lnTo>
                <a:lnTo>
                  <a:pt x="624" y="0"/>
                </a:lnTo>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498723" name="Line 35"/>
          <p:cNvSpPr/>
          <p:nvPr/>
        </p:nvSpPr>
        <p:spPr>
          <a:xfrm>
            <a:off x="6324600" y="2409825"/>
            <a:ext cx="0" cy="1524000"/>
          </a:xfrm>
          <a:prstGeom prst="line">
            <a:avLst/>
          </a:prstGeom>
          <a:ln w="28575" cap="flat" cmpd="sng">
            <a:solidFill>
              <a:schemeClr val="tx1"/>
            </a:solidFill>
            <a:prstDash val="solid"/>
            <a:round/>
            <a:headEnd type="none" w="med" len="med"/>
            <a:tailEnd type="stealth" w="med" len="med"/>
          </a:ln>
        </p:spPr>
      </p:sp>
      <p:sp>
        <p:nvSpPr>
          <p:cNvPr id="498724" name="Freeform 36"/>
          <p:cNvSpPr/>
          <p:nvPr/>
        </p:nvSpPr>
        <p:spPr>
          <a:xfrm>
            <a:off x="6705600" y="5000625"/>
            <a:ext cx="990600" cy="228600"/>
          </a:xfrm>
          <a:custGeom>
            <a:avLst/>
            <a:gdLst/>
            <a:ahLst/>
            <a:cxnLst>
              <a:cxn ang="0">
                <a:pos x="0" y="0"/>
              </a:cxn>
              <a:cxn ang="0">
                <a:pos x="0" y="362902445"/>
              </a:cxn>
              <a:cxn ang="0">
                <a:pos x="1572577282" y="362902445"/>
              </a:cxn>
            </a:cxnLst>
            <a:pathLst>
              <a:path w="624" h="144">
                <a:moveTo>
                  <a:pt x="0" y="0"/>
                </a:moveTo>
                <a:lnTo>
                  <a:pt x="0" y="144"/>
                </a:lnTo>
                <a:lnTo>
                  <a:pt x="624" y="144"/>
                </a:lnTo>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498725" name="Freeform 37"/>
          <p:cNvSpPr/>
          <p:nvPr/>
        </p:nvSpPr>
        <p:spPr>
          <a:xfrm>
            <a:off x="7005638" y="2333625"/>
            <a:ext cx="690562" cy="2895600"/>
          </a:xfrm>
          <a:custGeom>
            <a:avLst/>
            <a:gdLst/>
            <a:ahLst/>
            <a:cxnLst>
              <a:cxn ang="0">
                <a:pos x="1096266470" y="2147483647"/>
              </a:cxn>
              <a:cxn ang="0">
                <a:pos x="1096266470" y="0"/>
              </a:cxn>
              <a:cxn ang="0">
                <a:pos x="0" y="0"/>
              </a:cxn>
            </a:cxnLst>
            <a:pathLst>
              <a:path w="435" h="1824">
                <a:moveTo>
                  <a:pt x="435" y="1824"/>
                </a:moveTo>
                <a:lnTo>
                  <a:pt x="435" y="0"/>
                </a:lnTo>
                <a:lnTo>
                  <a:pt x="0" y="0"/>
                </a:lnTo>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498726" name="Line 38"/>
          <p:cNvSpPr/>
          <p:nvPr/>
        </p:nvSpPr>
        <p:spPr>
          <a:xfrm>
            <a:off x="7010400" y="2333625"/>
            <a:ext cx="0" cy="457200"/>
          </a:xfrm>
          <a:prstGeom prst="line">
            <a:avLst/>
          </a:prstGeom>
          <a:ln w="28575" cap="flat" cmpd="sng">
            <a:solidFill>
              <a:schemeClr val="tx1"/>
            </a:solidFill>
            <a:prstDash val="solid"/>
            <a:round/>
            <a:headEnd type="none" w="med" len="med"/>
            <a:tailEnd type="stealth" w="med" len="med"/>
          </a:ln>
        </p:spPr>
      </p:sp>
      <p:sp>
        <p:nvSpPr>
          <p:cNvPr id="50205" name="标题 40"/>
          <p:cNvSpPr>
            <a:spLocks noGrp="1"/>
          </p:cNvSpPr>
          <p:nvPr>
            <p:ph type="title"/>
          </p:nvPr>
        </p:nvSpPr>
        <p:spPr>
          <a:xfrm>
            <a:off x="1123950" y="381000"/>
            <a:ext cx="7696200" cy="762000"/>
          </a:xfrm>
          <a:ln/>
        </p:spPr>
        <p:txBody>
          <a:bodyPr vert="horz" wrap="square" lIns="91440" tIns="45720" rIns="91440" bIns="45720" anchor="ctr" anchorCtr="0"/>
          <a:p>
            <a:pPr/>
            <a:r>
              <a:rPr lang="zh-CN" altLang="en-US" dirty="0">
                <a:solidFill>
                  <a:srgbClr val="C00000"/>
                </a:solidFill>
                <a:latin typeface="Times New Roman" panose="02020603050405020304" pitchFamily="18" charset="0"/>
                <a:ea typeface="微软雅黑 Light" panose="020B0502040204020203" pitchFamily="34" charset="-122"/>
                <a:cs typeface="+mj-cs"/>
              </a:rPr>
              <a:t> 隐含寻址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50206"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98701"/>
                                        </p:tgtEl>
                                        <p:attrNameLst>
                                          <p:attrName>style.visibility</p:attrName>
                                        </p:attrNameLst>
                                      </p:cBhvr>
                                      <p:to>
                                        <p:strVal val="visible"/>
                                      </p:to>
                                    </p:set>
                                    <p:animEffect transition="in" filter="barn(outVertical)">
                                      <p:cBhvr>
                                        <p:cTn id="12" dur="500"/>
                                        <p:tgtEl>
                                          <p:spTgt spid="49870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498702"/>
                                        </p:tgtEl>
                                        <p:attrNameLst>
                                          <p:attrName>style.visibility</p:attrName>
                                        </p:attrNameLst>
                                      </p:cBhvr>
                                      <p:to>
                                        <p:strVal val="visible"/>
                                      </p:to>
                                    </p:set>
                                    <p:animEffect transition="in" filter="blinds(horizontal)">
                                      <p:cBhvr>
                                        <p:cTn id="16" dur="500"/>
                                        <p:tgtEl>
                                          <p:spTgt spid="49870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98714"/>
                                        </p:tgtEl>
                                        <p:attrNameLst>
                                          <p:attrName>style.visibility</p:attrName>
                                        </p:attrNameLst>
                                      </p:cBhvr>
                                      <p:to>
                                        <p:strVal val="visible"/>
                                      </p:to>
                                    </p:set>
                                    <p:animEffect transition="in" filter="blinds(horizontal)">
                                      <p:cBhvr>
                                        <p:cTn id="21" dur="500"/>
                                        <p:tgtEl>
                                          <p:spTgt spid="49871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498703"/>
                                        </p:tgtEl>
                                        <p:attrNameLst>
                                          <p:attrName>style.visibility</p:attrName>
                                        </p:attrNameLst>
                                      </p:cBhvr>
                                      <p:to>
                                        <p:strVal val="visible"/>
                                      </p:to>
                                    </p:set>
                                    <p:animEffect transition="in" filter="barn(outVertical)">
                                      <p:cBhvr>
                                        <p:cTn id="26" dur="500"/>
                                        <p:tgtEl>
                                          <p:spTgt spid="498703"/>
                                        </p:tgtEl>
                                      </p:cBhvr>
                                    </p:animEffect>
                                  </p:childTnLst>
                                </p:cTn>
                              </p:par>
                            </p:childTnLst>
                          </p:cTn>
                        </p:par>
                        <p:par>
                          <p:cTn id="27" fill="hold">
                            <p:stCondLst>
                              <p:cond delay="500"/>
                            </p:stCondLst>
                            <p:childTnLst>
                              <p:par>
                                <p:cTn id="28" presetID="18" presetClass="entr" presetSubtype="6" fill="hold" nodeType="afterEffect">
                                  <p:stCondLst>
                                    <p:cond delay="0"/>
                                  </p:stCondLst>
                                  <p:childTnLst>
                                    <p:set>
                                      <p:cBhvr>
                                        <p:cTn id="29" dur="1" fill="hold">
                                          <p:stCondLst>
                                            <p:cond delay="0"/>
                                          </p:stCondLst>
                                        </p:cTn>
                                        <p:tgtEl>
                                          <p:spTgt spid="498704"/>
                                        </p:tgtEl>
                                        <p:attrNameLst>
                                          <p:attrName>style.visibility</p:attrName>
                                        </p:attrNameLst>
                                      </p:cBhvr>
                                      <p:to>
                                        <p:strVal val="visible"/>
                                      </p:to>
                                    </p:set>
                                    <p:animEffect transition="in" filter="strips(downRight)">
                                      <p:cBhvr>
                                        <p:cTn id="30" dur="500"/>
                                        <p:tgtEl>
                                          <p:spTgt spid="49870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98705"/>
                                        </p:tgtEl>
                                        <p:attrNameLst>
                                          <p:attrName>style.visibility</p:attrName>
                                        </p:attrNameLst>
                                      </p:cBhvr>
                                      <p:to>
                                        <p:strVal val="visible"/>
                                      </p:to>
                                    </p:set>
                                    <p:animEffect transition="in" filter="blinds(horizontal)">
                                      <p:cBhvr>
                                        <p:cTn id="35" dur="500"/>
                                        <p:tgtEl>
                                          <p:spTgt spid="498705"/>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outVertical)">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grpId="0" nodeType="clickEffect">
                                  <p:stCondLst>
                                    <p:cond delay="0"/>
                                  </p:stCondLst>
                                  <p:childTnLst>
                                    <p:set>
                                      <p:cBhvr>
                                        <p:cTn id="44" dur="1" fill="hold">
                                          <p:stCondLst>
                                            <p:cond delay="0"/>
                                          </p:stCondLst>
                                        </p:cTn>
                                        <p:tgtEl>
                                          <p:spTgt spid="49161"/>
                                        </p:tgtEl>
                                        <p:attrNameLst>
                                          <p:attrName>style.visibility</p:attrName>
                                        </p:attrNameLst>
                                      </p:cBhvr>
                                      <p:to>
                                        <p:strVal val="visible"/>
                                      </p:to>
                                    </p:set>
                                    <p:animEffect transition="in" filter="barn(outVertical)">
                                      <p:cBhvr>
                                        <p:cTn id="45" dur="500"/>
                                        <p:tgtEl>
                                          <p:spTgt spid="49161"/>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3" fill="hold" nodeType="clickEffect">
                                  <p:stCondLst>
                                    <p:cond delay="0"/>
                                  </p:stCondLst>
                                  <p:childTnLst>
                                    <p:set>
                                      <p:cBhvr>
                                        <p:cTn id="49" dur="1" fill="hold">
                                          <p:stCondLst>
                                            <p:cond delay="0"/>
                                          </p:stCondLst>
                                        </p:cTn>
                                        <p:tgtEl>
                                          <p:spTgt spid="498722"/>
                                        </p:tgtEl>
                                        <p:attrNameLst>
                                          <p:attrName>style.visibility</p:attrName>
                                        </p:attrNameLst>
                                      </p:cBhvr>
                                      <p:to>
                                        <p:strVal val="visible"/>
                                      </p:to>
                                    </p:set>
                                    <p:animEffect transition="in" filter="strips(upRight)">
                                      <p:cBhvr>
                                        <p:cTn id="50" dur="500"/>
                                        <p:tgtEl>
                                          <p:spTgt spid="498722"/>
                                        </p:tgtEl>
                                      </p:cBhvr>
                                    </p:animEffect>
                                  </p:childTnLst>
                                </p:cTn>
                              </p:par>
                            </p:childTnLst>
                          </p:cTn>
                        </p:par>
                        <p:par>
                          <p:cTn id="51" fill="hold">
                            <p:stCondLst>
                              <p:cond delay="500"/>
                            </p:stCondLst>
                            <p:childTnLst>
                              <p:par>
                                <p:cTn id="52" presetID="12" presetClass="entr" presetSubtype="1" fill="hold" nodeType="afterEffect">
                                  <p:stCondLst>
                                    <p:cond delay="0"/>
                                  </p:stCondLst>
                                  <p:childTnLst>
                                    <p:set>
                                      <p:cBhvr>
                                        <p:cTn id="53" dur="1" fill="hold">
                                          <p:stCondLst>
                                            <p:cond delay="0"/>
                                          </p:stCondLst>
                                        </p:cTn>
                                        <p:tgtEl>
                                          <p:spTgt spid="498723"/>
                                        </p:tgtEl>
                                        <p:attrNameLst>
                                          <p:attrName>style.visibility</p:attrName>
                                        </p:attrNameLst>
                                      </p:cBhvr>
                                      <p:to>
                                        <p:strVal val="visible"/>
                                      </p:to>
                                    </p:set>
                                    <p:animEffect transition="in" filter="slide(fromTop)">
                                      <p:cBhvr>
                                        <p:cTn id="54" dur="500"/>
                                        <p:tgtEl>
                                          <p:spTgt spid="49872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37"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arn(outVertical)">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98707"/>
                                        </p:tgtEl>
                                        <p:attrNameLst>
                                          <p:attrName>style.visibility</p:attrName>
                                        </p:attrNameLst>
                                      </p:cBhvr>
                                      <p:to>
                                        <p:strVal val="visible"/>
                                      </p:to>
                                    </p:set>
                                    <p:animEffect transition="in" filter="blinds(horizontal)">
                                      <p:cBhvr>
                                        <p:cTn id="64" dur="500"/>
                                        <p:tgtEl>
                                          <p:spTgt spid="498707"/>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1" fill="hold" nodeType="clickEffect">
                                  <p:stCondLst>
                                    <p:cond delay="0"/>
                                  </p:stCondLst>
                                  <p:childTnLst>
                                    <p:set>
                                      <p:cBhvr>
                                        <p:cTn id="68" dur="1" fill="hold">
                                          <p:stCondLst>
                                            <p:cond delay="0"/>
                                          </p:stCondLst>
                                        </p:cTn>
                                        <p:tgtEl>
                                          <p:spTgt spid="498713"/>
                                        </p:tgtEl>
                                        <p:attrNameLst>
                                          <p:attrName>style.visibility</p:attrName>
                                        </p:attrNameLst>
                                      </p:cBhvr>
                                      <p:to>
                                        <p:strVal val="visible"/>
                                      </p:to>
                                    </p:set>
                                    <p:animEffect transition="in" filter="slide(fromTop)">
                                      <p:cBhvr>
                                        <p:cTn id="69" dur="500"/>
                                        <p:tgtEl>
                                          <p:spTgt spid="498713"/>
                                        </p:tgtEl>
                                      </p:cBhvr>
                                    </p:animEffect>
                                  </p:childTnLst>
                                </p:cTn>
                              </p:par>
                            </p:childTnLst>
                          </p:cTn>
                        </p:par>
                        <p:par>
                          <p:cTn id="70" fill="hold">
                            <p:stCondLst>
                              <p:cond delay="500"/>
                            </p:stCondLst>
                            <p:childTnLst>
                              <p:par>
                                <p:cTn id="71" presetID="12" presetClass="entr" presetSubtype="1" fill="hold" nodeType="afterEffect">
                                  <p:stCondLst>
                                    <p:cond delay="0"/>
                                  </p:stCondLst>
                                  <p:childTnLst>
                                    <p:set>
                                      <p:cBhvr>
                                        <p:cTn id="72" dur="1" fill="hold">
                                          <p:stCondLst>
                                            <p:cond delay="0"/>
                                          </p:stCondLst>
                                        </p:cTn>
                                        <p:tgtEl>
                                          <p:spTgt spid="498712"/>
                                        </p:tgtEl>
                                        <p:attrNameLst>
                                          <p:attrName>style.visibility</p:attrName>
                                        </p:attrNameLst>
                                      </p:cBhvr>
                                      <p:to>
                                        <p:strVal val="visible"/>
                                      </p:to>
                                    </p:set>
                                    <p:animEffect transition="in" filter="slide(fromTop)">
                                      <p:cBhvr>
                                        <p:cTn id="73" dur="500"/>
                                        <p:tgtEl>
                                          <p:spTgt spid="498712"/>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498708"/>
                                        </p:tgtEl>
                                        <p:attrNameLst>
                                          <p:attrName>style.visibility</p:attrName>
                                        </p:attrNameLst>
                                      </p:cBhvr>
                                      <p:to>
                                        <p:strVal val="visible"/>
                                      </p:to>
                                    </p:set>
                                    <p:animEffect transition="in" filter="blinds(horizontal)">
                                      <p:cBhvr>
                                        <p:cTn id="78" dur="500"/>
                                        <p:tgtEl>
                                          <p:spTgt spid="498708"/>
                                        </p:tgtEl>
                                      </p:cBhvr>
                                    </p:animEffect>
                                  </p:childTnLst>
                                </p:cTn>
                              </p:par>
                            </p:childTnLst>
                          </p:cTn>
                        </p:par>
                      </p:childTnLst>
                    </p:cTn>
                  </p:par>
                  <p:par>
                    <p:cTn id="79" fill="hold">
                      <p:stCondLst>
                        <p:cond delay="indefinite"/>
                      </p:stCondLst>
                      <p:childTnLst>
                        <p:par>
                          <p:cTn id="80" fill="hold">
                            <p:stCondLst>
                              <p:cond delay="0"/>
                            </p:stCondLst>
                            <p:childTnLst>
                              <p:par>
                                <p:cTn id="81" presetID="18" presetClass="entr" presetSubtype="6" fill="hold" nodeType="clickEffect">
                                  <p:stCondLst>
                                    <p:cond delay="0"/>
                                  </p:stCondLst>
                                  <p:childTnLst>
                                    <p:set>
                                      <p:cBhvr>
                                        <p:cTn id="82" dur="1" fill="hold">
                                          <p:stCondLst>
                                            <p:cond delay="0"/>
                                          </p:stCondLst>
                                        </p:cTn>
                                        <p:tgtEl>
                                          <p:spTgt spid="498724"/>
                                        </p:tgtEl>
                                        <p:attrNameLst>
                                          <p:attrName>style.visibility</p:attrName>
                                        </p:attrNameLst>
                                      </p:cBhvr>
                                      <p:to>
                                        <p:strVal val="visible"/>
                                      </p:to>
                                    </p:set>
                                    <p:animEffect transition="in" filter="strips(downRight)">
                                      <p:cBhvr>
                                        <p:cTn id="83" dur="500"/>
                                        <p:tgtEl>
                                          <p:spTgt spid="498724"/>
                                        </p:tgtEl>
                                      </p:cBhvr>
                                    </p:animEffect>
                                  </p:childTnLst>
                                </p:cTn>
                              </p:par>
                            </p:childTnLst>
                          </p:cTn>
                        </p:par>
                        <p:par>
                          <p:cTn id="84" fill="hold">
                            <p:stCondLst>
                              <p:cond delay="500"/>
                            </p:stCondLst>
                            <p:childTnLst>
                              <p:par>
                                <p:cTn id="85" presetID="18" presetClass="entr" presetSubtype="9" fill="hold" nodeType="afterEffect">
                                  <p:stCondLst>
                                    <p:cond delay="0"/>
                                  </p:stCondLst>
                                  <p:childTnLst>
                                    <p:set>
                                      <p:cBhvr>
                                        <p:cTn id="86" dur="1" fill="hold">
                                          <p:stCondLst>
                                            <p:cond delay="0"/>
                                          </p:stCondLst>
                                        </p:cTn>
                                        <p:tgtEl>
                                          <p:spTgt spid="498725"/>
                                        </p:tgtEl>
                                        <p:attrNameLst>
                                          <p:attrName>style.visibility</p:attrName>
                                        </p:attrNameLst>
                                      </p:cBhvr>
                                      <p:to>
                                        <p:strVal val="visible"/>
                                      </p:to>
                                    </p:set>
                                    <p:animEffect transition="in" filter="strips(upLeft)">
                                      <p:cBhvr>
                                        <p:cTn id="87" dur="500"/>
                                        <p:tgtEl>
                                          <p:spTgt spid="498725"/>
                                        </p:tgtEl>
                                      </p:cBhvr>
                                    </p:animEffect>
                                  </p:childTnLst>
                                </p:cTn>
                              </p:par>
                            </p:childTnLst>
                          </p:cTn>
                        </p:par>
                        <p:par>
                          <p:cTn id="88" fill="hold">
                            <p:stCondLst>
                              <p:cond delay="1000"/>
                            </p:stCondLst>
                            <p:childTnLst>
                              <p:par>
                                <p:cTn id="89" presetID="12" presetClass="entr" presetSubtype="1" fill="hold" nodeType="afterEffect">
                                  <p:stCondLst>
                                    <p:cond delay="0"/>
                                  </p:stCondLst>
                                  <p:childTnLst>
                                    <p:set>
                                      <p:cBhvr>
                                        <p:cTn id="90" dur="1" fill="hold">
                                          <p:stCondLst>
                                            <p:cond delay="0"/>
                                          </p:stCondLst>
                                        </p:cTn>
                                        <p:tgtEl>
                                          <p:spTgt spid="498726"/>
                                        </p:tgtEl>
                                        <p:attrNameLst>
                                          <p:attrName>style.visibility</p:attrName>
                                        </p:attrNameLst>
                                      </p:cBhvr>
                                      <p:to>
                                        <p:strVal val="visible"/>
                                      </p:to>
                                    </p:set>
                                    <p:animEffect transition="in" filter="slide(fromTop)">
                                      <p:cBhvr>
                                        <p:cTn id="91" dur="500"/>
                                        <p:tgtEl>
                                          <p:spTgt spid="498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01" grpId="0" animBg="1"/>
      <p:bldP spid="498702" grpId="0"/>
      <p:bldP spid="498703" grpId="0" animBg="1"/>
      <p:bldP spid="498705" grpId="0"/>
      <p:bldP spid="49161" grpId="0" animBg="1"/>
      <p:bldP spid="498707" grpId="0" animBg="1"/>
      <p:bldP spid="498708" grpId="0" animBg="1"/>
      <p:bldP spid="4987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981075" y="74613"/>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间接寻址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963" name="Rectangle 3"/>
          <p:cNvSpPr>
            <a:spLocks noGrp="1" noChangeArrowheads="1"/>
          </p:cNvSpPr>
          <p:nvPr>
            <p:ph idx="1"/>
          </p:nvPr>
        </p:nvSpPr>
        <p:spPr>
          <a:xfrm>
            <a:off x="107950" y="908050"/>
            <a:ext cx="8642350" cy="2089150"/>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倘若指令字中的形式地址不直接指出操作数的地址，而是指出操作数有效地址所在的存储单元地址，有效地址是间接提供的，即 </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特点是执行指令阶段</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2</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次或多次访存，可扩大寻址范围，便于编制程序</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Group 5"/>
          <p:cNvGrpSpPr/>
          <p:nvPr/>
        </p:nvGrpSpPr>
        <p:grpSpPr>
          <a:xfrm>
            <a:off x="85725" y="3541713"/>
            <a:ext cx="2286000" cy="381000"/>
            <a:chOff x="144" y="1392"/>
            <a:chExt cx="1440" cy="240"/>
          </a:xfrm>
        </p:grpSpPr>
        <p:sp>
          <p:nvSpPr>
            <p:cNvPr id="51204" name="Rectangle 6"/>
            <p:cNvSpPr/>
            <p:nvPr/>
          </p:nvSpPr>
          <p:spPr>
            <a:xfrm>
              <a:off x="144" y="1392"/>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51205" name="Rectangle 7"/>
            <p:cNvSpPr/>
            <p:nvPr/>
          </p:nvSpPr>
          <p:spPr>
            <a:xfrm>
              <a:off x="624" y="1392"/>
              <a:ext cx="480" cy="240"/>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06" name="Rectangle 8"/>
            <p:cNvSpPr/>
            <p:nvPr/>
          </p:nvSpPr>
          <p:spPr>
            <a:xfrm>
              <a:off x="1104" y="1392"/>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sp>
        <p:nvSpPr>
          <p:cNvPr id="61" name="AutoShape 9"/>
          <p:cNvSpPr/>
          <p:nvPr/>
        </p:nvSpPr>
        <p:spPr>
          <a:xfrm rot="5400000">
            <a:off x="1152525" y="3084513"/>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2" name="Text Box 10"/>
          <p:cNvSpPr txBox="1"/>
          <p:nvPr/>
        </p:nvSpPr>
        <p:spPr>
          <a:xfrm>
            <a:off x="619125" y="3005138"/>
            <a:ext cx="12065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寻址特征</a:t>
            </a:r>
            <a:endParaRPr lang="zh-CN" altLang="en-US" sz="2000" dirty="0">
              <a:latin typeface="Times New Roman" panose="02020603050405020304" pitchFamily="18" charset="0"/>
              <a:ea typeface="宋体" panose="02010600030101010101" pitchFamily="2" charset="-122"/>
            </a:endParaRPr>
          </a:p>
        </p:txBody>
      </p:sp>
      <p:sp>
        <p:nvSpPr>
          <p:cNvPr id="63" name="AutoShape 11"/>
          <p:cNvSpPr/>
          <p:nvPr/>
        </p:nvSpPr>
        <p:spPr>
          <a:xfrm rot="-5400000">
            <a:off x="1914525" y="3617913"/>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4" name="Freeform 12"/>
          <p:cNvSpPr/>
          <p:nvPr/>
        </p:nvSpPr>
        <p:spPr>
          <a:xfrm>
            <a:off x="1990725" y="4075113"/>
            <a:ext cx="609600" cy="152400"/>
          </a:xfrm>
          <a:custGeom>
            <a:avLst/>
            <a:gdLst/>
            <a:ahLst/>
            <a:cxnLst>
              <a:cxn ang="0">
                <a:pos x="0" y="0"/>
              </a:cxn>
              <a:cxn ang="0">
                <a:pos x="0" y="241935022"/>
              </a:cxn>
              <a:cxn ang="0">
                <a:pos x="595532319" y="241935022"/>
              </a:cxn>
            </a:cxnLst>
            <a:pathLst>
              <a:path w="624" h="96">
                <a:moveTo>
                  <a:pt x="0" y="0"/>
                </a:moveTo>
                <a:lnTo>
                  <a:pt x="0" y="96"/>
                </a:lnTo>
                <a:lnTo>
                  <a:pt x="624" y="96"/>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65" name="Text Box 13"/>
          <p:cNvSpPr txBox="1"/>
          <p:nvPr/>
        </p:nvSpPr>
        <p:spPr>
          <a:xfrm>
            <a:off x="2600325" y="4016375"/>
            <a:ext cx="368300" cy="396875"/>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nvGrpSpPr>
          <p:cNvPr id="3" name="Group 14"/>
          <p:cNvGrpSpPr/>
          <p:nvPr/>
        </p:nvGrpSpPr>
        <p:grpSpPr>
          <a:xfrm>
            <a:off x="2981325" y="3084513"/>
            <a:ext cx="1219200" cy="2743200"/>
            <a:chOff x="1968" y="1104"/>
            <a:chExt cx="768" cy="1728"/>
          </a:xfrm>
        </p:grpSpPr>
        <p:sp>
          <p:nvSpPr>
            <p:cNvPr id="51213" name="Rectangle 15"/>
            <p:cNvSpPr/>
            <p:nvPr/>
          </p:nvSpPr>
          <p:spPr>
            <a:xfrm>
              <a:off x="1968" y="1394"/>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14" name="Rectangle 16"/>
            <p:cNvSpPr/>
            <p:nvPr/>
          </p:nvSpPr>
          <p:spPr>
            <a:xfrm>
              <a:off x="1968" y="1682"/>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EA</a:t>
              </a:r>
              <a:endParaRPr lang="en-US" altLang="zh-CN" sz="2000" dirty="0">
                <a:latin typeface="Times New Roman" panose="02020603050405020304" pitchFamily="18" charset="0"/>
                <a:ea typeface="宋体" panose="02010600030101010101" pitchFamily="2" charset="-122"/>
              </a:endParaRPr>
            </a:p>
          </p:txBody>
        </p:sp>
        <p:sp>
          <p:nvSpPr>
            <p:cNvPr id="51215" name="Rectangle 17"/>
            <p:cNvSpPr/>
            <p:nvPr/>
          </p:nvSpPr>
          <p:spPr>
            <a:xfrm>
              <a:off x="1968" y="1970"/>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16" name="Text Box 18"/>
            <p:cNvSpPr txBox="1"/>
            <p:nvPr/>
          </p:nvSpPr>
          <p:spPr>
            <a:xfrm>
              <a:off x="2112" y="1104"/>
              <a:ext cx="438"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sp>
          <p:nvSpPr>
            <p:cNvPr id="51217" name="Rectangle 19"/>
            <p:cNvSpPr/>
            <p:nvPr/>
          </p:nvSpPr>
          <p:spPr>
            <a:xfrm>
              <a:off x="1968" y="2256"/>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endParaRPr lang="zh-CN" altLang="en-US" sz="2000" dirty="0">
                <a:latin typeface="Times New Roman" panose="02020603050405020304" pitchFamily="18" charset="0"/>
                <a:ea typeface="宋体" panose="02010600030101010101" pitchFamily="2" charset="-122"/>
              </a:endParaRPr>
            </a:p>
          </p:txBody>
        </p:sp>
        <p:sp>
          <p:nvSpPr>
            <p:cNvPr id="51218" name="Rectangle 20"/>
            <p:cNvSpPr/>
            <p:nvPr/>
          </p:nvSpPr>
          <p:spPr>
            <a:xfrm>
              <a:off x="1968" y="2544"/>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73" name="AutoShape 21"/>
          <p:cNvSpPr/>
          <p:nvPr/>
        </p:nvSpPr>
        <p:spPr>
          <a:xfrm rot="-5400000">
            <a:off x="3514725" y="3922713"/>
            <a:ext cx="152400" cy="1219200"/>
          </a:xfrm>
          <a:prstGeom prst="leftBrace">
            <a:avLst>
              <a:gd name="adj1" fmla="val 66555"/>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 name="Freeform 22"/>
          <p:cNvSpPr/>
          <p:nvPr/>
        </p:nvSpPr>
        <p:spPr>
          <a:xfrm>
            <a:off x="2295525" y="4608513"/>
            <a:ext cx="1295400" cy="533400"/>
          </a:xfrm>
          <a:custGeom>
            <a:avLst/>
            <a:gdLst/>
            <a:ahLst/>
            <a:cxnLst>
              <a:cxn ang="0">
                <a:pos x="2056447678" y="0"/>
              </a:cxn>
              <a:cxn ang="0">
                <a:pos x="2056447678" y="241935011"/>
              </a:cxn>
              <a:cxn ang="0">
                <a:pos x="0" y="241935011"/>
              </a:cxn>
              <a:cxn ang="0">
                <a:pos x="0" y="846772589"/>
              </a:cxn>
              <a:cxn ang="0">
                <a:pos x="362902491" y="846772589"/>
              </a:cxn>
            </a:cxnLst>
            <a:pathLst>
              <a:path w="816" h="336">
                <a:moveTo>
                  <a:pt x="816" y="0"/>
                </a:moveTo>
                <a:lnTo>
                  <a:pt x="816" y="96"/>
                </a:lnTo>
                <a:lnTo>
                  <a:pt x="0" y="96"/>
                </a:lnTo>
                <a:lnTo>
                  <a:pt x="0" y="336"/>
                </a:lnTo>
                <a:lnTo>
                  <a:pt x="144" y="336"/>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75" name="Text Box 23"/>
          <p:cNvSpPr txBox="1"/>
          <p:nvPr/>
        </p:nvSpPr>
        <p:spPr>
          <a:xfrm>
            <a:off x="2519363" y="4913313"/>
            <a:ext cx="538162" cy="396875"/>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EA</a:t>
            </a:r>
            <a:endParaRPr lang="en-US" altLang="zh-CN" sz="2000" dirty="0">
              <a:latin typeface="Times New Roman" panose="02020603050405020304" pitchFamily="18" charset="0"/>
              <a:ea typeface="宋体" panose="02010600030101010101" pitchFamily="2" charset="-122"/>
            </a:endParaRPr>
          </a:p>
        </p:txBody>
      </p:sp>
      <p:sp>
        <p:nvSpPr>
          <p:cNvPr id="76" name="AutoShape 24"/>
          <p:cNvSpPr/>
          <p:nvPr/>
        </p:nvSpPr>
        <p:spPr>
          <a:xfrm rot="-5400000">
            <a:off x="8126413" y="4114800"/>
            <a:ext cx="149225" cy="838200"/>
          </a:xfrm>
          <a:prstGeom prst="leftBrace">
            <a:avLst>
              <a:gd name="adj1" fmla="val 46730"/>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7" name="Freeform 25"/>
          <p:cNvSpPr/>
          <p:nvPr/>
        </p:nvSpPr>
        <p:spPr>
          <a:xfrm>
            <a:off x="6715125" y="4622800"/>
            <a:ext cx="1490663" cy="522288"/>
          </a:xfrm>
          <a:custGeom>
            <a:avLst/>
            <a:gdLst/>
            <a:ahLst/>
            <a:cxnLst>
              <a:cxn ang="0">
                <a:pos x="2147483647" y="0"/>
              </a:cxn>
              <a:cxn ang="0">
                <a:pos x="2147483647" y="219254615"/>
              </a:cxn>
              <a:cxn ang="0">
                <a:pos x="0" y="224294931"/>
              </a:cxn>
              <a:cxn ang="0">
                <a:pos x="0" y="829132885"/>
              </a:cxn>
              <a:cxn ang="0">
                <a:pos x="425907431" y="829132885"/>
              </a:cxn>
            </a:cxnLst>
            <a:pathLst>
              <a:path w="939" h="329">
                <a:moveTo>
                  <a:pt x="939" y="0"/>
                </a:moveTo>
                <a:lnTo>
                  <a:pt x="939" y="87"/>
                </a:lnTo>
                <a:lnTo>
                  <a:pt x="0" y="89"/>
                </a:lnTo>
                <a:lnTo>
                  <a:pt x="0" y="329"/>
                </a:lnTo>
                <a:lnTo>
                  <a:pt x="169" y="329"/>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78" name="Text Box 26"/>
          <p:cNvSpPr txBox="1"/>
          <p:nvPr/>
        </p:nvSpPr>
        <p:spPr>
          <a:xfrm>
            <a:off x="6937375" y="5006975"/>
            <a:ext cx="450850" cy="396875"/>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a:t>
            </a:r>
            <a:endParaRPr lang="en-US" altLang="zh-CN" sz="2000" baseline="-25000" dirty="0">
              <a:latin typeface="Times New Roman" panose="02020603050405020304" pitchFamily="18" charset="0"/>
              <a:ea typeface="宋体" panose="02010600030101010101" pitchFamily="2" charset="-122"/>
            </a:endParaRPr>
          </a:p>
        </p:txBody>
      </p:sp>
      <p:sp>
        <p:nvSpPr>
          <p:cNvPr id="79" name="AutoShape 27"/>
          <p:cNvSpPr/>
          <p:nvPr/>
        </p:nvSpPr>
        <p:spPr>
          <a:xfrm rot="-5400000">
            <a:off x="8124825" y="5027613"/>
            <a:ext cx="152400" cy="838200"/>
          </a:xfrm>
          <a:prstGeom prst="leftBrace">
            <a:avLst>
              <a:gd name="adj1" fmla="val 45756"/>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0" name="Freeform 28"/>
          <p:cNvSpPr/>
          <p:nvPr/>
        </p:nvSpPr>
        <p:spPr>
          <a:xfrm>
            <a:off x="6715125" y="5522913"/>
            <a:ext cx="1490663" cy="533400"/>
          </a:xfrm>
          <a:custGeom>
            <a:avLst/>
            <a:gdLst/>
            <a:ahLst/>
            <a:cxnLst>
              <a:cxn ang="0">
                <a:pos x="2147483647" y="0"/>
              </a:cxn>
              <a:cxn ang="0">
                <a:pos x="2147483647" y="249494684"/>
              </a:cxn>
              <a:cxn ang="0">
                <a:pos x="0" y="241935011"/>
              </a:cxn>
              <a:cxn ang="0">
                <a:pos x="0" y="846772589"/>
              </a:cxn>
              <a:cxn ang="0">
                <a:pos x="425907431" y="846772589"/>
              </a:cxn>
            </a:cxnLst>
            <a:pathLst>
              <a:path w="939" h="336">
                <a:moveTo>
                  <a:pt x="936" y="0"/>
                </a:moveTo>
                <a:lnTo>
                  <a:pt x="939" y="99"/>
                </a:lnTo>
                <a:lnTo>
                  <a:pt x="0" y="96"/>
                </a:lnTo>
                <a:lnTo>
                  <a:pt x="0" y="336"/>
                </a:lnTo>
                <a:lnTo>
                  <a:pt x="169" y="336"/>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81" name="Text Box 29"/>
          <p:cNvSpPr txBox="1"/>
          <p:nvPr/>
        </p:nvSpPr>
        <p:spPr>
          <a:xfrm>
            <a:off x="6938963" y="5903913"/>
            <a:ext cx="538162" cy="396875"/>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EA</a:t>
            </a:r>
            <a:endParaRPr lang="en-US" altLang="zh-CN" sz="2000" dirty="0">
              <a:latin typeface="Times New Roman" panose="02020603050405020304" pitchFamily="18" charset="0"/>
              <a:ea typeface="宋体" panose="02010600030101010101" pitchFamily="2" charset="-122"/>
            </a:endParaRPr>
          </a:p>
        </p:txBody>
      </p:sp>
      <p:grpSp>
        <p:nvGrpSpPr>
          <p:cNvPr id="4" name="Group 30"/>
          <p:cNvGrpSpPr/>
          <p:nvPr/>
        </p:nvGrpSpPr>
        <p:grpSpPr>
          <a:xfrm>
            <a:off x="7400925" y="3087688"/>
            <a:ext cx="1219200" cy="3654425"/>
            <a:chOff x="4800" y="1106"/>
            <a:chExt cx="768" cy="2302"/>
          </a:xfrm>
        </p:grpSpPr>
        <p:sp>
          <p:nvSpPr>
            <p:cNvPr id="51229" name="Rectangle 31"/>
            <p:cNvSpPr/>
            <p:nvPr/>
          </p:nvSpPr>
          <p:spPr>
            <a:xfrm>
              <a:off x="4800" y="1396"/>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30" name="Rectangle 32"/>
            <p:cNvSpPr/>
            <p:nvPr/>
          </p:nvSpPr>
          <p:spPr>
            <a:xfrm>
              <a:off x="4800" y="1684"/>
              <a:ext cx="768" cy="288"/>
            </a:xfrm>
            <a:prstGeom prst="rect">
              <a:avLst/>
            </a:prstGeom>
            <a:noFill/>
            <a:ln w="28575" cap="flat" cmpd="sng">
              <a:solidFill>
                <a:schemeClr val="tx1"/>
              </a:solidFill>
              <a:prstDash val="solid"/>
              <a:miter/>
              <a:headEnd type="none" w="med" len="med"/>
              <a:tailEnd type="none" w="med" len="med"/>
            </a:ln>
          </p:spPr>
          <p:txBody>
            <a:bodyPr wrap="none" anchor="ctr" anchorCtr="1"/>
            <a:p>
              <a:pPr algn="ctr"/>
              <a:r>
                <a:rPr lang="en-US" altLang="zh-CN" sz="2000" dirty="0">
                  <a:latin typeface="Times New Roman" panose="02020603050405020304" pitchFamily="18" charset="0"/>
                  <a:ea typeface="宋体" panose="02010600030101010101" pitchFamily="2" charset="-122"/>
                </a:rPr>
                <a:t>     A</a:t>
              </a:r>
              <a:r>
                <a:rPr lang="en-US" altLang="zh-CN" sz="2000" baseline="-25000" dirty="0">
                  <a:latin typeface="Times New Roman" panose="02020603050405020304" pitchFamily="18" charset="0"/>
                  <a:ea typeface="宋体" panose="02010600030101010101" pitchFamily="2" charset="-122"/>
                </a:rPr>
                <a:t>1</a:t>
              </a:r>
              <a:endParaRPr lang="en-US" altLang="zh-CN" sz="2000" baseline="-25000" dirty="0">
                <a:latin typeface="Times New Roman" panose="02020603050405020304" pitchFamily="18" charset="0"/>
                <a:ea typeface="宋体" panose="02010600030101010101" pitchFamily="2" charset="-122"/>
              </a:endParaRPr>
            </a:p>
          </p:txBody>
        </p:sp>
        <p:sp>
          <p:nvSpPr>
            <p:cNvPr id="51231" name="Rectangle 33"/>
            <p:cNvSpPr/>
            <p:nvPr/>
          </p:nvSpPr>
          <p:spPr>
            <a:xfrm>
              <a:off x="4800" y="1972"/>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32" name="Text Box 34"/>
            <p:cNvSpPr txBox="1"/>
            <p:nvPr/>
          </p:nvSpPr>
          <p:spPr>
            <a:xfrm>
              <a:off x="4944" y="1106"/>
              <a:ext cx="438"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sp>
          <p:nvSpPr>
            <p:cNvPr id="51233" name="Rectangle 35"/>
            <p:cNvSpPr/>
            <p:nvPr/>
          </p:nvSpPr>
          <p:spPr>
            <a:xfrm>
              <a:off x="4800" y="2546"/>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34" name="Rectangle 36"/>
            <p:cNvSpPr/>
            <p:nvPr/>
          </p:nvSpPr>
          <p:spPr>
            <a:xfrm>
              <a:off x="4800" y="2256"/>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     EA</a:t>
              </a:r>
              <a:endParaRPr lang="en-US" altLang="zh-CN" sz="2000" dirty="0">
                <a:latin typeface="Times New Roman" panose="02020603050405020304" pitchFamily="18" charset="0"/>
                <a:ea typeface="宋体" panose="02010600030101010101" pitchFamily="2" charset="-122"/>
              </a:endParaRPr>
            </a:p>
          </p:txBody>
        </p:sp>
        <p:sp>
          <p:nvSpPr>
            <p:cNvPr id="51235" name="Rectangle 37"/>
            <p:cNvSpPr/>
            <p:nvPr/>
          </p:nvSpPr>
          <p:spPr>
            <a:xfrm>
              <a:off x="4800" y="2832"/>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endParaRPr lang="zh-CN" altLang="en-US" sz="2000" dirty="0">
                <a:latin typeface="Times New Roman" panose="02020603050405020304" pitchFamily="18" charset="0"/>
                <a:ea typeface="宋体" panose="02010600030101010101" pitchFamily="2" charset="-122"/>
              </a:endParaRPr>
            </a:p>
          </p:txBody>
        </p:sp>
        <p:sp>
          <p:nvSpPr>
            <p:cNvPr id="51236" name="Rectangle 38"/>
            <p:cNvSpPr/>
            <p:nvPr/>
          </p:nvSpPr>
          <p:spPr>
            <a:xfrm>
              <a:off x="4800" y="3120"/>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37" name="Line 39"/>
            <p:cNvSpPr/>
            <p:nvPr/>
          </p:nvSpPr>
          <p:spPr>
            <a:xfrm>
              <a:off x="5040" y="1680"/>
              <a:ext cx="0" cy="288"/>
            </a:xfrm>
            <a:prstGeom prst="line">
              <a:avLst/>
            </a:prstGeom>
            <a:ln w="28575" cap="flat" cmpd="sng">
              <a:solidFill>
                <a:schemeClr val="tx1"/>
              </a:solidFill>
              <a:prstDash val="solid"/>
              <a:round/>
              <a:headEnd type="none" w="med" len="med"/>
              <a:tailEnd type="none" w="med" len="med"/>
            </a:ln>
          </p:spPr>
        </p:sp>
        <p:sp>
          <p:nvSpPr>
            <p:cNvPr id="51238" name="Text Box 40"/>
            <p:cNvSpPr txBox="1"/>
            <p:nvPr/>
          </p:nvSpPr>
          <p:spPr>
            <a:xfrm>
              <a:off x="4844" y="1718"/>
              <a:ext cx="196" cy="250"/>
            </a:xfrm>
            <a:prstGeom prst="rect">
              <a:avLst/>
            </a:prstGeom>
            <a:noFill/>
            <a:ln w="9525">
              <a:noFill/>
            </a:ln>
          </p:spPr>
          <p:txBody>
            <a:bodyPr wrap="none" anchor="t" anchorCtr="0">
              <a:spAutoFit/>
            </a:bodyPr>
            <a:p>
              <a:r>
                <a:rPr lang="zh-CN" altLang="en-US" sz="2000" dirty="0">
                  <a:solidFill>
                    <a:schemeClr val="folHlink"/>
                  </a:solidFill>
                  <a:latin typeface="Times New Roman" panose="02020603050405020304" pitchFamily="18" charset="0"/>
                  <a:ea typeface="宋体" panose="02010600030101010101" pitchFamily="2" charset="-122"/>
                </a:rPr>
                <a:t>1</a:t>
              </a:r>
              <a:endParaRPr lang="zh-CN" altLang="en-US" sz="2000" dirty="0">
                <a:solidFill>
                  <a:schemeClr val="folHlink"/>
                </a:solidFill>
                <a:latin typeface="Times New Roman" panose="02020603050405020304" pitchFamily="18" charset="0"/>
                <a:ea typeface="宋体" panose="02010600030101010101" pitchFamily="2" charset="-122"/>
              </a:endParaRPr>
            </a:p>
          </p:txBody>
        </p:sp>
        <p:sp>
          <p:nvSpPr>
            <p:cNvPr id="51239" name="Line 41"/>
            <p:cNvSpPr/>
            <p:nvPr/>
          </p:nvSpPr>
          <p:spPr>
            <a:xfrm>
              <a:off x="5040" y="2256"/>
              <a:ext cx="0" cy="288"/>
            </a:xfrm>
            <a:prstGeom prst="line">
              <a:avLst/>
            </a:prstGeom>
            <a:ln w="28575" cap="flat" cmpd="sng">
              <a:solidFill>
                <a:schemeClr val="tx1"/>
              </a:solidFill>
              <a:prstDash val="solid"/>
              <a:round/>
              <a:headEnd type="none" w="med" len="med"/>
              <a:tailEnd type="none" w="med" len="med"/>
            </a:ln>
          </p:spPr>
        </p:sp>
        <p:sp>
          <p:nvSpPr>
            <p:cNvPr id="51240" name="Text Box 42"/>
            <p:cNvSpPr txBox="1"/>
            <p:nvPr/>
          </p:nvSpPr>
          <p:spPr>
            <a:xfrm>
              <a:off x="4844" y="2294"/>
              <a:ext cx="196" cy="250"/>
            </a:xfrm>
            <a:prstGeom prst="rect">
              <a:avLst/>
            </a:prstGeom>
            <a:noFill/>
            <a:ln w="9525">
              <a:noFill/>
            </a:ln>
          </p:spPr>
          <p:txBody>
            <a:bodyPr wrap="none" anchor="t" anchorCtr="0">
              <a:spAutoFit/>
            </a:bodyPr>
            <a:p>
              <a:r>
                <a:rPr lang="zh-CN" altLang="en-US" sz="2000" dirty="0">
                  <a:solidFill>
                    <a:schemeClr val="folHlink"/>
                  </a:solidFill>
                  <a:latin typeface="Times New Roman" panose="02020603050405020304" pitchFamily="18" charset="0"/>
                  <a:ea typeface="宋体" panose="02010600030101010101" pitchFamily="2" charset="-122"/>
                </a:rPr>
                <a:t>0</a:t>
              </a:r>
              <a:endParaRPr lang="zh-CN" altLang="en-US" sz="2000" dirty="0">
                <a:solidFill>
                  <a:schemeClr val="folHlink"/>
                </a:solidFill>
                <a:latin typeface="Times New Roman" panose="02020603050405020304" pitchFamily="18" charset="0"/>
                <a:ea typeface="宋体" panose="02010600030101010101" pitchFamily="2" charset="-122"/>
              </a:endParaRPr>
            </a:p>
          </p:txBody>
        </p:sp>
      </p:grpSp>
      <p:grpSp>
        <p:nvGrpSpPr>
          <p:cNvPr id="5" name="Group 46"/>
          <p:cNvGrpSpPr/>
          <p:nvPr/>
        </p:nvGrpSpPr>
        <p:grpSpPr>
          <a:xfrm>
            <a:off x="4441825" y="3544888"/>
            <a:ext cx="2286000" cy="381000"/>
            <a:chOff x="144" y="1392"/>
            <a:chExt cx="1440" cy="240"/>
          </a:xfrm>
        </p:grpSpPr>
        <p:sp>
          <p:nvSpPr>
            <p:cNvPr id="51242" name="Rectangle 47"/>
            <p:cNvSpPr/>
            <p:nvPr/>
          </p:nvSpPr>
          <p:spPr>
            <a:xfrm>
              <a:off x="144" y="1392"/>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51243" name="Rectangle 48"/>
            <p:cNvSpPr/>
            <p:nvPr/>
          </p:nvSpPr>
          <p:spPr>
            <a:xfrm>
              <a:off x="624" y="1392"/>
              <a:ext cx="480" cy="240"/>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44" name="Rectangle 49"/>
            <p:cNvSpPr/>
            <p:nvPr/>
          </p:nvSpPr>
          <p:spPr>
            <a:xfrm>
              <a:off x="1104" y="1392"/>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sp>
        <p:nvSpPr>
          <p:cNvPr id="99" name="AutoShape 50"/>
          <p:cNvSpPr/>
          <p:nvPr/>
        </p:nvSpPr>
        <p:spPr>
          <a:xfrm rot="5400000">
            <a:off x="5508625" y="3087688"/>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00" name="Text Box 51"/>
          <p:cNvSpPr txBox="1"/>
          <p:nvPr/>
        </p:nvSpPr>
        <p:spPr>
          <a:xfrm>
            <a:off x="4975225" y="3008313"/>
            <a:ext cx="12065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寻址特征</a:t>
            </a:r>
            <a:endParaRPr lang="zh-CN" altLang="en-US" sz="2000" dirty="0">
              <a:latin typeface="Times New Roman" panose="02020603050405020304" pitchFamily="18" charset="0"/>
              <a:ea typeface="宋体" panose="02010600030101010101" pitchFamily="2" charset="-122"/>
            </a:endParaRPr>
          </a:p>
        </p:txBody>
      </p:sp>
      <p:sp>
        <p:nvSpPr>
          <p:cNvPr id="101" name="AutoShape 52"/>
          <p:cNvSpPr/>
          <p:nvPr/>
        </p:nvSpPr>
        <p:spPr>
          <a:xfrm rot="-5400000">
            <a:off x="6270625" y="3621088"/>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02" name="Freeform 53"/>
          <p:cNvSpPr/>
          <p:nvPr/>
        </p:nvSpPr>
        <p:spPr>
          <a:xfrm>
            <a:off x="6346825" y="4078288"/>
            <a:ext cx="609600" cy="152400"/>
          </a:xfrm>
          <a:custGeom>
            <a:avLst/>
            <a:gdLst/>
            <a:ahLst/>
            <a:cxnLst>
              <a:cxn ang="0">
                <a:pos x="0" y="0"/>
              </a:cxn>
              <a:cxn ang="0">
                <a:pos x="0" y="241935022"/>
              </a:cxn>
              <a:cxn ang="0">
                <a:pos x="595532319" y="241935022"/>
              </a:cxn>
            </a:cxnLst>
            <a:pathLst>
              <a:path w="624" h="96">
                <a:moveTo>
                  <a:pt x="0" y="0"/>
                </a:moveTo>
                <a:lnTo>
                  <a:pt x="0" y="96"/>
                </a:lnTo>
                <a:lnTo>
                  <a:pt x="624" y="96"/>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103" name="Text Box 54"/>
          <p:cNvSpPr txBox="1"/>
          <p:nvPr/>
        </p:nvSpPr>
        <p:spPr>
          <a:xfrm>
            <a:off x="6956425" y="4019550"/>
            <a:ext cx="368300" cy="396875"/>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sp>
        <p:nvSpPr>
          <p:cNvPr id="104" name="Text Box 55"/>
          <p:cNvSpPr txBox="1"/>
          <p:nvPr/>
        </p:nvSpPr>
        <p:spPr>
          <a:xfrm>
            <a:off x="542925" y="4965700"/>
            <a:ext cx="1409700" cy="457200"/>
          </a:xfrm>
          <a:prstGeom prst="rect">
            <a:avLst/>
          </a:prstGeom>
          <a:noFill/>
          <a:ln w="2857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一次间址</a:t>
            </a:r>
            <a:endParaRPr lang="zh-CN" altLang="en-US" sz="2400" dirty="0">
              <a:latin typeface="Times New Roman" panose="02020603050405020304" pitchFamily="18" charset="0"/>
              <a:ea typeface="宋体" panose="02010600030101010101" pitchFamily="2" charset="-122"/>
            </a:endParaRPr>
          </a:p>
        </p:txBody>
      </p:sp>
      <p:sp>
        <p:nvSpPr>
          <p:cNvPr id="105" name="Text Box 56"/>
          <p:cNvSpPr txBox="1"/>
          <p:nvPr/>
        </p:nvSpPr>
        <p:spPr>
          <a:xfrm>
            <a:off x="4794250" y="4965700"/>
            <a:ext cx="1409700" cy="457200"/>
          </a:xfrm>
          <a:prstGeom prst="rect">
            <a:avLst/>
          </a:prstGeom>
          <a:noFill/>
          <a:ln w="2857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多次间址</a:t>
            </a:r>
            <a:endParaRPr lang="zh-CN" altLang="en-US" sz="2400" dirty="0">
              <a:latin typeface="Times New Roman" panose="02020603050405020304" pitchFamily="18" charset="0"/>
              <a:ea typeface="宋体" panose="02010600030101010101" pitchFamily="2" charset="-122"/>
            </a:endParaRPr>
          </a:p>
        </p:txBody>
      </p:sp>
      <p:sp>
        <p:nvSpPr>
          <p:cNvPr id="106" name="Text Box 57"/>
          <p:cNvSpPr txBox="1"/>
          <p:nvPr/>
        </p:nvSpPr>
        <p:spPr>
          <a:xfrm>
            <a:off x="3097213" y="4913313"/>
            <a:ext cx="950912" cy="396875"/>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操作数</a:t>
            </a:r>
            <a:endParaRPr lang="zh-CN" altLang="en-US" sz="2800" dirty="0">
              <a:latin typeface="Times New Roman" panose="02020603050405020304" pitchFamily="18" charset="0"/>
              <a:ea typeface="宋体" panose="02010600030101010101" pitchFamily="2" charset="-122"/>
            </a:endParaRPr>
          </a:p>
        </p:txBody>
      </p:sp>
      <p:sp>
        <p:nvSpPr>
          <p:cNvPr id="107" name="Text Box 58"/>
          <p:cNvSpPr txBox="1"/>
          <p:nvPr/>
        </p:nvSpPr>
        <p:spPr>
          <a:xfrm>
            <a:off x="7553325" y="5824538"/>
            <a:ext cx="950913" cy="396875"/>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操作数</a:t>
            </a:r>
            <a:endParaRPr lang="zh-CN" altLang="en-US" sz="2800" dirty="0">
              <a:latin typeface="Times New Roman" panose="02020603050405020304" pitchFamily="18" charset="0"/>
              <a:ea typeface="宋体" panose="02010600030101010101" pitchFamily="2" charset="-122"/>
            </a:endParaRPr>
          </a:p>
        </p:txBody>
      </p:sp>
      <p:sp>
        <p:nvSpPr>
          <p:cNvPr id="51254" name="矩形 8"/>
          <p:cNvSpPr/>
          <p:nvPr/>
        </p:nvSpPr>
        <p:spPr>
          <a:xfrm>
            <a:off x="7783513"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charRg st="0" end="64"/>
                                            </p:txEl>
                                          </p:spTgt>
                                        </p:tgtEl>
                                        <p:attrNameLst>
                                          <p:attrName>style.visibility</p:attrName>
                                        </p:attrNameLst>
                                      </p:cBhvr>
                                      <p:to>
                                        <p:strVal val="visible"/>
                                      </p:to>
                                    </p:set>
                                    <p:animEffect transition="in" filter="blinds(horizontal)">
                                      <p:cBhvr>
                                        <p:cTn id="7" dur="500"/>
                                        <p:tgtEl>
                                          <p:spTgt spid="40963">
                                            <p:txEl>
                                              <p:charRg st="0"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barn(outVertical)">
                                      <p:cBhvr>
                                        <p:cTn id="17" dur="500"/>
                                        <p:tgtEl>
                                          <p:spTgt spid="61"/>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blinds(horizontal)">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blinds(horizontal)">
                                      <p:cBhvr>
                                        <p:cTn id="26" dur="500"/>
                                        <p:tgtEl>
                                          <p:spTgt spid="10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barn(outVertical)">
                                      <p:cBhvr>
                                        <p:cTn id="31" dur="500"/>
                                        <p:tgtEl>
                                          <p:spTgt spid="63"/>
                                        </p:tgtEl>
                                      </p:cBhvr>
                                    </p:animEffect>
                                  </p:childTnLst>
                                </p:cTn>
                              </p:par>
                            </p:childTnLst>
                          </p:cTn>
                        </p:par>
                        <p:par>
                          <p:cTn id="32" fill="hold">
                            <p:stCondLst>
                              <p:cond delay="500"/>
                            </p:stCondLst>
                            <p:childTnLst>
                              <p:par>
                                <p:cTn id="33" presetID="18" presetClass="entr" presetSubtype="6" fill="hold" nodeType="after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strips(downRight)">
                                      <p:cBhvr>
                                        <p:cTn id="35" dur="500"/>
                                        <p:tgtEl>
                                          <p:spTgt spid="64"/>
                                        </p:tgtEl>
                                      </p:cBhvr>
                                    </p:animEffect>
                                  </p:childTnLst>
                                </p:cTn>
                              </p:par>
                            </p:childTnLst>
                          </p:cTn>
                        </p:par>
                        <p:par>
                          <p:cTn id="36" fill="hold">
                            <p:stCondLst>
                              <p:cond delay="1000"/>
                            </p:stCondLst>
                            <p:childTnLst>
                              <p:par>
                                <p:cTn id="37" presetID="3" presetClass="entr" presetSubtype="10"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linds(horizontal)">
                                      <p:cBhvr>
                                        <p:cTn id="39" dur="500"/>
                                        <p:tgtEl>
                                          <p:spTgt spid="6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arn(outVertical)">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37" fill="hold" grpId="0" nodeType="click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barn(outVertical)">
                                      <p:cBhvr>
                                        <p:cTn id="49" dur="5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nodeType="click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strips(downLeft)">
                                      <p:cBhvr>
                                        <p:cTn id="54" dur="500"/>
                                        <p:tgtEl>
                                          <p:spTgt spid="74"/>
                                        </p:tgtEl>
                                      </p:cBhvr>
                                    </p:animEffect>
                                  </p:childTnLst>
                                </p:cTn>
                              </p:par>
                            </p:childTnLst>
                          </p:cTn>
                        </p:par>
                        <p:par>
                          <p:cTn id="55" fill="hold">
                            <p:stCondLst>
                              <p:cond delay="500"/>
                            </p:stCondLst>
                            <p:childTnLst>
                              <p:par>
                                <p:cTn id="56" presetID="3" presetClass="entr" presetSubtype="10" fill="hold" grpId="0" nodeType="after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blinds(horizontal)">
                                      <p:cBhvr>
                                        <p:cTn id="58" dur="500"/>
                                        <p:tgtEl>
                                          <p:spTgt spid="7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6"/>
                                        </p:tgtEl>
                                        <p:attrNameLst>
                                          <p:attrName>style.visibility</p:attrName>
                                        </p:attrNameLst>
                                      </p:cBhvr>
                                      <p:to>
                                        <p:strVal val="visible"/>
                                      </p:to>
                                    </p:set>
                                    <p:animEffect transition="in" filter="blinds(horizontal)">
                                      <p:cBhvr>
                                        <p:cTn id="63" dur="500"/>
                                        <p:tgtEl>
                                          <p:spTgt spid="10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05"/>
                                        </p:tgtEl>
                                        <p:attrNameLst>
                                          <p:attrName>style.visibility</p:attrName>
                                        </p:attrNameLst>
                                      </p:cBhvr>
                                      <p:to>
                                        <p:strVal val="visible"/>
                                      </p:to>
                                    </p:set>
                                    <p:animEffect transition="in" filter="blinds(horizontal)">
                                      <p:cBhvr>
                                        <p:cTn id="68" dur="500"/>
                                        <p:tgtEl>
                                          <p:spTgt spid="105"/>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37"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barn(outVertical)">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37" fill="hold" grpId="0" nodeType="clickEffect">
                                  <p:stCondLst>
                                    <p:cond delay="0"/>
                                  </p:stCondLst>
                                  <p:childTnLst>
                                    <p:set>
                                      <p:cBhvr>
                                        <p:cTn id="77" dur="1" fill="hold">
                                          <p:stCondLst>
                                            <p:cond delay="0"/>
                                          </p:stCondLst>
                                        </p:cTn>
                                        <p:tgtEl>
                                          <p:spTgt spid="99"/>
                                        </p:tgtEl>
                                        <p:attrNameLst>
                                          <p:attrName>style.visibility</p:attrName>
                                        </p:attrNameLst>
                                      </p:cBhvr>
                                      <p:to>
                                        <p:strVal val="visible"/>
                                      </p:to>
                                    </p:set>
                                    <p:animEffect transition="in" filter="barn(outVertical)">
                                      <p:cBhvr>
                                        <p:cTn id="78" dur="500"/>
                                        <p:tgtEl>
                                          <p:spTgt spid="99"/>
                                        </p:tgtEl>
                                      </p:cBhvr>
                                    </p:animEffect>
                                  </p:childTnLst>
                                </p:cTn>
                              </p:par>
                            </p:childTnLst>
                          </p:cTn>
                        </p:par>
                        <p:par>
                          <p:cTn id="79" fill="hold">
                            <p:stCondLst>
                              <p:cond delay="500"/>
                            </p:stCondLst>
                            <p:childTnLst>
                              <p:par>
                                <p:cTn id="80" presetID="3" presetClass="entr" presetSubtype="10"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blinds(horizontal)">
                                      <p:cBhvr>
                                        <p:cTn id="82" dur="500"/>
                                        <p:tgtEl>
                                          <p:spTgt spid="100"/>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37" fill="hold" grpId="0" nodeType="clickEffect">
                                  <p:stCondLst>
                                    <p:cond delay="0"/>
                                  </p:stCondLst>
                                  <p:childTnLst>
                                    <p:set>
                                      <p:cBhvr>
                                        <p:cTn id="86" dur="1" fill="hold">
                                          <p:stCondLst>
                                            <p:cond delay="0"/>
                                          </p:stCondLst>
                                        </p:cTn>
                                        <p:tgtEl>
                                          <p:spTgt spid="101"/>
                                        </p:tgtEl>
                                        <p:attrNameLst>
                                          <p:attrName>style.visibility</p:attrName>
                                        </p:attrNameLst>
                                      </p:cBhvr>
                                      <p:to>
                                        <p:strVal val="visible"/>
                                      </p:to>
                                    </p:set>
                                    <p:animEffect transition="in" filter="barn(outVertical)">
                                      <p:cBhvr>
                                        <p:cTn id="87" dur="500"/>
                                        <p:tgtEl>
                                          <p:spTgt spid="101"/>
                                        </p:tgtEl>
                                      </p:cBhvr>
                                    </p:animEffect>
                                  </p:childTnLst>
                                </p:cTn>
                              </p:par>
                            </p:childTnLst>
                          </p:cTn>
                        </p:par>
                        <p:par>
                          <p:cTn id="88" fill="hold">
                            <p:stCondLst>
                              <p:cond delay="500"/>
                            </p:stCondLst>
                            <p:childTnLst>
                              <p:par>
                                <p:cTn id="89" presetID="18" presetClass="entr" presetSubtype="6" fill="hold" nodeType="afterEffect">
                                  <p:stCondLst>
                                    <p:cond delay="0"/>
                                  </p:stCondLst>
                                  <p:childTnLst>
                                    <p:set>
                                      <p:cBhvr>
                                        <p:cTn id="90" dur="1" fill="hold">
                                          <p:stCondLst>
                                            <p:cond delay="0"/>
                                          </p:stCondLst>
                                        </p:cTn>
                                        <p:tgtEl>
                                          <p:spTgt spid="102"/>
                                        </p:tgtEl>
                                        <p:attrNameLst>
                                          <p:attrName>style.visibility</p:attrName>
                                        </p:attrNameLst>
                                      </p:cBhvr>
                                      <p:to>
                                        <p:strVal val="visible"/>
                                      </p:to>
                                    </p:set>
                                    <p:animEffect transition="in" filter="strips(downRight)">
                                      <p:cBhvr>
                                        <p:cTn id="91" dur="500"/>
                                        <p:tgtEl>
                                          <p:spTgt spid="102"/>
                                        </p:tgtEl>
                                      </p:cBhvr>
                                    </p:animEffect>
                                  </p:childTnLst>
                                </p:cTn>
                              </p:par>
                            </p:childTnLst>
                          </p:cTn>
                        </p:par>
                        <p:par>
                          <p:cTn id="92" fill="hold">
                            <p:stCondLst>
                              <p:cond delay="1000"/>
                            </p:stCondLst>
                            <p:childTnLst>
                              <p:par>
                                <p:cTn id="93" presetID="3" presetClass="entr" presetSubtype="10" fill="hold" grpId="0" nodeType="afterEffect">
                                  <p:stCondLst>
                                    <p:cond delay="0"/>
                                  </p:stCondLst>
                                  <p:childTnLst>
                                    <p:set>
                                      <p:cBhvr>
                                        <p:cTn id="94" dur="1" fill="hold">
                                          <p:stCondLst>
                                            <p:cond delay="0"/>
                                          </p:stCondLst>
                                        </p:cTn>
                                        <p:tgtEl>
                                          <p:spTgt spid="103"/>
                                        </p:tgtEl>
                                        <p:attrNameLst>
                                          <p:attrName>style.visibility</p:attrName>
                                        </p:attrNameLst>
                                      </p:cBhvr>
                                      <p:to>
                                        <p:strVal val="visible"/>
                                      </p:to>
                                    </p:set>
                                    <p:animEffect transition="in" filter="blinds(horizontal)">
                                      <p:cBhvr>
                                        <p:cTn id="95" dur="500"/>
                                        <p:tgtEl>
                                          <p:spTgt spid="103"/>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37" fill="hold" nodeType="clickEffect">
                                  <p:stCondLst>
                                    <p:cond delay="0"/>
                                  </p:stCondLst>
                                  <p:childTnLst>
                                    <p:set>
                                      <p:cBhvr>
                                        <p:cTn id="99" dur="1" fill="hold">
                                          <p:stCondLst>
                                            <p:cond delay="0"/>
                                          </p:stCondLst>
                                        </p:cTn>
                                        <p:tgtEl>
                                          <p:spTgt spid="4"/>
                                        </p:tgtEl>
                                        <p:attrNameLst>
                                          <p:attrName>style.visibility</p:attrName>
                                        </p:attrNameLst>
                                      </p:cBhvr>
                                      <p:to>
                                        <p:strVal val="visible"/>
                                      </p:to>
                                    </p:set>
                                    <p:animEffect transition="in" filter="barn(outVertical)">
                                      <p:cBhvr>
                                        <p:cTn id="100" dur="500"/>
                                        <p:tgtEl>
                                          <p:spTgt spid="4"/>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37" fill="hold" grpId="0"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barn(outVertical)">
                                      <p:cBhvr>
                                        <p:cTn id="105" dur="500"/>
                                        <p:tgtEl>
                                          <p:spTgt spid="76"/>
                                        </p:tgtEl>
                                      </p:cBhvr>
                                    </p:animEffect>
                                  </p:childTnLst>
                                </p:cTn>
                              </p:par>
                            </p:childTnLst>
                          </p:cTn>
                        </p:par>
                      </p:childTnLst>
                    </p:cTn>
                  </p:par>
                  <p:par>
                    <p:cTn id="106" fill="hold">
                      <p:stCondLst>
                        <p:cond delay="indefinite"/>
                      </p:stCondLst>
                      <p:childTnLst>
                        <p:par>
                          <p:cTn id="107" fill="hold">
                            <p:stCondLst>
                              <p:cond delay="0"/>
                            </p:stCondLst>
                            <p:childTnLst>
                              <p:par>
                                <p:cTn id="108" presetID="18" presetClass="entr" presetSubtype="12" fill="hold" nodeType="clickEffect">
                                  <p:stCondLst>
                                    <p:cond delay="0"/>
                                  </p:stCondLst>
                                  <p:childTnLst>
                                    <p:set>
                                      <p:cBhvr>
                                        <p:cTn id="109" dur="1" fill="hold">
                                          <p:stCondLst>
                                            <p:cond delay="0"/>
                                          </p:stCondLst>
                                        </p:cTn>
                                        <p:tgtEl>
                                          <p:spTgt spid="77"/>
                                        </p:tgtEl>
                                        <p:attrNameLst>
                                          <p:attrName>style.visibility</p:attrName>
                                        </p:attrNameLst>
                                      </p:cBhvr>
                                      <p:to>
                                        <p:strVal val="visible"/>
                                      </p:to>
                                    </p:set>
                                    <p:animEffect transition="in" filter="strips(downLeft)">
                                      <p:cBhvr>
                                        <p:cTn id="110" dur="500"/>
                                        <p:tgtEl>
                                          <p:spTgt spid="77"/>
                                        </p:tgtEl>
                                      </p:cBhvr>
                                    </p:animEffect>
                                  </p:childTnLst>
                                </p:cTn>
                              </p:par>
                            </p:childTnLst>
                          </p:cTn>
                        </p:par>
                        <p:par>
                          <p:cTn id="111" fill="hold">
                            <p:stCondLst>
                              <p:cond delay="500"/>
                            </p:stCondLst>
                            <p:childTnLst>
                              <p:par>
                                <p:cTn id="112" presetID="3" presetClass="entr" presetSubtype="10" fill="hold" grpId="0" nodeType="afterEffect">
                                  <p:stCondLst>
                                    <p:cond delay="0"/>
                                  </p:stCondLst>
                                  <p:childTnLst>
                                    <p:set>
                                      <p:cBhvr>
                                        <p:cTn id="113" dur="1" fill="hold">
                                          <p:stCondLst>
                                            <p:cond delay="0"/>
                                          </p:stCondLst>
                                        </p:cTn>
                                        <p:tgtEl>
                                          <p:spTgt spid="78"/>
                                        </p:tgtEl>
                                        <p:attrNameLst>
                                          <p:attrName>style.visibility</p:attrName>
                                        </p:attrNameLst>
                                      </p:cBhvr>
                                      <p:to>
                                        <p:strVal val="visible"/>
                                      </p:to>
                                    </p:set>
                                    <p:animEffect transition="in" filter="blinds(horizontal)">
                                      <p:cBhvr>
                                        <p:cTn id="114" dur="500"/>
                                        <p:tgtEl>
                                          <p:spTgt spid="78"/>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37" fill="hold" grpId="0" nodeType="click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barn(outVertical)">
                                      <p:cBhvr>
                                        <p:cTn id="119" dur="500"/>
                                        <p:tgtEl>
                                          <p:spTgt spid="79"/>
                                        </p:tgtEl>
                                      </p:cBhvr>
                                    </p:animEffect>
                                  </p:childTnLst>
                                </p:cTn>
                              </p:par>
                            </p:childTnLst>
                          </p:cTn>
                        </p:par>
                      </p:childTnLst>
                    </p:cTn>
                  </p:par>
                  <p:par>
                    <p:cTn id="120" fill="hold">
                      <p:stCondLst>
                        <p:cond delay="indefinite"/>
                      </p:stCondLst>
                      <p:childTnLst>
                        <p:par>
                          <p:cTn id="121" fill="hold">
                            <p:stCondLst>
                              <p:cond delay="0"/>
                            </p:stCondLst>
                            <p:childTnLst>
                              <p:par>
                                <p:cTn id="122" presetID="18" presetClass="entr" presetSubtype="12" fill="hold" nodeType="clickEffect">
                                  <p:stCondLst>
                                    <p:cond delay="0"/>
                                  </p:stCondLst>
                                  <p:childTnLst>
                                    <p:set>
                                      <p:cBhvr>
                                        <p:cTn id="123" dur="1" fill="hold">
                                          <p:stCondLst>
                                            <p:cond delay="0"/>
                                          </p:stCondLst>
                                        </p:cTn>
                                        <p:tgtEl>
                                          <p:spTgt spid="80"/>
                                        </p:tgtEl>
                                        <p:attrNameLst>
                                          <p:attrName>style.visibility</p:attrName>
                                        </p:attrNameLst>
                                      </p:cBhvr>
                                      <p:to>
                                        <p:strVal val="visible"/>
                                      </p:to>
                                    </p:set>
                                    <p:animEffect transition="in" filter="strips(downLeft)">
                                      <p:cBhvr>
                                        <p:cTn id="124" dur="500"/>
                                        <p:tgtEl>
                                          <p:spTgt spid="80"/>
                                        </p:tgtEl>
                                      </p:cBhvr>
                                    </p:animEffect>
                                  </p:childTnLst>
                                </p:cTn>
                              </p:par>
                            </p:childTnLst>
                          </p:cTn>
                        </p:par>
                        <p:par>
                          <p:cTn id="125" fill="hold">
                            <p:stCondLst>
                              <p:cond delay="500"/>
                            </p:stCondLst>
                            <p:childTnLst>
                              <p:par>
                                <p:cTn id="126" presetID="3" presetClass="entr" presetSubtype="10" fill="hold" grpId="0" nodeType="after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blinds(horizontal)">
                                      <p:cBhvr>
                                        <p:cTn id="128" dur="50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grpId="0" nodeType="clickEffect">
                                  <p:stCondLst>
                                    <p:cond delay="0"/>
                                  </p:stCondLst>
                                  <p:childTnLst>
                                    <p:set>
                                      <p:cBhvr>
                                        <p:cTn id="132" dur="1" fill="hold">
                                          <p:stCondLst>
                                            <p:cond delay="0"/>
                                          </p:stCondLst>
                                        </p:cTn>
                                        <p:tgtEl>
                                          <p:spTgt spid="107"/>
                                        </p:tgtEl>
                                        <p:attrNameLst>
                                          <p:attrName>style.visibility</p:attrName>
                                        </p:attrNameLst>
                                      </p:cBhvr>
                                      <p:to>
                                        <p:strVal val="visible"/>
                                      </p:to>
                                    </p:set>
                                    <p:animEffect transition="in" filter="blinds(horizontal)">
                                      <p:cBhvr>
                                        <p:cTn id="133" dur="500"/>
                                        <p:tgtEl>
                                          <p:spTgt spid="107"/>
                                        </p:tgtEl>
                                      </p:cBhvr>
                                    </p:animEffect>
                                  </p:childTnLst>
                                </p:cTn>
                              </p:par>
                            </p:childTnLst>
                          </p:cTn>
                        </p:par>
                      </p:childTnLst>
                    </p:cTn>
                  </p:par>
                  <p:par>
                    <p:cTn id="134" fill="hold">
                      <p:stCondLst>
                        <p:cond delay="indefinite"/>
                      </p:stCondLst>
                      <p:childTnLst>
                        <p:par>
                          <p:cTn id="135" fill="hold">
                            <p:stCondLst>
                              <p:cond delay="0"/>
                            </p:stCondLst>
                            <p:childTnLst>
                              <p:par>
                                <p:cTn id="136" presetID="3" presetClass="entr" presetSubtype="10" fill="hold" grpId="0" nodeType="clickEffect">
                                  <p:stCondLst>
                                    <p:cond delay="0"/>
                                  </p:stCondLst>
                                  <p:childTnLst>
                                    <p:set>
                                      <p:cBhvr>
                                        <p:cTn id="137" dur="1" fill="hold">
                                          <p:stCondLst>
                                            <p:cond delay="0"/>
                                          </p:stCondLst>
                                        </p:cTn>
                                        <p:tgtEl>
                                          <p:spTgt spid="40963">
                                            <p:txEl>
                                              <p:charRg st="64" end="96"/>
                                            </p:txEl>
                                          </p:spTgt>
                                        </p:tgtEl>
                                        <p:attrNameLst>
                                          <p:attrName>style.visibility</p:attrName>
                                        </p:attrNameLst>
                                      </p:cBhvr>
                                      <p:to>
                                        <p:strVal val="visible"/>
                                      </p:to>
                                    </p:set>
                                    <p:animEffect transition="in" filter="blinds(horizontal)">
                                      <p:cBhvr>
                                        <p:cTn id="138" dur="500"/>
                                        <p:tgtEl>
                                          <p:spTgt spid="40963">
                                            <p:txEl>
                                              <p:charRg st="64"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P spid="61" grpId="0" bldLvl="0" animBg="1"/>
      <p:bldP spid="62" grpId="0"/>
      <p:bldP spid="63" grpId="0" bldLvl="0" animBg="1"/>
      <p:bldP spid="65" grpId="0"/>
      <p:bldP spid="73" grpId="0" bldLvl="0" animBg="1"/>
      <p:bldP spid="75" grpId="0"/>
      <p:bldP spid="76" grpId="0" bldLvl="0" animBg="1"/>
      <p:bldP spid="78" grpId="0"/>
      <p:bldP spid="79" grpId="0" bldLvl="0" animBg="1"/>
      <p:bldP spid="81" grpId="0"/>
      <p:bldP spid="99" grpId="0" bldLvl="0" animBg="1"/>
      <p:bldP spid="100" grpId="0"/>
      <p:bldP spid="101" grpId="0" bldLvl="0" animBg="1"/>
      <p:bldP spid="103" grpId="0"/>
      <p:bldP spid="104" grpId="0"/>
      <p:bldP spid="105" grpId="0"/>
      <p:bldP spid="106" grpId="0"/>
      <p:bldP spid="10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4" name="Group 2"/>
          <p:cNvGraphicFramePr>
            <a:graphicFrameLocks noGrp="1"/>
          </p:cNvGraphicFramePr>
          <p:nvPr/>
        </p:nvGraphicFramePr>
        <p:xfrm>
          <a:off x="1293813" y="1666875"/>
          <a:ext cx="1981200" cy="4267200"/>
        </p:xfrm>
        <a:graphic>
          <a:graphicData uri="http://schemas.openxmlformats.org/drawingml/2006/table">
            <a:tbl>
              <a:tblPr/>
              <a:tblGrid>
                <a:gridCol w="1981200"/>
              </a:tblGrid>
              <a:tr h="4730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937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Text Box 20"/>
          <p:cNvSpPr txBox="1"/>
          <p:nvPr/>
        </p:nvSpPr>
        <p:spPr>
          <a:xfrm>
            <a:off x="2049463" y="2657475"/>
            <a:ext cx="615950" cy="1524000"/>
          </a:xfrm>
          <a:prstGeom prst="rect">
            <a:avLst/>
          </a:prstGeom>
          <a:noFill/>
          <a:ln w="28575">
            <a:noFill/>
          </a:ln>
        </p:spPr>
        <p:txBody>
          <a:bodyPr vert="eaVert" anchor="t" anchorCtr="0">
            <a:spAutoFit/>
          </a:bodyPr>
          <a:p>
            <a:pPr>
              <a:spcBef>
                <a:spcPct val="50000"/>
              </a:spcBef>
            </a:pPr>
            <a:r>
              <a:rPr lang="zh-CN" altLang="en-US" sz="2800" dirty="0">
                <a:solidFill>
                  <a:srgbClr val="C00000"/>
                </a:solidFill>
                <a:latin typeface="Times New Roman" panose="02020603050405020304" pitchFamily="18" charset="0"/>
                <a:ea typeface="宋体" panose="02010600030101010101" pitchFamily="2" charset="-122"/>
              </a:rPr>
              <a:t> …     …</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36" name="Freeform 21"/>
          <p:cNvSpPr/>
          <p:nvPr/>
        </p:nvSpPr>
        <p:spPr>
          <a:xfrm>
            <a:off x="3275013" y="1762125"/>
            <a:ext cx="1333500" cy="819150"/>
          </a:xfrm>
          <a:custGeom>
            <a:avLst/>
            <a:gdLst/>
            <a:ahLst/>
            <a:cxnLst>
              <a:cxn ang="0">
                <a:pos x="0" y="1300400407"/>
              </a:cxn>
              <a:cxn ang="0">
                <a:pos x="2116931428" y="0"/>
              </a:cxn>
            </a:cxnLst>
            <a:pathLst>
              <a:path w="840" h="516">
                <a:moveTo>
                  <a:pt x="0" y="516"/>
                </a:moveTo>
                <a:lnTo>
                  <a:pt x="840" y="0"/>
                </a:lnTo>
              </a:path>
            </a:pathLst>
          </a:custGeom>
          <a:noFill/>
          <a:ln w="28575" cap="flat" cmpd="sng">
            <a:solidFill>
              <a:srgbClr val="C00000"/>
            </a:solidFill>
            <a:prstDash val="solid"/>
            <a:round/>
            <a:headEnd type="none" w="med" len="med"/>
            <a:tailEnd type="stealth" w="med" len="med"/>
          </a:ln>
        </p:spPr>
        <p:txBody>
          <a:bodyPr/>
          <a:p>
            <a:endParaRPr lang="zh-CN" altLang="en-US"/>
          </a:p>
        </p:txBody>
      </p:sp>
      <p:sp>
        <p:nvSpPr>
          <p:cNvPr id="37" name="Freeform 22"/>
          <p:cNvSpPr/>
          <p:nvPr/>
        </p:nvSpPr>
        <p:spPr>
          <a:xfrm>
            <a:off x="3294063" y="2714625"/>
            <a:ext cx="1352550" cy="2990850"/>
          </a:xfrm>
          <a:custGeom>
            <a:avLst/>
            <a:gdLst/>
            <a:ahLst/>
            <a:cxnLst>
              <a:cxn ang="0">
                <a:pos x="2147173303" y="2147483647"/>
              </a:cxn>
              <a:cxn ang="0">
                <a:pos x="0" y="0"/>
              </a:cxn>
            </a:cxnLst>
            <a:pathLst>
              <a:path w="852" h="1884">
                <a:moveTo>
                  <a:pt x="852" y="1884"/>
                </a:moveTo>
                <a:lnTo>
                  <a:pt x="0" y="0"/>
                </a:lnTo>
              </a:path>
            </a:pathLst>
          </a:custGeom>
          <a:noFill/>
          <a:ln w="28575" cap="flat" cmpd="sng">
            <a:solidFill>
              <a:srgbClr val="C00000"/>
            </a:solidFill>
            <a:prstDash val="solid"/>
            <a:round/>
            <a:headEnd type="none" w="med" len="med"/>
            <a:tailEnd type="stealth" w="med" len="med"/>
          </a:ln>
        </p:spPr>
        <p:txBody>
          <a:bodyPr/>
          <a:p>
            <a:endParaRPr lang="zh-CN" altLang="en-US"/>
          </a:p>
        </p:txBody>
      </p:sp>
      <p:sp>
        <p:nvSpPr>
          <p:cNvPr id="38" name="Line 23"/>
          <p:cNvSpPr/>
          <p:nvPr/>
        </p:nvSpPr>
        <p:spPr>
          <a:xfrm flipV="1">
            <a:off x="3275013" y="1743075"/>
            <a:ext cx="1371600" cy="2819400"/>
          </a:xfrm>
          <a:prstGeom prst="line">
            <a:avLst/>
          </a:prstGeom>
          <a:ln w="28575" cap="flat" cmpd="sng">
            <a:solidFill>
              <a:srgbClr val="C00000"/>
            </a:solidFill>
            <a:prstDash val="dash"/>
            <a:round/>
            <a:headEnd type="none" w="med" len="med"/>
            <a:tailEnd type="stealth" w="med" len="med"/>
          </a:ln>
        </p:spPr>
      </p:sp>
      <p:sp>
        <p:nvSpPr>
          <p:cNvPr id="39" name="Freeform 24"/>
          <p:cNvSpPr/>
          <p:nvPr/>
        </p:nvSpPr>
        <p:spPr>
          <a:xfrm>
            <a:off x="3275013" y="4867275"/>
            <a:ext cx="1371600" cy="838200"/>
          </a:xfrm>
          <a:custGeom>
            <a:avLst/>
            <a:gdLst/>
            <a:ahLst/>
            <a:cxnLst>
              <a:cxn ang="0">
                <a:pos x="2147483647" y="1330642282"/>
              </a:cxn>
              <a:cxn ang="0">
                <a:pos x="0" y="0"/>
              </a:cxn>
            </a:cxnLst>
            <a:pathLst>
              <a:path w="864" h="528">
                <a:moveTo>
                  <a:pt x="864" y="528"/>
                </a:moveTo>
                <a:lnTo>
                  <a:pt x="0" y="0"/>
                </a:lnTo>
              </a:path>
            </a:pathLst>
          </a:custGeom>
          <a:noFill/>
          <a:ln w="28575" cap="flat" cmpd="sng">
            <a:solidFill>
              <a:schemeClr val="folHlink"/>
            </a:solidFill>
            <a:prstDash val="dash"/>
            <a:round/>
            <a:headEnd type="none" w="med" len="med"/>
            <a:tailEnd type="stealth" w="med" len="med"/>
          </a:ln>
        </p:spPr>
        <p:txBody>
          <a:bodyPr/>
          <a:p>
            <a:endParaRPr lang="zh-CN" altLang="en-US"/>
          </a:p>
        </p:txBody>
      </p:sp>
      <p:grpSp>
        <p:nvGrpSpPr>
          <p:cNvPr id="2" name="Group 25"/>
          <p:cNvGrpSpPr/>
          <p:nvPr/>
        </p:nvGrpSpPr>
        <p:grpSpPr>
          <a:xfrm>
            <a:off x="1522413" y="981075"/>
            <a:ext cx="4876800" cy="457200"/>
            <a:chOff x="1296" y="576"/>
            <a:chExt cx="3072" cy="288"/>
          </a:xfrm>
        </p:grpSpPr>
        <p:sp>
          <p:nvSpPr>
            <p:cNvPr id="52249" name="Text Box 26"/>
            <p:cNvSpPr txBox="1"/>
            <p:nvPr/>
          </p:nvSpPr>
          <p:spPr>
            <a:xfrm>
              <a:off x="3360" y="576"/>
              <a:ext cx="1008" cy="288"/>
            </a:xfrm>
            <a:prstGeom prst="rect">
              <a:avLst/>
            </a:prstGeom>
            <a:noFill/>
            <a:ln w="28575">
              <a:noFill/>
            </a:ln>
          </p:spPr>
          <p:txBody>
            <a:bodyPr anchor="t" anchorCtr="0">
              <a:spAutoFit/>
            </a:bodyPr>
            <a:p>
              <a:pPr algn="ctr">
                <a:spcBef>
                  <a:spcPct val="50000"/>
                </a:spcBef>
              </a:pPr>
              <a:r>
                <a:rPr lang="zh-CN" altLang="en-US" sz="2400" dirty="0">
                  <a:solidFill>
                    <a:srgbClr val="C00000"/>
                  </a:solidFill>
                  <a:latin typeface="Times New Roman" panose="02020603050405020304" pitchFamily="18" charset="0"/>
                  <a:ea typeface="宋体" panose="02010600030101010101" pitchFamily="2" charset="-122"/>
                </a:rPr>
                <a:t>子程序</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52250" name="Text Box 27"/>
            <p:cNvSpPr txBox="1"/>
            <p:nvPr/>
          </p:nvSpPr>
          <p:spPr>
            <a:xfrm>
              <a:off x="1296" y="576"/>
              <a:ext cx="1008" cy="288"/>
            </a:xfrm>
            <a:prstGeom prst="rect">
              <a:avLst/>
            </a:prstGeom>
            <a:noFill/>
            <a:ln w="28575">
              <a:noFill/>
            </a:ln>
          </p:spPr>
          <p:txBody>
            <a:bodyPr anchor="t" anchorCtr="0">
              <a:spAutoFit/>
            </a:bodyPr>
            <a:p>
              <a:pPr algn="ctr">
                <a:spcBef>
                  <a:spcPct val="50000"/>
                </a:spcBef>
              </a:pPr>
              <a:r>
                <a:rPr lang="zh-CN" altLang="en-US" sz="2400" dirty="0">
                  <a:latin typeface="Times New Roman" panose="02020603050405020304" pitchFamily="18" charset="0"/>
                  <a:ea typeface="宋体" panose="02010600030101010101" pitchFamily="2" charset="-122"/>
                </a:rPr>
                <a:t>主程序</a:t>
              </a:r>
              <a:endParaRPr lang="zh-CN" altLang="en-US" sz="2400" dirty="0">
                <a:latin typeface="Times New Roman" panose="02020603050405020304" pitchFamily="18" charset="0"/>
                <a:ea typeface="宋体" panose="02010600030101010101" pitchFamily="2" charset="-122"/>
              </a:endParaRPr>
            </a:p>
          </p:txBody>
        </p:sp>
      </p:grpSp>
      <p:sp>
        <p:nvSpPr>
          <p:cNvPr id="43" name="Text Box 28"/>
          <p:cNvSpPr txBox="1"/>
          <p:nvPr/>
        </p:nvSpPr>
        <p:spPr>
          <a:xfrm>
            <a:off x="2049463" y="1743075"/>
            <a:ext cx="615950" cy="457200"/>
          </a:xfrm>
          <a:prstGeom prst="rect">
            <a:avLst/>
          </a:prstGeom>
          <a:noFill/>
          <a:ln w="28575">
            <a:noFill/>
          </a:ln>
        </p:spPr>
        <p:txBody>
          <a:bodyPr vert="eaVert" anchor="t" anchorCtr="0">
            <a:spAutoFit/>
          </a:bodyPr>
          <a:p>
            <a:pPr>
              <a:spcBef>
                <a:spcPct val="50000"/>
              </a:spcBef>
            </a:pPr>
            <a:r>
              <a:rPr lang="zh-CN" altLang="en-US" sz="2800" dirty="0">
                <a:solidFill>
                  <a:srgbClr val="C00000"/>
                </a:solidFill>
                <a:latin typeface="Times New Roman" panose="02020603050405020304" pitchFamily="18" charset="0"/>
                <a:ea typeface="宋体" panose="02010600030101010101" pitchFamily="2" charset="-122"/>
              </a:rPr>
              <a:t>…</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nvGrpSpPr>
          <p:cNvPr id="3" name="Group 69"/>
          <p:cNvGrpSpPr/>
          <p:nvPr/>
        </p:nvGrpSpPr>
        <p:grpSpPr>
          <a:xfrm>
            <a:off x="684213" y="2152650"/>
            <a:ext cx="838200" cy="3190875"/>
            <a:chOff x="768" y="1314"/>
            <a:chExt cx="528" cy="2010"/>
          </a:xfrm>
        </p:grpSpPr>
        <p:sp>
          <p:nvSpPr>
            <p:cNvPr id="52253" name="Text Box 30"/>
            <p:cNvSpPr txBox="1"/>
            <p:nvPr/>
          </p:nvSpPr>
          <p:spPr>
            <a:xfrm>
              <a:off x="816" y="1314"/>
              <a:ext cx="480" cy="288"/>
            </a:xfrm>
            <a:prstGeom prst="rect">
              <a:avLst/>
            </a:prstGeom>
            <a:noFill/>
            <a:ln w="28575">
              <a:noFill/>
            </a:ln>
          </p:spPr>
          <p:txBody>
            <a:bodyPr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80</a:t>
              </a:r>
              <a:endParaRPr lang="zh-CN" altLang="en-US" sz="2400" dirty="0">
                <a:latin typeface="Times New Roman" panose="02020603050405020304" pitchFamily="18" charset="0"/>
                <a:ea typeface="宋体" panose="02010600030101010101" pitchFamily="2" charset="-122"/>
              </a:endParaRPr>
            </a:p>
          </p:txBody>
        </p:sp>
        <p:sp>
          <p:nvSpPr>
            <p:cNvPr id="52254" name="Text Box 31"/>
            <p:cNvSpPr txBox="1"/>
            <p:nvPr/>
          </p:nvSpPr>
          <p:spPr>
            <a:xfrm>
              <a:off x="816" y="1659"/>
              <a:ext cx="480" cy="288"/>
            </a:xfrm>
            <a:prstGeom prst="rect">
              <a:avLst/>
            </a:prstGeom>
            <a:noFill/>
            <a:ln w="28575">
              <a:noFill/>
            </a:ln>
          </p:spPr>
          <p:txBody>
            <a:bodyPr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81</a:t>
              </a:r>
              <a:endParaRPr lang="zh-CN" altLang="en-US" sz="2400" dirty="0">
                <a:latin typeface="Times New Roman" panose="02020603050405020304" pitchFamily="18" charset="0"/>
                <a:ea typeface="宋体" panose="02010600030101010101" pitchFamily="2" charset="-122"/>
              </a:endParaRPr>
            </a:p>
          </p:txBody>
        </p:sp>
        <p:sp>
          <p:nvSpPr>
            <p:cNvPr id="52255" name="Text Box 32"/>
            <p:cNvSpPr txBox="1"/>
            <p:nvPr/>
          </p:nvSpPr>
          <p:spPr>
            <a:xfrm>
              <a:off x="768" y="2676"/>
              <a:ext cx="480" cy="288"/>
            </a:xfrm>
            <a:prstGeom prst="rect">
              <a:avLst/>
            </a:prstGeom>
            <a:noFill/>
            <a:ln w="28575">
              <a:noFill/>
            </a:ln>
          </p:spPr>
          <p:txBody>
            <a:bodyPr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201</a:t>
              </a:r>
              <a:endParaRPr lang="zh-CN" altLang="en-US" sz="2400" dirty="0">
                <a:latin typeface="Times New Roman" panose="02020603050405020304" pitchFamily="18" charset="0"/>
                <a:ea typeface="宋体" panose="02010600030101010101" pitchFamily="2" charset="-122"/>
              </a:endParaRPr>
            </a:p>
          </p:txBody>
        </p:sp>
        <p:sp>
          <p:nvSpPr>
            <p:cNvPr id="52256" name="Text Box 33"/>
            <p:cNvSpPr txBox="1"/>
            <p:nvPr/>
          </p:nvSpPr>
          <p:spPr>
            <a:xfrm>
              <a:off x="768" y="3036"/>
              <a:ext cx="480" cy="288"/>
            </a:xfrm>
            <a:prstGeom prst="rect">
              <a:avLst/>
            </a:prstGeom>
            <a:noFill/>
            <a:ln w="28575">
              <a:noFill/>
            </a:ln>
          </p:spPr>
          <p:txBody>
            <a:bodyPr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202</a:t>
              </a:r>
              <a:endParaRPr lang="zh-CN" altLang="en-US" sz="2400" dirty="0">
                <a:latin typeface="Times New Roman" panose="02020603050405020304" pitchFamily="18" charset="0"/>
                <a:ea typeface="宋体" panose="02010600030101010101" pitchFamily="2" charset="-122"/>
              </a:endParaRPr>
            </a:p>
          </p:txBody>
        </p:sp>
      </p:grpSp>
      <p:sp>
        <p:nvSpPr>
          <p:cNvPr id="49" name="Text Box 34"/>
          <p:cNvSpPr txBox="1"/>
          <p:nvPr/>
        </p:nvSpPr>
        <p:spPr>
          <a:xfrm>
            <a:off x="1446213" y="2200275"/>
            <a:ext cx="1752600" cy="457200"/>
          </a:xfrm>
          <a:prstGeom prst="rect">
            <a:avLst/>
          </a:prstGeom>
          <a:noFill/>
          <a:ln w="28575">
            <a:noFill/>
          </a:ln>
        </p:spPr>
        <p:txBody>
          <a:bodyPr anchor="t" anchorCtr="0">
            <a:spAutoFit/>
          </a:bodyPr>
          <a:p>
            <a:pPr>
              <a:spcBef>
                <a:spcPct val="50000"/>
              </a:spcBef>
            </a:pPr>
            <a:r>
              <a:rPr lang="zh-CN" altLang="en-US" sz="2400" dirty="0">
                <a:solidFill>
                  <a:srgbClr val="C00000"/>
                </a:solidFill>
                <a:latin typeface="Times New Roman" panose="02020603050405020304" pitchFamily="18" charset="0"/>
                <a:ea typeface="宋体" panose="02010600030101010101" pitchFamily="2" charset="-122"/>
              </a:rPr>
              <a:t>调用子程序</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50" name="Text Box 35"/>
          <p:cNvSpPr txBox="1"/>
          <p:nvPr/>
        </p:nvSpPr>
        <p:spPr>
          <a:xfrm>
            <a:off x="1446213" y="4333875"/>
            <a:ext cx="1752600" cy="457200"/>
          </a:xfrm>
          <a:prstGeom prst="rect">
            <a:avLst/>
          </a:prstGeom>
          <a:noFill/>
          <a:ln w="28575">
            <a:noFill/>
          </a:ln>
        </p:spPr>
        <p:txBody>
          <a:bodyPr anchor="t" anchorCtr="0">
            <a:spAutoFit/>
          </a:bodyPr>
          <a:p>
            <a:pPr>
              <a:spcBef>
                <a:spcPct val="50000"/>
              </a:spcBef>
            </a:pPr>
            <a:r>
              <a:rPr lang="zh-CN" altLang="en-US" sz="2400" dirty="0">
                <a:solidFill>
                  <a:srgbClr val="C00000"/>
                </a:solidFill>
                <a:latin typeface="Times New Roman" panose="02020603050405020304" pitchFamily="18" charset="0"/>
                <a:ea typeface="宋体" panose="02010600030101010101" pitchFamily="2" charset="-122"/>
              </a:rPr>
              <a:t>调用子程序</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52" name="Text Box 37"/>
          <p:cNvSpPr txBox="1"/>
          <p:nvPr/>
        </p:nvSpPr>
        <p:spPr>
          <a:xfrm>
            <a:off x="4875213" y="6010275"/>
            <a:ext cx="1828800" cy="519113"/>
          </a:xfrm>
          <a:prstGeom prst="rect">
            <a:avLst/>
          </a:prstGeom>
          <a:noFill/>
          <a:ln w="28575">
            <a:noFill/>
          </a:ln>
        </p:spPr>
        <p:txBody>
          <a:bodyPr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 = 81</a:t>
            </a:r>
            <a:endParaRPr lang="en-US" altLang="zh-CN" sz="2800" dirty="0">
              <a:latin typeface="Times New Roman" panose="02020603050405020304" pitchFamily="18" charset="0"/>
              <a:ea typeface="宋体" panose="02010600030101010101" pitchFamily="2" charset="-122"/>
            </a:endParaRPr>
          </a:p>
        </p:txBody>
      </p:sp>
      <p:sp>
        <p:nvSpPr>
          <p:cNvPr id="53" name="Text Box 38"/>
          <p:cNvSpPr txBox="1"/>
          <p:nvPr/>
        </p:nvSpPr>
        <p:spPr>
          <a:xfrm>
            <a:off x="4875213" y="6086475"/>
            <a:ext cx="1447800" cy="519113"/>
          </a:xfrm>
          <a:prstGeom prst="rect">
            <a:avLst/>
          </a:prstGeom>
          <a:solidFill>
            <a:srgbClr val="003399"/>
          </a:solidFill>
          <a:ln w="28575">
            <a:noFill/>
          </a:ln>
        </p:spPr>
        <p:txBody>
          <a:bodyPr anchor="t" anchorCtr="0">
            <a:spAutoFit/>
          </a:bodyPr>
          <a:p>
            <a:pPr>
              <a:spcBef>
                <a:spcPct val="50000"/>
              </a:spcBef>
            </a:pPr>
            <a:endParaRPr lang="zh-CN" altLang="en-US" sz="2800" dirty="0">
              <a:latin typeface="Times New Roman" panose="02020603050405020304" pitchFamily="18" charset="0"/>
              <a:ea typeface="宋体" panose="02010600030101010101" pitchFamily="2" charset="-122"/>
            </a:endParaRPr>
          </a:p>
        </p:txBody>
      </p:sp>
      <p:sp>
        <p:nvSpPr>
          <p:cNvPr id="54" name="Text Box 39"/>
          <p:cNvSpPr txBox="1"/>
          <p:nvPr/>
        </p:nvSpPr>
        <p:spPr>
          <a:xfrm>
            <a:off x="4875213" y="6086475"/>
            <a:ext cx="1828800" cy="519113"/>
          </a:xfrm>
          <a:prstGeom prst="rect">
            <a:avLst/>
          </a:prstGeom>
          <a:solidFill>
            <a:srgbClr val="000060"/>
          </a:solidFill>
          <a:ln w="28575">
            <a:noFill/>
          </a:ln>
        </p:spPr>
        <p:txBody>
          <a:bodyPr anchor="t" anchorCtr="0">
            <a:spAutoFit/>
          </a:bodyPr>
          <a:p>
            <a:pPr>
              <a:spcBef>
                <a:spcPct val="50000"/>
              </a:spcBef>
            </a:pPr>
            <a:r>
              <a:rPr lang="zh-CN" altLang="en-US" sz="2800" dirty="0">
                <a:solidFill>
                  <a:schemeClr val="bg1"/>
                </a:solidFill>
                <a:latin typeface="Times New Roman" panose="02020603050405020304" pitchFamily="18" charset="0"/>
                <a:ea typeface="宋体" panose="02010600030101010101" pitchFamily="2" charset="-122"/>
              </a:rPr>
              <a:t>(</a:t>
            </a:r>
            <a:r>
              <a:rPr lang="en-US" altLang="zh-CN" sz="2800" dirty="0">
                <a:solidFill>
                  <a:schemeClr val="bg1"/>
                </a:solidFill>
                <a:latin typeface="Times New Roman" panose="02020603050405020304" pitchFamily="18" charset="0"/>
                <a:ea typeface="宋体" panose="02010600030101010101" pitchFamily="2" charset="-122"/>
              </a:rPr>
              <a:t>A) = 202</a:t>
            </a:r>
            <a:endParaRPr lang="en-US" altLang="zh-CN" sz="2800" dirty="0">
              <a:solidFill>
                <a:schemeClr val="bg1"/>
              </a:solidFill>
              <a:latin typeface="Times New Roman" panose="02020603050405020304" pitchFamily="18" charset="0"/>
              <a:ea typeface="宋体" panose="02010600030101010101" pitchFamily="2" charset="-122"/>
            </a:endParaRPr>
          </a:p>
        </p:txBody>
      </p:sp>
      <p:grpSp>
        <p:nvGrpSpPr>
          <p:cNvPr id="4" name="Group 40"/>
          <p:cNvGrpSpPr/>
          <p:nvPr/>
        </p:nvGrpSpPr>
        <p:grpSpPr>
          <a:xfrm>
            <a:off x="2049463" y="4943475"/>
            <a:ext cx="617537" cy="990600"/>
            <a:chOff x="1628" y="3024"/>
            <a:chExt cx="389" cy="624"/>
          </a:xfrm>
        </p:grpSpPr>
        <p:sp>
          <p:nvSpPr>
            <p:cNvPr id="52263" name="Text Box 41"/>
            <p:cNvSpPr txBox="1"/>
            <p:nvPr/>
          </p:nvSpPr>
          <p:spPr>
            <a:xfrm>
              <a:off x="1628" y="3360"/>
              <a:ext cx="388" cy="288"/>
            </a:xfrm>
            <a:prstGeom prst="rect">
              <a:avLst/>
            </a:prstGeom>
            <a:noFill/>
            <a:ln w="28575">
              <a:noFill/>
            </a:ln>
          </p:spPr>
          <p:txBody>
            <a:bodyPr vert="eaVert" anchor="t" anchorCtr="0">
              <a:spAutoFit/>
            </a:bodyPr>
            <a:p>
              <a:pPr>
                <a:spcBef>
                  <a:spcPct val="50000"/>
                </a:spcBef>
              </a:pPr>
              <a:r>
                <a:rPr lang="zh-CN" altLang="en-US" sz="2800" dirty="0">
                  <a:solidFill>
                    <a:srgbClr val="C00000"/>
                  </a:solidFill>
                  <a:latin typeface="Times New Roman" panose="02020603050405020304" pitchFamily="18" charset="0"/>
                  <a:ea typeface="宋体" panose="02010600030101010101" pitchFamily="2" charset="-122"/>
                </a:rPr>
                <a:t>…</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52264" name="Text Box 42"/>
            <p:cNvSpPr txBox="1"/>
            <p:nvPr/>
          </p:nvSpPr>
          <p:spPr>
            <a:xfrm>
              <a:off x="1629" y="3024"/>
              <a:ext cx="388" cy="288"/>
            </a:xfrm>
            <a:prstGeom prst="rect">
              <a:avLst/>
            </a:prstGeom>
            <a:noFill/>
            <a:ln w="28575">
              <a:noFill/>
            </a:ln>
          </p:spPr>
          <p:txBody>
            <a:bodyPr vert="eaVert" anchor="t" anchorCtr="0">
              <a:spAutoFit/>
            </a:bodyPr>
            <a:p>
              <a:pPr>
                <a:spcBef>
                  <a:spcPct val="50000"/>
                </a:spcBef>
              </a:pPr>
              <a:r>
                <a:rPr lang="zh-CN" altLang="en-US" sz="2800" dirty="0">
                  <a:solidFill>
                    <a:srgbClr val="C00000"/>
                  </a:solidFill>
                  <a:latin typeface="Times New Roman" panose="02020603050405020304" pitchFamily="18" charset="0"/>
                  <a:ea typeface="宋体" panose="02010600030101010101" pitchFamily="2" charset="-122"/>
                </a:rPr>
                <a:t>…</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sp>
        <p:nvSpPr>
          <p:cNvPr id="58" name="Text Box 43"/>
          <p:cNvSpPr txBox="1"/>
          <p:nvPr/>
        </p:nvSpPr>
        <p:spPr>
          <a:xfrm>
            <a:off x="6704013" y="4638675"/>
            <a:ext cx="2057400" cy="457200"/>
          </a:xfrm>
          <a:prstGeom prst="rect">
            <a:avLst/>
          </a:prstGeom>
          <a:noFill/>
          <a:ln w="28575">
            <a:noFill/>
          </a:ln>
        </p:spPr>
        <p:txBody>
          <a:bodyPr anchor="t" anchorCtr="0">
            <a:spAutoFit/>
          </a:bodyPr>
          <a:p>
            <a:pPr>
              <a:spcBef>
                <a:spcPct val="50000"/>
              </a:spcBef>
            </a:pPr>
            <a:r>
              <a:rPr lang="en-US" altLang="zh-CN" sz="2400" dirty="0">
                <a:solidFill>
                  <a:srgbClr val="C00000"/>
                </a:solidFill>
                <a:latin typeface="Times New Roman" panose="02020603050405020304" pitchFamily="18" charset="0"/>
                <a:ea typeface="宋体" panose="02010600030101010101" pitchFamily="2" charset="-122"/>
              </a:rPr>
              <a:t>@</a:t>
            </a:r>
            <a:r>
              <a:rPr lang="en-US" altLang="zh-CN" sz="2400" dirty="0">
                <a:solidFill>
                  <a:schemeClr val="folHlink"/>
                </a:solidFill>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间址特征</a:t>
            </a:r>
            <a:endParaRPr lang="zh-CN" altLang="en-US" sz="2400" dirty="0">
              <a:latin typeface="Times New Roman" panose="02020603050405020304" pitchFamily="18" charset="0"/>
              <a:ea typeface="宋体" panose="02010600030101010101" pitchFamily="2" charset="-122"/>
            </a:endParaRPr>
          </a:p>
        </p:txBody>
      </p:sp>
      <p:graphicFrame>
        <p:nvGraphicFramePr>
          <p:cNvPr id="59" name="Group 45"/>
          <p:cNvGraphicFramePr>
            <a:graphicFrameLocks noGrp="1"/>
          </p:cNvGraphicFramePr>
          <p:nvPr/>
        </p:nvGraphicFramePr>
        <p:xfrm>
          <a:off x="4646613" y="1666875"/>
          <a:ext cx="1981200" cy="4267200"/>
        </p:xfrm>
        <a:graphic>
          <a:graphicData uri="http://schemas.openxmlformats.org/drawingml/2006/table">
            <a:tbl>
              <a:tblPr/>
              <a:tblGrid>
                <a:gridCol w="1981200"/>
              </a:tblGrid>
              <a:tr h="4730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07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Text Box 55"/>
          <p:cNvSpPr txBox="1"/>
          <p:nvPr/>
        </p:nvSpPr>
        <p:spPr>
          <a:xfrm>
            <a:off x="4875213" y="5356225"/>
            <a:ext cx="1905000" cy="519113"/>
          </a:xfrm>
          <a:prstGeom prst="rect">
            <a:avLst/>
          </a:prstGeom>
          <a:noFill/>
          <a:ln w="28575">
            <a:noFill/>
          </a:ln>
        </p:spPr>
        <p:txBody>
          <a:bodyPr lIns="0" anchor="t" anchorCtr="0">
            <a:spAutoFit/>
          </a:bodyPr>
          <a:p>
            <a:pPr>
              <a:spcBef>
                <a:spcPct val="50000"/>
              </a:spcBef>
            </a:pPr>
            <a:r>
              <a:rPr lang="en-US" altLang="zh-CN" sz="2800" b="0" dirty="0">
                <a:latin typeface="Times New Roman" panose="02020603050405020304" pitchFamily="18" charset="0"/>
                <a:ea typeface="宋体" panose="02010600030101010101" pitchFamily="2" charset="-122"/>
              </a:rPr>
              <a:t>JMP   </a:t>
            </a:r>
            <a:r>
              <a:rPr lang="en-US" altLang="zh-CN" sz="2800" b="0" dirty="0">
                <a:solidFill>
                  <a:srgbClr val="C00000"/>
                </a:solidFill>
                <a:latin typeface="Times New Roman" panose="02020603050405020304" pitchFamily="18" charset="0"/>
                <a:ea typeface="宋体" panose="02010600030101010101" pitchFamily="2" charset="-122"/>
              </a:rPr>
              <a:t>@ A</a:t>
            </a:r>
            <a:endParaRPr lang="zh-CN" altLang="en-US" sz="2800" b="0" dirty="0">
              <a:solidFill>
                <a:srgbClr val="C00000"/>
              </a:solidFill>
              <a:latin typeface="Times New Roman" panose="02020603050405020304" pitchFamily="18" charset="0"/>
              <a:ea typeface="宋体" panose="02010600030101010101" pitchFamily="2" charset="-122"/>
            </a:endParaRPr>
          </a:p>
        </p:txBody>
      </p:sp>
      <p:grpSp>
        <p:nvGrpSpPr>
          <p:cNvPr id="5" name="Group 56"/>
          <p:cNvGrpSpPr/>
          <p:nvPr/>
        </p:nvGrpSpPr>
        <p:grpSpPr>
          <a:xfrm>
            <a:off x="5408613" y="1743075"/>
            <a:ext cx="611187" cy="3200400"/>
            <a:chOff x="3744" y="1056"/>
            <a:chExt cx="385" cy="2016"/>
          </a:xfrm>
        </p:grpSpPr>
        <p:sp>
          <p:nvSpPr>
            <p:cNvPr id="52278" name="Text Box 57"/>
            <p:cNvSpPr txBox="1"/>
            <p:nvPr/>
          </p:nvSpPr>
          <p:spPr>
            <a:xfrm>
              <a:off x="3744" y="1056"/>
              <a:ext cx="385" cy="288"/>
            </a:xfrm>
            <a:prstGeom prst="rect">
              <a:avLst/>
            </a:prstGeom>
            <a:noFill/>
            <a:ln w="28575">
              <a:noFill/>
            </a:ln>
          </p:spPr>
          <p:txBody>
            <a:bodyPr vert="eaVert"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
          <p:nvSpPr>
            <p:cNvPr id="52279" name="Text Box 58"/>
            <p:cNvSpPr txBox="1"/>
            <p:nvPr/>
          </p:nvSpPr>
          <p:spPr>
            <a:xfrm>
              <a:off x="3744" y="1584"/>
              <a:ext cx="385" cy="960"/>
            </a:xfrm>
            <a:prstGeom prst="rect">
              <a:avLst/>
            </a:prstGeom>
            <a:noFill/>
            <a:ln w="28575">
              <a:noFill/>
            </a:ln>
          </p:spPr>
          <p:txBody>
            <a:bodyPr vert="eaVert" anchor="t" anchorCtr="0">
              <a:spAutoFit/>
            </a:bodyPr>
            <a:p>
              <a:pPr>
                <a:spcBef>
                  <a:spcPct val="50000"/>
                </a:spcBef>
              </a:pPr>
              <a:r>
                <a:rPr lang="zh-CN" altLang="en-US" sz="2800" dirty="0">
                  <a:solidFill>
                    <a:schemeClr val="folHlink"/>
                  </a:solidFill>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sp>
          <p:nvSpPr>
            <p:cNvPr id="52280" name="Text Box 59"/>
            <p:cNvSpPr txBox="1"/>
            <p:nvPr/>
          </p:nvSpPr>
          <p:spPr>
            <a:xfrm>
              <a:off x="3744" y="2784"/>
              <a:ext cx="385" cy="288"/>
            </a:xfrm>
            <a:prstGeom prst="rect">
              <a:avLst/>
            </a:prstGeom>
            <a:noFill/>
            <a:ln w="28575">
              <a:noFill/>
            </a:ln>
          </p:spPr>
          <p:txBody>
            <a:bodyPr vert="eaVert" anchor="t" anchorCtr="0">
              <a:spAutoFit/>
            </a:bodyPr>
            <a:p>
              <a:pPr>
                <a:spcBef>
                  <a:spcPct val="50000"/>
                </a:spcBef>
              </a:pPr>
              <a:endParaRPr lang="zh-CN" altLang="en-US" sz="2800" dirty="0">
                <a:latin typeface="Times New Roman" panose="02020603050405020304" pitchFamily="18" charset="0"/>
                <a:ea typeface="宋体" panose="02010600030101010101" pitchFamily="2" charset="-122"/>
              </a:endParaRPr>
            </a:p>
          </p:txBody>
        </p:sp>
      </p:grpSp>
      <p:grpSp>
        <p:nvGrpSpPr>
          <p:cNvPr id="6" name="Group 65"/>
          <p:cNvGrpSpPr/>
          <p:nvPr/>
        </p:nvGrpSpPr>
        <p:grpSpPr>
          <a:xfrm>
            <a:off x="5411788" y="1744663"/>
            <a:ext cx="611187" cy="3200400"/>
            <a:chOff x="3744" y="1056"/>
            <a:chExt cx="385" cy="2016"/>
          </a:xfrm>
        </p:grpSpPr>
        <p:sp>
          <p:nvSpPr>
            <p:cNvPr id="52282" name="Text Box 66"/>
            <p:cNvSpPr txBox="1"/>
            <p:nvPr/>
          </p:nvSpPr>
          <p:spPr>
            <a:xfrm>
              <a:off x="3744" y="1056"/>
              <a:ext cx="385" cy="288"/>
            </a:xfrm>
            <a:prstGeom prst="rect">
              <a:avLst/>
            </a:prstGeom>
            <a:noFill/>
            <a:ln w="28575">
              <a:noFill/>
            </a:ln>
          </p:spPr>
          <p:txBody>
            <a:bodyPr vert="eaVert"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
          <p:nvSpPr>
            <p:cNvPr id="52283" name="Text Box 67"/>
            <p:cNvSpPr txBox="1"/>
            <p:nvPr/>
          </p:nvSpPr>
          <p:spPr>
            <a:xfrm>
              <a:off x="3744" y="1584"/>
              <a:ext cx="385" cy="960"/>
            </a:xfrm>
            <a:prstGeom prst="rect">
              <a:avLst/>
            </a:prstGeom>
            <a:noFill/>
            <a:ln w="28575">
              <a:noFill/>
            </a:ln>
          </p:spPr>
          <p:txBody>
            <a:bodyPr vert="eaVert" anchor="t" anchorCtr="0">
              <a:spAutoFit/>
            </a:bodyPr>
            <a:p>
              <a:pPr>
                <a:spcBef>
                  <a:spcPct val="50000"/>
                </a:spcBef>
              </a:pPr>
              <a:r>
                <a:rPr lang="zh-CN" altLang="en-US" sz="2800" dirty="0">
                  <a:solidFill>
                    <a:schemeClr val="folHlink"/>
                  </a:solidFill>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sp>
          <p:nvSpPr>
            <p:cNvPr id="52284" name="Text Box 68"/>
            <p:cNvSpPr txBox="1"/>
            <p:nvPr/>
          </p:nvSpPr>
          <p:spPr>
            <a:xfrm>
              <a:off x="3744" y="2784"/>
              <a:ext cx="385" cy="288"/>
            </a:xfrm>
            <a:prstGeom prst="rect">
              <a:avLst/>
            </a:prstGeom>
            <a:noFill/>
            <a:ln w="28575">
              <a:noFill/>
            </a:ln>
          </p:spPr>
          <p:txBody>
            <a:bodyPr vert="eaVert" anchor="t" anchorCtr="0">
              <a:spAutoFit/>
            </a:bodyPr>
            <a:p>
              <a:pPr>
                <a:spcBef>
                  <a:spcPct val="50000"/>
                </a:spcBef>
              </a:pPr>
              <a:endParaRPr lang="zh-CN" altLang="en-US" sz="2800" dirty="0">
                <a:latin typeface="Times New Roman" panose="02020603050405020304" pitchFamily="18" charset="0"/>
                <a:ea typeface="宋体" panose="02010600030101010101" pitchFamily="2" charset="-122"/>
              </a:endParaRPr>
            </a:p>
          </p:txBody>
        </p:sp>
      </p:grpSp>
      <p:sp>
        <p:nvSpPr>
          <p:cNvPr id="52285" name="标题 68"/>
          <p:cNvSpPr>
            <a:spLocks noGrp="1"/>
          </p:cNvSpPr>
          <p:nvPr>
            <p:ph type="title"/>
          </p:nvPr>
        </p:nvSpPr>
        <p:spPr>
          <a:xfrm>
            <a:off x="1123950" y="44450"/>
            <a:ext cx="7696200" cy="762000"/>
          </a:xfrm>
          <a:ln/>
        </p:spPr>
        <p:txBody>
          <a:bodyPr vert="horz" wrap="square" lIns="91440" tIns="45720" rIns="91440" bIns="45720" anchor="ctr" anchorCtr="0"/>
          <a:p>
            <a:pPr/>
            <a:r>
              <a:rPr lang="zh-CN" altLang="en-US" dirty="0">
                <a:solidFill>
                  <a:srgbClr val="C00000"/>
                </a:solidFill>
                <a:latin typeface="Times New Roman" panose="02020603050405020304" pitchFamily="18" charset="0"/>
                <a:ea typeface="微软雅黑 Light" panose="020B0502040204020203" pitchFamily="34" charset="-122"/>
                <a:cs typeface="+mj-cs"/>
              </a:rPr>
              <a:t>间接寻址编程举例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52286"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outVertical)">
                                      <p:cBhvr>
                                        <p:cTn id="7" dur="500"/>
                                        <p:tgtEl>
                                          <p:spTgt spid="3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barn(outVertical)">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blinds(horizontal)">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linds(horizontal)">
                                      <p:cBhvr>
                                        <p:cTn id="30" dur="500"/>
                                        <p:tgtEl>
                                          <p:spTgt spid="5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slide(fromTop)">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blinds(horizontal)">
                                      <p:cBhvr>
                                        <p:cTn id="40" dur="500"/>
                                        <p:tgtEl>
                                          <p:spTgt spid="5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blinds(horizontal)">
                                      <p:cBhvr>
                                        <p:cTn id="43" dur="5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3"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strips(upRight)">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strips(downLeft)">
                                      <p:cBhvr>
                                        <p:cTn id="5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18" presetClass="entr" presetSubtype="9"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strips(upLeft)">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6"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strips(downRight)">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blinds(horizontal)">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blinds(horizontal)">
                                      <p:cBhvr>
                                        <p:cTn id="73" dur="500"/>
                                        <p:tgtEl>
                                          <p:spTgt spid="5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blinds(horizontal)">
                                      <p:cBhvr>
                                        <p:cTn id="76" dur="500"/>
                                        <p:tgtEl>
                                          <p:spTgt spid="50"/>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3" fill="hold"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strips(upRight)">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12"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strips(downLeft)">
                                      <p:cBhvr>
                                        <p:cTn id="8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18" presetClass="entr" presetSubtype="9" fill="hold"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strips(upLeft)">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1" fill="hold" nodeType="click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slide(fromTop)">
                                      <p:cBhvr>
                                        <p:cTn id="9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3" grpId="0"/>
      <p:bldP spid="49" grpId="0"/>
      <p:bldP spid="50" grpId="0"/>
      <p:bldP spid="52" grpId="0"/>
      <p:bldP spid="53" grpId="0" animBg="1"/>
      <p:bldP spid="54" grpId="0" animBg="1"/>
      <p:bldP spid="58" grpId="0"/>
      <p:bldP spid="6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寄存器寻址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3011" name="Rectangle 3"/>
          <p:cNvSpPr>
            <a:spLocks noGrp="1" noChangeArrowheads="1"/>
          </p:cNvSpPr>
          <p:nvPr>
            <p:ph idx="1"/>
          </p:nvPr>
        </p:nvSpPr>
        <p:spPr>
          <a:xfrm>
            <a:off x="395288" y="1341438"/>
            <a:ext cx="4968875" cy="5040313"/>
          </a:xfrm>
          <a:ln/>
        </p:spPr>
        <p:txBody>
          <a:bodyPr vert="horz" wrap="square" lIns="91440" tIns="45720" rIns="91440" bIns="45720" numCol="1" anchor="t" anchorCtr="0" compatLnSpc="1"/>
          <a:lstStyle/>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在寄存器寻址的指令字中，地址码字段直接指出了寄存器的编号，即</a:t>
            </a:r>
            <a:r>
              <a:rPr kumimoji="1" lang="en-US" altLang="zh-CN"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EA=</a:t>
            </a:r>
            <a:r>
              <a:rPr kumimoji="1" lang="en-US" altLang="zh-CN" sz="2600" b="1" i="0" u="none" strike="noStrike" kern="0" cap="none" spc="0" normalizeH="0" baseline="0" noProof="0" dirty="0" err="1"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Ri</a:t>
            </a:r>
            <a:r>
              <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，其操作数在由</a:t>
            </a:r>
            <a:r>
              <a:rPr kumimoji="1" lang="en-US" altLang="zh-CN" sz="2600" b="1" i="0" u="none" strike="noStrike" kern="0" cap="none" spc="0" normalizeH="0" baseline="0" noProof="0" dirty="0" err="1"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Ri</a:t>
            </a:r>
            <a:r>
              <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所指的寄存器内。</a:t>
            </a:r>
            <a:endPar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由于操作数不在主存中，故寄存器寻址在指令执行阶段无须访存，减少了执行时间。</a:t>
            </a:r>
            <a:endPar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由于地址字段只需指明寄存器编号</a:t>
            </a:r>
            <a:r>
              <a:rPr kumimoji="1" lang="en-US" altLang="zh-CN"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计算机中寄存器数有限</a:t>
            </a:r>
            <a:r>
              <a:rPr kumimoji="1" lang="en-US" altLang="zh-CN"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，故指令字较短，节省了存储空间，因此寄存器寻址在计算机中得到广泛应用。</a:t>
            </a:r>
            <a:endPar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Group 5"/>
          <p:cNvGrpSpPr/>
          <p:nvPr/>
        </p:nvGrpSpPr>
        <p:grpSpPr>
          <a:xfrm>
            <a:off x="5580063" y="2020888"/>
            <a:ext cx="2286000" cy="381000"/>
            <a:chOff x="1104" y="1670"/>
            <a:chExt cx="1440" cy="240"/>
          </a:xfrm>
        </p:grpSpPr>
        <p:sp>
          <p:nvSpPr>
            <p:cNvPr id="53252" name="Rectangle 6"/>
            <p:cNvSpPr/>
            <p:nvPr/>
          </p:nvSpPr>
          <p:spPr>
            <a:xfrm>
              <a:off x="1104" y="1670"/>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53253" name="Rectangle 7"/>
            <p:cNvSpPr/>
            <p:nvPr/>
          </p:nvSpPr>
          <p:spPr>
            <a:xfrm>
              <a:off x="1584" y="1670"/>
              <a:ext cx="480" cy="240"/>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3254" name="Rectangle 8"/>
            <p:cNvSpPr/>
            <p:nvPr/>
          </p:nvSpPr>
          <p:spPr>
            <a:xfrm>
              <a:off x="2064" y="1670"/>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R</a:t>
              </a:r>
              <a:r>
                <a:rPr lang="en-US" altLang="zh-CN" sz="2000" i="1" baseline="-25000" dirty="0">
                  <a:latin typeface="Times New Roman" panose="02020603050405020304" pitchFamily="18" charset="0"/>
                  <a:ea typeface="宋体" panose="02010600030101010101" pitchFamily="2" charset="-122"/>
                </a:rPr>
                <a:t>i</a:t>
              </a:r>
              <a:endParaRPr lang="en-US" altLang="zh-CN" sz="2000" i="1" baseline="-25000" dirty="0">
                <a:latin typeface="Times New Roman" panose="02020603050405020304" pitchFamily="18" charset="0"/>
                <a:ea typeface="宋体" panose="02010600030101010101" pitchFamily="2" charset="-122"/>
              </a:endParaRPr>
            </a:p>
          </p:txBody>
        </p:sp>
      </p:grpSp>
      <p:sp>
        <p:nvSpPr>
          <p:cNvPr id="31" name="AutoShape 9"/>
          <p:cNvSpPr/>
          <p:nvPr/>
        </p:nvSpPr>
        <p:spPr>
          <a:xfrm rot="5400000">
            <a:off x="6646863" y="1563688"/>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2" name="Text Box 10"/>
          <p:cNvSpPr txBox="1"/>
          <p:nvPr/>
        </p:nvSpPr>
        <p:spPr>
          <a:xfrm>
            <a:off x="6113463" y="1484313"/>
            <a:ext cx="12065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寻址特征</a:t>
            </a:r>
            <a:endParaRPr lang="zh-CN" altLang="en-US" sz="2000" dirty="0">
              <a:latin typeface="Times New Roman" panose="02020603050405020304" pitchFamily="18" charset="0"/>
              <a:ea typeface="宋体" panose="02010600030101010101" pitchFamily="2" charset="-122"/>
            </a:endParaRPr>
          </a:p>
        </p:txBody>
      </p:sp>
      <p:sp>
        <p:nvSpPr>
          <p:cNvPr id="33" name="AutoShape 11"/>
          <p:cNvSpPr/>
          <p:nvPr/>
        </p:nvSpPr>
        <p:spPr>
          <a:xfrm rot="-5400000">
            <a:off x="7408863" y="2097088"/>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4" name="Freeform 12"/>
          <p:cNvSpPr/>
          <p:nvPr/>
        </p:nvSpPr>
        <p:spPr>
          <a:xfrm>
            <a:off x="6418263" y="2554288"/>
            <a:ext cx="1066800" cy="1905000"/>
          </a:xfrm>
          <a:custGeom>
            <a:avLst/>
            <a:gdLst/>
            <a:ahLst/>
            <a:cxnLst>
              <a:cxn ang="0">
                <a:pos x="1693545178" y="0"/>
              </a:cxn>
              <a:cxn ang="0">
                <a:pos x="1693545178" y="241935001"/>
              </a:cxn>
              <a:cxn ang="0">
                <a:pos x="0" y="241935001"/>
              </a:cxn>
              <a:cxn ang="0">
                <a:pos x="0" y="2147483647"/>
              </a:cxn>
              <a:cxn ang="0">
                <a:pos x="1088707501" y="2147483647"/>
              </a:cxn>
            </a:cxnLst>
            <a:pathLst>
              <a:path w="672" h="1200">
                <a:moveTo>
                  <a:pt x="672" y="0"/>
                </a:moveTo>
                <a:lnTo>
                  <a:pt x="672" y="96"/>
                </a:lnTo>
                <a:lnTo>
                  <a:pt x="0" y="96"/>
                </a:lnTo>
                <a:lnTo>
                  <a:pt x="0" y="1200"/>
                </a:lnTo>
                <a:lnTo>
                  <a:pt x="432" y="1200"/>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nvGrpSpPr>
          <p:cNvPr id="3" name="Group 33"/>
          <p:cNvGrpSpPr/>
          <p:nvPr/>
        </p:nvGrpSpPr>
        <p:grpSpPr>
          <a:xfrm>
            <a:off x="6996113" y="2797175"/>
            <a:ext cx="1936750" cy="2894013"/>
            <a:chOff x="2332" y="1739"/>
            <a:chExt cx="1220" cy="1823"/>
          </a:xfrm>
        </p:grpSpPr>
        <p:grpSp>
          <p:nvGrpSpPr>
            <p:cNvPr id="53260" name="Group 32"/>
            <p:cNvGrpSpPr/>
            <p:nvPr/>
          </p:nvGrpSpPr>
          <p:grpSpPr>
            <a:xfrm>
              <a:off x="2332" y="1739"/>
              <a:ext cx="1124" cy="1585"/>
              <a:chOff x="2332" y="1739"/>
              <a:chExt cx="1124" cy="1585"/>
            </a:xfrm>
          </p:grpSpPr>
          <p:sp>
            <p:nvSpPr>
              <p:cNvPr id="53261" name="Rectangle 16"/>
              <p:cNvSpPr/>
              <p:nvPr/>
            </p:nvSpPr>
            <p:spPr>
              <a:xfrm>
                <a:off x="2688" y="2690"/>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操作数</a:t>
                </a:r>
                <a:endParaRPr lang="zh-CN" altLang="en-US" sz="2000" dirty="0">
                  <a:latin typeface="Times New Roman" panose="02020603050405020304" pitchFamily="18" charset="0"/>
                  <a:ea typeface="宋体" panose="02010600030101010101" pitchFamily="2" charset="-122"/>
                </a:endParaRPr>
              </a:p>
            </p:txBody>
          </p:sp>
          <p:sp>
            <p:nvSpPr>
              <p:cNvPr id="53262" name="Rectangle 17"/>
              <p:cNvSpPr/>
              <p:nvPr/>
            </p:nvSpPr>
            <p:spPr>
              <a:xfrm>
                <a:off x="2688" y="2978"/>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3263" name="Rectangle 18"/>
              <p:cNvSpPr/>
              <p:nvPr/>
            </p:nvSpPr>
            <p:spPr>
              <a:xfrm>
                <a:off x="2688" y="1826"/>
                <a:ext cx="768" cy="864"/>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3264" name="Text Box 19"/>
              <p:cNvSpPr txBox="1"/>
              <p:nvPr/>
            </p:nvSpPr>
            <p:spPr>
              <a:xfrm>
                <a:off x="2955" y="2115"/>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53265" name="Text Box 20"/>
              <p:cNvSpPr txBox="1"/>
              <p:nvPr/>
            </p:nvSpPr>
            <p:spPr>
              <a:xfrm>
                <a:off x="2939" y="2328"/>
                <a:ext cx="308" cy="58"/>
              </a:xfrm>
              <a:prstGeom prst="rect">
                <a:avLst/>
              </a:prstGeom>
              <a:noFill/>
              <a:ln w="9525">
                <a:noFill/>
              </a:ln>
            </p:spPr>
            <p:txBody>
              <a:bodyPr vert="eaVert" wrap="none" anchor="t" anchorCtr="0">
                <a:spAutoFit/>
              </a:bodyPr>
              <a:p>
                <a:endParaRPr lang="zh-CN" altLang="en-US" sz="2000" dirty="0">
                  <a:latin typeface="Times New Roman" panose="02020603050405020304" pitchFamily="18" charset="0"/>
                  <a:ea typeface="宋体" panose="02010600030101010101" pitchFamily="2" charset="-122"/>
                </a:endParaRPr>
              </a:p>
            </p:txBody>
          </p:sp>
          <p:sp>
            <p:nvSpPr>
              <p:cNvPr id="53266" name="Text Box 21"/>
              <p:cNvSpPr txBox="1"/>
              <p:nvPr/>
            </p:nvSpPr>
            <p:spPr>
              <a:xfrm>
                <a:off x="2955" y="3009"/>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53267" name="Text Box 22"/>
              <p:cNvSpPr txBox="1"/>
              <p:nvPr/>
            </p:nvSpPr>
            <p:spPr>
              <a:xfrm>
                <a:off x="2332" y="2214"/>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53268" name="Text Box 23"/>
              <p:cNvSpPr txBox="1"/>
              <p:nvPr/>
            </p:nvSpPr>
            <p:spPr>
              <a:xfrm>
                <a:off x="2343" y="2328"/>
                <a:ext cx="308" cy="58"/>
              </a:xfrm>
              <a:prstGeom prst="rect">
                <a:avLst/>
              </a:prstGeom>
              <a:noFill/>
              <a:ln w="9525">
                <a:noFill/>
              </a:ln>
            </p:spPr>
            <p:txBody>
              <a:bodyPr vert="eaVert" wrap="none" anchor="t" anchorCtr="0">
                <a:spAutoFit/>
              </a:bodyPr>
              <a:p>
                <a:endParaRPr lang="zh-CN" altLang="en-US" sz="2000" dirty="0">
                  <a:latin typeface="Times New Roman" panose="02020603050405020304" pitchFamily="18" charset="0"/>
                  <a:ea typeface="宋体" panose="02010600030101010101" pitchFamily="2" charset="-122"/>
                </a:endParaRPr>
              </a:p>
            </p:txBody>
          </p:sp>
          <p:sp>
            <p:nvSpPr>
              <p:cNvPr id="53269" name="Text Box 24"/>
              <p:cNvSpPr txBox="1"/>
              <p:nvPr/>
            </p:nvSpPr>
            <p:spPr>
              <a:xfrm>
                <a:off x="2352" y="2904"/>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53270" name="Text Box 25"/>
              <p:cNvSpPr txBox="1"/>
              <p:nvPr/>
            </p:nvSpPr>
            <p:spPr>
              <a:xfrm>
                <a:off x="2342" y="1739"/>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R</a:t>
                </a:r>
                <a:r>
                  <a:rPr lang="en-US" altLang="zh-CN" sz="2000" baseline="-25000" dirty="0">
                    <a:latin typeface="Times New Roman" panose="02020603050405020304" pitchFamily="18" charset="0"/>
                    <a:ea typeface="宋体" panose="02010600030101010101" pitchFamily="2" charset="-122"/>
                  </a:rPr>
                  <a:t>0</a:t>
                </a:r>
                <a:endParaRPr lang="en-US" altLang="zh-CN" sz="2000" baseline="-25000" dirty="0">
                  <a:latin typeface="Times New Roman" panose="02020603050405020304" pitchFamily="18" charset="0"/>
                  <a:ea typeface="宋体" panose="02010600030101010101" pitchFamily="2" charset="-122"/>
                </a:endParaRPr>
              </a:p>
            </p:txBody>
          </p:sp>
          <p:sp>
            <p:nvSpPr>
              <p:cNvPr id="53271" name="Text Box 26"/>
              <p:cNvSpPr txBox="1"/>
              <p:nvPr/>
            </p:nvSpPr>
            <p:spPr>
              <a:xfrm>
                <a:off x="2356" y="2680"/>
                <a:ext cx="261"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R</a:t>
                </a:r>
                <a:r>
                  <a:rPr lang="en-US" altLang="zh-CN" sz="2000" i="1" baseline="-25000" dirty="0">
                    <a:latin typeface="Times New Roman" panose="02020603050405020304" pitchFamily="18" charset="0"/>
                    <a:ea typeface="宋体" panose="02010600030101010101" pitchFamily="2" charset="-122"/>
                  </a:rPr>
                  <a:t>i</a:t>
                </a:r>
                <a:endParaRPr lang="en-US" altLang="zh-CN" sz="2000" i="1" baseline="-25000" dirty="0">
                  <a:latin typeface="Times New Roman" panose="02020603050405020304" pitchFamily="18" charset="0"/>
                  <a:ea typeface="宋体" panose="02010600030101010101" pitchFamily="2" charset="-122"/>
                </a:endParaRPr>
              </a:p>
            </p:txBody>
          </p:sp>
          <p:sp>
            <p:nvSpPr>
              <p:cNvPr id="53272" name="Text Box 27"/>
              <p:cNvSpPr txBox="1"/>
              <p:nvPr/>
            </p:nvSpPr>
            <p:spPr>
              <a:xfrm>
                <a:off x="2356" y="3074"/>
                <a:ext cx="290"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R</a:t>
                </a:r>
                <a:r>
                  <a:rPr lang="en-US" altLang="zh-CN" sz="2000" i="1" baseline="-25000" dirty="0">
                    <a:latin typeface="Times New Roman" panose="02020603050405020304" pitchFamily="18" charset="0"/>
                    <a:ea typeface="宋体" panose="02010600030101010101" pitchFamily="2" charset="-122"/>
                  </a:rPr>
                  <a:t>n</a:t>
                </a:r>
                <a:endParaRPr lang="en-US" altLang="zh-CN" sz="2000" i="1" baseline="-25000" dirty="0">
                  <a:latin typeface="Times New Roman" panose="02020603050405020304" pitchFamily="18" charset="0"/>
                  <a:ea typeface="宋体" panose="02010600030101010101" pitchFamily="2" charset="-122"/>
                </a:endParaRPr>
              </a:p>
            </p:txBody>
          </p:sp>
        </p:grpSp>
        <p:sp>
          <p:nvSpPr>
            <p:cNvPr id="53273" name="Text Box 28"/>
            <p:cNvSpPr txBox="1"/>
            <p:nvPr/>
          </p:nvSpPr>
          <p:spPr>
            <a:xfrm>
              <a:off x="2784" y="3312"/>
              <a:ext cx="768" cy="250"/>
            </a:xfrm>
            <a:prstGeom prst="rect">
              <a:avLst/>
            </a:prstGeom>
            <a:noFill/>
            <a:ln w="28575">
              <a:noFill/>
            </a:ln>
          </p:spPr>
          <p:txBody>
            <a:bodyPr anchor="t" anchorCtr="0">
              <a:spAutoFit/>
            </a:bodyPr>
            <a:p>
              <a:pPr>
                <a:spcBef>
                  <a:spcPct val="50000"/>
                </a:spcBef>
              </a:pPr>
              <a:r>
                <a:rPr lang="zh-CN" altLang="en-US" sz="2000" dirty="0">
                  <a:latin typeface="Times New Roman" panose="02020603050405020304" pitchFamily="18" charset="0"/>
                  <a:ea typeface="宋体" panose="02010600030101010101" pitchFamily="2" charset="-122"/>
                </a:rPr>
                <a:t>寄存器</a:t>
              </a:r>
              <a:endParaRPr lang="zh-CN" altLang="en-US" sz="2000" dirty="0">
                <a:latin typeface="Times New Roman" panose="02020603050405020304" pitchFamily="18" charset="0"/>
                <a:ea typeface="宋体" panose="02010600030101010101" pitchFamily="2" charset="-122"/>
              </a:endParaRPr>
            </a:p>
          </p:txBody>
        </p:sp>
      </p:grpSp>
      <p:sp>
        <p:nvSpPr>
          <p:cNvPr id="53274"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horizontal)">
                                      <p:cBhvr>
                                        <p:cTn id="7" dur="500"/>
                                        <p:tgtEl>
                                          <p:spTgt spid="430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011">
                                            <p:txEl>
                                              <p:charRg st="0" end="53"/>
                                            </p:txEl>
                                          </p:spTgt>
                                        </p:tgtEl>
                                        <p:attrNameLst>
                                          <p:attrName>style.visibility</p:attrName>
                                        </p:attrNameLst>
                                      </p:cBhvr>
                                      <p:to>
                                        <p:strVal val="visible"/>
                                      </p:to>
                                    </p:set>
                                    <p:animEffect transition="in" filter="blinds(horizontal)">
                                      <p:cBhvr>
                                        <p:cTn id="10" dur="500"/>
                                        <p:tgtEl>
                                          <p:spTgt spid="43011">
                                            <p:txEl>
                                              <p:charRg st="0" end="5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arn(outVertical)">
                                      <p:cBhvr>
                                        <p:cTn id="20" dur="500"/>
                                        <p:tgtEl>
                                          <p:spTgt spid="31"/>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linds(horizontal)">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barn(outVertical)">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strips(downLeft)">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outVertical)">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3011">
                                            <p:txEl>
                                              <p:charRg st="53" end="91"/>
                                            </p:txEl>
                                          </p:spTgt>
                                        </p:tgtEl>
                                        <p:attrNameLst>
                                          <p:attrName>style.visibility</p:attrName>
                                        </p:attrNameLst>
                                      </p:cBhvr>
                                      <p:to>
                                        <p:strVal val="visible"/>
                                      </p:to>
                                    </p:set>
                                    <p:animEffect transition="in" filter="blinds(horizontal)">
                                      <p:cBhvr>
                                        <p:cTn id="44" dur="500"/>
                                        <p:tgtEl>
                                          <p:spTgt spid="43011">
                                            <p:txEl>
                                              <p:charRg st="53" end="9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3011">
                                            <p:txEl>
                                              <p:charRg st="91" end="154"/>
                                            </p:txEl>
                                          </p:spTgt>
                                        </p:tgtEl>
                                        <p:attrNameLst>
                                          <p:attrName>style.visibility</p:attrName>
                                        </p:attrNameLst>
                                      </p:cBhvr>
                                      <p:to>
                                        <p:strVal val="visible"/>
                                      </p:to>
                                    </p:set>
                                    <p:animEffect transition="in" filter="blinds(horizontal)">
                                      <p:cBhvr>
                                        <p:cTn id="49" dur="500"/>
                                        <p:tgtEl>
                                          <p:spTgt spid="43011">
                                            <p:txEl>
                                              <p:charRg st="91" end="1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uiExpand="1" build="p"/>
      <p:bldP spid="31" grpId="0" animBg="1"/>
      <p:bldP spid="32" grpId="0"/>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寄存器间接寻址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4035" name="Rectangle 3"/>
          <p:cNvSpPr>
            <a:spLocks noGrp="1" noChangeArrowheads="1"/>
          </p:cNvSpPr>
          <p:nvPr>
            <p:ph idx="1"/>
          </p:nvPr>
        </p:nvSpPr>
        <p:spPr>
          <a:xfrm>
            <a:off x="539750" y="1773238"/>
            <a:ext cx="8147050" cy="2663825"/>
          </a:xfrm>
          <a:ln/>
        </p:spPr>
        <p:txBody>
          <a:bodyPr vert="horz" wrap="square" lIns="91440" tIns="45720" rIns="91440" bIns="45720" numCol="1" anchor="t" anchorCtr="0" compatLnSpc="1"/>
          <a:lstStyle/>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en-US" altLang="zh-CN" sz="2800" b="1" i="0" u="none" strike="noStrike" kern="0" cap="none" spc="0" normalizeH="0" baseline="0" noProof="0" dirty="0" err="1"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Ri</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中的内容不是操作数，而是操作数所在主存单元的地址号，即有效地址  </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dirty="0" err="1"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Ri</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与寄存器寻址相比，指令的执行阶段还需访问主存。因有效地址不是存放在存储单元中，而是存放在寄存器中，故称其为寄存器间接寻址，它比间接寻址少一次访存，便于编写循环程序。</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None/>
              <a:defRPr/>
            </a:pP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54275"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linds(horizontal)">
                                      <p:cBhvr>
                                        <p:cTn id="7" dur="500"/>
                                        <p:tgtEl>
                                          <p:spTgt spid="440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5">
                                            <p:txEl>
                                              <p:charRg st="0" end="44"/>
                                            </p:txEl>
                                          </p:spTgt>
                                        </p:tgtEl>
                                        <p:attrNameLst>
                                          <p:attrName>style.visibility</p:attrName>
                                        </p:attrNameLst>
                                      </p:cBhvr>
                                      <p:to>
                                        <p:strVal val="visible"/>
                                      </p:to>
                                    </p:set>
                                    <p:animEffect transition="in" filter="blinds(horizontal)">
                                      <p:cBhvr>
                                        <p:cTn id="10" dur="500"/>
                                        <p:tgtEl>
                                          <p:spTgt spid="44035">
                                            <p:txEl>
                                              <p:charRg st="0" end="4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035">
                                            <p:txEl>
                                              <p:charRg st="44" end="127"/>
                                            </p:txEl>
                                          </p:spTgt>
                                        </p:tgtEl>
                                        <p:attrNameLst>
                                          <p:attrName>style.visibility</p:attrName>
                                        </p:attrNameLst>
                                      </p:cBhvr>
                                      <p:to>
                                        <p:strVal val="visible"/>
                                      </p:to>
                                    </p:set>
                                    <p:animEffect transition="in" filter="blinds(horizontal)">
                                      <p:cBhvr>
                                        <p:cTn id="15" dur="500"/>
                                        <p:tgtEl>
                                          <p:spTgt spid="44035">
                                            <p:txEl>
                                              <p:charRg st="44"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寄存器间接寻址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5" name="Line 5"/>
          <p:cNvSpPr/>
          <p:nvPr/>
        </p:nvSpPr>
        <p:spPr>
          <a:xfrm>
            <a:off x="4894263" y="4608513"/>
            <a:ext cx="609600" cy="0"/>
          </a:xfrm>
          <a:prstGeom prst="line">
            <a:avLst/>
          </a:prstGeom>
          <a:ln w="28575" cap="flat" cmpd="sng">
            <a:solidFill>
              <a:schemeClr val="tx1"/>
            </a:solidFill>
            <a:prstDash val="solid"/>
            <a:round/>
            <a:headEnd type="none" w="med" len="med"/>
            <a:tailEnd type="stealth" w="med" len="med"/>
          </a:ln>
        </p:spPr>
      </p:sp>
      <p:grpSp>
        <p:nvGrpSpPr>
          <p:cNvPr id="2" name="Group 6"/>
          <p:cNvGrpSpPr/>
          <p:nvPr/>
        </p:nvGrpSpPr>
        <p:grpSpPr>
          <a:xfrm>
            <a:off x="5580063" y="2014538"/>
            <a:ext cx="1295400" cy="3260725"/>
            <a:chOff x="2928" y="1726"/>
            <a:chExt cx="816" cy="2054"/>
          </a:xfrm>
        </p:grpSpPr>
        <p:sp>
          <p:nvSpPr>
            <p:cNvPr id="55300" name="Rectangle 7"/>
            <p:cNvSpPr/>
            <p:nvPr/>
          </p:nvSpPr>
          <p:spPr>
            <a:xfrm>
              <a:off x="2928" y="2004"/>
              <a:ext cx="816" cy="1776"/>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5301" name="Line 8"/>
            <p:cNvSpPr/>
            <p:nvPr/>
          </p:nvSpPr>
          <p:spPr>
            <a:xfrm>
              <a:off x="2928" y="3204"/>
              <a:ext cx="816" cy="0"/>
            </a:xfrm>
            <a:prstGeom prst="line">
              <a:avLst/>
            </a:prstGeom>
            <a:ln w="28575" cap="flat" cmpd="sng">
              <a:solidFill>
                <a:schemeClr val="tx1"/>
              </a:solidFill>
              <a:prstDash val="solid"/>
              <a:round/>
              <a:headEnd type="none" w="med" len="med"/>
              <a:tailEnd type="none" w="med" len="med"/>
            </a:ln>
          </p:spPr>
        </p:sp>
        <p:sp>
          <p:nvSpPr>
            <p:cNvPr id="55302" name="Line 9"/>
            <p:cNvSpPr/>
            <p:nvPr/>
          </p:nvSpPr>
          <p:spPr>
            <a:xfrm>
              <a:off x="2928" y="3492"/>
              <a:ext cx="816" cy="0"/>
            </a:xfrm>
            <a:prstGeom prst="line">
              <a:avLst/>
            </a:prstGeom>
            <a:ln w="28575" cap="flat" cmpd="sng">
              <a:solidFill>
                <a:schemeClr val="tx1"/>
              </a:solidFill>
              <a:prstDash val="solid"/>
              <a:round/>
              <a:headEnd type="none" w="med" len="med"/>
              <a:tailEnd type="none" w="med" len="med"/>
            </a:ln>
          </p:spPr>
        </p:sp>
        <p:sp>
          <p:nvSpPr>
            <p:cNvPr id="55303" name="Text Box 10"/>
            <p:cNvSpPr txBox="1"/>
            <p:nvPr/>
          </p:nvSpPr>
          <p:spPr>
            <a:xfrm>
              <a:off x="3072" y="3216"/>
              <a:ext cx="599"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操作数</a:t>
              </a:r>
              <a:endParaRPr lang="zh-CN" altLang="en-US" sz="2000" dirty="0">
                <a:latin typeface="Times New Roman" panose="02020603050405020304" pitchFamily="18" charset="0"/>
                <a:ea typeface="宋体" panose="02010600030101010101" pitchFamily="2" charset="-122"/>
              </a:endParaRPr>
            </a:p>
          </p:txBody>
        </p:sp>
        <p:sp>
          <p:nvSpPr>
            <p:cNvPr id="55304" name="Text Box 11"/>
            <p:cNvSpPr txBox="1"/>
            <p:nvPr/>
          </p:nvSpPr>
          <p:spPr>
            <a:xfrm>
              <a:off x="3110" y="1726"/>
              <a:ext cx="438"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grpSp>
      <p:grpSp>
        <p:nvGrpSpPr>
          <p:cNvPr id="3" name="Group 12"/>
          <p:cNvGrpSpPr/>
          <p:nvPr/>
        </p:nvGrpSpPr>
        <p:grpSpPr>
          <a:xfrm>
            <a:off x="1617663" y="2078038"/>
            <a:ext cx="2286000" cy="381000"/>
            <a:chOff x="1104" y="1670"/>
            <a:chExt cx="1440" cy="240"/>
          </a:xfrm>
        </p:grpSpPr>
        <p:sp>
          <p:nvSpPr>
            <p:cNvPr id="55306" name="Rectangle 13"/>
            <p:cNvSpPr/>
            <p:nvPr/>
          </p:nvSpPr>
          <p:spPr>
            <a:xfrm>
              <a:off x="1104" y="1670"/>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55307" name="Rectangle 14"/>
            <p:cNvSpPr/>
            <p:nvPr/>
          </p:nvSpPr>
          <p:spPr>
            <a:xfrm>
              <a:off x="1584" y="1670"/>
              <a:ext cx="480" cy="240"/>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5308" name="Rectangle 15"/>
            <p:cNvSpPr/>
            <p:nvPr/>
          </p:nvSpPr>
          <p:spPr>
            <a:xfrm>
              <a:off x="2064" y="1670"/>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R</a:t>
              </a:r>
              <a:r>
                <a:rPr lang="en-US" altLang="zh-CN" sz="2000" i="1" baseline="-25000" dirty="0">
                  <a:latin typeface="Times New Roman" panose="02020603050405020304" pitchFamily="18" charset="0"/>
                  <a:ea typeface="宋体" panose="02010600030101010101" pitchFamily="2" charset="-122"/>
                </a:rPr>
                <a:t>i</a:t>
              </a:r>
              <a:endParaRPr lang="en-US" altLang="zh-CN" sz="2000" i="1" baseline="-25000" dirty="0">
                <a:latin typeface="Times New Roman" panose="02020603050405020304" pitchFamily="18" charset="0"/>
                <a:ea typeface="宋体" panose="02010600030101010101" pitchFamily="2" charset="-122"/>
              </a:endParaRPr>
            </a:p>
          </p:txBody>
        </p:sp>
      </p:grpSp>
      <p:sp>
        <p:nvSpPr>
          <p:cNvPr id="16" name="AutoShape 16"/>
          <p:cNvSpPr/>
          <p:nvPr/>
        </p:nvSpPr>
        <p:spPr>
          <a:xfrm rot="5400000">
            <a:off x="2684463" y="1620838"/>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7" name="Text Box 17"/>
          <p:cNvSpPr txBox="1"/>
          <p:nvPr/>
        </p:nvSpPr>
        <p:spPr>
          <a:xfrm>
            <a:off x="2151063" y="1541463"/>
            <a:ext cx="12065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寻址特征</a:t>
            </a:r>
            <a:endParaRPr lang="zh-CN" altLang="en-US" sz="2000" dirty="0">
              <a:latin typeface="Times New Roman" panose="02020603050405020304" pitchFamily="18" charset="0"/>
              <a:ea typeface="宋体" panose="02010600030101010101" pitchFamily="2" charset="-122"/>
            </a:endParaRPr>
          </a:p>
        </p:txBody>
      </p:sp>
      <p:sp>
        <p:nvSpPr>
          <p:cNvPr id="18" name="AutoShape 18"/>
          <p:cNvSpPr/>
          <p:nvPr/>
        </p:nvSpPr>
        <p:spPr>
          <a:xfrm rot="-5400000">
            <a:off x="3446463" y="2154238"/>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9" name="Freeform 19"/>
          <p:cNvSpPr/>
          <p:nvPr/>
        </p:nvSpPr>
        <p:spPr>
          <a:xfrm>
            <a:off x="2455863" y="2611438"/>
            <a:ext cx="1066800" cy="1905000"/>
          </a:xfrm>
          <a:custGeom>
            <a:avLst/>
            <a:gdLst/>
            <a:ahLst/>
            <a:cxnLst>
              <a:cxn ang="0">
                <a:pos x="1693545178" y="0"/>
              </a:cxn>
              <a:cxn ang="0">
                <a:pos x="1693545178" y="241935001"/>
              </a:cxn>
              <a:cxn ang="0">
                <a:pos x="0" y="241935001"/>
              </a:cxn>
              <a:cxn ang="0">
                <a:pos x="0" y="2147483647"/>
              </a:cxn>
              <a:cxn ang="0">
                <a:pos x="1088707501" y="2147483647"/>
              </a:cxn>
            </a:cxnLst>
            <a:pathLst>
              <a:path w="672" h="1200">
                <a:moveTo>
                  <a:pt x="672" y="0"/>
                </a:moveTo>
                <a:lnTo>
                  <a:pt x="672" y="96"/>
                </a:lnTo>
                <a:lnTo>
                  <a:pt x="0" y="96"/>
                </a:lnTo>
                <a:lnTo>
                  <a:pt x="0" y="1200"/>
                </a:lnTo>
                <a:lnTo>
                  <a:pt x="432" y="1200"/>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nvGrpSpPr>
          <p:cNvPr id="4" name="Group 42"/>
          <p:cNvGrpSpPr/>
          <p:nvPr/>
        </p:nvGrpSpPr>
        <p:grpSpPr>
          <a:xfrm>
            <a:off x="3049588" y="2855913"/>
            <a:ext cx="1997075" cy="2876550"/>
            <a:chOff x="1862" y="1691"/>
            <a:chExt cx="1258" cy="1813"/>
          </a:xfrm>
        </p:grpSpPr>
        <p:grpSp>
          <p:nvGrpSpPr>
            <p:cNvPr id="55314" name="Group 41"/>
            <p:cNvGrpSpPr/>
            <p:nvPr/>
          </p:nvGrpSpPr>
          <p:grpSpPr>
            <a:xfrm>
              <a:off x="1862" y="1691"/>
              <a:ext cx="1114" cy="1585"/>
              <a:chOff x="1862" y="1691"/>
              <a:chExt cx="1114" cy="1585"/>
            </a:xfrm>
          </p:grpSpPr>
          <p:sp>
            <p:nvSpPr>
              <p:cNvPr id="55315" name="Rectangle 23"/>
              <p:cNvSpPr/>
              <p:nvPr/>
            </p:nvSpPr>
            <p:spPr>
              <a:xfrm>
                <a:off x="2208" y="2642"/>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地址</a:t>
                </a:r>
                <a:endParaRPr lang="zh-CN" altLang="en-US" sz="2000" dirty="0">
                  <a:latin typeface="Times New Roman" panose="02020603050405020304" pitchFamily="18" charset="0"/>
                  <a:ea typeface="宋体" panose="02010600030101010101" pitchFamily="2" charset="-122"/>
                </a:endParaRPr>
              </a:p>
            </p:txBody>
          </p:sp>
          <p:sp>
            <p:nvSpPr>
              <p:cNvPr id="55316" name="Rectangle 24"/>
              <p:cNvSpPr/>
              <p:nvPr/>
            </p:nvSpPr>
            <p:spPr>
              <a:xfrm>
                <a:off x="2208" y="2930"/>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5317" name="Rectangle 25"/>
              <p:cNvSpPr/>
              <p:nvPr/>
            </p:nvSpPr>
            <p:spPr>
              <a:xfrm>
                <a:off x="2208" y="1778"/>
                <a:ext cx="768" cy="864"/>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5318" name="Text Box 26"/>
              <p:cNvSpPr txBox="1"/>
              <p:nvPr/>
            </p:nvSpPr>
            <p:spPr>
              <a:xfrm>
                <a:off x="2484" y="2141"/>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55319" name="Text Box 28"/>
              <p:cNvSpPr txBox="1"/>
              <p:nvPr/>
            </p:nvSpPr>
            <p:spPr>
              <a:xfrm>
                <a:off x="2484" y="2970"/>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55320" name="Text Box 29"/>
              <p:cNvSpPr txBox="1"/>
              <p:nvPr/>
            </p:nvSpPr>
            <p:spPr>
              <a:xfrm>
                <a:off x="1870" y="2141"/>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55321" name="Text Box 31"/>
              <p:cNvSpPr txBox="1"/>
              <p:nvPr/>
            </p:nvSpPr>
            <p:spPr>
              <a:xfrm>
                <a:off x="1890" y="2856"/>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55322" name="Text Box 32"/>
              <p:cNvSpPr txBox="1"/>
              <p:nvPr/>
            </p:nvSpPr>
            <p:spPr>
              <a:xfrm>
                <a:off x="1862" y="1691"/>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R</a:t>
                </a:r>
                <a:r>
                  <a:rPr lang="en-US" altLang="zh-CN" sz="2000" baseline="-25000" dirty="0">
                    <a:latin typeface="Times New Roman" panose="02020603050405020304" pitchFamily="18" charset="0"/>
                    <a:ea typeface="宋体" panose="02010600030101010101" pitchFamily="2" charset="-122"/>
                  </a:rPr>
                  <a:t>0</a:t>
                </a:r>
                <a:endParaRPr lang="en-US" altLang="zh-CN" sz="2000" baseline="-25000" dirty="0">
                  <a:latin typeface="Times New Roman" panose="02020603050405020304" pitchFamily="18" charset="0"/>
                  <a:ea typeface="宋体" panose="02010600030101010101" pitchFamily="2" charset="-122"/>
                </a:endParaRPr>
              </a:p>
            </p:txBody>
          </p:sp>
          <p:sp>
            <p:nvSpPr>
              <p:cNvPr id="55323" name="Text Box 33"/>
              <p:cNvSpPr txBox="1"/>
              <p:nvPr/>
            </p:nvSpPr>
            <p:spPr>
              <a:xfrm>
                <a:off x="1876" y="2632"/>
                <a:ext cx="261"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R</a:t>
                </a:r>
                <a:r>
                  <a:rPr lang="en-US" altLang="zh-CN" sz="2000" i="1" baseline="-25000" dirty="0">
                    <a:latin typeface="Times New Roman" panose="02020603050405020304" pitchFamily="18" charset="0"/>
                    <a:ea typeface="宋体" panose="02010600030101010101" pitchFamily="2" charset="-122"/>
                  </a:rPr>
                  <a:t>i</a:t>
                </a:r>
                <a:endParaRPr lang="en-US" altLang="zh-CN" sz="2000" i="1" baseline="-25000" dirty="0">
                  <a:latin typeface="Times New Roman" panose="02020603050405020304" pitchFamily="18" charset="0"/>
                  <a:ea typeface="宋体" panose="02010600030101010101" pitchFamily="2" charset="-122"/>
                </a:endParaRPr>
              </a:p>
            </p:txBody>
          </p:sp>
          <p:sp>
            <p:nvSpPr>
              <p:cNvPr id="55324" name="Text Box 34"/>
              <p:cNvSpPr txBox="1"/>
              <p:nvPr/>
            </p:nvSpPr>
            <p:spPr>
              <a:xfrm>
                <a:off x="1876" y="3026"/>
                <a:ext cx="290"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R</a:t>
                </a:r>
                <a:r>
                  <a:rPr lang="en-US" altLang="zh-CN" sz="2000" i="1" baseline="-25000" dirty="0">
                    <a:latin typeface="Times New Roman" panose="02020603050405020304" pitchFamily="18" charset="0"/>
                    <a:ea typeface="宋体" panose="02010600030101010101" pitchFamily="2" charset="-122"/>
                  </a:rPr>
                  <a:t>n</a:t>
                </a:r>
                <a:endParaRPr lang="en-US" altLang="zh-CN" sz="2000" i="1" baseline="-25000" dirty="0">
                  <a:latin typeface="Times New Roman" panose="02020603050405020304" pitchFamily="18" charset="0"/>
                  <a:ea typeface="宋体" panose="02010600030101010101" pitchFamily="2" charset="-122"/>
                </a:endParaRPr>
              </a:p>
            </p:txBody>
          </p:sp>
        </p:grpSp>
        <p:sp>
          <p:nvSpPr>
            <p:cNvPr id="55325" name="Text Box 35"/>
            <p:cNvSpPr txBox="1"/>
            <p:nvPr/>
          </p:nvSpPr>
          <p:spPr>
            <a:xfrm>
              <a:off x="2304" y="3254"/>
              <a:ext cx="816" cy="250"/>
            </a:xfrm>
            <a:prstGeom prst="rect">
              <a:avLst/>
            </a:prstGeom>
            <a:noFill/>
            <a:ln w="28575">
              <a:noFill/>
            </a:ln>
          </p:spPr>
          <p:txBody>
            <a:bodyPr anchor="t" anchorCtr="0">
              <a:spAutoFit/>
            </a:bodyPr>
            <a:p>
              <a:pPr>
                <a:spcBef>
                  <a:spcPct val="50000"/>
                </a:spcBef>
              </a:pPr>
              <a:r>
                <a:rPr lang="zh-CN" altLang="en-US" sz="2000" dirty="0">
                  <a:latin typeface="Times New Roman" panose="02020603050405020304" pitchFamily="18" charset="0"/>
                  <a:ea typeface="宋体" panose="02010600030101010101" pitchFamily="2" charset="-122"/>
                </a:rPr>
                <a:t>寄存器</a:t>
              </a:r>
              <a:endParaRPr lang="zh-CN" altLang="en-US" sz="2000" dirty="0">
                <a:latin typeface="Times New Roman" panose="02020603050405020304" pitchFamily="18" charset="0"/>
                <a:ea typeface="宋体" panose="02010600030101010101" pitchFamily="2" charset="-122"/>
              </a:endParaRPr>
            </a:p>
          </p:txBody>
        </p:sp>
      </p:grpSp>
      <p:sp>
        <p:nvSpPr>
          <p:cNvPr id="55326"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outVertical)">
                                      <p:cBhvr>
                                        <p:cTn id="12" dur="500"/>
                                        <p:tgtEl>
                                          <p:spTgt spid="1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outVertic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strips(downLeft)">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outVertic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slide(from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arn(outVertical)">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基址寻址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5059" name="Rectangle 3"/>
          <p:cNvSpPr>
            <a:spLocks noGrp="1" noChangeArrowheads="1"/>
          </p:cNvSpPr>
          <p:nvPr>
            <p:ph idx="1"/>
          </p:nvPr>
        </p:nvSpPr>
        <p:spPr>
          <a:xfrm>
            <a:off x="539750" y="1628775"/>
            <a:ext cx="8147050" cy="4032250"/>
          </a:xfrm>
          <a:ln/>
        </p:spPr>
        <p:txBody>
          <a:bodyPr vert="horz" wrap="square" lIns="91440" tIns="45720" rIns="91440" bIns="45720" numCol="1" anchor="t" anchorCtr="0" compatLnSpc="1"/>
          <a:lstStyle/>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基址寻址需设有基址寄存器</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BR</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，其操作数的有效地址</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等于指令字中的形式地址与基址寄存器中的内容</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称作基地址</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相加。即 </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A+(BR)</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基址寄存器可采用隐式的和显式的两种</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971550" marR="0" lvl="1" indent="-514350" algn="l" defTabSz="914400" rtl="0" eaLnBrk="1" fontAlgn="base" latinLnBrk="0" hangingPunct="1">
              <a:lnSpc>
                <a:spcPct val="90000"/>
              </a:lnSpc>
              <a:spcBef>
                <a:spcPts val="600"/>
              </a:spcBef>
              <a:spcAft>
                <a:spcPts val="600"/>
              </a:spcAft>
              <a:buClrTx/>
              <a:buSzTx/>
              <a:buFont typeface="+mj-ea"/>
              <a:buAutoNum type="circleNumDbPlain"/>
              <a:defRPr/>
            </a:pPr>
            <a:r>
              <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隐式是在计算机内专门设有一个基址寄存器</a:t>
            </a:r>
            <a:r>
              <a:rPr kumimoji="1" lang="en-US" altLang="zh-CN"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BR</a:t>
            </a:r>
            <a:r>
              <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，使用时用户不必明显指出该基址寄存器，只需由指令的寻址特征位反映出基址寻址即可。</a:t>
            </a:r>
            <a:endParaRPr kumimoji="1" lang="en-US" altLang="zh-CN"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971550" marR="0" lvl="1" indent="-514350" algn="l" defTabSz="914400" rtl="0" eaLnBrk="1" fontAlgn="base" latinLnBrk="0" hangingPunct="1">
              <a:lnSpc>
                <a:spcPct val="90000"/>
              </a:lnSpc>
              <a:spcBef>
                <a:spcPts val="600"/>
              </a:spcBef>
              <a:spcAft>
                <a:spcPts val="600"/>
              </a:spcAft>
              <a:buClrTx/>
              <a:buSzTx/>
              <a:buFont typeface="+mj-ea"/>
              <a:buAutoNum type="circleNumDbPlain"/>
              <a:defRPr/>
            </a:pPr>
            <a:r>
              <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显式是在一组通用寄存器里，由用户明确指出哪个寄存器用作基址寄存器，存放基地址。</a:t>
            </a:r>
            <a:endParaRPr kumimoji="1" lang="zh-CN" altLang="en-US" sz="26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56323"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horizontal)">
                                      <p:cBhvr>
                                        <p:cTn id="7" dur="500"/>
                                        <p:tgtEl>
                                          <p:spTgt spid="4505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059">
                                            <p:txEl>
                                              <p:charRg st="0" end="69"/>
                                            </p:txEl>
                                          </p:spTgt>
                                        </p:tgtEl>
                                        <p:attrNameLst>
                                          <p:attrName>style.visibility</p:attrName>
                                        </p:attrNameLst>
                                      </p:cBhvr>
                                      <p:to>
                                        <p:strVal val="visible"/>
                                      </p:to>
                                    </p:set>
                                    <p:animEffect transition="in" filter="blinds(horizontal)">
                                      <p:cBhvr>
                                        <p:cTn id="10" dur="500"/>
                                        <p:tgtEl>
                                          <p:spTgt spid="45059">
                                            <p:txEl>
                                              <p:charRg st="0" end="6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059">
                                            <p:txEl>
                                              <p:charRg st="69" end="88"/>
                                            </p:txEl>
                                          </p:spTgt>
                                        </p:tgtEl>
                                        <p:attrNameLst>
                                          <p:attrName>style.visibility</p:attrName>
                                        </p:attrNameLst>
                                      </p:cBhvr>
                                      <p:to>
                                        <p:strVal val="visible"/>
                                      </p:to>
                                    </p:set>
                                    <p:animEffect transition="in" filter="blinds(horizontal)">
                                      <p:cBhvr>
                                        <p:cTn id="15" dur="500"/>
                                        <p:tgtEl>
                                          <p:spTgt spid="45059">
                                            <p:txEl>
                                              <p:charRg st="69" end="88"/>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5059">
                                            <p:txEl>
                                              <p:charRg st="88" end="150"/>
                                            </p:txEl>
                                          </p:spTgt>
                                        </p:tgtEl>
                                        <p:attrNameLst>
                                          <p:attrName>style.visibility</p:attrName>
                                        </p:attrNameLst>
                                      </p:cBhvr>
                                      <p:to>
                                        <p:strVal val="visible"/>
                                      </p:to>
                                    </p:set>
                                    <p:animEffect transition="in" filter="blinds(horizontal)">
                                      <p:cBhvr>
                                        <p:cTn id="18" dur="500"/>
                                        <p:tgtEl>
                                          <p:spTgt spid="45059">
                                            <p:txEl>
                                              <p:charRg st="88" end="15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5059">
                                            <p:txEl>
                                              <p:charRg st="150" end="190"/>
                                            </p:txEl>
                                          </p:spTgt>
                                        </p:tgtEl>
                                        <p:attrNameLst>
                                          <p:attrName>style.visibility</p:attrName>
                                        </p:attrNameLst>
                                      </p:cBhvr>
                                      <p:to>
                                        <p:strVal val="visible"/>
                                      </p:to>
                                    </p:set>
                                    <p:animEffect transition="in" filter="blinds(horizontal)">
                                      <p:cBhvr>
                                        <p:cTn id="21" dur="500"/>
                                        <p:tgtEl>
                                          <p:spTgt spid="45059">
                                            <p:txEl>
                                              <p:charRg st="150"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nimBg="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操作码</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5123" name="Rectangle 3"/>
          <p:cNvSpPr>
            <a:spLocks noGrp="1" noChangeArrowheads="1"/>
          </p:cNvSpPr>
          <p:nvPr>
            <p:ph idx="1"/>
          </p:nvPr>
        </p:nvSpPr>
        <p:spPr>
          <a:xfrm>
            <a:off x="539750" y="1628775"/>
            <a:ext cx="8147050" cy="3529013"/>
          </a:xfrm>
          <a:ln/>
        </p:spPr>
        <p:txBody>
          <a:bodyPr vert="horz" wrap="square" lIns="91440" tIns="45720" rIns="91440" bIns="45720" numCol="1" anchor="t" anchorCtr="0" compatLnSpc="1"/>
          <a:lstStyle/>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3.</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长度不固定的指令</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可压缩操作码的平均长度，在字长较短的微机中采用</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通常采用扩展操作码技术，使操作码的长度随地址数的减少而增加，有效地缩短指令字长。</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4.</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在设计操作码不固定的指令系统时，应尽量使指令使用频度高的指令占用短的操作码，使用频度低的指令可占用较长的操作码。</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11267"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7.1.1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123">
                                            <p:txEl>
                                              <p:charRg st="0" end="76"/>
                                            </p:txEl>
                                          </p:spTgt>
                                        </p:tgtEl>
                                        <p:attrNameLst>
                                          <p:attrName>style.visibility</p:attrName>
                                        </p:attrNameLst>
                                      </p:cBhvr>
                                      <p:to>
                                        <p:strVal val="visible"/>
                                      </p:to>
                                    </p:set>
                                    <p:animEffect transition="in" filter="blinds(horizontal)">
                                      <p:cBhvr>
                                        <p:cTn id="10" dur="500"/>
                                        <p:tgtEl>
                                          <p:spTgt spid="5123">
                                            <p:txEl>
                                              <p:charRg st="0" end="7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123">
                                            <p:txEl>
                                              <p:charRg st="76" end="133"/>
                                            </p:txEl>
                                          </p:spTgt>
                                        </p:tgtEl>
                                        <p:attrNameLst>
                                          <p:attrName>style.visibility</p:attrName>
                                        </p:attrNameLst>
                                      </p:cBhvr>
                                      <p:to>
                                        <p:strVal val="visible"/>
                                      </p:to>
                                    </p:set>
                                    <p:animEffect transition="in" filter="blinds(horizontal)">
                                      <p:cBhvr>
                                        <p:cTn id="15" dur="500"/>
                                        <p:tgtEl>
                                          <p:spTgt spid="5123">
                                            <p:txEl>
                                              <p:charRg st="76"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sz="4000" dirty="0">
                <a:solidFill>
                  <a:srgbClr val="C00000"/>
                </a:solidFill>
                <a:latin typeface="微软雅黑 Light" panose="020B0502040204020203" pitchFamily="34" charset="-122"/>
                <a:ea typeface="微软雅黑 Light" panose="020B0502040204020203" pitchFamily="34" charset="-122"/>
                <a:cs typeface="+mj-cs"/>
              </a:rPr>
              <a:t>采用专用寄存器做基址寄存器</a:t>
            </a:r>
            <a:endParaRPr lang="zh-CN" altLang="en-US" sz="40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6083" name="Rectangle 3"/>
          <p:cNvSpPr>
            <a:spLocks noGrp="1" noChangeArrowheads="1"/>
          </p:cNvSpPr>
          <p:nvPr>
            <p:ph idx="1"/>
          </p:nvPr>
        </p:nvSpPr>
        <p:spPr>
          <a:xfrm>
            <a:off x="539750" y="1341438"/>
            <a:ext cx="8147050" cy="1582738"/>
          </a:xfrm>
          <a:ln/>
        </p:spPr>
        <p:txBody>
          <a:bodyPr vert="horz" wrap="square" lIns="91440" tIns="45720" rIns="91440" bIns="45720" numCol="1" anchor="t" anchorCtr="0" compatLnSpc="1"/>
          <a:lstStyle/>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可扩大寻址范围，便于程序搬家，</a:t>
            </a:r>
            <a:r>
              <a:rPr kumimoji="1" lang="en-US" altLang="zh-CN"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BR</a:t>
            </a:r>
            <a:r>
              <a:rPr kumimoji="1" lang="zh-CN" altLang="en-US"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内容由操作系统或管理程序确定</a:t>
            </a:r>
            <a:r>
              <a:rPr kumimoji="1" lang="en-US" altLang="zh-CN"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在程序的执行过程中</a:t>
            </a:r>
            <a:r>
              <a:rPr kumimoji="1" lang="en-US" altLang="zh-CN"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BR</a:t>
            </a:r>
            <a:r>
              <a:rPr kumimoji="1" lang="zh-CN" altLang="en-US"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内容不变，形式地址</a:t>
            </a:r>
            <a:r>
              <a:rPr kumimoji="1" lang="en-US" altLang="zh-CN"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A</a:t>
            </a:r>
            <a:r>
              <a:rPr kumimoji="1" lang="zh-CN" altLang="en-US"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可变</a:t>
            </a:r>
            <a:endParaRPr kumimoji="1" lang="zh-CN" altLang="en-US"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endParaRPr>
          </a:p>
        </p:txBody>
      </p:sp>
      <p:grpSp>
        <p:nvGrpSpPr>
          <p:cNvPr id="2" name="Group 6"/>
          <p:cNvGrpSpPr/>
          <p:nvPr/>
        </p:nvGrpSpPr>
        <p:grpSpPr>
          <a:xfrm>
            <a:off x="2765425" y="3654425"/>
            <a:ext cx="2286000" cy="381000"/>
            <a:chOff x="1584" y="1586"/>
            <a:chExt cx="1440" cy="240"/>
          </a:xfrm>
        </p:grpSpPr>
        <p:sp>
          <p:nvSpPr>
            <p:cNvPr id="57348" name="Rectangle 7"/>
            <p:cNvSpPr/>
            <p:nvPr/>
          </p:nvSpPr>
          <p:spPr>
            <a:xfrm>
              <a:off x="1584" y="1586"/>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57349" name="Rectangle 8"/>
            <p:cNvSpPr/>
            <p:nvPr/>
          </p:nvSpPr>
          <p:spPr>
            <a:xfrm>
              <a:off x="2064" y="1586"/>
              <a:ext cx="480" cy="240"/>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7350" name="Rectangle 9"/>
            <p:cNvSpPr/>
            <p:nvPr/>
          </p:nvSpPr>
          <p:spPr>
            <a:xfrm>
              <a:off x="2544" y="1586"/>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grpSp>
        <p:nvGrpSpPr>
          <p:cNvPr id="3" name="Group 10"/>
          <p:cNvGrpSpPr/>
          <p:nvPr/>
        </p:nvGrpSpPr>
        <p:grpSpPr>
          <a:xfrm>
            <a:off x="5584825" y="3730625"/>
            <a:ext cx="1219200" cy="2435225"/>
            <a:chOff x="3360" y="1586"/>
            <a:chExt cx="768" cy="1534"/>
          </a:xfrm>
        </p:grpSpPr>
        <p:sp>
          <p:nvSpPr>
            <p:cNvPr id="57352" name="Rectangle 11"/>
            <p:cNvSpPr/>
            <p:nvPr/>
          </p:nvSpPr>
          <p:spPr>
            <a:xfrm>
              <a:off x="3360" y="2832"/>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7353" name="Rectangle 12"/>
            <p:cNvSpPr/>
            <p:nvPr/>
          </p:nvSpPr>
          <p:spPr>
            <a:xfrm>
              <a:off x="3360" y="1824"/>
              <a:ext cx="768" cy="72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7354" name="Rectangle 13"/>
            <p:cNvSpPr/>
            <p:nvPr/>
          </p:nvSpPr>
          <p:spPr>
            <a:xfrm>
              <a:off x="3360" y="2544"/>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操作数</a:t>
              </a:r>
              <a:endParaRPr lang="zh-CN" altLang="en-US" sz="2000" dirty="0">
                <a:latin typeface="Times New Roman" panose="02020603050405020304" pitchFamily="18" charset="0"/>
                <a:ea typeface="宋体" panose="02010600030101010101" pitchFamily="2" charset="-122"/>
              </a:endParaRPr>
            </a:p>
          </p:txBody>
        </p:sp>
        <p:sp>
          <p:nvSpPr>
            <p:cNvPr id="57355" name="Text Box 14"/>
            <p:cNvSpPr txBox="1"/>
            <p:nvPr/>
          </p:nvSpPr>
          <p:spPr>
            <a:xfrm>
              <a:off x="3546" y="1586"/>
              <a:ext cx="438"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grpSp>
      <p:sp>
        <p:nvSpPr>
          <p:cNvPr id="35" name="AutoShape 15"/>
          <p:cNvSpPr/>
          <p:nvPr/>
        </p:nvSpPr>
        <p:spPr>
          <a:xfrm rot="5400000">
            <a:off x="3832225" y="3197225"/>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6" name="Text Box 16"/>
          <p:cNvSpPr txBox="1"/>
          <p:nvPr/>
        </p:nvSpPr>
        <p:spPr>
          <a:xfrm>
            <a:off x="3298825" y="3117850"/>
            <a:ext cx="12065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寻址特征</a:t>
            </a:r>
            <a:endParaRPr lang="zh-CN" altLang="en-US" sz="2000" dirty="0">
              <a:latin typeface="Times New Roman" panose="02020603050405020304" pitchFamily="18" charset="0"/>
              <a:ea typeface="宋体" panose="02010600030101010101" pitchFamily="2" charset="-122"/>
            </a:endParaRPr>
          </a:p>
        </p:txBody>
      </p:sp>
      <p:sp>
        <p:nvSpPr>
          <p:cNvPr id="37" name="AutoShape 17"/>
          <p:cNvSpPr/>
          <p:nvPr/>
        </p:nvSpPr>
        <p:spPr>
          <a:xfrm rot="-5400000">
            <a:off x="4594225" y="3730625"/>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nvGrpSpPr>
          <p:cNvPr id="4" name="Group 18"/>
          <p:cNvGrpSpPr/>
          <p:nvPr/>
        </p:nvGrpSpPr>
        <p:grpSpPr>
          <a:xfrm>
            <a:off x="3832225" y="4718050"/>
            <a:ext cx="1066800" cy="549275"/>
            <a:chOff x="2256" y="2256"/>
            <a:chExt cx="672" cy="346"/>
          </a:xfrm>
        </p:grpSpPr>
        <p:sp>
          <p:nvSpPr>
            <p:cNvPr id="57360" name="Freeform 19"/>
            <p:cNvSpPr/>
            <p:nvPr/>
          </p:nvSpPr>
          <p:spPr>
            <a:xfrm>
              <a:off x="2256" y="2256"/>
              <a:ext cx="672" cy="338"/>
            </a:xfrm>
            <a:custGeom>
              <a:avLst/>
              <a:gdLst/>
              <a:ahLst/>
              <a:cxnLst>
                <a:cxn ang="0">
                  <a:pos x="0" y="0"/>
                </a:cxn>
                <a:cxn ang="0">
                  <a:pos x="240" y="0"/>
                </a:cxn>
                <a:cxn ang="0">
                  <a:pos x="339" y="129"/>
                </a:cxn>
                <a:cxn ang="0">
                  <a:pos x="432" y="0"/>
                </a:cxn>
                <a:cxn ang="0">
                  <a:pos x="672" y="0"/>
                </a:cxn>
                <a:cxn ang="0">
                  <a:pos x="507" y="338"/>
                </a:cxn>
                <a:cxn ang="0">
                  <a:pos x="192" y="336"/>
                </a:cxn>
                <a:cxn ang="0">
                  <a:pos x="0" y="0"/>
                </a:cxn>
              </a:cxnLst>
              <a:pathLst>
                <a:path w="672" h="338">
                  <a:moveTo>
                    <a:pt x="0" y="0"/>
                  </a:moveTo>
                  <a:lnTo>
                    <a:pt x="240" y="0"/>
                  </a:lnTo>
                  <a:lnTo>
                    <a:pt x="339" y="129"/>
                  </a:lnTo>
                  <a:lnTo>
                    <a:pt x="432" y="0"/>
                  </a:lnTo>
                  <a:lnTo>
                    <a:pt x="672" y="0"/>
                  </a:lnTo>
                  <a:lnTo>
                    <a:pt x="507" y="338"/>
                  </a:lnTo>
                  <a:lnTo>
                    <a:pt x="192" y="336"/>
                  </a:ln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7361" name="Text Box 20"/>
            <p:cNvSpPr txBox="1"/>
            <p:nvPr/>
          </p:nvSpPr>
          <p:spPr>
            <a:xfrm>
              <a:off x="2377" y="2352"/>
              <a:ext cx="455"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ALU</a:t>
              </a:r>
              <a:endParaRPr lang="en-US" altLang="zh-CN" sz="2000" dirty="0">
                <a:latin typeface="Times New Roman" panose="02020603050405020304" pitchFamily="18" charset="0"/>
                <a:ea typeface="宋体" panose="02010600030101010101" pitchFamily="2" charset="-122"/>
              </a:endParaRPr>
            </a:p>
          </p:txBody>
        </p:sp>
      </p:grpSp>
      <p:grpSp>
        <p:nvGrpSpPr>
          <p:cNvPr id="5" name="Group 21"/>
          <p:cNvGrpSpPr/>
          <p:nvPr/>
        </p:nvGrpSpPr>
        <p:grpSpPr>
          <a:xfrm>
            <a:off x="2232025" y="4870450"/>
            <a:ext cx="990600" cy="396875"/>
            <a:chOff x="1248" y="2352"/>
            <a:chExt cx="624" cy="250"/>
          </a:xfrm>
        </p:grpSpPr>
        <p:sp>
          <p:nvSpPr>
            <p:cNvPr id="57363" name="Text Box 22"/>
            <p:cNvSpPr txBox="1"/>
            <p:nvPr/>
          </p:nvSpPr>
          <p:spPr>
            <a:xfrm>
              <a:off x="1382" y="2352"/>
              <a:ext cx="339"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BR</a:t>
              </a:r>
              <a:endParaRPr lang="en-US" altLang="zh-CN" sz="2000" dirty="0">
                <a:latin typeface="Times New Roman" panose="02020603050405020304" pitchFamily="18" charset="0"/>
                <a:ea typeface="宋体" panose="02010600030101010101" pitchFamily="2" charset="-122"/>
              </a:endParaRPr>
            </a:p>
          </p:txBody>
        </p:sp>
        <p:sp>
          <p:nvSpPr>
            <p:cNvPr id="57364" name="Rectangle 23"/>
            <p:cNvSpPr/>
            <p:nvPr/>
          </p:nvSpPr>
          <p:spPr>
            <a:xfrm>
              <a:off x="1248" y="2352"/>
              <a:ext cx="624" cy="24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44" name="AutoShape 24"/>
          <p:cNvSpPr/>
          <p:nvPr/>
        </p:nvSpPr>
        <p:spPr>
          <a:xfrm rot="-5400000">
            <a:off x="2613025" y="4870450"/>
            <a:ext cx="228600" cy="990600"/>
          </a:xfrm>
          <a:prstGeom prst="leftBrace">
            <a:avLst>
              <a:gd name="adj1" fmla="val 36050"/>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5" name="Freeform 25"/>
          <p:cNvSpPr/>
          <p:nvPr/>
        </p:nvSpPr>
        <p:spPr>
          <a:xfrm>
            <a:off x="2717800" y="4337050"/>
            <a:ext cx="1266825" cy="1376363"/>
          </a:xfrm>
          <a:custGeom>
            <a:avLst/>
            <a:gdLst/>
            <a:ahLst/>
            <a:cxnLst>
              <a:cxn ang="0">
                <a:pos x="0" y="1784271564"/>
              </a:cxn>
              <a:cxn ang="0">
                <a:pos x="7561263" y="2147483647"/>
              </a:cxn>
              <a:cxn ang="0">
                <a:pos x="934978873" y="2147483647"/>
              </a:cxn>
              <a:cxn ang="0">
                <a:pos x="934978873" y="0"/>
              </a:cxn>
              <a:cxn ang="0">
                <a:pos x="2011084866" y="0"/>
              </a:cxn>
              <a:cxn ang="0">
                <a:pos x="2011084866" y="604837748"/>
              </a:cxn>
            </a:cxnLst>
            <a:pathLst>
              <a:path w="798" h="867">
                <a:moveTo>
                  <a:pt x="0" y="708"/>
                </a:moveTo>
                <a:lnTo>
                  <a:pt x="3" y="867"/>
                </a:lnTo>
                <a:lnTo>
                  <a:pt x="371" y="864"/>
                </a:lnTo>
                <a:lnTo>
                  <a:pt x="371" y="0"/>
                </a:lnTo>
                <a:lnTo>
                  <a:pt x="798" y="0"/>
                </a:lnTo>
                <a:lnTo>
                  <a:pt x="798" y="240"/>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46" name="Line 26"/>
          <p:cNvSpPr/>
          <p:nvPr/>
        </p:nvSpPr>
        <p:spPr>
          <a:xfrm>
            <a:off x="4670425" y="4184650"/>
            <a:ext cx="0" cy="533400"/>
          </a:xfrm>
          <a:prstGeom prst="line">
            <a:avLst/>
          </a:prstGeom>
          <a:ln w="28575" cap="flat" cmpd="sng">
            <a:solidFill>
              <a:schemeClr val="tx1"/>
            </a:solidFill>
            <a:prstDash val="solid"/>
            <a:round/>
            <a:headEnd type="none" w="med" len="med"/>
            <a:tailEnd type="stealth" w="med" len="med"/>
          </a:ln>
        </p:spPr>
      </p:sp>
      <p:sp>
        <p:nvSpPr>
          <p:cNvPr id="47" name="Freeform 27"/>
          <p:cNvSpPr/>
          <p:nvPr/>
        </p:nvSpPr>
        <p:spPr>
          <a:xfrm>
            <a:off x="4365625" y="5251450"/>
            <a:ext cx="1219200" cy="228600"/>
          </a:xfrm>
          <a:custGeom>
            <a:avLst/>
            <a:gdLst/>
            <a:ahLst/>
            <a:cxnLst>
              <a:cxn ang="0">
                <a:pos x="0" y="0"/>
              </a:cxn>
              <a:cxn ang="0">
                <a:pos x="0" y="362902445"/>
              </a:cxn>
              <a:cxn ang="0">
                <a:pos x="1935480178" y="362902445"/>
              </a:cxn>
            </a:cxnLst>
            <a:pathLst>
              <a:path w="768" h="144">
                <a:moveTo>
                  <a:pt x="0" y="0"/>
                </a:moveTo>
                <a:lnTo>
                  <a:pt x="0" y="144"/>
                </a:lnTo>
                <a:lnTo>
                  <a:pt x="768" y="144"/>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57369"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linds(horizontal)">
                                      <p:cBhvr>
                                        <p:cTn id="7" dur="500"/>
                                        <p:tgtEl>
                                          <p:spTgt spid="46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083">
                                            <p:txEl>
                                              <p:charRg st="0" end="56"/>
                                            </p:txEl>
                                          </p:spTgt>
                                        </p:tgtEl>
                                        <p:attrNameLst>
                                          <p:attrName>style.visibility</p:attrName>
                                        </p:attrNameLst>
                                      </p:cBhvr>
                                      <p:to>
                                        <p:strVal val="visible"/>
                                      </p:to>
                                    </p:set>
                                    <p:animEffect transition="in" filter="blinds(horizontal)">
                                      <p:cBhvr>
                                        <p:cTn id="10" dur="500"/>
                                        <p:tgtEl>
                                          <p:spTgt spid="46083">
                                            <p:txEl>
                                              <p:charRg st="0" end="5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arn(outVertical)">
                                      <p:cBhvr>
                                        <p:cTn id="20" dur="500"/>
                                        <p:tgtEl>
                                          <p:spTgt spid="35"/>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linds(horizontal)">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barn(outVertical)">
                                      <p:cBhvr>
                                        <p:cTn id="29" dur="500"/>
                                        <p:tgtEl>
                                          <p:spTgt spid="37"/>
                                        </p:tgtEl>
                                      </p:cBhvr>
                                    </p:animEffect>
                                  </p:childTnLst>
                                </p:cTn>
                              </p:par>
                            </p:childTnLst>
                          </p:cTn>
                        </p:par>
                        <p:par>
                          <p:cTn id="30" fill="hold">
                            <p:stCondLst>
                              <p:cond delay="500"/>
                            </p:stCondLst>
                            <p:childTnLst>
                              <p:par>
                                <p:cTn id="31" presetID="12" presetClass="entr" presetSubtype="1" fill="hold"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slide(fromTop)">
                                      <p:cBhvr>
                                        <p:cTn id="33" dur="500"/>
                                        <p:tgtEl>
                                          <p:spTgt spid="46"/>
                                        </p:tgtEl>
                                      </p:cBhvr>
                                    </p:animEffect>
                                  </p:childTnLst>
                                </p:cTn>
                              </p:par>
                            </p:childTnLst>
                          </p:cTn>
                        </p:par>
                        <p:par>
                          <p:cTn id="34" fill="hold">
                            <p:stCondLst>
                              <p:cond delay="1000"/>
                            </p:stCondLst>
                            <p:childTnLst>
                              <p:par>
                                <p:cTn id="35" presetID="16" presetClass="entr" presetSubtype="37"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outVertic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out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barn(outVertical)">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strips(upRight)">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strips(downRight)">
                                      <p:cBhvr>
                                        <p:cTn id="57" dur="500"/>
                                        <p:tgtEl>
                                          <p:spTgt spid="47"/>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37"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arn(outVertical)">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nimBg="1" build="p"/>
      <p:bldP spid="35" grpId="0" animBg="1"/>
      <p:bldP spid="36" grpId="0"/>
      <p:bldP spid="37" grpId="0" animBg="1"/>
      <p:bldP spid="4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sz="4000" dirty="0">
                <a:solidFill>
                  <a:srgbClr val="C00000"/>
                </a:solidFill>
                <a:latin typeface="微软雅黑 Light" panose="020B0502040204020203" pitchFamily="34" charset="-122"/>
                <a:ea typeface="微软雅黑 Light" panose="020B0502040204020203" pitchFamily="34" charset="-122"/>
                <a:cs typeface="+mj-cs"/>
              </a:rPr>
              <a:t>采用通用寄存器做基址寄存器</a:t>
            </a:r>
            <a:endParaRPr lang="zh-CN" altLang="en-US" sz="40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7107" name="Rectangle 3"/>
          <p:cNvSpPr>
            <a:spLocks noGrp="1" noChangeArrowheads="1"/>
          </p:cNvSpPr>
          <p:nvPr>
            <p:ph idx="1"/>
          </p:nvPr>
        </p:nvSpPr>
        <p:spPr>
          <a:xfrm>
            <a:off x="498475" y="1316038"/>
            <a:ext cx="8147050" cy="1511300"/>
          </a:xfrm>
          <a:ln/>
        </p:spPr>
        <p:txBody>
          <a:bodyPr vert="horz" wrap="square" lIns="91440" tIns="45720" rIns="91440" bIns="45720" numCol="1" anchor="t" anchorCtr="0" compatLnSpc="1"/>
          <a:lstStyle/>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由用户指定哪个通用寄存器作为基址寄存器，基址寄存器的内容由操作系统确定，在程序的执行过程中 </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R</a:t>
            </a:r>
            <a:r>
              <a:rPr kumimoji="1" lang="en-US" altLang="zh-CN" sz="2800" b="1" i="0" u="none" strike="noStrike" kern="0" cap="none" spc="0" normalizeH="0" baseline="-2500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0  </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内容不变，形式地址 </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 </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可变</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Group 3"/>
          <p:cNvGrpSpPr/>
          <p:nvPr/>
        </p:nvGrpSpPr>
        <p:grpSpPr>
          <a:xfrm>
            <a:off x="5486400" y="4089400"/>
            <a:ext cx="1219200" cy="2435225"/>
            <a:chOff x="3456" y="1394"/>
            <a:chExt cx="768" cy="1534"/>
          </a:xfrm>
        </p:grpSpPr>
        <p:sp>
          <p:nvSpPr>
            <p:cNvPr id="58372" name="Rectangle 4"/>
            <p:cNvSpPr/>
            <p:nvPr/>
          </p:nvSpPr>
          <p:spPr>
            <a:xfrm>
              <a:off x="3456" y="1632"/>
              <a:ext cx="768" cy="72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8373" name="Rectangle 5"/>
            <p:cNvSpPr/>
            <p:nvPr/>
          </p:nvSpPr>
          <p:spPr>
            <a:xfrm>
              <a:off x="3456" y="2352"/>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操作数</a:t>
              </a:r>
              <a:endParaRPr lang="zh-CN" altLang="en-US" sz="2000" dirty="0">
                <a:latin typeface="Times New Roman" panose="02020603050405020304" pitchFamily="18" charset="0"/>
                <a:ea typeface="宋体" panose="02010600030101010101" pitchFamily="2" charset="-122"/>
              </a:endParaRPr>
            </a:p>
          </p:txBody>
        </p:sp>
        <p:sp>
          <p:nvSpPr>
            <p:cNvPr id="58374" name="Rectangle 6"/>
            <p:cNvSpPr/>
            <p:nvPr/>
          </p:nvSpPr>
          <p:spPr>
            <a:xfrm>
              <a:off x="3456" y="2640"/>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8375" name="Text Box 7"/>
            <p:cNvSpPr txBox="1"/>
            <p:nvPr/>
          </p:nvSpPr>
          <p:spPr>
            <a:xfrm>
              <a:off x="3642" y="1394"/>
              <a:ext cx="438"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grpSp>
      <p:sp>
        <p:nvSpPr>
          <p:cNvPr id="39" name="AutoShape 8"/>
          <p:cNvSpPr/>
          <p:nvPr/>
        </p:nvSpPr>
        <p:spPr>
          <a:xfrm rot="5400000">
            <a:off x="3581400" y="3022600"/>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0" name="Text Box 9"/>
          <p:cNvSpPr txBox="1"/>
          <p:nvPr/>
        </p:nvSpPr>
        <p:spPr>
          <a:xfrm>
            <a:off x="3048000" y="2943225"/>
            <a:ext cx="12065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寻址特征</a:t>
            </a:r>
            <a:endParaRPr lang="zh-CN" altLang="en-US" sz="2000" dirty="0">
              <a:latin typeface="Times New Roman" panose="02020603050405020304" pitchFamily="18" charset="0"/>
              <a:ea typeface="宋体" panose="02010600030101010101" pitchFamily="2" charset="-122"/>
            </a:endParaRPr>
          </a:p>
        </p:txBody>
      </p:sp>
      <p:grpSp>
        <p:nvGrpSpPr>
          <p:cNvPr id="3" name="Group 10"/>
          <p:cNvGrpSpPr/>
          <p:nvPr/>
        </p:nvGrpSpPr>
        <p:grpSpPr>
          <a:xfrm>
            <a:off x="4191000" y="5000625"/>
            <a:ext cx="1066800" cy="549275"/>
            <a:chOff x="2640" y="1968"/>
            <a:chExt cx="672" cy="346"/>
          </a:xfrm>
        </p:grpSpPr>
        <p:sp>
          <p:nvSpPr>
            <p:cNvPr id="58379" name="Freeform 11"/>
            <p:cNvSpPr/>
            <p:nvPr/>
          </p:nvSpPr>
          <p:spPr>
            <a:xfrm>
              <a:off x="2640" y="1968"/>
              <a:ext cx="672" cy="338"/>
            </a:xfrm>
            <a:custGeom>
              <a:avLst/>
              <a:gdLst/>
              <a:ahLst/>
              <a:cxnLst>
                <a:cxn ang="0">
                  <a:pos x="0" y="0"/>
                </a:cxn>
                <a:cxn ang="0">
                  <a:pos x="240" y="0"/>
                </a:cxn>
                <a:cxn ang="0">
                  <a:pos x="339" y="129"/>
                </a:cxn>
                <a:cxn ang="0">
                  <a:pos x="432" y="0"/>
                </a:cxn>
                <a:cxn ang="0">
                  <a:pos x="672" y="0"/>
                </a:cxn>
                <a:cxn ang="0">
                  <a:pos x="507" y="338"/>
                </a:cxn>
                <a:cxn ang="0">
                  <a:pos x="192" y="336"/>
                </a:cxn>
                <a:cxn ang="0">
                  <a:pos x="0" y="0"/>
                </a:cxn>
              </a:cxnLst>
              <a:pathLst>
                <a:path w="672" h="338">
                  <a:moveTo>
                    <a:pt x="0" y="0"/>
                  </a:moveTo>
                  <a:lnTo>
                    <a:pt x="240" y="0"/>
                  </a:lnTo>
                  <a:lnTo>
                    <a:pt x="339" y="129"/>
                  </a:lnTo>
                  <a:lnTo>
                    <a:pt x="432" y="0"/>
                  </a:lnTo>
                  <a:lnTo>
                    <a:pt x="672" y="0"/>
                  </a:lnTo>
                  <a:lnTo>
                    <a:pt x="507" y="338"/>
                  </a:lnTo>
                  <a:lnTo>
                    <a:pt x="192" y="336"/>
                  </a:ln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8380" name="Text Box 12"/>
            <p:cNvSpPr txBox="1"/>
            <p:nvPr/>
          </p:nvSpPr>
          <p:spPr>
            <a:xfrm>
              <a:off x="2761" y="2064"/>
              <a:ext cx="455"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ALU</a:t>
              </a:r>
              <a:endParaRPr lang="en-US" altLang="zh-CN" sz="2000" dirty="0">
                <a:latin typeface="Times New Roman" panose="02020603050405020304" pitchFamily="18" charset="0"/>
                <a:ea typeface="宋体" panose="02010600030101010101" pitchFamily="2" charset="-122"/>
              </a:endParaRPr>
            </a:p>
          </p:txBody>
        </p:sp>
      </p:grpSp>
      <p:grpSp>
        <p:nvGrpSpPr>
          <p:cNvPr id="4" name="Group 13"/>
          <p:cNvGrpSpPr/>
          <p:nvPr/>
        </p:nvGrpSpPr>
        <p:grpSpPr>
          <a:xfrm>
            <a:off x="2514600" y="3479800"/>
            <a:ext cx="2895600" cy="381000"/>
            <a:chOff x="1584" y="1010"/>
            <a:chExt cx="1824" cy="240"/>
          </a:xfrm>
        </p:grpSpPr>
        <p:sp>
          <p:nvSpPr>
            <p:cNvPr id="58382" name="Rectangle 14"/>
            <p:cNvSpPr/>
            <p:nvPr/>
          </p:nvSpPr>
          <p:spPr>
            <a:xfrm>
              <a:off x="1584" y="1010"/>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58383" name="Rectangle 15"/>
            <p:cNvSpPr/>
            <p:nvPr/>
          </p:nvSpPr>
          <p:spPr>
            <a:xfrm>
              <a:off x="2064" y="1010"/>
              <a:ext cx="480" cy="240"/>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8384" name="Rectangle 16"/>
            <p:cNvSpPr/>
            <p:nvPr/>
          </p:nvSpPr>
          <p:spPr>
            <a:xfrm>
              <a:off x="2544" y="1010"/>
              <a:ext cx="336"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R</a:t>
              </a:r>
              <a:r>
                <a:rPr lang="en-US" altLang="zh-CN" sz="2000" baseline="-25000" dirty="0">
                  <a:latin typeface="Times New Roman" panose="02020603050405020304" pitchFamily="18" charset="0"/>
                  <a:ea typeface="宋体" panose="02010600030101010101" pitchFamily="2" charset="-122"/>
                </a:rPr>
                <a:t>0</a:t>
              </a:r>
              <a:endParaRPr lang="en-US" altLang="zh-CN" sz="2000" baseline="-25000" dirty="0">
                <a:latin typeface="Times New Roman" panose="02020603050405020304" pitchFamily="18" charset="0"/>
                <a:ea typeface="宋体" panose="02010600030101010101" pitchFamily="2" charset="-122"/>
              </a:endParaRPr>
            </a:p>
          </p:txBody>
        </p:sp>
        <p:sp>
          <p:nvSpPr>
            <p:cNvPr id="58385" name="Rectangle 17"/>
            <p:cNvSpPr/>
            <p:nvPr/>
          </p:nvSpPr>
          <p:spPr>
            <a:xfrm>
              <a:off x="2880" y="1010"/>
              <a:ext cx="528"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sp>
        <p:nvSpPr>
          <p:cNvPr id="49" name="Line 18"/>
          <p:cNvSpPr/>
          <p:nvPr/>
        </p:nvSpPr>
        <p:spPr>
          <a:xfrm>
            <a:off x="5029200" y="3857625"/>
            <a:ext cx="0" cy="1143000"/>
          </a:xfrm>
          <a:prstGeom prst="line">
            <a:avLst/>
          </a:prstGeom>
          <a:ln w="28575" cap="flat" cmpd="sng">
            <a:solidFill>
              <a:schemeClr val="tx1"/>
            </a:solidFill>
            <a:prstDash val="solid"/>
            <a:round/>
            <a:headEnd type="none" w="med" len="med"/>
            <a:tailEnd type="stealth" w="med" len="med"/>
          </a:ln>
        </p:spPr>
      </p:sp>
      <p:sp>
        <p:nvSpPr>
          <p:cNvPr id="50" name="Freeform 19"/>
          <p:cNvSpPr/>
          <p:nvPr/>
        </p:nvSpPr>
        <p:spPr>
          <a:xfrm>
            <a:off x="1143000" y="3857625"/>
            <a:ext cx="3200400" cy="685800"/>
          </a:xfrm>
          <a:custGeom>
            <a:avLst/>
            <a:gdLst/>
            <a:ahLst/>
            <a:cxnLst>
              <a:cxn ang="0">
                <a:pos x="2147483647" y="0"/>
              </a:cxn>
              <a:cxn ang="0">
                <a:pos x="2147483647" y="483870062"/>
              </a:cxn>
              <a:cxn ang="0">
                <a:pos x="0" y="483870062"/>
              </a:cxn>
              <a:cxn ang="0">
                <a:pos x="0" y="1088707589"/>
              </a:cxn>
              <a:cxn ang="0">
                <a:pos x="725805023" y="1088707589"/>
              </a:cxn>
            </a:cxnLst>
            <a:pathLst>
              <a:path w="2016" h="432">
                <a:moveTo>
                  <a:pt x="2016" y="0"/>
                </a:moveTo>
                <a:lnTo>
                  <a:pt x="2016" y="192"/>
                </a:lnTo>
                <a:lnTo>
                  <a:pt x="0" y="192"/>
                </a:lnTo>
                <a:lnTo>
                  <a:pt x="0" y="432"/>
                </a:lnTo>
                <a:lnTo>
                  <a:pt x="288" y="432"/>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51" name="Freeform 20"/>
          <p:cNvSpPr/>
          <p:nvPr/>
        </p:nvSpPr>
        <p:spPr>
          <a:xfrm>
            <a:off x="2895600" y="4695825"/>
            <a:ext cx="1447800" cy="304800"/>
          </a:xfrm>
          <a:custGeom>
            <a:avLst/>
            <a:gdLst/>
            <a:ahLst/>
            <a:cxnLst>
              <a:cxn ang="0">
                <a:pos x="0" y="0"/>
              </a:cxn>
              <a:cxn ang="0">
                <a:pos x="2147483647" y="0"/>
              </a:cxn>
              <a:cxn ang="0">
                <a:pos x="2147483647" y="483870045"/>
              </a:cxn>
            </a:cxnLst>
            <a:pathLst>
              <a:path w="912" h="192">
                <a:moveTo>
                  <a:pt x="0" y="0"/>
                </a:moveTo>
                <a:lnTo>
                  <a:pt x="912" y="0"/>
                </a:lnTo>
                <a:lnTo>
                  <a:pt x="912" y="192"/>
                </a:lnTo>
              </a:path>
            </a:pathLst>
          </a:custGeom>
          <a:noFill/>
          <a:ln w="28575" cap="flat" cmpd="sng">
            <a:solidFill>
              <a:schemeClr val="tx1"/>
            </a:solidFill>
            <a:prstDash val="solid"/>
            <a:round/>
            <a:headEnd type="oval" w="sm" len="sm"/>
            <a:tailEnd type="stealth" w="med" len="med"/>
          </a:ln>
        </p:spPr>
        <p:txBody>
          <a:bodyPr/>
          <a:p>
            <a:endParaRPr lang="zh-CN" altLang="en-US"/>
          </a:p>
        </p:txBody>
      </p:sp>
      <p:sp>
        <p:nvSpPr>
          <p:cNvPr id="52" name="Freeform 21"/>
          <p:cNvSpPr/>
          <p:nvPr/>
        </p:nvSpPr>
        <p:spPr>
          <a:xfrm>
            <a:off x="4724400" y="5534025"/>
            <a:ext cx="762000" cy="304800"/>
          </a:xfrm>
          <a:custGeom>
            <a:avLst/>
            <a:gdLst/>
            <a:ahLst/>
            <a:cxnLst>
              <a:cxn ang="0">
                <a:pos x="0" y="0"/>
              </a:cxn>
              <a:cxn ang="0">
                <a:pos x="0" y="483870045"/>
              </a:cxn>
              <a:cxn ang="0">
                <a:pos x="1209675089" y="483870045"/>
              </a:cxn>
            </a:cxnLst>
            <a:pathLst>
              <a:path w="480" h="192">
                <a:moveTo>
                  <a:pt x="0" y="0"/>
                </a:moveTo>
                <a:lnTo>
                  <a:pt x="0" y="192"/>
                </a:lnTo>
                <a:lnTo>
                  <a:pt x="480" y="192"/>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53" name="Text Box 22"/>
          <p:cNvSpPr txBox="1"/>
          <p:nvPr/>
        </p:nvSpPr>
        <p:spPr>
          <a:xfrm>
            <a:off x="6019800" y="3460750"/>
            <a:ext cx="2068513" cy="400050"/>
          </a:xfrm>
          <a:prstGeom prst="rect">
            <a:avLst/>
          </a:prstGeom>
          <a:noFill/>
          <a:ln w="9525">
            <a:noFill/>
          </a:ln>
        </p:spPr>
        <p:txBody>
          <a:bodyPr wrap="none" anchor="t" anchorCtr="0">
            <a:spAutoFit/>
          </a:bodyPr>
          <a:p>
            <a:r>
              <a:rPr lang="en-US" altLang="zh-CN" sz="2000" dirty="0">
                <a:solidFill>
                  <a:srgbClr val="C00000"/>
                </a:solidFill>
                <a:latin typeface="Times New Roman" panose="02020603050405020304" pitchFamily="18" charset="0"/>
                <a:ea typeface="宋体" panose="02010600030101010101" pitchFamily="2" charset="-122"/>
              </a:rPr>
              <a:t>R</a:t>
            </a:r>
            <a:r>
              <a:rPr lang="en-US" altLang="zh-CN" sz="2000" baseline="-25000" dirty="0">
                <a:solidFill>
                  <a:srgbClr val="C00000"/>
                </a:solidFill>
                <a:latin typeface="Times New Roman" panose="02020603050405020304" pitchFamily="18" charset="0"/>
                <a:ea typeface="宋体" panose="02010600030101010101" pitchFamily="2" charset="-122"/>
              </a:rPr>
              <a:t>0</a:t>
            </a:r>
            <a:r>
              <a:rPr lang="en-US" altLang="zh-CN" sz="2000" dirty="0">
                <a:solidFill>
                  <a:srgbClr val="C00000"/>
                </a:solidFill>
                <a:latin typeface="Times New Roman" panose="02020603050405020304" pitchFamily="18" charset="0"/>
                <a:ea typeface="宋体" panose="02010600030101010101" pitchFamily="2" charset="-122"/>
              </a:rPr>
              <a:t> </a:t>
            </a:r>
            <a:r>
              <a:rPr lang="zh-CN" altLang="en-US" sz="2000" dirty="0">
                <a:solidFill>
                  <a:srgbClr val="C00000"/>
                </a:solidFill>
                <a:latin typeface="Times New Roman" panose="02020603050405020304" pitchFamily="18" charset="0"/>
                <a:ea typeface="宋体" panose="02010600030101010101" pitchFamily="2" charset="-122"/>
              </a:rPr>
              <a:t>作基址寄存器</a:t>
            </a:r>
            <a:endParaRPr lang="zh-CN" altLang="en-US" sz="2000" dirty="0">
              <a:solidFill>
                <a:srgbClr val="C00000"/>
              </a:solidFill>
              <a:latin typeface="Times New Roman" panose="02020603050405020304" pitchFamily="18" charset="0"/>
              <a:ea typeface="宋体" panose="02010600030101010101" pitchFamily="2" charset="-122"/>
            </a:endParaRPr>
          </a:p>
        </p:txBody>
      </p:sp>
      <p:grpSp>
        <p:nvGrpSpPr>
          <p:cNvPr id="5" name="Group 24"/>
          <p:cNvGrpSpPr/>
          <p:nvPr/>
        </p:nvGrpSpPr>
        <p:grpSpPr>
          <a:xfrm>
            <a:off x="1447800" y="4405313"/>
            <a:ext cx="2209800" cy="1890712"/>
            <a:chOff x="912" y="1593"/>
            <a:chExt cx="1392" cy="1191"/>
          </a:xfrm>
        </p:grpSpPr>
        <p:grpSp>
          <p:nvGrpSpPr>
            <p:cNvPr id="58392" name="Group 25"/>
            <p:cNvGrpSpPr/>
            <p:nvPr/>
          </p:nvGrpSpPr>
          <p:grpSpPr>
            <a:xfrm>
              <a:off x="912" y="1593"/>
              <a:ext cx="1392" cy="1191"/>
              <a:chOff x="912" y="1593"/>
              <a:chExt cx="1392" cy="1191"/>
            </a:xfrm>
          </p:grpSpPr>
          <p:sp>
            <p:nvSpPr>
              <p:cNvPr id="58393" name="Rectangle 26"/>
              <p:cNvSpPr/>
              <p:nvPr/>
            </p:nvSpPr>
            <p:spPr>
              <a:xfrm>
                <a:off x="1344" y="2208"/>
                <a:ext cx="960"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通用寄存器</a:t>
                </a:r>
                <a:endParaRPr lang="zh-CN" altLang="en-US" sz="2000" dirty="0">
                  <a:latin typeface="Times New Roman" panose="02020603050405020304" pitchFamily="18" charset="0"/>
                  <a:ea typeface="宋体" panose="02010600030101010101" pitchFamily="2" charset="-122"/>
                </a:endParaRPr>
              </a:p>
            </p:txBody>
          </p:sp>
          <p:sp>
            <p:nvSpPr>
              <p:cNvPr id="58394" name="Rectangle 27"/>
              <p:cNvSpPr/>
              <p:nvPr/>
            </p:nvSpPr>
            <p:spPr>
              <a:xfrm>
                <a:off x="1344" y="2496"/>
                <a:ext cx="960"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8395" name="Rectangle 28"/>
              <p:cNvSpPr/>
              <p:nvPr/>
            </p:nvSpPr>
            <p:spPr>
              <a:xfrm>
                <a:off x="1344" y="1632"/>
                <a:ext cx="960" cy="576"/>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8396" name="Text Box 29"/>
              <p:cNvSpPr txBox="1"/>
              <p:nvPr/>
            </p:nvSpPr>
            <p:spPr>
              <a:xfrm>
                <a:off x="998" y="1593"/>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R</a:t>
                </a:r>
                <a:r>
                  <a:rPr lang="en-US" altLang="zh-CN" sz="2000" baseline="-25000" dirty="0">
                    <a:latin typeface="Times New Roman" panose="02020603050405020304" pitchFamily="18" charset="0"/>
                    <a:ea typeface="宋体" panose="02010600030101010101" pitchFamily="2" charset="-122"/>
                  </a:rPr>
                  <a:t>0</a:t>
                </a:r>
                <a:endParaRPr lang="en-US" altLang="zh-CN" sz="2000" baseline="-25000" dirty="0">
                  <a:latin typeface="Times New Roman" panose="02020603050405020304" pitchFamily="18" charset="0"/>
                  <a:ea typeface="宋体" panose="02010600030101010101" pitchFamily="2" charset="-122"/>
                </a:endParaRPr>
              </a:p>
            </p:txBody>
          </p:sp>
          <p:sp>
            <p:nvSpPr>
              <p:cNvPr id="58397" name="Text Box 30"/>
              <p:cNvSpPr txBox="1"/>
              <p:nvPr/>
            </p:nvSpPr>
            <p:spPr>
              <a:xfrm>
                <a:off x="912" y="2496"/>
                <a:ext cx="377"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R</a:t>
                </a:r>
                <a:r>
                  <a:rPr lang="en-US" altLang="zh-CN" sz="2000" i="1" baseline="-25000" dirty="0">
                    <a:latin typeface="Times New Roman" panose="02020603050405020304" pitchFamily="18" charset="0"/>
                    <a:ea typeface="宋体" panose="02010600030101010101" pitchFamily="2" charset="-122"/>
                  </a:rPr>
                  <a:t>n</a:t>
                </a:r>
                <a:r>
                  <a:rPr lang="en-US" altLang="zh-CN" sz="2000" baseline="-25000" dirty="0">
                    <a:latin typeface="Times New Roman" panose="02020603050405020304" pitchFamily="18" charset="0"/>
                    <a:ea typeface="宋体" panose="02010600030101010101" pitchFamily="2" charset="-122"/>
                  </a:rPr>
                  <a:t>-1</a:t>
                </a:r>
                <a:endParaRPr lang="en-US" altLang="zh-CN" sz="2000" baseline="-25000" dirty="0">
                  <a:latin typeface="Times New Roman" panose="02020603050405020304" pitchFamily="18" charset="0"/>
                  <a:ea typeface="宋体" panose="02010600030101010101" pitchFamily="2" charset="-122"/>
                </a:endParaRPr>
              </a:p>
            </p:txBody>
          </p:sp>
          <p:sp>
            <p:nvSpPr>
              <p:cNvPr id="58398" name="Line 31"/>
              <p:cNvSpPr/>
              <p:nvPr/>
            </p:nvSpPr>
            <p:spPr>
              <a:xfrm>
                <a:off x="1344" y="1920"/>
                <a:ext cx="960" cy="0"/>
              </a:xfrm>
              <a:prstGeom prst="line">
                <a:avLst/>
              </a:prstGeom>
              <a:ln w="28575" cap="flat" cmpd="sng">
                <a:solidFill>
                  <a:schemeClr val="tx1"/>
                </a:solidFill>
                <a:prstDash val="solid"/>
                <a:round/>
                <a:headEnd type="none" w="med" len="med"/>
                <a:tailEnd type="none" w="med" len="med"/>
              </a:ln>
            </p:spPr>
          </p:sp>
          <p:sp>
            <p:nvSpPr>
              <p:cNvPr id="58399" name="Text Box 32"/>
              <p:cNvSpPr txBox="1"/>
              <p:nvPr/>
            </p:nvSpPr>
            <p:spPr>
              <a:xfrm>
                <a:off x="1008" y="1958"/>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R</a:t>
                </a:r>
                <a:r>
                  <a:rPr lang="en-US" altLang="zh-CN" sz="2000" baseline="-25000" dirty="0">
                    <a:latin typeface="Times New Roman" panose="02020603050405020304" pitchFamily="18" charset="0"/>
                    <a:ea typeface="宋体" panose="02010600030101010101" pitchFamily="2" charset="-122"/>
                  </a:rPr>
                  <a:t>1</a:t>
                </a:r>
                <a:endParaRPr lang="en-US" altLang="zh-CN" sz="2000" baseline="-25000" dirty="0">
                  <a:latin typeface="Times New Roman" panose="02020603050405020304" pitchFamily="18" charset="0"/>
                  <a:ea typeface="宋体" panose="02010600030101010101" pitchFamily="2" charset="-122"/>
                </a:endParaRPr>
              </a:p>
            </p:txBody>
          </p:sp>
        </p:grpSp>
        <p:sp>
          <p:nvSpPr>
            <p:cNvPr id="58400" name="Text Box 33"/>
            <p:cNvSpPr txBox="1"/>
            <p:nvPr/>
          </p:nvSpPr>
          <p:spPr>
            <a:xfrm>
              <a:off x="1007" y="2256"/>
              <a:ext cx="385" cy="336"/>
            </a:xfrm>
            <a:prstGeom prst="rect">
              <a:avLst/>
            </a:prstGeom>
            <a:noFill/>
            <a:ln w="28575">
              <a:noFill/>
            </a:ln>
          </p:spPr>
          <p:txBody>
            <a:bodyPr vert="eaVert"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grpSp>
      <p:sp>
        <p:nvSpPr>
          <p:cNvPr id="58401"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blinds(horizontal)">
                                      <p:cBhvr>
                                        <p:cTn id="7" dur="500"/>
                                        <p:tgtEl>
                                          <p:spTgt spid="4710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07">
                                            <p:txEl>
                                              <p:charRg st="0" end="65"/>
                                            </p:txEl>
                                          </p:spTgt>
                                        </p:tgtEl>
                                        <p:attrNameLst>
                                          <p:attrName>style.visibility</p:attrName>
                                        </p:attrNameLst>
                                      </p:cBhvr>
                                      <p:to>
                                        <p:strVal val="visible"/>
                                      </p:to>
                                    </p:set>
                                    <p:animEffect transition="in" filter="blinds(horizontal)">
                                      <p:cBhvr>
                                        <p:cTn id="10" dur="500"/>
                                        <p:tgtEl>
                                          <p:spTgt spid="47107">
                                            <p:txEl>
                                              <p:charRg st="0" end="6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out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barn(outVertical)">
                                      <p:cBhvr>
                                        <p:cTn id="20" dur="500"/>
                                        <p:tgtEl>
                                          <p:spTgt spid="39"/>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blinds(horizontal)">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blinds(horizontal)">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1"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slide(fromTop)">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outVertical)">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strips(downLeft)">
                                      <p:cBhvr>
                                        <p:cTn id="44" dur="500"/>
                                        <p:tgtEl>
                                          <p:spTgt spid="50"/>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37"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arn(outVertical)">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strips(downRight)">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strips(downRight)">
                                      <p:cBhvr>
                                        <p:cTn id="59" dur="500"/>
                                        <p:tgtEl>
                                          <p:spTgt spid="52"/>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37"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arn(outVertical)">
                                      <p:cBhvr>
                                        <p:cTn id="6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build="p"/>
      <p:bldP spid="39" grpId="0" animBg="1"/>
      <p:bldP spid="40" grpId="0"/>
      <p:bldP spid="5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变址寻址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8131" name="Rectangle 3"/>
          <p:cNvSpPr>
            <a:spLocks noGrp="1" noChangeArrowheads="1"/>
          </p:cNvSpPr>
          <p:nvPr>
            <p:ph idx="1"/>
          </p:nvPr>
        </p:nvSpPr>
        <p:spPr>
          <a:xfrm>
            <a:off x="539750" y="1125538"/>
            <a:ext cx="8147050" cy="2519363"/>
          </a:xfrm>
          <a:ln/>
        </p:spPr>
        <p:txBody>
          <a:bodyPr vert="horz" wrap="square" lIns="91440" tIns="45720" rIns="91440" bIns="45720" numCol="1" anchor="t" anchorCtr="0" compatLnSpc="1"/>
          <a:lstStyle/>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变址寻址与基址寻址极为相似。其有效地址</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等于指令字中的形式地址</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与变址寄存器 </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IX</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的内容相加之和。即</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EA=A+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IX</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ct val="90000"/>
              </a:lnSpc>
              <a:spcBef>
                <a:spcPts val="600"/>
              </a:spcBef>
              <a:spcAft>
                <a:spcPts val="600"/>
              </a:spcAft>
              <a:buClrTx/>
              <a:buSzTx/>
              <a:buFont typeface="Wingdings" panose="05000000000000000000" pitchFamily="2" charset="2"/>
              <a:buAutoNum type="arabicPeriod"/>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可扩大指令的寻址范围</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 IX </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的内容由用户给定</a:t>
            </a:r>
            <a:r>
              <a:rPr kumimoji="1" lang="zh-CN" altLang="en-US"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在程序的执行过程中</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IX</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内容可变</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形式地址</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不变</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便于处理数组问题</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 name="Group 4"/>
          <p:cNvGrpSpPr/>
          <p:nvPr/>
        </p:nvGrpSpPr>
        <p:grpSpPr>
          <a:xfrm>
            <a:off x="2497138" y="4264025"/>
            <a:ext cx="2286000" cy="381000"/>
            <a:chOff x="1200" y="1298"/>
            <a:chExt cx="1440" cy="240"/>
          </a:xfrm>
        </p:grpSpPr>
        <p:sp>
          <p:nvSpPr>
            <p:cNvPr id="59396" name="Rectangle 5"/>
            <p:cNvSpPr/>
            <p:nvPr/>
          </p:nvSpPr>
          <p:spPr>
            <a:xfrm>
              <a:off x="1200" y="1298"/>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59397" name="Rectangle 6"/>
            <p:cNvSpPr/>
            <p:nvPr/>
          </p:nvSpPr>
          <p:spPr>
            <a:xfrm>
              <a:off x="1680" y="1298"/>
              <a:ext cx="480" cy="240"/>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9398" name="Rectangle 7"/>
            <p:cNvSpPr/>
            <p:nvPr/>
          </p:nvSpPr>
          <p:spPr>
            <a:xfrm>
              <a:off x="2160" y="1298"/>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grpSp>
        <p:nvGrpSpPr>
          <p:cNvPr id="3" name="Group 8"/>
          <p:cNvGrpSpPr/>
          <p:nvPr/>
        </p:nvGrpSpPr>
        <p:grpSpPr>
          <a:xfrm>
            <a:off x="5316538" y="4340225"/>
            <a:ext cx="1219200" cy="2435225"/>
            <a:chOff x="2976" y="1298"/>
            <a:chExt cx="768" cy="1534"/>
          </a:xfrm>
        </p:grpSpPr>
        <p:sp>
          <p:nvSpPr>
            <p:cNvPr id="59400" name="Rectangle 9"/>
            <p:cNvSpPr/>
            <p:nvPr/>
          </p:nvSpPr>
          <p:spPr>
            <a:xfrm>
              <a:off x="2976" y="1536"/>
              <a:ext cx="768" cy="72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9401" name="Rectangle 10"/>
            <p:cNvSpPr/>
            <p:nvPr/>
          </p:nvSpPr>
          <p:spPr>
            <a:xfrm>
              <a:off x="2976" y="2256"/>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操作数</a:t>
              </a:r>
              <a:endParaRPr lang="zh-CN" altLang="en-US" sz="2000" dirty="0">
                <a:latin typeface="Times New Roman" panose="02020603050405020304" pitchFamily="18" charset="0"/>
                <a:ea typeface="宋体" panose="02010600030101010101" pitchFamily="2" charset="-122"/>
              </a:endParaRPr>
            </a:p>
          </p:txBody>
        </p:sp>
        <p:sp>
          <p:nvSpPr>
            <p:cNvPr id="59402" name="Rectangle 11"/>
            <p:cNvSpPr/>
            <p:nvPr/>
          </p:nvSpPr>
          <p:spPr>
            <a:xfrm>
              <a:off x="2976" y="2544"/>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9403" name="Text Box 12"/>
            <p:cNvSpPr txBox="1"/>
            <p:nvPr/>
          </p:nvSpPr>
          <p:spPr>
            <a:xfrm>
              <a:off x="3162" y="1298"/>
              <a:ext cx="438"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grpSp>
      <p:sp>
        <p:nvSpPr>
          <p:cNvPr id="37" name="AutoShape 13"/>
          <p:cNvSpPr/>
          <p:nvPr/>
        </p:nvSpPr>
        <p:spPr>
          <a:xfrm rot="5400000">
            <a:off x="3563938" y="3806825"/>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8" name="Text Box 14"/>
          <p:cNvSpPr txBox="1"/>
          <p:nvPr/>
        </p:nvSpPr>
        <p:spPr>
          <a:xfrm>
            <a:off x="3030538" y="3727450"/>
            <a:ext cx="12065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寻址特征</a:t>
            </a:r>
            <a:endParaRPr lang="zh-CN" altLang="en-US" sz="2000" dirty="0">
              <a:latin typeface="Times New Roman" panose="02020603050405020304" pitchFamily="18" charset="0"/>
              <a:ea typeface="宋体" panose="02010600030101010101" pitchFamily="2" charset="-122"/>
            </a:endParaRPr>
          </a:p>
        </p:txBody>
      </p:sp>
      <p:sp>
        <p:nvSpPr>
          <p:cNvPr id="39" name="AutoShape 15"/>
          <p:cNvSpPr/>
          <p:nvPr/>
        </p:nvSpPr>
        <p:spPr>
          <a:xfrm rot="-5400000">
            <a:off x="4325938" y="4340225"/>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nvGrpSpPr>
          <p:cNvPr id="4" name="Group 16"/>
          <p:cNvGrpSpPr/>
          <p:nvPr/>
        </p:nvGrpSpPr>
        <p:grpSpPr>
          <a:xfrm>
            <a:off x="3563938" y="5327650"/>
            <a:ext cx="1066800" cy="549275"/>
            <a:chOff x="1872" y="1968"/>
            <a:chExt cx="672" cy="346"/>
          </a:xfrm>
        </p:grpSpPr>
        <p:sp>
          <p:nvSpPr>
            <p:cNvPr id="59408" name="Freeform 17"/>
            <p:cNvSpPr/>
            <p:nvPr/>
          </p:nvSpPr>
          <p:spPr>
            <a:xfrm>
              <a:off x="1872" y="1968"/>
              <a:ext cx="672" cy="338"/>
            </a:xfrm>
            <a:custGeom>
              <a:avLst/>
              <a:gdLst/>
              <a:ahLst/>
              <a:cxnLst>
                <a:cxn ang="0">
                  <a:pos x="0" y="0"/>
                </a:cxn>
                <a:cxn ang="0">
                  <a:pos x="240" y="0"/>
                </a:cxn>
                <a:cxn ang="0">
                  <a:pos x="339" y="129"/>
                </a:cxn>
                <a:cxn ang="0">
                  <a:pos x="432" y="0"/>
                </a:cxn>
                <a:cxn ang="0">
                  <a:pos x="672" y="0"/>
                </a:cxn>
                <a:cxn ang="0">
                  <a:pos x="507" y="338"/>
                </a:cxn>
                <a:cxn ang="0">
                  <a:pos x="192" y="336"/>
                </a:cxn>
                <a:cxn ang="0">
                  <a:pos x="0" y="0"/>
                </a:cxn>
              </a:cxnLst>
              <a:pathLst>
                <a:path w="672" h="338">
                  <a:moveTo>
                    <a:pt x="0" y="0"/>
                  </a:moveTo>
                  <a:lnTo>
                    <a:pt x="240" y="0"/>
                  </a:lnTo>
                  <a:lnTo>
                    <a:pt x="339" y="129"/>
                  </a:lnTo>
                  <a:lnTo>
                    <a:pt x="432" y="0"/>
                  </a:lnTo>
                  <a:lnTo>
                    <a:pt x="672" y="0"/>
                  </a:lnTo>
                  <a:lnTo>
                    <a:pt x="507" y="338"/>
                  </a:lnTo>
                  <a:lnTo>
                    <a:pt x="192" y="336"/>
                  </a:ln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59409" name="Text Box 18"/>
            <p:cNvSpPr txBox="1"/>
            <p:nvPr/>
          </p:nvSpPr>
          <p:spPr>
            <a:xfrm>
              <a:off x="1993" y="2064"/>
              <a:ext cx="455"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ALU</a:t>
              </a:r>
              <a:endParaRPr lang="en-US" altLang="zh-CN" sz="2000" dirty="0">
                <a:latin typeface="Times New Roman" panose="02020603050405020304" pitchFamily="18" charset="0"/>
                <a:ea typeface="宋体" panose="02010600030101010101" pitchFamily="2" charset="-122"/>
              </a:endParaRPr>
            </a:p>
          </p:txBody>
        </p:sp>
      </p:grpSp>
      <p:grpSp>
        <p:nvGrpSpPr>
          <p:cNvPr id="5" name="Group 19"/>
          <p:cNvGrpSpPr/>
          <p:nvPr/>
        </p:nvGrpSpPr>
        <p:grpSpPr>
          <a:xfrm>
            <a:off x="1963738" y="5464175"/>
            <a:ext cx="990600" cy="396875"/>
            <a:chOff x="864" y="2054"/>
            <a:chExt cx="624" cy="250"/>
          </a:xfrm>
        </p:grpSpPr>
        <p:sp>
          <p:nvSpPr>
            <p:cNvPr id="59411" name="Text Box 20"/>
            <p:cNvSpPr txBox="1"/>
            <p:nvPr/>
          </p:nvSpPr>
          <p:spPr>
            <a:xfrm>
              <a:off x="1050" y="2054"/>
              <a:ext cx="29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IX</a:t>
              </a:r>
              <a:endParaRPr lang="en-US" altLang="zh-CN" sz="2000" dirty="0">
                <a:latin typeface="Times New Roman" panose="02020603050405020304" pitchFamily="18" charset="0"/>
                <a:ea typeface="宋体" panose="02010600030101010101" pitchFamily="2" charset="-122"/>
              </a:endParaRPr>
            </a:p>
          </p:txBody>
        </p:sp>
        <p:sp>
          <p:nvSpPr>
            <p:cNvPr id="59412" name="Rectangle 21"/>
            <p:cNvSpPr/>
            <p:nvPr/>
          </p:nvSpPr>
          <p:spPr>
            <a:xfrm>
              <a:off x="864" y="2064"/>
              <a:ext cx="624" cy="24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46" name="AutoShape 22"/>
          <p:cNvSpPr/>
          <p:nvPr/>
        </p:nvSpPr>
        <p:spPr>
          <a:xfrm rot="-5400000">
            <a:off x="2344738" y="5480050"/>
            <a:ext cx="228600" cy="990600"/>
          </a:xfrm>
          <a:prstGeom prst="leftBrace">
            <a:avLst>
              <a:gd name="adj1" fmla="val 36050"/>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7" name="Line 23"/>
          <p:cNvSpPr/>
          <p:nvPr/>
        </p:nvSpPr>
        <p:spPr>
          <a:xfrm>
            <a:off x="4402138" y="4794250"/>
            <a:ext cx="0" cy="533400"/>
          </a:xfrm>
          <a:prstGeom prst="line">
            <a:avLst/>
          </a:prstGeom>
          <a:ln w="28575" cap="flat" cmpd="sng">
            <a:solidFill>
              <a:schemeClr val="tx1"/>
            </a:solidFill>
            <a:prstDash val="solid"/>
            <a:round/>
            <a:headEnd type="none" w="med" len="med"/>
            <a:tailEnd type="stealth" w="med" len="med"/>
          </a:ln>
        </p:spPr>
      </p:sp>
      <p:sp>
        <p:nvSpPr>
          <p:cNvPr id="48" name="Freeform 24"/>
          <p:cNvSpPr/>
          <p:nvPr/>
        </p:nvSpPr>
        <p:spPr>
          <a:xfrm>
            <a:off x="4097338" y="5861050"/>
            <a:ext cx="1219200" cy="228600"/>
          </a:xfrm>
          <a:custGeom>
            <a:avLst/>
            <a:gdLst/>
            <a:ahLst/>
            <a:cxnLst>
              <a:cxn ang="0">
                <a:pos x="0" y="0"/>
              </a:cxn>
              <a:cxn ang="0">
                <a:pos x="0" y="362902445"/>
              </a:cxn>
              <a:cxn ang="0">
                <a:pos x="1935480178" y="362902445"/>
              </a:cxn>
            </a:cxnLst>
            <a:pathLst>
              <a:path w="768" h="144">
                <a:moveTo>
                  <a:pt x="0" y="0"/>
                </a:moveTo>
                <a:lnTo>
                  <a:pt x="0" y="144"/>
                </a:lnTo>
                <a:lnTo>
                  <a:pt x="768" y="144"/>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49" name="Freeform 30"/>
          <p:cNvSpPr/>
          <p:nvPr/>
        </p:nvSpPr>
        <p:spPr>
          <a:xfrm>
            <a:off x="2455863" y="5022850"/>
            <a:ext cx="1295400" cy="1524000"/>
          </a:xfrm>
          <a:custGeom>
            <a:avLst/>
            <a:gdLst/>
            <a:ahLst/>
            <a:cxnLst>
              <a:cxn ang="0">
                <a:pos x="0" y="1814512832"/>
              </a:cxn>
              <a:cxn ang="0">
                <a:pos x="0" y="2147483647"/>
              </a:cxn>
              <a:cxn ang="0">
                <a:pos x="1330642499" y="2147483647"/>
              </a:cxn>
              <a:cxn ang="0">
                <a:pos x="1330642499" y="0"/>
              </a:cxn>
              <a:cxn ang="0">
                <a:pos x="2056447678" y="0"/>
              </a:cxn>
              <a:cxn ang="0">
                <a:pos x="2056447678" y="483870075"/>
              </a:cxn>
            </a:cxnLst>
            <a:pathLst>
              <a:path w="816" h="960">
                <a:moveTo>
                  <a:pt x="0" y="720"/>
                </a:moveTo>
                <a:lnTo>
                  <a:pt x="0" y="960"/>
                </a:lnTo>
                <a:lnTo>
                  <a:pt x="528" y="960"/>
                </a:lnTo>
                <a:lnTo>
                  <a:pt x="528" y="0"/>
                </a:lnTo>
                <a:lnTo>
                  <a:pt x="816" y="0"/>
                </a:lnTo>
                <a:lnTo>
                  <a:pt x="816" y="192"/>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59417"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horizontal)">
                                      <p:cBhvr>
                                        <p:cTn id="7" dur="500"/>
                                        <p:tgtEl>
                                          <p:spTgt spid="481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131">
                                            <p:txEl>
                                              <p:charRg st="0" end="61"/>
                                            </p:txEl>
                                          </p:spTgt>
                                        </p:tgtEl>
                                        <p:attrNameLst>
                                          <p:attrName>style.visibility</p:attrName>
                                        </p:attrNameLst>
                                      </p:cBhvr>
                                      <p:to>
                                        <p:strVal val="visible"/>
                                      </p:to>
                                    </p:set>
                                    <p:animEffect transition="in" filter="blinds(horizontal)">
                                      <p:cBhvr>
                                        <p:cTn id="10" dur="500"/>
                                        <p:tgtEl>
                                          <p:spTgt spid="48131">
                                            <p:txEl>
                                              <p:charRg st="0" end="6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arn(outVertical)">
                                      <p:cBhvr>
                                        <p:cTn id="20" dur="500"/>
                                        <p:tgtEl>
                                          <p:spTgt spid="37"/>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blinds(horizontal)">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arn(outVertical)">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1" fill="hold" nodeType="click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slide(fromTop)">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arn(outVertical)">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arn(outVertical)">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37" fill="hold" grpId="0" nodeType="click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arn(outVertical)">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3" fill="hold"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strips(upRight)">
                                      <p:cBhvr>
                                        <p:cTn id="54" dur="500"/>
                                        <p:tgtEl>
                                          <p:spTgt spid="49"/>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strips(downRight)">
                                      <p:cBhvr>
                                        <p:cTn id="59" dur="5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37"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barn(outVertical)">
                                      <p:cBhvr>
                                        <p:cTn id="64" dur="50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8131">
                                            <p:txEl>
                                              <p:charRg st="61" end="119"/>
                                            </p:txEl>
                                          </p:spTgt>
                                        </p:tgtEl>
                                        <p:attrNameLst>
                                          <p:attrName>style.visibility</p:attrName>
                                        </p:attrNameLst>
                                      </p:cBhvr>
                                      <p:to>
                                        <p:strVal val="visible"/>
                                      </p:to>
                                    </p:set>
                                    <p:animEffect transition="in" filter="blinds(horizontal)">
                                      <p:cBhvr>
                                        <p:cTn id="69" dur="500"/>
                                        <p:tgtEl>
                                          <p:spTgt spid="48131">
                                            <p:txEl>
                                              <p:charRg st="61"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nimBg="1" uiExpand="1" build="p"/>
      <p:bldP spid="37" grpId="0" animBg="1"/>
      <p:bldP spid="38" grpId="0"/>
      <p:bldP spid="39" grpId="0" animBg="1"/>
      <p:bldP spid="4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Text Box 2"/>
          <p:cNvSpPr txBox="1"/>
          <p:nvPr/>
        </p:nvSpPr>
        <p:spPr>
          <a:xfrm>
            <a:off x="179388" y="268288"/>
            <a:ext cx="869950" cy="460375"/>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例</a:t>
            </a:r>
            <a:r>
              <a:rPr lang="en-US" altLang="zh-CN" sz="2400" dirty="0">
                <a:latin typeface="Times New Roman" panose="02020603050405020304" pitchFamily="18" charset="0"/>
                <a:ea typeface="宋体" panose="02010600030101010101" pitchFamily="2" charset="-122"/>
              </a:rPr>
              <a:t>7.1</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35" name="Text Box 3"/>
          <p:cNvSpPr txBox="1"/>
          <p:nvPr/>
        </p:nvSpPr>
        <p:spPr>
          <a:xfrm>
            <a:off x="941388" y="242888"/>
            <a:ext cx="6680200" cy="519112"/>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设数据块首地址为 </a:t>
            </a:r>
            <a:r>
              <a:rPr lang="en-US" altLang="zh-CN" sz="2800" dirty="0">
                <a:latin typeface="Times New Roman" panose="02020603050405020304" pitchFamily="18" charset="0"/>
                <a:ea typeface="宋体" panose="02010600030101010101" pitchFamily="2" charset="-122"/>
              </a:rPr>
              <a:t>D，</a:t>
            </a:r>
            <a:r>
              <a:rPr lang="zh-CN" altLang="en-US" sz="2800" dirty="0">
                <a:latin typeface="Times New Roman" panose="02020603050405020304" pitchFamily="18" charset="0"/>
                <a:ea typeface="宋体" panose="02010600030101010101" pitchFamily="2" charset="-122"/>
              </a:rPr>
              <a:t>求 </a:t>
            </a:r>
            <a:r>
              <a:rPr lang="en-US" altLang="zh-CN" sz="2800" i="1" dirty="0">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个数的平均值</a:t>
            </a:r>
            <a:endParaRPr lang="zh-CN" altLang="en-US" sz="2800" dirty="0">
              <a:latin typeface="Times New Roman" panose="02020603050405020304" pitchFamily="18" charset="0"/>
              <a:ea typeface="宋体" panose="02010600030101010101" pitchFamily="2" charset="-122"/>
            </a:endParaRPr>
          </a:p>
        </p:txBody>
      </p:sp>
      <p:sp>
        <p:nvSpPr>
          <p:cNvPr id="36" name="Text Box 4"/>
          <p:cNvSpPr txBox="1"/>
          <p:nvPr/>
        </p:nvSpPr>
        <p:spPr>
          <a:xfrm>
            <a:off x="485775" y="1066800"/>
            <a:ext cx="2089150" cy="519113"/>
          </a:xfrm>
          <a:prstGeom prst="rect">
            <a:avLst/>
          </a:prstGeom>
          <a:noFill/>
          <a:ln w="9525">
            <a:noFill/>
          </a:ln>
        </p:spPr>
        <p:txBody>
          <a:bodyPr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直接寻址</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37" name="Text Box 5"/>
          <p:cNvSpPr txBox="1"/>
          <p:nvPr/>
        </p:nvSpPr>
        <p:spPr>
          <a:xfrm>
            <a:off x="4445000" y="1066800"/>
            <a:ext cx="2306638" cy="519113"/>
          </a:xfrm>
          <a:prstGeom prst="rect">
            <a:avLst/>
          </a:prstGeom>
          <a:noFill/>
          <a:ln w="9525">
            <a:noFill/>
          </a:ln>
        </p:spPr>
        <p:txBody>
          <a:bodyPr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变址寻址</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38" name="Text Box 6"/>
          <p:cNvSpPr txBox="1"/>
          <p:nvPr/>
        </p:nvSpPr>
        <p:spPr>
          <a:xfrm>
            <a:off x="485775" y="1631950"/>
            <a:ext cx="1547813" cy="519113"/>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LDA    D</a:t>
            </a:r>
            <a:endParaRPr lang="en-US" altLang="zh-CN" sz="2800" dirty="0">
              <a:latin typeface="Times New Roman" panose="02020603050405020304" pitchFamily="18" charset="0"/>
              <a:ea typeface="宋体" panose="02010600030101010101" pitchFamily="2" charset="-122"/>
            </a:endParaRPr>
          </a:p>
        </p:txBody>
      </p:sp>
      <p:sp>
        <p:nvSpPr>
          <p:cNvPr id="39" name="Text Box 7"/>
          <p:cNvSpPr txBox="1"/>
          <p:nvPr/>
        </p:nvSpPr>
        <p:spPr>
          <a:xfrm>
            <a:off x="485775" y="2209800"/>
            <a:ext cx="2127250" cy="519113"/>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ADD    D + 1</a:t>
            </a:r>
            <a:endParaRPr lang="en-US" altLang="zh-CN" sz="2800" dirty="0">
              <a:latin typeface="Times New Roman" panose="02020603050405020304" pitchFamily="18" charset="0"/>
              <a:ea typeface="宋体" panose="02010600030101010101" pitchFamily="2" charset="-122"/>
            </a:endParaRPr>
          </a:p>
        </p:txBody>
      </p:sp>
      <p:sp>
        <p:nvSpPr>
          <p:cNvPr id="40" name="Text Box 8"/>
          <p:cNvSpPr txBox="1"/>
          <p:nvPr/>
        </p:nvSpPr>
        <p:spPr>
          <a:xfrm>
            <a:off x="485775" y="2789238"/>
            <a:ext cx="2127250" cy="519112"/>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ADD    D + 2</a:t>
            </a:r>
            <a:endParaRPr lang="en-US" altLang="zh-CN" sz="2800" dirty="0">
              <a:latin typeface="Times New Roman" panose="02020603050405020304" pitchFamily="18" charset="0"/>
              <a:ea typeface="宋体" panose="02010600030101010101" pitchFamily="2" charset="-122"/>
            </a:endParaRPr>
          </a:p>
        </p:txBody>
      </p:sp>
      <p:sp>
        <p:nvSpPr>
          <p:cNvPr id="41" name="Text Box 9"/>
          <p:cNvSpPr txBox="1"/>
          <p:nvPr/>
        </p:nvSpPr>
        <p:spPr>
          <a:xfrm>
            <a:off x="730250" y="3641725"/>
            <a:ext cx="611188" cy="828675"/>
          </a:xfrm>
          <a:prstGeom prst="rect">
            <a:avLst/>
          </a:prstGeom>
          <a:noFill/>
          <a:ln w="9525">
            <a:noFill/>
          </a:ln>
        </p:spPr>
        <p:txBody>
          <a:bodyPr vert="eaVert" anchor="t" anchorCtr="0">
            <a:spAutoFit/>
          </a:bodyPr>
          <a:p>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
        <p:nvSpPr>
          <p:cNvPr id="42" name="Text Box 10"/>
          <p:cNvSpPr txBox="1"/>
          <p:nvPr/>
        </p:nvSpPr>
        <p:spPr>
          <a:xfrm>
            <a:off x="485775" y="4352925"/>
            <a:ext cx="3008313" cy="519113"/>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ADD    D + ( N -1 )</a:t>
            </a:r>
            <a:endParaRPr lang="en-US" altLang="zh-CN" sz="2800" dirty="0">
              <a:latin typeface="Times New Roman" panose="02020603050405020304" pitchFamily="18" charset="0"/>
              <a:ea typeface="宋体" panose="02010600030101010101" pitchFamily="2" charset="-122"/>
            </a:endParaRPr>
          </a:p>
        </p:txBody>
      </p:sp>
      <p:sp>
        <p:nvSpPr>
          <p:cNvPr id="43" name="Text Box 11"/>
          <p:cNvSpPr txBox="1"/>
          <p:nvPr/>
        </p:nvSpPr>
        <p:spPr>
          <a:xfrm>
            <a:off x="485775" y="4897438"/>
            <a:ext cx="1893888" cy="519112"/>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DIV      # N</a:t>
            </a:r>
            <a:endParaRPr lang="en-US" altLang="zh-CN" sz="2800" dirty="0">
              <a:latin typeface="Times New Roman" panose="02020603050405020304" pitchFamily="18" charset="0"/>
              <a:ea typeface="宋体" panose="02010600030101010101" pitchFamily="2" charset="-122"/>
            </a:endParaRPr>
          </a:p>
        </p:txBody>
      </p:sp>
      <p:sp>
        <p:nvSpPr>
          <p:cNvPr id="44" name="Text Box 12"/>
          <p:cNvSpPr txBox="1"/>
          <p:nvPr/>
        </p:nvSpPr>
        <p:spPr>
          <a:xfrm>
            <a:off x="485775" y="5441950"/>
            <a:ext cx="2033588" cy="519113"/>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STA     ANS</a:t>
            </a:r>
            <a:endParaRPr lang="en-US" altLang="zh-CN" sz="2800" dirty="0">
              <a:latin typeface="Times New Roman" panose="02020603050405020304" pitchFamily="18" charset="0"/>
              <a:ea typeface="宋体" panose="02010600030101010101" pitchFamily="2" charset="-122"/>
            </a:endParaRPr>
          </a:p>
        </p:txBody>
      </p:sp>
      <p:sp>
        <p:nvSpPr>
          <p:cNvPr id="45" name="Text Box 13"/>
          <p:cNvSpPr txBox="1"/>
          <p:nvPr/>
        </p:nvSpPr>
        <p:spPr>
          <a:xfrm>
            <a:off x="4445000" y="1631950"/>
            <a:ext cx="1824038" cy="519113"/>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LDA     # 0</a:t>
            </a:r>
            <a:endParaRPr lang="en-US" altLang="zh-CN" sz="2800" dirty="0">
              <a:latin typeface="Times New Roman" panose="02020603050405020304" pitchFamily="18" charset="0"/>
              <a:ea typeface="宋体" panose="02010600030101010101" pitchFamily="2" charset="-122"/>
            </a:endParaRPr>
          </a:p>
        </p:txBody>
      </p:sp>
      <p:sp>
        <p:nvSpPr>
          <p:cNvPr id="46" name="Text Box 14"/>
          <p:cNvSpPr txBox="1"/>
          <p:nvPr/>
        </p:nvSpPr>
        <p:spPr>
          <a:xfrm>
            <a:off x="4445000" y="2174875"/>
            <a:ext cx="1824038" cy="519113"/>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LDX     # 0</a:t>
            </a:r>
            <a:endParaRPr lang="en-US" altLang="zh-CN" sz="2800" dirty="0">
              <a:latin typeface="Times New Roman" panose="02020603050405020304" pitchFamily="18" charset="0"/>
              <a:ea typeface="宋体" panose="02010600030101010101" pitchFamily="2" charset="-122"/>
            </a:endParaRPr>
          </a:p>
        </p:txBody>
      </p:sp>
      <p:sp>
        <p:nvSpPr>
          <p:cNvPr id="47" name="Text Box 15"/>
          <p:cNvSpPr txBox="1"/>
          <p:nvPr/>
        </p:nvSpPr>
        <p:spPr>
          <a:xfrm>
            <a:off x="4445000" y="3263900"/>
            <a:ext cx="836613" cy="519113"/>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INX</a:t>
            </a:r>
            <a:endParaRPr lang="en-US" altLang="zh-CN" sz="2800" dirty="0">
              <a:latin typeface="Times New Roman" panose="02020603050405020304" pitchFamily="18" charset="0"/>
              <a:ea typeface="宋体" panose="02010600030101010101" pitchFamily="2" charset="-122"/>
            </a:endParaRPr>
          </a:p>
        </p:txBody>
      </p:sp>
      <p:sp>
        <p:nvSpPr>
          <p:cNvPr id="48" name="Text Box 16"/>
          <p:cNvSpPr txBox="1"/>
          <p:nvPr/>
        </p:nvSpPr>
        <p:spPr>
          <a:xfrm>
            <a:off x="4445000" y="3808413"/>
            <a:ext cx="1973263" cy="519112"/>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CPX      # N</a:t>
            </a:r>
            <a:endParaRPr lang="en-US" altLang="zh-CN" sz="2800" dirty="0">
              <a:latin typeface="Times New Roman" panose="02020603050405020304" pitchFamily="18" charset="0"/>
              <a:ea typeface="宋体" panose="02010600030101010101" pitchFamily="2" charset="-122"/>
            </a:endParaRPr>
          </a:p>
        </p:txBody>
      </p:sp>
      <p:sp>
        <p:nvSpPr>
          <p:cNvPr id="49" name="Text Box 17"/>
          <p:cNvSpPr txBox="1"/>
          <p:nvPr/>
        </p:nvSpPr>
        <p:spPr>
          <a:xfrm>
            <a:off x="4445000" y="4352925"/>
            <a:ext cx="1782763" cy="519113"/>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BNE      M</a:t>
            </a:r>
            <a:endParaRPr lang="en-US" altLang="zh-CN" sz="2800" dirty="0">
              <a:latin typeface="Times New Roman" panose="02020603050405020304" pitchFamily="18" charset="0"/>
              <a:ea typeface="宋体" panose="02010600030101010101" pitchFamily="2" charset="-122"/>
            </a:endParaRPr>
          </a:p>
        </p:txBody>
      </p:sp>
      <p:sp>
        <p:nvSpPr>
          <p:cNvPr id="50" name="Text Box 18"/>
          <p:cNvSpPr txBox="1"/>
          <p:nvPr/>
        </p:nvSpPr>
        <p:spPr>
          <a:xfrm>
            <a:off x="4445000" y="4897438"/>
            <a:ext cx="1982788" cy="519112"/>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DIV       # N</a:t>
            </a:r>
            <a:endParaRPr lang="en-US" altLang="zh-CN" sz="2800" dirty="0">
              <a:latin typeface="Times New Roman" panose="02020603050405020304" pitchFamily="18" charset="0"/>
              <a:ea typeface="宋体" panose="02010600030101010101" pitchFamily="2" charset="-122"/>
            </a:endParaRPr>
          </a:p>
        </p:txBody>
      </p:sp>
      <p:sp>
        <p:nvSpPr>
          <p:cNvPr id="51" name="Text Box 19"/>
          <p:cNvSpPr txBox="1"/>
          <p:nvPr/>
        </p:nvSpPr>
        <p:spPr>
          <a:xfrm>
            <a:off x="4445000" y="5441950"/>
            <a:ext cx="2122488" cy="519113"/>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STA      ANS</a:t>
            </a:r>
            <a:endParaRPr lang="en-US" altLang="zh-CN" sz="2800" dirty="0">
              <a:latin typeface="Times New Roman" panose="02020603050405020304" pitchFamily="18" charset="0"/>
              <a:ea typeface="宋体" panose="02010600030101010101" pitchFamily="2" charset="-122"/>
            </a:endParaRPr>
          </a:p>
        </p:txBody>
      </p:sp>
      <p:sp>
        <p:nvSpPr>
          <p:cNvPr id="52" name="Text Box 20"/>
          <p:cNvSpPr txBox="1"/>
          <p:nvPr/>
        </p:nvSpPr>
        <p:spPr>
          <a:xfrm>
            <a:off x="485775" y="5989638"/>
            <a:ext cx="2606675" cy="519112"/>
          </a:xfrm>
          <a:prstGeom prst="rect">
            <a:avLst/>
          </a:prstGeom>
          <a:noFill/>
          <a:ln w="952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共 </a:t>
            </a:r>
            <a:r>
              <a:rPr lang="en-US" altLang="zh-CN" sz="2800" i="1" dirty="0">
                <a:solidFill>
                  <a:srgbClr val="C00000"/>
                </a:solidFill>
                <a:latin typeface="Times New Roman" panose="02020603050405020304" pitchFamily="18" charset="0"/>
                <a:ea typeface="宋体" panose="02010600030101010101" pitchFamily="2" charset="-122"/>
              </a:rPr>
              <a:t>N</a:t>
            </a:r>
            <a:r>
              <a:rPr lang="en-US" altLang="zh-CN" sz="2800" dirty="0">
                <a:solidFill>
                  <a:srgbClr val="C00000"/>
                </a:solidFill>
                <a:latin typeface="Times New Roman" panose="02020603050405020304" pitchFamily="18" charset="0"/>
                <a:ea typeface="宋体" panose="02010600030101010101" pitchFamily="2" charset="-122"/>
              </a:rPr>
              <a:t> + 2 </a:t>
            </a:r>
            <a:r>
              <a:rPr lang="zh-CN" altLang="en-US" sz="2800" dirty="0">
                <a:latin typeface="Times New Roman" panose="02020603050405020304" pitchFamily="18" charset="0"/>
                <a:ea typeface="宋体" panose="02010600030101010101" pitchFamily="2" charset="-122"/>
              </a:rPr>
              <a:t>条指令</a:t>
            </a:r>
            <a:endParaRPr lang="zh-CN" altLang="en-US" sz="2800" dirty="0">
              <a:latin typeface="Times New Roman" panose="02020603050405020304" pitchFamily="18" charset="0"/>
              <a:ea typeface="宋体" panose="02010600030101010101" pitchFamily="2" charset="-122"/>
            </a:endParaRPr>
          </a:p>
        </p:txBody>
      </p:sp>
      <p:sp>
        <p:nvSpPr>
          <p:cNvPr id="53" name="Text Box 21"/>
          <p:cNvSpPr txBox="1"/>
          <p:nvPr/>
        </p:nvSpPr>
        <p:spPr>
          <a:xfrm>
            <a:off x="4445000" y="5989638"/>
            <a:ext cx="2522538" cy="519112"/>
          </a:xfrm>
          <a:prstGeom prst="rect">
            <a:avLst/>
          </a:prstGeom>
          <a:noFill/>
          <a:ln w="9525">
            <a:noFill/>
          </a:ln>
        </p:spPr>
        <p:txBody>
          <a:bodyPr anchor="t" anchorCtr="0">
            <a:spAutoFit/>
          </a:bodyPr>
          <a:p>
            <a:r>
              <a:rPr lang="zh-CN" altLang="en-US" sz="2800" dirty="0">
                <a:latin typeface="Times New Roman" panose="02020603050405020304" pitchFamily="18" charset="0"/>
                <a:ea typeface="宋体" panose="02010600030101010101" pitchFamily="2" charset="-122"/>
              </a:rPr>
              <a:t>共 </a:t>
            </a:r>
            <a:r>
              <a:rPr lang="zh-CN" altLang="en-US" sz="2800" dirty="0">
                <a:solidFill>
                  <a:srgbClr val="C00000"/>
                </a:solidFill>
                <a:latin typeface="Times New Roman" panose="02020603050405020304" pitchFamily="18" charset="0"/>
                <a:ea typeface="宋体" panose="02010600030101010101" pitchFamily="2" charset="-122"/>
              </a:rPr>
              <a:t>8 </a:t>
            </a:r>
            <a:r>
              <a:rPr lang="zh-CN" altLang="en-US" sz="2800" dirty="0">
                <a:latin typeface="Times New Roman" panose="02020603050405020304" pitchFamily="18" charset="0"/>
                <a:ea typeface="宋体" panose="02010600030101010101" pitchFamily="2" charset="-122"/>
              </a:rPr>
              <a:t>条指令</a:t>
            </a:r>
            <a:endParaRPr lang="zh-CN" altLang="en-US" sz="2800" dirty="0">
              <a:latin typeface="Times New Roman" panose="02020603050405020304" pitchFamily="18" charset="0"/>
              <a:ea typeface="宋体" panose="02010600030101010101" pitchFamily="2" charset="-122"/>
            </a:endParaRPr>
          </a:p>
        </p:txBody>
      </p:sp>
      <p:sp>
        <p:nvSpPr>
          <p:cNvPr id="54" name="Text Box 22"/>
          <p:cNvSpPr txBox="1"/>
          <p:nvPr/>
        </p:nvSpPr>
        <p:spPr>
          <a:xfrm>
            <a:off x="4445000" y="2719388"/>
            <a:ext cx="2092325" cy="519112"/>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ADD     X, D</a:t>
            </a:r>
            <a:endParaRPr lang="en-US" altLang="zh-CN" sz="2800" dirty="0">
              <a:latin typeface="Times New Roman" panose="02020603050405020304" pitchFamily="18" charset="0"/>
              <a:ea typeface="宋体" panose="02010600030101010101" pitchFamily="2" charset="-122"/>
            </a:endParaRPr>
          </a:p>
        </p:txBody>
      </p:sp>
      <p:sp>
        <p:nvSpPr>
          <p:cNvPr id="55" name="Text Box 23"/>
          <p:cNvSpPr txBox="1"/>
          <p:nvPr/>
        </p:nvSpPr>
        <p:spPr>
          <a:xfrm>
            <a:off x="3836988" y="2713038"/>
            <a:ext cx="519112" cy="519112"/>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M</a:t>
            </a:r>
            <a:endParaRPr lang="en-US" altLang="zh-CN" sz="2800" dirty="0">
              <a:latin typeface="Times New Roman" panose="02020603050405020304" pitchFamily="18" charset="0"/>
              <a:ea typeface="宋体" panose="02010600030101010101" pitchFamily="2" charset="-122"/>
            </a:endParaRPr>
          </a:p>
        </p:txBody>
      </p:sp>
      <p:sp>
        <p:nvSpPr>
          <p:cNvPr id="56" name="Freeform 24"/>
          <p:cNvSpPr/>
          <p:nvPr/>
        </p:nvSpPr>
        <p:spPr>
          <a:xfrm>
            <a:off x="3684588" y="3003550"/>
            <a:ext cx="533400" cy="1600200"/>
          </a:xfrm>
          <a:custGeom>
            <a:avLst/>
            <a:gdLst/>
            <a:ahLst/>
            <a:cxnLst>
              <a:cxn ang="0">
                <a:pos x="846772589" y="2147483647"/>
              </a:cxn>
              <a:cxn ang="0">
                <a:pos x="0" y="2147483647"/>
              </a:cxn>
              <a:cxn ang="0">
                <a:pos x="0" y="0"/>
              </a:cxn>
              <a:cxn ang="0">
                <a:pos x="302418739" y="0"/>
              </a:cxn>
            </a:cxnLst>
            <a:pathLst>
              <a:path w="336" h="1008">
                <a:moveTo>
                  <a:pt x="336" y="1008"/>
                </a:moveTo>
                <a:lnTo>
                  <a:pt x="0" y="1008"/>
                </a:lnTo>
                <a:lnTo>
                  <a:pt x="0" y="0"/>
                </a:lnTo>
                <a:lnTo>
                  <a:pt x="120" y="0"/>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57" name="Text Box 25"/>
          <p:cNvSpPr txBox="1"/>
          <p:nvPr/>
        </p:nvSpPr>
        <p:spPr>
          <a:xfrm>
            <a:off x="6732588" y="2241550"/>
            <a:ext cx="2209800" cy="396875"/>
          </a:xfrm>
          <a:prstGeom prst="rect">
            <a:avLst/>
          </a:prstGeom>
          <a:noFill/>
          <a:ln w="2857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X </a:t>
            </a:r>
            <a:r>
              <a:rPr lang="zh-CN" altLang="en-US" sz="2000" dirty="0">
                <a:latin typeface="Times New Roman" panose="02020603050405020304" pitchFamily="18" charset="0"/>
                <a:ea typeface="宋体" panose="02010600030101010101" pitchFamily="2" charset="-122"/>
              </a:rPr>
              <a:t>为变址寄存器</a:t>
            </a:r>
            <a:endParaRPr lang="zh-CN" altLang="en-US" sz="2000" dirty="0">
              <a:latin typeface="Times New Roman" panose="02020603050405020304" pitchFamily="18" charset="0"/>
              <a:ea typeface="宋体" panose="02010600030101010101" pitchFamily="2" charset="-122"/>
            </a:endParaRPr>
          </a:p>
        </p:txBody>
      </p:sp>
      <p:sp>
        <p:nvSpPr>
          <p:cNvPr id="58" name="Text Box 26"/>
          <p:cNvSpPr txBox="1"/>
          <p:nvPr/>
        </p:nvSpPr>
        <p:spPr>
          <a:xfrm>
            <a:off x="6732588" y="2759075"/>
            <a:ext cx="2209800" cy="396875"/>
          </a:xfrm>
          <a:prstGeom prst="rect">
            <a:avLst/>
          </a:prstGeom>
          <a:noFill/>
          <a:ln w="2857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D </a:t>
            </a:r>
            <a:r>
              <a:rPr lang="zh-CN" altLang="en-US" sz="2000" dirty="0">
                <a:latin typeface="Times New Roman" panose="02020603050405020304" pitchFamily="18" charset="0"/>
                <a:ea typeface="宋体" panose="02010600030101010101" pitchFamily="2" charset="-122"/>
              </a:rPr>
              <a:t>为形式地址</a:t>
            </a:r>
            <a:endParaRPr lang="zh-CN" altLang="en-US" sz="2000" dirty="0">
              <a:latin typeface="Times New Roman" panose="02020603050405020304" pitchFamily="18" charset="0"/>
              <a:ea typeface="宋体" panose="02010600030101010101" pitchFamily="2" charset="-122"/>
            </a:endParaRPr>
          </a:p>
        </p:txBody>
      </p:sp>
      <p:sp>
        <p:nvSpPr>
          <p:cNvPr id="59" name="Text Box 27"/>
          <p:cNvSpPr txBox="1"/>
          <p:nvPr/>
        </p:nvSpPr>
        <p:spPr>
          <a:xfrm>
            <a:off x="6732588" y="3902075"/>
            <a:ext cx="2209800" cy="396875"/>
          </a:xfrm>
          <a:prstGeom prst="rect">
            <a:avLst/>
          </a:prstGeom>
          <a:noFill/>
          <a:ln w="2857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(X) </a:t>
            </a:r>
            <a:r>
              <a:rPr lang="zh-CN" altLang="en-US" sz="2000" dirty="0">
                <a:latin typeface="Times New Roman" panose="02020603050405020304" pitchFamily="18" charset="0"/>
                <a:ea typeface="宋体" panose="02010600030101010101" pitchFamily="2" charset="-122"/>
              </a:rPr>
              <a:t>和 #</a:t>
            </a:r>
            <a:r>
              <a:rPr lang="en-US" altLang="zh-CN" sz="2000" i="1" dirty="0">
                <a:latin typeface="Times New Roman" panose="02020603050405020304" pitchFamily="18" charset="0"/>
                <a:ea typeface="宋体" panose="02010600030101010101" pitchFamily="2" charset="-122"/>
              </a:rPr>
              <a:t>N</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比较</a:t>
            </a:r>
            <a:endParaRPr lang="zh-CN" altLang="en-US" sz="2000" dirty="0">
              <a:latin typeface="Times New Roman" panose="02020603050405020304" pitchFamily="18" charset="0"/>
              <a:ea typeface="宋体" panose="02010600030101010101" pitchFamily="2" charset="-122"/>
            </a:endParaRPr>
          </a:p>
        </p:txBody>
      </p:sp>
      <p:grpSp>
        <p:nvGrpSpPr>
          <p:cNvPr id="2" name="Group 28"/>
          <p:cNvGrpSpPr/>
          <p:nvPr/>
        </p:nvGrpSpPr>
        <p:grpSpPr>
          <a:xfrm>
            <a:off x="6732588" y="3308350"/>
            <a:ext cx="2209800" cy="396875"/>
            <a:chOff x="4224" y="2112"/>
            <a:chExt cx="1392" cy="250"/>
          </a:xfrm>
        </p:grpSpPr>
        <p:sp>
          <p:nvSpPr>
            <p:cNvPr id="60444" name="Text Box 29"/>
            <p:cNvSpPr txBox="1"/>
            <p:nvPr/>
          </p:nvSpPr>
          <p:spPr>
            <a:xfrm>
              <a:off x="4224" y="2112"/>
              <a:ext cx="1392" cy="250"/>
            </a:xfrm>
            <a:prstGeom prst="rect">
              <a:avLst/>
            </a:prstGeom>
            <a:noFill/>
            <a:ln w="2857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(X) +1      X</a:t>
              </a:r>
              <a:endParaRPr lang="zh-CN" altLang="en-US" sz="2000" dirty="0">
                <a:latin typeface="Times New Roman" panose="02020603050405020304" pitchFamily="18" charset="0"/>
                <a:ea typeface="宋体" panose="02010600030101010101" pitchFamily="2" charset="-122"/>
              </a:endParaRPr>
            </a:p>
          </p:txBody>
        </p:sp>
        <p:sp>
          <p:nvSpPr>
            <p:cNvPr id="60445" name="Line 30"/>
            <p:cNvSpPr/>
            <p:nvPr/>
          </p:nvSpPr>
          <p:spPr>
            <a:xfrm>
              <a:off x="4713" y="2221"/>
              <a:ext cx="192" cy="0"/>
            </a:xfrm>
            <a:prstGeom prst="line">
              <a:avLst/>
            </a:prstGeom>
            <a:ln w="28575" cap="flat" cmpd="sng">
              <a:solidFill>
                <a:schemeClr val="tx1"/>
              </a:solidFill>
              <a:prstDash val="solid"/>
              <a:round/>
              <a:headEnd type="none" w="med" len="med"/>
              <a:tailEnd type="stealth" w="med" len="med"/>
            </a:ln>
          </p:spPr>
        </p:sp>
      </p:grpSp>
      <p:sp>
        <p:nvSpPr>
          <p:cNvPr id="63" name="Text Box 31"/>
          <p:cNvSpPr txBox="1"/>
          <p:nvPr/>
        </p:nvSpPr>
        <p:spPr>
          <a:xfrm>
            <a:off x="6732588" y="4435475"/>
            <a:ext cx="2209800" cy="396875"/>
          </a:xfrm>
          <a:prstGeom prst="rect">
            <a:avLst/>
          </a:prstGeom>
          <a:noFill/>
          <a:ln w="28575">
            <a:noFill/>
          </a:ln>
        </p:spPr>
        <p:txBody>
          <a:bodyPr anchor="t" anchorCtr="0">
            <a:spAutoFit/>
          </a:bodyPr>
          <a:p>
            <a:pPr>
              <a:spcBef>
                <a:spcPct val="50000"/>
              </a:spcBef>
            </a:pPr>
            <a:r>
              <a:rPr lang="zh-CN" altLang="en-US" sz="2000" dirty="0">
                <a:latin typeface="Times New Roman" panose="02020603050405020304" pitchFamily="18" charset="0"/>
                <a:ea typeface="宋体" panose="02010600030101010101" pitchFamily="2" charset="-122"/>
              </a:rPr>
              <a:t>结果不为零则转</a:t>
            </a:r>
            <a:endParaRPr lang="zh-CN" altLang="en-US" sz="2000" dirty="0">
              <a:latin typeface="Times New Roman" panose="02020603050405020304" pitchFamily="18" charset="0"/>
              <a:ea typeface="宋体" panose="02010600030101010101" pitchFamily="2" charset="-122"/>
            </a:endParaRPr>
          </a:p>
        </p:txBody>
      </p:sp>
      <p:sp>
        <p:nvSpPr>
          <p:cNvPr id="60447"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linds(horizontal)">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slide(fromTop)">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blinds(horizontal)">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blinds(horizontal)">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blinds(horizontal)">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linds(horizontal)">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blinds(horizontal)">
                                      <p:cBhvr>
                                        <p:cTn id="62" dur="5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linds(horizont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blinds(horizontal)">
                                      <p:cBhvr>
                                        <p:cTn id="72" dur="5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blinds(horizontal)">
                                      <p:cBhvr>
                                        <p:cTn id="77" dur="500"/>
                                        <p:tgtEl>
                                          <p:spTgt spid="5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linds(horizontal)">
                                      <p:cBhvr>
                                        <p:cTn id="82" dur="500"/>
                                        <p:tgtEl>
                                          <p:spTgt spid="5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blinds(horizontal)">
                                      <p:cBhvr>
                                        <p:cTn id="87" dur="500"/>
                                        <p:tgtEl>
                                          <p:spTgt spid="4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blinds(horizontal)">
                                      <p:cBhvr>
                                        <p:cTn id="92" dur="500"/>
                                        <p:tgtEl>
                                          <p:spTgt spid="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blinds(horizontal)">
                                      <p:cBhvr>
                                        <p:cTn id="97" dur="500"/>
                                        <p:tgtEl>
                                          <p:spTgt spid="48"/>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blinds(horizontal)">
                                      <p:cBhvr>
                                        <p:cTn id="102" dur="500"/>
                                        <p:tgtEl>
                                          <p:spTgt spid="59"/>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blinds(horizontal)">
                                      <p:cBhvr>
                                        <p:cTn id="107" dur="500"/>
                                        <p:tgtEl>
                                          <p:spTgt spid="49"/>
                                        </p:tgtEl>
                                      </p:cBhvr>
                                    </p:animEffect>
                                  </p:childTnLst>
                                </p:cTn>
                              </p:par>
                            </p:childTnLst>
                          </p:cTn>
                        </p:par>
                      </p:childTnLst>
                    </p:cTn>
                  </p:par>
                  <p:par>
                    <p:cTn id="108" fill="hold">
                      <p:stCondLst>
                        <p:cond delay="indefinite"/>
                      </p:stCondLst>
                      <p:childTnLst>
                        <p:par>
                          <p:cTn id="109" fill="hold">
                            <p:stCondLst>
                              <p:cond delay="0"/>
                            </p:stCondLst>
                            <p:childTnLst>
                              <p:par>
                                <p:cTn id="110" presetID="18" presetClass="entr" presetSubtype="9" fill="hold" nodeType="clickEffect">
                                  <p:stCondLst>
                                    <p:cond delay="0"/>
                                  </p:stCondLst>
                                  <p:childTnLst>
                                    <p:set>
                                      <p:cBhvr>
                                        <p:cTn id="111" dur="1" fill="hold">
                                          <p:stCondLst>
                                            <p:cond delay="0"/>
                                          </p:stCondLst>
                                        </p:cTn>
                                        <p:tgtEl>
                                          <p:spTgt spid="56"/>
                                        </p:tgtEl>
                                        <p:attrNameLst>
                                          <p:attrName>style.visibility</p:attrName>
                                        </p:attrNameLst>
                                      </p:cBhvr>
                                      <p:to>
                                        <p:strVal val="visible"/>
                                      </p:to>
                                    </p:set>
                                    <p:animEffect transition="in" filter="strips(upLeft)">
                                      <p:cBhvr>
                                        <p:cTn id="112" dur="500"/>
                                        <p:tgtEl>
                                          <p:spTgt spid="56"/>
                                        </p:tgtEl>
                                      </p:cBhvr>
                                    </p:animEffect>
                                  </p:childTnLst>
                                </p:cTn>
                              </p:par>
                            </p:childTnLst>
                          </p:cTn>
                        </p:par>
                        <p:par>
                          <p:cTn id="113" fill="hold">
                            <p:stCondLst>
                              <p:cond delay="500"/>
                            </p:stCondLst>
                            <p:childTnLst>
                              <p:par>
                                <p:cTn id="114" presetID="3" presetClass="entr" presetSubtype="10" fill="hold" grpId="0" nodeType="after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blinds(horizontal)">
                                      <p:cBhvr>
                                        <p:cTn id="116" dur="500"/>
                                        <p:tgtEl>
                                          <p:spTgt spid="55"/>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blinds(horizontal)">
                                      <p:cBhvr>
                                        <p:cTn id="121" dur="500"/>
                                        <p:tgtEl>
                                          <p:spTgt spid="63"/>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0"/>
                                        </p:tgtEl>
                                        <p:attrNameLst>
                                          <p:attrName>style.visibility</p:attrName>
                                        </p:attrNameLst>
                                      </p:cBhvr>
                                      <p:to>
                                        <p:strVal val="visible"/>
                                      </p:to>
                                    </p:set>
                                    <p:animEffect transition="in" filter="blinds(horizontal)">
                                      <p:cBhvr>
                                        <p:cTn id="126" dur="500"/>
                                        <p:tgtEl>
                                          <p:spTgt spid="50"/>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51"/>
                                        </p:tgtEl>
                                        <p:attrNameLst>
                                          <p:attrName>style.visibility</p:attrName>
                                        </p:attrNameLst>
                                      </p:cBhvr>
                                      <p:to>
                                        <p:strVal val="visible"/>
                                      </p:to>
                                    </p:set>
                                    <p:animEffect transition="in" filter="blinds(horizontal)">
                                      <p:cBhvr>
                                        <p:cTn id="131" dur="500"/>
                                        <p:tgtEl>
                                          <p:spTgt spid="51"/>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blinds(horizontal)">
                                      <p:cBhvr>
                                        <p:cTn id="13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7" grpId="0"/>
      <p:bldP spid="58" grpId="0"/>
      <p:bldP spid="59" grpId="0"/>
      <p:bldP spid="6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相对寻址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50179" name="Rectangle 3"/>
          <p:cNvSpPr>
            <a:spLocks noGrp="1" noChangeArrowheads="1"/>
          </p:cNvSpPr>
          <p:nvPr>
            <p:ph idx="1"/>
          </p:nvPr>
        </p:nvSpPr>
        <p:spPr>
          <a:xfrm>
            <a:off x="539750" y="1095375"/>
            <a:ext cx="8147050" cy="2160588"/>
          </a:xfrm>
          <a:ln/>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相对寻址的有效地址是将程序计数器</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PC</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的内容（即当前指令的地址）与指令字中的形式地址</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相加而成。即 </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EA</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PC</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457200" marR="0" lvl="1" indent="0" algn="l" defTabSz="914400" rtl="0" eaLnBrk="1" fontAlgn="base" latinLnBrk="0" hangingPunct="1">
              <a:lnSpc>
                <a:spcPct val="90000"/>
              </a:lnSpc>
              <a:spcBef>
                <a:spcPts val="600"/>
              </a:spcBef>
              <a:spcAft>
                <a:spcPts val="600"/>
              </a:spcAft>
              <a:buClrTx/>
              <a:buSzTx/>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A </a:t>
            </a:r>
            <a:r>
              <a:rPr kumimoji="1" lang="zh-CN" altLang="en-US"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的位数决定操作数的寻址范围，程序浮动，广泛用于转移指令</a:t>
            </a:r>
            <a:r>
              <a:rPr kumimoji="1" lang="en-US" altLang="zh-CN"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可正可负</a:t>
            </a:r>
            <a:r>
              <a:rPr kumimoji="1" lang="en-US" altLang="zh-CN"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a:t>
            </a:r>
            <a:r>
              <a:rPr kumimoji="1" lang="zh-CN" altLang="en-US"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rPr>
              <a:t>通常用补码表示</a:t>
            </a:r>
            <a:endParaRPr kumimoji="1" lang="zh-CN" altLang="en-US" sz="2800" b="1" i="0" u="none" strike="noStrike" kern="0" cap="none" spc="0" normalizeH="0" baseline="0" noProof="0" dirty="0" smtClean="0">
              <a:ln>
                <a:noFill/>
              </a:ln>
              <a:solidFill>
                <a:schemeClr val="tx1"/>
              </a:solidFill>
              <a:effectLst/>
              <a:uLnTx/>
              <a:uFillTx/>
              <a:latin typeface="楷体_GB2312" pitchFamily="49" charset="-122"/>
              <a:ea typeface="微软雅黑 Light" panose="020B0502040204020203" pitchFamily="34" charset="-122"/>
              <a:cs typeface="+mn-cs"/>
            </a:endParaRPr>
          </a:p>
        </p:txBody>
      </p:sp>
      <p:sp>
        <p:nvSpPr>
          <p:cNvPr id="45" name="Rectangle 8"/>
          <p:cNvSpPr/>
          <p:nvPr/>
        </p:nvSpPr>
        <p:spPr>
          <a:xfrm>
            <a:off x="5532438" y="5956300"/>
            <a:ext cx="1752600" cy="381000"/>
          </a:xfrm>
          <a:prstGeom prst="rect">
            <a:avLst/>
          </a:prstGeom>
          <a:noFill/>
          <a:ln w="28575">
            <a:noFill/>
          </a:ln>
        </p:spPr>
        <p:txBody>
          <a:bodyPr wrap="none" anchor="ctr" anchorCtr="0"/>
          <a:p>
            <a:pPr algn="ctr"/>
            <a:r>
              <a:rPr lang="zh-CN" altLang="en-US" sz="2000" dirty="0">
                <a:latin typeface="Times New Roman" panose="02020603050405020304" pitchFamily="18" charset="0"/>
                <a:ea typeface="宋体" panose="02010600030101010101" pitchFamily="2" charset="-122"/>
              </a:rPr>
              <a:t>操作数</a:t>
            </a:r>
            <a:endParaRPr lang="zh-CN" altLang="en-US" sz="2000" dirty="0">
              <a:latin typeface="Times New Roman" panose="02020603050405020304" pitchFamily="18" charset="0"/>
              <a:ea typeface="宋体" panose="02010600030101010101" pitchFamily="2" charset="-122"/>
            </a:endParaRPr>
          </a:p>
        </p:txBody>
      </p:sp>
      <p:sp>
        <p:nvSpPr>
          <p:cNvPr id="46" name="AutoShape 9"/>
          <p:cNvSpPr/>
          <p:nvPr/>
        </p:nvSpPr>
        <p:spPr>
          <a:xfrm rot="5400000">
            <a:off x="3551238" y="3289300"/>
            <a:ext cx="152400" cy="762000"/>
          </a:xfrm>
          <a:prstGeom prst="leftBrace">
            <a:avLst>
              <a:gd name="adj1" fmla="val 41597"/>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7" name="Text Box 10"/>
          <p:cNvSpPr txBox="1"/>
          <p:nvPr/>
        </p:nvSpPr>
        <p:spPr>
          <a:xfrm>
            <a:off x="3001963" y="3213100"/>
            <a:ext cx="12065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寻址特征</a:t>
            </a:r>
            <a:endParaRPr lang="zh-CN" altLang="en-US" sz="2000" dirty="0">
              <a:latin typeface="Times New Roman" panose="02020603050405020304" pitchFamily="18" charset="0"/>
              <a:ea typeface="宋体" panose="02010600030101010101" pitchFamily="2" charset="-122"/>
            </a:endParaRPr>
          </a:p>
        </p:txBody>
      </p:sp>
      <p:grpSp>
        <p:nvGrpSpPr>
          <p:cNvPr id="2" name="Group 11"/>
          <p:cNvGrpSpPr/>
          <p:nvPr/>
        </p:nvGrpSpPr>
        <p:grpSpPr>
          <a:xfrm>
            <a:off x="3627438" y="5267325"/>
            <a:ext cx="1066800" cy="552450"/>
            <a:chOff x="2396" y="2302"/>
            <a:chExt cx="672" cy="348"/>
          </a:xfrm>
        </p:grpSpPr>
        <p:sp>
          <p:nvSpPr>
            <p:cNvPr id="61447" name="Freeform 12"/>
            <p:cNvSpPr/>
            <p:nvPr/>
          </p:nvSpPr>
          <p:spPr>
            <a:xfrm>
              <a:off x="2396" y="2302"/>
              <a:ext cx="672" cy="338"/>
            </a:xfrm>
            <a:custGeom>
              <a:avLst/>
              <a:gdLst/>
              <a:ahLst/>
              <a:cxnLst>
                <a:cxn ang="0">
                  <a:pos x="0" y="0"/>
                </a:cxn>
                <a:cxn ang="0">
                  <a:pos x="240" y="0"/>
                </a:cxn>
                <a:cxn ang="0">
                  <a:pos x="339" y="129"/>
                </a:cxn>
                <a:cxn ang="0">
                  <a:pos x="432" y="0"/>
                </a:cxn>
                <a:cxn ang="0">
                  <a:pos x="672" y="0"/>
                </a:cxn>
                <a:cxn ang="0">
                  <a:pos x="507" y="338"/>
                </a:cxn>
                <a:cxn ang="0">
                  <a:pos x="192" y="336"/>
                </a:cxn>
                <a:cxn ang="0">
                  <a:pos x="0" y="0"/>
                </a:cxn>
              </a:cxnLst>
              <a:pathLst>
                <a:path w="672" h="338">
                  <a:moveTo>
                    <a:pt x="0" y="0"/>
                  </a:moveTo>
                  <a:lnTo>
                    <a:pt x="240" y="0"/>
                  </a:lnTo>
                  <a:lnTo>
                    <a:pt x="339" y="129"/>
                  </a:lnTo>
                  <a:lnTo>
                    <a:pt x="432" y="0"/>
                  </a:lnTo>
                  <a:lnTo>
                    <a:pt x="672" y="0"/>
                  </a:lnTo>
                  <a:lnTo>
                    <a:pt x="507" y="338"/>
                  </a:lnTo>
                  <a:lnTo>
                    <a:pt x="192" y="336"/>
                  </a:lnTo>
                  <a:lnTo>
                    <a:pt x="0" y="0"/>
                  </a:lnTo>
                  <a:close/>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61448" name="Text Box 13"/>
            <p:cNvSpPr txBox="1"/>
            <p:nvPr/>
          </p:nvSpPr>
          <p:spPr>
            <a:xfrm>
              <a:off x="2517" y="2400"/>
              <a:ext cx="455"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ALU</a:t>
              </a:r>
              <a:endParaRPr lang="en-US" altLang="zh-CN" sz="2000" dirty="0">
                <a:latin typeface="Times New Roman" panose="02020603050405020304" pitchFamily="18" charset="0"/>
                <a:ea typeface="宋体" panose="02010600030101010101" pitchFamily="2" charset="-122"/>
              </a:endParaRPr>
            </a:p>
          </p:txBody>
        </p:sp>
      </p:grpSp>
      <p:grpSp>
        <p:nvGrpSpPr>
          <p:cNvPr id="3" name="Group 14"/>
          <p:cNvGrpSpPr/>
          <p:nvPr/>
        </p:nvGrpSpPr>
        <p:grpSpPr>
          <a:xfrm>
            <a:off x="2484438" y="3746500"/>
            <a:ext cx="2368550" cy="381000"/>
            <a:chOff x="1676" y="1344"/>
            <a:chExt cx="1492" cy="240"/>
          </a:xfrm>
        </p:grpSpPr>
        <p:sp>
          <p:nvSpPr>
            <p:cNvPr id="61450" name="Rectangle 15"/>
            <p:cNvSpPr/>
            <p:nvPr/>
          </p:nvSpPr>
          <p:spPr>
            <a:xfrm>
              <a:off x="1676" y="1344"/>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61451" name="Rectangle 16"/>
            <p:cNvSpPr/>
            <p:nvPr/>
          </p:nvSpPr>
          <p:spPr>
            <a:xfrm>
              <a:off x="2156" y="1344"/>
              <a:ext cx="480" cy="240"/>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52" name="Rectangle 17"/>
            <p:cNvSpPr/>
            <p:nvPr/>
          </p:nvSpPr>
          <p:spPr>
            <a:xfrm>
              <a:off x="2640" y="1344"/>
              <a:ext cx="528"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grpSp>
      <p:sp>
        <p:nvSpPr>
          <p:cNvPr id="55" name="Freeform 18"/>
          <p:cNvSpPr/>
          <p:nvPr/>
        </p:nvSpPr>
        <p:spPr>
          <a:xfrm>
            <a:off x="4438650" y="4343400"/>
            <a:ext cx="1588" cy="889000"/>
          </a:xfrm>
          <a:custGeom>
            <a:avLst/>
            <a:gdLst/>
            <a:ahLst/>
            <a:cxnLst>
              <a:cxn ang="0">
                <a:pos x="2521744" y="0"/>
              </a:cxn>
              <a:cxn ang="0">
                <a:pos x="0" y="1411287282"/>
              </a:cxn>
            </a:cxnLst>
            <a:pathLst>
              <a:path w="1" h="560">
                <a:moveTo>
                  <a:pt x="1" y="0"/>
                </a:moveTo>
                <a:lnTo>
                  <a:pt x="0" y="560"/>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56" name="Freeform 19"/>
          <p:cNvSpPr/>
          <p:nvPr/>
        </p:nvSpPr>
        <p:spPr>
          <a:xfrm>
            <a:off x="4160838" y="5803900"/>
            <a:ext cx="1371600" cy="304800"/>
          </a:xfrm>
          <a:custGeom>
            <a:avLst/>
            <a:gdLst/>
            <a:ahLst/>
            <a:cxnLst>
              <a:cxn ang="0">
                <a:pos x="0" y="0"/>
              </a:cxn>
              <a:cxn ang="0">
                <a:pos x="0" y="483870045"/>
              </a:cxn>
              <a:cxn ang="0">
                <a:pos x="2147483647" y="483870045"/>
              </a:cxn>
            </a:cxnLst>
            <a:pathLst>
              <a:path w="480" h="192">
                <a:moveTo>
                  <a:pt x="0" y="0"/>
                </a:moveTo>
                <a:lnTo>
                  <a:pt x="0" y="192"/>
                </a:lnTo>
                <a:lnTo>
                  <a:pt x="480" y="192"/>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57" name="Text Box 20"/>
          <p:cNvSpPr txBox="1"/>
          <p:nvPr/>
        </p:nvSpPr>
        <p:spPr>
          <a:xfrm>
            <a:off x="7443788" y="5330825"/>
            <a:ext cx="14541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相对距离 </a:t>
            </a:r>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sp>
        <p:nvSpPr>
          <p:cNvPr id="58" name="AutoShape 21"/>
          <p:cNvSpPr/>
          <p:nvPr/>
        </p:nvSpPr>
        <p:spPr>
          <a:xfrm>
            <a:off x="7285038" y="5041900"/>
            <a:ext cx="158750" cy="914400"/>
          </a:xfrm>
          <a:prstGeom prst="rightBrace">
            <a:avLst>
              <a:gd name="adj1" fmla="val 48000"/>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9" name="AutoShape 22"/>
          <p:cNvSpPr/>
          <p:nvPr/>
        </p:nvSpPr>
        <p:spPr>
          <a:xfrm rot="-5400000">
            <a:off x="4357688" y="3860800"/>
            <a:ext cx="152400" cy="838200"/>
          </a:xfrm>
          <a:prstGeom prst="leftBrace">
            <a:avLst>
              <a:gd name="adj1" fmla="val 45756"/>
              <a:gd name="adj2" fmla="val 50000"/>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0" name="AutoShape 23"/>
          <p:cNvSpPr/>
          <p:nvPr/>
        </p:nvSpPr>
        <p:spPr>
          <a:xfrm rot="-5400000">
            <a:off x="1995488" y="4329113"/>
            <a:ext cx="152400" cy="990600"/>
          </a:xfrm>
          <a:prstGeom prst="leftBrace">
            <a:avLst>
              <a:gd name="adj1" fmla="val 54076"/>
              <a:gd name="adj2" fmla="val 50958"/>
            </a:avLst>
          </a:prstGeom>
          <a:noFill/>
          <a:ln w="2857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 name="Freeform 24"/>
          <p:cNvSpPr/>
          <p:nvPr/>
        </p:nvSpPr>
        <p:spPr>
          <a:xfrm>
            <a:off x="2071688" y="4937125"/>
            <a:ext cx="1752600" cy="333375"/>
          </a:xfrm>
          <a:custGeom>
            <a:avLst/>
            <a:gdLst/>
            <a:ahLst/>
            <a:cxnLst>
              <a:cxn ang="0">
                <a:pos x="0" y="0"/>
              </a:cxn>
              <a:cxn ang="0">
                <a:pos x="0" y="241935029"/>
              </a:cxn>
              <a:cxn ang="0">
                <a:pos x="2147483647" y="241935029"/>
              </a:cxn>
              <a:cxn ang="0">
                <a:pos x="2147483647" y="529232857"/>
              </a:cxn>
            </a:cxnLst>
            <a:pathLst>
              <a:path w="1104" h="210">
                <a:moveTo>
                  <a:pt x="0" y="0"/>
                </a:moveTo>
                <a:lnTo>
                  <a:pt x="0" y="96"/>
                </a:lnTo>
                <a:lnTo>
                  <a:pt x="1104" y="96"/>
                </a:lnTo>
                <a:lnTo>
                  <a:pt x="1104" y="210"/>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nvGrpSpPr>
          <p:cNvPr id="4" name="Group 25"/>
          <p:cNvGrpSpPr/>
          <p:nvPr/>
        </p:nvGrpSpPr>
        <p:grpSpPr>
          <a:xfrm>
            <a:off x="1042988" y="4340225"/>
            <a:ext cx="1524000" cy="396875"/>
            <a:chOff x="768" y="1584"/>
            <a:chExt cx="960" cy="250"/>
          </a:xfrm>
        </p:grpSpPr>
        <p:grpSp>
          <p:nvGrpSpPr>
            <p:cNvPr id="61461" name="Group 26"/>
            <p:cNvGrpSpPr/>
            <p:nvPr/>
          </p:nvGrpSpPr>
          <p:grpSpPr>
            <a:xfrm>
              <a:off x="1104" y="1584"/>
              <a:ext cx="624" cy="250"/>
              <a:chOff x="864" y="2150"/>
              <a:chExt cx="624" cy="250"/>
            </a:xfrm>
          </p:grpSpPr>
          <p:sp>
            <p:nvSpPr>
              <p:cNvPr id="61462" name="Text Box 27"/>
              <p:cNvSpPr txBox="1"/>
              <p:nvPr/>
            </p:nvSpPr>
            <p:spPr>
              <a:xfrm>
                <a:off x="960" y="2150"/>
                <a:ext cx="436"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1000</a:t>
                </a:r>
                <a:endParaRPr lang="en-US" altLang="zh-CN" sz="2000" dirty="0">
                  <a:latin typeface="Times New Roman" panose="02020603050405020304" pitchFamily="18" charset="0"/>
                  <a:ea typeface="宋体" panose="02010600030101010101" pitchFamily="2" charset="-122"/>
                </a:endParaRPr>
              </a:p>
            </p:txBody>
          </p:sp>
          <p:sp>
            <p:nvSpPr>
              <p:cNvPr id="61463" name="Rectangle 28"/>
              <p:cNvSpPr/>
              <p:nvPr/>
            </p:nvSpPr>
            <p:spPr>
              <a:xfrm>
                <a:off x="864" y="2160"/>
                <a:ext cx="624" cy="24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61464" name="Text Box 29"/>
            <p:cNvSpPr txBox="1"/>
            <p:nvPr/>
          </p:nvSpPr>
          <p:spPr>
            <a:xfrm>
              <a:off x="768" y="1584"/>
              <a:ext cx="576" cy="250"/>
            </a:xfrm>
            <a:prstGeom prst="rect">
              <a:avLst/>
            </a:prstGeom>
            <a:noFill/>
            <a:ln w="2857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PC</a:t>
              </a:r>
              <a:endParaRPr lang="en-US" altLang="zh-CN" sz="2000" dirty="0">
                <a:latin typeface="Times New Roman" panose="02020603050405020304" pitchFamily="18" charset="0"/>
                <a:ea typeface="宋体" panose="02010600030101010101" pitchFamily="2" charset="-122"/>
              </a:endParaRPr>
            </a:p>
          </p:txBody>
        </p:sp>
      </p:grpSp>
      <p:sp>
        <p:nvSpPr>
          <p:cNvPr id="67" name="Freeform 30"/>
          <p:cNvSpPr/>
          <p:nvPr/>
        </p:nvSpPr>
        <p:spPr>
          <a:xfrm>
            <a:off x="4852988" y="3914775"/>
            <a:ext cx="1524000" cy="990600"/>
          </a:xfrm>
          <a:custGeom>
            <a:avLst/>
            <a:gdLst/>
            <a:ahLst/>
            <a:cxnLst>
              <a:cxn ang="0">
                <a:pos x="0" y="0"/>
              </a:cxn>
              <a:cxn ang="0">
                <a:pos x="2147483647" y="0"/>
              </a:cxn>
              <a:cxn ang="0">
                <a:pos x="2147483647" y="1572577282"/>
              </a:cxn>
            </a:cxnLst>
            <a:pathLst>
              <a:path w="960" h="624">
                <a:moveTo>
                  <a:pt x="0" y="0"/>
                </a:moveTo>
                <a:lnTo>
                  <a:pt x="960" y="0"/>
                </a:lnTo>
                <a:lnTo>
                  <a:pt x="960" y="624"/>
                </a:lnTo>
              </a:path>
            </a:pathLst>
          </a:custGeom>
          <a:noFill/>
          <a:ln w="28575" cap="flat" cmpd="sng">
            <a:solidFill>
              <a:schemeClr val="tx1"/>
            </a:solidFill>
            <a:prstDash val="solid"/>
            <a:round/>
            <a:headEnd type="stealth" w="med" len="med"/>
            <a:tailEnd type="none" w="med" len="med"/>
          </a:ln>
        </p:spPr>
        <p:txBody>
          <a:bodyPr/>
          <a:p>
            <a:endParaRPr lang="zh-CN" altLang="en-US"/>
          </a:p>
        </p:txBody>
      </p:sp>
      <p:grpSp>
        <p:nvGrpSpPr>
          <p:cNvPr id="6" name="Group 31"/>
          <p:cNvGrpSpPr/>
          <p:nvPr/>
        </p:nvGrpSpPr>
        <p:grpSpPr>
          <a:xfrm>
            <a:off x="4846638" y="4149725"/>
            <a:ext cx="2444750" cy="2644775"/>
            <a:chOff x="3164" y="1598"/>
            <a:chExt cx="1540" cy="1666"/>
          </a:xfrm>
        </p:grpSpPr>
        <p:grpSp>
          <p:nvGrpSpPr>
            <p:cNvPr id="61467" name="Group 32"/>
            <p:cNvGrpSpPr/>
            <p:nvPr/>
          </p:nvGrpSpPr>
          <p:grpSpPr>
            <a:xfrm>
              <a:off x="3164" y="1598"/>
              <a:ext cx="1536" cy="1666"/>
              <a:chOff x="3164" y="1598"/>
              <a:chExt cx="1536" cy="1666"/>
            </a:xfrm>
          </p:grpSpPr>
          <p:sp>
            <p:nvSpPr>
              <p:cNvPr id="61468" name="Line 33"/>
              <p:cNvSpPr/>
              <p:nvPr/>
            </p:nvSpPr>
            <p:spPr>
              <a:xfrm>
                <a:off x="3596" y="2076"/>
                <a:ext cx="1104" cy="0"/>
              </a:xfrm>
              <a:prstGeom prst="line">
                <a:avLst/>
              </a:prstGeom>
              <a:ln w="28575" cap="flat" cmpd="sng">
                <a:solidFill>
                  <a:schemeClr val="tx1"/>
                </a:solidFill>
                <a:prstDash val="solid"/>
                <a:round/>
                <a:headEnd type="none" w="med" len="med"/>
                <a:tailEnd type="none" w="med" len="med"/>
              </a:ln>
            </p:spPr>
          </p:sp>
          <p:sp>
            <p:nvSpPr>
              <p:cNvPr id="61469" name="Line 34"/>
              <p:cNvSpPr/>
              <p:nvPr/>
            </p:nvSpPr>
            <p:spPr>
              <a:xfrm>
                <a:off x="3596" y="2316"/>
                <a:ext cx="1104" cy="0"/>
              </a:xfrm>
              <a:prstGeom prst="line">
                <a:avLst/>
              </a:prstGeom>
              <a:ln w="28575" cap="flat" cmpd="sng">
                <a:solidFill>
                  <a:schemeClr val="tx1"/>
                </a:solidFill>
                <a:prstDash val="solid"/>
                <a:round/>
                <a:headEnd type="none" w="med" len="med"/>
                <a:tailEnd type="none" w="med" len="med"/>
              </a:ln>
            </p:spPr>
          </p:sp>
          <p:sp>
            <p:nvSpPr>
              <p:cNvPr id="61470" name="Text Box 35"/>
              <p:cNvSpPr txBox="1"/>
              <p:nvPr/>
            </p:nvSpPr>
            <p:spPr>
              <a:xfrm>
                <a:off x="4060" y="2352"/>
                <a:ext cx="308" cy="353"/>
              </a:xfrm>
              <a:prstGeom prst="rect">
                <a:avLst/>
              </a:prstGeom>
              <a:noFill/>
              <a:ln w="9525">
                <a:noFill/>
              </a:ln>
            </p:spPr>
            <p:txBody>
              <a:bodyPr vert="eaVert" anchor="t" anchorCtr="0">
                <a:spAutoFit/>
              </a:bodyPr>
              <a:p>
                <a:r>
                  <a:rPr lang="zh-CN" altLang="en-US" sz="2000"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nvGrpSpPr>
              <p:cNvPr id="61471" name="Group 36"/>
              <p:cNvGrpSpPr/>
              <p:nvPr/>
            </p:nvGrpSpPr>
            <p:grpSpPr>
              <a:xfrm>
                <a:off x="3164" y="1598"/>
                <a:ext cx="1536" cy="1666"/>
                <a:chOff x="3164" y="1598"/>
                <a:chExt cx="1536" cy="1666"/>
              </a:xfrm>
            </p:grpSpPr>
            <p:sp>
              <p:nvSpPr>
                <p:cNvPr id="61472" name="Rectangle 37"/>
                <p:cNvSpPr/>
                <p:nvPr/>
              </p:nvSpPr>
              <p:spPr>
                <a:xfrm>
                  <a:off x="3596" y="1836"/>
                  <a:ext cx="1104" cy="90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73" name="Rectangle 38"/>
                <p:cNvSpPr/>
                <p:nvPr/>
              </p:nvSpPr>
              <p:spPr>
                <a:xfrm>
                  <a:off x="3596" y="2976"/>
                  <a:ext cx="1104"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74" name="Text Box 39"/>
                <p:cNvSpPr txBox="1"/>
                <p:nvPr/>
              </p:nvSpPr>
              <p:spPr>
                <a:xfrm>
                  <a:off x="3696" y="1598"/>
                  <a:ext cx="438"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sp>
              <p:nvSpPr>
                <p:cNvPr id="61475" name="Rectangle 40"/>
                <p:cNvSpPr/>
                <p:nvPr/>
              </p:nvSpPr>
              <p:spPr>
                <a:xfrm>
                  <a:off x="3980" y="2076"/>
                  <a:ext cx="336" cy="240"/>
                </a:xfrm>
                <a:prstGeom prst="rect">
                  <a:avLst/>
                </a:prstGeom>
                <a:solidFill>
                  <a:schemeClr val="tx1">
                    <a:alpha val="50195"/>
                  </a:schemeClr>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76" name="Text Box 41"/>
                <p:cNvSpPr txBox="1"/>
                <p:nvPr/>
              </p:nvSpPr>
              <p:spPr>
                <a:xfrm>
                  <a:off x="3164" y="2085"/>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1000</a:t>
                  </a:r>
                  <a:endParaRPr lang="zh-CN" altLang="en-US" sz="2000" dirty="0">
                    <a:latin typeface="Times New Roman" panose="02020603050405020304" pitchFamily="18" charset="0"/>
                    <a:ea typeface="宋体" panose="02010600030101010101" pitchFamily="2" charset="-122"/>
                  </a:endParaRPr>
                </a:p>
              </p:txBody>
            </p:sp>
            <p:sp>
              <p:nvSpPr>
                <p:cNvPr id="61477" name="Text Box 42"/>
                <p:cNvSpPr txBox="1"/>
                <p:nvPr/>
              </p:nvSpPr>
              <p:spPr>
                <a:xfrm>
                  <a:off x="4402" y="2085"/>
                  <a:ext cx="232"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p:txBody>
            </p:sp>
            <p:sp>
              <p:nvSpPr>
                <p:cNvPr id="61478" name="Text Box 43"/>
                <p:cNvSpPr txBox="1"/>
                <p:nvPr/>
              </p:nvSpPr>
              <p:spPr>
                <a:xfrm>
                  <a:off x="3596" y="2085"/>
                  <a:ext cx="338"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grpSp>
        </p:grpSp>
        <p:sp>
          <p:nvSpPr>
            <p:cNvPr id="61479" name="Line 44"/>
            <p:cNvSpPr/>
            <p:nvPr/>
          </p:nvSpPr>
          <p:spPr>
            <a:xfrm>
              <a:off x="3593" y="2736"/>
              <a:ext cx="0" cy="240"/>
            </a:xfrm>
            <a:prstGeom prst="line">
              <a:avLst/>
            </a:prstGeom>
            <a:ln w="28575" cap="flat" cmpd="sng">
              <a:solidFill>
                <a:schemeClr val="tx1"/>
              </a:solidFill>
              <a:prstDash val="solid"/>
              <a:round/>
              <a:headEnd type="none" w="med" len="med"/>
              <a:tailEnd type="none" w="med" len="med"/>
            </a:ln>
          </p:spPr>
        </p:sp>
        <p:sp>
          <p:nvSpPr>
            <p:cNvPr id="61480" name="Line 45"/>
            <p:cNvSpPr/>
            <p:nvPr/>
          </p:nvSpPr>
          <p:spPr>
            <a:xfrm>
              <a:off x="4704" y="2736"/>
              <a:ext cx="0" cy="240"/>
            </a:xfrm>
            <a:prstGeom prst="line">
              <a:avLst/>
            </a:prstGeom>
            <a:ln w="28575" cap="flat" cmpd="sng">
              <a:solidFill>
                <a:schemeClr val="tx1"/>
              </a:solidFill>
              <a:prstDash val="solid"/>
              <a:round/>
              <a:headEnd type="none" w="med" len="med"/>
              <a:tailEnd type="none" w="med" len="med"/>
            </a:ln>
          </p:spPr>
        </p:sp>
      </p:grpSp>
      <p:sp>
        <p:nvSpPr>
          <p:cNvPr id="61481"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linds(horizontal)">
                                      <p:cBhvr>
                                        <p:cTn id="7" dur="500"/>
                                        <p:tgtEl>
                                          <p:spTgt spid="501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179">
                                            <p:txEl>
                                              <p:charRg st="0" end="59"/>
                                            </p:txEl>
                                          </p:spTgt>
                                        </p:tgtEl>
                                        <p:attrNameLst>
                                          <p:attrName>style.visibility</p:attrName>
                                        </p:attrNameLst>
                                      </p:cBhvr>
                                      <p:to>
                                        <p:strVal val="visible"/>
                                      </p:to>
                                    </p:set>
                                    <p:animEffect transition="in" filter="blinds(horizontal)">
                                      <p:cBhvr>
                                        <p:cTn id="10" dur="500"/>
                                        <p:tgtEl>
                                          <p:spTgt spid="50179">
                                            <p:txEl>
                                              <p:charRg st="0" end="5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out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9"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strips(upLeft)">
                                      <p:cBhvr>
                                        <p:cTn id="25" dur="500"/>
                                        <p:tgtEl>
                                          <p:spTgt spid="67"/>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outVertic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barn(outVertical)">
                                      <p:cBhvr>
                                        <p:cTn id="35" dur="500"/>
                                        <p:tgtEl>
                                          <p:spTgt spid="46"/>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blinds(horizontal)">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grpId="0"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barn(outVertical)">
                                      <p:cBhvr>
                                        <p:cTn id="44" dur="500"/>
                                        <p:tgtEl>
                                          <p:spTgt spid="59"/>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slide(fromTop)">
                                      <p:cBhvr>
                                        <p:cTn id="48" dur="500"/>
                                        <p:tgtEl>
                                          <p:spTgt spid="55"/>
                                        </p:tgtEl>
                                      </p:cBhvr>
                                    </p:animEffect>
                                  </p:childTnLst>
                                </p:cTn>
                              </p:par>
                            </p:childTnLst>
                          </p:cTn>
                        </p:par>
                        <p:par>
                          <p:cTn id="49" fill="hold">
                            <p:stCondLst>
                              <p:cond delay="1000"/>
                            </p:stCondLst>
                            <p:childTnLst>
                              <p:par>
                                <p:cTn id="50" presetID="16" presetClass="entr" presetSubtype="37"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arn(outVertic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barn(outVertical)">
                                      <p:cBhvr>
                                        <p:cTn id="57" dur="500"/>
                                        <p:tgtEl>
                                          <p:spTgt spid="60"/>
                                        </p:tgtEl>
                                      </p:cBhvr>
                                    </p:animEffect>
                                  </p:childTnLst>
                                </p:cTn>
                              </p:par>
                            </p:childTnLst>
                          </p:cTn>
                        </p:par>
                        <p:par>
                          <p:cTn id="58" fill="hold">
                            <p:stCondLst>
                              <p:cond delay="500"/>
                            </p:stCondLst>
                            <p:childTnLst>
                              <p:par>
                                <p:cTn id="59" presetID="18" presetClass="entr" presetSubtype="6" fill="hold" nodeType="after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strips(downRight)">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nodeType="click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strips(downRight)">
                                      <p:cBhvr>
                                        <p:cTn id="66" dur="500"/>
                                        <p:tgtEl>
                                          <p:spTgt spid="5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blinds(horizontal)">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42" fill="hold" grpId="0"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barn(outHorizontal)">
                                      <p:cBhvr>
                                        <p:cTn id="76" dur="500"/>
                                        <p:tgtEl>
                                          <p:spTgt spid="5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blinds(horizontal)">
                                      <p:cBhvr>
                                        <p:cTn id="81" dur="500"/>
                                        <p:tgtEl>
                                          <p:spTgt spid="57"/>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0179">
                                            <p:txEl>
                                              <p:charRg st="59" end="102"/>
                                            </p:txEl>
                                          </p:spTgt>
                                        </p:tgtEl>
                                        <p:attrNameLst>
                                          <p:attrName>style.visibility</p:attrName>
                                        </p:attrNameLst>
                                      </p:cBhvr>
                                      <p:to>
                                        <p:strVal val="visible"/>
                                      </p:to>
                                    </p:set>
                                    <p:animEffect transition="in" filter="blinds(horizontal)">
                                      <p:cBhvr>
                                        <p:cTn id="84" dur="500"/>
                                        <p:tgtEl>
                                          <p:spTgt spid="50179">
                                            <p:txEl>
                                              <p:charRg st="59"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uiExpand="1" build="p"/>
      <p:bldP spid="45" grpId="0"/>
      <p:bldP spid="46" grpId="0" animBg="1"/>
      <p:bldP spid="47" grpId="0"/>
      <p:bldP spid="57" grpId="0"/>
      <p:bldP spid="58" grpId="0" animBg="1"/>
      <p:bldP spid="59" grpId="0" animBg="1"/>
      <p:bldP spid="6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8931" name="Line 3"/>
          <p:cNvSpPr/>
          <p:nvPr/>
        </p:nvSpPr>
        <p:spPr>
          <a:xfrm>
            <a:off x="4427538" y="3505200"/>
            <a:ext cx="1066800" cy="0"/>
          </a:xfrm>
          <a:prstGeom prst="line">
            <a:avLst/>
          </a:prstGeom>
          <a:ln w="28575" cap="flat" cmpd="sng">
            <a:solidFill>
              <a:srgbClr val="C00000"/>
            </a:solidFill>
            <a:prstDash val="solid"/>
            <a:round/>
            <a:headEnd type="none" w="med" len="med"/>
            <a:tailEnd type="stealth" w="med" len="med"/>
          </a:ln>
        </p:spPr>
      </p:sp>
      <p:sp>
        <p:nvSpPr>
          <p:cNvPr id="508932" name="Text Box 4"/>
          <p:cNvSpPr txBox="1"/>
          <p:nvPr/>
        </p:nvSpPr>
        <p:spPr>
          <a:xfrm>
            <a:off x="395288" y="4868863"/>
            <a:ext cx="9083675" cy="457200"/>
          </a:xfrm>
          <a:prstGeom prst="rect">
            <a:avLst/>
          </a:prstGeom>
          <a:noFill/>
          <a:ln w="9525">
            <a:noFill/>
          </a:ln>
        </p:spPr>
        <p:txBody>
          <a:bodyPr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M </a:t>
            </a: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随程序所在存储空间的位置不同而不同</a:t>
            </a:r>
            <a:endParaRPr lang="zh-CN" altLang="en-US" sz="2400" dirty="0">
              <a:latin typeface="Times New Roman" panose="02020603050405020304" pitchFamily="18" charset="0"/>
              <a:ea typeface="宋体" panose="02010600030101010101" pitchFamily="2" charset="-122"/>
            </a:endParaRPr>
          </a:p>
        </p:txBody>
      </p:sp>
      <p:sp>
        <p:nvSpPr>
          <p:cNvPr id="508933" name="Text Box 5"/>
          <p:cNvSpPr txBox="1"/>
          <p:nvPr/>
        </p:nvSpPr>
        <p:spPr>
          <a:xfrm>
            <a:off x="2446338" y="6299200"/>
            <a:ext cx="2971800" cy="457200"/>
          </a:xfrm>
          <a:prstGeom prst="rect">
            <a:avLst/>
          </a:prstGeom>
          <a:noFill/>
          <a:ln w="9525">
            <a:noFill/>
          </a:ln>
        </p:spPr>
        <p:txBody>
          <a:bodyPr wrap="none"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EA = ( M+3 ) – 3 = M</a:t>
            </a:r>
            <a:endParaRPr lang="en-US" altLang="zh-CN" sz="2400" dirty="0">
              <a:solidFill>
                <a:srgbClr val="C00000"/>
              </a:solidFill>
              <a:latin typeface="Times New Roman" panose="02020603050405020304" pitchFamily="18" charset="0"/>
              <a:ea typeface="宋体" panose="02010600030101010101" pitchFamily="2" charset="-122"/>
            </a:endParaRPr>
          </a:p>
        </p:txBody>
      </p:sp>
      <p:grpSp>
        <p:nvGrpSpPr>
          <p:cNvPr id="2" name="Group 6"/>
          <p:cNvGrpSpPr/>
          <p:nvPr/>
        </p:nvGrpSpPr>
        <p:grpSpPr>
          <a:xfrm>
            <a:off x="5494338" y="3124200"/>
            <a:ext cx="1066800" cy="914400"/>
            <a:chOff x="3456" y="2016"/>
            <a:chExt cx="672" cy="576"/>
          </a:xfrm>
        </p:grpSpPr>
        <p:sp>
          <p:nvSpPr>
            <p:cNvPr id="62469" name="Text Box 7"/>
            <p:cNvSpPr txBox="1"/>
            <p:nvPr/>
          </p:nvSpPr>
          <p:spPr>
            <a:xfrm>
              <a:off x="3732" y="2073"/>
              <a:ext cx="396" cy="350"/>
            </a:xfrm>
            <a:prstGeom prst="rect">
              <a:avLst/>
            </a:prstGeom>
            <a:noFill/>
            <a:ln w="9525">
              <a:noFill/>
            </a:ln>
          </p:spPr>
          <p:txBody>
            <a:bodyPr tIns="82800"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 3</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62470" name="Text Box 8"/>
            <p:cNvSpPr txBox="1"/>
            <p:nvPr/>
          </p:nvSpPr>
          <p:spPr>
            <a:xfrm>
              <a:off x="3456" y="2016"/>
              <a:ext cx="432" cy="576"/>
            </a:xfrm>
            <a:prstGeom prst="rect">
              <a:avLst/>
            </a:prstGeom>
            <a:noFill/>
            <a:ln w="28575">
              <a:noFill/>
            </a:ln>
          </p:spPr>
          <p:txBody>
            <a:bodyPr anchor="t" anchorCtr="0">
              <a:spAutoFit/>
            </a:bodyPr>
            <a:p>
              <a:pPr>
                <a:spcBef>
                  <a:spcPct val="50000"/>
                </a:spcBef>
              </a:pPr>
              <a:r>
                <a:rPr lang="zh-CN" altLang="en-US" sz="5400" dirty="0">
                  <a:solidFill>
                    <a:srgbClr val="C00000"/>
                  </a:solidFill>
                  <a:latin typeface="Times New Roman" panose="02020603050405020304" pitchFamily="18" charset="0"/>
                  <a:ea typeface="宋体" panose="02010600030101010101" pitchFamily="2" charset="-122"/>
                </a:rPr>
                <a:t>*</a:t>
              </a:r>
              <a:endParaRPr lang="zh-CN" altLang="en-US" sz="5400" dirty="0">
                <a:solidFill>
                  <a:srgbClr val="C00000"/>
                </a:solidFill>
                <a:latin typeface="Times New Roman" panose="02020603050405020304" pitchFamily="18" charset="0"/>
                <a:ea typeface="宋体" panose="02010600030101010101" pitchFamily="2" charset="-122"/>
              </a:endParaRPr>
            </a:p>
          </p:txBody>
        </p:sp>
      </p:grpSp>
      <p:grpSp>
        <p:nvGrpSpPr>
          <p:cNvPr id="3" name="Group 9"/>
          <p:cNvGrpSpPr/>
          <p:nvPr/>
        </p:nvGrpSpPr>
        <p:grpSpPr>
          <a:xfrm>
            <a:off x="922338" y="685800"/>
            <a:ext cx="3733800" cy="4110038"/>
            <a:chOff x="576" y="432"/>
            <a:chExt cx="2352" cy="2589"/>
          </a:xfrm>
        </p:grpSpPr>
        <p:sp>
          <p:nvSpPr>
            <p:cNvPr id="62472" name="Text Box 10"/>
            <p:cNvSpPr txBox="1"/>
            <p:nvPr/>
          </p:nvSpPr>
          <p:spPr>
            <a:xfrm>
              <a:off x="1554" y="432"/>
              <a:ext cx="1205" cy="327"/>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LDA      # 0</a:t>
              </a:r>
              <a:endParaRPr lang="en-US" altLang="zh-CN" sz="2800" dirty="0">
                <a:latin typeface="Times New Roman" panose="02020603050405020304" pitchFamily="18" charset="0"/>
                <a:ea typeface="宋体" panose="02010600030101010101" pitchFamily="2" charset="-122"/>
              </a:endParaRPr>
            </a:p>
          </p:txBody>
        </p:sp>
        <p:sp>
          <p:nvSpPr>
            <p:cNvPr id="62473" name="Text Box 11"/>
            <p:cNvSpPr txBox="1"/>
            <p:nvPr/>
          </p:nvSpPr>
          <p:spPr>
            <a:xfrm>
              <a:off x="1554" y="756"/>
              <a:ext cx="1205" cy="327"/>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LDX      # 0</a:t>
              </a:r>
              <a:endParaRPr lang="en-US" altLang="zh-CN" sz="2800" dirty="0">
                <a:latin typeface="Times New Roman" panose="02020603050405020304" pitchFamily="18" charset="0"/>
                <a:ea typeface="宋体" panose="02010600030101010101" pitchFamily="2" charset="-122"/>
              </a:endParaRPr>
            </a:p>
          </p:txBody>
        </p:sp>
        <p:sp>
          <p:nvSpPr>
            <p:cNvPr id="62474" name="Text Box 12"/>
            <p:cNvSpPr txBox="1"/>
            <p:nvPr/>
          </p:nvSpPr>
          <p:spPr>
            <a:xfrm>
              <a:off x="1554" y="1079"/>
              <a:ext cx="1374" cy="327"/>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ADD      X, D</a:t>
              </a:r>
              <a:endParaRPr lang="en-US" altLang="zh-CN" sz="2800" dirty="0">
                <a:latin typeface="Times New Roman" panose="02020603050405020304" pitchFamily="18" charset="0"/>
                <a:ea typeface="宋体" panose="02010600030101010101" pitchFamily="2" charset="-122"/>
              </a:endParaRPr>
            </a:p>
          </p:txBody>
        </p:sp>
        <p:sp>
          <p:nvSpPr>
            <p:cNvPr id="62475" name="Text Box 13"/>
            <p:cNvSpPr txBox="1"/>
            <p:nvPr/>
          </p:nvSpPr>
          <p:spPr>
            <a:xfrm>
              <a:off x="1554" y="1402"/>
              <a:ext cx="527" cy="327"/>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INX</a:t>
              </a:r>
              <a:endParaRPr lang="en-US" altLang="zh-CN" sz="2800" dirty="0">
                <a:latin typeface="Times New Roman" panose="02020603050405020304" pitchFamily="18" charset="0"/>
                <a:ea typeface="宋体" panose="02010600030101010101" pitchFamily="2" charset="-122"/>
              </a:endParaRPr>
            </a:p>
          </p:txBody>
        </p:sp>
        <p:sp>
          <p:nvSpPr>
            <p:cNvPr id="62476" name="Text Box 14"/>
            <p:cNvSpPr txBox="1"/>
            <p:nvPr/>
          </p:nvSpPr>
          <p:spPr>
            <a:xfrm>
              <a:off x="1554" y="1725"/>
              <a:ext cx="1243" cy="327"/>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CPX      # N</a:t>
              </a:r>
              <a:endParaRPr lang="en-US" altLang="zh-CN" sz="2800" dirty="0">
                <a:latin typeface="Times New Roman" panose="02020603050405020304" pitchFamily="18" charset="0"/>
                <a:ea typeface="宋体" panose="02010600030101010101" pitchFamily="2" charset="-122"/>
              </a:endParaRPr>
            </a:p>
          </p:txBody>
        </p:sp>
        <p:sp>
          <p:nvSpPr>
            <p:cNvPr id="62477" name="Text Box 15"/>
            <p:cNvSpPr txBox="1"/>
            <p:nvPr/>
          </p:nvSpPr>
          <p:spPr>
            <a:xfrm>
              <a:off x="1554" y="2048"/>
              <a:ext cx="1123" cy="327"/>
            </a:xfrm>
            <a:prstGeom prst="rect">
              <a:avLst/>
            </a:prstGeom>
            <a:noFill/>
            <a:ln w="9525">
              <a:noFill/>
            </a:ln>
          </p:spPr>
          <p:txBody>
            <a:bodyPr wrap="none"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BNE      M</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62478" name="Text Box 16"/>
            <p:cNvSpPr txBox="1"/>
            <p:nvPr/>
          </p:nvSpPr>
          <p:spPr>
            <a:xfrm>
              <a:off x="1554" y="2371"/>
              <a:ext cx="1249" cy="327"/>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DIV       # N</a:t>
              </a:r>
              <a:endParaRPr lang="en-US" altLang="zh-CN" sz="2800" dirty="0">
                <a:latin typeface="Times New Roman" panose="02020603050405020304" pitchFamily="18" charset="0"/>
                <a:ea typeface="宋体" panose="02010600030101010101" pitchFamily="2" charset="-122"/>
              </a:endParaRPr>
            </a:p>
          </p:txBody>
        </p:sp>
        <p:sp>
          <p:nvSpPr>
            <p:cNvPr id="62479" name="Text Box 17"/>
            <p:cNvSpPr txBox="1"/>
            <p:nvPr/>
          </p:nvSpPr>
          <p:spPr>
            <a:xfrm>
              <a:off x="1554" y="2694"/>
              <a:ext cx="1337" cy="327"/>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STA      ANS</a:t>
              </a:r>
              <a:endParaRPr lang="en-US" altLang="zh-CN" sz="2800" dirty="0">
                <a:latin typeface="Times New Roman" panose="02020603050405020304" pitchFamily="18" charset="0"/>
                <a:ea typeface="宋体" panose="02010600030101010101" pitchFamily="2" charset="-122"/>
              </a:endParaRPr>
            </a:p>
          </p:txBody>
        </p:sp>
        <p:sp>
          <p:nvSpPr>
            <p:cNvPr id="62480" name="Text Box 18"/>
            <p:cNvSpPr txBox="1"/>
            <p:nvPr/>
          </p:nvSpPr>
          <p:spPr>
            <a:xfrm>
              <a:off x="816" y="1079"/>
              <a:ext cx="327" cy="327"/>
            </a:xfrm>
            <a:prstGeom prst="rect">
              <a:avLst/>
            </a:prstGeom>
            <a:noFill/>
            <a:ln w="9525">
              <a:noFill/>
            </a:ln>
          </p:spPr>
          <p:txBody>
            <a:bodyPr wrap="none"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M</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62481" name="Text Box 19"/>
            <p:cNvSpPr txBox="1"/>
            <p:nvPr/>
          </p:nvSpPr>
          <p:spPr>
            <a:xfrm>
              <a:off x="816" y="1402"/>
              <a:ext cx="567" cy="327"/>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M+1</a:t>
              </a:r>
              <a:endParaRPr lang="en-US" altLang="zh-CN" sz="2800" dirty="0">
                <a:latin typeface="Times New Roman" panose="02020603050405020304" pitchFamily="18" charset="0"/>
                <a:ea typeface="宋体" panose="02010600030101010101" pitchFamily="2" charset="-122"/>
              </a:endParaRPr>
            </a:p>
          </p:txBody>
        </p:sp>
        <p:sp>
          <p:nvSpPr>
            <p:cNvPr id="62482" name="Text Box 20"/>
            <p:cNvSpPr txBox="1"/>
            <p:nvPr/>
          </p:nvSpPr>
          <p:spPr>
            <a:xfrm>
              <a:off x="816" y="1725"/>
              <a:ext cx="567" cy="327"/>
            </a:xfrm>
            <a:prstGeom prst="rect">
              <a:avLst/>
            </a:prstGeom>
            <a:noFill/>
            <a:ln w="9525">
              <a:noFill/>
            </a:ln>
          </p:spPr>
          <p:txBody>
            <a:bodyPr wrap="none" anchor="t" anchorCtr="0">
              <a:spAutoFit/>
            </a:bodyPr>
            <a:p>
              <a:r>
                <a:rPr lang="en-US" altLang="zh-CN" sz="2800" dirty="0">
                  <a:latin typeface="Times New Roman" panose="02020603050405020304" pitchFamily="18" charset="0"/>
                  <a:ea typeface="宋体" panose="02010600030101010101" pitchFamily="2" charset="-122"/>
                </a:rPr>
                <a:t>M+2</a:t>
              </a:r>
              <a:endParaRPr lang="en-US" altLang="zh-CN" sz="2800" dirty="0">
                <a:latin typeface="Times New Roman" panose="02020603050405020304" pitchFamily="18" charset="0"/>
                <a:ea typeface="宋体" panose="02010600030101010101" pitchFamily="2" charset="-122"/>
              </a:endParaRPr>
            </a:p>
          </p:txBody>
        </p:sp>
        <p:sp>
          <p:nvSpPr>
            <p:cNvPr id="62483" name="Text Box 21"/>
            <p:cNvSpPr txBox="1"/>
            <p:nvPr/>
          </p:nvSpPr>
          <p:spPr>
            <a:xfrm>
              <a:off x="816" y="2048"/>
              <a:ext cx="567" cy="327"/>
            </a:xfrm>
            <a:prstGeom prst="rect">
              <a:avLst/>
            </a:prstGeom>
            <a:noFill/>
            <a:ln w="9525">
              <a:noFill/>
            </a:ln>
          </p:spPr>
          <p:txBody>
            <a:bodyPr wrap="none" anchor="t" anchorCtr="0">
              <a:spAutoFit/>
            </a:bodyPr>
            <a:p>
              <a:r>
                <a:rPr lang="en-US" altLang="zh-CN" sz="2800" dirty="0">
                  <a:solidFill>
                    <a:srgbClr val="C00000"/>
                  </a:solidFill>
                  <a:latin typeface="Times New Roman" panose="02020603050405020304" pitchFamily="18" charset="0"/>
                  <a:ea typeface="宋体" panose="02010600030101010101" pitchFamily="2" charset="-122"/>
                </a:rPr>
                <a:t>M+3</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62484" name="Freeform 22"/>
            <p:cNvSpPr/>
            <p:nvPr/>
          </p:nvSpPr>
          <p:spPr>
            <a:xfrm>
              <a:off x="576" y="1248"/>
              <a:ext cx="240" cy="960"/>
            </a:xfrm>
            <a:custGeom>
              <a:avLst/>
              <a:gdLst/>
              <a:ahLst/>
              <a:cxnLst>
                <a:cxn ang="0">
                  <a:pos x="240" y="960"/>
                </a:cxn>
                <a:cxn ang="0">
                  <a:pos x="0" y="960"/>
                </a:cxn>
                <a:cxn ang="0">
                  <a:pos x="0" y="0"/>
                </a:cxn>
                <a:cxn ang="0">
                  <a:pos x="192" y="0"/>
                </a:cxn>
              </a:cxnLst>
              <a:pathLst>
                <a:path w="240" h="960">
                  <a:moveTo>
                    <a:pt x="240" y="960"/>
                  </a:moveTo>
                  <a:lnTo>
                    <a:pt x="0" y="960"/>
                  </a:lnTo>
                  <a:lnTo>
                    <a:pt x="0" y="0"/>
                  </a:lnTo>
                  <a:lnTo>
                    <a:pt x="192" y="0"/>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grpSp>
        <p:nvGrpSpPr>
          <p:cNvPr id="4" name="Group 23"/>
          <p:cNvGrpSpPr/>
          <p:nvPr/>
        </p:nvGrpSpPr>
        <p:grpSpPr>
          <a:xfrm>
            <a:off x="449263" y="5334000"/>
            <a:ext cx="9083675" cy="762000"/>
            <a:chOff x="240" y="3360"/>
            <a:chExt cx="5722" cy="480"/>
          </a:xfrm>
        </p:grpSpPr>
        <p:sp>
          <p:nvSpPr>
            <p:cNvPr id="62486" name="Text Box 24"/>
            <p:cNvSpPr txBox="1"/>
            <p:nvPr/>
          </p:nvSpPr>
          <p:spPr>
            <a:xfrm>
              <a:off x="240" y="3408"/>
              <a:ext cx="5722" cy="288"/>
            </a:xfrm>
            <a:prstGeom prst="rect">
              <a:avLst/>
            </a:prstGeom>
            <a:noFill/>
            <a:ln w="9525">
              <a:noFill/>
            </a:ln>
          </p:spPr>
          <p:txBody>
            <a:bodyPr anchor="t" anchorCtr="0">
              <a:spAutoFit/>
            </a:bodyPr>
            <a:p>
              <a:r>
                <a:rPr lang="zh-CN" altLang="en-US" sz="2400" dirty="0">
                  <a:latin typeface="Times New Roman" panose="02020603050405020304" pitchFamily="18" charset="0"/>
                  <a:ea typeface="宋体" panose="02010600030101010101" pitchFamily="2" charset="-122"/>
                </a:rPr>
                <a:t>而指令 </a:t>
              </a:r>
              <a:r>
                <a:rPr lang="en-US" altLang="zh-CN" sz="2400" dirty="0">
                  <a:solidFill>
                    <a:srgbClr val="C00000"/>
                  </a:solidFill>
                  <a:latin typeface="Times New Roman" panose="02020603050405020304" pitchFamily="18" charset="0"/>
                  <a:ea typeface="宋体" panose="02010600030101010101" pitchFamily="2" charset="-122"/>
                </a:rPr>
                <a:t>BNE             </a:t>
              </a:r>
              <a:r>
                <a:rPr lang="zh-CN" altLang="en-US" sz="2400" dirty="0">
                  <a:solidFill>
                    <a:srgbClr val="C00000"/>
                  </a:solidFill>
                  <a:latin typeface="Times New Roman" panose="02020603050405020304" pitchFamily="18" charset="0"/>
                  <a:ea typeface="宋体" panose="02010600030101010101" pitchFamily="2" charset="-122"/>
                </a:rPr>
                <a:t>与</a:t>
              </a:r>
              <a:r>
                <a:rPr lang="zh-CN" altLang="en-US" sz="2400" dirty="0">
                  <a:solidFill>
                    <a:schemeClr val="folHlink"/>
                  </a:solidFill>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宋体" panose="02010600030101010101" pitchFamily="2" charset="-122"/>
                </a:rPr>
                <a:t>指令 </a:t>
              </a:r>
              <a:r>
                <a:rPr lang="en-US" altLang="zh-CN" sz="2400" dirty="0">
                  <a:solidFill>
                    <a:srgbClr val="C00000"/>
                  </a:solidFill>
                  <a:latin typeface="Times New Roman" panose="02020603050405020304" pitchFamily="18" charset="0"/>
                  <a:ea typeface="宋体" panose="02010600030101010101" pitchFamily="2" charset="-122"/>
                </a:rPr>
                <a:t>ADD   X, D   </a:t>
              </a:r>
              <a:r>
                <a:rPr lang="zh-CN" altLang="en-US" sz="2400" dirty="0">
                  <a:solidFill>
                    <a:srgbClr val="C00000"/>
                  </a:solidFill>
                  <a:latin typeface="Times New Roman" panose="02020603050405020304" pitchFamily="18" charset="0"/>
                  <a:ea typeface="宋体" panose="02010600030101010101" pitchFamily="2" charset="-122"/>
                </a:rPr>
                <a:t>相对位移量不变</a:t>
              </a:r>
              <a:endParaRPr lang="zh-CN" altLang="en-US" sz="2400" dirty="0">
                <a:solidFill>
                  <a:srgbClr val="C00000"/>
                </a:solidFill>
                <a:latin typeface="Times New Roman" panose="02020603050405020304" pitchFamily="18" charset="0"/>
                <a:ea typeface="宋体" panose="02010600030101010101" pitchFamily="2" charset="-122"/>
              </a:endParaRPr>
            </a:p>
          </p:txBody>
        </p:sp>
        <p:grpSp>
          <p:nvGrpSpPr>
            <p:cNvPr id="62487" name="Group 25"/>
            <p:cNvGrpSpPr/>
            <p:nvPr/>
          </p:nvGrpSpPr>
          <p:grpSpPr>
            <a:xfrm>
              <a:off x="1380" y="3360"/>
              <a:ext cx="588" cy="480"/>
              <a:chOff x="1344" y="3360"/>
              <a:chExt cx="588" cy="480"/>
            </a:xfrm>
          </p:grpSpPr>
          <p:sp>
            <p:nvSpPr>
              <p:cNvPr id="62488" name="Text Box 26"/>
              <p:cNvSpPr txBox="1"/>
              <p:nvPr/>
            </p:nvSpPr>
            <p:spPr>
              <a:xfrm>
                <a:off x="1536" y="3385"/>
                <a:ext cx="396" cy="314"/>
              </a:xfrm>
              <a:prstGeom prst="rect">
                <a:avLst/>
              </a:prstGeom>
              <a:noFill/>
              <a:ln w="9525">
                <a:noFill/>
              </a:ln>
            </p:spPr>
            <p:txBody>
              <a:bodyPr tIns="82800"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 3</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62489" name="Text Box 27"/>
              <p:cNvSpPr txBox="1"/>
              <p:nvPr/>
            </p:nvSpPr>
            <p:spPr>
              <a:xfrm>
                <a:off x="1344" y="3360"/>
                <a:ext cx="432" cy="480"/>
              </a:xfrm>
              <a:prstGeom prst="rect">
                <a:avLst/>
              </a:prstGeom>
              <a:noFill/>
              <a:ln w="28575">
                <a:noFill/>
              </a:ln>
            </p:spPr>
            <p:txBody>
              <a:bodyPr anchor="t" anchorCtr="0">
                <a:spAutoFit/>
              </a:bodyPr>
              <a:p>
                <a:pPr>
                  <a:spcBef>
                    <a:spcPct val="50000"/>
                  </a:spcBef>
                </a:pPr>
                <a:r>
                  <a:rPr lang="zh-CN" altLang="en-US" sz="4400" dirty="0">
                    <a:solidFill>
                      <a:srgbClr val="C00000"/>
                    </a:solidFill>
                    <a:latin typeface="Times New Roman" panose="02020603050405020304" pitchFamily="18" charset="0"/>
                    <a:ea typeface="宋体" panose="02010600030101010101" pitchFamily="2" charset="-122"/>
                  </a:rPr>
                  <a:t>* </a:t>
                </a:r>
                <a:endParaRPr lang="zh-CN" altLang="en-US" sz="4400" dirty="0">
                  <a:solidFill>
                    <a:srgbClr val="C00000"/>
                  </a:solidFill>
                  <a:latin typeface="Times New Roman" panose="02020603050405020304" pitchFamily="18" charset="0"/>
                  <a:ea typeface="宋体" panose="02010600030101010101" pitchFamily="2" charset="-122"/>
                </a:endParaRPr>
              </a:p>
            </p:txBody>
          </p:sp>
        </p:grpSp>
      </p:grpSp>
      <p:grpSp>
        <p:nvGrpSpPr>
          <p:cNvPr id="6" name="Group 28"/>
          <p:cNvGrpSpPr/>
          <p:nvPr/>
        </p:nvGrpSpPr>
        <p:grpSpPr>
          <a:xfrm>
            <a:off x="1135063" y="5791200"/>
            <a:ext cx="5273675" cy="762000"/>
            <a:chOff x="806" y="3648"/>
            <a:chExt cx="3322" cy="480"/>
          </a:xfrm>
        </p:grpSpPr>
        <p:sp>
          <p:nvSpPr>
            <p:cNvPr id="62491" name="Text Box 29"/>
            <p:cNvSpPr txBox="1"/>
            <p:nvPr/>
          </p:nvSpPr>
          <p:spPr>
            <a:xfrm>
              <a:off x="806" y="3696"/>
              <a:ext cx="945"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指令 </a:t>
              </a:r>
              <a:r>
                <a:rPr lang="en-US" altLang="zh-CN" sz="2400" dirty="0">
                  <a:solidFill>
                    <a:srgbClr val="C00000"/>
                  </a:solidFill>
                  <a:latin typeface="Times New Roman" panose="02020603050405020304" pitchFamily="18" charset="0"/>
                  <a:ea typeface="宋体" panose="02010600030101010101" pitchFamily="2" charset="-122"/>
                </a:rPr>
                <a:t>BNE</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62492" name="Text Box 30"/>
            <p:cNvSpPr txBox="1"/>
            <p:nvPr/>
          </p:nvSpPr>
          <p:spPr>
            <a:xfrm>
              <a:off x="2275" y="3696"/>
              <a:ext cx="1853"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操作数的有效地址为</a:t>
              </a:r>
              <a:endParaRPr lang="zh-CN" altLang="en-US" sz="2400" dirty="0">
                <a:latin typeface="Times New Roman" panose="02020603050405020304" pitchFamily="18" charset="0"/>
                <a:ea typeface="宋体" panose="02010600030101010101" pitchFamily="2" charset="-122"/>
              </a:endParaRPr>
            </a:p>
          </p:txBody>
        </p:sp>
        <p:grpSp>
          <p:nvGrpSpPr>
            <p:cNvPr id="62493" name="Group 31"/>
            <p:cNvGrpSpPr/>
            <p:nvPr/>
          </p:nvGrpSpPr>
          <p:grpSpPr>
            <a:xfrm>
              <a:off x="1764" y="3648"/>
              <a:ext cx="588" cy="480"/>
              <a:chOff x="1344" y="3360"/>
              <a:chExt cx="588" cy="480"/>
            </a:xfrm>
          </p:grpSpPr>
          <p:sp>
            <p:nvSpPr>
              <p:cNvPr id="62494" name="Text Box 32"/>
              <p:cNvSpPr txBox="1"/>
              <p:nvPr/>
            </p:nvSpPr>
            <p:spPr>
              <a:xfrm>
                <a:off x="1536" y="3385"/>
                <a:ext cx="396" cy="314"/>
              </a:xfrm>
              <a:prstGeom prst="rect">
                <a:avLst/>
              </a:prstGeom>
              <a:noFill/>
              <a:ln w="9525">
                <a:noFill/>
              </a:ln>
            </p:spPr>
            <p:txBody>
              <a:bodyPr tIns="82800"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 3</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62495" name="Text Box 33"/>
              <p:cNvSpPr txBox="1"/>
              <p:nvPr/>
            </p:nvSpPr>
            <p:spPr>
              <a:xfrm>
                <a:off x="1344" y="3360"/>
                <a:ext cx="432" cy="480"/>
              </a:xfrm>
              <a:prstGeom prst="rect">
                <a:avLst/>
              </a:prstGeom>
              <a:noFill/>
              <a:ln w="28575">
                <a:noFill/>
              </a:ln>
            </p:spPr>
            <p:txBody>
              <a:bodyPr anchor="t" anchorCtr="0">
                <a:spAutoFit/>
              </a:bodyPr>
              <a:p>
                <a:pPr>
                  <a:spcBef>
                    <a:spcPct val="50000"/>
                  </a:spcBef>
                </a:pPr>
                <a:r>
                  <a:rPr lang="zh-CN" altLang="en-US" sz="4400" dirty="0">
                    <a:solidFill>
                      <a:srgbClr val="C00000"/>
                    </a:solidFill>
                    <a:latin typeface="Times New Roman" panose="02020603050405020304" pitchFamily="18" charset="0"/>
                    <a:ea typeface="宋体" panose="02010600030101010101" pitchFamily="2" charset="-122"/>
                  </a:rPr>
                  <a:t>* </a:t>
                </a:r>
                <a:endParaRPr lang="zh-CN" altLang="en-US" sz="4400" dirty="0">
                  <a:solidFill>
                    <a:srgbClr val="C00000"/>
                  </a:solidFill>
                  <a:latin typeface="Times New Roman" panose="02020603050405020304" pitchFamily="18" charset="0"/>
                  <a:ea typeface="宋体" panose="02010600030101010101" pitchFamily="2" charset="-122"/>
                </a:endParaRPr>
              </a:p>
            </p:txBody>
          </p:sp>
        </p:grpSp>
      </p:grpSp>
      <p:sp>
        <p:nvSpPr>
          <p:cNvPr id="508962" name="AutoShape 34"/>
          <p:cNvSpPr/>
          <p:nvPr/>
        </p:nvSpPr>
        <p:spPr>
          <a:xfrm>
            <a:off x="3741738" y="3338513"/>
            <a:ext cx="533400" cy="381000"/>
          </a:xfrm>
          <a:prstGeom prst="wedgeRoundRectCallout">
            <a:avLst>
              <a:gd name="adj1" fmla="val -36606"/>
              <a:gd name="adj2" fmla="val 45000"/>
              <a:gd name="adj3" fmla="val 16667"/>
            </a:avLst>
          </a:prstGeom>
          <a:noFill/>
          <a:ln w="28575" cap="flat" cmpd="sng">
            <a:solidFill>
              <a:srgbClr val="C00000"/>
            </a:solidFill>
            <a:prstDash val="solid"/>
            <a:miter/>
            <a:headEnd type="none" w="med" len="med"/>
            <a:tailEnd type="none" w="med" len="med"/>
          </a:ln>
        </p:spPr>
        <p:txBody>
          <a:bodyPr anchor="ctr" anchorCtr="0"/>
          <a:p>
            <a:pPr algn="ctr"/>
            <a:endParaRPr lang="zh-CN" altLang="en-US" sz="2800" dirty="0">
              <a:latin typeface="Times New Roman" panose="02020603050405020304" pitchFamily="18" charset="0"/>
              <a:ea typeface="宋体" panose="02010600030101010101" pitchFamily="2" charset="-122"/>
            </a:endParaRPr>
          </a:p>
        </p:txBody>
      </p:sp>
      <p:sp>
        <p:nvSpPr>
          <p:cNvPr id="62497" name="Text Box 35"/>
          <p:cNvSpPr txBox="1"/>
          <p:nvPr/>
        </p:nvSpPr>
        <p:spPr>
          <a:xfrm>
            <a:off x="5722938" y="2667000"/>
            <a:ext cx="2209800" cy="457200"/>
          </a:xfrm>
          <a:prstGeom prst="rect">
            <a:avLst/>
          </a:prstGeom>
          <a:noFill/>
          <a:ln w="9525">
            <a:noFill/>
          </a:ln>
        </p:spPr>
        <p:txBody>
          <a:bodyPr anchor="t" anchorCtr="0">
            <a:spAutoFit/>
          </a:bodyPr>
          <a:p>
            <a:pPr>
              <a:spcBef>
                <a:spcPct val="50000"/>
              </a:spcBef>
            </a:pPr>
            <a:endParaRPr lang="zh-CN" altLang="en-US" sz="2400" dirty="0">
              <a:latin typeface="Times New Roman" panose="02020603050405020304" pitchFamily="18" charset="0"/>
              <a:ea typeface="宋体" panose="02010600030101010101" pitchFamily="2" charset="-122"/>
            </a:endParaRPr>
          </a:p>
        </p:txBody>
      </p:sp>
      <p:grpSp>
        <p:nvGrpSpPr>
          <p:cNvPr id="8" name="Group 36"/>
          <p:cNvGrpSpPr/>
          <p:nvPr/>
        </p:nvGrpSpPr>
        <p:grpSpPr>
          <a:xfrm>
            <a:off x="6027738" y="2667000"/>
            <a:ext cx="2590800" cy="914400"/>
            <a:chOff x="3888" y="1552"/>
            <a:chExt cx="1632" cy="576"/>
          </a:xfrm>
        </p:grpSpPr>
        <p:sp>
          <p:nvSpPr>
            <p:cNvPr id="62499" name="Text Box 37"/>
            <p:cNvSpPr txBox="1"/>
            <p:nvPr/>
          </p:nvSpPr>
          <p:spPr>
            <a:xfrm>
              <a:off x="4128" y="1632"/>
              <a:ext cx="1392" cy="288"/>
            </a:xfrm>
            <a:prstGeom prst="rect">
              <a:avLst/>
            </a:prstGeom>
            <a:noFill/>
            <a:ln w="9525">
              <a:noFill/>
            </a:ln>
          </p:spPr>
          <p:txBody>
            <a:bodyPr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相对寻址特征</a:t>
              </a:r>
              <a:endParaRPr lang="zh-CN" altLang="en-US" sz="2400" dirty="0">
                <a:latin typeface="Times New Roman" panose="02020603050405020304" pitchFamily="18" charset="0"/>
                <a:ea typeface="宋体" panose="02010600030101010101" pitchFamily="2" charset="-122"/>
              </a:endParaRPr>
            </a:p>
          </p:txBody>
        </p:sp>
        <p:sp>
          <p:nvSpPr>
            <p:cNvPr id="62500" name="Text Box 38"/>
            <p:cNvSpPr txBox="1"/>
            <p:nvPr/>
          </p:nvSpPr>
          <p:spPr>
            <a:xfrm>
              <a:off x="3888" y="1552"/>
              <a:ext cx="624" cy="576"/>
            </a:xfrm>
            <a:prstGeom prst="rect">
              <a:avLst/>
            </a:prstGeom>
            <a:noFill/>
            <a:ln w="9525">
              <a:noFill/>
            </a:ln>
          </p:spPr>
          <p:txBody>
            <a:bodyPr anchor="t" anchorCtr="0">
              <a:spAutoFit/>
            </a:bodyPr>
            <a:p>
              <a:pPr>
                <a:spcBef>
                  <a:spcPct val="50000"/>
                </a:spcBef>
              </a:pPr>
              <a:r>
                <a:rPr lang="zh-CN" altLang="en-US" sz="5400" dirty="0">
                  <a:solidFill>
                    <a:srgbClr val="C00000"/>
                  </a:solidFill>
                  <a:latin typeface="Times New Roman" panose="02020603050405020304" pitchFamily="18" charset="0"/>
                  <a:ea typeface="宋体" panose="02010600030101010101" pitchFamily="2" charset="-122"/>
                </a:rPr>
                <a:t>*</a:t>
              </a:r>
              <a:endParaRPr lang="zh-CN" altLang="en-US" sz="5400" dirty="0">
                <a:solidFill>
                  <a:srgbClr val="C00000"/>
                </a:solidFill>
                <a:latin typeface="Times New Roman" panose="02020603050405020304" pitchFamily="18" charset="0"/>
                <a:ea typeface="宋体" panose="02010600030101010101" pitchFamily="2" charset="-122"/>
              </a:endParaRPr>
            </a:p>
          </p:txBody>
        </p:sp>
      </p:grpSp>
      <p:sp>
        <p:nvSpPr>
          <p:cNvPr id="62501" name="标题 40"/>
          <p:cNvSpPr>
            <a:spLocks noGrp="1"/>
          </p:cNvSpPr>
          <p:nvPr>
            <p:ph type="title"/>
          </p:nvPr>
        </p:nvSpPr>
        <p:spPr>
          <a:xfrm>
            <a:off x="1123950" y="3175"/>
            <a:ext cx="7696200" cy="762000"/>
          </a:xfrm>
          <a:ln/>
        </p:spPr>
        <p:txBody>
          <a:bodyPr vert="horz" wrap="square" lIns="91440" tIns="45720" rIns="91440" bIns="45720" anchor="ctr" anchorCtr="0"/>
          <a:p>
            <a:pPr/>
            <a:r>
              <a:rPr lang="zh-CN" altLang="en-US" dirty="0">
                <a:solidFill>
                  <a:srgbClr val="C00000"/>
                </a:solidFill>
                <a:latin typeface="Times New Roman" panose="02020603050405020304" pitchFamily="18" charset="0"/>
                <a:ea typeface="微软雅黑 Light" panose="020B0502040204020203" pitchFamily="34" charset="-122"/>
                <a:cs typeface="+mj-cs"/>
              </a:rPr>
              <a:t>相对寻址举例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62502"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8932"/>
                                        </p:tgtEl>
                                        <p:attrNameLst>
                                          <p:attrName>style.visibility</p:attrName>
                                        </p:attrNameLst>
                                      </p:cBhvr>
                                      <p:to>
                                        <p:strVal val="visible"/>
                                      </p:to>
                                    </p:set>
                                    <p:animEffect transition="in" filter="blinds(horizontal)">
                                      <p:cBhvr>
                                        <p:cTn id="12" dur="500"/>
                                        <p:tgtEl>
                                          <p:spTgt spid="5089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8962"/>
                                        </p:tgtEl>
                                        <p:attrNameLst>
                                          <p:attrName>style.visibility</p:attrName>
                                        </p:attrNameLst>
                                      </p:cBhvr>
                                      <p:to>
                                        <p:strVal val="visible"/>
                                      </p:to>
                                    </p:set>
                                    <p:animEffect transition="in" filter="dissolve">
                                      <p:cBhvr>
                                        <p:cTn id="17" dur="500"/>
                                        <p:tgtEl>
                                          <p:spTgt spid="508962"/>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508931"/>
                                        </p:tgtEl>
                                        <p:attrNameLst>
                                          <p:attrName>style.visibility</p:attrName>
                                        </p:attrNameLst>
                                      </p:cBhvr>
                                      <p:to>
                                        <p:strVal val="visible"/>
                                      </p:to>
                                    </p:set>
                                    <p:animEffect transition="in" filter="slide(fromLeft)">
                                      <p:cBhvr>
                                        <p:cTn id="21" dur="500"/>
                                        <p:tgtEl>
                                          <p:spTgt spid="50893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08933"/>
                                        </p:tgtEl>
                                        <p:attrNameLst>
                                          <p:attrName>style.visibility</p:attrName>
                                        </p:attrNameLst>
                                      </p:cBhvr>
                                      <p:to>
                                        <p:strVal val="visible"/>
                                      </p:to>
                                    </p:set>
                                    <p:animEffect transition="in" filter="blinds(horizontal)">
                                      <p:cBhvr>
                                        <p:cTn id="46" dur="500"/>
                                        <p:tgtEl>
                                          <p:spTgt spid="508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2" grpId="0"/>
      <p:bldP spid="508933" grpId="0"/>
      <p:bldP spid="50896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3"/>
          <p:cNvGrpSpPr/>
          <p:nvPr/>
        </p:nvGrpSpPr>
        <p:grpSpPr>
          <a:xfrm>
            <a:off x="1114425" y="1309688"/>
            <a:ext cx="2171700" cy="2805112"/>
            <a:chOff x="702" y="825"/>
            <a:chExt cx="1368" cy="1767"/>
          </a:xfrm>
        </p:grpSpPr>
        <p:grpSp>
          <p:nvGrpSpPr>
            <p:cNvPr id="63490" name="Group 4"/>
            <p:cNvGrpSpPr/>
            <p:nvPr/>
          </p:nvGrpSpPr>
          <p:grpSpPr>
            <a:xfrm>
              <a:off x="702" y="825"/>
              <a:ext cx="1368" cy="1767"/>
              <a:chOff x="702" y="825"/>
              <a:chExt cx="1368" cy="1767"/>
            </a:xfrm>
          </p:grpSpPr>
          <p:sp>
            <p:nvSpPr>
              <p:cNvPr id="63491" name="Line 5"/>
              <p:cNvSpPr/>
              <p:nvPr/>
            </p:nvSpPr>
            <p:spPr>
              <a:xfrm>
                <a:off x="1302" y="864"/>
                <a:ext cx="0" cy="1728"/>
              </a:xfrm>
              <a:prstGeom prst="line">
                <a:avLst/>
              </a:prstGeom>
              <a:ln w="28575" cap="flat" cmpd="sng">
                <a:solidFill>
                  <a:schemeClr val="tx1"/>
                </a:solidFill>
                <a:prstDash val="solid"/>
                <a:round/>
                <a:headEnd type="none" w="med" len="med"/>
                <a:tailEnd type="none" w="med" len="med"/>
              </a:ln>
            </p:spPr>
          </p:sp>
          <p:sp>
            <p:nvSpPr>
              <p:cNvPr id="63492" name="Line 6"/>
              <p:cNvSpPr/>
              <p:nvPr/>
            </p:nvSpPr>
            <p:spPr>
              <a:xfrm>
                <a:off x="2070" y="864"/>
                <a:ext cx="0" cy="1728"/>
              </a:xfrm>
              <a:prstGeom prst="line">
                <a:avLst/>
              </a:prstGeom>
              <a:ln w="28575" cap="flat" cmpd="sng">
                <a:solidFill>
                  <a:schemeClr val="tx1"/>
                </a:solidFill>
                <a:prstDash val="solid"/>
                <a:round/>
                <a:headEnd type="none" w="med" len="med"/>
                <a:tailEnd type="none" w="med" len="med"/>
              </a:ln>
            </p:spPr>
          </p:sp>
          <p:sp>
            <p:nvSpPr>
              <p:cNvPr id="63493" name="Line 7"/>
              <p:cNvSpPr/>
              <p:nvPr/>
            </p:nvSpPr>
            <p:spPr>
              <a:xfrm>
                <a:off x="1302" y="1056"/>
                <a:ext cx="768" cy="0"/>
              </a:xfrm>
              <a:prstGeom prst="line">
                <a:avLst/>
              </a:prstGeom>
              <a:ln w="28575" cap="flat" cmpd="sng">
                <a:solidFill>
                  <a:schemeClr val="tx1"/>
                </a:solidFill>
                <a:prstDash val="solid"/>
                <a:round/>
                <a:headEnd type="none" w="med" len="med"/>
                <a:tailEnd type="none" w="med" len="med"/>
              </a:ln>
            </p:spPr>
          </p:sp>
          <p:sp>
            <p:nvSpPr>
              <p:cNvPr id="63494" name="Line 8"/>
              <p:cNvSpPr/>
              <p:nvPr/>
            </p:nvSpPr>
            <p:spPr>
              <a:xfrm>
                <a:off x="1302" y="2160"/>
                <a:ext cx="768" cy="0"/>
              </a:xfrm>
              <a:prstGeom prst="line">
                <a:avLst/>
              </a:prstGeom>
              <a:ln w="28575" cap="flat" cmpd="sng">
                <a:solidFill>
                  <a:schemeClr val="tx1"/>
                </a:solidFill>
                <a:prstDash val="solid"/>
                <a:round/>
                <a:headEnd type="none" w="med" len="med"/>
                <a:tailEnd type="none" w="med" len="med"/>
              </a:ln>
            </p:spPr>
          </p:sp>
          <p:sp>
            <p:nvSpPr>
              <p:cNvPr id="63495" name="Line 9"/>
              <p:cNvSpPr/>
              <p:nvPr/>
            </p:nvSpPr>
            <p:spPr>
              <a:xfrm>
                <a:off x="1302" y="2400"/>
                <a:ext cx="768" cy="0"/>
              </a:xfrm>
              <a:prstGeom prst="line">
                <a:avLst/>
              </a:prstGeom>
              <a:ln w="28575" cap="flat" cmpd="sng">
                <a:solidFill>
                  <a:schemeClr val="tx1"/>
                </a:solidFill>
                <a:prstDash val="solid"/>
                <a:round/>
                <a:headEnd type="none" w="med" len="med"/>
                <a:tailEnd type="none" w="med" len="med"/>
              </a:ln>
            </p:spPr>
          </p:sp>
          <p:sp>
            <p:nvSpPr>
              <p:cNvPr id="63496" name="Text Box 10"/>
              <p:cNvSpPr txBox="1"/>
              <p:nvPr/>
            </p:nvSpPr>
            <p:spPr>
              <a:xfrm>
                <a:off x="1494" y="1065"/>
                <a:ext cx="338"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63497" name="Text Box 11"/>
              <p:cNvSpPr txBox="1"/>
              <p:nvPr/>
            </p:nvSpPr>
            <p:spPr>
              <a:xfrm>
                <a:off x="1398" y="1294"/>
                <a:ext cx="599"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位移量</a:t>
                </a:r>
                <a:endParaRPr lang="zh-CN" altLang="en-US" sz="2000" dirty="0">
                  <a:latin typeface="Times New Roman" panose="02020603050405020304" pitchFamily="18" charset="0"/>
                  <a:ea typeface="宋体" panose="02010600030101010101" pitchFamily="2" charset="-122"/>
                </a:endParaRPr>
              </a:p>
            </p:txBody>
          </p:sp>
          <p:sp>
            <p:nvSpPr>
              <p:cNvPr id="63498" name="Text Box 12"/>
              <p:cNvSpPr txBox="1"/>
              <p:nvPr/>
            </p:nvSpPr>
            <p:spPr>
              <a:xfrm>
                <a:off x="702" y="1065"/>
                <a:ext cx="600"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2000 </a:t>
                </a:r>
                <a:r>
                  <a:rPr lang="en-US" altLang="zh-CN" sz="2000" dirty="0">
                    <a:latin typeface="Times New Roman" panose="02020603050405020304" pitchFamily="18" charset="0"/>
                    <a:ea typeface="宋体" panose="02010600030101010101" pitchFamily="2" charset="-122"/>
                  </a:rPr>
                  <a:t>H</a:t>
                </a:r>
                <a:endParaRPr lang="en-US" altLang="zh-CN" sz="2000" dirty="0">
                  <a:latin typeface="Times New Roman" panose="02020603050405020304" pitchFamily="18" charset="0"/>
                  <a:ea typeface="宋体" panose="02010600030101010101" pitchFamily="2" charset="-122"/>
                </a:endParaRPr>
              </a:p>
            </p:txBody>
          </p:sp>
          <p:sp>
            <p:nvSpPr>
              <p:cNvPr id="63499" name="Text Box 13"/>
              <p:cNvSpPr txBox="1"/>
              <p:nvPr/>
            </p:nvSpPr>
            <p:spPr>
              <a:xfrm>
                <a:off x="702" y="2160"/>
                <a:ext cx="600"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2008 </a:t>
                </a:r>
                <a:r>
                  <a:rPr lang="en-US" altLang="zh-CN" sz="2000" dirty="0">
                    <a:latin typeface="Times New Roman" panose="02020603050405020304" pitchFamily="18" charset="0"/>
                    <a:ea typeface="宋体" panose="02010600030101010101" pitchFamily="2" charset="-122"/>
                  </a:rPr>
                  <a:t>H</a:t>
                </a:r>
                <a:endParaRPr lang="en-US" altLang="zh-CN" sz="2000" dirty="0">
                  <a:latin typeface="Times New Roman" panose="02020603050405020304" pitchFamily="18" charset="0"/>
                  <a:ea typeface="宋体" panose="02010600030101010101" pitchFamily="2" charset="-122"/>
                </a:endParaRPr>
              </a:p>
            </p:txBody>
          </p:sp>
          <p:sp>
            <p:nvSpPr>
              <p:cNvPr id="63500" name="Line 14"/>
              <p:cNvSpPr/>
              <p:nvPr/>
            </p:nvSpPr>
            <p:spPr>
              <a:xfrm>
                <a:off x="1830" y="960"/>
                <a:ext cx="240" cy="0"/>
              </a:xfrm>
              <a:prstGeom prst="line">
                <a:avLst/>
              </a:prstGeom>
              <a:ln w="28575" cap="flat" cmpd="sng">
                <a:solidFill>
                  <a:schemeClr val="tx1"/>
                </a:solidFill>
                <a:prstDash val="solid"/>
                <a:round/>
                <a:headEnd type="none" w="med" len="med"/>
                <a:tailEnd type="stealth" w="med" len="med"/>
              </a:ln>
            </p:spPr>
          </p:sp>
          <p:sp>
            <p:nvSpPr>
              <p:cNvPr id="63501" name="Line 15"/>
              <p:cNvSpPr/>
              <p:nvPr/>
            </p:nvSpPr>
            <p:spPr>
              <a:xfrm rot="10800000">
                <a:off x="1302" y="960"/>
                <a:ext cx="240" cy="0"/>
              </a:xfrm>
              <a:prstGeom prst="line">
                <a:avLst/>
              </a:prstGeom>
              <a:ln w="28575" cap="flat" cmpd="sng">
                <a:solidFill>
                  <a:schemeClr val="tx1"/>
                </a:solidFill>
                <a:prstDash val="solid"/>
                <a:round/>
                <a:headEnd type="none" w="med" len="med"/>
                <a:tailEnd type="stealth" w="med" len="med"/>
              </a:ln>
            </p:spPr>
          </p:sp>
          <p:sp>
            <p:nvSpPr>
              <p:cNvPr id="63502" name="Text Box 16"/>
              <p:cNvSpPr txBox="1"/>
              <p:nvPr/>
            </p:nvSpPr>
            <p:spPr>
              <a:xfrm>
                <a:off x="1580" y="825"/>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a:t>
                </a:r>
                <a:endParaRPr lang="zh-CN" altLang="en-US" sz="2000" dirty="0">
                  <a:latin typeface="Times New Roman" panose="02020603050405020304" pitchFamily="18" charset="0"/>
                  <a:ea typeface="宋体" panose="02010600030101010101" pitchFamily="2" charset="-122"/>
                </a:endParaRPr>
              </a:p>
            </p:txBody>
          </p:sp>
        </p:grpSp>
        <p:sp>
          <p:nvSpPr>
            <p:cNvPr id="63503" name="Line 17"/>
            <p:cNvSpPr/>
            <p:nvPr/>
          </p:nvSpPr>
          <p:spPr>
            <a:xfrm>
              <a:off x="1302" y="1296"/>
              <a:ext cx="768" cy="0"/>
            </a:xfrm>
            <a:prstGeom prst="line">
              <a:avLst/>
            </a:prstGeom>
            <a:ln w="28575" cap="flat" cmpd="sng">
              <a:solidFill>
                <a:schemeClr val="tx1"/>
              </a:solidFill>
              <a:prstDash val="solid"/>
              <a:round/>
              <a:headEnd type="none" w="med" len="med"/>
              <a:tailEnd type="none" w="med" len="med"/>
            </a:ln>
          </p:spPr>
        </p:sp>
        <p:sp>
          <p:nvSpPr>
            <p:cNvPr id="63504" name="Line 18"/>
            <p:cNvSpPr/>
            <p:nvPr/>
          </p:nvSpPr>
          <p:spPr>
            <a:xfrm>
              <a:off x="1302" y="1536"/>
              <a:ext cx="768" cy="0"/>
            </a:xfrm>
            <a:prstGeom prst="line">
              <a:avLst/>
            </a:prstGeom>
            <a:ln w="28575" cap="flat" cmpd="sng">
              <a:solidFill>
                <a:schemeClr val="tx1"/>
              </a:solidFill>
              <a:prstDash val="solid"/>
              <a:round/>
              <a:headEnd type="none" w="med" len="med"/>
              <a:tailEnd type="none" w="med" len="med"/>
            </a:ln>
          </p:spPr>
        </p:sp>
      </p:grpSp>
      <p:sp>
        <p:nvSpPr>
          <p:cNvPr id="509971" name="AutoShape 19"/>
          <p:cNvSpPr/>
          <p:nvPr/>
        </p:nvSpPr>
        <p:spPr>
          <a:xfrm>
            <a:off x="3286125" y="1676400"/>
            <a:ext cx="228600" cy="762000"/>
          </a:xfrm>
          <a:prstGeom prst="rightBrace">
            <a:avLst>
              <a:gd name="adj1" fmla="val 27731"/>
              <a:gd name="adj2" fmla="val 50000"/>
            </a:avLst>
          </a:prstGeom>
          <a:noFill/>
          <a:ln w="28575" cap="flat" cmpd="sng">
            <a:solidFill>
              <a:srgbClr val="C00000"/>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09972" name="Text Box 20"/>
          <p:cNvSpPr txBox="1"/>
          <p:nvPr/>
        </p:nvSpPr>
        <p:spPr>
          <a:xfrm>
            <a:off x="3505200" y="1701800"/>
            <a:ext cx="1514475" cy="641350"/>
          </a:xfrm>
          <a:prstGeom prst="rect">
            <a:avLst/>
          </a:prstGeom>
          <a:noFill/>
          <a:ln w="9525">
            <a:noFill/>
          </a:ln>
        </p:spPr>
        <p:txBody>
          <a:bodyPr wrap="none" anchor="t" anchorCtr="0">
            <a:spAutoFit/>
          </a:bodyPr>
          <a:p>
            <a:r>
              <a:rPr lang="en-US" altLang="zh-CN" sz="2000" dirty="0">
                <a:solidFill>
                  <a:srgbClr val="C00000"/>
                </a:solidFill>
                <a:latin typeface="Times New Roman" panose="02020603050405020304" pitchFamily="18" charset="0"/>
                <a:ea typeface="宋体" panose="02010600030101010101" pitchFamily="2" charset="-122"/>
              </a:rPr>
              <a:t>JMP </a:t>
            </a:r>
            <a:r>
              <a:rPr lang="en-US" altLang="zh-CN" sz="5400" baseline="-15000" dirty="0">
                <a:solidFill>
                  <a:srgbClr val="C00000"/>
                </a:solidFill>
                <a:latin typeface="Times New Roman" panose="02020603050405020304" pitchFamily="18" charset="0"/>
                <a:ea typeface="宋体" panose="02010600030101010101" pitchFamily="2" charset="-122"/>
              </a:rPr>
              <a:t>* </a:t>
            </a:r>
            <a:r>
              <a:rPr lang="en-US" altLang="zh-CN" sz="2400" dirty="0">
                <a:solidFill>
                  <a:srgbClr val="C00000"/>
                </a:solidFill>
                <a:latin typeface="Times New Roman" panose="02020603050405020304" pitchFamily="18" charset="0"/>
                <a:ea typeface="宋体" panose="02010600030101010101" pitchFamily="2" charset="-122"/>
              </a:rPr>
              <a:t>+ 8</a:t>
            </a:r>
            <a:endParaRPr lang="en-US" altLang="zh-CN" sz="2400" dirty="0">
              <a:solidFill>
                <a:srgbClr val="C00000"/>
              </a:solidFill>
              <a:latin typeface="Times New Roman" panose="02020603050405020304" pitchFamily="18" charset="0"/>
              <a:ea typeface="宋体" panose="02010600030101010101" pitchFamily="2" charset="-122"/>
            </a:endParaRPr>
          </a:p>
        </p:txBody>
      </p:sp>
      <p:grpSp>
        <p:nvGrpSpPr>
          <p:cNvPr id="4" name="Group 21"/>
          <p:cNvGrpSpPr/>
          <p:nvPr/>
        </p:nvGrpSpPr>
        <p:grpSpPr>
          <a:xfrm>
            <a:off x="5372100" y="1309688"/>
            <a:ext cx="2171700" cy="2805112"/>
            <a:chOff x="3384" y="825"/>
            <a:chExt cx="1368" cy="1767"/>
          </a:xfrm>
        </p:grpSpPr>
        <p:sp>
          <p:nvSpPr>
            <p:cNvPr id="63508" name="Line 22"/>
            <p:cNvSpPr/>
            <p:nvPr/>
          </p:nvSpPr>
          <p:spPr>
            <a:xfrm>
              <a:off x="3984" y="864"/>
              <a:ext cx="0" cy="1728"/>
            </a:xfrm>
            <a:prstGeom prst="line">
              <a:avLst/>
            </a:prstGeom>
            <a:ln w="28575" cap="flat" cmpd="sng">
              <a:solidFill>
                <a:schemeClr val="tx1"/>
              </a:solidFill>
              <a:prstDash val="solid"/>
              <a:round/>
              <a:headEnd type="none" w="med" len="med"/>
              <a:tailEnd type="none" w="med" len="med"/>
            </a:ln>
          </p:spPr>
        </p:sp>
        <p:sp>
          <p:nvSpPr>
            <p:cNvPr id="63509" name="Line 23"/>
            <p:cNvSpPr/>
            <p:nvPr/>
          </p:nvSpPr>
          <p:spPr>
            <a:xfrm>
              <a:off x="4752" y="864"/>
              <a:ext cx="0" cy="1728"/>
            </a:xfrm>
            <a:prstGeom prst="line">
              <a:avLst/>
            </a:prstGeom>
            <a:ln w="28575" cap="flat" cmpd="sng">
              <a:solidFill>
                <a:schemeClr val="tx1"/>
              </a:solidFill>
              <a:prstDash val="solid"/>
              <a:round/>
              <a:headEnd type="none" w="med" len="med"/>
              <a:tailEnd type="none" w="med" len="med"/>
            </a:ln>
          </p:spPr>
        </p:sp>
        <p:sp>
          <p:nvSpPr>
            <p:cNvPr id="63510" name="Line 24"/>
            <p:cNvSpPr/>
            <p:nvPr/>
          </p:nvSpPr>
          <p:spPr>
            <a:xfrm>
              <a:off x="3984" y="1296"/>
              <a:ext cx="768" cy="0"/>
            </a:xfrm>
            <a:prstGeom prst="line">
              <a:avLst/>
            </a:prstGeom>
            <a:ln w="28575" cap="flat" cmpd="sng">
              <a:solidFill>
                <a:schemeClr val="tx1"/>
              </a:solidFill>
              <a:prstDash val="solid"/>
              <a:round/>
              <a:headEnd type="none" w="med" len="med"/>
              <a:tailEnd type="none" w="med" len="med"/>
            </a:ln>
          </p:spPr>
        </p:sp>
        <p:sp>
          <p:nvSpPr>
            <p:cNvPr id="63511" name="Line 25"/>
            <p:cNvSpPr/>
            <p:nvPr/>
          </p:nvSpPr>
          <p:spPr>
            <a:xfrm>
              <a:off x="3984" y="1056"/>
              <a:ext cx="768" cy="0"/>
            </a:xfrm>
            <a:prstGeom prst="line">
              <a:avLst/>
            </a:prstGeom>
            <a:ln w="28575" cap="flat" cmpd="sng">
              <a:solidFill>
                <a:schemeClr val="tx1"/>
              </a:solidFill>
              <a:prstDash val="solid"/>
              <a:round/>
              <a:headEnd type="none" w="med" len="med"/>
              <a:tailEnd type="none" w="med" len="med"/>
            </a:ln>
          </p:spPr>
        </p:sp>
        <p:sp>
          <p:nvSpPr>
            <p:cNvPr id="63512" name="Line 26"/>
            <p:cNvSpPr/>
            <p:nvPr/>
          </p:nvSpPr>
          <p:spPr>
            <a:xfrm>
              <a:off x="3984" y="1536"/>
              <a:ext cx="768" cy="0"/>
            </a:xfrm>
            <a:prstGeom prst="line">
              <a:avLst/>
            </a:prstGeom>
            <a:ln w="28575" cap="flat" cmpd="sng">
              <a:solidFill>
                <a:schemeClr val="tx1"/>
              </a:solidFill>
              <a:prstDash val="solid"/>
              <a:round/>
              <a:headEnd type="none" w="med" len="med"/>
              <a:tailEnd type="none" w="med" len="med"/>
            </a:ln>
          </p:spPr>
        </p:sp>
        <p:sp>
          <p:nvSpPr>
            <p:cNvPr id="63513" name="Line 27"/>
            <p:cNvSpPr/>
            <p:nvPr/>
          </p:nvSpPr>
          <p:spPr>
            <a:xfrm>
              <a:off x="3984" y="2160"/>
              <a:ext cx="768" cy="0"/>
            </a:xfrm>
            <a:prstGeom prst="line">
              <a:avLst/>
            </a:prstGeom>
            <a:ln w="28575" cap="flat" cmpd="sng">
              <a:solidFill>
                <a:schemeClr val="tx1"/>
              </a:solidFill>
              <a:prstDash val="solid"/>
              <a:round/>
              <a:headEnd type="none" w="med" len="med"/>
              <a:tailEnd type="none" w="med" len="med"/>
            </a:ln>
          </p:spPr>
        </p:sp>
        <p:sp>
          <p:nvSpPr>
            <p:cNvPr id="63514" name="Line 28"/>
            <p:cNvSpPr/>
            <p:nvPr/>
          </p:nvSpPr>
          <p:spPr>
            <a:xfrm>
              <a:off x="3984" y="2400"/>
              <a:ext cx="768" cy="0"/>
            </a:xfrm>
            <a:prstGeom prst="line">
              <a:avLst/>
            </a:prstGeom>
            <a:ln w="28575" cap="flat" cmpd="sng">
              <a:solidFill>
                <a:schemeClr val="tx1"/>
              </a:solidFill>
              <a:prstDash val="solid"/>
              <a:round/>
              <a:headEnd type="none" w="med" len="med"/>
              <a:tailEnd type="none" w="med" len="med"/>
            </a:ln>
          </p:spPr>
        </p:sp>
        <p:sp>
          <p:nvSpPr>
            <p:cNvPr id="63515" name="Text Box 29"/>
            <p:cNvSpPr txBox="1"/>
            <p:nvPr/>
          </p:nvSpPr>
          <p:spPr>
            <a:xfrm>
              <a:off x="4176" y="1065"/>
              <a:ext cx="338"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63516" name="Text Box 30"/>
            <p:cNvSpPr txBox="1"/>
            <p:nvPr/>
          </p:nvSpPr>
          <p:spPr>
            <a:xfrm>
              <a:off x="4168" y="1305"/>
              <a:ext cx="440" cy="250"/>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06 </a:t>
              </a:r>
              <a:r>
                <a:rPr lang="en-US" altLang="zh-CN" sz="2000" dirty="0">
                  <a:solidFill>
                    <a:srgbClr val="C00000"/>
                  </a:solidFill>
                  <a:latin typeface="Times New Roman" panose="02020603050405020304" pitchFamily="18" charset="0"/>
                  <a:ea typeface="宋体" panose="02010600030101010101" pitchFamily="2" charset="-122"/>
                </a:rPr>
                <a:t>H</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3517" name="Text Box 31"/>
            <p:cNvSpPr txBox="1"/>
            <p:nvPr/>
          </p:nvSpPr>
          <p:spPr>
            <a:xfrm>
              <a:off x="3384" y="1065"/>
              <a:ext cx="600"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2000 </a:t>
              </a:r>
              <a:r>
                <a:rPr lang="en-US" altLang="zh-CN" sz="2000" dirty="0">
                  <a:latin typeface="Times New Roman" panose="02020603050405020304" pitchFamily="18" charset="0"/>
                  <a:ea typeface="宋体" panose="02010600030101010101" pitchFamily="2" charset="-122"/>
                </a:rPr>
                <a:t>H</a:t>
              </a:r>
              <a:endParaRPr lang="en-US" altLang="zh-CN" sz="2000" dirty="0">
                <a:latin typeface="Times New Roman" panose="02020603050405020304" pitchFamily="18" charset="0"/>
                <a:ea typeface="宋体" panose="02010600030101010101" pitchFamily="2" charset="-122"/>
              </a:endParaRPr>
            </a:p>
          </p:txBody>
        </p:sp>
        <p:sp>
          <p:nvSpPr>
            <p:cNvPr id="63518" name="Text Box 32"/>
            <p:cNvSpPr txBox="1"/>
            <p:nvPr/>
          </p:nvSpPr>
          <p:spPr>
            <a:xfrm>
              <a:off x="3384" y="2160"/>
              <a:ext cx="600"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2008 </a:t>
              </a:r>
              <a:r>
                <a:rPr lang="en-US" altLang="zh-CN" sz="2000" dirty="0">
                  <a:latin typeface="Times New Roman" panose="02020603050405020304" pitchFamily="18" charset="0"/>
                  <a:ea typeface="宋体" panose="02010600030101010101" pitchFamily="2" charset="-122"/>
                </a:rPr>
                <a:t>H</a:t>
              </a:r>
              <a:endParaRPr lang="en-US" altLang="zh-CN" sz="2000" dirty="0">
                <a:latin typeface="Times New Roman" panose="02020603050405020304" pitchFamily="18" charset="0"/>
                <a:ea typeface="宋体" panose="02010600030101010101" pitchFamily="2" charset="-122"/>
              </a:endParaRPr>
            </a:p>
          </p:txBody>
        </p:sp>
        <p:sp>
          <p:nvSpPr>
            <p:cNvPr id="63519" name="Line 33"/>
            <p:cNvSpPr/>
            <p:nvPr/>
          </p:nvSpPr>
          <p:spPr>
            <a:xfrm>
              <a:off x="4512" y="960"/>
              <a:ext cx="240" cy="0"/>
            </a:xfrm>
            <a:prstGeom prst="line">
              <a:avLst/>
            </a:prstGeom>
            <a:ln w="28575" cap="flat" cmpd="sng">
              <a:solidFill>
                <a:schemeClr val="tx1"/>
              </a:solidFill>
              <a:prstDash val="solid"/>
              <a:round/>
              <a:headEnd type="none" w="med" len="med"/>
              <a:tailEnd type="stealth" w="med" len="med"/>
            </a:ln>
          </p:spPr>
        </p:sp>
        <p:sp>
          <p:nvSpPr>
            <p:cNvPr id="63520" name="Line 34"/>
            <p:cNvSpPr/>
            <p:nvPr/>
          </p:nvSpPr>
          <p:spPr>
            <a:xfrm rot="10800000">
              <a:off x="3984" y="960"/>
              <a:ext cx="240" cy="0"/>
            </a:xfrm>
            <a:prstGeom prst="line">
              <a:avLst/>
            </a:prstGeom>
            <a:ln w="28575" cap="flat" cmpd="sng">
              <a:solidFill>
                <a:schemeClr val="tx1"/>
              </a:solidFill>
              <a:prstDash val="solid"/>
              <a:round/>
              <a:headEnd type="none" w="med" len="med"/>
              <a:tailEnd type="stealth" w="med" len="med"/>
            </a:ln>
          </p:spPr>
        </p:sp>
        <p:sp>
          <p:nvSpPr>
            <p:cNvPr id="63521" name="Text Box 35"/>
            <p:cNvSpPr txBox="1"/>
            <p:nvPr/>
          </p:nvSpPr>
          <p:spPr>
            <a:xfrm>
              <a:off x="4262" y="825"/>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a:t>
              </a:r>
              <a:endParaRPr lang="zh-CN" altLang="en-US" sz="2000" dirty="0">
                <a:latin typeface="Times New Roman" panose="02020603050405020304" pitchFamily="18" charset="0"/>
                <a:ea typeface="宋体" panose="02010600030101010101" pitchFamily="2" charset="-122"/>
              </a:endParaRPr>
            </a:p>
          </p:txBody>
        </p:sp>
      </p:grpSp>
      <p:sp>
        <p:nvSpPr>
          <p:cNvPr id="509988" name="Text Box 36"/>
          <p:cNvSpPr txBox="1"/>
          <p:nvPr/>
        </p:nvSpPr>
        <p:spPr>
          <a:xfrm>
            <a:off x="539750" y="4292600"/>
            <a:ext cx="4800600" cy="457200"/>
          </a:xfrm>
          <a:prstGeom prst="rect">
            <a:avLst/>
          </a:prstGeom>
          <a:noFill/>
          <a:ln w="9525">
            <a:noFill/>
          </a:ln>
        </p:spPr>
        <p:txBody>
          <a:bodyPr anchor="t" anchorCtr="0">
            <a:spAutoFit/>
          </a:bodyPr>
          <a:p>
            <a:r>
              <a:rPr lang="zh-CN" altLang="en-US" sz="2400" dirty="0">
                <a:latin typeface="Times New Roman" panose="02020603050405020304" pitchFamily="18" charset="0"/>
                <a:ea typeface="宋体" panose="02010600030101010101" pitchFamily="2" charset="-122"/>
              </a:rPr>
              <a:t>设  当前指令地址     </a:t>
            </a:r>
            <a:r>
              <a:rPr lang="en-US" altLang="zh-CN" sz="2400" dirty="0">
                <a:solidFill>
                  <a:srgbClr val="C00000"/>
                </a:solidFill>
                <a:latin typeface="Times New Roman" panose="02020603050405020304" pitchFamily="18" charset="0"/>
                <a:ea typeface="宋体" panose="02010600030101010101" pitchFamily="2" charset="-122"/>
              </a:rPr>
              <a:t>PC = 2000H</a:t>
            </a:r>
            <a:endParaRPr lang="en-US" altLang="zh-CN" sz="2800" dirty="0">
              <a:solidFill>
                <a:srgbClr val="C00000"/>
              </a:solidFill>
              <a:latin typeface="Times New Roman" panose="02020603050405020304" pitchFamily="18" charset="0"/>
              <a:ea typeface="宋体" panose="02010600030101010101" pitchFamily="2" charset="-122"/>
            </a:endParaRPr>
          </a:p>
        </p:txBody>
      </p:sp>
      <p:sp>
        <p:nvSpPr>
          <p:cNvPr id="509989" name="Text Box 37"/>
          <p:cNvSpPr txBox="1"/>
          <p:nvPr/>
        </p:nvSpPr>
        <p:spPr>
          <a:xfrm>
            <a:off x="996950" y="4826000"/>
            <a:ext cx="4267200" cy="457200"/>
          </a:xfrm>
          <a:prstGeom prst="rect">
            <a:avLst/>
          </a:prstGeom>
          <a:noFill/>
          <a:ln w="28575">
            <a:noFill/>
          </a:ln>
        </p:spPr>
        <p:txBody>
          <a:bodyPr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转移后的目的地址</a:t>
            </a:r>
            <a:r>
              <a:rPr lang="zh-CN" altLang="en-US" sz="2400" dirty="0">
                <a:solidFill>
                  <a:srgbClr val="C00000"/>
                </a:solidFill>
                <a:latin typeface="Times New Roman" panose="02020603050405020304" pitchFamily="18" charset="0"/>
                <a:ea typeface="宋体" panose="02010600030101010101" pitchFamily="2" charset="-122"/>
              </a:rPr>
              <a:t>为  </a:t>
            </a:r>
            <a:r>
              <a:rPr lang="zh-CN" altLang="en-US" sz="1200" dirty="0">
                <a:solidFill>
                  <a:srgbClr val="C00000"/>
                </a:solidFill>
                <a:latin typeface="Times New Roman" panose="02020603050405020304" pitchFamily="18" charset="0"/>
                <a:ea typeface="宋体" panose="02010600030101010101" pitchFamily="2" charset="-122"/>
              </a:rPr>
              <a:t> </a:t>
            </a:r>
            <a:r>
              <a:rPr lang="zh-CN" altLang="en-US" sz="2400" dirty="0">
                <a:solidFill>
                  <a:srgbClr val="C00000"/>
                </a:solidFill>
                <a:latin typeface="Times New Roman" panose="02020603050405020304" pitchFamily="18" charset="0"/>
                <a:ea typeface="宋体" panose="02010600030101010101" pitchFamily="2" charset="-122"/>
              </a:rPr>
              <a:t>2008</a:t>
            </a:r>
            <a:r>
              <a:rPr lang="en-US" altLang="zh-CN" sz="2400" dirty="0">
                <a:solidFill>
                  <a:srgbClr val="C00000"/>
                </a:solidFill>
                <a:latin typeface="Times New Roman" panose="02020603050405020304" pitchFamily="18" charset="0"/>
                <a:ea typeface="宋体" panose="02010600030101010101" pitchFamily="2" charset="-122"/>
              </a:rPr>
              <a:t>H</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509990" name="Text Box 38"/>
          <p:cNvSpPr txBox="1"/>
          <p:nvPr/>
        </p:nvSpPr>
        <p:spPr>
          <a:xfrm>
            <a:off x="996950" y="5175250"/>
            <a:ext cx="6705600" cy="641350"/>
          </a:xfrm>
          <a:prstGeom prst="rect">
            <a:avLst/>
          </a:prstGeom>
          <a:noFill/>
          <a:ln w="28575">
            <a:noFill/>
          </a:ln>
        </p:spPr>
        <p:txBody>
          <a:bodyPr anchor="t" anchorCtr="0">
            <a:spAutoFit/>
          </a:bodyPr>
          <a:p>
            <a:pPr>
              <a:spcBef>
                <a:spcPct val="50000"/>
              </a:spcBef>
            </a:pPr>
            <a:r>
              <a:rPr lang="zh-CN" altLang="en-US" sz="2400" dirty="0">
                <a:latin typeface="Times New Roman" panose="02020603050405020304" pitchFamily="18" charset="0"/>
                <a:ea typeface="宋体" panose="02010600030101010101" pitchFamily="2" charset="-122"/>
              </a:rPr>
              <a:t>因为  取出 </a:t>
            </a:r>
            <a:r>
              <a:rPr lang="en-US" altLang="zh-CN" sz="2400" dirty="0">
                <a:solidFill>
                  <a:srgbClr val="C00000"/>
                </a:solidFill>
                <a:latin typeface="Times New Roman" panose="02020603050405020304" pitchFamily="18" charset="0"/>
                <a:ea typeface="宋体" panose="02010600030101010101" pitchFamily="2" charset="-122"/>
              </a:rPr>
              <a:t>JMP</a:t>
            </a:r>
            <a:r>
              <a:rPr lang="en-US" altLang="zh-CN" sz="2000" dirty="0">
                <a:solidFill>
                  <a:srgbClr val="C00000"/>
                </a:solidFill>
                <a:latin typeface="Times New Roman" panose="02020603050405020304" pitchFamily="18" charset="0"/>
                <a:ea typeface="宋体" panose="02010600030101010101" pitchFamily="2" charset="-122"/>
              </a:rPr>
              <a:t> </a:t>
            </a:r>
            <a:r>
              <a:rPr lang="en-US" altLang="zh-CN" sz="5400" baseline="-15000" dirty="0">
                <a:solidFill>
                  <a:srgbClr val="C00000"/>
                </a:solidFill>
                <a:latin typeface="Times New Roman" panose="02020603050405020304" pitchFamily="18" charset="0"/>
                <a:ea typeface="宋体" panose="02010600030101010101" pitchFamily="2" charset="-122"/>
              </a:rPr>
              <a:t>* </a:t>
            </a:r>
            <a:r>
              <a:rPr lang="en-US" altLang="zh-CN" sz="2400" dirty="0">
                <a:solidFill>
                  <a:srgbClr val="C00000"/>
                </a:solidFill>
                <a:latin typeface="Times New Roman" panose="02020603050405020304" pitchFamily="18" charset="0"/>
                <a:ea typeface="宋体" panose="02010600030101010101" pitchFamily="2" charset="-122"/>
              </a:rPr>
              <a:t>+ 8 </a:t>
            </a:r>
            <a:r>
              <a:rPr lang="zh-CN" altLang="en-US" sz="2400" dirty="0">
                <a:latin typeface="Times New Roman" panose="02020603050405020304" pitchFamily="18" charset="0"/>
                <a:ea typeface="宋体" panose="02010600030101010101" pitchFamily="2" charset="-122"/>
              </a:rPr>
              <a:t>后   </a:t>
            </a:r>
            <a:r>
              <a:rPr lang="en-US" altLang="zh-CN" sz="2400" dirty="0">
                <a:solidFill>
                  <a:srgbClr val="C00000"/>
                </a:solidFill>
                <a:latin typeface="Times New Roman" panose="02020603050405020304" pitchFamily="18" charset="0"/>
                <a:ea typeface="宋体" panose="02010600030101010101" pitchFamily="2" charset="-122"/>
              </a:rPr>
              <a:t>PC = 2002H</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509991" name="Text Box 39"/>
          <p:cNvSpPr txBox="1"/>
          <p:nvPr/>
        </p:nvSpPr>
        <p:spPr>
          <a:xfrm>
            <a:off x="3505200" y="2362200"/>
            <a:ext cx="1600200" cy="396875"/>
          </a:xfrm>
          <a:prstGeom prst="rect">
            <a:avLst/>
          </a:prstGeom>
          <a:noFill/>
          <a:ln w="28575">
            <a:noFill/>
          </a:ln>
        </p:spPr>
        <p:txBody>
          <a:bodyPr anchor="t" anchorCtr="0">
            <a:spAutoFit/>
          </a:bodyPr>
          <a:p>
            <a:pPr>
              <a:spcBef>
                <a:spcPct val="50000"/>
              </a:spcBef>
            </a:pPr>
            <a:r>
              <a:rPr lang="zh-CN" altLang="en-US" sz="2000" dirty="0">
                <a:solidFill>
                  <a:srgbClr val="C00000"/>
                </a:solidFill>
                <a:latin typeface="Times New Roman" panose="02020603050405020304" pitchFamily="18" charset="0"/>
                <a:ea typeface="宋体" panose="02010600030101010101" pitchFamily="2" charset="-122"/>
              </a:rPr>
              <a:t>二字节指令</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509992" name="Text Box 40"/>
          <p:cNvSpPr txBox="1"/>
          <p:nvPr/>
        </p:nvSpPr>
        <p:spPr>
          <a:xfrm>
            <a:off x="996950" y="5632450"/>
            <a:ext cx="7848600" cy="641350"/>
          </a:xfrm>
          <a:prstGeom prst="rect">
            <a:avLst/>
          </a:prstGeom>
          <a:noFill/>
          <a:ln w="28575">
            <a:noFill/>
          </a:ln>
        </p:spPr>
        <p:txBody>
          <a:bodyPr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故  </a:t>
            </a:r>
            <a:r>
              <a:rPr lang="en-US" altLang="zh-CN" sz="2400" dirty="0">
                <a:solidFill>
                  <a:srgbClr val="C00000"/>
                </a:solidFill>
                <a:latin typeface="Times New Roman" panose="02020603050405020304" pitchFamily="18" charset="0"/>
                <a:ea typeface="宋体" panose="02010600030101010101" pitchFamily="2" charset="-122"/>
              </a:rPr>
              <a:t>JMP</a:t>
            </a:r>
            <a:r>
              <a:rPr lang="en-US" altLang="zh-CN" sz="2000" dirty="0">
                <a:solidFill>
                  <a:srgbClr val="C00000"/>
                </a:solidFill>
                <a:latin typeface="Times New Roman" panose="02020603050405020304" pitchFamily="18" charset="0"/>
                <a:ea typeface="宋体" panose="02010600030101010101" pitchFamily="2" charset="-122"/>
              </a:rPr>
              <a:t> </a:t>
            </a:r>
            <a:r>
              <a:rPr lang="en-US" altLang="zh-CN" sz="5400" baseline="-15000" dirty="0">
                <a:solidFill>
                  <a:srgbClr val="C00000"/>
                </a:solidFill>
                <a:latin typeface="Times New Roman" panose="02020603050405020304" pitchFamily="18" charset="0"/>
                <a:ea typeface="宋体" panose="02010600030101010101" pitchFamily="2" charset="-122"/>
              </a:rPr>
              <a:t>* </a:t>
            </a:r>
            <a:r>
              <a:rPr lang="en-US" altLang="zh-CN" sz="2400" dirty="0">
                <a:solidFill>
                  <a:srgbClr val="C00000"/>
                </a:solidFill>
                <a:latin typeface="Times New Roman" panose="02020603050405020304" pitchFamily="18" charset="0"/>
                <a:ea typeface="宋体" panose="02010600030101010101" pitchFamily="2" charset="-122"/>
              </a:rPr>
              <a:t>+ 8 </a:t>
            </a:r>
            <a:r>
              <a:rPr lang="zh-CN" altLang="en-US" sz="2400" dirty="0">
                <a:latin typeface="Times New Roman" panose="02020603050405020304" pitchFamily="18" charset="0"/>
                <a:ea typeface="宋体" panose="02010600030101010101" pitchFamily="2" charset="-122"/>
              </a:rPr>
              <a:t>指令 的第二字节为 </a:t>
            </a:r>
            <a:r>
              <a:rPr lang="zh-CN" altLang="en-US" sz="2400" dirty="0">
                <a:solidFill>
                  <a:srgbClr val="C00000"/>
                </a:solidFill>
                <a:latin typeface="Times New Roman" panose="02020603050405020304" pitchFamily="18" charset="0"/>
                <a:ea typeface="宋体" panose="02010600030101010101" pitchFamily="2" charset="-122"/>
              </a:rPr>
              <a:t>2008</a:t>
            </a:r>
            <a:r>
              <a:rPr lang="en-US" altLang="zh-CN" sz="2400" dirty="0">
                <a:solidFill>
                  <a:srgbClr val="C00000"/>
                </a:solidFill>
                <a:latin typeface="Times New Roman" panose="02020603050405020304" pitchFamily="18" charset="0"/>
                <a:ea typeface="宋体" panose="02010600030101010101" pitchFamily="2" charset="-122"/>
              </a:rPr>
              <a:t>H - 2002H = 06H</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63527" name="标题 42"/>
          <p:cNvSpPr>
            <a:spLocks noGrp="1"/>
          </p:cNvSpPr>
          <p:nvPr>
            <p:ph type="title"/>
          </p:nvPr>
        </p:nvSpPr>
        <p:spPr>
          <a:xfrm>
            <a:off x="1123950" y="381000"/>
            <a:ext cx="7696200" cy="762000"/>
          </a:xfrm>
          <a:ln/>
        </p:spPr>
        <p:txBody>
          <a:bodyPr vert="horz" wrap="square" lIns="91440" tIns="45720" rIns="91440" bIns="45720" anchor="ctr" anchorCtr="0"/>
          <a:p>
            <a:pPr/>
            <a:r>
              <a:rPr lang="zh-CN" altLang="en-US" dirty="0">
                <a:solidFill>
                  <a:srgbClr val="C00000"/>
                </a:solidFill>
                <a:latin typeface="Times New Roman" panose="02020603050405020304" pitchFamily="18" charset="0"/>
                <a:ea typeface="微软雅黑 Light" panose="020B0502040204020203" pitchFamily="34" charset="-122"/>
                <a:cs typeface="+mj-cs"/>
              </a:rPr>
              <a:t>按字节寻址的相对寻址举例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63528" name="矩形 8"/>
          <p:cNvSpPr/>
          <p:nvPr/>
        </p:nvSpPr>
        <p:spPr>
          <a:xfrm>
            <a:off x="8051800" y="115888"/>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9971"/>
                                        </p:tgtEl>
                                        <p:attrNameLst>
                                          <p:attrName>style.visibility</p:attrName>
                                        </p:attrNameLst>
                                      </p:cBhvr>
                                      <p:to>
                                        <p:strVal val="visible"/>
                                      </p:to>
                                    </p:set>
                                    <p:animEffect transition="in" filter="barn(outHorizontal)">
                                      <p:cBhvr>
                                        <p:cTn id="12" dur="500"/>
                                        <p:tgtEl>
                                          <p:spTgt spid="50997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09972"/>
                                        </p:tgtEl>
                                        <p:attrNameLst>
                                          <p:attrName>style.visibility</p:attrName>
                                        </p:attrNameLst>
                                      </p:cBhvr>
                                      <p:to>
                                        <p:strVal val="visible"/>
                                      </p:to>
                                    </p:set>
                                    <p:animEffect transition="in" filter="blinds(horizontal)">
                                      <p:cBhvr>
                                        <p:cTn id="16" dur="500"/>
                                        <p:tgtEl>
                                          <p:spTgt spid="50997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9991"/>
                                        </p:tgtEl>
                                        <p:attrNameLst>
                                          <p:attrName>style.visibility</p:attrName>
                                        </p:attrNameLst>
                                      </p:cBhvr>
                                      <p:to>
                                        <p:strVal val="visible"/>
                                      </p:to>
                                    </p:set>
                                    <p:animEffect transition="in" filter="blinds(horizontal)">
                                      <p:cBhvr>
                                        <p:cTn id="21" dur="500"/>
                                        <p:tgtEl>
                                          <p:spTgt spid="50999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09988"/>
                                        </p:tgtEl>
                                        <p:attrNameLst>
                                          <p:attrName>style.visibility</p:attrName>
                                        </p:attrNameLst>
                                      </p:cBhvr>
                                      <p:to>
                                        <p:strVal val="visible"/>
                                      </p:to>
                                    </p:set>
                                    <p:animEffect transition="in" filter="blinds(horizontal)">
                                      <p:cBhvr>
                                        <p:cTn id="26" dur="500"/>
                                        <p:tgtEl>
                                          <p:spTgt spid="50998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09989"/>
                                        </p:tgtEl>
                                        <p:attrNameLst>
                                          <p:attrName>style.visibility</p:attrName>
                                        </p:attrNameLst>
                                      </p:cBhvr>
                                      <p:to>
                                        <p:strVal val="visible"/>
                                      </p:to>
                                    </p:set>
                                    <p:animEffect transition="in" filter="blinds(horizontal)">
                                      <p:cBhvr>
                                        <p:cTn id="31" dur="500"/>
                                        <p:tgtEl>
                                          <p:spTgt spid="50998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09990"/>
                                        </p:tgtEl>
                                        <p:attrNameLst>
                                          <p:attrName>style.visibility</p:attrName>
                                        </p:attrNameLst>
                                      </p:cBhvr>
                                      <p:to>
                                        <p:strVal val="visible"/>
                                      </p:to>
                                    </p:set>
                                    <p:animEffect transition="in" filter="blinds(horizontal)">
                                      <p:cBhvr>
                                        <p:cTn id="36" dur="500"/>
                                        <p:tgtEl>
                                          <p:spTgt spid="50999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09992"/>
                                        </p:tgtEl>
                                        <p:attrNameLst>
                                          <p:attrName>style.visibility</p:attrName>
                                        </p:attrNameLst>
                                      </p:cBhvr>
                                      <p:to>
                                        <p:strVal val="visible"/>
                                      </p:to>
                                    </p:set>
                                    <p:animEffect transition="in" filter="blinds(horizontal)">
                                      <p:cBhvr>
                                        <p:cTn id="41" dur="500"/>
                                        <p:tgtEl>
                                          <p:spTgt spid="509992"/>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arn(outVertical)">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71" grpId="0" animBg="1"/>
      <p:bldP spid="509972" grpId="0"/>
      <p:bldP spid="509988" grpId="0"/>
      <p:bldP spid="509989" grpId="0"/>
      <p:bldP spid="509990" grpId="0"/>
      <p:bldP spid="509991" grpId="0"/>
      <p:bldP spid="50999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堆栈寻址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53251" name="Rectangle 3"/>
          <p:cNvSpPr>
            <a:spLocks noGrp="1" noChangeArrowheads="1"/>
          </p:cNvSpPr>
          <p:nvPr>
            <p:ph idx="1"/>
          </p:nvPr>
        </p:nvSpPr>
        <p:spPr>
          <a:xfrm>
            <a:off x="539750" y="1341438"/>
            <a:ext cx="8147050" cy="1800225"/>
          </a:xfrm>
          <a:ln/>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堆栈既可用寄存器组（硬堆栈）来实现，也可利用主存的一部分空间作堆栈（软堆栈）。</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90000"/>
              </a:lnSpc>
              <a:spcBef>
                <a:spcPts val="600"/>
              </a:spcBef>
              <a:spcAft>
                <a:spcPts val="600"/>
              </a:spcAft>
              <a:buClrTx/>
              <a:buSzTx/>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堆栈指针一般用 </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SP</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表示，进栈（</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PUSH</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），出栈（</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POP</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SP</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的内容都需发生变化。</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87" name="Text Box 12"/>
          <p:cNvSpPr txBox="1"/>
          <p:nvPr/>
        </p:nvSpPr>
        <p:spPr>
          <a:xfrm>
            <a:off x="3817938" y="3560763"/>
            <a:ext cx="501650" cy="396875"/>
          </a:xfrm>
          <a:prstGeom prst="rect">
            <a:avLst/>
          </a:prstGeom>
          <a:noFill/>
          <a:ln w="28575">
            <a:noFill/>
          </a:ln>
        </p:spPr>
        <p:txBody>
          <a:bodyPr wrap="none" anchor="t" anchorCtr="0">
            <a:spAutoFit/>
          </a:bodyPr>
          <a:p>
            <a:pPr algn="ctr"/>
            <a:r>
              <a:rPr lang="zh-CN" altLang="en-US" sz="2000" dirty="0">
                <a:latin typeface="Times New Roman" panose="02020603050405020304" pitchFamily="18" charset="0"/>
                <a:ea typeface="宋体" panose="02010600030101010101" pitchFamily="2" charset="-122"/>
              </a:rPr>
              <a:t>– 1</a:t>
            </a:r>
            <a:endParaRPr lang="zh-CN" altLang="en-US" sz="2000" dirty="0">
              <a:latin typeface="Times New Roman" panose="02020603050405020304" pitchFamily="18" charset="0"/>
              <a:ea typeface="宋体" panose="02010600030101010101" pitchFamily="2" charset="-122"/>
            </a:endParaRPr>
          </a:p>
        </p:txBody>
      </p:sp>
      <p:sp>
        <p:nvSpPr>
          <p:cNvPr id="88" name="Text Box 13"/>
          <p:cNvSpPr txBox="1"/>
          <p:nvPr/>
        </p:nvSpPr>
        <p:spPr>
          <a:xfrm>
            <a:off x="968375" y="4535488"/>
            <a:ext cx="974725" cy="396875"/>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1FFFH</a:t>
            </a:r>
            <a:endParaRPr lang="en-US" altLang="zh-CN" sz="2000" dirty="0">
              <a:latin typeface="Times New Roman" panose="02020603050405020304" pitchFamily="18" charset="0"/>
              <a:ea typeface="宋体" panose="02010600030101010101" pitchFamily="2" charset="-122"/>
            </a:endParaRPr>
          </a:p>
        </p:txBody>
      </p:sp>
      <p:sp>
        <p:nvSpPr>
          <p:cNvPr id="89" name="Text Box 14"/>
          <p:cNvSpPr txBox="1"/>
          <p:nvPr/>
        </p:nvSpPr>
        <p:spPr>
          <a:xfrm>
            <a:off x="7491413" y="3560763"/>
            <a:ext cx="519112" cy="396875"/>
          </a:xfrm>
          <a:prstGeom prst="rect">
            <a:avLst/>
          </a:prstGeom>
          <a:noFill/>
          <a:ln w="28575">
            <a:noFill/>
          </a:ln>
        </p:spPr>
        <p:txBody>
          <a:bodyPr wrap="none" anchor="t" anchorCtr="0">
            <a:spAutoFit/>
          </a:bodyPr>
          <a:p>
            <a:pPr algn="ctr"/>
            <a:r>
              <a:rPr lang="zh-CN" altLang="en-US" sz="2000" dirty="0">
                <a:latin typeface="Times New Roman" panose="02020603050405020304" pitchFamily="18" charset="0"/>
                <a:ea typeface="宋体" panose="02010600030101010101" pitchFamily="2" charset="-122"/>
              </a:rPr>
              <a:t> +1</a:t>
            </a:r>
            <a:endParaRPr lang="zh-CN" altLang="en-US" sz="2000" dirty="0">
              <a:latin typeface="Times New Roman" panose="02020603050405020304" pitchFamily="18" charset="0"/>
              <a:ea typeface="宋体" panose="02010600030101010101" pitchFamily="2" charset="-122"/>
            </a:endParaRPr>
          </a:p>
        </p:txBody>
      </p:sp>
      <p:sp>
        <p:nvSpPr>
          <p:cNvPr id="90" name="Text Box 15"/>
          <p:cNvSpPr txBox="1"/>
          <p:nvPr/>
        </p:nvSpPr>
        <p:spPr>
          <a:xfrm>
            <a:off x="4702175" y="4840288"/>
            <a:ext cx="952500" cy="396875"/>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2000 </a:t>
            </a:r>
            <a:r>
              <a:rPr lang="en-US" altLang="zh-CN" sz="2000" dirty="0">
                <a:latin typeface="Times New Roman" panose="02020603050405020304" pitchFamily="18" charset="0"/>
                <a:ea typeface="宋体" panose="02010600030101010101" pitchFamily="2" charset="-122"/>
              </a:rPr>
              <a:t>H</a:t>
            </a:r>
            <a:endParaRPr lang="en-US" altLang="zh-CN" sz="2000" dirty="0">
              <a:latin typeface="Times New Roman" panose="02020603050405020304" pitchFamily="18" charset="0"/>
              <a:ea typeface="宋体" panose="02010600030101010101" pitchFamily="2" charset="-122"/>
            </a:endParaRPr>
          </a:p>
        </p:txBody>
      </p:sp>
      <p:sp>
        <p:nvSpPr>
          <p:cNvPr id="91" name="AutoShape 17"/>
          <p:cNvSpPr/>
          <p:nvPr/>
        </p:nvSpPr>
        <p:spPr>
          <a:xfrm rot="-1305426">
            <a:off x="3429000" y="3486150"/>
            <a:ext cx="381000" cy="381000"/>
          </a:xfrm>
          <a:prstGeom prst="curvedLeftArrow">
            <a:avLst>
              <a:gd name="adj1" fmla="val 20000"/>
              <a:gd name="adj2" fmla="val 40000"/>
              <a:gd name="adj3" fmla="val 33319"/>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 name="AutoShape 18"/>
          <p:cNvSpPr/>
          <p:nvPr/>
        </p:nvSpPr>
        <p:spPr>
          <a:xfrm rot="-1305426">
            <a:off x="7162800" y="3486150"/>
            <a:ext cx="381000" cy="381000"/>
          </a:xfrm>
          <a:prstGeom prst="curvedLeftArrow">
            <a:avLst>
              <a:gd name="adj1" fmla="val 20000"/>
              <a:gd name="adj2" fmla="val 40000"/>
              <a:gd name="adj3" fmla="val 33319"/>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nvGrpSpPr>
          <p:cNvPr id="2" name="Group 25"/>
          <p:cNvGrpSpPr/>
          <p:nvPr/>
        </p:nvGrpSpPr>
        <p:grpSpPr>
          <a:xfrm>
            <a:off x="968375" y="3636963"/>
            <a:ext cx="3133725" cy="2530475"/>
            <a:chOff x="610" y="2486"/>
            <a:chExt cx="1974" cy="1594"/>
          </a:xfrm>
        </p:grpSpPr>
        <p:sp>
          <p:nvSpPr>
            <p:cNvPr id="64522" name="Text Box 26"/>
            <p:cNvSpPr txBox="1"/>
            <p:nvPr/>
          </p:nvSpPr>
          <p:spPr>
            <a:xfrm>
              <a:off x="2146" y="3244"/>
              <a:ext cx="438"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栈顶</a:t>
              </a:r>
              <a:endParaRPr lang="zh-CN" altLang="en-US" sz="2000" dirty="0">
                <a:latin typeface="Times New Roman" panose="02020603050405020304" pitchFamily="18" charset="0"/>
                <a:ea typeface="宋体" panose="02010600030101010101" pitchFamily="2" charset="-122"/>
              </a:endParaRPr>
            </a:p>
          </p:txBody>
        </p:sp>
        <p:sp>
          <p:nvSpPr>
            <p:cNvPr id="64523" name="Text Box 27"/>
            <p:cNvSpPr txBox="1"/>
            <p:nvPr/>
          </p:nvSpPr>
          <p:spPr>
            <a:xfrm>
              <a:off x="2146" y="3830"/>
              <a:ext cx="438"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栈底</a:t>
              </a:r>
              <a:endParaRPr lang="zh-CN" altLang="en-US" sz="2000" dirty="0">
                <a:latin typeface="Times New Roman" panose="02020603050405020304" pitchFamily="18" charset="0"/>
                <a:ea typeface="宋体" panose="02010600030101010101" pitchFamily="2" charset="-122"/>
              </a:endParaRPr>
            </a:p>
          </p:txBody>
        </p:sp>
        <p:grpSp>
          <p:nvGrpSpPr>
            <p:cNvPr id="64524" name="Group 28"/>
            <p:cNvGrpSpPr/>
            <p:nvPr/>
          </p:nvGrpSpPr>
          <p:grpSpPr>
            <a:xfrm>
              <a:off x="610" y="2486"/>
              <a:ext cx="1536" cy="1536"/>
              <a:chOff x="610" y="2486"/>
              <a:chExt cx="1536" cy="1536"/>
            </a:xfrm>
          </p:grpSpPr>
          <p:sp>
            <p:nvSpPr>
              <p:cNvPr id="64525" name="Rectangle 29"/>
              <p:cNvSpPr/>
              <p:nvPr/>
            </p:nvSpPr>
            <p:spPr>
              <a:xfrm>
                <a:off x="1186" y="2497"/>
                <a:ext cx="960" cy="172"/>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2000 </a:t>
                </a:r>
                <a:r>
                  <a:rPr lang="en-US" altLang="zh-CN" sz="2000" dirty="0">
                    <a:latin typeface="Times New Roman" panose="02020603050405020304" pitchFamily="18" charset="0"/>
                    <a:ea typeface="宋体" panose="02010600030101010101" pitchFamily="2" charset="-122"/>
                  </a:rPr>
                  <a:t>H</a:t>
                </a:r>
                <a:endParaRPr lang="en-US" altLang="zh-CN" sz="2000" dirty="0">
                  <a:latin typeface="Times New Roman" panose="02020603050405020304" pitchFamily="18" charset="0"/>
                  <a:ea typeface="宋体" panose="02010600030101010101" pitchFamily="2" charset="-122"/>
                </a:endParaRPr>
              </a:p>
            </p:txBody>
          </p:sp>
          <p:sp>
            <p:nvSpPr>
              <p:cNvPr id="64526" name="Rectangle 30"/>
              <p:cNvSpPr/>
              <p:nvPr/>
            </p:nvSpPr>
            <p:spPr>
              <a:xfrm>
                <a:off x="1186" y="3274"/>
                <a:ext cx="960" cy="172"/>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4527" name="Rectangle 31"/>
              <p:cNvSpPr/>
              <p:nvPr/>
            </p:nvSpPr>
            <p:spPr>
              <a:xfrm>
                <a:off x="1186" y="3850"/>
                <a:ext cx="960" cy="172"/>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4528" name="Freeform 32"/>
              <p:cNvSpPr/>
              <p:nvPr/>
            </p:nvSpPr>
            <p:spPr>
              <a:xfrm>
                <a:off x="1187" y="2860"/>
                <a:ext cx="1" cy="1156"/>
              </a:xfrm>
              <a:custGeom>
                <a:avLst/>
                <a:gdLst/>
                <a:ahLst/>
                <a:cxnLst>
                  <a:cxn ang="0">
                    <a:pos x="1" y="0"/>
                  </a:cxn>
                  <a:cxn ang="0">
                    <a:pos x="0" y="1156"/>
                  </a:cxn>
                </a:cxnLst>
                <a:pathLst>
                  <a:path w="1" h="1156">
                    <a:moveTo>
                      <a:pt x="1" y="0"/>
                    </a:moveTo>
                    <a:lnTo>
                      <a:pt x="0" y="1156"/>
                    </a:lnTo>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64529" name="Text Box 33"/>
              <p:cNvSpPr txBox="1"/>
              <p:nvPr/>
            </p:nvSpPr>
            <p:spPr>
              <a:xfrm>
                <a:off x="651" y="2486"/>
                <a:ext cx="303" cy="250"/>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SP</a:t>
                </a:r>
                <a:endParaRPr lang="en-US" altLang="zh-CN" sz="2000" dirty="0">
                  <a:latin typeface="Times New Roman" panose="02020603050405020304" pitchFamily="18" charset="0"/>
                  <a:ea typeface="宋体" panose="02010600030101010101" pitchFamily="2" charset="-122"/>
                </a:endParaRPr>
              </a:p>
            </p:txBody>
          </p:sp>
          <p:sp>
            <p:nvSpPr>
              <p:cNvPr id="64530" name="Text Box 34"/>
              <p:cNvSpPr txBox="1"/>
              <p:nvPr/>
            </p:nvSpPr>
            <p:spPr>
              <a:xfrm>
                <a:off x="610" y="3244"/>
                <a:ext cx="600"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2000 </a:t>
                </a:r>
                <a:r>
                  <a:rPr lang="en-US" altLang="zh-CN" sz="2000" dirty="0">
                    <a:latin typeface="Times New Roman" panose="02020603050405020304" pitchFamily="18" charset="0"/>
                    <a:ea typeface="宋体" panose="02010600030101010101" pitchFamily="2" charset="-122"/>
                  </a:rPr>
                  <a:t>H</a:t>
                </a:r>
                <a:endParaRPr lang="en-US" altLang="zh-CN" sz="2000" dirty="0">
                  <a:latin typeface="Times New Roman" panose="02020603050405020304" pitchFamily="18" charset="0"/>
                  <a:ea typeface="宋体" panose="02010600030101010101" pitchFamily="2" charset="-122"/>
                </a:endParaRPr>
              </a:p>
            </p:txBody>
          </p:sp>
          <p:sp>
            <p:nvSpPr>
              <p:cNvPr id="64531" name="Text Box 35"/>
              <p:cNvSpPr txBox="1"/>
              <p:nvPr/>
            </p:nvSpPr>
            <p:spPr>
              <a:xfrm>
                <a:off x="1515" y="3532"/>
                <a:ext cx="346" cy="250"/>
              </a:xfrm>
              <a:prstGeom prst="rect">
                <a:avLst/>
              </a:prstGeom>
              <a:noFill/>
              <a:ln w="28575">
                <a:noFill/>
              </a:ln>
            </p:spPr>
            <p:txBody>
              <a:bodyPr vert="eaVert" wrap="none"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sp>
            <p:nvSpPr>
              <p:cNvPr id="64532" name="Freeform 36"/>
              <p:cNvSpPr/>
              <p:nvPr/>
            </p:nvSpPr>
            <p:spPr>
              <a:xfrm>
                <a:off x="2144" y="2860"/>
                <a:ext cx="1" cy="1156"/>
              </a:xfrm>
              <a:custGeom>
                <a:avLst/>
                <a:gdLst/>
                <a:ahLst/>
                <a:cxnLst>
                  <a:cxn ang="0">
                    <a:pos x="1" y="0"/>
                  </a:cxn>
                  <a:cxn ang="0">
                    <a:pos x="0" y="1156"/>
                  </a:cxn>
                </a:cxnLst>
                <a:pathLst>
                  <a:path w="1" h="1156">
                    <a:moveTo>
                      <a:pt x="1" y="0"/>
                    </a:moveTo>
                    <a:lnTo>
                      <a:pt x="0" y="1156"/>
                    </a:lnTo>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64533" name="Freeform 37"/>
              <p:cNvSpPr/>
              <p:nvPr/>
            </p:nvSpPr>
            <p:spPr>
              <a:xfrm>
                <a:off x="1200" y="3099"/>
                <a:ext cx="942" cy="1"/>
              </a:xfrm>
              <a:custGeom>
                <a:avLst/>
                <a:gdLst/>
                <a:ahLst/>
                <a:cxnLst>
                  <a:cxn ang="0">
                    <a:pos x="0" y="0"/>
                  </a:cxn>
                  <a:cxn ang="0">
                    <a:pos x="942" y="0"/>
                  </a:cxn>
                </a:cxnLst>
                <a:pathLst>
                  <a:path w="942" h="1">
                    <a:moveTo>
                      <a:pt x="0" y="0"/>
                    </a:moveTo>
                    <a:lnTo>
                      <a:pt x="942" y="0"/>
                    </a:lnTo>
                  </a:path>
                </a:pathLst>
              </a:custGeom>
              <a:noFill/>
              <a:ln w="28575" cap="flat" cmpd="sng">
                <a:solidFill>
                  <a:schemeClr val="tx1"/>
                </a:solidFill>
                <a:prstDash val="solid"/>
                <a:round/>
                <a:headEnd type="none" w="med" len="med"/>
                <a:tailEnd type="none" w="med" len="med"/>
              </a:ln>
            </p:spPr>
            <p:txBody>
              <a:bodyPr/>
              <a:p>
                <a:endParaRPr lang="zh-CN" altLang="en-US"/>
              </a:p>
            </p:txBody>
          </p:sp>
        </p:grpSp>
      </p:grpSp>
      <p:grpSp>
        <p:nvGrpSpPr>
          <p:cNvPr id="4" name="Group 38"/>
          <p:cNvGrpSpPr/>
          <p:nvPr/>
        </p:nvGrpSpPr>
        <p:grpSpPr>
          <a:xfrm>
            <a:off x="4702175" y="3636963"/>
            <a:ext cx="3133725" cy="2530475"/>
            <a:chOff x="2962" y="2486"/>
            <a:chExt cx="1974" cy="1594"/>
          </a:xfrm>
        </p:grpSpPr>
        <p:sp>
          <p:nvSpPr>
            <p:cNvPr id="64535" name="Text Box 39"/>
            <p:cNvSpPr txBox="1"/>
            <p:nvPr/>
          </p:nvSpPr>
          <p:spPr>
            <a:xfrm>
              <a:off x="3884" y="3532"/>
              <a:ext cx="346" cy="250"/>
            </a:xfrm>
            <a:prstGeom prst="rect">
              <a:avLst/>
            </a:prstGeom>
            <a:noFill/>
            <a:ln w="28575">
              <a:noFill/>
            </a:ln>
          </p:spPr>
          <p:txBody>
            <a:bodyPr vert="eaVert" wrap="none" anchor="t" anchorCtr="0">
              <a:spAutoFit/>
            </a:bodyPr>
            <a:p>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p:txBody>
        </p:sp>
        <p:grpSp>
          <p:nvGrpSpPr>
            <p:cNvPr id="64536" name="Group 40"/>
            <p:cNvGrpSpPr/>
            <p:nvPr/>
          </p:nvGrpSpPr>
          <p:grpSpPr>
            <a:xfrm>
              <a:off x="2962" y="2486"/>
              <a:ext cx="1974" cy="1594"/>
              <a:chOff x="2962" y="2486"/>
              <a:chExt cx="1974" cy="1594"/>
            </a:xfrm>
          </p:grpSpPr>
          <p:sp>
            <p:nvSpPr>
              <p:cNvPr id="64537" name="Rectangle 41"/>
              <p:cNvSpPr/>
              <p:nvPr/>
            </p:nvSpPr>
            <p:spPr>
              <a:xfrm>
                <a:off x="3538" y="2497"/>
                <a:ext cx="960" cy="172"/>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FFF H</a:t>
                </a:r>
                <a:endParaRPr lang="en-US" altLang="zh-CN" sz="2000" dirty="0">
                  <a:latin typeface="Times New Roman" panose="02020603050405020304" pitchFamily="18" charset="0"/>
                  <a:ea typeface="宋体" panose="02010600030101010101" pitchFamily="2" charset="-122"/>
                </a:endParaRPr>
              </a:p>
            </p:txBody>
          </p:sp>
          <p:sp>
            <p:nvSpPr>
              <p:cNvPr id="64538" name="Rectangle 42"/>
              <p:cNvSpPr/>
              <p:nvPr/>
            </p:nvSpPr>
            <p:spPr>
              <a:xfrm>
                <a:off x="3538" y="3100"/>
                <a:ext cx="960" cy="172"/>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4539" name="Rectangle 43"/>
              <p:cNvSpPr/>
              <p:nvPr/>
            </p:nvSpPr>
            <p:spPr>
              <a:xfrm>
                <a:off x="3538" y="3850"/>
                <a:ext cx="960" cy="172"/>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4540" name="Text Box 44"/>
              <p:cNvSpPr txBox="1"/>
              <p:nvPr/>
            </p:nvSpPr>
            <p:spPr>
              <a:xfrm>
                <a:off x="3003" y="2486"/>
                <a:ext cx="303" cy="250"/>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SP</a:t>
                </a:r>
                <a:endParaRPr lang="en-US" altLang="zh-CN" sz="2000" dirty="0">
                  <a:latin typeface="Times New Roman" panose="02020603050405020304" pitchFamily="18" charset="0"/>
                  <a:ea typeface="宋体" panose="02010600030101010101" pitchFamily="2" charset="-122"/>
                </a:endParaRPr>
              </a:p>
            </p:txBody>
          </p:sp>
          <p:sp>
            <p:nvSpPr>
              <p:cNvPr id="64541" name="Text Box 45"/>
              <p:cNvSpPr txBox="1"/>
              <p:nvPr/>
            </p:nvSpPr>
            <p:spPr>
              <a:xfrm>
                <a:off x="2962" y="3052"/>
                <a:ext cx="614" cy="250"/>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1FFFH</a:t>
                </a:r>
                <a:endParaRPr lang="en-US" altLang="zh-CN" sz="2000" dirty="0">
                  <a:latin typeface="Times New Roman" panose="02020603050405020304" pitchFamily="18" charset="0"/>
                  <a:ea typeface="宋体" panose="02010600030101010101" pitchFamily="2" charset="-122"/>
                </a:endParaRPr>
              </a:p>
            </p:txBody>
          </p:sp>
          <p:sp>
            <p:nvSpPr>
              <p:cNvPr id="64542" name="Text Box 46"/>
              <p:cNvSpPr txBox="1"/>
              <p:nvPr/>
            </p:nvSpPr>
            <p:spPr>
              <a:xfrm>
                <a:off x="4498" y="3072"/>
                <a:ext cx="438"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栈顶</a:t>
                </a:r>
                <a:endParaRPr lang="zh-CN" altLang="en-US" sz="2000" dirty="0">
                  <a:latin typeface="Times New Roman" panose="02020603050405020304" pitchFamily="18" charset="0"/>
                  <a:ea typeface="宋体" panose="02010600030101010101" pitchFamily="2" charset="-122"/>
                </a:endParaRPr>
              </a:p>
            </p:txBody>
          </p:sp>
          <p:sp>
            <p:nvSpPr>
              <p:cNvPr id="64543" name="Text Box 47"/>
              <p:cNvSpPr txBox="1"/>
              <p:nvPr/>
            </p:nvSpPr>
            <p:spPr>
              <a:xfrm>
                <a:off x="4498" y="3830"/>
                <a:ext cx="438"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栈底</a:t>
                </a:r>
                <a:endParaRPr lang="zh-CN" altLang="en-US" sz="2000" dirty="0">
                  <a:latin typeface="Times New Roman" panose="02020603050405020304" pitchFamily="18" charset="0"/>
                  <a:ea typeface="宋体" panose="02010600030101010101" pitchFamily="2" charset="-122"/>
                </a:endParaRPr>
              </a:p>
            </p:txBody>
          </p:sp>
          <p:sp>
            <p:nvSpPr>
              <p:cNvPr id="64544" name="Freeform 48"/>
              <p:cNvSpPr/>
              <p:nvPr/>
            </p:nvSpPr>
            <p:spPr>
              <a:xfrm>
                <a:off x="3536" y="2860"/>
                <a:ext cx="1" cy="1156"/>
              </a:xfrm>
              <a:custGeom>
                <a:avLst/>
                <a:gdLst/>
                <a:ahLst/>
                <a:cxnLst>
                  <a:cxn ang="0">
                    <a:pos x="1" y="0"/>
                  </a:cxn>
                  <a:cxn ang="0">
                    <a:pos x="0" y="1156"/>
                  </a:cxn>
                </a:cxnLst>
                <a:pathLst>
                  <a:path w="1" h="1156">
                    <a:moveTo>
                      <a:pt x="1" y="0"/>
                    </a:moveTo>
                    <a:lnTo>
                      <a:pt x="0" y="1156"/>
                    </a:lnTo>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64545" name="Freeform 49"/>
              <p:cNvSpPr/>
              <p:nvPr/>
            </p:nvSpPr>
            <p:spPr>
              <a:xfrm>
                <a:off x="4502" y="2860"/>
                <a:ext cx="1" cy="1156"/>
              </a:xfrm>
              <a:custGeom>
                <a:avLst/>
                <a:gdLst/>
                <a:ahLst/>
                <a:cxnLst>
                  <a:cxn ang="0">
                    <a:pos x="1" y="0"/>
                  </a:cxn>
                  <a:cxn ang="0">
                    <a:pos x="0" y="1156"/>
                  </a:cxn>
                </a:cxnLst>
                <a:pathLst>
                  <a:path w="1" h="1156">
                    <a:moveTo>
                      <a:pt x="1" y="0"/>
                    </a:moveTo>
                    <a:lnTo>
                      <a:pt x="0" y="1156"/>
                    </a:lnTo>
                  </a:path>
                </a:pathLst>
              </a:custGeom>
              <a:noFill/>
              <a:ln w="28575" cap="flat" cmpd="sng">
                <a:solidFill>
                  <a:schemeClr val="tx1"/>
                </a:solidFill>
                <a:prstDash val="solid"/>
                <a:round/>
                <a:headEnd type="none" w="med" len="med"/>
                <a:tailEnd type="none" w="med" len="med"/>
              </a:ln>
            </p:spPr>
            <p:txBody>
              <a:bodyPr/>
              <a:p>
                <a:endParaRPr lang="zh-CN" altLang="en-US"/>
              </a:p>
            </p:txBody>
          </p:sp>
          <p:sp>
            <p:nvSpPr>
              <p:cNvPr id="64546" name="Freeform 50"/>
              <p:cNvSpPr/>
              <p:nvPr/>
            </p:nvSpPr>
            <p:spPr>
              <a:xfrm>
                <a:off x="3552" y="3483"/>
                <a:ext cx="942" cy="1"/>
              </a:xfrm>
              <a:custGeom>
                <a:avLst/>
                <a:gdLst/>
                <a:ahLst/>
                <a:cxnLst>
                  <a:cxn ang="0">
                    <a:pos x="0" y="0"/>
                  </a:cxn>
                  <a:cxn ang="0">
                    <a:pos x="942" y="0"/>
                  </a:cxn>
                </a:cxnLst>
                <a:pathLst>
                  <a:path w="942" h="1">
                    <a:moveTo>
                      <a:pt x="0" y="0"/>
                    </a:moveTo>
                    <a:lnTo>
                      <a:pt x="942" y="0"/>
                    </a:lnTo>
                  </a:path>
                </a:pathLst>
              </a:custGeom>
              <a:noFill/>
              <a:ln w="28575" cap="flat" cmpd="sng">
                <a:solidFill>
                  <a:schemeClr val="tx1"/>
                </a:solidFill>
                <a:prstDash val="solid"/>
                <a:round/>
                <a:headEnd type="none" w="med" len="med"/>
                <a:tailEnd type="none" w="med" len="med"/>
              </a:ln>
            </p:spPr>
            <p:txBody>
              <a:bodyPr/>
              <a:p>
                <a:endParaRPr lang="zh-CN" altLang="en-US"/>
              </a:p>
            </p:txBody>
          </p:sp>
        </p:grpSp>
      </p:grpSp>
      <p:grpSp>
        <p:nvGrpSpPr>
          <p:cNvPr id="6" name="Group 51"/>
          <p:cNvGrpSpPr/>
          <p:nvPr/>
        </p:nvGrpSpPr>
        <p:grpSpPr>
          <a:xfrm>
            <a:off x="2514600" y="4078288"/>
            <a:ext cx="1143000" cy="396875"/>
            <a:chOff x="1584" y="2764"/>
            <a:chExt cx="720" cy="250"/>
          </a:xfrm>
        </p:grpSpPr>
        <p:sp>
          <p:nvSpPr>
            <p:cNvPr id="64548" name="AutoShape 52"/>
            <p:cNvSpPr/>
            <p:nvPr/>
          </p:nvSpPr>
          <p:spPr>
            <a:xfrm>
              <a:off x="1584" y="2812"/>
              <a:ext cx="144" cy="192"/>
            </a:xfrm>
            <a:prstGeom prst="downArrow">
              <a:avLst>
                <a:gd name="adj1" fmla="val 50000"/>
                <a:gd name="adj2" fmla="val 33314"/>
              </a:avLst>
            </a:prstGeom>
            <a:noFill/>
            <a:ln w="28575" cap="flat" cmpd="sng">
              <a:solidFill>
                <a:srgbClr val="C000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4549" name="Text Box 53"/>
            <p:cNvSpPr txBox="1"/>
            <p:nvPr/>
          </p:nvSpPr>
          <p:spPr>
            <a:xfrm>
              <a:off x="1776" y="2764"/>
              <a:ext cx="528" cy="250"/>
            </a:xfrm>
            <a:prstGeom prst="rect">
              <a:avLst/>
            </a:prstGeom>
            <a:noFill/>
            <a:ln w="28575">
              <a:noFill/>
            </a:ln>
          </p:spPr>
          <p:txBody>
            <a:bodyPr lIns="0" anchor="t" anchorCtr="0">
              <a:spAutoFit/>
            </a:bodyPr>
            <a:p>
              <a:pPr>
                <a:spcBef>
                  <a:spcPct val="50000"/>
                </a:spcBef>
              </a:pPr>
              <a:r>
                <a:rPr lang="zh-CN" altLang="en-US" sz="2000" dirty="0">
                  <a:latin typeface="Times New Roman" panose="02020603050405020304" pitchFamily="18" charset="0"/>
                  <a:ea typeface="宋体" panose="02010600030101010101" pitchFamily="2" charset="-122"/>
                </a:rPr>
                <a:t>进栈</a:t>
              </a:r>
              <a:endParaRPr lang="zh-CN" altLang="en-US" sz="2000" dirty="0">
                <a:latin typeface="Times New Roman" panose="02020603050405020304" pitchFamily="18" charset="0"/>
                <a:ea typeface="宋体" panose="02010600030101010101" pitchFamily="2" charset="-122"/>
              </a:endParaRPr>
            </a:p>
          </p:txBody>
        </p:sp>
      </p:grpSp>
      <p:grpSp>
        <p:nvGrpSpPr>
          <p:cNvPr id="7" name="Group 54"/>
          <p:cNvGrpSpPr/>
          <p:nvPr/>
        </p:nvGrpSpPr>
        <p:grpSpPr>
          <a:xfrm>
            <a:off x="6248400" y="4078288"/>
            <a:ext cx="1143000" cy="396875"/>
            <a:chOff x="3936" y="2764"/>
            <a:chExt cx="720" cy="250"/>
          </a:xfrm>
        </p:grpSpPr>
        <p:sp>
          <p:nvSpPr>
            <p:cNvPr id="64551" name="AutoShape 55"/>
            <p:cNvSpPr/>
            <p:nvPr/>
          </p:nvSpPr>
          <p:spPr>
            <a:xfrm rot="10800000">
              <a:off x="3936" y="2812"/>
              <a:ext cx="144" cy="192"/>
            </a:xfrm>
            <a:prstGeom prst="downArrow">
              <a:avLst>
                <a:gd name="adj1" fmla="val 50000"/>
                <a:gd name="adj2" fmla="val 33314"/>
              </a:avLst>
            </a:prstGeom>
            <a:noFill/>
            <a:ln w="28575" cap="flat" cmpd="sng">
              <a:solidFill>
                <a:srgbClr val="C000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4552" name="Text Box 56"/>
            <p:cNvSpPr txBox="1"/>
            <p:nvPr/>
          </p:nvSpPr>
          <p:spPr>
            <a:xfrm>
              <a:off x="4128" y="2764"/>
              <a:ext cx="528" cy="250"/>
            </a:xfrm>
            <a:prstGeom prst="rect">
              <a:avLst/>
            </a:prstGeom>
            <a:noFill/>
            <a:ln w="28575">
              <a:noFill/>
            </a:ln>
          </p:spPr>
          <p:txBody>
            <a:bodyPr lIns="0" anchor="t" anchorCtr="0">
              <a:spAutoFit/>
            </a:bodyPr>
            <a:p>
              <a:pPr>
                <a:spcBef>
                  <a:spcPct val="50000"/>
                </a:spcBef>
              </a:pPr>
              <a:r>
                <a:rPr lang="zh-CN" altLang="en-US" sz="2000" dirty="0">
                  <a:latin typeface="Times New Roman" panose="02020603050405020304" pitchFamily="18" charset="0"/>
                  <a:ea typeface="宋体" panose="02010600030101010101" pitchFamily="2" charset="-122"/>
                </a:rPr>
                <a:t>出栈</a:t>
              </a:r>
              <a:endParaRPr lang="zh-CN" altLang="en-US" sz="2000" dirty="0">
                <a:latin typeface="Times New Roman" panose="02020603050405020304" pitchFamily="18" charset="0"/>
                <a:ea typeface="宋体" panose="02010600030101010101" pitchFamily="2" charset="-122"/>
              </a:endParaRPr>
            </a:p>
          </p:txBody>
        </p:sp>
      </p:grpSp>
      <p:sp>
        <p:nvSpPr>
          <p:cNvPr id="125" name="Text Box 57"/>
          <p:cNvSpPr txBox="1"/>
          <p:nvPr/>
        </p:nvSpPr>
        <p:spPr>
          <a:xfrm>
            <a:off x="1889125" y="3652838"/>
            <a:ext cx="1524000" cy="307975"/>
          </a:xfrm>
          <a:prstGeom prst="rect">
            <a:avLst/>
          </a:prstGeom>
          <a:solidFill>
            <a:srgbClr val="0032D4"/>
          </a:solidFill>
          <a:ln w="28575" cap="flat" cmpd="sng">
            <a:solidFill>
              <a:schemeClr val="tx1"/>
            </a:solidFill>
            <a:prstDash val="solid"/>
            <a:miter/>
            <a:headEnd type="none" w="med" len="med"/>
            <a:tailEnd type="none" w="med" len="med"/>
          </a:ln>
        </p:spPr>
        <p:txBody>
          <a:bodyPr lIns="0" tIns="0" rIns="0" bIns="0" anchor="t" anchorCtr="0">
            <a:spAutoFit/>
          </a:bodyPr>
          <a:p>
            <a:pPr>
              <a:spcBef>
                <a:spcPct val="50000"/>
              </a:spcBef>
            </a:pPr>
            <a:r>
              <a:rPr lang="zh-CN" altLang="en-US" sz="2000" dirty="0">
                <a:latin typeface="Times New Roman" panose="02020603050405020304" pitchFamily="18" charset="0"/>
                <a:ea typeface="宋体" panose="02010600030101010101" pitchFamily="2" charset="-122"/>
              </a:rPr>
              <a:t>     </a:t>
            </a:r>
            <a:r>
              <a:rPr lang="zh-CN" altLang="en-US" sz="2000" dirty="0">
                <a:solidFill>
                  <a:schemeClr val="bg1"/>
                </a:solidFill>
                <a:latin typeface="Times New Roman" panose="02020603050405020304" pitchFamily="18" charset="0"/>
                <a:ea typeface="宋体" panose="02010600030101010101" pitchFamily="2" charset="-122"/>
              </a:rPr>
              <a:t>1</a:t>
            </a:r>
            <a:r>
              <a:rPr lang="en-US" altLang="zh-CN" sz="2000" dirty="0">
                <a:solidFill>
                  <a:schemeClr val="bg1"/>
                </a:solidFill>
                <a:latin typeface="Times New Roman" panose="02020603050405020304" pitchFamily="18" charset="0"/>
                <a:ea typeface="宋体" panose="02010600030101010101" pitchFamily="2" charset="-122"/>
              </a:rPr>
              <a:t>FFF H</a:t>
            </a:r>
            <a:endParaRPr lang="zh-CN" altLang="en-US" sz="2000" dirty="0">
              <a:solidFill>
                <a:schemeClr val="bg1"/>
              </a:solidFill>
              <a:latin typeface="Times New Roman" panose="02020603050405020304" pitchFamily="18" charset="0"/>
              <a:ea typeface="宋体" panose="02010600030101010101" pitchFamily="2" charset="-122"/>
            </a:endParaRPr>
          </a:p>
        </p:txBody>
      </p:sp>
      <p:grpSp>
        <p:nvGrpSpPr>
          <p:cNvPr id="8" name="Group 58"/>
          <p:cNvGrpSpPr/>
          <p:nvPr/>
        </p:nvGrpSpPr>
        <p:grpSpPr>
          <a:xfrm>
            <a:off x="1881188" y="4540250"/>
            <a:ext cx="2309812" cy="396875"/>
            <a:chOff x="1185" y="3055"/>
            <a:chExt cx="1455" cy="250"/>
          </a:xfrm>
        </p:grpSpPr>
        <p:sp>
          <p:nvSpPr>
            <p:cNvPr id="64555" name="Rectangle 59"/>
            <p:cNvSpPr/>
            <p:nvPr/>
          </p:nvSpPr>
          <p:spPr>
            <a:xfrm>
              <a:off x="1185" y="3092"/>
              <a:ext cx="960" cy="172"/>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4556" name="Text Box 60"/>
            <p:cNvSpPr txBox="1"/>
            <p:nvPr/>
          </p:nvSpPr>
          <p:spPr>
            <a:xfrm>
              <a:off x="2160" y="3055"/>
              <a:ext cx="480" cy="250"/>
            </a:xfrm>
            <a:prstGeom prst="rect">
              <a:avLst/>
            </a:prstGeom>
            <a:noFill/>
            <a:ln w="28575">
              <a:noFill/>
            </a:ln>
          </p:spPr>
          <p:txBody>
            <a:bodyPr anchor="t" anchorCtr="0">
              <a:spAutoFit/>
            </a:bodyPr>
            <a:p>
              <a:pPr>
                <a:spcBef>
                  <a:spcPct val="50000"/>
                </a:spcBef>
              </a:pPr>
              <a:r>
                <a:rPr lang="zh-CN" altLang="en-US" sz="2000" dirty="0">
                  <a:latin typeface="Times New Roman" panose="02020603050405020304" pitchFamily="18" charset="0"/>
                  <a:ea typeface="宋体" panose="02010600030101010101" pitchFamily="2" charset="-122"/>
                </a:rPr>
                <a:t>栈顶</a:t>
              </a:r>
              <a:endParaRPr lang="zh-CN" altLang="en-US" sz="2000" dirty="0">
                <a:latin typeface="Times New Roman" panose="02020603050405020304" pitchFamily="18" charset="0"/>
                <a:ea typeface="宋体" panose="02010600030101010101" pitchFamily="2" charset="-122"/>
              </a:endParaRPr>
            </a:p>
          </p:txBody>
        </p:sp>
      </p:grpSp>
      <p:grpSp>
        <p:nvGrpSpPr>
          <p:cNvPr id="9" name="Group 61"/>
          <p:cNvGrpSpPr/>
          <p:nvPr/>
        </p:nvGrpSpPr>
        <p:grpSpPr>
          <a:xfrm>
            <a:off x="1881188" y="4868863"/>
            <a:ext cx="2187575" cy="323850"/>
            <a:chOff x="1185" y="3262"/>
            <a:chExt cx="1378" cy="204"/>
          </a:xfrm>
        </p:grpSpPr>
        <p:sp>
          <p:nvSpPr>
            <p:cNvPr id="64558" name="Text Box 62"/>
            <p:cNvSpPr txBox="1"/>
            <p:nvPr/>
          </p:nvSpPr>
          <p:spPr>
            <a:xfrm>
              <a:off x="1185" y="3264"/>
              <a:ext cx="960" cy="192"/>
            </a:xfrm>
            <a:prstGeom prst="rect">
              <a:avLst/>
            </a:prstGeom>
            <a:solidFill>
              <a:srgbClr val="00008C"/>
            </a:solidFill>
            <a:ln w="28575" cap="flat" cmpd="sng">
              <a:solidFill>
                <a:schemeClr val="tx1"/>
              </a:solidFill>
              <a:prstDash val="solid"/>
              <a:miter/>
              <a:headEnd type="none" w="med" len="med"/>
              <a:tailEnd type="none" w="med" len="med"/>
            </a:ln>
          </p:spPr>
          <p:txBody>
            <a:bodyPr lIns="0" tIns="0" rIns="0" bIns="0" anchor="t" anchorCtr="0"/>
            <a:p>
              <a:pPr>
                <a:spcBef>
                  <a:spcPct val="50000"/>
                </a:spcBef>
              </a:pPr>
              <a:endParaRPr lang="zh-CN" altLang="en-US" sz="2800" dirty="0">
                <a:latin typeface="Times New Roman" panose="02020603050405020304" pitchFamily="18" charset="0"/>
                <a:ea typeface="宋体" panose="02010600030101010101" pitchFamily="2" charset="-122"/>
              </a:endParaRPr>
            </a:p>
          </p:txBody>
        </p:sp>
        <p:sp>
          <p:nvSpPr>
            <p:cNvPr id="64559" name="Text Box 63"/>
            <p:cNvSpPr txBox="1"/>
            <p:nvPr/>
          </p:nvSpPr>
          <p:spPr>
            <a:xfrm>
              <a:off x="2200" y="3262"/>
              <a:ext cx="363" cy="204"/>
            </a:xfrm>
            <a:prstGeom prst="rect">
              <a:avLst/>
            </a:prstGeom>
            <a:solidFill>
              <a:srgbClr val="00008C"/>
            </a:solidFill>
            <a:ln w="28575">
              <a:noFill/>
            </a:ln>
          </p:spPr>
          <p:txBody>
            <a:bodyPr anchor="t" anchorCtr="0">
              <a:spAutoFit/>
            </a:bodyPr>
            <a:p>
              <a:pPr>
                <a:spcBef>
                  <a:spcPct val="50000"/>
                </a:spcBef>
              </a:pPr>
              <a:endParaRPr lang="zh-CN" altLang="en-US" sz="2800" dirty="0">
                <a:latin typeface="Times New Roman" panose="02020603050405020304" pitchFamily="18" charset="0"/>
                <a:ea typeface="宋体" panose="02010600030101010101" pitchFamily="2" charset="-122"/>
              </a:endParaRPr>
            </a:p>
          </p:txBody>
        </p:sp>
      </p:grpSp>
      <p:sp>
        <p:nvSpPr>
          <p:cNvPr id="132" name="Text Box 64"/>
          <p:cNvSpPr txBox="1"/>
          <p:nvPr/>
        </p:nvSpPr>
        <p:spPr>
          <a:xfrm>
            <a:off x="5616575" y="3652838"/>
            <a:ext cx="1524000" cy="307975"/>
          </a:xfrm>
          <a:prstGeom prst="rect">
            <a:avLst/>
          </a:prstGeom>
          <a:solidFill>
            <a:srgbClr val="000070"/>
          </a:solidFill>
          <a:ln w="28575" cap="flat" cmpd="sng">
            <a:solidFill>
              <a:schemeClr val="tx1"/>
            </a:solidFill>
            <a:prstDash val="solid"/>
            <a:miter/>
            <a:headEnd type="none" w="med" len="med"/>
            <a:tailEnd type="none" w="med" len="med"/>
          </a:ln>
        </p:spPr>
        <p:txBody>
          <a:bodyPr lIns="0" tIns="0" rIns="0" bIns="0" anchor="t" anchorCtr="0">
            <a:spAutoFit/>
          </a:bodyPr>
          <a:p>
            <a:pPr>
              <a:spcBef>
                <a:spcPct val="50000"/>
              </a:spcBef>
            </a:pPr>
            <a:r>
              <a:rPr lang="zh-CN" altLang="en-US" sz="2000" dirty="0">
                <a:latin typeface="Times New Roman" panose="02020603050405020304" pitchFamily="18" charset="0"/>
                <a:ea typeface="宋体" panose="02010600030101010101" pitchFamily="2" charset="-122"/>
              </a:rPr>
              <a:t>      </a:t>
            </a:r>
            <a:r>
              <a:rPr lang="zh-CN" altLang="en-US" sz="2000" dirty="0">
                <a:solidFill>
                  <a:schemeClr val="bg1"/>
                </a:solidFill>
                <a:latin typeface="Times New Roman" panose="02020603050405020304" pitchFamily="18" charset="0"/>
                <a:ea typeface="宋体" panose="02010600030101010101" pitchFamily="2" charset="-122"/>
              </a:rPr>
              <a:t>2000</a:t>
            </a:r>
            <a:r>
              <a:rPr lang="en-US" altLang="zh-CN" sz="2000" dirty="0">
                <a:solidFill>
                  <a:schemeClr val="bg1"/>
                </a:solidFill>
                <a:latin typeface="Times New Roman" panose="02020603050405020304" pitchFamily="18" charset="0"/>
                <a:ea typeface="宋体" panose="02010600030101010101" pitchFamily="2" charset="-122"/>
              </a:rPr>
              <a:t> H</a:t>
            </a:r>
            <a:endParaRPr lang="zh-CN" altLang="en-US" sz="2000" dirty="0">
              <a:solidFill>
                <a:schemeClr val="bg1"/>
              </a:solidFill>
              <a:latin typeface="Times New Roman" panose="02020603050405020304" pitchFamily="18" charset="0"/>
              <a:ea typeface="宋体" panose="02010600030101010101" pitchFamily="2" charset="-122"/>
            </a:endParaRPr>
          </a:p>
        </p:txBody>
      </p:sp>
      <p:grpSp>
        <p:nvGrpSpPr>
          <p:cNvPr id="10" name="Group 65"/>
          <p:cNvGrpSpPr/>
          <p:nvPr/>
        </p:nvGrpSpPr>
        <p:grpSpPr>
          <a:xfrm>
            <a:off x="4800600" y="4581525"/>
            <a:ext cx="2971800" cy="323850"/>
            <a:chOff x="3024" y="3081"/>
            <a:chExt cx="1872" cy="204"/>
          </a:xfrm>
        </p:grpSpPr>
        <p:grpSp>
          <p:nvGrpSpPr>
            <p:cNvPr id="64562" name="Group 66"/>
            <p:cNvGrpSpPr/>
            <p:nvPr/>
          </p:nvGrpSpPr>
          <p:grpSpPr>
            <a:xfrm>
              <a:off x="3537" y="3081"/>
              <a:ext cx="1359" cy="204"/>
              <a:chOff x="3537" y="3081"/>
              <a:chExt cx="1359" cy="204"/>
            </a:xfrm>
          </p:grpSpPr>
          <p:sp>
            <p:nvSpPr>
              <p:cNvPr id="64563" name="Text Box 67"/>
              <p:cNvSpPr txBox="1"/>
              <p:nvPr/>
            </p:nvSpPr>
            <p:spPr>
              <a:xfrm>
                <a:off x="3537" y="3089"/>
                <a:ext cx="960" cy="192"/>
              </a:xfrm>
              <a:prstGeom prst="rect">
                <a:avLst/>
              </a:prstGeom>
              <a:solidFill>
                <a:srgbClr val="000070"/>
              </a:solidFill>
              <a:ln w="28575" cap="flat" cmpd="sng">
                <a:solidFill>
                  <a:schemeClr val="tx1"/>
                </a:solidFill>
                <a:prstDash val="solid"/>
                <a:miter/>
                <a:headEnd type="none" w="med" len="med"/>
                <a:tailEnd type="none" w="med" len="med"/>
              </a:ln>
            </p:spPr>
            <p:txBody>
              <a:bodyPr lIns="0" tIns="0" rIns="0" bIns="0" anchor="t" anchorCtr="0"/>
              <a:p>
                <a:pPr>
                  <a:spcBef>
                    <a:spcPct val="50000"/>
                  </a:spcBef>
                </a:pPr>
                <a:endParaRPr lang="zh-CN" altLang="en-US" sz="2800" dirty="0">
                  <a:latin typeface="Times New Roman" panose="02020603050405020304" pitchFamily="18" charset="0"/>
                  <a:ea typeface="宋体" panose="02010600030101010101" pitchFamily="2" charset="-122"/>
                </a:endParaRPr>
              </a:p>
            </p:txBody>
          </p:sp>
          <p:sp>
            <p:nvSpPr>
              <p:cNvPr id="64564" name="Text Box 68"/>
              <p:cNvSpPr txBox="1"/>
              <p:nvPr/>
            </p:nvSpPr>
            <p:spPr>
              <a:xfrm>
                <a:off x="4560" y="3081"/>
                <a:ext cx="336" cy="204"/>
              </a:xfrm>
              <a:prstGeom prst="rect">
                <a:avLst/>
              </a:prstGeom>
              <a:solidFill>
                <a:srgbClr val="000060"/>
              </a:solidFill>
              <a:ln w="28575">
                <a:noFill/>
              </a:ln>
            </p:spPr>
            <p:txBody>
              <a:bodyPr anchor="t" anchorCtr="0">
                <a:spAutoFit/>
              </a:bodyPr>
              <a:p>
                <a:pPr>
                  <a:spcBef>
                    <a:spcPct val="50000"/>
                  </a:spcBef>
                </a:pPr>
                <a:endParaRPr lang="zh-CN" altLang="en-US" sz="2800" dirty="0">
                  <a:latin typeface="Times New Roman" panose="02020603050405020304" pitchFamily="18" charset="0"/>
                  <a:ea typeface="宋体" panose="02010600030101010101" pitchFamily="2" charset="-122"/>
                </a:endParaRPr>
              </a:p>
            </p:txBody>
          </p:sp>
        </p:grpSp>
        <p:sp>
          <p:nvSpPr>
            <p:cNvPr id="64565" name="Text Box 69"/>
            <p:cNvSpPr txBox="1"/>
            <p:nvPr/>
          </p:nvSpPr>
          <p:spPr>
            <a:xfrm>
              <a:off x="3024" y="3089"/>
              <a:ext cx="506" cy="192"/>
            </a:xfrm>
            <a:prstGeom prst="rect">
              <a:avLst/>
            </a:prstGeom>
            <a:solidFill>
              <a:srgbClr val="0000A2"/>
            </a:solidFill>
            <a:ln w="28575">
              <a:noFill/>
            </a:ln>
          </p:spPr>
          <p:txBody>
            <a:bodyPr lIns="0" tIns="0" rIns="0" bIns="0" anchor="t" anchorCtr="0"/>
            <a:p>
              <a:pPr>
                <a:spcBef>
                  <a:spcPct val="50000"/>
                </a:spcBef>
              </a:pPr>
              <a:endParaRPr lang="zh-CN" altLang="en-US" sz="2800" dirty="0">
                <a:latin typeface="Times New Roman" panose="02020603050405020304" pitchFamily="18" charset="0"/>
                <a:ea typeface="宋体" panose="02010600030101010101" pitchFamily="2" charset="-122"/>
              </a:endParaRPr>
            </a:p>
          </p:txBody>
        </p:sp>
      </p:grpSp>
      <p:grpSp>
        <p:nvGrpSpPr>
          <p:cNvPr id="12" name="Group 70"/>
          <p:cNvGrpSpPr/>
          <p:nvPr/>
        </p:nvGrpSpPr>
        <p:grpSpPr>
          <a:xfrm>
            <a:off x="5613400" y="4872038"/>
            <a:ext cx="2311400" cy="396875"/>
            <a:chOff x="3536" y="3264"/>
            <a:chExt cx="1456" cy="250"/>
          </a:xfrm>
        </p:grpSpPr>
        <p:sp>
          <p:nvSpPr>
            <p:cNvPr id="64567" name="Rectangle 71"/>
            <p:cNvSpPr/>
            <p:nvPr/>
          </p:nvSpPr>
          <p:spPr>
            <a:xfrm>
              <a:off x="3536" y="3296"/>
              <a:ext cx="960" cy="172"/>
            </a:xfrm>
            <a:prstGeom prst="rect">
              <a:avLst/>
            </a:prstGeom>
            <a:solidFill>
              <a:schemeClr val="tx1">
                <a:alpha val="50195"/>
              </a:schemeClr>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4568" name="Text Box 72"/>
            <p:cNvSpPr txBox="1"/>
            <p:nvPr/>
          </p:nvSpPr>
          <p:spPr>
            <a:xfrm>
              <a:off x="4512" y="3264"/>
              <a:ext cx="480" cy="250"/>
            </a:xfrm>
            <a:prstGeom prst="rect">
              <a:avLst/>
            </a:prstGeom>
            <a:noFill/>
            <a:ln w="28575">
              <a:noFill/>
            </a:ln>
          </p:spPr>
          <p:txBody>
            <a:bodyPr anchor="t" anchorCtr="0">
              <a:spAutoFit/>
            </a:bodyPr>
            <a:p>
              <a:pPr>
                <a:spcBef>
                  <a:spcPct val="50000"/>
                </a:spcBef>
              </a:pPr>
              <a:r>
                <a:rPr lang="zh-CN" altLang="en-US" sz="2000" dirty="0">
                  <a:latin typeface="Times New Roman" panose="02020603050405020304" pitchFamily="18" charset="0"/>
                  <a:ea typeface="宋体" panose="02010600030101010101" pitchFamily="2" charset="-122"/>
                </a:rPr>
                <a:t>栈顶</a:t>
              </a:r>
              <a:endParaRPr lang="zh-CN" altLang="en-US" sz="2000" dirty="0">
                <a:latin typeface="Times New Roman" panose="02020603050405020304" pitchFamily="18" charset="0"/>
                <a:ea typeface="宋体" panose="02010600030101010101" pitchFamily="2" charset="-122"/>
              </a:endParaRPr>
            </a:p>
          </p:txBody>
        </p:sp>
      </p:grpSp>
      <p:sp>
        <p:nvSpPr>
          <p:cNvPr id="64569"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linds(horizontal)">
                                      <p:cBhvr>
                                        <p:cTn id="7" dur="500"/>
                                        <p:tgtEl>
                                          <p:spTgt spid="532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251">
                                            <p:txEl>
                                              <p:charRg st="0" end="40"/>
                                            </p:txEl>
                                          </p:spTgt>
                                        </p:tgtEl>
                                        <p:attrNameLst>
                                          <p:attrName>style.visibility</p:attrName>
                                        </p:attrNameLst>
                                      </p:cBhvr>
                                      <p:to>
                                        <p:strVal val="visible"/>
                                      </p:to>
                                    </p:set>
                                    <p:animEffect transition="in" filter="blinds(horizontal)">
                                      <p:cBhvr>
                                        <p:cTn id="10" dur="500"/>
                                        <p:tgtEl>
                                          <p:spTgt spid="53251">
                                            <p:txEl>
                                              <p:charRg st="0" end="4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3251">
                                            <p:txEl>
                                              <p:charRg st="40" end="83"/>
                                            </p:txEl>
                                          </p:spTgt>
                                        </p:tgtEl>
                                        <p:attrNameLst>
                                          <p:attrName>style.visibility</p:attrName>
                                        </p:attrNameLst>
                                      </p:cBhvr>
                                      <p:to>
                                        <p:strVal val="visible"/>
                                      </p:to>
                                    </p:set>
                                    <p:animEffect transition="in" filter="blinds(horizontal)">
                                      <p:cBhvr>
                                        <p:cTn id="15" dur="500"/>
                                        <p:tgtEl>
                                          <p:spTgt spid="53251">
                                            <p:txEl>
                                              <p:charRg st="40" end="8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out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91"/>
                                        </p:tgtEl>
                                        <p:attrNameLst>
                                          <p:attrName>style.visibility</p:attrName>
                                        </p:attrNameLst>
                                      </p:cBhvr>
                                      <p:to>
                                        <p:strVal val="visible"/>
                                      </p:to>
                                    </p:set>
                                    <p:animEffect transition="in" filter="strips(downRight)">
                                      <p:cBhvr>
                                        <p:cTn id="30" dur="500"/>
                                        <p:tgtEl>
                                          <p:spTgt spid="91"/>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dissolve">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grpId="0" nodeType="click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barn(outVertical)">
                                      <p:cBhvr>
                                        <p:cTn id="39" dur="500"/>
                                        <p:tgtEl>
                                          <p:spTgt spid="12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blinds(horizontal)">
                                      <p:cBhvr>
                                        <p:cTn id="44" dur="500"/>
                                        <p:tgtEl>
                                          <p:spTgt spid="8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37"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outVertical)">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37"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arn(outVertical)">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37"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arn(outVertical)">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37"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barn(outVertical)">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12" fill="hold" grpId="0" nodeType="clickEffect">
                                  <p:stCondLst>
                                    <p:cond delay="0"/>
                                  </p:stCondLst>
                                  <p:childTnLst>
                                    <p:set>
                                      <p:cBhvr>
                                        <p:cTn id="68" dur="1" fill="hold">
                                          <p:stCondLst>
                                            <p:cond delay="0"/>
                                          </p:stCondLst>
                                        </p:cTn>
                                        <p:tgtEl>
                                          <p:spTgt spid="92"/>
                                        </p:tgtEl>
                                        <p:attrNameLst>
                                          <p:attrName>style.visibility</p:attrName>
                                        </p:attrNameLst>
                                      </p:cBhvr>
                                      <p:to>
                                        <p:strVal val="visible"/>
                                      </p:to>
                                    </p:set>
                                    <p:animEffect transition="in" filter="strips(downLeft)">
                                      <p:cBhvr>
                                        <p:cTn id="69" dur="500"/>
                                        <p:tgtEl>
                                          <p:spTgt spid="92"/>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dissolve">
                                      <p:cBhvr>
                                        <p:cTn id="73" dur="500"/>
                                        <p:tgtEl>
                                          <p:spTgt spid="89"/>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37" fill="hold" grpId="0" nodeType="clickEffect">
                                  <p:stCondLst>
                                    <p:cond delay="0"/>
                                  </p:stCondLst>
                                  <p:childTnLst>
                                    <p:set>
                                      <p:cBhvr>
                                        <p:cTn id="77" dur="1" fill="hold">
                                          <p:stCondLst>
                                            <p:cond delay="0"/>
                                          </p:stCondLst>
                                        </p:cTn>
                                        <p:tgtEl>
                                          <p:spTgt spid="132"/>
                                        </p:tgtEl>
                                        <p:attrNameLst>
                                          <p:attrName>style.visibility</p:attrName>
                                        </p:attrNameLst>
                                      </p:cBhvr>
                                      <p:to>
                                        <p:strVal val="visible"/>
                                      </p:to>
                                    </p:set>
                                    <p:animEffect transition="in" filter="barn(outVertical)">
                                      <p:cBhvr>
                                        <p:cTn id="78" dur="500"/>
                                        <p:tgtEl>
                                          <p:spTgt spid="13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90"/>
                                        </p:tgtEl>
                                        <p:attrNameLst>
                                          <p:attrName>style.visibility</p:attrName>
                                        </p:attrNameLst>
                                      </p:cBhvr>
                                      <p:to>
                                        <p:strVal val="visible"/>
                                      </p:to>
                                    </p:set>
                                    <p:animEffect transition="in" filter="blinds(horizontal)">
                                      <p:cBhvr>
                                        <p:cTn id="83" dur="500"/>
                                        <p:tgtEl>
                                          <p:spTgt spid="90"/>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37"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barn(outVertical)">
                                      <p:cBhvr>
                                        <p:cTn id="88" dur="500"/>
                                        <p:tgtEl>
                                          <p:spTgt spid="10"/>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37" fill="hold" nodeType="click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barn(outVertical)">
                                      <p:cBhvr>
                                        <p:cTn id="9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build="p"/>
      <p:bldP spid="87" grpId="0"/>
      <p:bldP spid="88" grpId="0"/>
      <p:bldP spid="89" grpId="0"/>
      <p:bldP spid="90" grpId="0"/>
      <p:bldP spid="91" grpId="0" animBg="1"/>
      <p:bldP spid="92" grpId="0" animBg="1"/>
      <p:bldP spid="125" grpId="0" animBg="1"/>
      <p:bldP spid="13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堆栈寻址</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65538"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
        <p:nvSpPr>
          <p:cNvPr id="65539" name="内容占位符 2"/>
          <p:cNvSpPr txBox="1"/>
          <p:nvPr/>
        </p:nvSpPr>
        <p:spPr>
          <a:xfrm>
            <a:off x="323850" y="1268413"/>
            <a:ext cx="8305800" cy="5113338"/>
          </a:xfrm>
          <a:prstGeom prst="rect">
            <a:avLst/>
          </a:prstGeom>
          <a:noFill/>
          <a:ln w="9525">
            <a:noFill/>
          </a:ln>
        </p:spPr>
        <p:txBody>
          <a:bodyPr anchor="t"/>
          <a:p>
            <a:pPr marL="342900" indent="-342900" eaLnBrk="0" hangingPunct="0">
              <a:spcBef>
                <a:spcPct val="20000"/>
              </a:spcBef>
              <a:buSzTx/>
              <a:buFont typeface="Wingdings" panose="05000000000000000000" pitchFamily="2" charset="2"/>
            </a:pPr>
            <a:r>
              <a:rPr lang="zh-CN" altLang="en-US" sz="2800" noProof="1" dirty="0">
                <a:latin typeface="微软雅黑 Light" panose="020B0502040204020203" pitchFamily="34" charset="-122"/>
                <a:ea typeface="微软雅黑 Light" panose="020B0502040204020203" pitchFamily="34" charset="-122"/>
                <a:cs typeface="+mn-cs"/>
              </a:rPr>
              <a:t>根据堆栈增长方向，基于主存实现的堆栈分为：</a:t>
            </a:r>
            <a:endParaRPr lang="en-US" altLang="zh-CN" sz="2800" noProof="1" dirty="0">
              <a:latin typeface="微软雅黑 Light" panose="020B0502040204020203" pitchFamily="34" charset="-122"/>
              <a:ea typeface="微软雅黑 Light" panose="020B0502040204020203" pitchFamily="34" charset="-122"/>
            </a:endParaRPr>
          </a:p>
          <a:p>
            <a:pPr marL="514350" indent="-514350" eaLnBrk="0" hangingPunct="0">
              <a:spcBef>
                <a:spcPct val="20000"/>
              </a:spcBef>
              <a:buClrTx/>
              <a:buSzTx/>
              <a:buFont typeface="+mj-ea"/>
              <a:buAutoNum type="circleNumDbPlain"/>
            </a:pPr>
            <a:r>
              <a:rPr lang="zh-CN" altLang="en-US" sz="2800" noProof="1" dirty="0">
                <a:latin typeface="微软雅黑 Light" panose="020B0502040204020203" pitchFamily="34" charset="-122"/>
                <a:ea typeface="微软雅黑 Light" panose="020B0502040204020203" pitchFamily="34" charset="-122"/>
                <a:cs typeface="+mn-cs"/>
              </a:rPr>
              <a:t>递增堆栈，也称向上增长堆栈，随着数据的压入</a:t>
            </a:r>
            <a:r>
              <a:rPr lang="en-US" altLang="zh-CN" sz="2800" noProof="1" dirty="0">
                <a:latin typeface="微软雅黑 Light" panose="020B0502040204020203" pitchFamily="34" charset="-122"/>
                <a:ea typeface="微软雅黑 Light" panose="020B0502040204020203" pitchFamily="34" charset="-122"/>
                <a:cs typeface="+mn-cs"/>
              </a:rPr>
              <a:t>,</a:t>
            </a:r>
            <a:r>
              <a:rPr lang="zh-CN" altLang="en-US" sz="2800" noProof="1" dirty="0">
                <a:latin typeface="微软雅黑 Light" panose="020B0502040204020203" pitchFamily="34" charset="-122"/>
                <a:ea typeface="微软雅黑 Light" panose="020B0502040204020203" pitchFamily="34" charset="-122"/>
                <a:cs typeface="+mn-cs"/>
              </a:rPr>
              <a:t>这种堆栈向高地址方向增长</a:t>
            </a:r>
            <a:endParaRPr lang="en-US" altLang="zh-CN" sz="2800" noProof="1" dirty="0">
              <a:latin typeface="微软雅黑 Light" panose="020B0502040204020203" pitchFamily="34" charset="-122"/>
              <a:ea typeface="微软雅黑 Light" panose="020B0502040204020203" pitchFamily="34" charset="-122"/>
            </a:endParaRPr>
          </a:p>
          <a:p>
            <a:pPr marL="514350" indent="-514350" eaLnBrk="0" hangingPunct="0">
              <a:spcBef>
                <a:spcPct val="20000"/>
              </a:spcBef>
              <a:buClrTx/>
              <a:buSzTx/>
              <a:buFont typeface="+mj-ea"/>
              <a:buAutoNum type="circleNumDbPlain"/>
            </a:pPr>
            <a:r>
              <a:rPr lang="zh-CN" altLang="en-US" sz="2800" noProof="1" dirty="0">
                <a:latin typeface="微软雅黑 Light" panose="020B0502040204020203" pitchFamily="34" charset="-122"/>
                <a:ea typeface="微软雅黑 Light" panose="020B0502040204020203" pitchFamily="34" charset="-122"/>
                <a:cs typeface="+mn-cs"/>
              </a:rPr>
              <a:t>递减堆栈，也称向下增长堆栈随着数据的压入，这种堆栈向低地址方向增长</a:t>
            </a:r>
            <a:endParaRPr lang="en-US" altLang="zh-CN" sz="1200" noProof="1" dirty="0">
              <a:latin typeface="微软雅黑 Light" panose="020B0502040204020203" pitchFamily="34" charset="-122"/>
              <a:ea typeface="微软雅黑 Light" panose="020B0502040204020203" pitchFamily="34" charset="-122"/>
            </a:endParaRPr>
          </a:p>
          <a:p>
            <a:pPr marL="342900" indent="-342900" eaLnBrk="0" hangingPunct="0">
              <a:spcBef>
                <a:spcPct val="20000"/>
              </a:spcBef>
              <a:buSzTx/>
              <a:buFont typeface="Wingdings" panose="05000000000000000000" pitchFamily="2" charset="2"/>
            </a:pPr>
            <a:r>
              <a:rPr lang="zh-CN" altLang="en-US" sz="2800" noProof="1" dirty="0">
                <a:latin typeface="微软雅黑 Light" panose="020B0502040204020203" pitchFamily="34" charset="-122"/>
                <a:ea typeface="微软雅黑 Light" panose="020B0502040204020203" pitchFamily="34" charset="-122"/>
                <a:cs typeface="+mn-cs"/>
              </a:rPr>
              <a:t>根据</a:t>
            </a:r>
            <a:r>
              <a:rPr lang="en-US" altLang="zh-CN" sz="2800" noProof="1" dirty="0">
                <a:latin typeface="微软雅黑 Light" panose="020B0502040204020203" pitchFamily="34" charset="-122"/>
                <a:ea typeface="微软雅黑 Light" panose="020B0502040204020203" pitchFamily="34" charset="-122"/>
                <a:cs typeface="+mn-cs"/>
              </a:rPr>
              <a:t>SP</a:t>
            </a:r>
            <a:r>
              <a:rPr lang="zh-CN" altLang="en-US" sz="2800" noProof="1" dirty="0">
                <a:latin typeface="微软雅黑 Light" panose="020B0502040204020203" pitchFamily="34" charset="-122"/>
                <a:ea typeface="微软雅黑 Light" panose="020B0502040204020203" pitchFamily="34" charset="-122"/>
                <a:cs typeface="+mn-cs"/>
              </a:rPr>
              <a:t>所指示栈顶单元的属性，堆栈也可分为：</a:t>
            </a:r>
            <a:endParaRPr lang="en-US" altLang="zh-CN" sz="2800" noProof="1" dirty="0">
              <a:latin typeface="微软雅黑 Light" panose="020B0502040204020203" pitchFamily="34" charset="-122"/>
              <a:ea typeface="微软雅黑 Light" panose="020B0502040204020203" pitchFamily="34" charset="-122"/>
            </a:endParaRPr>
          </a:p>
          <a:p>
            <a:pPr marL="514350" indent="-514350" eaLnBrk="0" hangingPunct="0">
              <a:spcBef>
                <a:spcPct val="20000"/>
              </a:spcBef>
              <a:buClrTx/>
              <a:buSzTx/>
              <a:buFont typeface="+mj-ea"/>
              <a:buAutoNum type="circleNumDbPlain"/>
            </a:pPr>
            <a:r>
              <a:rPr lang="zh-CN" altLang="en-US" sz="2800" noProof="1" dirty="0">
                <a:latin typeface="微软雅黑 Light" panose="020B0502040204020203" pitchFamily="34" charset="-122"/>
                <a:ea typeface="微软雅黑 Light" panose="020B0502040204020203" pitchFamily="34" charset="-122"/>
                <a:cs typeface="+mn-cs"/>
              </a:rPr>
              <a:t>满堆栈：</a:t>
            </a:r>
            <a:r>
              <a:rPr lang="en-US" altLang="zh-CN" sz="2800" noProof="1" dirty="0">
                <a:latin typeface="微软雅黑 Light" panose="020B0502040204020203" pitchFamily="34" charset="-122"/>
                <a:ea typeface="微软雅黑 Light" panose="020B0502040204020203" pitchFamily="34" charset="-122"/>
                <a:cs typeface="+mn-cs"/>
              </a:rPr>
              <a:t>SP</a:t>
            </a:r>
            <a:r>
              <a:rPr lang="zh-CN" altLang="en-US" sz="2800" noProof="1" dirty="0">
                <a:latin typeface="微软雅黑 Light" panose="020B0502040204020203" pitchFamily="34" charset="-122"/>
                <a:ea typeface="微软雅黑 Light" panose="020B0502040204020203" pitchFamily="34" charset="-122"/>
                <a:cs typeface="+mn-cs"/>
              </a:rPr>
              <a:t>指示栈顶单元存储的是最后压入数据</a:t>
            </a:r>
            <a:endParaRPr lang="en-US" altLang="zh-CN" sz="2800" noProof="1" dirty="0">
              <a:latin typeface="微软雅黑 Light" panose="020B0502040204020203" pitchFamily="34" charset="-122"/>
              <a:ea typeface="微软雅黑 Light" panose="020B0502040204020203" pitchFamily="34" charset="-122"/>
            </a:endParaRPr>
          </a:p>
          <a:p>
            <a:pPr marL="514350" indent="-514350" eaLnBrk="0" hangingPunct="0">
              <a:spcBef>
                <a:spcPct val="20000"/>
              </a:spcBef>
              <a:buClrTx/>
              <a:buSzTx/>
              <a:buFont typeface="+mj-ea"/>
              <a:buAutoNum type="circleNumDbPlain"/>
            </a:pPr>
            <a:r>
              <a:rPr lang="zh-CN" altLang="en-US" sz="2800" noProof="1" dirty="0">
                <a:latin typeface="微软雅黑 Light" panose="020B0502040204020203" pitchFamily="34" charset="-122"/>
                <a:ea typeface="微软雅黑 Light" panose="020B0502040204020203" pitchFamily="34" charset="-122"/>
                <a:cs typeface="+mn-cs"/>
              </a:rPr>
              <a:t>空堆栈：</a:t>
            </a:r>
            <a:r>
              <a:rPr lang="en-US" altLang="zh-CN" sz="2800" noProof="1" dirty="0">
                <a:latin typeface="微软雅黑 Light" panose="020B0502040204020203" pitchFamily="34" charset="-122"/>
                <a:ea typeface="微软雅黑 Light" panose="020B0502040204020203" pitchFamily="34" charset="-122"/>
                <a:cs typeface="+mn-cs"/>
              </a:rPr>
              <a:t>SP</a:t>
            </a:r>
            <a:r>
              <a:rPr lang="zh-CN" altLang="en-US" sz="2800" noProof="1" dirty="0">
                <a:latin typeface="微软雅黑 Light" panose="020B0502040204020203" pitchFamily="34" charset="-122"/>
                <a:ea typeface="微软雅黑 Light" panose="020B0502040204020203" pitchFamily="34" charset="-122"/>
                <a:cs typeface="+mn-cs"/>
              </a:rPr>
              <a:t>指示栈顶单元用于接收下一个要压入的数据</a:t>
            </a:r>
            <a:endParaRPr lang="en-US" altLang="zh-CN" sz="2800" noProof="1" dirty="0">
              <a:latin typeface="微软雅黑 Light" panose="020B0502040204020203" pitchFamily="34" charset="-122"/>
              <a:ea typeface="微软雅黑 Light" panose="020B0502040204020203" pitchFamily="34" charset="-122"/>
            </a:endParaRPr>
          </a:p>
          <a:p>
            <a:pPr eaLnBrk="0" hangingPunct="0">
              <a:spcBef>
                <a:spcPct val="20000"/>
              </a:spcBef>
              <a:buClrTx/>
              <a:buSzTx/>
              <a:buFont typeface="Wingdings" panose="05000000000000000000" pitchFamily="2" charset="2"/>
            </a:pPr>
            <a:r>
              <a:rPr lang="zh-CN" altLang="en-US" sz="2800" noProof="1" dirty="0">
                <a:latin typeface="微软雅黑 Light" panose="020B0502040204020203" pitchFamily="34" charset="-122"/>
                <a:ea typeface="微软雅黑 Light" panose="020B0502040204020203" pitchFamily="34" charset="-122"/>
                <a:cs typeface="+mn-cs"/>
              </a:rPr>
              <a:t>本节以递减满堆栈为例。</a:t>
            </a:r>
            <a:endParaRPr lang="zh-CN" altLang="en-US" sz="2800" noProof="1" dirty="0">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3"/>
          <p:cNvGrpSpPr/>
          <p:nvPr/>
        </p:nvGrpSpPr>
        <p:grpSpPr>
          <a:xfrm>
            <a:off x="228600" y="838200"/>
            <a:ext cx="4241800" cy="2516188"/>
            <a:chOff x="144" y="528"/>
            <a:chExt cx="2672" cy="1585"/>
          </a:xfrm>
        </p:grpSpPr>
        <p:sp>
          <p:nvSpPr>
            <p:cNvPr id="66562" name="Rectangle 4"/>
            <p:cNvSpPr/>
            <p:nvPr/>
          </p:nvSpPr>
          <p:spPr>
            <a:xfrm>
              <a:off x="560" y="778"/>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15</a:t>
              </a:r>
              <a:endParaRPr lang="zh-CN" altLang="en-US" sz="2000" dirty="0">
                <a:latin typeface="Times New Roman" panose="02020603050405020304" pitchFamily="18" charset="0"/>
                <a:ea typeface="宋体" panose="02010600030101010101" pitchFamily="2" charset="-122"/>
              </a:endParaRPr>
            </a:p>
          </p:txBody>
        </p:sp>
        <p:sp>
          <p:nvSpPr>
            <p:cNvPr id="66563" name="Rectangle 5"/>
            <p:cNvSpPr/>
            <p:nvPr/>
          </p:nvSpPr>
          <p:spPr>
            <a:xfrm>
              <a:off x="560" y="1162"/>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C00000"/>
                  </a:solidFill>
                  <a:latin typeface="Times New Roman" panose="02020603050405020304" pitchFamily="18" charset="0"/>
                  <a:ea typeface="宋体" panose="02010600030101010101" pitchFamily="2" charset="-122"/>
                </a:rPr>
                <a:t>200</a:t>
              </a:r>
              <a:r>
                <a:rPr lang="en-US" altLang="zh-CN" sz="2000" dirty="0">
                  <a:solidFill>
                    <a:srgbClr val="C00000"/>
                  </a:solidFill>
                  <a:latin typeface="Times New Roman" panose="02020603050405020304" pitchFamily="18" charset="0"/>
                  <a:ea typeface="宋体" panose="02010600030101010101" pitchFamily="2" charset="-122"/>
                </a:rPr>
                <a:t>H</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6564" name="Text Box 6"/>
            <p:cNvSpPr txBox="1"/>
            <p:nvPr/>
          </p:nvSpPr>
          <p:spPr>
            <a:xfrm>
              <a:off x="144" y="778"/>
              <a:ext cx="464" cy="250"/>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ACC</a:t>
              </a:r>
              <a:endParaRPr lang="en-US" altLang="zh-CN" sz="2000" dirty="0">
                <a:latin typeface="Times New Roman" panose="02020603050405020304" pitchFamily="18" charset="0"/>
                <a:ea typeface="宋体" panose="02010600030101010101" pitchFamily="2" charset="-122"/>
              </a:endParaRPr>
            </a:p>
          </p:txBody>
        </p:sp>
        <p:sp>
          <p:nvSpPr>
            <p:cNvPr id="66565" name="Text Box 7"/>
            <p:cNvSpPr txBox="1"/>
            <p:nvPr/>
          </p:nvSpPr>
          <p:spPr>
            <a:xfrm>
              <a:off x="224" y="1152"/>
              <a:ext cx="303" cy="250"/>
            </a:xfrm>
            <a:prstGeom prst="rect">
              <a:avLst/>
            </a:prstGeom>
            <a:noFill/>
            <a:ln w="28575">
              <a:noFill/>
            </a:ln>
          </p:spPr>
          <p:txBody>
            <a:bodyPr wrap="none" anchor="t" anchorCtr="0">
              <a:spAutoFit/>
            </a:bodyPr>
            <a:p>
              <a:r>
                <a:rPr lang="en-US" altLang="zh-CN" sz="2000" dirty="0">
                  <a:solidFill>
                    <a:srgbClr val="C00000"/>
                  </a:solidFill>
                  <a:latin typeface="Times New Roman" panose="02020603050405020304" pitchFamily="18" charset="0"/>
                  <a:ea typeface="宋体" panose="02010600030101010101" pitchFamily="2" charset="-122"/>
                </a:rPr>
                <a:t>SP</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6566" name="Rectangle 8"/>
            <p:cNvSpPr/>
            <p:nvPr/>
          </p:nvSpPr>
          <p:spPr>
            <a:xfrm>
              <a:off x="1952" y="778"/>
              <a:ext cx="864" cy="1335"/>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6567" name="Rectangle 9"/>
            <p:cNvSpPr/>
            <p:nvPr/>
          </p:nvSpPr>
          <p:spPr>
            <a:xfrm>
              <a:off x="1952" y="1258"/>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X</a:t>
              </a:r>
              <a:endParaRPr lang="en-US" altLang="zh-CN" sz="2000" dirty="0">
                <a:latin typeface="Times New Roman" panose="02020603050405020304" pitchFamily="18" charset="0"/>
                <a:ea typeface="宋体" panose="02010600030101010101" pitchFamily="2" charset="-122"/>
              </a:endParaRPr>
            </a:p>
          </p:txBody>
        </p:sp>
        <p:sp>
          <p:nvSpPr>
            <p:cNvPr id="66568" name="Text Box 10"/>
            <p:cNvSpPr txBox="1"/>
            <p:nvPr/>
          </p:nvSpPr>
          <p:spPr>
            <a:xfrm>
              <a:off x="1520" y="1046"/>
              <a:ext cx="441" cy="252"/>
            </a:xfrm>
            <a:prstGeom prst="rect">
              <a:avLst/>
            </a:prstGeom>
            <a:noFill/>
            <a:ln w="2857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栈顶</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66569" name="Text Box 11"/>
            <p:cNvSpPr txBox="1"/>
            <p:nvPr/>
          </p:nvSpPr>
          <p:spPr>
            <a:xfrm>
              <a:off x="1488" y="1238"/>
              <a:ext cx="480" cy="250"/>
            </a:xfrm>
            <a:prstGeom prst="rect">
              <a:avLst/>
            </a:prstGeom>
            <a:noFill/>
            <a:ln w="2857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200</a:t>
              </a:r>
              <a:r>
                <a:rPr lang="en-US" altLang="zh-CN" sz="2000" dirty="0">
                  <a:solidFill>
                    <a:srgbClr val="C00000"/>
                  </a:solidFill>
                  <a:latin typeface="Times New Roman" panose="02020603050405020304" pitchFamily="18" charset="0"/>
                  <a:ea typeface="宋体" panose="02010600030101010101" pitchFamily="2" charset="-122"/>
                </a:rPr>
                <a:t>H</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6570" name="Text Box 12"/>
            <p:cNvSpPr txBox="1"/>
            <p:nvPr/>
          </p:nvSpPr>
          <p:spPr>
            <a:xfrm>
              <a:off x="1520" y="1862"/>
              <a:ext cx="43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栈底</a:t>
              </a:r>
              <a:endParaRPr lang="zh-CN" altLang="en-US" sz="2000" dirty="0">
                <a:latin typeface="Times New Roman" panose="02020603050405020304" pitchFamily="18" charset="0"/>
                <a:ea typeface="宋体" panose="02010600030101010101" pitchFamily="2" charset="-122"/>
              </a:endParaRPr>
            </a:p>
          </p:txBody>
        </p:sp>
        <p:sp>
          <p:nvSpPr>
            <p:cNvPr id="66571" name="Text Box 13"/>
            <p:cNvSpPr txBox="1"/>
            <p:nvPr/>
          </p:nvSpPr>
          <p:spPr>
            <a:xfrm>
              <a:off x="2134" y="528"/>
              <a:ext cx="43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grpSp>
      <p:grpSp>
        <p:nvGrpSpPr>
          <p:cNvPr id="3" name="Group 14"/>
          <p:cNvGrpSpPr/>
          <p:nvPr/>
        </p:nvGrpSpPr>
        <p:grpSpPr>
          <a:xfrm>
            <a:off x="4673600" y="838200"/>
            <a:ext cx="4241800" cy="2530475"/>
            <a:chOff x="2944" y="528"/>
            <a:chExt cx="2672" cy="1594"/>
          </a:xfrm>
        </p:grpSpPr>
        <p:sp>
          <p:nvSpPr>
            <p:cNvPr id="66573" name="Rectangle 15"/>
            <p:cNvSpPr/>
            <p:nvPr/>
          </p:nvSpPr>
          <p:spPr>
            <a:xfrm>
              <a:off x="3360" y="778"/>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15</a:t>
              </a:r>
              <a:endParaRPr lang="zh-CN" altLang="en-US" sz="2000" dirty="0">
                <a:latin typeface="Times New Roman" panose="02020603050405020304" pitchFamily="18" charset="0"/>
                <a:ea typeface="宋体" panose="02010600030101010101" pitchFamily="2" charset="-122"/>
              </a:endParaRPr>
            </a:p>
          </p:txBody>
        </p:sp>
        <p:sp>
          <p:nvSpPr>
            <p:cNvPr id="66574" name="Rectangle 16"/>
            <p:cNvSpPr/>
            <p:nvPr/>
          </p:nvSpPr>
          <p:spPr>
            <a:xfrm>
              <a:off x="3360" y="1162"/>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solidFill>
                    <a:srgbClr val="C00000"/>
                  </a:solidFill>
                  <a:latin typeface="Times New Roman" panose="02020603050405020304" pitchFamily="18" charset="0"/>
                  <a:ea typeface="宋体" panose="02010600030101010101" pitchFamily="2" charset="-122"/>
                </a:rPr>
                <a:t>1FFH</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6575" name="Text Box 17"/>
            <p:cNvSpPr txBox="1"/>
            <p:nvPr/>
          </p:nvSpPr>
          <p:spPr>
            <a:xfrm>
              <a:off x="2944" y="778"/>
              <a:ext cx="464" cy="250"/>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ACC</a:t>
              </a:r>
              <a:endParaRPr lang="en-US" altLang="zh-CN" sz="2000" dirty="0">
                <a:latin typeface="Times New Roman" panose="02020603050405020304" pitchFamily="18" charset="0"/>
                <a:ea typeface="宋体" panose="02010600030101010101" pitchFamily="2" charset="-122"/>
              </a:endParaRPr>
            </a:p>
          </p:txBody>
        </p:sp>
        <p:sp>
          <p:nvSpPr>
            <p:cNvPr id="66576" name="Text Box 18"/>
            <p:cNvSpPr txBox="1"/>
            <p:nvPr/>
          </p:nvSpPr>
          <p:spPr>
            <a:xfrm>
              <a:off x="3024" y="1152"/>
              <a:ext cx="303" cy="250"/>
            </a:xfrm>
            <a:prstGeom prst="rect">
              <a:avLst/>
            </a:prstGeom>
            <a:noFill/>
            <a:ln w="28575">
              <a:noFill/>
            </a:ln>
          </p:spPr>
          <p:txBody>
            <a:bodyPr wrap="none" anchor="t" anchorCtr="0">
              <a:spAutoFit/>
            </a:bodyPr>
            <a:p>
              <a:r>
                <a:rPr lang="en-US" altLang="zh-CN" sz="2000" dirty="0">
                  <a:solidFill>
                    <a:srgbClr val="C00000"/>
                  </a:solidFill>
                  <a:latin typeface="Times New Roman" panose="02020603050405020304" pitchFamily="18" charset="0"/>
                  <a:ea typeface="宋体" panose="02010600030101010101" pitchFamily="2" charset="-122"/>
                </a:rPr>
                <a:t>SP</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6577" name="Rectangle 19"/>
            <p:cNvSpPr/>
            <p:nvPr/>
          </p:nvSpPr>
          <p:spPr>
            <a:xfrm>
              <a:off x="4752" y="778"/>
              <a:ext cx="864" cy="1334"/>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6578" name="Rectangle 20"/>
            <p:cNvSpPr/>
            <p:nvPr/>
          </p:nvSpPr>
          <p:spPr>
            <a:xfrm>
              <a:off x="4752" y="1066"/>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15</a:t>
              </a:r>
              <a:endParaRPr lang="en-US" altLang="zh-CN" sz="2000" dirty="0">
                <a:latin typeface="Times New Roman" panose="02020603050405020304" pitchFamily="18" charset="0"/>
                <a:ea typeface="宋体" panose="02010600030101010101" pitchFamily="2" charset="-122"/>
              </a:endParaRPr>
            </a:p>
          </p:txBody>
        </p:sp>
        <p:sp>
          <p:nvSpPr>
            <p:cNvPr id="66579" name="Text Box 21"/>
            <p:cNvSpPr txBox="1"/>
            <p:nvPr/>
          </p:nvSpPr>
          <p:spPr>
            <a:xfrm>
              <a:off x="4320" y="854"/>
              <a:ext cx="441" cy="252"/>
            </a:xfrm>
            <a:prstGeom prst="rect">
              <a:avLst/>
            </a:prstGeom>
            <a:noFill/>
            <a:ln w="2857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栈顶</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66580" name="Text Box 22"/>
            <p:cNvSpPr txBox="1"/>
            <p:nvPr/>
          </p:nvSpPr>
          <p:spPr>
            <a:xfrm>
              <a:off x="4298" y="1286"/>
              <a:ext cx="480"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200</a:t>
              </a:r>
              <a:r>
                <a:rPr lang="en-US" altLang="zh-CN" sz="2000" dirty="0">
                  <a:latin typeface="Times New Roman" panose="02020603050405020304" pitchFamily="18" charset="0"/>
                  <a:ea typeface="宋体" panose="02010600030101010101" pitchFamily="2" charset="-122"/>
                </a:rPr>
                <a:t>H</a:t>
              </a:r>
              <a:endParaRPr lang="en-US" altLang="zh-CN" sz="2000" dirty="0">
                <a:latin typeface="Times New Roman" panose="02020603050405020304" pitchFamily="18" charset="0"/>
                <a:ea typeface="宋体" panose="02010600030101010101" pitchFamily="2" charset="-122"/>
              </a:endParaRPr>
            </a:p>
          </p:txBody>
        </p:sp>
        <p:sp>
          <p:nvSpPr>
            <p:cNvPr id="66581" name="Text Box 23"/>
            <p:cNvSpPr txBox="1"/>
            <p:nvPr/>
          </p:nvSpPr>
          <p:spPr>
            <a:xfrm>
              <a:off x="4320" y="1872"/>
              <a:ext cx="43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栈底</a:t>
              </a:r>
              <a:endParaRPr lang="zh-CN" altLang="en-US" sz="2000" dirty="0">
                <a:latin typeface="Times New Roman" panose="02020603050405020304" pitchFamily="18" charset="0"/>
                <a:ea typeface="宋体" panose="02010600030101010101" pitchFamily="2" charset="-122"/>
              </a:endParaRPr>
            </a:p>
          </p:txBody>
        </p:sp>
        <p:sp>
          <p:nvSpPr>
            <p:cNvPr id="66582" name="Text Box 24"/>
            <p:cNvSpPr txBox="1"/>
            <p:nvPr/>
          </p:nvSpPr>
          <p:spPr>
            <a:xfrm>
              <a:off x="4752" y="528"/>
              <a:ext cx="43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sp>
          <p:nvSpPr>
            <p:cNvPr id="66583" name="Rectangle 25"/>
            <p:cNvSpPr/>
            <p:nvPr/>
          </p:nvSpPr>
          <p:spPr>
            <a:xfrm>
              <a:off x="4752" y="1306"/>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X</a:t>
              </a:r>
              <a:endParaRPr lang="en-US" altLang="zh-CN" sz="2000" dirty="0">
                <a:latin typeface="Times New Roman" panose="02020603050405020304" pitchFamily="18" charset="0"/>
                <a:ea typeface="宋体" panose="02010600030101010101" pitchFamily="2" charset="-122"/>
              </a:endParaRPr>
            </a:p>
          </p:txBody>
        </p:sp>
        <p:sp>
          <p:nvSpPr>
            <p:cNvPr id="66584" name="Text Box 26"/>
            <p:cNvSpPr txBox="1"/>
            <p:nvPr/>
          </p:nvSpPr>
          <p:spPr>
            <a:xfrm>
              <a:off x="4272" y="1046"/>
              <a:ext cx="516" cy="250"/>
            </a:xfrm>
            <a:prstGeom prst="rect">
              <a:avLst/>
            </a:prstGeom>
            <a:noFill/>
            <a:ln w="28575">
              <a:noFill/>
            </a:ln>
          </p:spPr>
          <p:txBody>
            <a:bodyPr wrap="none" anchor="t" anchorCtr="0">
              <a:spAutoFit/>
            </a:bodyPr>
            <a:p>
              <a:r>
                <a:rPr lang="en-US" altLang="zh-CN" sz="2000" dirty="0">
                  <a:solidFill>
                    <a:srgbClr val="C00000"/>
                  </a:solidFill>
                  <a:latin typeface="Times New Roman" panose="02020603050405020304" pitchFamily="18" charset="0"/>
                  <a:ea typeface="宋体" panose="02010600030101010101" pitchFamily="2" charset="-122"/>
                </a:rPr>
                <a:t>1FFH</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6585" name="Freeform 27"/>
            <p:cNvSpPr/>
            <p:nvPr/>
          </p:nvSpPr>
          <p:spPr>
            <a:xfrm>
              <a:off x="3744" y="538"/>
              <a:ext cx="1488" cy="480"/>
            </a:xfrm>
            <a:custGeom>
              <a:avLst/>
              <a:gdLst/>
              <a:ahLst/>
              <a:cxnLst>
                <a:cxn ang="0">
                  <a:pos x="0" y="240"/>
                </a:cxn>
                <a:cxn ang="0">
                  <a:pos x="0" y="0"/>
                </a:cxn>
                <a:cxn ang="0">
                  <a:pos x="1398" y="0"/>
                </a:cxn>
                <a:cxn ang="0">
                  <a:pos x="1398" y="480"/>
                </a:cxn>
              </a:cxnLst>
              <a:pathLst>
                <a:path w="1584" h="480">
                  <a:moveTo>
                    <a:pt x="0" y="240"/>
                  </a:moveTo>
                  <a:lnTo>
                    <a:pt x="0" y="0"/>
                  </a:lnTo>
                  <a:lnTo>
                    <a:pt x="1584" y="0"/>
                  </a:lnTo>
                  <a:lnTo>
                    <a:pt x="1584" y="480"/>
                  </a:lnTo>
                </a:path>
              </a:pathLst>
            </a:custGeom>
            <a:noFill/>
            <a:ln w="28575" cap="flat" cmpd="sng">
              <a:solidFill>
                <a:schemeClr val="tx1"/>
              </a:solidFill>
              <a:prstDash val="solid"/>
              <a:round/>
              <a:headEnd type="none" w="med" len="med"/>
              <a:tailEnd type="stealth" w="med" len="med"/>
            </a:ln>
          </p:spPr>
          <p:txBody>
            <a:bodyPr/>
            <a:p>
              <a:endParaRPr lang="zh-CN" altLang="en-US"/>
            </a:p>
          </p:txBody>
        </p:sp>
      </p:grpSp>
      <p:sp>
        <p:nvSpPr>
          <p:cNvPr id="512028" name="Text Box 28"/>
          <p:cNvSpPr txBox="1"/>
          <p:nvPr/>
        </p:nvSpPr>
        <p:spPr>
          <a:xfrm>
            <a:off x="381000" y="2667000"/>
            <a:ext cx="1752600" cy="457200"/>
          </a:xfrm>
          <a:prstGeom prst="rect">
            <a:avLst/>
          </a:prstGeom>
          <a:noFill/>
          <a:ln w="28575">
            <a:noFill/>
          </a:ln>
        </p:spPr>
        <p:txBody>
          <a:bodyPr wrap="none"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PUSH</a:t>
            </a:r>
            <a:r>
              <a:rPr lang="en-US" altLang="zh-CN" sz="2400" dirty="0">
                <a:latin typeface="Times New Roman" panose="02020603050405020304" pitchFamily="18" charset="0"/>
                <a:ea typeface="宋体" panose="02010600030101010101" pitchFamily="2" charset="-122"/>
              </a:rPr>
              <a:t>  A </a:t>
            </a:r>
            <a:r>
              <a:rPr lang="zh-CN" altLang="en-US" sz="2400" dirty="0">
                <a:latin typeface="Times New Roman" panose="02020603050405020304" pitchFamily="18" charset="0"/>
                <a:ea typeface="宋体" panose="02010600030101010101" pitchFamily="2" charset="-122"/>
              </a:rPr>
              <a:t>前</a:t>
            </a:r>
            <a:endParaRPr lang="zh-CN" altLang="en-US" sz="2400" dirty="0">
              <a:latin typeface="Times New Roman" panose="02020603050405020304" pitchFamily="18" charset="0"/>
              <a:ea typeface="宋体" panose="02010600030101010101" pitchFamily="2" charset="-122"/>
            </a:endParaRPr>
          </a:p>
        </p:txBody>
      </p:sp>
      <p:sp>
        <p:nvSpPr>
          <p:cNvPr id="512029" name="Text Box 29"/>
          <p:cNvSpPr txBox="1"/>
          <p:nvPr/>
        </p:nvSpPr>
        <p:spPr>
          <a:xfrm>
            <a:off x="4876800" y="2667000"/>
            <a:ext cx="1752600" cy="457200"/>
          </a:xfrm>
          <a:prstGeom prst="rect">
            <a:avLst/>
          </a:prstGeom>
          <a:noFill/>
          <a:ln w="28575">
            <a:noFill/>
          </a:ln>
        </p:spPr>
        <p:txBody>
          <a:bodyPr wrap="none"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PUSH</a:t>
            </a:r>
            <a:r>
              <a:rPr lang="en-US" altLang="zh-CN" sz="2400" dirty="0">
                <a:latin typeface="Times New Roman" panose="02020603050405020304" pitchFamily="18" charset="0"/>
                <a:ea typeface="宋体" panose="02010600030101010101" pitchFamily="2" charset="-122"/>
              </a:rPr>
              <a:t>  A </a:t>
            </a:r>
            <a:r>
              <a:rPr lang="zh-CN" altLang="en-US" sz="2400" dirty="0">
                <a:latin typeface="Times New Roman" panose="02020603050405020304" pitchFamily="18" charset="0"/>
                <a:ea typeface="宋体" panose="02010600030101010101" pitchFamily="2" charset="-122"/>
              </a:rPr>
              <a:t>后</a:t>
            </a:r>
            <a:endParaRPr lang="zh-CN" altLang="en-US" sz="2400" dirty="0">
              <a:latin typeface="Times New Roman" panose="02020603050405020304" pitchFamily="18" charset="0"/>
              <a:ea typeface="宋体" panose="02010600030101010101" pitchFamily="2" charset="-122"/>
            </a:endParaRPr>
          </a:p>
        </p:txBody>
      </p:sp>
      <p:sp>
        <p:nvSpPr>
          <p:cNvPr id="512030" name="Text Box 30"/>
          <p:cNvSpPr txBox="1"/>
          <p:nvPr/>
        </p:nvSpPr>
        <p:spPr>
          <a:xfrm>
            <a:off x="381000" y="5848350"/>
            <a:ext cx="1547813" cy="457200"/>
          </a:xfrm>
          <a:prstGeom prst="rect">
            <a:avLst/>
          </a:prstGeom>
          <a:noFill/>
          <a:ln w="28575">
            <a:noFill/>
          </a:ln>
        </p:spPr>
        <p:txBody>
          <a:bodyPr wrap="none"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POP</a:t>
            </a:r>
            <a:r>
              <a:rPr lang="en-US" altLang="zh-CN" sz="2400" dirty="0">
                <a:latin typeface="Times New Roman" panose="02020603050405020304" pitchFamily="18" charset="0"/>
                <a:ea typeface="宋体" panose="02010600030101010101" pitchFamily="2" charset="-122"/>
              </a:rPr>
              <a:t>  A </a:t>
            </a:r>
            <a:r>
              <a:rPr lang="zh-CN" altLang="en-US" sz="2400" dirty="0">
                <a:latin typeface="Times New Roman" panose="02020603050405020304" pitchFamily="18" charset="0"/>
                <a:ea typeface="宋体" panose="02010600030101010101" pitchFamily="2" charset="-122"/>
              </a:rPr>
              <a:t>前</a:t>
            </a:r>
            <a:endParaRPr lang="zh-CN" altLang="en-US" sz="2400" dirty="0">
              <a:latin typeface="Times New Roman" panose="02020603050405020304" pitchFamily="18" charset="0"/>
              <a:ea typeface="宋体" panose="02010600030101010101" pitchFamily="2" charset="-122"/>
            </a:endParaRPr>
          </a:p>
        </p:txBody>
      </p:sp>
      <p:sp>
        <p:nvSpPr>
          <p:cNvPr id="512031" name="Text Box 31"/>
          <p:cNvSpPr txBox="1"/>
          <p:nvPr/>
        </p:nvSpPr>
        <p:spPr>
          <a:xfrm>
            <a:off x="4852988" y="5848350"/>
            <a:ext cx="1547812" cy="457200"/>
          </a:xfrm>
          <a:prstGeom prst="rect">
            <a:avLst/>
          </a:prstGeom>
          <a:noFill/>
          <a:ln w="28575">
            <a:noFill/>
          </a:ln>
        </p:spPr>
        <p:txBody>
          <a:bodyPr wrap="none" anchor="t" anchorCtr="0">
            <a:spAutoFit/>
          </a:bodyPr>
          <a:p>
            <a:r>
              <a:rPr lang="en-US" altLang="zh-CN" sz="2400" dirty="0">
                <a:solidFill>
                  <a:srgbClr val="C00000"/>
                </a:solidFill>
                <a:latin typeface="Times New Roman" panose="02020603050405020304" pitchFamily="18" charset="0"/>
                <a:ea typeface="宋体" panose="02010600030101010101" pitchFamily="2" charset="-122"/>
              </a:rPr>
              <a:t>POP</a:t>
            </a:r>
            <a:r>
              <a:rPr lang="en-US" altLang="zh-CN" sz="2400" dirty="0">
                <a:latin typeface="Times New Roman" panose="02020603050405020304" pitchFamily="18" charset="0"/>
                <a:ea typeface="宋体" panose="02010600030101010101" pitchFamily="2" charset="-122"/>
              </a:rPr>
              <a:t>  A </a:t>
            </a:r>
            <a:r>
              <a:rPr lang="zh-CN" altLang="en-US" sz="2400" dirty="0">
                <a:latin typeface="Times New Roman" panose="02020603050405020304" pitchFamily="18" charset="0"/>
                <a:ea typeface="宋体" panose="02010600030101010101" pitchFamily="2" charset="-122"/>
              </a:rPr>
              <a:t>后</a:t>
            </a:r>
            <a:endParaRPr lang="zh-CN" altLang="en-US" sz="2400" dirty="0">
              <a:latin typeface="Times New Roman" panose="02020603050405020304" pitchFamily="18" charset="0"/>
              <a:ea typeface="宋体" panose="02010600030101010101" pitchFamily="2" charset="-122"/>
            </a:endParaRPr>
          </a:p>
        </p:txBody>
      </p:sp>
      <p:grpSp>
        <p:nvGrpSpPr>
          <p:cNvPr id="4" name="Group 32"/>
          <p:cNvGrpSpPr/>
          <p:nvPr/>
        </p:nvGrpSpPr>
        <p:grpSpPr>
          <a:xfrm>
            <a:off x="228600" y="3962400"/>
            <a:ext cx="4241800" cy="2573338"/>
            <a:chOff x="144" y="2496"/>
            <a:chExt cx="2672" cy="1621"/>
          </a:xfrm>
        </p:grpSpPr>
        <p:sp>
          <p:nvSpPr>
            <p:cNvPr id="66591" name="Rectangle 33"/>
            <p:cNvSpPr/>
            <p:nvPr/>
          </p:nvSpPr>
          <p:spPr>
            <a:xfrm>
              <a:off x="560" y="2746"/>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Y</a:t>
              </a:r>
              <a:endParaRPr lang="en-US" altLang="zh-CN" sz="2000" dirty="0">
                <a:latin typeface="Times New Roman" panose="02020603050405020304" pitchFamily="18" charset="0"/>
                <a:ea typeface="宋体" panose="02010600030101010101" pitchFamily="2" charset="-122"/>
              </a:endParaRPr>
            </a:p>
          </p:txBody>
        </p:sp>
        <p:sp>
          <p:nvSpPr>
            <p:cNvPr id="66592" name="Rectangle 34"/>
            <p:cNvSpPr/>
            <p:nvPr/>
          </p:nvSpPr>
          <p:spPr>
            <a:xfrm>
              <a:off x="560" y="3130"/>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solidFill>
                    <a:srgbClr val="C00000"/>
                  </a:solidFill>
                  <a:latin typeface="Times New Roman" panose="02020603050405020304" pitchFamily="18" charset="0"/>
                  <a:ea typeface="宋体" panose="02010600030101010101" pitchFamily="2" charset="-122"/>
                </a:rPr>
                <a:t>1FFH</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6593" name="Text Box 35"/>
            <p:cNvSpPr txBox="1"/>
            <p:nvPr/>
          </p:nvSpPr>
          <p:spPr>
            <a:xfrm>
              <a:off x="144" y="2746"/>
              <a:ext cx="464" cy="250"/>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ACC</a:t>
              </a:r>
              <a:endParaRPr lang="en-US" altLang="zh-CN" sz="2000" dirty="0">
                <a:latin typeface="Times New Roman" panose="02020603050405020304" pitchFamily="18" charset="0"/>
                <a:ea typeface="宋体" panose="02010600030101010101" pitchFamily="2" charset="-122"/>
              </a:endParaRPr>
            </a:p>
          </p:txBody>
        </p:sp>
        <p:sp>
          <p:nvSpPr>
            <p:cNvPr id="66594" name="Text Box 36"/>
            <p:cNvSpPr txBox="1"/>
            <p:nvPr/>
          </p:nvSpPr>
          <p:spPr>
            <a:xfrm>
              <a:off x="224" y="3120"/>
              <a:ext cx="303" cy="250"/>
            </a:xfrm>
            <a:prstGeom prst="rect">
              <a:avLst/>
            </a:prstGeom>
            <a:noFill/>
            <a:ln w="28575">
              <a:noFill/>
            </a:ln>
          </p:spPr>
          <p:txBody>
            <a:bodyPr wrap="none" anchor="t" anchorCtr="0">
              <a:spAutoFit/>
            </a:bodyPr>
            <a:p>
              <a:r>
                <a:rPr lang="en-US" altLang="zh-CN" sz="2000" dirty="0">
                  <a:solidFill>
                    <a:srgbClr val="C00000"/>
                  </a:solidFill>
                  <a:latin typeface="Times New Roman" panose="02020603050405020304" pitchFamily="18" charset="0"/>
                  <a:ea typeface="宋体" panose="02010600030101010101" pitchFamily="2" charset="-122"/>
                </a:rPr>
                <a:t>SP</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6595" name="Rectangle 37"/>
            <p:cNvSpPr/>
            <p:nvPr/>
          </p:nvSpPr>
          <p:spPr>
            <a:xfrm>
              <a:off x="1952" y="2746"/>
              <a:ext cx="864" cy="1371"/>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6596" name="Rectangle 38"/>
            <p:cNvSpPr/>
            <p:nvPr/>
          </p:nvSpPr>
          <p:spPr>
            <a:xfrm>
              <a:off x="1952" y="3226"/>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X</a:t>
              </a:r>
              <a:endParaRPr lang="en-US" altLang="zh-CN" sz="2000" dirty="0">
                <a:latin typeface="Times New Roman" panose="02020603050405020304" pitchFamily="18" charset="0"/>
                <a:ea typeface="宋体" panose="02010600030101010101" pitchFamily="2" charset="-122"/>
              </a:endParaRPr>
            </a:p>
          </p:txBody>
        </p:sp>
        <p:sp>
          <p:nvSpPr>
            <p:cNvPr id="66597" name="Text Box 39"/>
            <p:cNvSpPr txBox="1"/>
            <p:nvPr/>
          </p:nvSpPr>
          <p:spPr>
            <a:xfrm>
              <a:off x="1520" y="2784"/>
              <a:ext cx="441" cy="252"/>
            </a:xfrm>
            <a:prstGeom prst="rect">
              <a:avLst/>
            </a:prstGeom>
            <a:noFill/>
            <a:ln w="2857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栈顶</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66598" name="Text Box 40"/>
            <p:cNvSpPr txBox="1"/>
            <p:nvPr/>
          </p:nvSpPr>
          <p:spPr>
            <a:xfrm>
              <a:off x="1507" y="3229"/>
              <a:ext cx="480"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200</a:t>
              </a:r>
              <a:r>
                <a:rPr lang="en-US" altLang="zh-CN" sz="2000" dirty="0">
                  <a:latin typeface="Times New Roman" panose="02020603050405020304" pitchFamily="18" charset="0"/>
                  <a:ea typeface="宋体" panose="02010600030101010101" pitchFamily="2" charset="-122"/>
                </a:rPr>
                <a:t>H</a:t>
              </a:r>
              <a:endParaRPr lang="en-US" altLang="zh-CN" sz="2000" dirty="0">
                <a:latin typeface="Times New Roman" panose="02020603050405020304" pitchFamily="18" charset="0"/>
                <a:ea typeface="宋体" panose="02010600030101010101" pitchFamily="2" charset="-122"/>
              </a:endParaRPr>
            </a:p>
          </p:txBody>
        </p:sp>
        <p:sp>
          <p:nvSpPr>
            <p:cNvPr id="66599" name="Text Box 41"/>
            <p:cNvSpPr txBox="1"/>
            <p:nvPr/>
          </p:nvSpPr>
          <p:spPr>
            <a:xfrm>
              <a:off x="1520" y="3866"/>
              <a:ext cx="43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栈底</a:t>
              </a:r>
              <a:endParaRPr lang="zh-CN" altLang="en-US" sz="2000" dirty="0">
                <a:latin typeface="Times New Roman" panose="02020603050405020304" pitchFamily="18" charset="0"/>
                <a:ea typeface="宋体" panose="02010600030101010101" pitchFamily="2" charset="-122"/>
              </a:endParaRPr>
            </a:p>
          </p:txBody>
        </p:sp>
        <p:sp>
          <p:nvSpPr>
            <p:cNvPr id="66600" name="Text Box 42"/>
            <p:cNvSpPr txBox="1"/>
            <p:nvPr/>
          </p:nvSpPr>
          <p:spPr>
            <a:xfrm>
              <a:off x="2134" y="2496"/>
              <a:ext cx="43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sp>
          <p:nvSpPr>
            <p:cNvPr id="66601" name="Rectangle 43"/>
            <p:cNvSpPr/>
            <p:nvPr/>
          </p:nvSpPr>
          <p:spPr>
            <a:xfrm>
              <a:off x="1951" y="2986"/>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15</a:t>
              </a:r>
              <a:endParaRPr lang="en-US" altLang="zh-CN" sz="2000" dirty="0">
                <a:latin typeface="Times New Roman" panose="02020603050405020304" pitchFamily="18" charset="0"/>
                <a:ea typeface="宋体" panose="02010600030101010101" pitchFamily="2" charset="-122"/>
              </a:endParaRPr>
            </a:p>
          </p:txBody>
        </p:sp>
        <p:sp>
          <p:nvSpPr>
            <p:cNvPr id="66602" name="Text Box 44"/>
            <p:cNvSpPr txBox="1"/>
            <p:nvPr/>
          </p:nvSpPr>
          <p:spPr>
            <a:xfrm>
              <a:off x="1473" y="2976"/>
              <a:ext cx="516" cy="250"/>
            </a:xfrm>
            <a:prstGeom prst="rect">
              <a:avLst/>
            </a:prstGeom>
            <a:noFill/>
            <a:ln w="28575">
              <a:noFill/>
            </a:ln>
          </p:spPr>
          <p:txBody>
            <a:bodyPr wrap="none" anchor="t" anchorCtr="0">
              <a:spAutoFit/>
            </a:bodyPr>
            <a:p>
              <a:r>
                <a:rPr lang="en-US" altLang="zh-CN" sz="2000" dirty="0">
                  <a:solidFill>
                    <a:srgbClr val="C00000"/>
                  </a:solidFill>
                  <a:latin typeface="Times New Roman" panose="02020603050405020304" pitchFamily="18" charset="0"/>
                  <a:ea typeface="宋体" panose="02010600030101010101" pitchFamily="2" charset="-122"/>
                </a:rPr>
                <a:t>1FFH</a:t>
              </a:r>
              <a:endParaRPr lang="en-US" altLang="zh-CN" sz="2000" dirty="0">
                <a:solidFill>
                  <a:srgbClr val="C00000"/>
                </a:solidFill>
                <a:latin typeface="Times New Roman" panose="02020603050405020304" pitchFamily="18" charset="0"/>
                <a:ea typeface="宋体" panose="02010600030101010101" pitchFamily="2" charset="-122"/>
              </a:endParaRPr>
            </a:p>
          </p:txBody>
        </p:sp>
      </p:grpSp>
      <p:grpSp>
        <p:nvGrpSpPr>
          <p:cNvPr id="5" name="Group 45"/>
          <p:cNvGrpSpPr/>
          <p:nvPr/>
        </p:nvGrpSpPr>
        <p:grpSpPr>
          <a:xfrm>
            <a:off x="4673600" y="3933825"/>
            <a:ext cx="4241800" cy="2571750"/>
            <a:chOff x="2944" y="2496"/>
            <a:chExt cx="2672" cy="1620"/>
          </a:xfrm>
        </p:grpSpPr>
        <p:grpSp>
          <p:nvGrpSpPr>
            <p:cNvPr id="66604" name="Group 46"/>
            <p:cNvGrpSpPr/>
            <p:nvPr/>
          </p:nvGrpSpPr>
          <p:grpSpPr>
            <a:xfrm>
              <a:off x="2944" y="2496"/>
              <a:ext cx="2672" cy="1620"/>
              <a:chOff x="2944" y="2496"/>
              <a:chExt cx="2672" cy="1620"/>
            </a:xfrm>
          </p:grpSpPr>
          <p:sp>
            <p:nvSpPr>
              <p:cNvPr id="66605" name="Rectangle 47"/>
              <p:cNvSpPr/>
              <p:nvPr/>
            </p:nvSpPr>
            <p:spPr>
              <a:xfrm>
                <a:off x="3360" y="2746"/>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15</a:t>
                </a:r>
                <a:endParaRPr lang="zh-CN" altLang="en-US" sz="2000" dirty="0">
                  <a:latin typeface="Times New Roman" panose="02020603050405020304" pitchFamily="18" charset="0"/>
                  <a:ea typeface="宋体" panose="02010600030101010101" pitchFamily="2" charset="-122"/>
                </a:endParaRPr>
              </a:p>
            </p:txBody>
          </p:sp>
          <p:sp>
            <p:nvSpPr>
              <p:cNvPr id="66606" name="Rectangle 48"/>
              <p:cNvSpPr/>
              <p:nvPr/>
            </p:nvSpPr>
            <p:spPr>
              <a:xfrm>
                <a:off x="3360" y="3130"/>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C00000"/>
                    </a:solidFill>
                    <a:latin typeface="Times New Roman" panose="02020603050405020304" pitchFamily="18" charset="0"/>
                    <a:ea typeface="宋体" panose="02010600030101010101" pitchFamily="2" charset="-122"/>
                  </a:rPr>
                  <a:t>200</a:t>
                </a:r>
                <a:r>
                  <a:rPr lang="en-US" altLang="zh-CN" sz="2000" dirty="0">
                    <a:solidFill>
                      <a:srgbClr val="C00000"/>
                    </a:solidFill>
                    <a:latin typeface="Times New Roman" panose="02020603050405020304" pitchFamily="18" charset="0"/>
                    <a:ea typeface="宋体" panose="02010600030101010101" pitchFamily="2" charset="-122"/>
                  </a:rPr>
                  <a:t>H</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6607" name="Text Box 49"/>
              <p:cNvSpPr txBox="1"/>
              <p:nvPr/>
            </p:nvSpPr>
            <p:spPr>
              <a:xfrm>
                <a:off x="2944" y="2746"/>
                <a:ext cx="464" cy="250"/>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ACC</a:t>
                </a:r>
                <a:endParaRPr lang="en-US" altLang="zh-CN" sz="2000" dirty="0">
                  <a:latin typeface="Times New Roman" panose="02020603050405020304" pitchFamily="18" charset="0"/>
                  <a:ea typeface="宋体" panose="02010600030101010101" pitchFamily="2" charset="-122"/>
                </a:endParaRPr>
              </a:p>
            </p:txBody>
          </p:sp>
          <p:sp>
            <p:nvSpPr>
              <p:cNvPr id="66608" name="Text Box 50"/>
              <p:cNvSpPr txBox="1"/>
              <p:nvPr/>
            </p:nvSpPr>
            <p:spPr>
              <a:xfrm>
                <a:off x="3024" y="3120"/>
                <a:ext cx="303" cy="250"/>
              </a:xfrm>
              <a:prstGeom prst="rect">
                <a:avLst/>
              </a:prstGeom>
              <a:noFill/>
              <a:ln w="28575">
                <a:noFill/>
              </a:ln>
            </p:spPr>
            <p:txBody>
              <a:bodyPr wrap="none" anchor="t" anchorCtr="0">
                <a:spAutoFit/>
              </a:bodyPr>
              <a:p>
                <a:r>
                  <a:rPr lang="en-US" altLang="zh-CN" sz="2000" dirty="0">
                    <a:solidFill>
                      <a:srgbClr val="C00000"/>
                    </a:solidFill>
                    <a:latin typeface="Times New Roman" panose="02020603050405020304" pitchFamily="18" charset="0"/>
                    <a:ea typeface="宋体" panose="02010600030101010101" pitchFamily="2" charset="-122"/>
                  </a:rPr>
                  <a:t>SP</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6609" name="Rectangle 51"/>
              <p:cNvSpPr/>
              <p:nvPr/>
            </p:nvSpPr>
            <p:spPr>
              <a:xfrm>
                <a:off x="4752" y="2746"/>
                <a:ext cx="864" cy="1370"/>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6610" name="Text Box 52"/>
              <p:cNvSpPr txBox="1"/>
              <p:nvPr/>
            </p:nvSpPr>
            <p:spPr>
              <a:xfrm>
                <a:off x="4320" y="3108"/>
                <a:ext cx="441" cy="252"/>
              </a:xfrm>
              <a:prstGeom prst="rect">
                <a:avLst/>
              </a:prstGeom>
              <a:noFill/>
              <a:ln w="2857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栈顶</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66611" name="Text Box 53"/>
              <p:cNvSpPr txBox="1"/>
              <p:nvPr/>
            </p:nvSpPr>
            <p:spPr>
              <a:xfrm>
                <a:off x="4272" y="3274"/>
                <a:ext cx="480" cy="250"/>
              </a:xfrm>
              <a:prstGeom prst="rect">
                <a:avLst/>
              </a:prstGeom>
              <a:noFill/>
              <a:ln w="2857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200</a:t>
                </a:r>
                <a:r>
                  <a:rPr lang="en-US" altLang="zh-CN" sz="2000" dirty="0">
                    <a:solidFill>
                      <a:srgbClr val="C00000"/>
                    </a:solidFill>
                    <a:latin typeface="Times New Roman" panose="02020603050405020304" pitchFamily="18" charset="0"/>
                    <a:ea typeface="宋体" panose="02010600030101010101" pitchFamily="2" charset="-122"/>
                  </a:rPr>
                  <a:t>H</a:t>
                </a:r>
                <a:endParaRPr lang="en-US" altLang="zh-CN" sz="2000" dirty="0">
                  <a:solidFill>
                    <a:srgbClr val="C00000"/>
                  </a:solidFill>
                  <a:latin typeface="Times New Roman" panose="02020603050405020304" pitchFamily="18" charset="0"/>
                  <a:ea typeface="宋体" panose="02010600030101010101" pitchFamily="2" charset="-122"/>
                </a:endParaRPr>
              </a:p>
            </p:txBody>
          </p:sp>
          <p:sp>
            <p:nvSpPr>
              <p:cNvPr id="66612" name="Text Box 54"/>
              <p:cNvSpPr txBox="1"/>
              <p:nvPr/>
            </p:nvSpPr>
            <p:spPr>
              <a:xfrm>
                <a:off x="4320" y="3866"/>
                <a:ext cx="43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栈底</a:t>
                </a:r>
                <a:endParaRPr lang="zh-CN" altLang="en-US" sz="2000" dirty="0">
                  <a:latin typeface="Times New Roman" panose="02020603050405020304" pitchFamily="18" charset="0"/>
                  <a:ea typeface="宋体" panose="02010600030101010101" pitchFamily="2" charset="-122"/>
                </a:endParaRPr>
              </a:p>
            </p:txBody>
          </p:sp>
          <p:sp>
            <p:nvSpPr>
              <p:cNvPr id="66613" name="Text Box 55"/>
              <p:cNvSpPr txBox="1"/>
              <p:nvPr/>
            </p:nvSpPr>
            <p:spPr>
              <a:xfrm>
                <a:off x="4752" y="2496"/>
                <a:ext cx="43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主存</a:t>
                </a:r>
                <a:endParaRPr lang="zh-CN" altLang="en-US" sz="2000" dirty="0">
                  <a:latin typeface="Times New Roman" panose="02020603050405020304" pitchFamily="18" charset="0"/>
                  <a:ea typeface="宋体" panose="02010600030101010101" pitchFamily="2" charset="-122"/>
                </a:endParaRPr>
              </a:p>
            </p:txBody>
          </p:sp>
          <p:sp>
            <p:nvSpPr>
              <p:cNvPr id="66614" name="Rectangle 56"/>
              <p:cNvSpPr/>
              <p:nvPr/>
            </p:nvSpPr>
            <p:spPr>
              <a:xfrm>
                <a:off x="4752" y="3274"/>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X</a:t>
                </a:r>
                <a:endParaRPr lang="en-US" altLang="zh-CN" sz="2000" dirty="0">
                  <a:latin typeface="Times New Roman" panose="02020603050405020304" pitchFamily="18" charset="0"/>
                  <a:ea typeface="宋体" panose="02010600030101010101" pitchFamily="2" charset="-122"/>
                </a:endParaRPr>
              </a:p>
            </p:txBody>
          </p:sp>
          <p:sp>
            <p:nvSpPr>
              <p:cNvPr id="66615" name="Freeform 57"/>
              <p:cNvSpPr/>
              <p:nvPr/>
            </p:nvSpPr>
            <p:spPr>
              <a:xfrm>
                <a:off x="3744" y="2506"/>
                <a:ext cx="1488" cy="480"/>
              </a:xfrm>
              <a:custGeom>
                <a:avLst/>
                <a:gdLst/>
                <a:ahLst/>
                <a:cxnLst>
                  <a:cxn ang="0">
                    <a:pos x="0" y="240"/>
                  </a:cxn>
                  <a:cxn ang="0">
                    <a:pos x="0" y="0"/>
                  </a:cxn>
                  <a:cxn ang="0">
                    <a:pos x="1398" y="0"/>
                  </a:cxn>
                  <a:cxn ang="0">
                    <a:pos x="1398" y="480"/>
                  </a:cxn>
                </a:cxnLst>
                <a:pathLst>
                  <a:path w="1584" h="480">
                    <a:moveTo>
                      <a:pt x="0" y="240"/>
                    </a:moveTo>
                    <a:lnTo>
                      <a:pt x="0" y="0"/>
                    </a:lnTo>
                    <a:lnTo>
                      <a:pt x="1584" y="0"/>
                    </a:lnTo>
                    <a:lnTo>
                      <a:pt x="1584" y="480"/>
                    </a:lnTo>
                  </a:path>
                </a:pathLst>
              </a:custGeom>
              <a:noFill/>
              <a:ln w="28575" cap="flat" cmpd="sng">
                <a:solidFill>
                  <a:schemeClr val="tx1"/>
                </a:solidFill>
                <a:prstDash val="solid"/>
                <a:round/>
                <a:headEnd type="stealth" w="med" len="med"/>
                <a:tailEnd type="none" w="med" len="med"/>
              </a:ln>
            </p:spPr>
            <p:txBody>
              <a:bodyPr/>
              <a:p>
                <a:endParaRPr lang="zh-CN" altLang="en-US"/>
              </a:p>
            </p:txBody>
          </p:sp>
        </p:grpSp>
        <p:sp>
          <p:nvSpPr>
            <p:cNvPr id="66616" name="Line 58"/>
            <p:cNvSpPr/>
            <p:nvPr/>
          </p:nvSpPr>
          <p:spPr>
            <a:xfrm>
              <a:off x="4752" y="3024"/>
              <a:ext cx="864" cy="0"/>
            </a:xfrm>
            <a:prstGeom prst="line">
              <a:avLst/>
            </a:prstGeom>
            <a:ln w="28575" cap="flat" cmpd="sng">
              <a:solidFill>
                <a:schemeClr val="tx1"/>
              </a:solidFill>
              <a:prstDash val="solid"/>
              <a:round/>
              <a:headEnd type="none" w="med" len="med"/>
              <a:tailEnd type="none" w="med" len="med"/>
            </a:ln>
          </p:spPr>
        </p:sp>
        <p:sp>
          <p:nvSpPr>
            <p:cNvPr id="66617" name="Text Box 59"/>
            <p:cNvSpPr txBox="1"/>
            <p:nvPr/>
          </p:nvSpPr>
          <p:spPr>
            <a:xfrm>
              <a:off x="5040" y="3024"/>
              <a:ext cx="528" cy="250"/>
            </a:xfrm>
            <a:prstGeom prst="rect">
              <a:avLst/>
            </a:prstGeom>
            <a:noFill/>
            <a:ln w="9525">
              <a:noFill/>
            </a:ln>
          </p:spPr>
          <p:txBody>
            <a:bodyPr anchor="t" anchorCtr="0">
              <a:spAutoFit/>
            </a:bodyPr>
            <a:p>
              <a:pPr>
                <a:spcBef>
                  <a:spcPct val="50000"/>
                </a:spcBef>
              </a:pPr>
              <a:r>
                <a:rPr lang="zh-CN" altLang="en-US" sz="2000" dirty="0">
                  <a:latin typeface="Times New Roman" panose="02020603050405020304" pitchFamily="18" charset="0"/>
                  <a:ea typeface="宋体" panose="02010600030101010101" pitchFamily="2" charset="-122"/>
                </a:rPr>
                <a:t>15</a:t>
              </a:r>
              <a:endParaRPr lang="zh-CN" altLang="en-US" sz="2000" dirty="0">
                <a:latin typeface="Times New Roman" panose="02020603050405020304" pitchFamily="18" charset="0"/>
                <a:ea typeface="宋体" panose="02010600030101010101" pitchFamily="2" charset="-122"/>
              </a:endParaRPr>
            </a:p>
          </p:txBody>
        </p:sp>
      </p:grpSp>
      <p:sp>
        <p:nvSpPr>
          <p:cNvPr id="66618" name="标题 62"/>
          <p:cNvSpPr>
            <a:spLocks noGrp="1"/>
          </p:cNvSpPr>
          <p:nvPr>
            <p:ph type="title"/>
          </p:nvPr>
        </p:nvSpPr>
        <p:spPr>
          <a:xfrm>
            <a:off x="1123950" y="74613"/>
            <a:ext cx="7696200" cy="762000"/>
          </a:xfrm>
          <a:ln/>
        </p:spPr>
        <p:txBody>
          <a:bodyPr vert="horz" wrap="square" lIns="91440" tIns="45720" rIns="91440" bIns="45720" anchor="ctr" anchorCtr="0"/>
          <a:p>
            <a:pPr/>
            <a:r>
              <a:rPr lang="zh-CN" altLang="en-US" dirty="0">
                <a:solidFill>
                  <a:srgbClr val="C00000"/>
                </a:solidFill>
                <a:latin typeface="Times New Roman" panose="02020603050405020304" pitchFamily="18" charset="0"/>
                <a:ea typeface="微软雅黑 Light" panose="020B0502040204020203" pitchFamily="34" charset="-122"/>
                <a:cs typeface="+mj-cs"/>
              </a:rPr>
              <a:t>堆栈寻址举例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66619" name="矩形 8"/>
          <p:cNvSpPr/>
          <p:nvPr/>
        </p:nvSpPr>
        <p:spPr>
          <a:xfrm>
            <a:off x="7926388" y="157163"/>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28"/>
                                        </p:tgtEl>
                                        <p:attrNameLst>
                                          <p:attrName>style.visibility</p:attrName>
                                        </p:attrNameLst>
                                      </p:cBhvr>
                                      <p:to>
                                        <p:strVal val="visible"/>
                                      </p:to>
                                    </p:set>
                                    <p:animEffect transition="in" filter="blinds(horizontal)">
                                      <p:cBhvr>
                                        <p:cTn id="7" dur="500"/>
                                        <p:tgtEl>
                                          <p:spTgt spid="5120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29"/>
                                        </p:tgtEl>
                                        <p:attrNameLst>
                                          <p:attrName>style.visibility</p:attrName>
                                        </p:attrNameLst>
                                      </p:cBhvr>
                                      <p:to>
                                        <p:strVal val="visible"/>
                                      </p:to>
                                    </p:set>
                                    <p:animEffect transition="in" filter="blinds(horizontal)">
                                      <p:cBhvr>
                                        <p:cTn id="17" dur="500"/>
                                        <p:tgtEl>
                                          <p:spTgt spid="51202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30"/>
                                        </p:tgtEl>
                                        <p:attrNameLst>
                                          <p:attrName>style.visibility</p:attrName>
                                        </p:attrNameLst>
                                      </p:cBhvr>
                                      <p:to>
                                        <p:strVal val="visible"/>
                                      </p:to>
                                    </p:set>
                                    <p:animEffect transition="in" filter="blinds(horizontal)">
                                      <p:cBhvr>
                                        <p:cTn id="27" dur="500"/>
                                        <p:tgtEl>
                                          <p:spTgt spid="51203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outVertic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031"/>
                                        </p:tgtEl>
                                        <p:attrNameLst>
                                          <p:attrName>style.visibility</p:attrName>
                                        </p:attrNameLst>
                                      </p:cBhvr>
                                      <p:to>
                                        <p:strVal val="visible"/>
                                      </p:to>
                                    </p:set>
                                    <p:animEffect transition="in" filter="blinds(horizontal)">
                                      <p:cBhvr>
                                        <p:cTn id="37" dur="500"/>
                                        <p:tgtEl>
                                          <p:spTgt spid="51203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outVertic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8" grpId="0"/>
      <p:bldP spid="512029" grpId="0"/>
      <p:bldP spid="512030" grpId="0"/>
      <p:bldP spid="5120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2307" name="Text Box 3"/>
          <p:cNvSpPr txBox="1"/>
          <p:nvPr/>
        </p:nvSpPr>
        <p:spPr>
          <a:xfrm>
            <a:off x="838200" y="762000"/>
            <a:ext cx="6613525" cy="519113"/>
          </a:xfrm>
          <a:prstGeom prst="rect">
            <a:avLst/>
          </a:prstGeom>
          <a:noFill/>
          <a:ln w="9525">
            <a:noFill/>
          </a:ln>
        </p:spPr>
        <p:txBody>
          <a:bodyPr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操作码的位数随地址数的减少而增加</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nvGrpSpPr>
          <p:cNvPr id="2" name="Group 4"/>
          <p:cNvGrpSpPr/>
          <p:nvPr/>
        </p:nvGrpSpPr>
        <p:grpSpPr>
          <a:xfrm>
            <a:off x="2752725" y="1295400"/>
            <a:ext cx="3114675" cy="457200"/>
            <a:chOff x="1686" y="1056"/>
            <a:chExt cx="1920" cy="288"/>
          </a:xfrm>
        </p:grpSpPr>
        <p:sp>
          <p:nvSpPr>
            <p:cNvPr id="12291" name="Text Box 5"/>
            <p:cNvSpPr txBox="1"/>
            <p:nvPr/>
          </p:nvSpPr>
          <p:spPr>
            <a:xfrm>
              <a:off x="1736" y="1056"/>
              <a:ext cx="374"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OP</a:t>
              </a:r>
              <a:endParaRPr lang="en-US" altLang="zh-CN" sz="2400" dirty="0">
                <a:latin typeface="Times New Roman" panose="02020603050405020304" pitchFamily="18" charset="0"/>
                <a:ea typeface="宋体" panose="02010600030101010101" pitchFamily="2" charset="-122"/>
              </a:endParaRPr>
            </a:p>
          </p:txBody>
        </p:sp>
        <p:sp>
          <p:nvSpPr>
            <p:cNvPr id="12292" name="Text Box 6"/>
            <p:cNvSpPr txBox="1"/>
            <p:nvPr/>
          </p:nvSpPr>
          <p:spPr>
            <a:xfrm>
              <a:off x="2214" y="1056"/>
              <a:ext cx="360"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a:t>
              </a:r>
              <a:endParaRPr lang="en-US" altLang="zh-CN" sz="2400" baseline="-25000" dirty="0">
                <a:latin typeface="Times New Roman" panose="02020603050405020304" pitchFamily="18" charset="0"/>
                <a:ea typeface="宋体" panose="02010600030101010101" pitchFamily="2" charset="-122"/>
              </a:endParaRPr>
            </a:p>
          </p:txBody>
        </p:sp>
        <p:sp>
          <p:nvSpPr>
            <p:cNvPr id="12293" name="Text Box 7"/>
            <p:cNvSpPr txBox="1"/>
            <p:nvPr/>
          </p:nvSpPr>
          <p:spPr>
            <a:xfrm>
              <a:off x="2711" y="1056"/>
              <a:ext cx="359"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a:t>
              </a:r>
              <a:endParaRPr lang="en-US" altLang="zh-CN" sz="2400" baseline="-25000" dirty="0">
                <a:latin typeface="Times New Roman" panose="02020603050405020304" pitchFamily="18" charset="0"/>
                <a:ea typeface="宋体" panose="02010600030101010101" pitchFamily="2" charset="-122"/>
              </a:endParaRPr>
            </a:p>
          </p:txBody>
        </p:sp>
        <p:sp>
          <p:nvSpPr>
            <p:cNvPr id="12294" name="Text Box 8"/>
            <p:cNvSpPr txBox="1"/>
            <p:nvPr/>
          </p:nvSpPr>
          <p:spPr>
            <a:xfrm>
              <a:off x="3174" y="1056"/>
              <a:ext cx="360"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a:t>
              </a:r>
              <a:endParaRPr lang="en-US" altLang="zh-CN" sz="2400" baseline="-25000" dirty="0">
                <a:latin typeface="Times New Roman" panose="02020603050405020304" pitchFamily="18" charset="0"/>
                <a:ea typeface="宋体" panose="02010600030101010101" pitchFamily="2" charset="-122"/>
              </a:endParaRPr>
            </a:p>
          </p:txBody>
        </p:sp>
        <p:sp>
          <p:nvSpPr>
            <p:cNvPr id="12295" name="Rectangle 9"/>
            <p:cNvSpPr/>
            <p:nvPr/>
          </p:nvSpPr>
          <p:spPr>
            <a:xfrm>
              <a:off x="1686" y="10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296" name="Rectangle 10"/>
            <p:cNvSpPr/>
            <p:nvPr/>
          </p:nvSpPr>
          <p:spPr>
            <a:xfrm>
              <a:off x="2168" y="10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297" name="Rectangle 11"/>
            <p:cNvSpPr/>
            <p:nvPr/>
          </p:nvSpPr>
          <p:spPr>
            <a:xfrm>
              <a:off x="2646" y="10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298" name="Rectangle 12"/>
            <p:cNvSpPr/>
            <p:nvPr/>
          </p:nvSpPr>
          <p:spPr>
            <a:xfrm>
              <a:off x="3128" y="10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3" name="Group 13"/>
          <p:cNvGrpSpPr/>
          <p:nvPr/>
        </p:nvGrpSpPr>
        <p:grpSpPr>
          <a:xfrm>
            <a:off x="2752725" y="1905000"/>
            <a:ext cx="3124200" cy="1143000"/>
            <a:chOff x="1686" y="1200"/>
            <a:chExt cx="1968" cy="720"/>
          </a:xfrm>
        </p:grpSpPr>
        <p:sp>
          <p:nvSpPr>
            <p:cNvPr id="12300" name="Rectangle 14"/>
            <p:cNvSpPr/>
            <p:nvPr/>
          </p:nvSpPr>
          <p:spPr>
            <a:xfrm>
              <a:off x="1686" y="1210"/>
              <a:ext cx="1968" cy="672"/>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01" name="Text Box 15"/>
            <p:cNvSpPr txBox="1"/>
            <p:nvPr/>
          </p:nvSpPr>
          <p:spPr>
            <a:xfrm>
              <a:off x="1734" y="1200"/>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0000</a:t>
              </a:r>
              <a:endParaRPr lang="zh-CN" altLang="en-US" sz="2000" dirty="0">
                <a:latin typeface="Times New Roman" panose="02020603050405020304" pitchFamily="18" charset="0"/>
                <a:ea typeface="宋体" panose="02010600030101010101" pitchFamily="2" charset="-122"/>
              </a:endParaRPr>
            </a:p>
          </p:txBody>
        </p:sp>
        <p:sp>
          <p:nvSpPr>
            <p:cNvPr id="12302" name="Text Box 16"/>
            <p:cNvSpPr txBox="1"/>
            <p:nvPr/>
          </p:nvSpPr>
          <p:spPr>
            <a:xfrm>
              <a:off x="1734" y="1354"/>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0001</a:t>
              </a:r>
              <a:endParaRPr lang="zh-CN" altLang="en-US" sz="2000" dirty="0">
                <a:latin typeface="Times New Roman" panose="02020603050405020304" pitchFamily="18" charset="0"/>
                <a:ea typeface="宋体" panose="02010600030101010101" pitchFamily="2" charset="-122"/>
              </a:endParaRPr>
            </a:p>
          </p:txBody>
        </p:sp>
        <p:sp>
          <p:nvSpPr>
            <p:cNvPr id="12303" name="Text Box 17"/>
            <p:cNvSpPr txBox="1"/>
            <p:nvPr/>
          </p:nvSpPr>
          <p:spPr>
            <a:xfrm>
              <a:off x="1734" y="1670"/>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1110</a:t>
              </a:r>
              <a:endParaRPr lang="zh-CN" altLang="en-US" sz="2000" dirty="0">
                <a:latin typeface="Times New Roman" panose="02020603050405020304" pitchFamily="18" charset="0"/>
                <a:ea typeface="宋体" panose="02010600030101010101" pitchFamily="2" charset="-122"/>
              </a:endParaRPr>
            </a:p>
          </p:txBody>
        </p:sp>
        <p:sp>
          <p:nvSpPr>
            <p:cNvPr id="12304" name="Text Box 18"/>
            <p:cNvSpPr txBox="1"/>
            <p:nvPr/>
          </p:nvSpPr>
          <p:spPr>
            <a:xfrm>
              <a:off x="1810" y="1536"/>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2305" name="Text Box 19"/>
            <p:cNvSpPr txBox="1"/>
            <p:nvPr/>
          </p:nvSpPr>
          <p:spPr>
            <a:xfrm>
              <a:off x="2310" y="120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a:t>
              </a:r>
              <a:endParaRPr lang="en-US" altLang="zh-CN" sz="2000" baseline="-25000" dirty="0">
                <a:latin typeface="Times New Roman" panose="02020603050405020304" pitchFamily="18" charset="0"/>
                <a:ea typeface="宋体" panose="02010600030101010101" pitchFamily="2" charset="-122"/>
              </a:endParaRPr>
            </a:p>
          </p:txBody>
        </p:sp>
        <p:sp>
          <p:nvSpPr>
            <p:cNvPr id="12306" name="Text Box 20"/>
            <p:cNvSpPr txBox="1"/>
            <p:nvPr/>
          </p:nvSpPr>
          <p:spPr>
            <a:xfrm>
              <a:off x="2310" y="1344"/>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a:t>
              </a:r>
              <a:endParaRPr lang="en-US" altLang="zh-CN" sz="2000" baseline="-25000" dirty="0">
                <a:latin typeface="Times New Roman" panose="02020603050405020304" pitchFamily="18" charset="0"/>
                <a:ea typeface="宋体" panose="02010600030101010101" pitchFamily="2" charset="-122"/>
              </a:endParaRPr>
            </a:p>
          </p:txBody>
        </p:sp>
        <p:sp>
          <p:nvSpPr>
            <p:cNvPr id="12307" name="Text Box 21"/>
            <p:cNvSpPr txBox="1"/>
            <p:nvPr/>
          </p:nvSpPr>
          <p:spPr>
            <a:xfrm>
              <a:off x="2310" y="167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1</a:t>
              </a:r>
              <a:endParaRPr lang="en-US" altLang="zh-CN" sz="2000" baseline="-15000" dirty="0">
                <a:latin typeface="Times New Roman" panose="02020603050405020304" pitchFamily="18" charset="0"/>
                <a:ea typeface="宋体" panose="02010600030101010101" pitchFamily="2" charset="-122"/>
              </a:endParaRPr>
            </a:p>
          </p:txBody>
        </p:sp>
        <p:sp>
          <p:nvSpPr>
            <p:cNvPr id="12308" name="Text Box 22"/>
            <p:cNvSpPr txBox="1"/>
            <p:nvPr/>
          </p:nvSpPr>
          <p:spPr>
            <a:xfrm>
              <a:off x="2310" y="1536"/>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2309" name="Text Box 23"/>
            <p:cNvSpPr txBox="1"/>
            <p:nvPr/>
          </p:nvSpPr>
          <p:spPr>
            <a:xfrm>
              <a:off x="2770" y="120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a:t>
              </a:r>
              <a:endParaRPr lang="en-US" altLang="zh-CN" sz="2000" baseline="-25000" dirty="0">
                <a:latin typeface="Times New Roman" panose="02020603050405020304" pitchFamily="18" charset="0"/>
                <a:ea typeface="宋体" panose="02010600030101010101" pitchFamily="2" charset="-122"/>
              </a:endParaRPr>
            </a:p>
          </p:txBody>
        </p:sp>
        <p:sp>
          <p:nvSpPr>
            <p:cNvPr id="12310" name="Text Box 24"/>
            <p:cNvSpPr txBox="1"/>
            <p:nvPr/>
          </p:nvSpPr>
          <p:spPr>
            <a:xfrm>
              <a:off x="2770" y="1344"/>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a:t>
              </a:r>
              <a:endParaRPr lang="en-US" altLang="zh-CN" sz="2000" baseline="-25000" dirty="0">
                <a:latin typeface="Times New Roman" panose="02020603050405020304" pitchFamily="18" charset="0"/>
                <a:ea typeface="宋体" panose="02010600030101010101" pitchFamily="2" charset="-122"/>
              </a:endParaRPr>
            </a:p>
          </p:txBody>
        </p:sp>
        <p:sp>
          <p:nvSpPr>
            <p:cNvPr id="12311" name="Text Box 25"/>
            <p:cNvSpPr txBox="1"/>
            <p:nvPr/>
          </p:nvSpPr>
          <p:spPr>
            <a:xfrm>
              <a:off x="2770" y="167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2</a:t>
              </a:r>
              <a:endParaRPr lang="en-US" altLang="zh-CN" sz="2000" baseline="-15000" dirty="0">
                <a:latin typeface="Times New Roman" panose="02020603050405020304" pitchFamily="18" charset="0"/>
                <a:ea typeface="宋体" panose="02010600030101010101" pitchFamily="2" charset="-122"/>
              </a:endParaRPr>
            </a:p>
          </p:txBody>
        </p:sp>
        <p:sp>
          <p:nvSpPr>
            <p:cNvPr id="12312" name="Text Box 26"/>
            <p:cNvSpPr txBox="1"/>
            <p:nvPr/>
          </p:nvSpPr>
          <p:spPr>
            <a:xfrm>
              <a:off x="2770" y="1536"/>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2313" name="Text Box 27"/>
            <p:cNvSpPr txBox="1"/>
            <p:nvPr/>
          </p:nvSpPr>
          <p:spPr>
            <a:xfrm>
              <a:off x="3202" y="120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2314" name="Text Box 28"/>
            <p:cNvSpPr txBox="1"/>
            <p:nvPr/>
          </p:nvSpPr>
          <p:spPr>
            <a:xfrm>
              <a:off x="3202" y="1344"/>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2315" name="Text Box 29"/>
            <p:cNvSpPr txBox="1"/>
            <p:nvPr/>
          </p:nvSpPr>
          <p:spPr>
            <a:xfrm>
              <a:off x="3202" y="167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3</a:t>
              </a:r>
              <a:endParaRPr lang="en-US" altLang="zh-CN" sz="2000" baseline="-15000" dirty="0">
                <a:latin typeface="Times New Roman" panose="02020603050405020304" pitchFamily="18" charset="0"/>
                <a:ea typeface="宋体" panose="02010600030101010101" pitchFamily="2" charset="-122"/>
              </a:endParaRPr>
            </a:p>
          </p:txBody>
        </p:sp>
        <p:sp>
          <p:nvSpPr>
            <p:cNvPr id="12316" name="Text Box 30"/>
            <p:cNvSpPr txBox="1"/>
            <p:nvPr/>
          </p:nvSpPr>
          <p:spPr>
            <a:xfrm>
              <a:off x="3202" y="1536"/>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grpSp>
        <p:nvGrpSpPr>
          <p:cNvPr id="4" name="Group 31"/>
          <p:cNvGrpSpPr/>
          <p:nvPr/>
        </p:nvGrpSpPr>
        <p:grpSpPr>
          <a:xfrm>
            <a:off x="2752725" y="3124200"/>
            <a:ext cx="3124200" cy="1146175"/>
            <a:chOff x="1686" y="1968"/>
            <a:chExt cx="1968" cy="722"/>
          </a:xfrm>
        </p:grpSpPr>
        <p:sp>
          <p:nvSpPr>
            <p:cNvPr id="12318" name="Rectangle 32"/>
            <p:cNvSpPr/>
            <p:nvPr/>
          </p:nvSpPr>
          <p:spPr>
            <a:xfrm>
              <a:off x="1686" y="1978"/>
              <a:ext cx="1968" cy="672"/>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19" name="Text Box 33"/>
            <p:cNvSpPr txBox="1"/>
            <p:nvPr/>
          </p:nvSpPr>
          <p:spPr>
            <a:xfrm>
              <a:off x="2770" y="1968"/>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a:t>
              </a:r>
              <a:endParaRPr lang="en-US" altLang="zh-CN" sz="2000" baseline="-25000" dirty="0">
                <a:latin typeface="Times New Roman" panose="02020603050405020304" pitchFamily="18" charset="0"/>
                <a:ea typeface="宋体" panose="02010600030101010101" pitchFamily="2" charset="-122"/>
              </a:endParaRPr>
            </a:p>
          </p:txBody>
        </p:sp>
        <p:sp>
          <p:nvSpPr>
            <p:cNvPr id="12320" name="Text Box 34"/>
            <p:cNvSpPr txBox="1"/>
            <p:nvPr/>
          </p:nvSpPr>
          <p:spPr>
            <a:xfrm>
              <a:off x="2770" y="2112"/>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a:t>
              </a:r>
              <a:endParaRPr lang="en-US" altLang="zh-CN" sz="2000" baseline="-25000" dirty="0">
                <a:latin typeface="Times New Roman" panose="02020603050405020304" pitchFamily="18" charset="0"/>
                <a:ea typeface="宋体" panose="02010600030101010101" pitchFamily="2" charset="-122"/>
              </a:endParaRPr>
            </a:p>
          </p:txBody>
        </p:sp>
        <p:sp>
          <p:nvSpPr>
            <p:cNvPr id="12321" name="Text Box 35"/>
            <p:cNvSpPr txBox="1"/>
            <p:nvPr/>
          </p:nvSpPr>
          <p:spPr>
            <a:xfrm>
              <a:off x="2770" y="2438"/>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2</a:t>
              </a:r>
              <a:endParaRPr lang="en-US" altLang="zh-CN" sz="2000" baseline="-15000" dirty="0">
                <a:latin typeface="Times New Roman" panose="02020603050405020304" pitchFamily="18" charset="0"/>
                <a:ea typeface="宋体" panose="02010600030101010101" pitchFamily="2" charset="-122"/>
              </a:endParaRPr>
            </a:p>
          </p:txBody>
        </p:sp>
        <p:sp>
          <p:nvSpPr>
            <p:cNvPr id="12322" name="Text Box 36"/>
            <p:cNvSpPr txBox="1"/>
            <p:nvPr/>
          </p:nvSpPr>
          <p:spPr>
            <a:xfrm>
              <a:off x="2770" y="2304"/>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2323" name="Text Box 37"/>
            <p:cNvSpPr txBox="1"/>
            <p:nvPr/>
          </p:nvSpPr>
          <p:spPr>
            <a:xfrm>
              <a:off x="3202" y="1968"/>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2324" name="Text Box 38"/>
            <p:cNvSpPr txBox="1"/>
            <p:nvPr/>
          </p:nvSpPr>
          <p:spPr>
            <a:xfrm>
              <a:off x="3202" y="2112"/>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2325" name="Text Box 39"/>
            <p:cNvSpPr txBox="1"/>
            <p:nvPr/>
          </p:nvSpPr>
          <p:spPr>
            <a:xfrm>
              <a:off x="3202" y="2438"/>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3</a:t>
              </a:r>
              <a:endParaRPr lang="en-US" altLang="zh-CN" sz="2000" baseline="-15000" dirty="0">
                <a:latin typeface="Times New Roman" panose="02020603050405020304" pitchFamily="18" charset="0"/>
                <a:ea typeface="宋体" panose="02010600030101010101" pitchFamily="2" charset="-122"/>
              </a:endParaRPr>
            </a:p>
          </p:txBody>
        </p:sp>
        <p:sp>
          <p:nvSpPr>
            <p:cNvPr id="12326" name="Text Box 40"/>
            <p:cNvSpPr txBox="1"/>
            <p:nvPr/>
          </p:nvSpPr>
          <p:spPr>
            <a:xfrm>
              <a:off x="3202" y="2304"/>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2327" name="Text Box 41"/>
            <p:cNvSpPr txBox="1"/>
            <p:nvPr/>
          </p:nvSpPr>
          <p:spPr>
            <a:xfrm>
              <a:off x="1734" y="1968"/>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28" name="Text Box 42"/>
            <p:cNvSpPr txBox="1"/>
            <p:nvPr/>
          </p:nvSpPr>
          <p:spPr>
            <a:xfrm>
              <a:off x="1734" y="2102"/>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29" name="Text Box 43"/>
            <p:cNvSpPr txBox="1"/>
            <p:nvPr/>
          </p:nvSpPr>
          <p:spPr>
            <a:xfrm>
              <a:off x="1734" y="2438"/>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30" name="Text Box 44"/>
            <p:cNvSpPr txBox="1"/>
            <p:nvPr/>
          </p:nvSpPr>
          <p:spPr>
            <a:xfrm>
              <a:off x="1808" y="2304"/>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31" name="Text Box 45"/>
            <p:cNvSpPr txBox="1"/>
            <p:nvPr/>
          </p:nvSpPr>
          <p:spPr>
            <a:xfrm>
              <a:off x="2214" y="1968"/>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0000</a:t>
              </a:r>
              <a:endParaRPr lang="zh-CN" altLang="en-US" sz="2000" dirty="0">
                <a:latin typeface="Times New Roman" panose="02020603050405020304" pitchFamily="18" charset="0"/>
                <a:ea typeface="宋体" panose="02010600030101010101" pitchFamily="2" charset="-122"/>
              </a:endParaRPr>
            </a:p>
          </p:txBody>
        </p:sp>
        <p:sp>
          <p:nvSpPr>
            <p:cNvPr id="12332" name="Text Box 46"/>
            <p:cNvSpPr txBox="1"/>
            <p:nvPr/>
          </p:nvSpPr>
          <p:spPr>
            <a:xfrm>
              <a:off x="2214" y="2102"/>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0001</a:t>
              </a:r>
              <a:endParaRPr lang="zh-CN" altLang="en-US" sz="2000" dirty="0">
                <a:latin typeface="Times New Roman" panose="02020603050405020304" pitchFamily="18" charset="0"/>
                <a:ea typeface="宋体" panose="02010600030101010101" pitchFamily="2" charset="-122"/>
              </a:endParaRPr>
            </a:p>
          </p:txBody>
        </p:sp>
        <p:sp>
          <p:nvSpPr>
            <p:cNvPr id="12333" name="Text Box 47"/>
            <p:cNvSpPr txBox="1"/>
            <p:nvPr/>
          </p:nvSpPr>
          <p:spPr>
            <a:xfrm>
              <a:off x="2214" y="2438"/>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1110</a:t>
              </a:r>
              <a:endParaRPr lang="zh-CN" altLang="en-US" sz="2000" dirty="0">
                <a:latin typeface="Times New Roman" panose="02020603050405020304" pitchFamily="18" charset="0"/>
                <a:ea typeface="宋体" panose="02010600030101010101" pitchFamily="2" charset="-122"/>
              </a:endParaRPr>
            </a:p>
          </p:txBody>
        </p:sp>
        <p:sp>
          <p:nvSpPr>
            <p:cNvPr id="12334" name="Text Box 48"/>
            <p:cNvSpPr txBox="1"/>
            <p:nvPr/>
          </p:nvSpPr>
          <p:spPr>
            <a:xfrm>
              <a:off x="2290" y="2304"/>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grpSp>
        <p:nvGrpSpPr>
          <p:cNvPr id="5" name="Group 49"/>
          <p:cNvGrpSpPr/>
          <p:nvPr/>
        </p:nvGrpSpPr>
        <p:grpSpPr>
          <a:xfrm>
            <a:off x="2752725" y="5562600"/>
            <a:ext cx="3124200" cy="1146175"/>
            <a:chOff x="1686" y="3504"/>
            <a:chExt cx="1968" cy="722"/>
          </a:xfrm>
        </p:grpSpPr>
        <p:sp>
          <p:nvSpPr>
            <p:cNvPr id="12336" name="Rectangle 50"/>
            <p:cNvSpPr/>
            <p:nvPr/>
          </p:nvSpPr>
          <p:spPr>
            <a:xfrm>
              <a:off x="1686" y="3514"/>
              <a:ext cx="1968" cy="672"/>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37" name="Text Box 51"/>
            <p:cNvSpPr txBox="1"/>
            <p:nvPr/>
          </p:nvSpPr>
          <p:spPr>
            <a:xfrm>
              <a:off x="1734" y="350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38" name="Text Box 52"/>
            <p:cNvSpPr txBox="1"/>
            <p:nvPr/>
          </p:nvSpPr>
          <p:spPr>
            <a:xfrm>
              <a:off x="1734" y="3638"/>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39" name="Text Box 53"/>
            <p:cNvSpPr txBox="1"/>
            <p:nvPr/>
          </p:nvSpPr>
          <p:spPr>
            <a:xfrm>
              <a:off x="1734" y="397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40" name="Text Box 54"/>
            <p:cNvSpPr txBox="1"/>
            <p:nvPr/>
          </p:nvSpPr>
          <p:spPr>
            <a:xfrm>
              <a:off x="1808" y="3840"/>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41" name="Text Box 55"/>
            <p:cNvSpPr txBox="1"/>
            <p:nvPr/>
          </p:nvSpPr>
          <p:spPr>
            <a:xfrm>
              <a:off x="2214" y="350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42" name="Text Box 56"/>
            <p:cNvSpPr txBox="1"/>
            <p:nvPr/>
          </p:nvSpPr>
          <p:spPr>
            <a:xfrm>
              <a:off x="2214" y="3638"/>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43" name="Text Box 57"/>
            <p:cNvSpPr txBox="1"/>
            <p:nvPr/>
          </p:nvSpPr>
          <p:spPr>
            <a:xfrm>
              <a:off x="2214" y="397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44" name="Text Box 58"/>
            <p:cNvSpPr txBox="1"/>
            <p:nvPr/>
          </p:nvSpPr>
          <p:spPr>
            <a:xfrm>
              <a:off x="2288" y="3840"/>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45" name="Text Box 59"/>
            <p:cNvSpPr txBox="1"/>
            <p:nvPr/>
          </p:nvSpPr>
          <p:spPr>
            <a:xfrm>
              <a:off x="2690" y="350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46" name="Text Box 60"/>
            <p:cNvSpPr txBox="1"/>
            <p:nvPr/>
          </p:nvSpPr>
          <p:spPr>
            <a:xfrm>
              <a:off x="2690" y="3638"/>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47" name="Text Box 61"/>
            <p:cNvSpPr txBox="1"/>
            <p:nvPr/>
          </p:nvSpPr>
          <p:spPr>
            <a:xfrm>
              <a:off x="2690" y="397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48" name="Text Box 62"/>
            <p:cNvSpPr txBox="1"/>
            <p:nvPr/>
          </p:nvSpPr>
          <p:spPr>
            <a:xfrm>
              <a:off x="2764" y="3840"/>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49" name="Text Box 63"/>
            <p:cNvSpPr txBox="1"/>
            <p:nvPr/>
          </p:nvSpPr>
          <p:spPr>
            <a:xfrm>
              <a:off x="3170" y="3504"/>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0000</a:t>
              </a:r>
              <a:endParaRPr lang="zh-CN" altLang="en-US" sz="2000" dirty="0">
                <a:latin typeface="Times New Roman" panose="02020603050405020304" pitchFamily="18" charset="0"/>
                <a:ea typeface="宋体" panose="02010600030101010101" pitchFamily="2" charset="-122"/>
              </a:endParaRPr>
            </a:p>
          </p:txBody>
        </p:sp>
        <p:sp>
          <p:nvSpPr>
            <p:cNvPr id="12350" name="Text Box 64"/>
            <p:cNvSpPr txBox="1"/>
            <p:nvPr/>
          </p:nvSpPr>
          <p:spPr>
            <a:xfrm>
              <a:off x="3170" y="3638"/>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0001</a:t>
              </a:r>
              <a:endParaRPr lang="zh-CN" altLang="en-US" sz="2000" dirty="0">
                <a:latin typeface="Times New Roman" panose="02020603050405020304" pitchFamily="18" charset="0"/>
                <a:ea typeface="宋体" panose="02010600030101010101" pitchFamily="2" charset="-122"/>
              </a:endParaRPr>
            </a:p>
          </p:txBody>
        </p:sp>
        <p:sp>
          <p:nvSpPr>
            <p:cNvPr id="12351" name="Text Box 65"/>
            <p:cNvSpPr txBox="1"/>
            <p:nvPr/>
          </p:nvSpPr>
          <p:spPr>
            <a:xfrm>
              <a:off x="3170" y="3974"/>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1111</a:t>
              </a:r>
              <a:endParaRPr lang="zh-CN" altLang="en-US" sz="2000" dirty="0">
                <a:latin typeface="Times New Roman" panose="02020603050405020304" pitchFamily="18" charset="0"/>
                <a:ea typeface="宋体" panose="02010600030101010101" pitchFamily="2" charset="-122"/>
              </a:endParaRPr>
            </a:p>
          </p:txBody>
        </p:sp>
        <p:sp>
          <p:nvSpPr>
            <p:cNvPr id="12352" name="Text Box 66"/>
            <p:cNvSpPr txBox="1"/>
            <p:nvPr/>
          </p:nvSpPr>
          <p:spPr>
            <a:xfrm>
              <a:off x="3246" y="3840"/>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grpSp>
        <p:nvGrpSpPr>
          <p:cNvPr id="6" name="Group 67"/>
          <p:cNvGrpSpPr/>
          <p:nvPr/>
        </p:nvGrpSpPr>
        <p:grpSpPr>
          <a:xfrm>
            <a:off x="2752725" y="4343400"/>
            <a:ext cx="3124200" cy="1146175"/>
            <a:chOff x="1686" y="2736"/>
            <a:chExt cx="1968" cy="722"/>
          </a:xfrm>
        </p:grpSpPr>
        <p:sp>
          <p:nvSpPr>
            <p:cNvPr id="12354" name="Rectangle 68"/>
            <p:cNvSpPr/>
            <p:nvPr/>
          </p:nvSpPr>
          <p:spPr>
            <a:xfrm>
              <a:off x="1686" y="2746"/>
              <a:ext cx="1968" cy="672"/>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2355" name="Text Box 69"/>
            <p:cNvSpPr txBox="1"/>
            <p:nvPr/>
          </p:nvSpPr>
          <p:spPr>
            <a:xfrm>
              <a:off x="1734" y="2736"/>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56" name="Text Box 70"/>
            <p:cNvSpPr txBox="1"/>
            <p:nvPr/>
          </p:nvSpPr>
          <p:spPr>
            <a:xfrm>
              <a:off x="1734" y="2870"/>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57" name="Text Box 71"/>
            <p:cNvSpPr txBox="1"/>
            <p:nvPr/>
          </p:nvSpPr>
          <p:spPr>
            <a:xfrm>
              <a:off x="1734" y="3206"/>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58" name="Text Box 72"/>
            <p:cNvSpPr txBox="1"/>
            <p:nvPr/>
          </p:nvSpPr>
          <p:spPr>
            <a:xfrm>
              <a:off x="1808" y="3072"/>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59" name="Text Box 73"/>
            <p:cNvSpPr txBox="1"/>
            <p:nvPr/>
          </p:nvSpPr>
          <p:spPr>
            <a:xfrm>
              <a:off x="2214" y="2736"/>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60" name="Text Box 74"/>
            <p:cNvSpPr txBox="1"/>
            <p:nvPr/>
          </p:nvSpPr>
          <p:spPr>
            <a:xfrm>
              <a:off x="2214" y="2870"/>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61" name="Text Box 75"/>
            <p:cNvSpPr txBox="1"/>
            <p:nvPr/>
          </p:nvSpPr>
          <p:spPr>
            <a:xfrm>
              <a:off x="2214" y="3206"/>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62" name="Text Box 76"/>
            <p:cNvSpPr txBox="1"/>
            <p:nvPr/>
          </p:nvSpPr>
          <p:spPr>
            <a:xfrm>
              <a:off x="2288" y="3072"/>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2363" name="Text Box 77"/>
            <p:cNvSpPr txBox="1"/>
            <p:nvPr/>
          </p:nvSpPr>
          <p:spPr>
            <a:xfrm>
              <a:off x="3202" y="2736"/>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2364" name="Text Box 78"/>
            <p:cNvSpPr txBox="1"/>
            <p:nvPr/>
          </p:nvSpPr>
          <p:spPr>
            <a:xfrm>
              <a:off x="3202" y="288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2365" name="Text Box 79"/>
            <p:cNvSpPr txBox="1"/>
            <p:nvPr/>
          </p:nvSpPr>
          <p:spPr>
            <a:xfrm>
              <a:off x="3202" y="3206"/>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3</a:t>
              </a:r>
              <a:endParaRPr lang="en-US" altLang="zh-CN" sz="2000" baseline="-15000" dirty="0">
                <a:latin typeface="Times New Roman" panose="02020603050405020304" pitchFamily="18" charset="0"/>
                <a:ea typeface="宋体" panose="02010600030101010101" pitchFamily="2" charset="-122"/>
              </a:endParaRPr>
            </a:p>
          </p:txBody>
        </p:sp>
        <p:sp>
          <p:nvSpPr>
            <p:cNvPr id="12366" name="Text Box 80"/>
            <p:cNvSpPr txBox="1"/>
            <p:nvPr/>
          </p:nvSpPr>
          <p:spPr>
            <a:xfrm>
              <a:off x="3202" y="3072"/>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2367" name="Text Box 81"/>
            <p:cNvSpPr txBox="1"/>
            <p:nvPr/>
          </p:nvSpPr>
          <p:spPr>
            <a:xfrm>
              <a:off x="2690" y="2736"/>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0000</a:t>
              </a:r>
              <a:endParaRPr lang="zh-CN" altLang="en-US" sz="2000" dirty="0">
                <a:latin typeface="Times New Roman" panose="02020603050405020304" pitchFamily="18" charset="0"/>
                <a:ea typeface="宋体" panose="02010600030101010101" pitchFamily="2" charset="-122"/>
              </a:endParaRPr>
            </a:p>
          </p:txBody>
        </p:sp>
        <p:sp>
          <p:nvSpPr>
            <p:cNvPr id="12368" name="Text Box 82"/>
            <p:cNvSpPr txBox="1"/>
            <p:nvPr/>
          </p:nvSpPr>
          <p:spPr>
            <a:xfrm>
              <a:off x="2690" y="2870"/>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0001</a:t>
              </a:r>
              <a:endParaRPr lang="zh-CN" altLang="en-US" sz="2000" dirty="0">
                <a:latin typeface="Times New Roman" panose="02020603050405020304" pitchFamily="18" charset="0"/>
                <a:ea typeface="宋体" panose="02010600030101010101" pitchFamily="2" charset="-122"/>
              </a:endParaRPr>
            </a:p>
          </p:txBody>
        </p:sp>
        <p:sp>
          <p:nvSpPr>
            <p:cNvPr id="12369" name="Text Box 83"/>
            <p:cNvSpPr txBox="1"/>
            <p:nvPr/>
          </p:nvSpPr>
          <p:spPr>
            <a:xfrm>
              <a:off x="2690" y="3206"/>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1110</a:t>
              </a:r>
              <a:endParaRPr lang="zh-CN" altLang="en-US" sz="2000" dirty="0">
                <a:latin typeface="Times New Roman" panose="02020603050405020304" pitchFamily="18" charset="0"/>
                <a:ea typeface="宋体" panose="02010600030101010101" pitchFamily="2" charset="-122"/>
              </a:endParaRPr>
            </a:p>
          </p:txBody>
        </p:sp>
        <p:sp>
          <p:nvSpPr>
            <p:cNvPr id="12370" name="Text Box 84"/>
            <p:cNvSpPr txBox="1"/>
            <p:nvPr/>
          </p:nvSpPr>
          <p:spPr>
            <a:xfrm>
              <a:off x="2766" y="3072"/>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sp>
        <p:nvSpPr>
          <p:cNvPr id="482389" name="Text Box 85"/>
          <p:cNvSpPr txBox="1"/>
          <p:nvPr/>
        </p:nvSpPr>
        <p:spPr>
          <a:xfrm>
            <a:off x="1117600" y="2270125"/>
            <a:ext cx="13970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4 位操作码</a:t>
            </a:r>
            <a:endParaRPr lang="zh-CN" altLang="en-US" sz="2000" dirty="0">
              <a:latin typeface="Times New Roman" panose="02020603050405020304" pitchFamily="18" charset="0"/>
              <a:ea typeface="宋体" panose="02010600030101010101" pitchFamily="2" charset="-122"/>
            </a:endParaRPr>
          </a:p>
        </p:txBody>
      </p:sp>
      <p:sp>
        <p:nvSpPr>
          <p:cNvPr id="482390" name="Text Box 86"/>
          <p:cNvSpPr txBox="1"/>
          <p:nvPr/>
        </p:nvSpPr>
        <p:spPr>
          <a:xfrm>
            <a:off x="1117600" y="3489325"/>
            <a:ext cx="13970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 位操作码</a:t>
            </a:r>
            <a:endParaRPr lang="zh-CN" altLang="en-US" sz="2000" dirty="0">
              <a:latin typeface="Times New Roman" panose="02020603050405020304" pitchFamily="18" charset="0"/>
              <a:ea typeface="宋体" panose="02010600030101010101" pitchFamily="2" charset="-122"/>
            </a:endParaRPr>
          </a:p>
        </p:txBody>
      </p:sp>
      <p:sp>
        <p:nvSpPr>
          <p:cNvPr id="482391" name="Text Box 87"/>
          <p:cNvSpPr txBox="1"/>
          <p:nvPr/>
        </p:nvSpPr>
        <p:spPr>
          <a:xfrm>
            <a:off x="990600" y="4724400"/>
            <a:ext cx="15240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12 位操作码</a:t>
            </a:r>
            <a:endParaRPr lang="zh-CN" altLang="en-US" sz="2000" dirty="0">
              <a:latin typeface="Times New Roman" panose="02020603050405020304" pitchFamily="18" charset="0"/>
              <a:ea typeface="宋体" panose="02010600030101010101" pitchFamily="2" charset="-122"/>
            </a:endParaRPr>
          </a:p>
        </p:txBody>
      </p:sp>
      <p:sp>
        <p:nvSpPr>
          <p:cNvPr id="482392" name="Text Box 88"/>
          <p:cNvSpPr txBox="1"/>
          <p:nvPr/>
        </p:nvSpPr>
        <p:spPr>
          <a:xfrm>
            <a:off x="990600" y="5927725"/>
            <a:ext cx="15240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16 位操作码</a:t>
            </a:r>
            <a:endParaRPr lang="zh-CN" altLang="en-US" sz="2000" dirty="0">
              <a:latin typeface="Times New Roman" panose="02020603050405020304" pitchFamily="18" charset="0"/>
              <a:ea typeface="宋体" panose="02010600030101010101" pitchFamily="2" charset="-122"/>
            </a:endParaRPr>
          </a:p>
        </p:txBody>
      </p:sp>
      <p:sp>
        <p:nvSpPr>
          <p:cNvPr id="482393" name="Text Box 89"/>
          <p:cNvSpPr txBox="1"/>
          <p:nvPr/>
        </p:nvSpPr>
        <p:spPr>
          <a:xfrm>
            <a:off x="6029325" y="2270125"/>
            <a:ext cx="3114675" cy="396875"/>
          </a:xfrm>
          <a:prstGeom prst="rect">
            <a:avLst/>
          </a:prstGeom>
          <a:noFill/>
          <a:ln w="9525">
            <a:noFill/>
          </a:ln>
        </p:spPr>
        <p:txBody>
          <a:bodyPr anchor="t" anchorCtr="0">
            <a:spAutoFit/>
          </a:bodyPr>
          <a:p>
            <a:r>
              <a:rPr lang="zh-CN" altLang="en-US" sz="2000" dirty="0">
                <a:latin typeface="Times New Roman" panose="02020603050405020304" pitchFamily="18" charset="0"/>
                <a:ea typeface="宋体" panose="02010600030101010101" pitchFamily="2" charset="-122"/>
              </a:rPr>
              <a:t>最多15条三地址指令</a:t>
            </a:r>
            <a:endParaRPr lang="zh-CN" altLang="en-US" sz="2000" dirty="0">
              <a:latin typeface="Times New Roman" panose="02020603050405020304" pitchFamily="18" charset="0"/>
              <a:ea typeface="宋体" panose="02010600030101010101" pitchFamily="2" charset="-122"/>
            </a:endParaRPr>
          </a:p>
        </p:txBody>
      </p:sp>
      <p:sp>
        <p:nvSpPr>
          <p:cNvPr id="482394" name="Text Box 90"/>
          <p:cNvSpPr txBox="1"/>
          <p:nvPr/>
        </p:nvSpPr>
        <p:spPr>
          <a:xfrm>
            <a:off x="6029325" y="3489325"/>
            <a:ext cx="2719388" cy="396875"/>
          </a:xfrm>
          <a:prstGeom prst="rect">
            <a:avLst/>
          </a:prstGeom>
          <a:noFill/>
          <a:ln w="9525">
            <a:noFill/>
          </a:ln>
        </p:spPr>
        <p:txBody>
          <a:bodyPr anchor="t" anchorCtr="0">
            <a:spAutoFit/>
          </a:bodyPr>
          <a:p>
            <a:r>
              <a:rPr lang="zh-CN" altLang="en-US" sz="2000" dirty="0">
                <a:latin typeface="Times New Roman" panose="02020603050405020304" pitchFamily="18" charset="0"/>
                <a:ea typeface="宋体" panose="02010600030101010101" pitchFamily="2" charset="-122"/>
              </a:rPr>
              <a:t>最多15条二地址指令</a:t>
            </a:r>
            <a:endParaRPr lang="zh-CN" altLang="en-US" sz="2000" dirty="0">
              <a:latin typeface="Times New Roman" panose="02020603050405020304" pitchFamily="18" charset="0"/>
              <a:ea typeface="宋体" panose="02010600030101010101" pitchFamily="2" charset="-122"/>
            </a:endParaRPr>
          </a:p>
        </p:txBody>
      </p:sp>
      <p:sp>
        <p:nvSpPr>
          <p:cNvPr id="482395" name="Text Box 91"/>
          <p:cNvSpPr txBox="1"/>
          <p:nvPr/>
        </p:nvSpPr>
        <p:spPr>
          <a:xfrm>
            <a:off x="6029325" y="4724400"/>
            <a:ext cx="2646363" cy="396875"/>
          </a:xfrm>
          <a:prstGeom prst="rect">
            <a:avLst/>
          </a:prstGeom>
          <a:noFill/>
          <a:ln w="9525">
            <a:noFill/>
          </a:ln>
        </p:spPr>
        <p:txBody>
          <a:bodyPr anchor="t" anchorCtr="0">
            <a:spAutoFit/>
          </a:bodyPr>
          <a:p>
            <a:r>
              <a:rPr lang="zh-CN" altLang="en-US" sz="2000" dirty="0">
                <a:latin typeface="Times New Roman" panose="02020603050405020304" pitchFamily="18" charset="0"/>
                <a:ea typeface="宋体" panose="02010600030101010101" pitchFamily="2" charset="-122"/>
              </a:rPr>
              <a:t>最多15条一地址指令</a:t>
            </a:r>
            <a:endParaRPr lang="zh-CN" altLang="en-US" sz="2000" dirty="0">
              <a:latin typeface="Times New Roman" panose="02020603050405020304" pitchFamily="18" charset="0"/>
              <a:ea typeface="宋体" panose="02010600030101010101" pitchFamily="2" charset="-122"/>
            </a:endParaRPr>
          </a:p>
        </p:txBody>
      </p:sp>
      <p:sp>
        <p:nvSpPr>
          <p:cNvPr id="482396" name="Text Box 92"/>
          <p:cNvSpPr txBox="1"/>
          <p:nvPr/>
        </p:nvSpPr>
        <p:spPr>
          <a:xfrm>
            <a:off x="6029325" y="5927725"/>
            <a:ext cx="1971675"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16条零地址指令</a:t>
            </a:r>
            <a:endParaRPr lang="zh-CN" altLang="en-US" sz="2000" dirty="0">
              <a:latin typeface="Times New Roman" panose="02020603050405020304" pitchFamily="18" charset="0"/>
              <a:ea typeface="宋体" panose="02010600030101010101" pitchFamily="2" charset="-122"/>
            </a:endParaRPr>
          </a:p>
        </p:txBody>
      </p:sp>
      <p:sp>
        <p:nvSpPr>
          <p:cNvPr id="12379" name="标题 94"/>
          <p:cNvSpPr>
            <a:spLocks noGrp="1"/>
          </p:cNvSpPr>
          <p:nvPr>
            <p:ph type="title"/>
          </p:nvPr>
        </p:nvSpPr>
        <p:spPr>
          <a:xfrm>
            <a:off x="1123950" y="3175"/>
            <a:ext cx="7696200" cy="762000"/>
          </a:xfrm>
          <a:ln/>
        </p:spPr>
        <p:txBody>
          <a:bodyPr vert="horz" wrap="square" lIns="91440" tIns="45720" rIns="91440" bIns="45720" anchor="ctr" anchorCtr="0"/>
          <a:p>
            <a:pPr/>
            <a:r>
              <a:rPr lang="zh-CN" altLang="en-US" dirty="0">
                <a:solidFill>
                  <a:srgbClr val="C00000"/>
                </a:solidFill>
                <a:latin typeface="Times New Roman" panose="02020603050405020304" pitchFamily="18" charset="0"/>
                <a:ea typeface="微软雅黑 Light" panose="020B0502040204020203" pitchFamily="34" charset="-122"/>
                <a:cs typeface="+mj-cs"/>
              </a:rPr>
              <a:t>扩展操作码技术</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2380"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7.1.1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2307"/>
                                        </p:tgtEl>
                                        <p:attrNameLst>
                                          <p:attrName>style.visibility</p:attrName>
                                        </p:attrNameLst>
                                      </p:cBhvr>
                                      <p:to>
                                        <p:strVal val="visible"/>
                                      </p:to>
                                    </p:set>
                                    <p:animEffect transition="in" filter="blinds(horizontal)">
                                      <p:cBhvr>
                                        <p:cTn id="7" dur="500"/>
                                        <p:tgtEl>
                                          <p:spTgt spid="48230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2389"/>
                                        </p:tgtEl>
                                        <p:attrNameLst>
                                          <p:attrName>style.visibility</p:attrName>
                                        </p:attrNameLst>
                                      </p:cBhvr>
                                      <p:to>
                                        <p:strVal val="visible"/>
                                      </p:to>
                                    </p:set>
                                    <p:animEffect transition="in" filter="blinds(horizontal)">
                                      <p:cBhvr>
                                        <p:cTn id="17" dur="500"/>
                                        <p:tgtEl>
                                          <p:spTgt spid="48238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2393"/>
                                        </p:tgtEl>
                                        <p:attrNameLst>
                                          <p:attrName>style.visibility</p:attrName>
                                        </p:attrNameLst>
                                      </p:cBhvr>
                                      <p:to>
                                        <p:strVal val="visible"/>
                                      </p:to>
                                    </p:set>
                                    <p:animEffect transition="in" filter="blinds(horizontal)">
                                      <p:cBhvr>
                                        <p:cTn id="27" dur="500"/>
                                        <p:tgtEl>
                                          <p:spTgt spid="48239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2390"/>
                                        </p:tgtEl>
                                        <p:attrNameLst>
                                          <p:attrName>style.visibility</p:attrName>
                                        </p:attrNameLst>
                                      </p:cBhvr>
                                      <p:to>
                                        <p:strVal val="visible"/>
                                      </p:to>
                                    </p:set>
                                    <p:animEffect transition="in" filter="blinds(horizontal)">
                                      <p:cBhvr>
                                        <p:cTn id="32" dur="500"/>
                                        <p:tgtEl>
                                          <p:spTgt spid="48239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outVertic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2394"/>
                                        </p:tgtEl>
                                        <p:attrNameLst>
                                          <p:attrName>style.visibility</p:attrName>
                                        </p:attrNameLst>
                                      </p:cBhvr>
                                      <p:to>
                                        <p:strVal val="visible"/>
                                      </p:to>
                                    </p:set>
                                    <p:animEffect transition="in" filter="blinds(horizontal)">
                                      <p:cBhvr>
                                        <p:cTn id="42" dur="500"/>
                                        <p:tgtEl>
                                          <p:spTgt spid="48239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82391"/>
                                        </p:tgtEl>
                                        <p:attrNameLst>
                                          <p:attrName>style.visibility</p:attrName>
                                        </p:attrNameLst>
                                      </p:cBhvr>
                                      <p:to>
                                        <p:strVal val="visible"/>
                                      </p:to>
                                    </p:set>
                                    <p:animEffect transition="in" filter="blinds(horizontal)">
                                      <p:cBhvr>
                                        <p:cTn id="47" dur="500"/>
                                        <p:tgtEl>
                                          <p:spTgt spid="482391"/>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arn(outVertic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82395"/>
                                        </p:tgtEl>
                                        <p:attrNameLst>
                                          <p:attrName>style.visibility</p:attrName>
                                        </p:attrNameLst>
                                      </p:cBhvr>
                                      <p:to>
                                        <p:strVal val="visible"/>
                                      </p:to>
                                    </p:set>
                                    <p:animEffect transition="in" filter="blinds(horizontal)">
                                      <p:cBhvr>
                                        <p:cTn id="57" dur="500"/>
                                        <p:tgtEl>
                                          <p:spTgt spid="48239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82392"/>
                                        </p:tgtEl>
                                        <p:attrNameLst>
                                          <p:attrName>style.visibility</p:attrName>
                                        </p:attrNameLst>
                                      </p:cBhvr>
                                      <p:to>
                                        <p:strVal val="visible"/>
                                      </p:to>
                                    </p:set>
                                    <p:animEffect transition="in" filter="blinds(horizontal)">
                                      <p:cBhvr>
                                        <p:cTn id="62" dur="500"/>
                                        <p:tgtEl>
                                          <p:spTgt spid="48239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37"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arn(outVertical)">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82396"/>
                                        </p:tgtEl>
                                        <p:attrNameLst>
                                          <p:attrName>style.visibility</p:attrName>
                                        </p:attrNameLst>
                                      </p:cBhvr>
                                      <p:to>
                                        <p:strVal val="visible"/>
                                      </p:to>
                                    </p:set>
                                    <p:animEffect transition="in" filter="blinds(horizontal)">
                                      <p:cBhvr>
                                        <p:cTn id="72" dur="500"/>
                                        <p:tgtEl>
                                          <p:spTgt spid="482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p:bldP spid="482389" grpId="0"/>
      <p:bldP spid="482390" grpId="0"/>
      <p:bldP spid="482391" grpId="0"/>
      <p:bldP spid="482392" grpId="0"/>
      <p:bldP spid="482393" grpId="0"/>
      <p:bldP spid="482394" grpId="0"/>
      <p:bldP spid="482395" grpId="0"/>
      <p:bldP spid="48239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3027" name="Text Box 3"/>
          <p:cNvSpPr txBox="1"/>
          <p:nvPr/>
        </p:nvSpPr>
        <p:spPr>
          <a:xfrm>
            <a:off x="746125" y="1231900"/>
            <a:ext cx="3063875" cy="519113"/>
          </a:xfrm>
          <a:prstGeom prst="rect">
            <a:avLst/>
          </a:prstGeom>
          <a:noFill/>
          <a:ln w="28575">
            <a:noFill/>
          </a:ln>
        </p:spPr>
        <p:txBody>
          <a:bodyPr anchor="t" anchorCtr="0">
            <a:spAutoFit/>
          </a:bodyPr>
          <a:p>
            <a:pPr marL="495300" indent="-495300"/>
            <a:r>
              <a:rPr lang="zh-CN" altLang="en-US" sz="2800" dirty="0">
                <a:latin typeface="Times New Roman" panose="02020603050405020304" pitchFamily="18" charset="0"/>
                <a:ea typeface="宋体" panose="02010600030101010101" pitchFamily="2" charset="-122"/>
              </a:rPr>
              <a:t>① 按 </a:t>
            </a:r>
            <a:r>
              <a:rPr lang="zh-CN" altLang="en-US" sz="2800" dirty="0">
                <a:solidFill>
                  <a:srgbClr val="C00000"/>
                </a:solidFill>
                <a:latin typeface="Times New Roman" panose="02020603050405020304" pitchFamily="18" charset="0"/>
                <a:ea typeface="宋体" panose="02010600030101010101" pitchFamily="2" charset="-122"/>
              </a:rPr>
              <a:t>字</a:t>
            </a:r>
            <a:r>
              <a:rPr lang="zh-CN" altLang="en-US" sz="2800" dirty="0">
                <a:solidFill>
                  <a:schemeClr val="folHlink"/>
                </a:solidFill>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编址</a:t>
            </a:r>
            <a:endParaRPr lang="zh-CN" altLang="en-US" sz="2800" dirty="0">
              <a:latin typeface="Times New Roman" panose="02020603050405020304" pitchFamily="18" charset="0"/>
              <a:ea typeface="宋体" panose="02010600030101010101" pitchFamily="2" charset="-122"/>
            </a:endParaRPr>
          </a:p>
        </p:txBody>
      </p:sp>
      <p:sp>
        <p:nvSpPr>
          <p:cNvPr id="513028" name="Text Box 4"/>
          <p:cNvSpPr txBox="1"/>
          <p:nvPr/>
        </p:nvSpPr>
        <p:spPr>
          <a:xfrm>
            <a:off x="3678238" y="1590675"/>
            <a:ext cx="895350" cy="519113"/>
          </a:xfrm>
          <a:prstGeom prst="rect">
            <a:avLst/>
          </a:prstGeom>
          <a:noFill/>
          <a:ln w="2857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进栈</a:t>
            </a:r>
            <a:endParaRPr lang="zh-CN" altLang="en-US" sz="2800" dirty="0">
              <a:latin typeface="Times New Roman" panose="02020603050405020304" pitchFamily="18" charset="0"/>
              <a:ea typeface="宋体" panose="02010600030101010101" pitchFamily="2" charset="-122"/>
            </a:endParaRPr>
          </a:p>
        </p:txBody>
      </p:sp>
      <p:sp>
        <p:nvSpPr>
          <p:cNvPr id="513029" name="Text Box 5"/>
          <p:cNvSpPr txBox="1"/>
          <p:nvPr/>
        </p:nvSpPr>
        <p:spPr>
          <a:xfrm>
            <a:off x="3678238" y="2330450"/>
            <a:ext cx="895350" cy="519113"/>
          </a:xfrm>
          <a:prstGeom prst="rect">
            <a:avLst/>
          </a:prstGeom>
          <a:noFill/>
          <a:ln w="2857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出栈</a:t>
            </a:r>
            <a:endParaRPr lang="zh-CN" altLang="en-US" sz="2800" dirty="0">
              <a:latin typeface="Times New Roman" panose="02020603050405020304" pitchFamily="18" charset="0"/>
              <a:ea typeface="宋体" panose="02010600030101010101" pitchFamily="2" charset="-122"/>
            </a:endParaRPr>
          </a:p>
        </p:txBody>
      </p:sp>
      <p:grpSp>
        <p:nvGrpSpPr>
          <p:cNvPr id="2" name="Group 6"/>
          <p:cNvGrpSpPr/>
          <p:nvPr/>
        </p:nvGrpSpPr>
        <p:grpSpPr>
          <a:xfrm>
            <a:off x="4637088" y="1590675"/>
            <a:ext cx="3440112" cy="519113"/>
            <a:chOff x="2921" y="1002"/>
            <a:chExt cx="2167" cy="327"/>
          </a:xfrm>
        </p:grpSpPr>
        <p:sp>
          <p:nvSpPr>
            <p:cNvPr id="67589" name="Text Box 7"/>
            <p:cNvSpPr txBox="1"/>
            <p:nvPr/>
          </p:nvSpPr>
          <p:spPr>
            <a:xfrm>
              <a:off x="2921" y="1002"/>
              <a:ext cx="2167" cy="327"/>
            </a:xfrm>
            <a:prstGeom prst="rect">
              <a:avLst/>
            </a:prstGeom>
            <a:noFill/>
            <a:ln w="28575">
              <a:noFill/>
            </a:ln>
          </p:spPr>
          <p:txBody>
            <a:bodyPr anchor="t" anchorCtr="0">
              <a:spAutoFit/>
            </a:bodyPr>
            <a:p>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SP）</a:t>
              </a:r>
              <a:r>
                <a:rPr lang="en-US" altLang="zh-CN" sz="2800" dirty="0">
                  <a:solidFill>
                    <a:srgbClr val="C00000"/>
                  </a:solidFill>
                  <a:latin typeface="Times New Roman" panose="02020603050405020304" pitchFamily="18" charset="0"/>
                  <a:ea typeface="宋体" panose="02010600030101010101" pitchFamily="2" charset="-122"/>
                </a:rPr>
                <a:t>– 1</a:t>
              </a:r>
              <a:r>
                <a:rPr lang="en-US" altLang="zh-CN" sz="2800" dirty="0">
                  <a:latin typeface="Times New Roman" panose="02020603050405020304" pitchFamily="18" charset="0"/>
                  <a:ea typeface="宋体" panose="02010600030101010101" pitchFamily="2" charset="-122"/>
                </a:rPr>
                <a:t>         SP</a:t>
              </a:r>
              <a:endParaRPr lang="en-US" altLang="zh-CN" sz="2800" dirty="0">
                <a:latin typeface="Times New Roman" panose="02020603050405020304" pitchFamily="18" charset="0"/>
                <a:ea typeface="宋体" panose="02010600030101010101" pitchFamily="2" charset="-122"/>
              </a:endParaRPr>
            </a:p>
          </p:txBody>
        </p:sp>
        <p:sp>
          <p:nvSpPr>
            <p:cNvPr id="67590" name="Line 8"/>
            <p:cNvSpPr/>
            <p:nvPr/>
          </p:nvSpPr>
          <p:spPr>
            <a:xfrm>
              <a:off x="4080" y="1152"/>
              <a:ext cx="336" cy="0"/>
            </a:xfrm>
            <a:prstGeom prst="line">
              <a:avLst/>
            </a:prstGeom>
            <a:ln w="28575" cap="flat" cmpd="sng">
              <a:solidFill>
                <a:schemeClr val="tx1"/>
              </a:solidFill>
              <a:prstDash val="solid"/>
              <a:round/>
              <a:headEnd type="none" w="med" len="med"/>
              <a:tailEnd type="stealth" w="med" len="med"/>
            </a:ln>
          </p:spPr>
        </p:sp>
      </p:grpSp>
      <p:grpSp>
        <p:nvGrpSpPr>
          <p:cNvPr id="3" name="Group 9"/>
          <p:cNvGrpSpPr/>
          <p:nvPr/>
        </p:nvGrpSpPr>
        <p:grpSpPr>
          <a:xfrm>
            <a:off x="4637088" y="2330450"/>
            <a:ext cx="3440112" cy="519113"/>
            <a:chOff x="2921" y="1468"/>
            <a:chExt cx="2167" cy="327"/>
          </a:xfrm>
        </p:grpSpPr>
        <p:sp>
          <p:nvSpPr>
            <p:cNvPr id="67592" name="Text Box 10"/>
            <p:cNvSpPr txBox="1"/>
            <p:nvPr/>
          </p:nvSpPr>
          <p:spPr>
            <a:xfrm>
              <a:off x="2921" y="1468"/>
              <a:ext cx="2167" cy="327"/>
            </a:xfrm>
            <a:prstGeom prst="rect">
              <a:avLst/>
            </a:prstGeom>
            <a:noFill/>
            <a:ln w="28575">
              <a:noFill/>
            </a:ln>
          </p:spPr>
          <p:txBody>
            <a:bodyPr anchor="t" anchorCtr="0">
              <a:spAutoFit/>
            </a:bodyPr>
            <a:p>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SP）</a:t>
              </a:r>
              <a:r>
                <a:rPr lang="en-US" altLang="zh-CN" sz="2800" dirty="0">
                  <a:solidFill>
                    <a:srgbClr val="C00000"/>
                  </a:solidFill>
                  <a:latin typeface="Times New Roman" panose="02020603050405020304" pitchFamily="18" charset="0"/>
                  <a:ea typeface="宋体" panose="02010600030101010101" pitchFamily="2" charset="-122"/>
                </a:rPr>
                <a:t>+ 1</a:t>
              </a:r>
              <a:r>
                <a:rPr lang="en-US" altLang="zh-CN" sz="2800" dirty="0">
                  <a:latin typeface="Times New Roman" panose="02020603050405020304" pitchFamily="18" charset="0"/>
                  <a:ea typeface="宋体" panose="02010600030101010101" pitchFamily="2" charset="-122"/>
                </a:rPr>
                <a:t>         SP</a:t>
              </a:r>
              <a:endParaRPr lang="en-US" altLang="zh-CN" sz="2800" dirty="0">
                <a:latin typeface="Times New Roman" panose="02020603050405020304" pitchFamily="18" charset="0"/>
                <a:ea typeface="宋体" panose="02010600030101010101" pitchFamily="2" charset="-122"/>
              </a:endParaRPr>
            </a:p>
          </p:txBody>
        </p:sp>
        <p:sp>
          <p:nvSpPr>
            <p:cNvPr id="67593" name="Line 11"/>
            <p:cNvSpPr/>
            <p:nvPr/>
          </p:nvSpPr>
          <p:spPr>
            <a:xfrm>
              <a:off x="4080" y="1632"/>
              <a:ext cx="336" cy="0"/>
            </a:xfrm>
            <a:prstGeom prst="line">
              <a:avLst/>
            </a:prstGeom>
            <a:ln w="28575" cap="flat" cmpd="sng">
              <a:solidFill>
                <a:schemeClr val="tx1"/>
              </a:solidFill>
              <a:prstDash val="solid"/>
              <a:round/>
              <a:headEnd type="none" w="med" len="med"/>
              <a:tailEnd type="stealth" w="med" len="med"/>
            </a:ln>
          </p:spPr>
        </p:sp>
      </p:grpSp>
      <p:sp>
        <p:nvSpPr>
          <p:cNvPr id="513036" name="Text Box 12"/>
          <p:cNvSpPr txBox="1"/>
          <p:nvPr/>
        </p:nvSpPr>
        <p:spPr>
          <a:xfrm>
            <a:off x="746125" y="3070225"/>
            <a:ext cx="2987675" cy="519113"/>
          </a:xfrm>
          <a:prstGeom prst="rect">
            <a:avLst/>
          </a:prstGeom>
          <a:noFill/>
          <a:ln w="28575">
            <a:noFill/>
          </a:ln>
        </p:spPr>
        <p:txBody>
          <a:bodyPr anchor="t" anchorCtr="0">
            <a:spAutoFit/>
          </a:bodyPr>
          <a:p>
            <a:pPr marL="495300" indent="-495300"/>
            <a:r>
              <a:rPr lang="zh-CN" altLang="en-US" sz="2800" dirty="0">
                <a:latin typeface="Times New Roman" panose="02020603050405020304" pitchFamily="18" charset="0"/>
                <a:ea typeface="宋体" panose="02010600030101010101" pitchFamily="2" charset="-122"/>
              </a:rPr>
              <a:t>② 按 </a:t>
            </a:r>
            <a:r>
              <a:rPr lang="zh-CN" altLang="en-US" sz="2800" dirty="0">
                <a:solidFill>
                  <a:srgbClr val="C00000"/>
                </a:solidFill>
                <a:latin typeface="Times New Roman" panose="02020603050405020304" pitchFamily="18" charset="0"/>
                <a:ea typeface="宋体" panose="02010600030101010101" pitchFamily="2" charset="-122"/>
              </a:rPr>
              <a:t>字节 </a:t>
            </a:r>
            <a:r>
              <a:rPr lang="zh-CN" altLang="en-US" sz="2800" dirty="0">
                <a:latin typeface="Times New Roman" panose="02020603050405020304" pitchFamily="18" charset="0"/>
                <a:ea typeface="宋体" panose="02010600030101010101" pitchFamily="2" charset="-122"/>
              </a:rPr>
              <a:t>编址</a:t>
            </a:r>
            <a:endParaRPr lang="zh-CN" altLang="en-US" sz="2800" dirty="0">
              <a:latin typeface="Times New Roman" panose="02020603050405020304" pitchFamily="18" charset="0"/>
              <a:ea typeface="宋体" panose="02010600030101010101" pitchFamily="2" charset="-122"/>
            </a:endParaRPr>
          </a:p>
        </p:txBody>
      </p:sp>
      <p:sp>
        <p:nvSpPr>
          <p:cNvPr id="513037" name="Text Box 13"/>
          <p:cNvSpPr txBox="1"/>
          <p:nvPr/>
        </p:nvSpPr>
        <p:spPr>
          <a:xfrm>
            <a:off x="1001713" y="3800475"/>
            <a:ext cx="2527300" cy="523875"/>
          </a:xfrm>
          <a:prstGeom prst="rect">
            <a:avLst/>
          </a:prstGeom>
          <a:noFill/>
          <a:ln w="2857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存储字长 </a:t>
            </a:r>
            <a:r>
              <a:rPr lang="zh-CN" altLang="en-US" sz="2800" dirty="0">
                <a:solidFill>
                  <a:srgbClr val="C00000"/>
                </a:solidFill>
                <a:latin typeface="Times New Roman" panose="02020603050405020304" pitchFamily="18" charset="0"/>
                <a:ea typeface="宋体" panose="02010600030101010101" pitchFamily="2" charset="-122"/>
              </a:rPr>
              <a:t>16 </a:t>
            </a:r>
            <a:r>
              <a:rPr lang="zh-CN" altLang="en-US" sz="2800" dirty="0">
                <a:latin typeface="Times New Roman" panose="02020603050405020304" pitchFamily="18" charset="0"/>
                <a:ea typeface="宋体" panose="02010600030101010101" pitchFamily="2" charset="-122"/>
              </a:rPr>
              <a:t>位</a:t>
            </a:r>
            <a:endParaRPr lang="zh-CN" altLang="en-US" sz="2800" dirty="0">
              <a:latin typeface="Times New Roman" panose="02020603050405020304" pitchFamily="18" charset="0"/>
              <a:ea typeface="宋体" panose="02010600030101010101" pitchFamily="2" charset="-122"/>
            </a:endParaRPr>
          </a:p>
        </p:txBody>
      </p:sp>
      <p:sp>
        <p:nvSpPr>
          <p:cNvPr id="513038" name="Text Box 14"/>
          <p:cNvSpPr txBox="1"/>
          <p:nvPr/>
        </p:nvSpPr>
        <p:spPr>
          <a:xfrm>
            <a:off x="3678238" y="3800475"/>
            <a:ext cx="895350" cy="519113"/>
          </a:xfrm>
          <a:prstGeom prst="rect">
            <a:avLst/>
          </a:prstGeom>
          <a:noFill/>
          <a:ln w="2857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进栈</a:t>
            </a:r>
            <a:endParaRPr lang="zh-CN" altLang="en-US" sz="2800" dirty="0">
              <a:latin typeface="Times New Roman" panose="02020603050405020304" pitchFamily="18" charset="0"/>
              <a:ea typeface="宋体" panose="02010600030101010101" pitchFamily="2" charset="-122"/>
            </a:endParaRPr>
          </a:p>
        </p:txBody>
      </p:sp>
      <p:sp>
        <p:nvSpPr>
          <p:cNvPr id="513039" name="Text Box 15"/>
          <p:cNvSpPr txBox="1"/>
          <p:nvPr/>
        </p:nvSpPr>
        <p:spPr>
          <a:xfrm>
            <a:off x="3678238" y="4540250"/>
            <a:ext cx="895350" cy="519113"/>
          </a:xfrm>
          <a:prstGeom prst="rect">
            <a:avLst/>
          </a:prstGeom>
          <a:noFill/>
          <a:ln w="2857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出栈</a:t>
            </a:r>
            <a:endParaRPr lang="zh-CN" altLang="en-US" sz="2800" dirty="0">
              <a:latin typeface="Times New Roman" panose="02020603050405020304" pitchFamily="18" charset="0"/>
              <a:ea typeface="宋体" panose="02010600030101010101" pitchFamily="2" charset="-122"/>
            </a:endParaRPr>
          </a:p>
        </p:txBody>
      </p:sp>
      <p:grpSp>
        <p:nvGrpSpPr>
          <p:cNvPr id="4" name="Group 16"/>
          <p:cNvGrpSpPr/>
          <p:nvPr/>
        </p:nvGrpSpPr>
        <p:grpSpPr>
          <a:xfrm>
            <a:off x="4637088" y="3800475"/>
            <a:ext cx="3363912" cy="519113"/>
            <a:chOff x="2921" y="2394"/>
            <a:chExt cx="2119" cy="327"/>
          </a:xfrm>
        </p:grpSpPr>
        <p:sp>
          <p:nvSpPr>
            <p:cNvPr id="67599" name="Text Box 17"/>
            <p:cNvSpPr txBox="1"/>
            <p:nvPr/>
          </p:nvSpPr>
          <p:spPr>
            <a:xfrm>
              <a:off x="2921" y="2394"/>
              <a:ext cx="2119" cy="327"/>
            </a:xfrm>
            <a:prstGeom prst="rect">
              <a:avLst/>
            </a:prstGeom>
            <a:noFill/>
            <a:ln w="28575">
              <a:noFill/>
            </a:ln>
          </p:spPr>
          <p:txBody>
            <a:bodyPr anchor="t" anchorCtr="0">
              <a:spAutoFit/>
            </a:bodyPr>
            <a:p>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SP）</a:t>
              </a:r>
              <a:r>
                <a:rPr lang="en-US" altLang="zh-CN" sz="2800" dirty="0">
                  <a:solidFill>
                    <a:srgbClr val="C00000"/>
                  </a:solidFill>
                  <a:latin typeface="Times New Roman" panose="02020603050405020304" pitchFamily="18" charset="0"/>
                  <a:ea typeface="宋体" panose="02010600030101010101" pitchFamily="2" charset="-122"/>
                </a:rPr>
                <a:t>– 2</a:t>
              </a:r>
              <a:r>
                <a:rPr lang="en-US" altLang="zh-CN" sz="2800" dirty="0">
                  <a:latin typeface="Times New Roman" panose="02020603050405020304" pitchFamily="18" charset="0"/>
                  <a:ea typeface="宋体" panose="02010600030101010101" pitchFamily="2" charset="-122"/>
                </a:rPr>
                <a:t>         SP</a:t>
              </a:r>
              <a:endParaRPr lang="en-US" altLang="zh-CN" sz="2800" dirty="0">
                <a:latin typeface="Times New Roman" panose="02020603050405020304" pitchFamily="18" charset="0"/>
                <a:ea typeface="宋体" panose="02010600030101010101" pitchFamily="2" charset="-122"/>
              </a:endParaRPr>
            </a:p>
          </p:txBody>
        </p:sp>
        <p:sp>
          <p:nvSpPr>
            <p:cNvPr id="67600" name="Line 18"/>
            <p:cNvSpPr/>
            <p:nvPr/>
          </p:nvSpPr>
          <p:spPr>
            <a:xfrm>
              <a:off x="4080" y="2544"/>
              <a:ext cx="336" cy="0"/>
            </a:xfrm>
            <a:prstGeom prst="line">
              <a:avLst/>
            </a:prstGeom>
            <a:ln w="28575" cap="flat" cmpd="sng">
              <a:solidFill>
                <a:schemeClr val="tx1"/>
              </a:solidFill>
              <a:prstDash val="solid"/>
              <a:round/>
              <a:headEnd type="none" w="med" len="med"/>
              <a:tailEnd type="stealth" w="med" len="med"/>
            </a:ln>
          </p:spPr>
        </p:sp>
      </p:grpSp>
      <p:grpSp>
        <p:nvGrpSpPr>
          <p:cNvPr id="5" name="Group 19"/>
          <p:cNvGrpSpPr/>
          <p:nvPr/>
        </p:nvGrpSpPr>
        <p:grpSpPr>
          <a:xfrm>
            <a:off x="4637088" y="4540250"/>
            <a:ext cx="3211512" cy="519113"/>
            <a:chOff x="2921" y="2860"/>
            <a:chExt cx="2023" cy="327"/>
          </a:xfrm>
        </p:grpSpPr>
        <p:sp>
          <p:nvSpPr>
            <p:cNvPr id="67602" name="Text Box 20"/>
            <p:cNvSpPr txBox="1"/>
            <p:nvPr/>
          </p:nvSpPr>
          <p:spPr>
            <a:xfrm>
              <a:off x="2921" y="2860"/>
              <a:ext cx="2023" cy="327"/>
            </a:xfrm>
            <a:prstGeom prst="rect">
              <a:avLst/>
            </a:prstGeom>
            <a:noFill/>
            <a:ln w="28575">
              <a:noFill/>
            </a:ln>
          </p:spPr>
          <p:txBody>
            <a:bodyPr anchor="t" anchorCtr="0">
              <a:spAutoFit/>
            </a:bodyPr>
            <a:p>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SP）</a:t>
              </a:r>
              <a:r>
                <a:rPr lang="en-US" altLang="zh-CN" sz="2800" dirty="0">
                  <a:solidFill>
                    <a:srgbClr val="C00000"/>
                  </a:solidFill>
                  <a:latin typeface="Times New Roman" panose="02020603050405020304" pitchFamily="18" charset="0"/>
                  <a:ea typeface="宋体" panose="02010600030101010101" pitchFamily="2" charset="-122"/>
                </a:rPr>
                <a:t>+ 2</a:t>
              </a:r>
              <a:r>
                <a:rPr lang="en-US" altLang="zh-CN" sz="2800" dirty="0">
                  <a:latin typeface="Times New Roman" panose="02020603050405020304" pitchFamily="18" charset="0"/>
                  <a:ea typeface="宋体" panose="02010600030101010101" pitchFamily="2" charset="-122"/>
                </a:rPr>
                <a:t>         SP</a:t>
              </a:r>
              <a:endParaRPr lang="en-US" altLang="zh-CN" sz="2800" dirty="0">
                <a:latin typeface="Times New Roman" panose="02020603050405020304" pitchFamily="18" charset="0"/>
                <a:ea typeface="宋体" panose="02010600030101010101" pitchFamily="2" charset="-122"/>
              </a:endParaRPr>
            </a:p>
          </p:txBody>
        </p:sp>
        <p:sp>
          <p:nvSpPr>
            <p:cNvPr id="67603" name="Line 21"/>
            <p:cNvSpPr/>
            <p:nvPr/>
          </p:nvSpPr>
          <p:spPr>
            <a:xfrm>
              <a:off x="4080" y="3024"/>
              <a:ext cx="336" cy="0"/>
            </a:xfrm>
            <a:prstGeom prst="line">
              <a:avLst/>
            </a:prstGeom>
            <a:ln w="28575" cap="flat" cmpd="sng">
              <a:solidFill>
                <a:schemeClr val="tx1"/>
              </a:solidFill>
              <a:prstDash val="solid"/>
              <a:round/>
              <a:headEnd type="none" w="med" len="med"/>
              <a:tailEnd type="stealth" w="med" len="med"/>
            </a:ln>
          </p:spPr>
        </p:sp>
      </p:grpSp>
      <p:sp>
        <p:nvSpPr>
          <p:cNvPr id="513046" name="Text Box 22"/>
          <p:cNvSpPr txBox="1"/>
          <p:nvPr/>
        </p:nvSpPr>
        <p:spPr>
          <a:xfrm>
            <a:off x="990600" y="5248275"/>
            <a:ext cx="2527300" cy="523875"/>
          </a:xfrm>
          <a:prstGeom prst="rect">
            <a:avLst/>
          </a:prstGeom>
          <a:noFill/>
          <a:ln w="2857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存储字长 </a:t>
            </a:r>
            <a:r>
              <a:rPr lang="zh-CN" altLang="en-US" sz="2800" dirty="0">
                <a:solidFill>
                  <a:srgbClr val="C00000"/>
                </a:solidFill>
                <a:latin typeface="Times New Roman" panose="02020603050405020304" pitchFamily="18" charset="0"/>
                <a:ea typeface="宋体" panose="02010600030101010101" pitchFamily="2" charset="-122"/>
              </a:rPr>
              <a:t>32</a:t>
            </a:r>
            <a:r>
              <a:rPr lang="zh-CN" altLang="en-US" sz="2800" dirty="0">
                <a:latin typeface="Times New Roman" panose="02020603050405020304" pitchFamily="18" charset="0"/>
                <a:ea typeface="宋体" panose="02010600030101010101" pitchFamily="2" charset="-122"/>
              </a:rPr>
              <a:t> 位</a:t>
            </a:r>
            <a:endParaRPr lang="zh-CN" altLang="en-US" sz="2800" dirty="0">
              <a:latin typeface="Times New Roman" panose="02020603050405020304" pitchFamily="18" charset="0"/>
              <a:ea typeface="宋体" panose="02010600030101010101" pitchFamily="2" charset="-122"/>
            </a:endParaRPr>
          </a:p>
        </p:txBody>
      </p:sp>
      <p:sp>
        <p:nvSpPr>
          <p:cNvPr id="513047" name="Text Box 23"/>
          <p:cNvSpPr txBox="1"/>
          <p:nvPr/>
        </p:nvSpPr>
        <p:spPr>
          <a:xfrm>
            <a:off x="3678238" y="5248275"/>
            <a:ext cx="895350" cy="519113"/>
          </a:xfrm>
          <a:prstGeom prst="rect">
            <a:avLst/>
          </a:prstGeom>
          <a:noFill/>
          <a:ln w="2857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进栈</a:t>
            </a:r>
            <a:endParaRPr lang="zh-CN" altLang="en-US" sz="2800" dirty="0">
              <a:latin typeface="Times New Roman" panose="02020603050405020304" pitchFamily="18" charset="0"/>
              <a:ea typeface="宋体" panose="02010600030101010101" pitchFamily="2" charset="-122"/>
            </a:endParaRPr>
          </a:p>
        </p:txBody>
      </p:sp>
      <p:sp>
        <p:nvSpPr>
          <p:cNvPr id="513048" name="Text Box 24"/>
          <p:cNvSpPr txBox="1"/>
          <p:nvPr/>
        </p:nvSpPr>
        <p:spPr>
          <a:xfrm>
            <a:off x="3678238" y="5988050"/>
            <a:ext cx="895350" cy="519113"/>
          </a:xfrm>
          <a:prstGeom prst="rect">
            <a:avLst/>
          </a:prstGeom>
          <a:noFill/>
          <a:ln w="2857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出栈</a:t>
            </a:r>
            <a:endParaRPr lang="zh-CN" altLang="en-US" sz="2800" dirty="0">
              <a:latin typeface="Times New Roman" panose="02020603050405020304" pitchFamily="18" charset="0"/>
              <a:ea typeface="宋体" panose="02010600030101010101" pitchFamily="2" charset="-122"/>
            </a:endParaRPr>
          </a:p>
        </p:txBody>
      </p:sp>
      <p:grpSp>
        <p:nvGrpSpPr>
          <p:cNvPr id="6" name="Group 25"/>
          <p:cNvGrpSpPr/>
          <p:nvPr/>
        </p:nvGrpSpPr>
        <p:grpSpPr>
          <a:xfrm>
            <a:off x="4637088" y="5248275"/>
            <a:ext cx="2974975" cy="519113"/>
            <a:chOff x="2921" y="3306"/>
            <a:chExt cx="1874" cy="327"/>
          </a:xfrm>
        </p:grpSpPr>
        <p:sp>
          <p:nvSpPr>
            <p:cNvPr id="67608" name="Text Box 26"/>
            <p:cNvSpPr txBox="1"/>
            <p:nvPr/>
          </p:nvSpPr>
          <p:spPr>
            <a:xfrm>
              <a:off x="2921" y="3306"/>
              <a:ext cx="1874" cy="327"/>
            </a:xfrm>
            <a:prstGeom prst="rect">
              <a:avLst/>
            </a:prstGeom>
            <a:noFill/>
            <a:ln w="2857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SP）</a:t>
              </a:r>
              <a:r>
                <a:rPr lang="en-US" altLang="zh-CN" sz="2800" dirty="0">
                  <a:solidFill>
                    <a:srgbClr val="C00000"/>
                  </a:solidFill>
                  <a:latin typeface="Times New Roman" panose="02020603050405020304" pitchFamily="18" charset="0"/>
                  <a:ea typeface="宋体" panose="02010600030101010101" pitchFamily="2" charset="-122"/>
                </a:rPr>
                <a:t>– 4</a:t>
              </a:r>
              <a:r>
                <a:rPr lang="en-US" altLang="zh-CN" sz="2800" dirty="0">
                  <a:latin typeface="Times New Roman" panose="02020603050405020304" pitchFamily="18" charset="0"/>
                  <a:ea typeface="宋体" panose="02010600030101010101" pitchFamily="2" charset="-122"/>
                </a:rPr>
                <a:t>         SP</a:t>
              </a:r>
              <a:endParaRPr lang="en-US" altLang="zh-CN" sz="2800" dirty="0">
                <a:latin typeface="Times New Roman" panose="02020603050405020304" pitchFamily="18" charset="0"/>
                <a:ea typeface="宋体" panose="02010600030101010101" pitchFamily="2" charset="-122"/>
              </a:endParaRPr>
            </a:p>
          </p:txBody>
        </p:sp>
        <p:sp>
          <p:nvSpPr>
            <p:cNvPr id="67609" name="Line 27"/>
            <p:cNvSpPr/>
            <p:nvPr/>
          </p:nvSpPr>
          <p:spPr>
            <a:xfrm>
              <a:off x="4080" y="3463"/>
              <a:ext cx="336" cy="0"/>
            </a:xfrm>
            <a:prstGeom prst="line">
              <a:avLst/>
            </a:prstGeom>
            <a:ln w="28575" cap="flat" cmpd="sng">
              <a:solidFill>
                <a:schemeClr val="tx1"/>
              </a:solidFill>
              <a:prstDash val="solid"/>
              <a:round/>
              <a:headEnd type="none" w="med" len="med"/>
              <a:tailEnd type="stealth" w="med" len="med"/>
            </a:ln>
          </p:spPr>
        </p:sp>
      </p:grpSp>
      <p:grpSp>
        <p:nvGrpSpPr>
          <p:cNvPr id="7" name="Group 28"/>
          <p:cNvGrpSpPr/>
          <p:nvPr/>
        </p:nvGrpSpPr>
        <p:grpSpPr>
          <a:xfrm>
            <a:off x="4637088" y="5988050"/>
            <a:ext cx="3000375" cy="519113"/>
            <a:chOff x="2921" y="3772"/>
            <a:chExt cx="1890" cy="327"/>
          </a:xfrm>
        </p:grpSpPr>
        <p:sp>
          <p:nvSpPr>
            <p:cNvPr id="67611" name="Text Box 29"/>
            <p:cNvSpPr txBox="1"/>
            <p:nvPr/>
          </p:nvSpPr>
          <p:spPr>
            <a:xfrm>
              <a:off x="2921" y="3772"/>
              <a:ext cx="1890" cy="327"/>
            </a:xfrm>
            <a:prstGeom prst="rect">
              <a:avLst/>
            </a:prstGeom>
            <a:noFill/>
            <a:ln w="2857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SP）</a:t>
              </a:r>
              <a:r>
                <a:rPr lang="en-US" altLang="zh-CN" sz="2800" dirty="0">
                  <a:solidFill>
                    <a:srgbClr val="C00000"/>
                  </a:solidFill>
                  <a:latin typeface="Times New Roman" panose="02020603050405020304" pitchFamily="18" charset="0"/>
                  <a:ea typeface="宋体" panose="02010600030101010101" pitchFamily="2" charset="-122"/>
                </a:rPr>
                <a:t>+ 4</a:t>
              </a:r>
              <a:r>
                <a:rPr lang="en-US" altLang="zh-CN" sz="2800" dirty="0">
                  <a:latin typeface="Times New Roman" panose="02020603050405020304" pitchFamily="18" charset="0"/>
                  <a:ea typeface="宋体" panose="02010600030101010101" pitchFamily="2" charset="-122"/>
                </a:rPr>
                <a:t>         SP</a:t>
              </a:r>
              <a:endParaRPr lang="en-US" altLang="zh-CN" sz="2800" dirty="0">
                <a:latin typeface="Times New Roman" panose="02020603050405020304" pitchFamily="18" charset="0"/>
                <a:ea typeface="宋体" panose="02010600030101010101" pitchFamily="2" charset="-122"/>
              </a:endParaRPr>
            </a:p>
          </p:txBody>
        </p:sp>
        <p:sp>
          <p:nvSpPr>
            <p:cNvPr id="67612" name="Line 30"/>
            <p:cNvSpPr/>
            <p:nvPr/>
          </p:nvSpPr>
          <p:spPr>
            <a:xfrm>
              <a:off x="4080" y="3936"/>
              <a:ext cx="336" cy="0"/>
            </a:xfrm>
            <a:prstGeom prst="line">
              <a:avLst/>
            </a:prstGeom>
            <a:ln w="28575" cap="flat" cmpd="sng">
              <a:solidFill>
                <a:schemeClr val="tx1"/>
              </a:solidFill>
              <a:prstDash val="solid"/>
              <a:round/>
              <a:headEnd type="none" w="med" len="med"/>
              <a:tailEnd type="stealth" w="med" len="med"/>
            </a:ln>
          </p:spPr>
        </p:sp>
      </p:grpSp>
      <p:sp>
        <p:nvSpPr>
          <p:cNvPr id="67613" name="标题 32"/>
          <p:cNvSpPr>
            <a:spLocks noGrp="1"/>
          </p:cNvSpPr>
          <p:nvPr>
            <p:ph type="title"/>
          </p:nvPr>
        </p:nvSpPr>
        <p:spPr>
          <a:xfrm>
            <a:off x="1123950" y="381000"/>
            <a:ext cx="7696200" cy="762000"/>
          </a:xfrm>
          <a:ln/>
        </p:spPr>
        <p:txBody>
          <a:bodyPr vert="horz" wrap="square" lIns="91440" tIns="45720" rIns="91440" bIns="45720" anchor="ctr" anchorCtr="0"/>
          <a:p>
            <a:pPr/>
            <a:r>
              <a:rPr lang="en-US" altLang="zh-CN" sz="4000" dirty="0">
                <a:solidFill>
                  <a:srgbClr val="C00000"/>
                </a:solidFill>
                <a:latin typeface="Times New Roman" panose="02020603050405020304" pitchFamily="18" charset="0"/>
                <a:ea typeface="微软雅黑 Light" panose="020B0502040204020203" pitchFamily="34" charset="-122"/>
                <a:cs typeface="+mj-cs"/>
              </a:rPr>
              <a:t>SP </a:t>
            </a:r>
            <a:r>
              <a:rPr lang="zh-CN" altLang="en-US" sz="4000" dirty="0">
                <a:solidFill>
                  <a:srgbClr val="C00000"/>
                </a:solidFill>
                <a:latin typeface="Times New Roman" panose="02020603050405020304" pitchFamily="18" charset="0"/>
                <a:ea typeface="微软雅黑 Light" panose="020B0502040204020203" pitchFamily="34" charset="-122"/>
                <a:cs typeface="+mj-cs"/>
              </a:rPr>
              <a:t>的修改与主存编址方法有关</a:t>
            </a:r>
            <a:endParaRPr lang="zh-CN" altLang="en-US" sz="40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67614" name="矩形 8"/>
          <p:cNvSpPr/>
          <p:nvPr/>
        </p:nvSpPr>
        <p:spPr>
          <a:xfrm>
            <a:off x="8051800" y="115888"/>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7.3.2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3027"/>
                                        </p:tgtEl>
                                        <p:attrNameLst>
                                          <p:attrName>style.visibility</p:attrName>
                                        </p:attrNameLst>
                                      </p:cBhvr>
                                      <p:to>
                                        <p:strVal val="visible"/>
                                      </p:to>
                                    </p:set>
                                    <p:animEffect transition="in" filter="blinds(horizontal)">
                                      <p:cBhvr>
                                        <p:cTn id="7" dur="500"/>
                                        <p:tgtEl>
                                          <p:spTgt spid="513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3028"/>
                                        </p:tgtEl>
                                        <p:attrNameLst>
                                          <p:attrName>style.visibility</p:attrName>
                                        </p:attrNameLst>
                                      </p:cBhvr>
                                      <p:to>
                                        <p:strVal val="visible"/>
                                      </p:to>
                                    </p:set>
                                    <p:animEffect transition="in" filter="blinds(horizontal)">
                                      <p:cBhvr>
                                        <p:cTn id="12" dur="500"/>
                                        <p:tgtEl>
                                          <p:spTgt spid="5130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3029"/>
                                        </p:tgtEl>
                                        <p:attrNameLst>
                                          <p:attrName>style.visibility</p:attrName>
                                        </p:attrNameLst>
                                      </p:cBhvr>
                                      <p:to>
                                        <p:strVal val="visible"/>
                                      </p:to>
                                    </p:set>
                                    <p:animEffect transition="in" filter="blinds(horizontal)">
                                      <p:cBhvr>
                                        <p:cTn id="22" dur="500"/>
                                        <p:tgtEl>
                                          <p:spTgt spid="51302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3036"/>
                                        </p:tgtEl>
                                        <p:attrNameLst>
                                          <p:attrName>style.visibility</p:attrName>
                                        </p:attrNameLst>
                                      </p:cBhvr>
                                      <p:to>
                                        <p:strVal val="visible"/>
                                      </p:to>
                                    </p:set>
                                    <p:animEffect transition="in" filter="blinds(horizontal)">
                                      <p:cBhvr>
                                        <p:cTn id="32" dur="500"/>
                                        <p:tgtEl>
                                          <p:spTgt spid="5130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3037"/>
                                        </p:tgtEl>
                                        <p:attrNameLst>
                                          <p:attrName>style.visibility</p:attrName>
                                        </p:attrNameLst>
                                      </p:cBhvr>
                                      <p:to>
                                        <p:strVal val="visible"/>
                                      </p:to>
                                    </p:set>
                                    <p:animEffect transition="in" filter="blinds(horizontal)">
                                      <p:cBhvr>
                                        <p:cTn id="37" dur="500"/>
                                        <p:tgtEl>
                                          <p:spTgt spid="5130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3038"/>
                                        </p:tgtEl>
                                        <p:attrNameLst>
                                          <p:attrName>style.visibility</p:attrName>
                                        </p:attrNameLst>
                                      </p:cBhvr>
                                      <p:to>
                                        <p:strVal val="visible"/>
                                      </p:to>
                                    </p:set>
                                    <p:animEffect transition="in" filter="blinds(horizontal)">
                                      <p:cBhvr>
                                        <p:cTn id="42" dur="500"/>
                                        <p:tgtEl>
                                          <p:spTgt spid="5130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3039"/>
                                        </p:tgtEl>
                                        <p:attrNameLst>
                                          <p:attrName>style.visibility</p:attrName>
                                        </p:attrNameLst>
                                      </p:cBhvr>
                                      <p:to>
                                        <p:strVal val="visible"/>
                                      </p:to>
                                    </p:set>
                                    <p:animEffect transition="in" filter="blinds(horizontal)">
                                      <p:cBhvr>
                                        <p:cTn id="52" dur="500"/>
                                        <p:tgtEl>
                                          <p:spTgt spid="51303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13046"/>
                                        </p:tgtEl>
                                        <p:attrNameLst>
                                          <p:attrName>style.visibility</p:attrName>
                                        </p:attrNameLst>
                                      </p:cBhvr>
                                      <p:to>
                                        <p:strVal val="visible"/>
                                      </p:to>
                                    </p:set>
                                    <p:animEffect transition="in" filter="blinds(horizontal)">
                                      <p:cBhvr>
                                        <p:cTn id="62" dur="500"/>
                                        <p:tgtEl>
                                          <p:spTgt spid="51304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13047"/>
                                        </p:tgtEl>
                                        <p:attrNameLst>
                                          <p:attrName>style.visibility</p:attrName>
                                        </p:attrNameLst>
                                      </p:cBhvr>
                                      <p:to>
                                        <p:strVal val="visible"/>
                                      </p:to>
                                    </p:set>
                                    <p:animEffect transition="in" filter="blinds(horizontal)">
                                      <p:cBhvr>
                                        <p:cTn id="67" dur="500"/>
                                        <p:tgtEl>
                                          <p:spTgt spid="51304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blinds(horizontal)">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13048"/>
                                        </p:tgtEl>
                                        <p:attrNameLst>
                                          <p:attrName>style.visibility</p:attrName>
                                        </p:attrNameLst>
                                      </p:cBhvr>
                                      <p:to>
                                        <p:strVal val="visible"/>
                                      </p:to>
                                    </p:set>
                                    <p:animEffect transition="in" filter="blinds(horizontal)">
                                      <p:cBhvr>
                                        <p:cTn id="77" dur="500"/>
                                        <p:tgtEl>
                                          <p:spTgt spid="51304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blinds(horizontal)">
                                      <p:cBhvr>
                                        <p:cTn id="8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p:bldP spid="513028" grpId="0"/>
      <p:bldP spid="513029" grpId="0"/>
      <p:bldP spid="513036" grpId="0"/>
      <p:bldP spid="513037" grpId="0"/>
      <p:bldP spid="513038" grpId="0"/>
      <p:bldP spid="513039" grpId="0"/>
      <p:bldP spid="513046" grpId="0"/>
      <p:bldP spid="513047" grpId="0"/>
      <p:bldP spid="51304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xfrm>
            <a:off x="1116013" y="434975"/>
            <a:ext cx="7696200" cy="762000"/>
          </a:xfrm>
          <a:ln/>
        </p:spPr>
        <p:txBody>
          <a:bodyPr vert="horz" wrap="square" lIns="91440" tIns="45720" rIns="91440" bIns="45720" anchor="ctr" anchorCtr="0"/>
          <a:p>
            <a:pPr eaLnBrk="1" hangingPunct="1"/>
            <a:r>
              <a:rPr lang="en-US" altLang="zh-CN" dirty="0">
                <a:solidFill>
                  <a:srgbClr val="C00000"/>
                </a:solidFill>
                <a:latin typeface="微软雅黑 Light" panose="020B0502040204020203" pitchFamily="34" charset="-122"/>
                <a:ea typeface="微软雅黑 Light" panose="020B0502040204020203" pitchFamily="34" charset="-122"/>
                <a:cs typeface="+mj-cs"/>
              </a:rPr>
              <a:t>7.4 </a:t>
            </a:r>
            <a:r>
              <a:rPr lang="zh-CN" altLang="en-US" dirty="0">
                <a:solidFill>
                  <a:srgbClr val="C00000"/>
                </a:solidFill>
                <a:latin typeface="微软雅黑 Light" panose="020B0502040204020203" pitchFamily="34" charset="-122"/>
                <a:ea typeface="微软雅黑 Light" panose="020B0502040204020203" pitchFamily="34" charset="-122"/>
                <a:cs typeface="+mj-cs"/>
              </a:rPr>
              <a:t>指令格式举例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56323" name="Rectangle 3"/>
          <p:cNvSpPr>
            <a:spLocks noGrp="1" noChangeArrowheads="1"/>
          </p:cNvSpPr>
          <p:nvPr>
            <p:ph idx="1"/>
          </p:nvPr>
        </p:nvSpPr>
        <p:spPr>
          <a:xfrm>
            <a:off x="1319213" y="2638425"/>
            <a:ext cx="6781800" cy="165417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7.4.1 </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设计指令格式时应考虑的各种因素</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7.4.2 </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指令格式举例</a:t>
            </a:r>
            <a:endPar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3" action="ppaction://hlinksldjump"/>
              </a:rPr>
              <a:t>7.4.3 </a:t>
            </a:r>
            <a:r>
              <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3" action="ppaction://hlinksldjump"/>
              </a:rPr>
              <a:t>指令格式设计举例</a:t>
            </a:r>
            <a:endParaRPr kumimoji="1"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3" action="ppaction://hlinksldjump"/>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en-US" altLang="zh-CN" sz="3200" dirty="0">
                <a:solidFill>
                  <a:srgbClr val="C00000"/>
                </a:solidFill>
                <a:latin typeface="微软雅黑 Light" panose="020B0502040204020203" pitchFamily="34" charset="-122"/>
                <a:ea typeface="微软雅黑 Light" panose="020B0502040204020203" pitchFamily="34" charset="-122"/>
                <a:cs typeface="+mj-cs"/>
              </a:rPr>
              <a:t>7.4.1 </a:t>
            </a:r>
            <a:r>
              <a:rPr lang="zh-CN" altLang="en-US" sz="3200" dirty="0">
                <a:solidFill>
                  <a:srgbClr val="C00000"/>
                </a:solidFill>
                <a:latin typeface="微软雅黑 Light" panose="020B0502040204020203" pitchFamily="34" charset="-122"/>
                <a:ea typeface="微软雅黑 Light" panose="020B0502040204020203" pitchFamily="34" charset="-122"/>
                <a:cs typeface="+mj-cs"/>
              </a:rPr>
              <a:t>设计指令格式时应考虑的各种因素</a:t>
            </a:r>
            <a:endParaRPr lang="zh-CN" altLang="en-US" sz="32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6" name="Text Box 4"/>
          <p:cNvSpPr txBox="1"/>
          <p:nvPr/>
        </p:nvSpPr>
        <p:spPr>
          <a:xfrm>
            <a:off x="468313" y="1412875"/>
            <a:ext cx="4130675" cy="519113"/>
          </a:xfrm>
          <a:prstGeom prst="rect">
            <a:avLst/>
          </a:prstGeom>
          <a:noFill/>
          <a:ln w="28575">
            <a:noFill/>
          </a:ln>
        </p:spPr>
        <p:txBody>
          <a:bodyPr anchor="t" anchorCtr="0">
            <a:spAutoFit/>
          </a:bodyPr>
          <a:p>
            <a:r>
              <a:rPr lang="zh-CN" altLang="en-US" sz="2800" dirty="0">
                <a:latin typeface="Times New Roman" panose="02020603050405020304" pitchFamily="18" charset="0"/>
                <a:ea typeface="宋体" panose="02010600030101010101" pitchFamily="2" charset="-122"/>
              </a:rPr>
              <a:t>1. 指令系统的 </a:t>
            </a:r>
            <a:r>
              <a:rPr lang="zh-CN" altLang="en-US" sz="2800" dirty="0">
                <a:solidFill>
                  <a:srgbClr val="C00000"/>
                </a:solidFill>
                <a:latin typeface="Times New Roman" panose="02020603050405020304" pitchFamily="18" charset="0"/>
                <a:ea typeface="宋体" panose="02010600030101010101" pitchFamily="2" charset="-122"/>
              </a:rPr>
              <a:t>兼容性</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7" name="Text Box 5"/>
          <p:cNvSpPr txBox="1"/>
          <p:nvPr/>
        </p:nvSpPr>
        <p:spPr>
          <a:xfrm>
            <a:off x="4049713" y="1412875"/>
            <a:ext cx="2976562" cy="519113"/>
          </a:xfrm>
          <a:prstGeom prst="rect">
            <a:avLst/>
          </a:prstGeom>
          <a:noFill/>
          <a:ln w="28575">
            <a:noFill/>
          </a:ln>
        </p:spPr>
        <p:txBody>
          <a:bodyPr anchor="t" anchorCtr="0">
            <a:spAutoFit/>
          </a:bodyPr>
          <a:p>
            <a:r>
              <a:rPr lang="zh-CN" altLang="en-US" sz="2800" dirty="0">
                <a:latin typeface="Times New Roman" panose="02020603050405020304" pitchFamily="18" charset="0"/>
                <a:ea typeface="宋体" panose="02010600030101010101" pitchFamily="2" charset="-122"/>
              </a:rPr>
              <a:t>（向上兼容）</a:t>
            </a:r>
            <a:endParaRPr lang="zh-CN" altLang="en-US" sz="2800" dirty="0">
              <a:latin typeface="Times New Roman" panose="02020603050405020304" pitchFamily="18" charset="0"/>
              <a:ea typeface="宋体" panose="02010600030101010101" pitchFamily="2" charset="-122"/>
            </a:endParaRPr>
          </a:p>
        </p:txBody>
      </p:sp>
      <p:sp>
        <p:nvSpPr>
          <p:cNvPr id="8" name="Text Box 6"/>
          <p:cNvSpPr txBox="1"/>
          <p:nvPr/>
        </p:nvSpPr>
        <p:spPr>
          <a:xfrm>
            <a:off x="484188" y="2014538"/>
            <a:ext cx="2971800" cy="519112"/>
          </a:xfrm>
          <a:prstGeom prst="rect">
            <a:avLst/>
          </a:prstGeom>
          <a:noFill/>
          <a:ln w="28575">
            <a:noFill/>
          </a:ln>
        </p:spPr>
        <p:txBody>
          <a:bodyPr anchor="t" anchorCtr="0">
            <a:spAutoFit/>
          </a:bodyPr>
          <a:p>
            <a:r>
              <a:rPr lang="zh-CN" altLang="en-US" sz="2800" dirty="0">
                <a:latin typeface="Times New Roman" panose="02020603050405020304" pitchFamily="18" charset="0"/>
                <a:ea typeface="宋体" panose="02010600030101010101" pitchFamily="2" charset="-122"/>
              </a:rPr>
              <a:t>2. 其他因素</a:t>
            </a:r>
            <a:endParaRPr lang="en-US" altLang="zh-CN" sz="2800" dirty="0">
              <a:latin typeface="Times New Roman" panose="02020603050405020304" pitchFamily="18" charset="0"/>
              <a:ea typeface="宋体" panose="02010600030101010101" pitchFamily="2" charset="-122"/>
            </a:endParaRPr>
          </a:p>
        </p:txBody>
      </p:sp>
      <p:sp>
        <p:nvSpPr>
          <p:cNvPr id="9" name="Text Box 7"/>
          <p:cNvSpPr txBox="1"/>
          <p:nvPr/>
        </p:nvSpPr>
        <p:spPr>
          <a:xfrm>
            <a:off x="938213" y="2586038"/>
            <a:ext cx="1695450" cy="457200"/>
          </a:xfrm>
          <a:prstGeom prst="rect">
            <a:avLst/>
          </a:prstGeom>
          <a:noFill/>
          <a:ln w="28575">
            <a:noFill/>
          </a:ln>
        </p:spPr>
        <p:txBody>
          <a:bodyPr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操作类型</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10" name="Text Box 8"/>
          <p:cNvSpPr txBox="1"/>
          <p:nvPr/>
        </p:nvSpPr>
        <p:spPr>
          <a:xfrm>
            <a:off x="938213" y="3194050"/>
            <a:ext cx="1550987" cy="457200"/>
          </a:xfrm>
          <a:prstGeom prst="rect">
            <a:avLst/>
          </a:prstGeom>
          <a:noFill/>
          <a:ln w="28575">
            <a:noFill/>
          </a:ln>
        </p:spPr>
        <p:txBody>
          <a:bodyPr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数据类型</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11" name="Text Box 9"/>
          <p:cNvSpPr txBox="1"/>
          <p:nvPr/>
        </p:nvSpPr>
        <p:spPr>
          <a:xfrm>
            <a:off x="938213" y="3695700"/>
            <a:ext cx="1409700" cy="457200"/>
          </a:xfrm>
          <a:prstGeom prst="rect">
            <a:avLst/>
          </a:prstGeom>
          <a:noFill/>
          <a:ln w="2857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指令格式</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12" name="Text Box 10"/>
          <p:cNvSpPr txBox="1"/>
          <p:nvPr/>
        </p:nvSpPr>
        <p:spPr>
          <a:xfrm>
            <a:off x="2846388" y="2586038"/>
            <a:ext cx="4473575" cy="457200"/>
          </a:xfrm>
          <a:prstGeom prst="rect">
            <a:avLst/>
          </a:prstGeom>
          <a:noFill/>
          <a:ln w="2857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包括指令个数及操作的难易程度</a:t>
            </a:r>
            <a:endParaRPr lang="zh-CN" altLang="en-US" sz="2400" dirty="0">
              <a:latin typeface="Times New Roman" panose="02020603050405020304" pitchFamily="18" charset="0"/>
              <a:ea typeface="宋体" panose="02010600030101010101" pitchFamily="2" charset="-122"/>
            </a:endParaRPr>
          </a:p>
        </p:txBody>
      </p:sp>
      <p:sp>
        <p:nvSpPr>
          <p:cNvPr id="13" name="Text Box 11"/>
          <p:cNvSpPr txBox="1"/>
          <p:nvPr/>
        </p:nvSpPr>
        <p:spPr>
          <a:xfrm>
            <a:off x="2846388" y="3676650"/>
            <a:ext cx="5086350" cy="512763"/>
          </a:xfrm>
          <a:prstGeom prst="rect">
            <a:avLst/>
          </a:prstGeom>
          <a:noFill/>
          <a:ln w="28575">
            <a:noFill/>
          </a:ln>
        </p:spPr>
        <p:txBody>
          <a:bodyPr anchor="t" anchorCtr="0">
            <a:spAutoFit/>
          </a:bodyPr>
          <a:p>
            <a:pPr>
              <a:lnSpc>
                <a:spcPct val="115000"/>
              </a:lnSpc>
            </a:pPr>
            <a:r>
              <a:rPr lang="zh-CN" altLang="en-US" sz="2400" dirty="0">
                <a:latin typeface="Times New Roman" panose="02020603050405020304" pitchFamily="18" charset="0"/>
                <a:ea typeface="宋体" panose="02010600030101010101" pitchFamily="2" charset="-122"/>
              </a:rPr>
              <a:t>指令字长是否固定</a:t>
            </a:r>
            <a:endParaRPr lang="zh-CN" altLang="en-US" sz="2400" dirty="0">
              <a:latin typeface="Times New Roman" panose="02020603050405020304" pitchFamily="18" charset="0"/>
              <a:ea typeface="宋体" panose="02010600030101010101" pitchFamily="2" charset="-122"/>
            </a:endParaRPr>
          </a:p>
        </p:txBody>
      </p:sp>
      <p:sp>
        <p:nvSpPr>
          <p:cNvPr id="14" name="Text Box 12"/>
          <p:cNvSpPr txBox="1"/>
          <p:nvPr/>
        </p:nvSpPr>
        <p:spPr>
          <a:xfrm>
            <a:off x="938213" y="5256213"/>
            <a:ext cx="1766887" cy="457200"/>
          </a:xfrm>
          <a:prstGeom prst="rect">
            <a:avLst/>
          </a:prstGeom>
          <a:noFill/>
          <a:ln w="28575">
            <a:noFill/>
          </a:ln>
        </p:spPr>
        <p:txBody>
          <a:bodyPr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寻址方式</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15" name="Text Box 13"/>
          <p:cNvSpPr txBox="1"/>
          <p:nvPr/>
        </p:nvSpPr>
        <p:spPr>
          <a:xfrm>
            <a:off x="938213" y="5789613"/>
            <a:ext cx="1716087" cy="457200"/>
          </a:xfrm>
          <a:prstGeom prst="rect">
            <a:avLst/>
          </a:prstGeom>
          <a:noFill/>
          <a:ln w="2857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寄存器个数</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16" name="Text Box 14"/>
          <p:cNvSpPr txBox="1"/>
          <p:nvPr/>
        </p:nvSpPr>
        <p:spPr>
          <a:xfrm>
            <a:off x="2846388" y="4722813"/>
            <a:ext cx="5692775" cy="512762"/>
          </a:xfrm>
          <a:prstGeom prst="rect">
            <a:avLst/>
          </a:prstGeom>
          <a:noFill/>
          <a:ln w="28575">
            <a:noFill/>
          </a:ln>
        </p:spPr>
        <p:txBody>
          <a:bodyPr anchor="t" anchorCtr="0">
            <a:spAutoFit/>
          </a:bodyPr>
          <a:p>
            <a:pPr>
              <a:lnSpc>
                <a:spcPct val="115000"/>
              </a:lnSpc>
            </a:pPr>
            <a:r>
              <a:rPr lang="zh-CN" altLang="en-US" sz="2400" dirty="0">
                <a:latin typeface="Times New Roman" panose="02020603050405020304" pitchFamily="18" charset="0"/>
                <a:ea typeface="宋体" panose="02010600030101010101" pitchFamily="2" charset="-122"/>
              </a:rPr>
              <a:t>地址码位数、地址个数、寻址方式类型</a:t>
            </a:r>
            <a:endParaRPr lang="en-US" altLang="zh-CN" sz="2400" dirty="0">
              <a:latin typeface="Times New Roman" panose="02020603050405020304" pitchFamily="18" charset="0"/>
              <a:ea typeface="宋体" panose="02010600030101010101" pitchFamily="2" charset="-122"/>
            </a:endParaRPr>
          </a:p>
        </p:txBody>
      </p:sp>
      <p:sp>
        <p:nvSpPr>
          <p:cNvPr id="17" name="Text Box 15"/>
          <p:cNvSpPr txBox="1"/>
          <p:nvPr/>
        </p:nvSpPr>
        <p:spPr>
          <a:xfrm>
            <a:off x="2846388" y="4200525"/>
            <a:ext cx="5943600" cy="512763"/>
          </a:xfrm>
          <a:prstGeom prst="rect">
            <a:avLst/>
          </a:prstGeom>
          <a:noFill/>
          <a:ln w="28575">
            <a:noFill/>
          </a:ln>
        </p:spPr>
        <p:txBody>
          <a:bodyPr anchor="t" anchorCtr="0">
            <a:spAutoFit/>
          </a:bodyPr>
          <a:p>
            <a:pPr>
              <a:lnSpc>
                <a:spcPct val="115000"/>
              </a:lnSpc>
            </a:pPr>
            <a:r>
              <a:rPr lang="zh-CN" altLang="en-US" sz="2400" dirty="0">
                <a:latin typeface="Times New Roman" panose="02020603050405020304" pitchFamily="18" charset="0"/>
                <a:ea typeface="宋体" panose="02010600030101010101" pitchFamily="2" charset="-122"/>
              </a:rPr>
              <a:t>操作码位数、是否采用扩展操作码技术，</a:t>
            </a:r>
            <a:endParaRPr lang="zh-CN" altLang="en-US" sz="2400" dirty="0">
              <a:latin typeface="Times New Roman" panose="02020603050405020304" pitchFamily="18" charset="0"/>
              <a:ea typeface="宋体" panose="02010600030101010101" pitchFamily="2" charset="-122"/>
            </a:endParaRPr>
          </a:p>
        </p:txBody>
      </p:sp>
      <p:sp>
        <p:nvSpPr>
          <p:cNvPr id="18" name="Text Box 16"/>
          <p:cNvSpPr txBox="1"/>
          <p:nvPr/>
        </p:nvSpPr>
        <p:spPr>
          <a:xfrm>
            <a:off x="2849563" y="3138488"/>
            <a:ext cx="5086350" cy="512762"/>
          </a:xfrm>
          <a:prstGeom prst="rect">
            <a:avLst/>
          </a:prstGeom>
          <a:noFill/>
          <a:ln w="28575">
            <a:noFill/>
          </a:ln>
        </p:spPr>
        <p:txBody>
          <a:bodyPr anchor="t" anchorCtr="0">
            <a:spAutoFit/>
          </a:bodyPr>
          <a:p>
            <a:pPr>
              <a:lnSpc>
                <a:spcPct val="115000"/>
              </a:lnSpc>
            </a:pPr>
            <a:r>
              <a:rPr lang="zh-CN" altLang="en-US" sz="2400" dirty="0">
                <a:latin typeface="Times New Roman" panose="02020603050405020304" pitchFamily="18" charset="0"/>
                <a:ea typeface="宋体" panose="02010600030101010101" pitchFamily="2" charset="-122"/>
              </a:rPr>
              <a:t>确定哪些数据类型可参与操作</a:t>
            </a:r>
            <a:endParaRPr lang="zh-CN" altLang="en-US" sz="2400" dirty="0">
              <a:latin typeface="Times New Roman" panose="02020603050405020304" pitchFamily="18" charset="0"/>
              <a:ea typeface="宋体" panose="02010600030101010101" pitchFamily="2" charset="-122"/>
            </a:endParaRPr>
          </a:p>
        </p:txBody>
      </p:sp>
      <p:sp>
        <p:nvSpPr>
          <p:cNvPr id="19" name="Text Box 17"/>
          <p:cNvSpPr txBox="1"/>
          <p:nvPr/>
        </p:nvSpPr>
        <p:spPr>
          <a:xfrm>
            <a:off x="2846388" y="5200650"/>
            <a:ext cx="5692775" cy="512763"/>
          </a:xfrm>
          <a:prstGeom prst="rect">
            <a:avLst/>
          </a:prstGeom>
          <a:noFill/>
          <a:ln w="28575">
            <a:noFill/>
          </a:ln>
        </p:spPr>
        <p:txBody>
          <a:bodyPr anchor="t" anchorCtr="0">
            <a:spAutoFit/>
          </a:bodyPr>
          <a:p>
            <a:pPr>
              <a:lnSpc>
                <a:spcPct val="115000"/>
              </a:lnSpc>
            </a:pPr>
            <a:r>
              <a:rPr lang="zh-CN" altLang="en-US" sz="2400" dirty="0">
                <a:latin typeface="Times New Roman" panose="02020603050405020304" pitchFamily="18" charset="0"/>
                <a:ea typeface="宋体" panose="02010600030101010101" pitchFamily="2" charset="-122"/>
              </a:rPr>
              <a:t>指令寻址、操作数寻址</a:t>
            </a:r>
            <a:endParaRPr lang="en-US" altLang="zh-CN" sz="2400" dirty="0">
              <a:latin typeface="Times New Roman" panose="02020603050405020304" pitchFamily="18" charset="0"/>
              <a:ea typeface="宋体" panose="02010600030101010101" pitchFamily="2" charset="-122"/>
            </a:endParaRPr>
          </a:p>
        </p:txBody>
      </p:sp>
      <p:sp>
        <p:nvSpPr>
          <p:cNvPr id="20" name="Text Box 18"/>
          <p:cNvSpPr txBox="1"/>
          <p:nvPr/>
        </p:nvSpPr>
        <p:spPr>
          <a:xfrm>
            <a:off x="2846388" y="5734050"/>
            <a:ext cx="5692775" cy="512763"/>
          </a:xfrm>
          <a:prstGeom prst="rect">
            <a:avLst/>
          </a:prstGeom>
          <a:noFill/>
          <a:ln w="28575">
            <a:noFill/>
          </a:ln>
        </p:spPr>
        <p:txBody>
          <a:bodyPr anchor="t" anchorCtr="0">
            <a:spAutoFit/>
          </a:bodyPr>
          <a:p>
            <a:pPr>
              <a:lnSpc>
                <a:spcPct val="115000"/>
              </a:lnSpc>
            </a:pPr>
            <a:r>
              <a:rPr lang="zh-CN" altLang="en-US" sz="2400" dirty="0">
                <a:latin typeface="Times New Roman" panose="02020603050405020304" pitchFamily="18" charset="0"/>
                <a:ea typeface="宋体" panose="02010600030101010101" pitchFamily="2" charset="-122"/>
              </a:rPr>
              <a:t>寄存器的多少直接影响指令的执行时间</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linds(horizontal)">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blinds(horizontal)">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linds(horizontal)">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xfrm>
            <a:off x="1123950" y="404813"/>
            <a:ext cx="7696200" cy="762000"/>
          </a:xfrm>
          <a:ln/>
        </p:spPr>
        <p:txBody>
          <a:bodyPr vert="horz" wrap="square" lIns="91440" tIns="45720" rIns="91440" bIns="45720" anchor="ctr" anchorCtr="0"/>
          <a:p>
            <a:pPr eaLnBrk="1" hangingPunct="1"/>
            <a:r>
              <a:rPr lang="en-US" altLang="zh-CN" sz="4800" dirty="0">
                <a:solidFill>
                  <a:srgbClr val="C00000"/>
                </a:solidFill>
                <a:latin typeface="微软雅黑 Light" panose="020B0502040204020203" pitchFamily="34" charset="-122"/>
                <a:ea typeface="微软雅黑 Light" panose="020B0502040204020203" pitchFamily="34" charset="-122"/>
                <a:cs typeface="+mj-cs"/>
              </a:rPr>
              <a:t>7.4.2 </a:t>
            </a:r>
            <a:r>
              <a:rPr lang="zh-CN" altLang="en-US" sz="4800" dirty="0">
                <a:solidFill>
                  <a:srgbClr val="C00000"/>
                </a:solidFill>
                <a:latin typeface="微软雅黑 Light" panose="020B0502040204020203" pitchFamily="34" charset="-122"/>
                <a:ea typeface="微软雅黑 Light" panose="020B0502040204020203" pitchFamily="34" charset="-122"/>
                <a:cs typeface="+mj-cs"/>
              </a:rPr>
              <a:t>指令格式举例</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70658" name="Rectangle 3"/>
          <p:cNvSpPr>
            <a:spLocks noGrp="1"/>
          </p:cNvSpPr>
          <p:nvPr>
            <p:ph idx="1"/>
          </p:nvPr>
        </p:nvSpPr>
        <p:spPr>
          <a:xfrm>
            <a:off x="2987675" y="2133600"/>
            <a:ext cx="2895600" cy="2514600"/>
          </a:xfrm>
          <a:ln/>
        </p:spPr>
        <p:txBody>
          <a:bodyPr vert="horz" wrap="square" lIns="91440" tIns="45720" rIns="91440" bIns="45720" anchor="t" anchorCtr="0"/>
          <a:p>
            <a:pPr marL="0" indent="0" eaLnBrk="1" hangingPunct="1">
              <a:buFont typeface="Wingdings" panose="05000000000000000000" pitchFamily="2" charset="2"/>
              <a:buNone/>
            </a:pPr>
            <a:r>
              <a:rPr lang="en-US" altLang="zh-CN" sz="3200" dirty="0">
                <a:solidFill>
                  <a:schemeClr val="tx1"/>
                </a:solidFill>
                <a:latin typeface="微软雅黑 Light" panose="020B0502040204020203" pitchFamily="34" charset="-122"/>
                <a:ea typeface="微软雅黑 Light" panose="020B0502040204020203" pitchFamily="34" charset="-122"/>
                <a:cs typeface="+mn-cs"/>
                <a:hlinkClick r:id="rId1" action="ppaction://hlinksldjump"/>
              </a:rPr>
              <a:t>PDP – 8</a:t>
            </a:r>
            <a:endParaRPr lang="en-US" altLang="zh-CN" sz="3200" dirty="0">
              <a:solidFill>
                <a:schemeClr val="tx1"/>
              </a:solidFill>
              <a:latin typeface="微软雅黑 Light" panose="020B0502040204020203" pitchFamily="34" charset="-122"/>
              <a:ea typeface="微软雅黑 Light" panose="020B0502040204020203" pitchFamily="34" charset="-122"/>
              <a:cs typeface="+mn-cs"/>
            </a:endParaRPr>
          </a:p>
          <a:p>
            <a:pPr marL="0" indent="0" eaLnBrk="1" hangingPunct="1">
              <a:buFont typeface="Wingdings" panose="05000000000000000000" pitchFamily="2" charset="2"/>
              <a:buNone/>
            </a:pPr>
            <a:r>
              <a:rPr lang="en-US" altLang="zh-CN" sz="3200" dirty="0">
                <a:solidFill>
                  <a:schemeClr val="tx1"/>
                </a:solidFill>
                <a:latin typeface="微软雅黑 Light" panose="020B0502040204020203" pitchFamily="34" charset="-122"/>
                <a:ea typeface="微软雅黑 Light" panose="020B0502040204020203" pitchFamily="34" charset="-122"/>
                <a:cs typeface="+mn-cs"/>
                <a:hlinkClick r:id="rId2" action="ppaction://hlinksldjump"/>
              </a:rPr>
              <a:t>PDP – 11</a:t>
            </a:r>
            <a:endParaRPr lang="en-US" altLang="zh-CN" sz="3200" dirty="0">
              <a:solidFill>
                <a:schemeClr val="tx1"/>
              </a:solidFill>
              <a:latin typeface="微软雅黑 Light" panose="020B0502040204020203" pitchFamily="34" charset="-122"/>
              <a:ea typeface="微软雅黑 Light" panose="020B0502040204020203" pitchFamily="34" charset="-122"/>
              <a:cs typeface="+mn-cs"/>
            </a:endParaRPr>
          </a:p>
          <a:p>
            <a:pPr marL="0" indent="0" eaLnBrk="1" hangingPunct="1">
              <a:buFont typeface="Wingdings" panose="05000000000000000000" pitchFamily="2" charset="2"/>
              <a:buNone/>
            </a:pPr>
            <a:r>
              <a:rPr lang="en-US" altLang="zh-CN" sz="3200" dirty="0">
                <a:solidFill>
                  <a:schemeClr val="tx1"/>
                </a:solidFill>
                <a:latin typeface="微软雅黑 Light" panose="020B0502040204020203" pitchFamily="34" charset="-122"/>
                <a:ea typeface="微软雅黑 Light" panose="020B0502040204020203" pitchFamily="34" charset="-122"/>
                <a:cs typeface="+mn-cs"/>
                <a:hlinkClick r:id="rId3" action="ppaction://hlinksldjump"/>
              </a:rPr>
              <a:t>IBM 360</a:t>
            </a:r>
            <a:endParaRPr lang="en-US" altLang="zh-CN" sz="3200" dirty="0">
              <a:solidFill>
                <a:schemeClr val="tx1"/>
              </a:solidFill>
              <a:latin typeface="微软雅黑 Light" panose="020B0502040204020203" pitchFamily="34" charset="-122"/>
              <a:ea typeface="微软雅黑 Light" panose="020B0502040204020203" pitchFamily="34" charset="-122"/>
              <a:cs typeface="+mn-cs"/>
            </a:endParaRPr>
          </a:p>
          <a:p>
            <a:pPr marL="0" indent="0" eaLnBrk="1" hangingPunct="1">
              <a:buFont typeface="Wingdings" panose="05000000000000000000" pitchFamily="2" charset="2"/>
              <a:buNone/>
            </a:pPr>
            <a:r>
              <a:rPr lang="en-US" altLang="zh-CN" sz="3200" dirty="0">
                <a:solidFill>
                  <a:schemeClr val="tx1"/>
                </a:solidFill>
                <a:latin typeface="微软雅黑 Light" panose="020B0502040204020203" pitchFamily="34" charset="-122"/>
                <a:ea typeface="微软雅黑 Light" panose="020B0502040204020203" pitchFamily="34" charset="-122"/>
                <a:cs typeface="+mn-cs"/>
                <a:hlinkClick r:id="rId4" action="ppaction://hlinksldjump"/>
              </a:rPr>
              <a:t>Intel 8086</a:t>
            </a:r>
            <a:endParaRPr lang="en-US" altLang="zh-CN" sz="3200" dirty="0">
              <a:solidFill>
                <a:schemeClr val="tx1"/>
              </a:solidFill>
              <a:latin typeface="微软雅黑 Light" panose="020B0502040204020203" pitchFamily="34" charset="-122"/>
              <a:ea typeface="微软雅黑 Light" panose="020B0502040204020203" pitchFamily="34" charset="-122"/>
              <a:cs typeface="+mn-cs"/>
              <a:hlinkClick r:id="rId4" action="ppaction://hlinksldjump"/>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en-US" altLang="zh-CN" sz="4800" dirty="0">
                <a:solidFill>
                  <a:srgbClr val="C00000"/>
                </a:solidFill>
                <a:latin typeface="微软雅黑 Light" panose="020B0502040204020203" pitchFamily="34" charset="-122"/>
                <a:ea typeface="微软雅黑 Light" panose="020B0502040204020203" pitchFamily="34" charset="-122"/>
                <a:cs typeface="+mj-cs"/>
              </a:rPr>
              <a:t>PDP – 8</a:t>
            </a:r>
            <a:endParaRPr lang="en-US" altLang="zh-CN"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40" name="Text Box 4"/>
          <p:cNvSpPr txBox="1"/>
          <p:nvPr/>
        </p:nvSpPr>
        <p:spPr>
          <a:xfrm>
            <a:off x="3260725" y="1268413"/>
            <a:ext cx="3978275" cy="519112"/>
          </a:xfrm>
          <a:prstGeom prst="rect">
            <a:avLst/>
          </a:prstGeom>
          <a:noFill/>
          <a:ln w="28575">
            <a:noFill/>
          </a:ln>
        </p:spPr>
        <p:txBody>
          <a:bodyPr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指令字长固定 12 位</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nvGrpSpPr>
          <p:cNvPr id="2" name="Group 45"/>
          <p:cNvGrpSpPr/>
          <p:nvPr/>
        </p:nvGrpSpPr>
        <p:grpSpPr>
          <a:xfrm>
            <a:off x="1082675" y="2093913"/>
            <a:ext cx="5992813" cy="933450"/>
            <a:chOff x="737" y="1524"/>
            <a:chExt cx="3775" cy="588"/>
          </a:xfrm>
        </p:grpSpPr>
        <p:sp>
          <p:nvSpPr>
            <p:cNvPr id="71684" name="Text Box 6"/>
            <p:cNvSpPr txBox="1"/>
            <p:nvPr/>
          </p:nvSpPr>
          <p:spPr>
            <a:xfrm>
              <a:off x="1730" y="1583"/>
              <a:ext cx="2686" cy="250"/>
            </a:xfrm>
            <a:prstGeom prst="rect">
              <a:avLst/>
            </a:prstGeom>
            <a:noFill/>
            <a:ln w="9525">
              <a:noFill/>
            </a:ln>
          </p:spPr>
          <p:txBody>
            <a:bodyPr lIns="0" anchor="t" anchorCtr="0">
              <a:spAutoFit/>
            </a:bodyPr>
            <a:p>
              <a:r>
                <a:rPr lang="zh-CN" altLang="en-US"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操作码   </a:t>
              </a:r>
              <a:r>
                <a:rPr lang="zh-CN" altLang="en-US"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间   </a:t>
              </a:r>
              <a:r>
                <a:rPr lang="zh-CN" altLang="en-US" sz="1200"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页               地址码</a:t>
              </a:r>
              <a:endParaRPr lang="zh-CN" altLang="en-US" sz="2000" dirty="0">
                <a:latin typeface="Times New Roman" panose="02020603050405020304" pitchFamily="18" charset="0"/>
                <a:ea typeface="宋体" panose="02010600030101010101" pitchFamily="2" charset="-122"/>
              </a:endParaRPr>
            </a:p>
          </p:txBody>
        </p:sp>
        <p:sp>
          <p:nvSpPr>
            <p:cNvPr id="71685" name="Rectangle 7"/>
            <p:cNvSpPr/>
            <p:nvPr/>
          </p:nvSpPr>
          <p:spPr>
            <a:xfrm>
              <a:off x="1692" y="1526"/>
              <a:ext cx="2724" cy="336"/>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1686" name="Line 8"/>
            <p:cNvSpPr/>
            <p:nvPr/>
          </p:nvSpPr>
          <p:spPr>
            <a:xfrm>
              <a:off x="2316" y="1526"/>
              <a:ext cx="0" cy="336"/>
            </a:xfrm>
            <a:prstGeom prst="line">
              <a:avLst/>
            </a:prstGeom>
            <a:ln w="28575" cap="flat" cmpd="sng">
              <a:solidFill>
                <a:schemeClr val="tx1"/>
              </a:solidFill>
              <a:prstDash val="solid"/>
              <a:round/>
              <a:headEnd type="none" w="med" len="med"/>
              <a:tailEnd type="none" w="med" len="med"/>
            </a:ln>
          </p:spPr>
        </p:sp>
        <p:sp>
          <p:nvSpPr>
            <p:cNvPr id="71687" name="Line 9"/>
            <p:cNvSpPr/>
            <p:nvPr/>
          </p:nvSpPr>
          <p:spPr>
            <a:xfrm>
              <a:off x="2627" y="1526"/>
              <a:ext cx="0" cy="336"/>
            </a:xfrm>
            <a:prstGeom prst="line">
              <a:avLst/>
            </a:prstGeom>
            <a:ln w="28575" cap="flat" cmpd="sng">
              <a:solidFill>
                <a:schemeClr val="tx1"/>
              </a:solidFill>
              <a:prstDash val="solid"/>
              <a:round/>
              <a:headEnd type="none" w="med" len="med"/>
              <a:tailEnd type="none" w="med" len="med"/>
            </a:ln>
          </p:spPr>
        </p:sp>
        <p:sp>
          <p:nvSpPr>
            <p:cNvPr id="71688" name="Line 10"/>
            <p:cNvSpPr/>
            <p:nvPr/>
          </p:nvSpPr>
          <p:spPr>
            <a:xfrm>
              <a:off x="2940" y="1526"/>
              <a:ext cx="0" cy="336"/>
            </a:xfrm>
            <a:prstGeom prst="line">
              <a:avLst/>
            </a:prstGeom>
            <a:ln w="28575" cap="flat" cmpd="sng">
              <a:solidFill>
                <a:schemeClr val="tx1"/>
              </a:solidFill>
              <a:prstDash val="solid"/>
              <a:round/>
              <a:headEnd type="none" w="med" len="med"/>
              <a:tailEnd type="none" w="med" len="med"/>
            </a:ln>
          </p:spPr>
        </p:sp>
        <p:sp>
          <p:nvSpPr>
            <p:cNvPr id="71689" name="Text Box 11"/>
            <p:cNvSpPr txBox="1"/>
            <p:nvPr/>
          </p:nvSpPr>
          <p:spPr>
            <a:xfrm>
              <a:off x="737" y="1524"/>
              <a:ext cx="921"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访存类指令</a:t>
              </a:r>
              <a:endParaRPr lang="zh-CN" altLang="en-US" sz="2000" dirty="0">
                <a:latin typeface="Times New Roman" panose="02020603050405020304" pitchFamily="18" charset="0"/>
                <a:ea typeface="宋体" panose="02010600030101010101" pitchFamily="2" charset="-122"/>
              </a:endParaRPr>
            </a:p>
          </p:txBody>
        </p:sp>
        <p:sp>
          <p:nvSpPr>
            <p:cNvPr id="71690" name="Text Box 12"/>
            <p:cNvSpPr txBox="1"/>
            <p:nvPr/>
          </p:nvSpPr>
          <p:spPr>
            <a:xfrm>
              <a:off x="1679" y="1862"/>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a:t>
              </a:r>
              <a:endParaRPr lang="zh-CN" altLang="en-US" sz="2000" dirty="0">
                <a:latin typeface="Times New Roman" panose="02020603050405020304" pitchFamily="18" charset="0"/>
                <a:ea typeface="宋体" panose="02010600030101010101" pitchFamily="2" charset="-122"/>
              </a:endParaRPr>
            </a:p>
          </p:txBody>
        </p:sp>
        <p:sp>
          <p:nvSpPr>
            <p:cNvPr id="71691" name="Text Box 13"/>
            <p:cNvSpPr txBox="1"/>
            <p:nvPr/>
          </p:nvSpPr>
          <p:spPr>
            <a:xfrm>
              <a:off x="2093" y="1862"/>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a:t>
              </a:r>
              <a:endParaRPr lang="zh-CN" altLang="en-US" sz="2000" dirty="0">
                <a:latin typeface="Times New Roman" panose="02020603050405020304" pitchFamily="18" charset="0"/>
                <a:ea typeface="宋体" panose="02010600030101010101" pitchFamily="2" charset="-122"/>
              </a:endParaRPr>
            </a:p>
          </p:txBody>
        </p:sp>
        <p:sp>
          <p:nvSpPr>
            <p:cNvPr id="71692" name="Text Box 14"/>
            <p:cNvSpPr txBox="1"/>
            <p:nvPr/>
          </p:nvSpPr>
          <p:spPr>
            <a:xfrm>
              <a:off x="2375" y="1862"/>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3</a:t>
              </a:r>
              <a:endParaRPr lang="zh-CN" altLang="en-US" sz="2000" dirty="0">
                <a:latin typeface="Times New Roman" panose="02020603050405020304" pitchFamily="18" charset="0"/>
                <a:ea typeface="宋体" panose="02010600030101010101" pitchFamily="2" charset="-122"/>
              </a:endParaRPr>
            </a:p>
          </p:txBody>
        </p:sp>
        <p:sp>
          <p:nvSpPr>
            <p:cNvPr id="71693" name="Text Box 15"/>
            <p:cNvSpPr txBox="1"/>
            <p:nvPr/>
          </p:nvSpPr>
          <p:spPr>
            <a:xfrm>
              <a:off x="2936" y="1862"/>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5</a:t>
              </a:r>
              <a:endParaRPr lang="zh-CN" altLang="en-US" sz="2000" dirty="0">
                <a:latin typeface="Times New Roman" panose="02020603050405020304" pitchFamily="18" charset="0"/>
                <a:ea typeface="宋体" panose="02010600030101010101" pitchFamily="2" charset="-122"/>
              </a:endParaRPr>
            </a:p>
          </p:txBody>
        </p:sp>
        <p:sp>
          <p:nvSpPr>
            <p:cNvPr id="71694" name="Text Box 16"/>
            <p:cNvSpPr txBox="1"/>
            <p:nvPr/>
          </p:nvSpPr>
          <p:spPr>
            <a:xfrm>
              <a:off x="2675" y="1862"/>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4</a:t>
              </a:r>
              <a:endParaRPr lang="zh-CN" altLang="en-US" sz="2000" dirty="0">
                <a:latin typeface="Times New Roman" panose="02020603050405020304" pitchFamily="18" charset="0"/>
                <a:ea typeface="宋体" panose="02010600030101010101" pitchFamily="2" charset="-122"/>
              </a:endParaRPr>
            </a:p>
          </p:txBody>
        </p:sp>
        <p:sp>
          <p:nvSpPr>
            <p:cNvPr id="71695" name="Text Box 17"/>
            <p:cNvSpPr txBox="1"/>
            <p:nvPr/>
          </p:nvSpPr>
          <p:spPr>
            <a:xfrm>
              <a:off x="4236" y="1862"/>
              <a:ext cx="27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11</a:t>
              </a:r>
              <a:endParaRPr lang="zh-CN" altLang="en-US" sz="2000" dirty="0">
                <a:latin typeface="Times New Roman" panose="02020603050405020304" pitchFamily="18" charset="0"/>
                <a:ea typeface="宋体" panose="02010600030101010101" pitchFamily="2" charset="-122"/>
              </a:endParaRPr>
            </a:p>
          </p:txBody>
        </p:sp>
      </p:grpSp>
      <p:grpSp>
        <p:nvGrpSpPr>
          <p:cNvPr id="3" name="Group 43"/>
          <p:cNvGrpSpPr/>
          <p:nvPr/>
        </p:nvGrpSpPr>
        <p:grpSpPr>
          <a:xfrm>
            <a:off x="827088" y="4916488"/>
            <a:ext cx="6248400" cy="1006475"/>
            <a:chOff x="576" y="3302"/>
            <a:chExt cx="3936" cy="634"/>
          </a:xfrm>
        </p:grpSpPr>
        <p:sp>
          <p:nvSpPr>
            <p:cNvPr id="71697" name="Rectangle 19"/>
            <p:cNvSpPr/>
            <p:nvPr/>
          </p:nvSpPr>
          <p:spPr>
            <a:xfrm>
              <a:off x="1692" y="3302"/>
              <a:ext cx="2724" cy="336"/>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1698" name="Text Box 20"/>
            <p:cNvSpPr txBox="1"/>
            <p:nvPr/>
          </p:nvSpPr>
          <p:spPr>
            <a:xfrm>
              <a:off x="576" y="3312"/>
              <a:ext cx="1082"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寄存器类指令</a:t>
              </a:r>
              <a:endParaRPr lang="zh-CN" altLang="en-US" sz="2000" dirty="0">
                <a:latin typeface="Times New Roman" panose="02020603050405020304" pitchFamily="18" charset="0"/>
                <a:ea typeface="宋体" panose="02010600030101010101" pitchFamily="2" charset="-122"/>
              </a:endParaRPr>
            </a:p>
          </p:txBody>
        </p:sp>
        <p:sp>
          <p:nvSpPr>
            <p:cNvPr id="71699" name="Text Box 21"/>
            <p:cNvSpPr txBox="1"/>
            <p:nvPr/>
          </p:nvSpPr>
          <p:spPr>
            <a:xfrm>
              <a:off x="1730" y="3359"/>
              <a:ext cx="2782" cy="250"/>
            </a:xfrm>
            <a:prstGeom prst="rect">
              <a:avLst/>
            </a:prstGeom>
            <a:noFill/>
            <a:ln w="9525">
              <a:noFill/>
            </a:ln>
          </p:spPr>
          <p:txBody>
            <a:bodyPr lIns="0" anchor="t" anchorCtr="0">
              <a:spAutoFit/>
            </a:bodyPr>
            <a:p>
              <a:r>
                <a:rPr lang="zh-CN" altLang="en-US"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1   1   1                    辅助操作码</a:t>
              </a:r>
              <a:endParaRPr lang="zh-CN" altLang="en-US" sz="2000" dirty="0">
                <a:latin typeface="Times New Roman" panose="02020603050405020304" pitchFamily="18" charset="0"/>
                <a:ea typeface="宋体" panose="02010600030101010101" pitchFamily="2" charset="-122"/>
              </a:endParaRPr>
            </a:p>
          </p:txBody>
        </p:sp>
        <p:sp>
          <p:nvSpPr>
            <p:cNvPr id="71700" name="Line 22"/>
            <p:cNvSpPr/>
            <p:nvPr/>
          </p:nvSpPr>
          <p:spPr>
            <a:xfrm>
              <a:off x="2316" y="3302"/>
              <a:ext cx="0" cy="336"/>
            </a:xfrm>
            <a:prstGeom prst="line">
              <a:avLst/>
            </a:prstGeom>
            <a:ln w="28575" cap="flat" cmpd="sng">
              <a:solidFill>
                <a:schemeClr val="tx1"/>
              </a:solidFill>
              <a:prstDash val="solid"/>
              <a:round/>
              <a:headEnd type="none" w="med" len="med"/>
              <a:tailEnd type="none" w="med" len="med"/>
            </a:ln>
          </p:spPr>
        </p:sp>
        <p:sp>
          <p:nvSpPr>
            <p:cNvPr id="71701" name="Text Box 23"/>
            <p:cNvSpPr txBox="1"/>
            <p:nvPr/>
          </p:nvSpPr>
          <p:spPr>
            <a:xfrm>
              <a:off x="1706" y="3686"/>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a:t>
              </a:r>
              <a:endParaRPr lang="zh-CN" altLang="en-US" sz="2000" dirty="0">
                <a:latin typeface="Times New Roman" panose="02020603050405020304" pitchFamily="18" charset="0"/>
                <a:ea typeface="宋体" panose="02010600030101010101" pitchFamily="2" charset="-122"/>
              </a:endParaRPr>
            </a:p>
          </p:txBody>
        </p:sp>
        <p:sp>
          <p:nvSpPr>
            <p:cNvPr id="71702" name="Text Box 24"/>
            <p:cNvSpPr txBox="1"/>
            <p:nvPr/>
          </p:nvSpPr>
          <p:spPr>
            <a:xfrm>
              <a:off x="2111" y="3686"/>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a:t>
              </a:r>
              <a:endParaRPr lang="zh-CN" altLang="en-US" sz="2000" dirty="0">
                <a:latin typeface="Times New Roman" panose="02020603050405020304" pitchFamily="18" charset="0"/>
                <a:ea typeface="宋体" panose="02010600030101010101" pitchFamily="2" charset="-122"/>
              </a:endParaRPr>
            </a:p>
          </p:txBody>
        </p:sp>
        <p:sp>
          <p:nvSpPr>
            <p:cNvPr id="71703" name="Text Box 25"/>
            <p:cNvSpPr txBox="1"/>
            <p:nvPr/>
          </p:nvSpPr>
          <p:spPr>
            <a:xfrm>
              <a:off x="2304" y="3686"/>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3</a:t>
              </a:r>
              <a:endParaRPr lang="zh-CN" altLang="en-US" sz="2000" dirty="0">
                <a:latin typeface="Times New Roman" panose="02020603050405020304" pitchFamily="18" charset="0"/>
                <a:ea typeface="宋体" panose="02010600030101010101" pitchFamily="2" charset="-122"/>
              </a:endParaRPr>
            </a:p>
          </p:txBody>
        </p:sp>
        <p:sp>
          <p:nvSpPr>
            <p:cNvPr id="71704" name="Text Box 26"/>
            <p:cNvSpPr txBox="1"/>
            <p:nvPr/>
          </p:nvSpPr>
          <p:spPr>
            <a:xfrm>
              <a:off x="4236" y="3686"/>
              <a:ext cx="27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11</a:t>
              </a:r>
              <a:endParaRPr lang="zh-CN" altLang="en-US" sz="2000" dirty="0">
                <a:latin typeface="Times New Roman" panose="02020603050405020304" pitchFamily="18" charset="0"/>
                <a:ea typeface="宋体" panose="02010600030101010101" pitchFamily="2" charset="-122"/>
              </a:endParaRPr>
            </a:p>
          </p:txBody>
        </p:sp>
      </p:grpSp>
      <p:grpSp>
        <p:nvGrpSpPr>
          <p:cNvPr id="4" name="Group 42"/>
          <p:cNvGrpSpPr/>
          <p:nvPr/>
        </p:nvGrpSpPr>
        <p:grpSpPr>
          <a:xfrm>
            <a:off x="1165225" y="3468688"/>
            <a:ext cx="6062663" cy="930275"/>
            <a:chOff x="789" y="2390"/>
            <a:chExt cx="3819" cy="586"/>
          </a:xfrm>
        </p:grpSpPr>
        <p:sp>
          <p:nvSpPr>
            <p:cNvPr id="71706" name="Rectangle 28"/>
            <p:cNvSpPr/>
            <p:nvPr/>
          </p:nvSpPr>
          <p:spPr>
            <a:xfrm>
              <a:off x="1692" y="2390"/>
              <a:ext cx="2724" cy="336"/>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1707" name="Text Box 29"/>
            <p:cNvSpPr txBox="1"/>
            <p:nvPr/>
          </p:nvSpPr>
          <p:spPr>
            <a:xfrm>
              <a:off x="789" y="2448"/>
              <a:ext cx="869"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I/O </a:t>
              </a:r>
              <a:r>
                <a:rPr lang="zh-CN" altLang="en-US" sz="2000" dirty="0">
                  <a:latin typeface="Times New Roman" panose="02020603050405020304" pitchFamily="18" charset="0"/>
                  <a:ea typeface="宋体" panose="02010600030101010101" pitchFamily="2" charset="-122"/>
                </a:rPr>
                <a:t>类指令</a:t>
              </a:r>
              <a:endParaRPr lang="zh-CN" altLang="en-US" sz="2000" dirty="0">
                <a:latin typeface="Times New Roman" panose="02020603050405020304" pitchFamily="18" charset="0"/>
                <a:ea typeface="宋体" panose="02010600030101010101" pitchFamily="2" charset="-122"/>
              </a:endParaRPr>
            </a:p>
          </p:txBody>
        </p:sp>
        <p:sp>
          <p:nvSpPr>
            <p:cNvPr id="71708" name="Text Box 30"/>
            <p:cNvSpPr txBox="1"/>
            <p:nvPr/>
          </p:nvSpPr>
          <p:spPr>
            <a:xfrm>
              <a:off x="1730" y="2438"/>
              <a:ext cx="2878" cy="250"/>
            </a:xfrm>
            <a:prstGeom prst="rect">
              <a:avLst/>
            </a:prstGeom>
            <a:noFill/>
            <a:ln w="9525">
              <a:noFill/>
            </a:ln>
          </p:spPr>
          <p:txBody>
            <a:bodyPr lIns="0" anchor="t" anchorCtr="0">
              <a:spAutoFit/>
            </a:bodyPr>
            <a:p>
              <a:r>
                <a:rPr lang="zh-CN" altLang="en-US"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1   1   0                 设备                操作码</a:t>
              </a:r>
              <a:endParaRPr lang="zh-CN" altLang="en-US" sz="2000" dirty="0">
                <a:latin typeface="Times New Roman" panose="02020603050405020304" pitchFamily="18" charset="0"/>
                <a:ea typeface="宋体" panose="02010600030101010101" pitchFamily="2" charset="-122"/>
              </a:endParaRPr>
            </a:p>
          </p:txBody>
        </p:sp>
        <p:sp>
          <p:nvSpPr>
            <p:cNvPr id="71709" name="Line 31"/>
            <p:cNvSpPr/>
            <p:nvPr/>
          </p:nvSpPr>
          <p:spPr>
            <a:xfrm>
              <a:off x="2316" y="2390"/>
              <a:ext cx="0" cy="336"/>
            </a:xfrm>
            <a:prstGeom prst="line">
              <a:avLst/>
            </a:prstGeom>
            <a:ln w="28575" cap="flat" cmpd="sng">
              <a:solidFill>
                <a:schemeClr val="tx1"/>
              </a:solidFill>
              <a:prstDash val="solid"/>
              <a:round/>
              <a:headEnd type="none" w="med" len="med"/>
              <a:tailEnd type="none" w="med" len="med"/>
            </a:ln>
          </p:spPr>
        </p:sp>
        <p:sp>
          <p:nvSpPr>
            <p:cNvPr id="71710" name="Text Box 32"/>
            <p:cNvSpPr txBox="1"/>
            <p:nvPr/>
          </p:nvSpPr>
          <p:spPr>
            <a:xfrm>
              <a:off x="1680" y="2726"/>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a:t>
              </a:r>
              <a:endParaRPr lang="zh-CN" altLang="en-US" sz="2000" dirty="0">
                <a:latin typeface="Times New Roman" panose="02020603050405020304" pitchFamily="18" charset="0"/>
                <a:ea typeface="宋体" panose="02010600030101010101" pitchFamily="2" charset="-122"/>
              </a:endParaRPr>
            </a:p>
          </p:txBody>
        </p:sp>
        <p:sp>
          <p:nvSpPr>
            <p:cNvPr id="71711" name="Text Box 33"/>
            <p:cNvSpPr txBox="1"/>
            <p:nvPr/>
          </p:nvSpPr>
          <p:spPr>
            <a:xfrm>
              <a:off x="2102" y="2726"/>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2</a:t>
              </a:r>
              <a:endParaRPr lang="zh-CN" altLang="en-US" sz="2000" dirty="0">
                <a:latin typeface="Times New Roman" panose="02020603050405020304" pitchFamily="18" charset="0"/>
                <a:ea typeface="宋体" panose="02010600030101010101" pitchFamily="2" charset="-122"/>
              </a:endParaRPr>
            </a:p>
          </p:txBody>
        </p:sp>
        <p:sp>
          <p:nvSpPr>
            <p:cNvPr id="71712" name="Text Box 34"/>
            <p:cNvSpPr txBox="1"/>
            <p:nvPr/>
          </p:nvSpPr>
          <p:spPr>
            <a:xfrm>
              <a:off x="2304" y="2726"/>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3</a:t>
              </a:r>
              <a:endParaRPr lang="zh-CN" altLang="en-US" sz="2000" dirty="0">
                <a:latin typeface="Times New Roman" panose="02020603050405020304" pitchFamily="18" charset="0"/>
                <a:ea typeface="宋体" panose="02010600030101010101" pitchFamily="2" charset="-122"/>
              </a:endParaRPr>
            </a:p>
          </p:txBody>
        </p:sp>
        <p:sp>
          <p:nvSpPr>
            <p:cNvPr id="71713" name="Text Box 35"/>
            <p:cNvSpPr txBox="1"/>
            <p:nvPr/>
          </p:nvSpPr>
          <p:spPr>
            <a:xfrm>
              <a:off x="4236" y="2726"/>
              <a:ext cx="27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11</a:t>
              </a:r>
              <a:endParaRPr lang="zh-CN" altLang="en-US" sz="2000" dirty="0">
                <a:latin typeface="Times New Roman" panose="02020603050405020304" pitchFamily="18" charset="0"/>
                <a:ea typeface="宋体" panose="02010600030101010101" pitchFamily="2" charset="-122"/>
              </a:endParaRPr>
            </a:p>
          </p:txBody>
        </p:sp>
        <p:sp>
          <p:nvSpPr>
            <p:cNvPr id="71714" name="Line 36"/>
            <p:cNvSpPr/>
            <p:nvPr/>
          </p:nvSpPr>
          <p:spPr>
            <a:xfrm>
              <a:off x="3792" y="2400"/>
              <a:ext cx="0" cy="336"/>
            </a:xfrm>
            <a:prstGeom prst="line">
              <a:avLst/>
            </a:prstGeom>
            <a:ln w="28575" cap="flat" cmpd="sng">
              <a:solidFill>
                <a:schemeClr val="tx1"/>
              </a:solidFill>
              <a:prstDash val="solid"/>
              <a:round/>
              <a:headEnd type="none" w="med" len="med"/>
              <a:tailEnd type="none" w="med" len="med"/>
            </a:ln>
          </p:spPr>
        </p:sp>
        <p:sp>
          <p:nvSpPr>
            <p:cNvPr id="71715" name="Text Box 37"/>
            <p:cNvSpPr txBox="1"/>
            <p:nvPr/>
          </p:nvSpPr>
          <p:spPr>
            <a:xfrm>
              <a:off x="3792" y="2726"/>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9</a:t>
              </a:r>
              <a:endParaRPr lang="zh-CN" altLang="en-US" sz="2000" dirty="0">
                <a:latin typeface="Times New Roman" panose="02020603050405020304" pitchFamily="18" charset="0"/>
                <a:ea typeface="宋体" panose="02010600030101010101" pitchFamily="2" charset="-122"/>
              </a:endParaRPr>
            </a:p>
          </p:txBody>
        </p:sp>
        <p:sp>
          <p:nvSpPr>
            <p:cNvPr id="71716" name="Text Box 38"/>
            <p:cNvSpPr txBox="1"/>
            <p:nvPr/>
          </p:nvSpPr>
          <p:spPr>
            <a:xfrm>
              <a:off x="3596" y="2726"/>
              <a:ext cx="19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a:t>
              </a:r>
              <a:endParaRPr lang="zh-CN" altLang="en-US" sz="2000" dirty="0">
                <a:latin typeface="Times New Roman" panose="02020603050405020304" pitchFamily="18" charset="0"/>
                <a:ea typeface="宋体" panose="02010600030101010101" pitchFamily="2" charset="-122"/>
              </a:endParaRPr>
            </a:p>
          </p:txBody>
        </p:sp>
      </p:grpSp>
      <p:sp>
        <p:nvSpPr>
          <p:cNvPr id="75" name="Text Box 40"/>
          <p:cNvSpPr txBox="1"/>
          <p:nvPr/>
        </p:nvSpPr>
        <p:spPr>
          <a:xfrm>
            <a:off x="3030538" y="5975350"/>
            <a:ext cx="5486400" cy="479425"/>
          </a:xfrm>
          <a:prstGeom prst="rect">
            <a:avLst/>
          </a:prstGeom>
          <a:noFill/>
          <a:ln w="28575">
            <a:noFill/>
          </a:ln>
        </p:spPr>
        <p:txBody>
          <a:bodyPr anchor="t" anchorCtr="0">
            <a:spAutoFit/>
          </a:bodyPr>
          <a:p>
            <a:pPr>
              <a:lnSpc>
                <a:spcPct val="115000"/>
              </a:lnSpc>
            </a:pPr>
            <a:r>
              <a:rPr lang="zh-CN" altLang="en-US" sz="2400" dirty="0">
                <a:solidFill>
                  <a:srgbClr val="C00000"/>
                </a:solidFill>
                <a:latin typeface="Times New Roman" panose="02020603050405020304" pitchFamily="18" charset="0"/>
                <a:ea typeface="宋体" panose="02010600030101010101" pitchFamily="2" charset="-122"/>
              </a:rPr>
              <a:t>采用扩展操作码技术</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71718" name="矩形 8"/>
          <p:cNvSpPr/>
          <p:nvPr/>
        </p:nvSpPr>
        <p:spPr>
          <a:xfrm>
            <a:off x="8051800" y="115888"/>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outVertic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slide(fromRight)">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xfrm>
            <a:off x="1123950" y="3175"/>
            <a:ext cx="7696200" cy="762000"/>
          </a:xfrm>
          <a:ln/>
        </p:spPr>
        <p:txBody>
          <a:bodyPr vert="horz" wrap="square" lIns="91440" tIns="45720" rIns="91440" bIns="45720" anchor="ctr" anchorCtr="0"/>
          <a:p>
            <a:pPr eaLnBrk="1" hangingPunct="1"/>
            <a:r>
              <a:rPr lang="en-US" altLang="zh-CN" sz="4800" dirty="0">
                <a:solidFill>
                  <a:srgbClr val="C00000"/>
                </a:solidFill>
                <a:latin typeface="微软雅黑 Light" panose="020B0502040204020203" pitchFamily="34" charset="-122"/>
                <a:ea typeface="微软雅黑 Light" panose="020B0502040204020203" pitchFamily="34" charset="-122"/>
                <a:cs typeface="+mj-cs"/>
              </a:rPr>
              <a:t>PDP – 11</a:t>
            </a:r>
            <a:endParaRPr lang="en-US" altLang="zh-CN" sz="4800"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2" name="Group 3"/>
          <p:cNvGrpSpPr/>
          <p:nvPr/>
        </p:nvGrpSpPr>
        <p:grpSpPr>
          <a:xfrm>
            <a:off x="323850" y="5389563"/>
            <a:ext cx="7848600" cy="914400"/>
            <a:chOff x="432" y="3456"/>
            <a:chExt cx="4944" cy="576"/>
          </a:xfrm>
        </p:grpSpPr>
        <p:sp>
          <p:nvSpPr>
            <p:cNvPr id="72707" name="Rectangle 4"/>
            <p:cNvSpPr/>
            <p:nvPr/>
          </p:nvSpPr>
          <p:spPr>
            <a:xfrm>
              <a:off x="720" y="3456"/>
              <a:ext cx="672"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源地址</a:t>
              </a:r>
              <a:endParaRPr lang="zh-CN" altLang="en-US" sz="2000" dirty="0">
                <a:latin typeface="Times New Roman" panose="02020603050405020304" pitchFamily="18" charset="0"/>
                <a:ea typeface="宋体" panose="02010600030101010101" pitchFamily="2" charset="-122"/>
              </a:endParaRPr>
            </a:p>
          </p:txBody>
        </p:sp>
        <p:sp>
          <p:nvSpPr>
            <p:cNvPr id="72708" name="Rectangle 5"/>
            <p:cNvSpPr/>
            <p:nvPr/>
          </p:nvSpPr>
          <p:spPr>
            <a:xfrm>
              <a:off x="432" y="3456"/>
              <a:ext cx="28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72709" name="Text Box 6"/>
            <p:cNvSpPr txBox="1"/>
            <p:nvPr/>
          </p:nvSpPr>
          <p:spPr>
            <a:xfrm>
              <a:off x="492" y="3782"/>
              <a:ext cx="4884" cy="250"/>
            </a:xfrm>
            <a:prstGeom prst="rect">
              <a:avLst/>
            </a:prstGeom>
            <a:noFill/>
            <a:ln w="28575">
              <a:noFill/>
            </a:ln>
          </p:spPr>
          <p:txBody>
            <a:bodyPr anchor="t" anchorCtr="0">
              <a:spAutoFit/>
            </a:bodyPr>
            <a:p>
              <a:r>
                <a:rPr lang="zh-CN" altLang="en-US" sz="2000" dirty="0">
                  <a:latin typeface="Times New Roman" panose="02020603050405020304" pitchFamily="18" charset="0"/>
                  <a:ea typeface="宋体" panose="02010600030101010101" pitchFamily="2" charset="-122"/>
                </a:rPr>
                <a:t>4          6               6                        16                                      16</a:t>
              </a:r>
              <a:endParaRPr lang="zh-CN" altLang="en-US" sz="2000" dirty="0">
                <a:latin typeface="Times New Roman" panose="02020603050405020304" pitchFamily="18" charset="0"/>
                <a:ea typeface="宋体" panose="02010600030101010101" pitchFamily="2" charset="-122"/>
              </a:endParaRPr>
            </a:p>
          </p:txBody>
        </p:sp>
        <p:sp>
          <p:nvSpPr>
            <p:cNvPr id="72710" name="Rectangle 7"/>
            <p:cNvSpPr/>
            <p:nvPr/>
          </p:nvSpPr>
          <p:spPr>
            <a:xfrm>
              <a:off x="1392" y="3456"/>
              <a:ext cx="672"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目的地址</a:t>
              </a:r>
              <a:endParaRPr lang="zh-CN" altLang="en-US" sz="2000" dirty="0">
                <a:latin typeface="Times New Roman" panose="02020603050405020304" pitchFamily="18" charset="0"/>
                <a:ea typeface="宋体" panose="02010600030101010101" pitchFamily="2" charset="-122"/>
              </a:endParaRPr>
            </a:p>
          </p:txBody>
        </p:sp>
        <p:sp>
          <p:nvSpPr>
            <p:cNvPr id="72711" name="Rectangle 8"/>
            <p:cNvSpPr/>
            <p:nvPr/>
          </p:nvSpPr>
          <p:spPr>
            <a:xfrm>
              <a:off x="2064" y="3456"/>
              <a:ext cx="1632"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存储器地址1</a:t>
              </a:r>
              <a:endParaRPr lang="zh-CN" altLang="en-US" sz="2000" dirty="0">
                <a:latin typeface="Times New Roman" panose="02020603050405020304" pitchFamily="18" charset="0"/>
                <a:ea typeface="宋体" panose="02010600030101010101" pitchFamily="2" charset="-122"/>
              </a:endParaRPr>
            </a:p>
          </p:txBody>
        </p:sp>
        <p:sp>
          <p:nvSpPr>
            <p:cNvPr id="72712" name="Rectangle 9"/>
            <p:cNvSpPr/>
            <p:nvPr/>
          </p:nvSpPr>
          <p:spPr>
            <a:xfrm>
              <a:off x="3696" y="3456"/>
              <a:ext cx="1632"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存储器地址2</a:t>
              </a:r>
              <a:endParaRPr lang="zh-CN" altLang="en-US" sz="2000" dirty="0">
                <a:latin typeface="Times New Roman" panose="02020603050405020304" pitchFamily="18" charset="0"/>
                <a:ea typeface="宋体" panose="02010600030101010101" pitchFamily="2" charset="-122"/>
              </a:endParaRPr>
            </a:p>
          </p:txBody>
        </p:sp>
      </p:grpSp>
      <p:grpSp>
        <p:nvGrpSpPr>
          <p:cNvPr id="3" name="Group 10"/>
          <p:cNvGrpSpPr/>
          <p:nvPr/>
        </p:nvGrpSpPr>
        <p:grpSpPr>
          <a:xfrm>
            <a:off x="323850" y="4425950"/>
            <a:ext cx="5181600" cy="838200"/>
            <a:chOff x="432" y="2832"/>
            <a:chExt cx="3264" cy="528"/>
          </a:xfrm>
        </p:grpSpPr>
        <p:sp>
          <p:nvSpPr>
            <p:cNvPr id="72714" name="Rectangle 11"/>
            <p:cNvSpPr/>
            <p:nvPr/>
          </p:nvSpPr>
          <p:spPr>
            <a:xfrm>
              <a:off x="432" y="2832"/>
              <a:ext cx="960"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72715" name="Text Box 12"/>
            <p:cNvSpPr txBox="1"/>
            <p:nvPr/>
          </p:nvSpPr>
          <p:spPr>
            <a:xfrm>
              <a:off x="748" y="3110"/>
              <a:ext cx="2612" cy="250"/>
            </a:xfrm>
            <a:prstGeom prst="rect">
              <a:avLst/>
            </a:prstGeom>
            <a:noFill/>
            <a:ln w="28575">
              <a:noFill/>
            </a:ln>
          </p:spPr>
          <p:txBody>
            <a:bodyPr anchor="t" anchorCtr="0">
              <a:spAutoFit/>
            </a:bodyPr>
            <a:p>
              <a:r>
                <a:rPr lang="zh-CN" altLang="en-US" sz="2000" dirty="0">
                  <a:latin typeface="Times New Roman" panose="02020603050405020304" pitchFamily="18" charset="0"/>
                  <a:ea typeface="宋体" panose="02010600030101010101" pitchFamily="2" charset="-122"/>
                </a:rPr>
                <a:t>10                  6                          16</a:t>
              </a:r>
              <a:endParaRPr lang="zh-CN" altLang="en-US" sz="2000" dirty="0">
                <a:latin typeface="Times New Roman" panose="02020603050405020304" pitchFamily="18" charset="0"/>
                <a:ea typeface="宋体" panose="02010600030101010101" pitchFamily="2" charset="-122"/>
              </a:endParaRPr>
            </a:p>
          </p:txBody>
        </p:sp>
        <p:sp>
          <p:nvSpPr>
            <p:cNvPr id="72716" name="Rectangle 13"/>
            <p:cNvSpPr/>
            <p:nvPr/>
          </p:nvSpPr>
          <p:spPr>
            <a:xfrm>
              <a:off x="1392" y="2832"/>
              <a:ext cx="672"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目的地址</a:t>
              </a:r>
              <a:endParaRPr lang="zh-CN" altLang="en-US" sz="2000" dirty="0">
                <a:latin typeface="Times New Roman" panose="02020603050405020304" pitchFamily="18" charset="0"/>
                <a:ea typeface="宋体" panose="02010600030101010101" pitchFamily="2" charset="-122"/>
              </a:endParaRPr>
            </a:p>
          </p:txBody>
        </p:sp>
        <p:sp>
          <p:nvSpPr>
            <p:cNvPr id="72717" name="Rectangle 14"/>
            <p:cNvSpPr/>
            <p:nvPr/>
          </p:nvSpPr>
          <p:spPr>
            <a:xfrm>
              <a:off x="2064" y="2832"/>
              <a:ext cx="1632"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存储器地址</a:t>
              </a:r>
              <a:endParaRPr lang="zh-CN" altLang="en-US" sz="2000" dirty="0">
                <a:latin typeface="Times New Roman" panose="02020603050405020304" pitchFamily="18" charset="0"/>
                <a:ea typeface="宋体" panose="02010600030101010101" pitchFamily="2" charset="-122"/>
              </a:endParaRPr>
            </a:p>
          </p:txBody>
        </p:sp>
      </p:grpSp>
      <p:grpSp>
        <p:nvGrpSpPr>
          <p:cNvPr id="4" name="Group 15"/>
          <p:cNvGrpSpPr/>
          <p:nvPr/>
        </p:nvGrpSpPr>
        <p:grpSpPr>
          <a:xfrm>
            <a:off x="323850" y="3463925"/>
            <a:ext cx="2590800" cy="838200"/>
            <a:chOff x="432" y="2208"/>
            <a:chExt cx="1632" cy="528"/>
          </a:xfrm>
        </p:grpSpPr>
        <p:sp>
          <p:nvSpPr>
            <p:cNvPr id="72719" name="Rectangle 16"/>
            <p:cNvSpPr/>
            <p:nvPr/>
          </p:nvSpPr>
          <p:spPr>
            <a:xfrm>
              <a:off x="1392" y="2208"/>
              <a:ext cx="672"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目的地址</a:t>
              </a:r>
              <a:endParaRPr lang="zh-CN" altLang="en-US" sz="2000" dirty="0">
                <a:latin typeface="Times New Roman" panose="02020603050405020304" pitchFamily="18" charset="0"/>
                <a:ea typeface="宋体" panose="02010600030101010101" pitchFamily="2" charset="-122"/>
              </a:endParaRPr>
            </a:p>
          </p:txBody>
        </p:sp>
        <p:sp>
          <p:nvSpPr>
            <p:cNvPr id="72720" name="Text Box 17"/>
            <p:cNvSpPr txBox="1"/>
            <p:nvPr/>
          </p:nvSpPr>
          <p:spPr>
            <a:xfrm>
              <a:off x="480" y="2486"/>
              <a:ext cx="135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4          6               6</a:t>
              </a:r>
              <a:endParaRPr lang="zh-CN" altLang="en-US" sz="2000" dirty="0">
                <a:latin typeface="Times New Roman" panose="02020603050405020304" pitchFamily="18" charset="0"/>
                <a:ea typeface="宋体" panose="02010600030101010101" pitchFamily="2" charset="-122"/>
              </a:endParaRPr>
            </a:p>
          </p:txBody>
        </p:sp>
        <p:sp>
          <p:nvSpPr>
            <p:cNvPr id="72721" name="Rectangle 18"/>
            <p:cNvSpPr/>
            <p:nvPr/>
          </p:nvSpPr>
          <p:spPr>
            <a:xfrm>
              <a:off x="720" y="2208"/>
              <a:ext cx="672"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源地址</a:t>
              </a:r>
              <a:endParaRPr lang="zh-CN" altLang="en-US" sz="2000" dirty="0">
                <a:latin typeface="Times New Roman" panose="02020603050405020304" pitchFamily="18" charset="0"/>
                <a:ea typeface="宋体" panose="02010600030101010101" pitchFamily="2" charset="-122"/>
              </a:endParaRPr>
            </a:p>
          </p:txBody>
        </p:sp>
        <p:sp>
          <p:nvSpPr>
            <p:cNvPr id="72722" name="Rectangle 19"/>
            <p:cNvSpPr/>
            <p:nvPr/>
          </p:nvSpPr>
          <p:spPr>
            <a:xfrm>
              <a:off x="432" y="2208"/>
              <a:ext cx="28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grpSp>
      <p:grpSp>
        <p:nvGrpSpPr>
          <p:cNvPr id="5" name="Group 20"/>
          <p:cNvGrpSpPr/>
          <p:nvPr/>
        </p:nvGrpSpPr>
        <p:grpSpPr>
          <a:xfrm>
            <a:off x="323850" y="2501900"/>
            <a:ext cx="2895600" cy="838200"/>
            <a:chOff x="432" y="1584"/>
            <a:chExt cx="1824" cy="528"/>
          </a:xfrm>
        </p:grpSpPr>
        <p:sp>
          <p:nvSpPr>
            <p:cNvPr id="72724" name="Text Box 21"/>
            <p:cNvSpPr txBox="1"/>
            <p:nvPr/>
          </p:nvSpPr>
          <p:spPr>
            <a:xfrm>
              <a:off x="624" y="1862"/>
              <a:ext cx="1632" cy="250"/>
            </a:xfrm>
            <a:prstGeom prst="rect">
              <a:avLst/>
            </a:prstGeom>
            <a:noFill/>
            <a:ln w="28575">
              <a:noFill/>
            </a:ln>
          </p:spPr>
          <p:txBody>
            <a:bodyPr anchor="t" anchorCtr="0">
              <a:spAutoFit/>
            </a:bodyPr>
            <a:p>
              <a:r>
                <a:rPr lang="zh-CN" altLang="en-US" sz="2000" dirty="0">
                  <a:latin typeface="Times New Roman" panose="02020603050405020304" pitchFamily="18" charset="0"/>
                  <a:ea typeface="宋体" panose="02010600030101010101" pitchFamily="2" charset="-122"/>
                </a:rPr>
                <a:t>     10                6</a:t>
              </a:r>
              <a:endParaRPr lang="zh-CN" altLang="en-US" sz="2000" dirty="0">
                <a:latin typeface="Times New Roman" panose="02020603050405020304" pitchFamily="18" charset="0"/>
                <a:ea typeface="宋体" panose="02010600030101010101" pitchFamily="2" charset="-122"/>
              </a:endParaRPr>
            </a:p>
          </p:txBody>
        </p:sp>
        <p:sp>
          <p:nvSpPr>
            <p:cNvPr id="72725" name="Rectangle 22"/>
            <p:cNvSpPr/>
            <p:nvPr/>
          </p:nvSpPr>
          <p:spPr>
            <a:xfrm>
              <a:off x="1392" y="1584"/>
              <a:ext cx="672"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zh-CN" altLang="en-US" sz="2000" dirty="0">
                  <a:latin typeface="Times New Roman" panose="02020603050405020304" pitchFamily="18" charset="0"/>
                  <a:ea typeface="宋体" panose="02010600030101010101" pitchFamily="2" charset="-122"/>
                </a:rPr>
                <a:t>目的地址</a:t>
              </a:r>
              <a:endParaRPr lang="zh-CN" altLang="en-US" sz="2000" dirty="0">
                <a:latin typeface="Times New Roman" panose="02020603050405020304" pitchFamily="18" charset="0"/>
                <a:ea typeface="宋体" panose="02010600030101010101" pitchFamily="2" charset="-122"/>
              </a:endParaRPr>
            </a:p>
          </p:txBody>
        </p:sp>
        <p:sp>
          <p:nvSpPr>
            <p:cNvPr id="72726" name="Rectangle 23"/>
            <p:cNvSpPr/>
            <p:nvPr/>
          </p:nvSpPr>
          <p:spPr>
            <a:xfrm>
              <a:off x="432" y="1584"/>
              <a:ext cx="960"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OP-CODE</a:t>
              </a:r>
              <a:endParaRPr lang="en-US" altLang="zh-CN" sz="2000" dirty="0">
                <a:latin typeface="Times New Roman" panose="02020603050405020304" pitchFamily="18" charset="0"/>
                <a:ea typeface="Times New Roman" panose="02020603050405020304" pitchFamily="18" charset="0"/>
              </a:endParaRPr>
            </a:p>
          </p:txBody>
        </p:sp>
      </p:grpSp>
      <p:grpSp>
        <p:nvGrpSpPr>
          <p:cNvPr id="6" name="Group 42"/>
          <p:cNvGrpSpPr/>
          <p:nvPr/>
        </p:nvGrpSpPr>
        <p:grpSpPr>
          <a:xfrm>
            <a:off x="323850" y="1539875"/>
            <a:ext cx="2590800" cy="838200"/>
            <a:chOff x="432" y="960"/>
            <a:chExt cx="1632" cy="528"/>
          </a:xfrm>
        </p:grpSpPr>
        <p:sp>
          <p:nvSpPr>
            <p:cNvPr id="72728" name="Text Box 25"/>
            <p:cNvSpPr txBox="1"/>
            <p:nvPr/>
          </p:nvSpPr>
          <p:spPr>
            <a:xfrm>
              <a:off x="1056" y="1238"/>
              <a:ext cx="27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16</a:t>
              </a:r>
              <a:endParaRPr lang="zh-CN" altLang="en-US" sz="2000" dirty="0">
                <a:latin typeface="Times New Roman" panose="02020603050405020304" pitchFamily="18" charset="0"/>
                <a:ea typeface="宋体" panose="02010600030101010101" pitchFamily="2" charset="-122"/>
              </a:endParaRPr>
            </a:p>
          </p:txBody>
        </p:sp>
        <p:sp>
          <p:nvSpPr>
            <p:cNvPr id="72729" name="Rectangle 26"/>
            <p:cNvSpPr/>
            <p:nvPr/>
          </p:nvSpPr>
          <p:spPr>
            <a:xfrm>
              <a:off x="432" y="960"/>
              <a:ext cx="1632"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OP-CODE</a:t>
              </a:r>
              <a:endParaRPr lang="zh-CN" altLang="en-US" sz="2000" dirty="0">
                <a:latin typeface="Times New Roman" panose="02020603050405020304" pitchFamily="18" charset="0"/>
                <a:ea typeface="Times New Roman" panose="02020603050405020304" pitchFamily="18" charset="0"/>
              </a:endParaRPr>
            </a:p>
          </p:txBody>
        </p:sp>
      </p:grpSp>
      <p:sp>
        <p:nvSpPr>
          <p:cNvPr id="65" name="Text Box 27"/>
          <p:cNvSpPr txBox="1"/>
          <p:nvPr/>
        </p:nvSpPr>
        <p:spPr>
          <a:xfrm>
            <a:off x="552450" y="854075"/>
            <a:ext cx="6248400" cy="519113"/>
          </a:xfrm>
          <a:prstGeom prst="rect">
            <a:avLst/>
          </a:prstGeom>
          <a:noFill/>
          <a:ln w="28575">
            <a:noFill/>
          </a:ln>
        </p:spPr>
        <p:txBody>
          <a:bodyPr anchor="t" anchorCtr="0">
            <a:spAutoFit/>
          </a:bodyPr>
          <a:p>
            <a:pPr>
              <a:spcBef>
                <a:spcPct val="50000"/>
              </a:spcBef>
            </a:pPr>
            <a:r>
              <a:rPr lang="zh-CN" altLang="en-US" sz="2800" dirty="0">
                <a:latin typeface="Times New Roman" panose="02020603050405020304" pitchFamily="18" charset="0"/>
                <a:ea typeface="宋体" panose="02010600030101010101" pitchFamily="2" charset="-122"/>
              </a:rPr>
              <a:t>指令字长有 16 位、32 位、48 位三种</a:t>
            </a:r>
            <a:endParaRPr lang="zh-CN" altLang="en-US" sz="2800" dirty="0">
              <a:latin typeface="Times New Roman" panose="02020603050405020304" pitchFamily="18" charset="0"/>
              <a:ea typeface="宋体" panose="02010600030101010101" pitchFamily="2" charset="-122"/>
            </a:endParaRPr>
          </a:p>
        </p:txBody>
      </p:sp>
      <p:sp>
        <p:nvSpPr>
          <p:cNvPr id="66" name="Text Box 28"/>
          <p:cNvSpPr txBox="1"/>
          <p:nvPr/>
        </p:nvSpPr>
        <p:spPr>
          <a:xfrm>
            <a:off x="3295650" y="1539875"/>
            <a:ext cx="2362200" cy="457200"/>
          </a:xfrm>
          <a:prstGeom prst="rect">
            <a:avLst/>
          </a:prstGeom>
          <a:noFill/>
          <a:ln w="28575">
            <a:noFill/>
          </a:ln>
        </p:spPr>
        <p:txBody>
          <a:bodyPr anchor="t" anchorCtr="0">
            <a:spAutoFit/>
          </a:bodyPr>
          <a:p>
            <a:pPr>
              <a:spcBef>
                <a:spcPct val="50000"/>
              </a:spcBef>
            </a:pPr>
            <a:r>
              <a:rPr lang="zh-CN" altLang="en-US" sz="2400" dirty="0">
                <a:solidFill>
                  <a:srgbClr val="C00000"/>
                </a:solidFill>
                <a:latin typeface="Times New Roman" panose="02020603050405020304" pitchFamily="18" charset="0"/>
                <a:ea typeface="宋体" panose="02010600030101010101" pitchFamily="2" charset="-122"/>
              </a:rPr>
              <a:t>零地址 (16 位)</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67" name="Text Box 29"/>
          <p:cNvSpPr txBox="1"/>
          <p:nvPr/>
        </p:nvSpPr>
        <p:spPr>
          <a:xfrm>
            <a:off x="3295650" y="2508250"/>
            <a:ext cx="2362200" cy="457200"/>
          </a:xfrm>
          <a:prstGeom prst="rect">
            <a:avLst/>
          </a:prstGeom>
          <a:noFill/>
          <a:ln w="28575">
            <a:noFill/>
          </a:ln>
        </p:spPr>
        <p:txBody>
          <a:bodyPr anchor="t" anchorCtr="0">
            <a:spAutoFit/>
          </a:bodyPr>
          <a:p>
            <a:pPr>
              <a:spcBef>
                <a:spcPct val="50000"/>
              </a:spcBef>
            </a:pPr>
            <a:r>
              <a:rPr lang="zh-CN" altLang="en-US" sz="2400" dirty="0">
                <a:solidFill>
                  <a:srgbClr val="C00000"/>
                </a:solidFill>
                <a:latin typeface="Times New Roman" panose="02020603050405020304" pitchFamily="18" charset="0"/>
                <a:ea typeface="宋体" panose="02010600030101010101" pitchFamily="2" charset="-122"/>
              </a:rPr>
              <a:t>一地址 (16 位)</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68" name="Text Box 31"/>
          <p:cNvSpPr txBox="1"/>
          <p:nvPr/>
        </p:nvSpPr>
        <p:spPr>
          <a:xfrm>
            <a:off x="3295650" y="3444875"/>
            <a:ext cx="3733800" cy="457200"/>
          </a:xfrm>
          <a:prstGeom prst="rect">
            <a:avLst/>
          </a:prstGeom>
          <a:noFill/>
          <a:ln w="28575">
            <a:noFill/>
          </a:ln>
        </p:spPr>
        <p:txBody>
          <a:bodyPr anchor="t" anchorCtr="0">
            <a:spAutoFit/>
          </a:bodyPr>
          <a:p>
            <a:pPr>
              <a:spcBef>
                <a:spcPct val="50000"/>
              </a:spcBef>
            </a:pPr>
            <a:r>
              <a:rPr lang="zh-CN" altLang="en-US" sz="2400" dirty="0">
                <a:solidFill>
                  <a:srgbClr val="C00000"/>
                </a:solidFill>
                <a:latin typeface="Times New Roman" panose="02020603050405020304" pitchFamily="18" charset="0"/>
                <a:ea typeface="宋体" panose="02010600030101010101" pitchFamily="2" charset="-122"/>
              </a:rPr>
              <a:t>二地址 </a:t>
            </a:r>
            <a:r>
              <a:rPr lang="en-US" altLang="zh-CN" sz="2400" dirty="0">
                <a:solidFill>
                  <a:srgbClr val="C00000"/>
                </a:solidFill>
                <a:latin typeface="Times New Roman" panose="02020603050405020304" pitchFamily="18" charset="0"/>
                <a:ea typeface="宋体" panose="02010600030101010101" pitchFamily="2" charset="-122"/>
              </a:rPr>
              <a:t>R – R (</a:t>
            </a:r>
            <a:r>
              <a:rPr lang="zh-CN" altLang="en-US" sz="2400" dirty="0">
                <a:solidFill>
                  <a:srgbClr val="C00000"/>
                </a:solidFill>
                <a:latin typeface="Times New Roman" panose="02020603050405020304" pitchFamily="18" charset="0"/>
                <a:ea typeface="宋体" panose="02010600030101010101" pitchFamily="2" charset="-122"/>
              </a:rPr>
              <a:t>16 位)</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69" name="Text Box 34"/>
          <p:cNvSpPr txBox="1"/>
          <p:nvPr/>
        </p:nvSpPr>
        <p:spPr>
          <a:xfrm>
            <a:off x="5581650" y="4395788"/>
            <a:ext cx="3733800" cy="457200"/>
          </a:xfrm>
          <a:prstGeom prst="rect">
            <a:avLst/>
          </a:prstGeom>
          <a:noFill/>
          <a:ln w="28575">
            <a:noFill/>
          </a:ln>
        </p:spPr>
        <p:txBody>
          <a:bodyPr anchor="t" anchorCtr="0">
            <a:spAutoFit/>
          </a:bodyPr>
          <a:p>
            <a:pPr>
              <a:spcBef>
                <a:spcPct val="50000"/>
              </a:spcBef>
            </a:pPr>
            <a:r>
              <a:rPr lang="zh-CN" altLang="en-US" sz="2400" dirty="0">
                <a:solidFill>
                  <a:srgbClr val="C00000"/>
                </a:solidFill>
                <a:latin typeface="Times New Roman" panose="02020603050405020304" pitchFamily="18" charset="0"/>
                <a:ea typeface="宋体" panose="02010600030101010101" pitchFamily="2" charset="-122"/>
              </a:rPr>
              <a:t>二地址 </a:t>
            </a:r>
            <a:r>
              <a:rPr lang="en-US" altLang="zh-CN" sz="2400" dirty="0">
                <a:solidFill>
                  <a:srgbClr val="C00000"/>
                </a:solidFill>
                <a:latin typeface="Times New Roman" panose="02020603050405020304" pitchFamily="18" charset="0"/>
                <a:ea typeface="宋体" panose="02010600030101010101" pitchFamily="2" charset="-122"/>
              </a:rPr>
              <a:t>R – M (</a:t>
            </a:r>
            <a:r>
              <a:rPr lang="zh-CN" altLang="en-US" sz="2400" dirty="0">
                <a:solidFill>
                  <a:srgbClr val="C00000"/>
                </a:solidFill>
                <a:latin typeface="Times New Roman" panose="02020603050405020304" pitchFamily="18" charset="0"/>
                <a:ea typeface="宋体" panose="02010600030101010101" pitchFamily="2" charset="-122"/>
              </a:rPr>
              <a:t>32 位)</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70" name="Text Box 37"/>
          <p:cNvSpPr txBox="1"/>
          <p:nvPr/>
        </p:nvSpPr>
        <p:spPr>
          <a:xfrm>
            <a:off x="5435600" y="6140450"/>
            <a:ext cx="3733800" cy="457200"/>
          </a:xfrm>
          <a:prstGeom prst="rect">
            <a:avLst/>
          </a:prstGeom>
          <a:noFill/>
          <a:ln w="28575">
            <a:noFill/>
          </a:ln>
        </p:spPr>
        <p:txBody>
          <a:bodyPr anchor="t" anchorCtr="0">
            <a:spAutoFit/>
          </a:bodyPr>
          <a:p>
            <a:pPr>
              <a:spcBef>
                <a:spcPct val="50000"/>
              </a:spcBef>
            </a:pPr>
            <a:r>
              <a:rPr lang="zh-CN" altLang="en-US" sz="2400" dirty="0">
                <a:solidFill>
                  <a:srgbClr val="C00000"/>
                </a:solidFill>
                <a:latin typeface="Times New Roman" panose="02020603050405020304" pitchFamily="18" charset="0"/>
                <a:ea typeface="宋体" panose="02010600030101010101" pitchFamily="2" charset="-122"/>
              </a:rPr>
              <a:t>二地址 </a:t>
            </a:r>
            <a:r>
              <a:rPr lang="en-US" altLang="zh-CN" sz="2400" dirty="0">
                <a:solidFill>
                  <a:srgbClr val="C00000"/>
                </a:solidFill>
                <a:latin typeface="Times New Roman" panose="02020603050405020304" pitchFamily="18" charset="0"/>
                <a:ea typeface="宋体" panose="02010600030101010101" pitchFamily="2" charset="-122"/>
              </a:rPr>
              <a:t>M – M (</a:t>
            </a:r>
            <a:r>
              <a:rPr lang="zh-CN" altLang="en-US" sz="2400" dirty="0">
                <a:solidFill>
                  <a:srgbClr val="C00000"/>
                </a:solidFill>
                <a:latin typeface="Times New Roman" panose="02020603050405020304" pitchFamily="18" charset="0"/>
                <a:ea typeface="宋体" panose="02010600030101010101" pitchFamily="2" charset="-122"/>
              </a:rPr>
              <a:t>48 位)</a:t>
            </a:r>
            <a:endParaRPr lang="en-US" altLang="zh-CN" sz="2400" dirty="0">
              <a:solidFill>
                <a:srgbClr val="C00000"/>
              </a:solidFill>
              <a:latin typeface="Times New Roman" panose="02020603050405020304" pitchFamily="18" charset="0"/>
              <a:ea typeface="宋体" panose="02010600030101010101" pitchFamily="2" charset="-122"/>
            </a:endParaRPr>
          </a:p>
        </p:txBody>
      </p:sp>
      <p:sp>
        <p:nvSpPr>
          <p:cNvPr id="71" name="Text Box 39"/>
          <p:cNvSpPr txBox="1"/>
          <p:nvPr/>
        </p:nvSpPr>
        <p:spPr>
          <a:xfrm>
            <a:off x="5505450" y="1997075"/>
            <a:ext cx="2971800" cy="519113"/>
          </a:xfrm>
          <a:prstGeom prst="rect">
            <a:avLst/>
          </a:prstGeom>
          <a:noFill/>
          <a:ln w="28575">
            <a:noFill/>
          </a:ln>
        </p:spPr>
        <p:txBody>
          <a:bodyPr anchor="t" anchorCtr="0">
            <a:spAutoFit/>
          </a:bodyPr>
          <a:p>
            <a:pPr>
              <a:spcBef>
                <a:spcPct val="50000"/>
              </a:spcBef>
            </a:pPr>
            <a:r>
              <a:rPr lang="zh-CN" altLang="en-US" sz="2800" dirty="0">
                <a:solidFill>
                  <a:srgbClr val="C00000"/>
                </a:solidFill>
                <a:latin typeface="Times New Roman" panose="02020603050405020304" pitchFamily="18" charset="0"/>
                <a:ea typeface="宋体" panose="02010600030101010101" pitchFamily="2" charset="-122"/>
              </a:rPr>
              <a:t>扩展操作码技术</a:t>
            </a:r>
            <a:endParaRPr lang="zh-CN" altLang="en-US" sz="2800" dirty="0">
              <a:solidFill>
                <a:srgbClr val="C00000"/>
              </a:solidFill>
              <a:latin typeface="Times New Roman" panose="02020603050405020304" pitchFamily="18" charset="0"/>
              <a:ea typeface="宋体" panose="02010600030101010101" pitchFamily="2" charset="-122"/>
            </a:endParaRPr>
          </a:p>
        </p:txBody>
      </p:sp>
      <p:sp>
        <p:nvSpPr>
          <p:cNvPr id="72737" name="矩形 8"/>
          <p:cNvSpPr/>
          <p:nvPr/>
        </p:nvSpPr>
        <p:spPr>
          <a:xfrm>
            <a:off x="8051800" y="115888"/>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linds(horizont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blinds(horizontal)">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out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blinds(horizontal)">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outVertic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blinds(horizontal)">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arn(outVertic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blinds(horizontal)">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arn(outVertic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blinds(horizontal)">
                                      <p:cBhvr>
                                        <p:cTn id="57" dur="500"/>
                                        <p:tgtEl>
                                          <p:spTgt spid="7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additive="base">
                                        <p:cTn id="62" dur="500" fill="hold"/>
                                        <p:tgtEl>
                                          <p:spTgt spid="71"/>
                                        </p:tgtEl>
                                        <p:attrNameLst>
                                          <p:attrName>ppt_x</p:attrName>
                                        </p:attrNameLst>
                                      </p:cBhvr>
                                      <p:tavLst>
                                        <p:tav tm="0">
                                          <p:val>
                                            <p:strVal val="1+#ppt_w/2"/>
                                          </p:val>
                                        </p:tav>
                                        <p:tav tm="100000">
                                          <p:val>
                                            <p:strVal val="#ppt_x"/>
                                          </p:val>
                                        </p:tav>
                                      </p:tavLst>
                                    </p:anim>
                                    <p:anim calcmode="lin" valueType="num">
                                      <p:cBhvr additive="base">
                                        <p:cTn id="63"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69" grpId="0"/>
      <p:bldP spid="70" grpId="0"/>
      <p:bldP spid="7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a:xfrm>
            <a:off x="1123950" y="3175"/>
            <a:ext cx="7696200" cy="762000"/>
          </a:xfrm>
          <a:ln/>
        </p:spPr>
        <p:txBody>
          <a:bodyPr vert="horz" wrap="square" lIns="91440" tIns="45720" rIns="91440" bIns="45720" anchor="ctr" anchorCtr="0"/>
          <a:p>
            <a:pPr eaLnBrk="1" hangingPunct="1"/>
            <a:r>
              <a:rPr lang="en-US" altLang="zh-CN" sz="4800" dirty="0">
                <a:solidFill>
                  <a:srgbClr val="C00000"/>
                </a:solidFill>
                <a:latin typeface="微软雅黑 Light" panose="020B0502040204020203" pitchFamily="34" charset="-122"/>
                <a:ea typeface="微软雅黑 Light" panose="020B0502040204020203" pitchFamily="34" charset="-122"/>
                <a:cs typeface="+mj-cs"/>
              </a:rPr>
              <a:t>IBM 360</a:t>
            </a:r>
            <a:endParaRPr lang="en-US" altLang="zh-CN" sz="4800"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2" name="Group 78"/>
          <p:cNvGrpSpPr/>
          <p:nvPr/>
        </p:nvGrpSpPr>
        <p:grpSpPr>
          <a:xfrm>
            <a:off x="288925" y="981075"/>
            <a:ext cx="3276600" cy="877888"/>
            <a:chOff x="96" y="720"/>
            <a:chExt cx="2064" cy="553"/>
          </a:xfrm>
        </p:grpSpPr>
        <p:grpSp>
          <p:nvGrpSpPr>
            <p:cNvPr id="73731" name="Group 4"/>
            <p:cNvGrpSpPr/>
            <p:nvPr/>
          </p:nvGrpSpPr>
          <p:grpSpPr>
            <a:xfrm>
              <a:off x="528" y="816"/>
              <a:ext cx="1632" cy="240"/>
              <a:chOff x="528" y="1056"/>
              <a:chExt cx="1632" cy="240"/>
            </a:xfrm>
          </p:grpSpPr>
          <p:sp>
            <p:nvSpPr>
              <p:cNvPr id="73732" name="Rectangle 5"/>
              <p:cNvSpPr/>
              <p:nvPr/>
            </p:nvSpPr>
            <p:spPr>
              <a:xfrm>
                <a:off x="528" y="1056"/>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73733" name="Rectangle 6"/>
              <p:cNvSpPr/>
              <p:nvPr/>
            </p:nvSpPr>
            <p:spPr>
              <a:xfrm>
                <a:off x="1392" y="1056"/>
                <a:ext cx="38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R</a:t>
                </a:r>
                <a:r>
                  <a:rPr lang="en-US" altLang="zh-CN" sz="2000" baseline="-15000" dirty="0">
                    <a:latin typeface="Times New Roman" panose="02020603050405020304" pitchFamily="18" charset="0"/>
                    <a:ea typeface="宋体" panose="02010600030101010101" pitchFamily="2" charset="-122"/>
                  </a:rPr>
                  <a:t>1</a:t>
                </a:r>
                <a:endParaRPr lang="en-US" altLang="zh-CN" sz="2000" baseline="-15000" dirty="0">
                  <a:latin typeface="Times New Roman" panose="02020603050405020304" pitchFamily="18" charset="0"/>
                  <a:ea typeface="宋体" panose="02010600030101010101" pitchFamily="2" charset="-122"/>
                </a:endParaRPr>
              </a:p>
            </p:txBody>
          </p:sp>
          <p:sp>
            <p:nvSpPr>
              <p:cNvPr id="73734" name="Rectangle 7"/>
              <p:cNvSpPr/>
              <p:nvPr/>
            </p:nvSpPr>
            <p:spPr>
              <a:xfrm>
                <a:off x="1776" y="1056"/>
                <a:ext cx="38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R</a:t>
                </a:r>
                <a:r>
                  <a:rPr lang="en-US" altLang="zh-CN" sz="2000" baseline="-15000" dirty="0">
                    <a:latin typeface="Times New Roman" panose="02020603050405020304" pitchFamily="18" charset="0"/>
                    <a:ea typeface="宋体" panose="02010600030101010101" pitchFamily="2" charset="-122"/>
                  </a:rPr>
                  <a:t>2</a:t>
                </a:r>
                <a:endParaRPr lang="en-US" altLang="zh-CN" sz="2000" baseline="-15000" dirty="0">
                  <a:latin typeface="Times New Roman" panose="02020603050405020304" pitchFamily="18" charset="0"/>
                  <a:ea typeface="宋体" panose="02010600030101010101" pitchFamily="2" charset="-122"/>
                </a:endParaRPr>
              </a:p>
            </p:txBody>
          </p:sp>
        </p:grpSp>
        <p:sp>
          <p:nvSpPr>
            <p:cNvPr id="73735" name="Text Box 8"/>
            <p:cNvSpPr txBox="1"/>
            <p:nvPr/>
          </p:nvSpPr>
          <p:spPr>
            <a:xfrm>
              <a:off x="96" y="720"/>
              <a:ext cx="438" cy="442"/>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 RR</a:t>
              </a:r>
              <a:endParaRPr lang="en-US" altLang="zh-CN"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格式</a:t>
              </a:r>
              <a:endParaRPr lang="zh-CN" altLang="en-US" sz="2000" dirty="0">
                <a:latin typeface="Times New Roman" panose="02020603050405020304" pitchFamily="18" charset="0"/>
                <a:ea typeface="宋体" panose="02010600030101010101" pitchFamily="2" charset="-122"/>
              </a:endParaRPr>
            </a:p>
          </p:txBody>
        </p:sp>
        <p:sp>
          <p:nvSpPr>
            <p:cNvPr id="73736" name="Text Box 9"/>
            <p:cNvSpPr txBox="1"/>
            <p:nvPr/>
          </p:nvSpPr>
          <p:spPr>
            <a:xfrm>
              <a:off x="864" y="1023"/>
              <a:ext cx="119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8             4        4</a:t>
              </a:r>
              <a:endParaRPr lang="zh-CN" altLang="en-US" sz="2000" dirty="0">
                <a:latin typeface="Times New Roman" panose="02020603050405020304" pitchFamily="18" charset="0"/>
                <a:ea typeface="宋体" panose="02010600030101010101" pitchFamily="2" charset="-122"/>
              </a:endParaRPr>
            </a:p>
          </p:txBody>
        </p:sp>
      </p:grpSp>
      <p:grpSp>
        <p:nvGrpSpPr>
          <p:cNvPr id="4" name="Group 79"/>
          <p:cNvGrpSpPr/>
          <p:nvPr/>
        </p:nvGrpSpPr>
        <p:grpSpPr>
          <a:xfrm>
            <a:off x="288925" y="1970088"/>
            <a:ext cx="5868988" cy="919162"/>
            <a:chOff x="96" y="1344"/>
            <a:chExt cx="3697" cy="579"/>
          </a:xfrm>
        </p:grpSpPr>
        <p:sp>
          <p:nvSpPr>
            <p:cNvPr id="73738" name="Rectangle 11"/>
            <p:cNvSpPr/>
            <p:nvPr/>
          </p:nvSpPr>
          <p:spPr>
            <a:xfrm>
              <a:off x="528" y="1464"/>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73739" name="Rectangle 12"/>
            <p:cNvSpPr/>
            <p:nvPr/>
          </p:nvSpPr>
          <p:spPr>
            <a:xfrm>
              <a:off x="1392" y="1464"/>
              <a:ext cx="38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R</a:t>
              </a:r>
              <a:r>
                <a:rPr lang="en-US" altLang="zh-CN" sz="2000" baseline="-15000" dirty="0">
                  <a:latin typeface="Times New Roman" panose="02020603050405020304" pitchFamily="18" charset="0"/>
                  <a:ea typeface="宋体" panose="02010600030101010101" pitchFamily="2" charset="-122"/>
                </a:rPr>
                <a:t>1</a:t>
              </a:r>
              <a:endParaRPr lang="en-US" altLang="zh-CN" sz="2000" baseline="-15000" dirty="0">
                <a:latin typeface="Times New Roman" panose="02020603050405020304" pitchFamily="18" charset="0"/>
                <a:ea typeface="宋体" panose="02010600030101010101" pitchFamily="2" charset="-122"/>
              </a:endParaRPr>
            </a:p>
          </p:txBody>
        </p:sp>
        <p:sp>
          <p:nvSpPr>
            <p:cNvPr id="73740" name="Rectangle 13"/>
            <p:cNvSpPr/>
            <p:nvPr/>
          </p:nvSpPr>
          <p:spPr>
            <a:xfrm>
              <a:off x="1776" y="1464"/>
              <a:ext cx="38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X</a:t>
              </a:r>
              <a:endParaRPr lang="en-US" altLang="zh-CN" sz="2000" baseline="-15000" dirty="0">
                <a:latin typeface="Times New Roman" panose="02020603050405020304" pitchFamily="18" charset="0"/>
                <a:ea typeface="宋体" panose="02010600030101010101" pitchFamily="2" charset="-122"/>
              </a:endParaRPr>
            </a:p>
          </p:txBody>
        </p:sp>
        <p:sp>
          <p:nvSpPr>
            <p:cNvPr id="73741" name="Rectangle 14"/>
            <p:cNvSpPr/>
            <p:nvPr/>
          </p:nvSpPr>
          <p:spPr>
            <a:xfrm>
              <a:off x="2160" y="1464"/>
              <a:ext cx="38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B</a:t>
              </a:r>
              <a:endParaRPr lang="en-US" altLang="zh-CN" sz="2000" baseline="-15000" dirty="0">
                <a:latin typeface="Times New Roman" panose="02020603050405020304" pitchFamily="18" charset="0"/>
                <a:ea typeface="宋体" panose="02010600030101010101" pitchFamily="2" charset="-122"/>
              </a:endParaRPr>
            </a:p>
          </p:txBody>
        </p:sp>
        <p:sp>
          <p:nvSpPr>
            <p:cNvPr id="73742" name="Rectangle 15"/>
            <p:cNvSpPr/>
            <p:nvPr/>
          </p:nvSpPr>
          <p:spPr>
            <a:xfrm>
              <a:off x="2544" y="1464"/>
              <a:ext cx="1249"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D</a:t>
              </a:r>
              <a:endParaRPr lang="en-US" altLang="zh-CN" sz="2000" dirty="0">
                <a:latin typeface="Times New Roman" panose="02020603050405020304" pitchFamily="18" charset="0"/>
                <a:ea typeface="宋体" panose="02010600030101010101" pitchFamily="2" charset="-122"/>
              </a:endParaRPr>
            </a:p>
          </p:txBody>
        </p:sp>
        <p:sp>
          <p:nvSpPr>
            <p:cNvPr id="73743" name="Text Box 16"/>
            <p:cNvSpPr txBox="1"/>
            <p:nvPr/>
          </p:nvSpPr>
          <p:spPr>
            <a:xfrm>
              <a:off x="96" y="1344"/>
              <a:ext cx="438" cy="442"/>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 RX</a:t>
              </a:r>
              <a:endParaRPr lang="en-US" altLang="zh-CN"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格式</a:t>
              </a:r>
              <a:endParaRPr lang="zh-CN" altLang="en-US" sz="2000" dirty="0">
                <a:latin typeface="Times New Roman" panose="02020603050405020304" pitchFamily="18" charset="0"/>
                <a:ea typeface="宋体" panose="02010600030101010101" pitchFamily="2" charset="-122"/>
              </a:endParaRPr>
            </a:p>
          </p:txBody>
        </p:sp>
        <p:sp>
          <p:nvSpPr>
            <p:cNvPr id="73744" name="Text Box 17"/>
            <p:cNvSpPr txBox="1"/>
            <p:nvPr/>
          </p:nvSpPr>
          <p:spPr>
            <a:xfrm>
              <a:off x="864" y="1673"/>
              <a:ext cx="239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8              4        4       4                12</a:t>
              </a:r>
              <a:endParaRPr lang="zh-CN" altLang="en-US" sz="2000" dirty="0">
                <a:latin typeface="Times New Roman" panose="02020603050405020304" pitchFamily="18" charset="0"/>
                <a:ea typeface="宋体" panose="02010600030101010101" pitchFamily="2" charset="-122"/>
              </a:endParaRPr>
            </a:p>
          </p:txBody>
        </p:sp>
      </p:grpSp>
      <p:grpSp>
        <p:nvGrpSpPr>
          <p:cNvPr id="5" name="Group 80"/>
          <p:cNvGrpSpPr/>
          <p:nvPr/>
        </p:nvGrpSpPr>
        <p:grpSpPr>
          <a:xfrm>
            <a:off x="288925" y="3000375"/>
            <a:ext cx="5868988" cy="901700"/>
            <a:chOff x="96" y="2006"/>
            <a:chExt cx="3697" cy="568"/>
          </a:xfrm>
        </p:grpSpPr>
        <p:sp>
          <p:nvSpPr>
            <p:cNvPr id="73746" name="Rectangle 19"/>
            <p:cNvSpPr/>
            <p:nvPr/>
          </p:nvSpPr>
          <p:spPr>
            <a:xfrm>
              <a:off x="528" y="2112"/>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73747" name="Rectangle 20"/>
            <p:cNvSpPr/>
            <p:nvPr/>
          </p:nvSpPr>
          <p:spPr>
            <a:xfrm>
              <a:off x="1392" y="2112"/>
              <a:ext cx="38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R</a:t>
              </a:r>
              <a:r>
                <a:rPr lang="en-US" altLang="zh-CN" sz="2000" baseline="-15000" dirty="0">
                  <a:latin typeface="Times New Roman" panose="02020603050405020304" pitchFamily="18" charset="0"/>
                  <a:ea typeface="宋体" panose="02010600030101010101" pitchFamily="2" charset="-122"/>
                </a:rPr>
                <a:t>1</a:t>
              </a:r>
              <a:endParaRPr lang="en-US" altLang="zh-CN" sz="2000" baseline="-15000" dirty="0">
                <a:latin typeface="Times New Roman" panose="02020603050405020304" pitchFamily="18" charset="0"/>
                <a:ea typeface="宋体" panose="02010600030101010101" pitchFamily="2" charset="-122"/>
              </a:endParaRPr>
            </a:p>
          </p:txBody>
        </p:sp>
        <p:sp>
          <p:nvSpPr>
            <p:cNvPr id="73748" name="Rectangle 21"/>
            <p:cNvSpPr/>
            <p:nvPr/>
          </p:nvSpPr>
          <p:spPr>
            <a:xfrm>
              <a:off x="1776" y="2112"/>
              <a:ext cx="38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R</a:t>
              </a:r>
              <a:r>
                <a:rPr lang="en-US" altLang="zh-CN" sz="2000" baseline="-15000" dirty="0">
                  <a:latin typeface="Times New Roman" panose="02020603050405020304" pitchFamily="18" charset="0"/>
                  <a:ea typeface="宋体" panose="02010600030101010101" pitchFamily="2" charset="-122"/>
                </a:rPr>
                <a:t>3</a:t>
              </a:r>
              <a:endParaRPr lang="en-US" altLang="zh-CN" sz="2000" baseline="-15000" dirty="0">
                <a:latin typeface="Times New Roman" panose="02020603050405020304" pitchFamily="18" charset="0"/>
                <a:ea typeface="宋体" panose="02010600030101010101" pitchFamily="2" charset="-122"/>
              </a:endParaRPr>
            </a:p>
          </p:txBody>
        </p:sp>
        <p:sp>
          <p:nvSpPr>
            <p:cNvPr id="73749" name="Rectangle 22"/>
            <p:cNvSpPr/>
            <p:nvPr/>
          </p:nvSpPr>
          <p:spPr>
            <a:xfrm>
              <a:off x="2160" y="2112"/>
              <a:ext cx="38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B</a:t>
              </a:r>
              <a:endParaRPr lang="en-US" altLang="zh-CN" sz="2000" baseline="-15000" dirty="0">
                <a:latin typeface="Times New Roman" panose="02020603050405020304" pitchFamily="18" charset="0"/>
                <a:ea typeface="宋体" panose="02010600030101010101" pitchFamily="2" charset="-122"/>
              </a:endParaRPr>
            </a:p>
          </p:txBody>
        </p:sp>
        <p:sp>
          <p:nvSpPr>
            <p:cNvPr id="73750" name="Rectangle 23"/>
            <p:cNvSpPr/>
            <p:nvPr/>
          </p:nvSpPr>
          <p:spPr>
            <a:xfrm>
              <a:off x="2544" y="2112"/>
              <a:ext cx="1249"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D</a:t>
              </a:r>
              <a:endParaRPr lang="en-US" altLang="zh-CN" sz="2000" dirty="0">
                <a:latin typeface="Times New Roman" panose="02020603050405020304" pitchFamily="18" charset="0"/>
                <a:ea typeface="宋体" panose="02010600030101010101" pitchFamily="2" charset="-122"/>
              </a:endParaRPr>
            </a:p>
          </p:txBody>
        </p:sp>
        <p:sp>
          <p:nvSpPr>
            <p:cNvPr id="73751" name="Text Box 24"/>
            <p:cNvSpPr txBox="1"/>
            <p:nvPr/>
          </p:nvSpPr>
          <p:spPr>
            <a:xfrm>
              <a:off x="96" y="2006"/>
              <a:ext cx="438" cy="442"/>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 RS</a:t>
              </a:r>
              <a:endParaRPr lang="en-US" altLang="zh-CN"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格式</a:t>
              </a:r>
              <a:endParaRPr lang="zh-CN" altLang="en-US" sz="2000" dirty="0">
                <a:latin typeface="Times New Roman" panose="02020603050405020304" pitchFamily="18" charset="0"/>
                <a:ea typeface="宋体" panose="02010600030101010101" pitchFamily="2" charset="-122"/>
              </a:endParaRPr>
            </a:p>
          </p:txBody>
        </p:sp>
        <p:sp>
          <p:nvSpPr>
            <p:cNvPr id="73752" name="Text Box 25"/>
            <p:cNvSpPr txBox="1"/>
            <p:nvPr/>
          </p:nvSpPr>
          <p:spPr>
            <a:xfrm>
              <a:off x="864" y="2324"/>
              <a:ext cx="239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8              4        4       4                12</a:t>
              </a:r>
              <a:endParaRPr lang="zh-CN" altLang="en-US" sz="2000" dirty="0">
                <a:latin typeface="Times New Roman" panose="02020603050405020304" pitchFamily="18" charset="0"/>
                <a:ea typeface="宋体" panose="02010600030101010101" pitchFamily="2" charset="-122"/>
              </a:endParaRPr>
            </a:p>
          </p:txBody>
        </p:sp>
      </p:grpSp>
      <p:grpSp>
        <p:nvGrpSpPr>
          <p:cNvPr id="6" name="Group 81"/>
          <p:cNvGrpSpPr/>
          <p:nvPr/>
        </p:nvGrpSpPr>
        <p:grpSpPr>
          <a:xfrm>
            <a:off x="288925" y="4013200"/>
            <a:ext cx="5868988" cy="869950"/>
            <a:chOff x="96" y="2630"/>
            <a:chExt cx="3697" cy="548"/>
          </a:xfrm>
        </p:grpSpPr>
        <p:sp>
          <p:nvSpPr>
            <p:cNvPr id="73754" name="Rectangle 27"/>
            <p:cNvSpPr/>
            <p:nvPr/>
          </p:nvSpPr>
          <p:spPr>
            <a:xfrm>
              <a:off x="528" y="2712"/>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73755" name="Rectangle 28"/>
            <p:cNvSpPr/>
            <p:nvPr/>
          </p:nvSpPr>
          <p:spPr>
            <a:xfrm>
              <a:off x="2160" y="2712"/>
              <a:ext cx="38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B</a:t>
              </a:r>
              <a:endParaRPr lang="en-US" altLang="zh-CN" sz="2000" baseline="-15000" dirty="0">
                <a:latin typeface="Times New Roman" panose="02020603050405020304" pitchFamily="18" charset="0"/>
                <a:ea typeface="宋体" panose="02010600030101010101" pitchFamily="2" charset="-122"/>
              </a:endParaRPr>
            </a:p>
          </p:txBody>
        </p:sp>
        <p:sp>
          <p:nvSpPr>
            <p:cNvPr id="73756" name="Rectangle 29"/>
            <p:cNvSpPr/>
            <p:nvPr/>
          </p:nvSpPr>
          <p:spPr>
            <a:xfrm>
              <a:off x="2544" y="2712"/>
              <a:ext cx="1249"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D</a:t>
              </a:r>
              <a:endParaRPr lang="en-US" altLang="zh-CN" sz="2000" dirty="0">
                <a:latin typeface="Times New Roman" panose="02020603050405020304" pitchFamily="18" charset="0"/>
                <a:ea typeface="宋体" panose="02010600030101010101" pitchFamily="2" charset="-122"/>
              </a:endParaRPr>
            </a:p>
          </p:txBody>
        </p:sp>
        <p:sp>
          <p:nvSpPr>
            <p:cNvPr id="73757" name="Rectangle 30"/>
            <p:cNvSpPr/>
            <p:nvPr/>
          </p:nvSpPr>
          <p:spPr>
            <a:xfrm>
              <a:off x="1392" y="2712"/>
              <a:ext cx="768"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I</a:t>
              </a:r>
              <a:endParaRPr lang="en-US" altLang="zh-CN" sz="2000" dirty="0">
                <a:latin typeface="Times New Roman" panose="02020603050405020304" pitchFamily="18" charset="0"/>
                <a:ea typeface="宋体" panose="02010600030101010101" pitchFamily="2" charset="-122"/>
              </a:endParaRPr>
            </a:p>
          </p:txBody>
        </p:sp>
        <p:sp>
          <p:nvSpPr>
            <p:cNvPr id="73758" name="Text Box 31"/>
            <p:cNvSpPr txBox="1"/>
            <p:nvPr/>
          </p:nvSpPr>
          <p:spPr>
            <a:xfrm>
              <a:off x="96" y="2630"/>
              <a:ext cx="438" cy="442"/>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  SI</a:t>
              </a:r>
              <a:endParaRPr lang="en-US" altLang="zh-CN"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格式</a:t>
              </a:r>
              <a:endParaRPr lang="zh-CN" altLang="en-US" sz="2000" dirty="0">
                <a:latin typeface="Times New Roman" panose="02020603050405020304" pitchFamily="18" charset="0"/>
                <a:ea typeface="宋体" panose="02010600030101010101" pitchFamily="2" charset="-122"/>
              </a:endParaRPr>
            </a:p>
          </p:txBody>
        </p:sp>
        <p:sp>
          <p:nvSpPr>
            <p:cNvPr id="73759" name="Text Box 32"/>
            <p:cNvSpPr txBox="1"/>
            <p:nvPr/>
          </p:nvSpPr>
          <p:spPr>
            <a:xfrm>
              <a:off x="864" y="2928"/>
              <a:ext cx="2396" cy="250"/>
            </a:xfrm>
            <a:prstGeom prst="rect">
              <a:avLst/>
            </a:prstGeom>
            <a:noFill/>
            <a:ln w="2857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8                   8            4                12</a:t>
              </a:r>
              <a:endParaRPr lang="zh-CN" altLang="en-US" sz="2000" dirty="0">
                <a:latin typeface="Times New Roman" panose="02020603050405020304" pitchFamily="18" charset="0"/>
                <a:ea typeface="宋体" panose="02010600030101010101" pitchFamily="2" charset="-122"/>
              </a:endParaRPr>
            </a:p>
          </p:txBody>
        </p:sp>
      </p:grpSp>
      <p:sp>
        <p:nvSpPr>
          <p:cNvPr id="96" name="Text Box 43"/>
          <p:cNvSpPr txBox="1"/>
          <p:nvPr/>
        </p:nvSpPr>
        <p:spPr>
          <a:xfrm>
            <a:off x="3794125" y="1104900"/>
            <a:ext cx="2209800" cy="427038"/>
          </a:xfrm>
          <a:prstGeom prst="rect">
            <a:avLst/>
          </a:prstGeom>
          <a:noFill/>
          <a:ln w="28575">
            <a:noFill/>
          </a:ln>
        </p:spPr>
        <p:txBody>
          <a:bodyPr anchor="t" anchorCtr="0">
            <a:spAutoFit/>
          </a:bodyPr>
          <a:p>
            <a:pPr>
              <a:spcBef>
                <a:spcPct val="50000"/>
              </a:spcBef>
            </a:pPr>
            <a:r>
              <a:rPr lang="zh-CN" altLang="en-US" sz="2200" dirty="0">
                <a:solidFill>
                  <a:srgbClr val="C00000"/>
                </a:solidFill>
                <a:latin typeface="Times New Roman" panose="02020603050405020304" pitchFamily="18" charset="0"/>
                <a:ea typeface="宋体" panose="02010600030101010101" pitchFamily="2" charset="-122"/>
              </a:rPr>
              <a:t>二地址 </a:t>
            </a:r>
            <a:r>
              <a:rPr lang="en-US" altLang="zh-CN" sz="2200" dirty="0">
                <a:solidFill>
                  <a:srgbClr val="C00000"/>
                </a:solidFill>
                <a:latin typeface="Times New Roman" panose="02020603050405020304" pitchFamily="18" charset="0"/>
                <a:ea typeface="宋体" panose="02010600030101010101" pitchFamily="2" charset="-122"/>
              </a:rPr>
              <a:t>R – R</a:t>
            </a:r>
            <a:endParaRPr lang="en-US" altLang="zh-CN" sz="2200" dirty="0">
              <a:solidFill>
                <a:srgbClr val="C00000"/>
              </a:solidFill>
              <a:latin typeface="Times New Roman" panose="02020603050405020304" pitchFamily="18" charset="0"/>
              <a:ea typeface="宋体" panose="02010600030101010101" pitchFamily="2" charset="-122"/>
            </a:endParaRPr>
          </a:p>
        </p:txBody>
      </p:sp>
      <p:grpSp>
        <p:nvGrpSpPr>
          <p:cNvPr id="7" name="Group 89"/>
          <p:cNvGrpSpPr/>
          <p:nvPr/>
        </p:nvGrpSpPr>
        <p:grpSpPr>
          <a:xfrm>
            <a:off x="6384925" y="1898650"/>
            <a:ext cx="2286000" cy="838200"/>
            <a:chOff x="3936" y="1298"/>
            <a:chExt cx="1440" cy="528"/>
          </a:xfrm>
        </p:grpSpPr>
        <p:sp>
          <p:nvSpPr>
            <p:cNvPr id="73762" name="Text Box 46"/>
            <p:cNvSpPr txBox="1"/>
            <p:nvPr/>
          </p:nvSpPr>
          <p:spPr>
            <a:xfrm>
              <a:off x="3936" y="1555"/>
              <a:ext cx="1367" cy="271"/>
            </a:xfrm>
            <a:prstGeom prst="rect">
              <a:avLst/>
            </a:prstGeom>
            <a:noFill/>
            <a:ln w="9525">
              <a:noFill/>
            </a:ln>
          </p:spPr>
          <p:txBody>
            <a:bodyPr wrap="none" anchor="t" anchorCtr="0">
              <a:spAutoFit/>
            </a:bodyPr>
            <a:p>
              <a:r>
                <a:rPr lang="zh-CN" altLang="en-US" sz="2200" dirty="0">
                  <a:solidFill>
                    <a:srgbClr val="C00000"/>
                  </a:solidFill>
                  <a:latin typeface="Times New Roman" panose="02020603050405020304" pitchFamily="18" charset="0"/>
                  <a:ea typeface="宋体" panose="02010600030101010101" pitchFamily="2" charset="-122"/>
                </a:rPr>
                <a:t>基址加变址寻址</a:t>
              </a:r>
              <a:endParaRPr lang="zh-CN" altLang="en-US" sz="2200" dirty="0">
                <a:solidFill>
                  <a:srgbClr val="C00000"/>
                </a:solidFill>
                <a:latin typeface="Times New Roman" panose="02020603050405020304" pitchFamily="18" charset="0"/>
                <a:ea typeface="宋体" panose="02010600030101010101" pitchFamily="2" charset="-122"/>
              </a:endParaRPr>
            </a:p>
          </p:txBody>
        </p:sp>
        <p:sp>
          <p:nvSpPr>
            <p:cNvPr id="73763" name="Text Box 48"/>
            <p:cNvSpPr txBox="1"/>
            <p:nvPr/>
          </p:nvSpPr>
          <p:spPr>
            <a:xfrm>
              <a:off x="3936" y="1298"/>
              <a:ext cx="1440" cy="269"/>
            </a:xfrm>
            <a:prstGeom prst="rect">
              <a:avLst/>
            </a:prstGeom>
            <a:noFill/>
            <a:ln w="28575">
              <a:noFill/>
            </a:ln>
          </p:spPr>
          <p:txBody>
            <a:bodyPr anchor="t" anchorCtr="0">
              <a:spAutoFit/>
            </a:bodyPr>
            <a:p>
              <a:pPr>
                <a:spcBef>
                  <a:spcPct val="50000"/>
                </a:spcBef>
              </a:pPr>
              <a:r>
                <a:rPr lang="zh-CN" altLang="en-US" sz="2200" dirty="0">
                  <a:solidFill>
                    <a:srgbClr val="C00000"/>
                  </a:solidFill>
                  <a:latin typeface="Times New Roman" panose="02020603050405020304" pitchFamily="18" charset="0"/>
                  <a:ea typeface="宋体" panose="02010600030101010101" pitchFamily="2" charset="-122"/>
                </a:rPr>
                <a:t>二地址 </a:t>
              </a:r>
              <a:r>
                <a:rPr lang="en-US" altLang="zh-CN" sz="2200" dirty="0">
                  <a:solidFill>
                    <a:srgbClr val="C00000"/>
                  </a:solidFill>
                  <a:latin typeface="Times New Roman" panose="02020603050405020304" pitchFamily="18" charset="0"/>
                  <a:ea typeface="宋体" panose="02010600030101010101" pitchFamily="2" charset="-122"/>
                </a:rPr>
                <a:t>R – M</a:t>
              </a:r>
              <a:endParaRPr lang="en-US" altLang="zh-CN" sz="2200" dirty="0">
                <a:solidFill>
                  <a:srgbClr val="C00000"/>
                </a:solidFill>
                <a:latin typeface="Times New Roman" panose="02020603050405020304" pitchFamily="18" charset="0"/>
                <a:ea typeface="宋体" panose="02010600030101010101" pitchFamily="2" charset="-122"/>
              </a:endParaRPr>
            </a:p>
          </p:txBody>
        </p:sp>
      </p:grpSp>
      <p:grpSp>
        <p:nvGrpSpPr>
          <p:cNvPr id="8" name="Group 90"/>
          <p:cNvGrpSpPr/>
          <p:nvPr/>
        </p:nvGrpSpPr>
        <p:grpSpPr>
          <a:xfrm>
            <a:off x="6384925" y="2924175"/>
            <a:ext cx="2362200" cy="838200"/>
            <a:chOff x="3936" y="1944"/>
            <a:chExt cx="1488" cy="528"/>
          </a:xfrm>
        </p:grpSpPr>
        <p:sp>
          <p:nvSpPr>
            <p:cNvPr id="73765" name="Text Box 52"/>
            <p:cNvSpPr txBox="1"/>
            <p:nvPr/>
          </p:nvSpPr>
          <p:spPr>
            <a:xfrm>
              <a:off x="3936" y="1944"/>
              <a:ext cx="1488" cy="269"/>
            </a:xfrm>
            <a:prstGeom prst="rect">
              <a:avLst/>
            </a:prstGeom>
            <a:noFill/>
            <a:ln w="28575">
              <a:noFill/>
            </a:ln>
          </p:spPr>
          <p:txBody>
            <a:bodyPr anchor="t" anchorCtr="0">
              <a:spAutoFit/>
            </a:bodyPr>
            <a:p>
              <a:pPr>
                <a:spcBef>
                  <a:spcPct val="50000"/>
                </a:spcBef>
              </a:pPr>
              <a:r>
                <a:rPr lang="zh-CN" altLang="en-US" sz="2200" dirty="0">
                  <a:solidFill>
                    <a:srgbClr val="C00000"/>
                  </a:solidFill>
                  <a:latin typeface="Times New Roman" panose="02020603050405020304" pitchFamily="18" charset="0"/>
                  <a:ea typeface="宋体" panose="02010600030101010101" pitchFamily="2" charset="-122"/>
                </a:rPr>
                <a:t>三地址 </a:t>
              </a:r>
              <a:r>
                <a:rPr lang="en-US" altLang="zh-CN" sz="2200" dirty="0">
                  <a:solidFill>
                    <a:srgbClr val="C00000"/>
                  </a:solidFill>
                  <a:latin typeface="Times New Roman" panose="02020603050405020304" pitchFamily="18" charset="0"/>
                  <a:ea typeface="宋体" panose="02010600030101010101" pitchFamily="2" charset="-122"/>
                </a:rPr>
                <a:t>R – M</a:t>
              </a:r>
              <a:endParaRPr lang="en-US" altLang="zh-CN" sz="2200" dirty="0">
                <a:solidFill>
                  <a:srgbClr val="C00000"/>
                </a:solidFill>
                <a:latin typeface="Times New Roman" panose="02020603050405020304" pitchFamily="18" charset="0"/>
                <a:ea typeface="宋体" panose="02010600030101010101" pitchFamily="2" charset="-122"/>
              </a:endParaRPr>
            </a:p>
          </p:txBody>
        </p:sp>
        <p:sp>
          <p:nvSpPr>
            <p:cNvPr id="73766" name="Text Box 54"/>
            <p:cNvSpPr txBox="1"/>
            <p:nvPr/>
          </p:nvSpPr>
          <p:spPr>
            <a:xfrm>
              <a:off x="3936" y="2201"/>
              <a:ext cx="831" cy="271"/>
            </a:xfrm>
            <a:prstGeom prst="rect">
              <a:avLst/>
            </a:prstGeom>
            <a:noFill/>
            <a:ln w="9525">
              <a:noFill/>
            </a:ln>
          </p:spPr>
          <p:txBody>
            <a:bodyPr wrap="none" anchor="t" anchorCtr="0">
              <a:spAutoFit/>
            </a:bodyPr>
            <a:p>
              <a:r>
                <a:rPr lang="zh-CN" altLang="en-US" sz="2200" dirty="0">
                  <a:solidFill>
                    <a:srgbClr val="C00000"/>
                  </a:solidFill>
                  <a:latin typeface="Times New Roman" panose="02020603050405020304" pitchFamily="18" charset="0"/>
                  <a:ea typeface="宋体" panose="02010600030101010101" pitchFamily="2" charset="-122"/>
                </a:rPr>
                <a:t>基址寻址</a:t>
              </a:r>
              <a:endParaRPr lang="zh-CN" altLang="en-US" sz="2200" dirty="0">
                <a:solidFill>
                  <a:srgbClr val="C00000"/>
                </a:solidFill>
                <a:latin typeface="Times New Roman" panose="02020603050405020304" pitchFamily="18" charset="0"/>
                <a:ea typeface="宋体" panose="02010600030101010101" pitchFamily="2" charset="-122"/>
              </a:endParaRPr>
            </a:p>
          </p:txBody>
        </p:sp>
      </p:grpSp>
      <p:grpSp>
        <p:nvGrpSpPr>
          <p:cNvPr id="9" name="Group 93"/>
          <p:cNvGrpSpPr/>
          <p:nvPr/>
        </p:nvGrpSpPr>
        <p:grpSpPr>
          <a:xfrm>
            <a:off x="6383338" y="5745163"/>
            <a:ext cx="2286000" cy="839787"/>
            <a:chOff x="3935" y="3721"/>
            <a:chExt cx="1440" cy="529"/>
          </a:xfrm>
        </p:grpSpPr>
        <p:sp>
          <p:nvSpPr>
            <p:cNvPr id="73768" name="Text Box 57"/>
            <p:cNvSpPr txBox="1"/>
            <p:nvPr/>
          </p:nvSpPr>
          <p:spPr>
            <a:xfrm>
              <a:off x="3935" y="3721"/>
              <a:ext cx="1440" cy="269"/>
            </a:xfrm>
            <a:prstGeom prst="rect">
              <a:avLst/>
            </a:prstGeom>
            <a:noFill/>
            <a:ln w="28575">
              <a:noFill/>
            </a:ln>
          </p:spPr>
          <p:txBody>
            <a:bodyPr anchor="t" anchorCtr="0">
              <a:spAutoFit/>
            </a:bodyPr>
            <a:p>
              <a:pPr>
                <a:spcBef>
                  <a:spcPct val="50000"/>
                </a:spcBef>
              </a:pPr>
              <a:r>
                <a:rPr lang="zh-CN" altLang="en-US" sz="2200" dirty="0">
                  <a:solidFill>
                    <a:srgbClr val="C00000"/>
                  </a:solidFill>
                  <a:latin typeface="Times New Roman" panose="02020603050405020304" pitchFamily="18" charset="0"/>
                  <a:ea typeface="宋体" panose="02010600030101010101" pitchFamily="2" charset="-122"/>
                </a:rPr>
                <a:t>二地址 </a:t>
              </a:r>
              <a:r>
                <a:rPr lang="en-US" altLang="zh-CN" sz="2200" dirty="0">
                  <a:solidFill>
                    <a:srgbClr val="C00000"/>
                  </a:solidFill>
                  <a:latin typeface="Times New Roman" panose="02020603050405020304" pitchFamily="18" charset="0"/>
                  <a:ea typeface="宋体" panose="02010600030101010101" pitchFamily="2" charset="-122"/>
                </a:rPr>
                <a:t>M – M</a:t>
              </a:r>
              <a:endParaRPr lang="en-US" altLang="zh-CN" sz="2200" dirty="0">
                <a:solidFill>
                  <a:srgbClr val="C00000"/>
                </a:solidFill>
                <a:latin typeface="Times New Roman" panose="02020603050405020304" pitchFamily="18" charset="0"/>
                <a:ea typeface="宋体" panose="02010600030101010101" pitchFamily="2" charset="-122"/>
              </a:endParaRPr>
            </a:p>
          </p:txBody>
        </p:sp>
        <p:sp>
          <p:nvSpPr>
            <p:cNvPr id="73769" name="Text Box 59"/>
            <p:cNvSpPr txBox="1"/>
            <p:nvPr/>
          </p:nvSpPr>
          <p:spPr>
            <a:xfrm>
              <a:off x="3935" y="3979"/>
              <a:ext cx="831" cy="271"/>
            </a:xfrm>
            <a:prstGeom prst="rect">
              <a:avLst/>
            </a:prstGeom>
            <a:noFill/>
            <a:ln w="9525">
              <a:noFill/>
            </a:ln>
          </p:spPr>
          <p:txBody>
            <a:bodyPr wrap="none" anchor="t" anchorCtr="0">
              <a:spAutoFit/>
            </a:bodyPr>
            <a:p>
              <a:r>
                <a:rPr lang="zh-CN" altLang="en-US" sz="2200" dirty="0">
                  <a:solidFill>
                    <a:srgbClr val="C00000"/>
                  </a:solidFill>
                  <a:latin typeface="Times New Roman" panose="02020603050405020304" pitchFamily="18" charset="0"/>
                  <a:ea typeface="宋体" panose="02010600030101010101" pitchFamily="2" charset="-122"/>
                </a:rPr>
                <a:t>基址寻址</a:t>
              </a:r>
              <a:endParaRPr lang="zh-CN" altLang="en-US" sz="2200" dirty="0">
                <a:solidFill>
                  <a:srgbClr val="C00000"/>
                </a:solidFill>
                <a:latin typeface="Times New Roman" panose="02020603050405020304" pitchFamily="18" charset="0"/>
                <a:ea typeface="宋体" panose="02010600030101010101" pitchFamily="2" charset="-122"/>
              </a:endParaRPr>
            </a:p>
          </p:txBody>
        </p:sp>
      </p:grpSp>
      <p:grpSp>
        <p:nvGrpSpPr>
          <p:cNvPr id="10" name="Group 92"/>
          <p:cNvGrpSpPr/>
          <p:nvPr/>
        </p:nvGrpSpPr>
        <p:grpSpPr>
          <a:xfrm>
            <a:off x="6384925" y="3929063"/>
            <a:ext cx="1584325" cy="814387"/>
            <a:chOff x="3936" y="2577"/>
            <a:chExt cx="998" cy="513"/>
          </a:xfrm>
        </p:grpSpPr>
        <p:sp>
          <p:nvSpPr>
            <p:cNvPr id="73771" name="Text Box 61"/>
            <p:cNvSpPr txBox="1"/>
            <p:nvPr/>
          </p:nvSpPr>
          <p:spPr>
            <a:xfrm>
              <a:off x="3936" y="2819"/>
              <a:ext cx="831" cy="271"/>
            </a:xfrm>
            <a:prstGeom prst="rect">
              <a:avLst/>
            </a:prstGeom>
            <a:noFill/>
            <a:ln w="9525">
              <a:noFill/>
            </a:ln>
          </p:spPr>
          <p:txBody>
            <a:bodyPr wrap="none" anchor="t" anchorCtr="0">
              <a:spAutoFit/>
            </a:bodyPr>
            <a:p>
              <a:r>
                <a:rPr lang="zh-CN" altLang="en-US" sz="2200" dirty="0">
                  <a:solidFill>
                    <a:srgbClr val="C00000"/>
                  </a:solidFill>
                  <a:latin typeface="Times New Roman" panose="02020603050405020304" pitchFamily="18" charset="0"/>
                  <a:ea typeface="宋体" panose="02010600030101010101" pitchFamily="2" charset="-122"/>
                </a:rPr>
                <a:t>基址寻址</a:t>
              </a:r>
              <a:endParaRPr lang="zh-CN" altLang="en-US" sz="2200" dirty="0">
                <a:solidFill>
                  <a:srgbClr val="C00000"/>
                </a:solidFill>
                <a:latin typeface="Times New Roman" panose="02020603050405020304" pitchFamily="18" charset="0"/>
                <a:ea typeface="宋体" panose="02010600030101010101" pitchFamily="2" charset="-122"/>
              </a:endParaRPr>
            </a:p>
          </p:txBody>
        </p:sp>
        <p:sp>
          <p:nvSpPr>
            <p:cNvPr id="73772" name="Text Box 63"/>
            <p:cNvSpPr txBox="1"/>
            <p:nvPr/>
          </p:nvSpPr>
          <p:spPr>
            <a:xfrm>
              <a:off x="3936" y="2577"/>
              <a:ext cx="998" cy="271"/>
            </a:xfrm>
            <a:prstGeom prst="rect">
              <a:avLst/>
            </a:prstGeom>
            <a:noFill/>
            <a:ln w="9525">
              <a:noFill/>
            </a:ln>
          </p:spPr>
          <p:txBody>
            <a:bodyPr wrap="none" anchor="t" anchorCtr="0">
              <a:spAutoFit/>
            </a:bodyPr>
            <a:p>
              <a:r>
                <a:rPr lang="zh-CN" altLang="en-US" sz="2200" dirty="0">
                  <a:solidFill>
                    <a:srgbClr val="C00000"/>
                  </a:solidFill>
                  <a:latin typeface="Times New Roman" panose="02020603050405020304" pitchFamily="18" charset="0"/>
                  <a:ea typeface="宋体" panose="02010600030101010101" pitchFamily="2" charset="-122"/>
                </a:rPr>
                <a:t>立即数 </a:t>
              </a:r>
              <a:r>
                <a:rPr lang="zh-CN" altLang="zh-CN" sz="2200" dirty="0">
                  <a:solidFill>
                    <a:srgbClr val="C00000"/>
                  </a:solidFill>
                  <a:latin typeface="Times New Roman" panose="02020603050405020304" pitchFamily="18" charset="0"/>
                  <a:ea typeface="宋体" panose="02010600030101010101" pitchFamily="2" charset="-122"/>
                </a:rPr>
                <a:t>–</a:t>
              </a:r>
              <a:r>
                <a:rPr lang="zh-CN" altLang="en-US" sz="2200" dirty="0">
                  <a:solidFill>
                    <a:srgbClr val="C00000"/>
                  </a:solidFill>
                  <a:latin typeface="Times New Roman" panose="02020603050405020304" pitchFamily="18" charset="0"/>
                  <a:ea typeface="宋体" panose="02010600030101010101" pitchFamily="2" charset="-122"/>
                </a:rPr>
                <a:t> </a:t>
              </a:r>
              <a:r>
                <a:rPr lang="en-US" altLang="zh-CN" sz="2200" dirty="0">
                  <a:solidFill>
                    <a:srgbClr val="C00000"/>
                  </a:solidFill>
                  <a:latin typeface="Times New Roman" panose="02020603050405020304" pitchFamily="18" charset="0"/>
                  <a:ea typeface="宋体" panose="02010600030101010101" pitchFamily="2" charset="-122"/>
                </a:rPr>
                <a:t>M</a:t>
              </a:r>
              <a:endParaRPr lang="en-US" altLang="zh-CN" sz="2200" dirty="0">
                <a:solidFill>
                  <a:srgbClr val="C00000"/>
                </a:solidFill>
                <a:latin typeface="Times New Roman" panose="02020603050405020304" pitchFamily="18" charset="0"/>
                <a:ea typeface="宋体" panose="02010600030101010101" pitchFamily="2" charset="-122"/>
              </a:endParaRPr>
            </a:p>
          </p:txBody>
        </p:sp>
      </p:grpSp>
      <p:grpSp>
        <p:nvGrpSpPr>
          <p:cNvPr id="11" name="Group 74"/>
          <p:cNvGrpSpPr/>
          <p:nvPr/>
        </p:nvGrpSpPr>
        <p:grpSpPr>
          <a:xfrm>
            <a:off x="288925" y="4995863"/>
            <a:ext cx="8459788" cy="887412"/>
            <a:chOff x="96" y="3312"/>
            <a:chExt cx="5329" cy="559"/>
          </a:xfrm>
        </p:grpSpPr>
        <p:sp>
          <p:nvSpPr>
            <p:cNvPr id="73774" name="Rectangle 34"/>
            <p:cNvSpPr/>
            <p:nvPr/>
          </p:nvSpPr>
          <p:spPr>
            <a:xfrm>
              <a:off x="528" y="3408"/>
              <a:ext cx="86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OP</a:t>
              </a:r>
              <a:endParaRPr lang="en-US" altLang="zh-CN" sz="2000" dirty="0">
                <a:latin typeface="Times New Roman" panose="02020603050405020304" pitchFamily="18" charset="0"/>
                <a:ea typeface="宋体" panose="02010600030101010101" pitchFamily="2" charset="-122"/>
              </a:endParaRPr>
            </a:p>
          </p:txBody>
        </p:sp>
        <p:sp>
          <p:nvSpPr>
            <p:cNvPr id="73775" name="Rectangle 35"/>
            <p:cNvSpPr/>
            <p:nvPr/>
          </p:nvSpPr>
          <p:spPr>
            <a:xfrm>
              <a:off x="2160" y="3408"/>
              <a:ext cx="38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B</a:t>
              </a:r>
              <a:r>
                <a:rPr lang="en-US" altLang="zh-CN" sz="2000" baseline="-15000" dirty="0">
                  <a:latin typeface="Times New Roman" panose="02020603050405020304" pitchFamily="18" charset="0"/>
                  <a:ea typeface="宋体" panose="02010600030101010101" pitchFamily="2" charset="-122"/>
                </a:rPr>
                <a:t>1</a:t>
              </a:r>
              <a:endParaRPr lang="en-US" altLang="zh-CN" sz="2000" baseline="-15000" dirty="0">
                <a:latin typeface="Times New Roman" panose="02020603050405020304" pitchFamily="18" charset="0"/>
                <a:ea typeface="宋体" panose="02010600030101010101" pitchFamily="2" charset="-122"/>
              </a:endParaRPr>
            </a:p>
          </p:txBody>
        </p:sp>
        <p:sp>
          <p:nvSpPr>
            <p:cNvPr id="73776" name="Rectangle 36"/>
            <p:cNvSpPr/>
            <p:nvPr/>
          </p:nvSpPr>
          <p:spPr>
            <a:xfrm>
              <a:off x="2544" y="3408"/>
              <a:ext cx="1249"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D</a:t>
              </a:r>
              <a:r>
                <a:rPr lang="en-US" altLang="zh-CN" sz="2000" baseline="-15000" dirty="0">
                  <a:latin typeface="Times New Roman" panose="02020603050405020304" pitchFamily="18" charset="0"/>
                  <a:ea typeface="宋体" panose="02010600030101010101" pitchFamily="2" charset="-122"/>
                </a:rPr>
                <a:t>1</a:t>
              </a:r>
              <a:endParaRPr lang="en-US" altLang="zh-CN" sz="2000" baseline="-15000" dirty="0">
                <a:latin typeface="Times New Roman" panose="02020603050405020304" pitchFamily="18" charset="0"/>
                <a:ea typeface="宋体" panose="02010600030101010101" pitchFamily="2" charset="-122"/>
              </a:endParaRPr>
            </a:p>
          </p:txBody>
        </p:sp>
        <p:sp>
          <p:nvSpPr>
            <p:cNvPr id="73777" name="Rectangle 37"/>
            <p:cNvSpPr/>
            <p:nvPr/>
          </p:nvSpPr>
          <p:spPr>
            <a:xfrm>
              <a:off x="1392" y="3408"/>
              <a:ext cx="768"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L</a:t>
              </a:r>
              <a:endParaRPr lang="en-US" altLang="zh-CN" sz="2000" dirty="0">
                <a:latin typeface="Times New Roman" panose="02020603050405020304" pitchFamily="18" charset="0"/>
                <a:ea typeface="宋体" panose="02010600030101010101" pitchFamily="2" charset="-122"/>
              </a:endParaRPr>
            </a:p>
          </p:txBody>
        </p:sp>
        <p:sp>
          <p:nvSpPr>
            <p:cNvPr id="73778" name="Rectangle 38"/>
            <p:cNvSpPr/>
            <p:nvPr/>
          </p:nvSpPr>
          <p:spPr>
            <a:xfrm>
              <a:off x="3792" y="3408"/>
              <a:ext cx="384"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B</a:t>
              </a:r>
              <a:r>
                <a:rPr lang="en-US" altLang="zh-CN" sz="2000" baseline="-15000" dirty="0">
                  <a:latin typeface="Times New Roman" panose="02020603050405020304" pitchFamily="18" charset="0"/>
                  <a:ea typeface="宋体" panose="02010600030101010101" pitchFamily="2" charset="-122"/>
                </a:rPr>
                <a:t>2</a:t>
              </a:r>
              <a:endParaRPr lang="en-US" altLang="zh-CN" sz="2000" baseline="-15000" dirty="0">
                <a:latin typeface="Times New Roman" panose="02020603050405020304" pitchFamily="18" charset="0"/>
                <a:ea typeface="宋体" panose="02010600030101010101" pitchFamily="2" charset="-122"/>
              </a:endParaRPr>
            </a:p>
          </p:txBody>
        </p:sp>
        <p:sp>
          <p:nvSpPr>
            <p:cNvPr id="73779" name="Rectangle 39"/>
            <p:cNvSpPr/>
            <p:nvPr/>
          </p:nvSpPr>
          <p:spPr>
            <a:xfrm>
              <a:off x="4176" y="3408"/>
              <a:ext cx="1249"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dirty="0">
                  <a:latin typeface="Times New Roman" panose="02020603050405020304" pitchFamily="18" charset="0"/>
                  <a:ea typeface="宋体" panose="02010600030101010101" pitchFamily="2" charset="-122"/>
                </a:rPr>
                <a:t>D</a:t>
              </a:r>
              <a:r>
                <a:rPr lang="en-US" altLang="zh-CN" sz="2000" baseline="-15000" dirty="0">
                  <a:latin typeface="Times New Roman" panose="02020603050405020304" pitchFamily="18" charset="0"/>
                  <a:ea typeface="宋体" panose="02010600030101010101" pitchFamily="2" charset="-122"/>
                </a:rPr>
                <a:t>2</a:t>
              </a:r>
              <a:endParaRPr lang="en-US" altLang="zh-CN" sz="2000" baseline="-15000" dirty="0">
                <a:latin typeface="Times New Roman" panose="02020603050405020304" pitchFamily="18" charset="0"/>
                <a:ea typeface="宋体" panose="02010600030101010101" pitchFamily="2" charset="-122"/>
              </a:endParaRPr>
            </a:p>
          </p:txBody>
        </p:sp>
        <p:sp>
          <p:nvSpPr>
            <p:cNvPr id="73780" name="Text Box 40"/>
            <p:cNvSpPr txBox="1"/>
            <p:nvPr/>
          </p:nvSpPr>
          <p:spPr>
            <a:xfrm>
              <a:off x="96" y="3312"/>
              <a:ext cx="438" cy="442"/>
            </a:xfrm>
            <a:prstGeom prst="rect">
              <a:avLst/>
            </a:prstGeom>
            <a:noFill/>
            <a:ln w="2857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 SS</a:t>
              </a:r>
              <a:endParaRPr lang="en-US" altLang="zh-CN"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格式</a:t>
              </a:r>
              <a:endParaRPr lang="zh-CN" altLang="en-US" sz="2000" dirty="0">
                <a:latin typeface="Times New Roman" panose="02020603050405020304" pitchFamily="18" charset="0"/>
                <a:ea typeface="宋体" panose="02010600030101010101" pitchFamily="2" charset="-122"/>
              </a:endParaRPr>
            </a:p>
          </p:txBody>
        </p:sp>
        <p:sp>
          <p:nvSpPr>
            <p:cNvPr id="73781" name="Text Box 68"/>
            <p:cNvSpPr txBox="1"/>
            <p:nvPr/>
          </p:nvSpPr>
          <p:spPr>
            <a:xfrm>
              <a:off x="866" y="3621"/>
              <a:ext cx="290"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8</a:t>
              </a:r>
              <a:endParaRPr lang="en-US" altLang="zh-CN" sz="2000" dirty="0">
                <a:latin typeface="Times New Roman" panose="02020603050405020304" pitchFamily="18" charset="0"/>
                <a:ea typeface="宋体" panose="02010600030101010101" pitchFamily="2" charset="-122"/>
              </a:endParaRPr>
            </a:p>
          </p:txBody>
        </p:sp>
        <p:sp>
          <p:nvSpPr>
            <p:cNvPr id="73782" name="Text Box 69"/>
            <p:cNvSpPr txBox="1"/>
            <p:nvPr/>
          </p:nvSpPr>
          <p:spPr>
            <a:xfrm>
              <a:off x="1655" y="3621"/>
              <a:ext cx="290"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8</a:t>
              </a:r>
              <a:endParaRPr lang="en-US" altLang="zh-CN" sz="2000" dirty="0">
                <a:latin typeface="Times New Roman" panose="02020603050405020304" pitchFamily="18" charset="0"/>
                <a:ea typeface="宋体" panose="02010600030101010101" pitchFamily="2" charset="-122"/>
              </a:endParaRPr>
            </a:p>
          </p:txBody>
        </p:sp>
        <p:sp>
          <p:nvSpPr>
            <p:cNvPr id="73783" name="Text Box 70"/>
            <p:cNvSpPr txBox="1"/>
            <p:nvPr/>
          </p:nvSpPr>
          <p:spPr>
            <a:xfrm>
              <a:off x="2245" y="3621"/>
              <a:ext cx="290"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4</a:t>
              </a:r>
              <a:endParaRPr lang="en-US" altLang="zh-CN" sz="2000" dirty="0">
                <a:latin typeface="Times New Roman" panose="02020603050405020304" pitchFamily="18" charset="0"/>
                <a:ea typeface="宋体" panose="02010600030101010101" pitchFamily="2" charset="-122"/>
              </a:endParaRPr>
            </a:p>
          </p:txBody>
        </p:sp>
        <p:sp>
          <p:nvSpPr>
            <p:cNvPr id="73784" name="Text Box 71"/>
            <p:cNvSpPr txBox="1"/>
            <p:nvPr/>
          </p:nvSpPr>
          <p:spPr>
            <a:xfrm>
              <a:off x="3007" y="3621"/>
              <a:ext cx="290"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12</a:t>
              </a:r>
              <a:endParaRPr lang="en-US" altLang="zh-CN" sz="2000" dirty="0">
                <a:latin typeface="Times New Roman" panose="02020603050405020304" pitchFamily="18" charset="0"/>
                <a:ea typeface="宋体" panose="02010600030101010101" pitchFamily="2" charset="-122"/>
              </a:endParaRPr>
            </a:p>
          </p:txBody>
        </p:sp>
        <p:sp>
          <p:nvSpPr>
            <p:cNvPr id="73785" name="Text Box 72"/>
            <p:cNvSpPr txBox="1"/>
            <p:nvPr/>
          </p:nvSpPr>
          <p:spPr>
            <a:xfrm>
              <a:off x="3877" y="3621"/>
              <a:ext cx="290"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4</a:t>
              </a:r>
              <a:endParaRPr lang="en-US" altLang="zh-CN" sz="2000" dirty="0">
                <a:latin typeface="Times New Roman" panose="02020603050405020304" pitchFamily="18" charset="0"/>
                <a:ea typeface="宋体" panose="02010600030101010101" pitchFamily="2" charset="-122"/>
              </a:endParaRPr>
            </a:p>
          </p:txBody>
        </p:sp>
        <p:sp>
          <p:nvSpPr>
            <p:cNvPr id="73786" name="Text Box 73"/>
            <p:cNvSpPr txBox="1"/>
            <p:nvPr/>
          </p:nvSpPr>
          <p:spPr>
            <a:xfrm>
              <a:off x="4658" y="3621"/>
              <a:ext cx="290" cy="250"/>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宋体" panose="02010600030101010101" pitchFamily="2" charset="-122"/>
                </a:rPr>
                <a:t>12</a:t>
              </a:r>
              <a:endParaRPr lang="en-US" altLang="zh-CN" sz="2000" dirty="0">
                <a:latin typeface="Times New Roman" panose="02020603050405020304" pitchFamily="18" charset="0"/>
                <a:ea typeface="宋体" panose="02010600030101010101" pitchFamily="2" charset="-122"/>
              </a:endParaRPr>
            </a:p>
          </p:txBody>
        </p:sp>
      </p:grpSp>
      <p:sp>
        <p:nvSpPr>
          <p:cNvPr id="73787" name="矩形 8"/>
          <p:cNvSpPr/>
          <p:nvPr/>
        </p:nvSpPr>
        <p:spPr>
          <a:xfrm>
            <a:off x="8051800" y="115888"/>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blinds(horizontal)">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out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out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outVertic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a:xfrm>
            <a:off x="1123950" y="3175"/>
            <a:ext cx="7696200" cy="762000"/>
          </a:xfrm>
          <a:ln/>
        </p:spPr>
        <p:txBody>
          <a:bodyPr vert="horz" wrap="square" lIns="91440" tIns="45720" rIns="91440" bIns="45720" anchor="ctr" anchorCtr="0"/>
          <a:p>
            <a:pPr eaLnBrk="1" hangingPunct="1"/>
            <a:r>
              <a:rPr lang="en-US" altLang="zh-CN" sz="4800" dirty="0">
                <a:solidFill>
                  <a:srgbClr val="C00000"/>
                </a:solidFill>
                <a:latin typeface="微软雅黑 Light" panose="020B0502040204020203" pitchFamily="34" charset="-122"/>
                <a:ea typeface="微软雅黑 Light" panose="020B0502040204020203" pitchFamily="34" charset="-122"/>
                <a:cs typeface="+mj-cs"/>
              </a:rPr>
              <a:t>Intel 8086</a:t>
            </a:r>
            <a:endParaRPr lang="en-US" altLang="zh-CN" sz="48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27" name="Text Box 3"/>
          <p:cNvSpPr txBox="1"/>
          <p:nvPr/>
        </p:nvSpPr>
        <p:spPr>
          <a:xfrm>
            <a:off x="395288" y="908050"/>
            <a:ext cx="2117725" cy="519113"/>
          </a:xfrm>
          <a:prstGeom prst="rect">
            <a:avLst/>
          </a:prstGeom>
          <a:noFill/>
          <a:ln w="28575">
            <a:noFill/>
          </a:ln>
        </p:spPr>
        <p:txBody>
          <a:bodyPr wrap="none" anchor="t" anchorCtr="0">
            <a:spAutoFit/>
          </a:bodyPr>
          <a:p>
            <a:r>
              <a:rPr lang="zh-CN" altLang="en-US" sz="2800" dirty="0">
                <a:latin typeface="Times New Roman" panose="02020603050405020304" pitchFamily="18" charset="0"/>
                <a:ea typeface="宋体" panose="02010600030101010101" pitchFamily="2" charset="-122"/>
              </a:rPr>
              <a:t>(1) 指令字长</a:t>
            </a:r>
            <a:endParaRPr lang="en-US" altLang="zh-CN" sz="2800" dirty="0">
              <a:latin typeface="Times New Roman" panose="02020603050405020304" pitchFamily="18" charset="0"/>
              <a:ea typeface="宋体" panose="02010600030101010101" pitchFamily="2" charset="-122"/>
            </a:endParaRPr>
          </a:p>
        </p:txBody>
      </p:sp>
      <p:sp>
        <p:nvSpPr>
          <p:cNvPr id="28" name="Text Box 4"/>
          <p:cNvSpPr txBox="1"/>
          <p:nvPr/>
        </p:nvSpPr>
        <p:spPr>
          <a:xfrm>
            <a:off x="395288" y="2562225"/>
            <a:ext cx="2193925" cy="519113"/>
          </a:xfrm>
          <a:prstGeom prst="rect">
            <a:avLst/>
          </a:prstGeom>
          <a:noFill/>
          <a:ln w="28575">
            <a:noFill/>
          </a:ln>
        </p:spPr>
        <p:txBody>
          <a:bodyPr anchor="t" anchorCtr="0">
            <a:spAutoFit/>
          </a:bodyPr>
          <a:p>
            <a:r>
              <a:rPr lang="zh-CN" altLang="en-US" sz="2800" dirty="0">
                <a:latin typeface="Times New Roman" panose="02020603050405020304" pitchFamily="18" charset="0"/>
                <a:ea typeface="宋体" panose="02010600030101010101" pitchFamily="2" charset="-122"/>
              </a:rPr>
              <a:t>(2) 地址格式</a:t>
            </a:r>
            <a:endParaRPr lang="en-US" altLang="zh-CN" sz="2800" dirty="0">
              <a:latin typeface="Times New Roman" panose="02020603050405020304" pitchFamily="18" charset="0"/>
              <a:ea typeface="宋体" panose="02010600030101010101" pitchFamily="2" charset="-122"/>
            </a:endParaRPr>
          </a:p>
        </p:txBody>
      </p:sp>
      <p:sp>
        <p:nvSpPr>
          <p:cNvPr id="29" name="Text Box 5"/>
          <p:cNvSpPr txBox="1"/>
          <p:nvPr/>
        </p:nvSpPr>
        <p:spPr>
          <a:xfrm>
            <a:off x="2665413" y="885825"/>
            <a:ext cx="2498725" cy="519113"/>
          </a:xfrm>
          <a:prstGeom prst="rect">
            <a:avLst/>
          </a:prstGeom>
          <a:noFill/>
          <a:ln w="9525">
            <a:noFill/>
          </a:ln>
        </p:spPr>
        <p:txBody>
          <a:bodyPr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1 ~ 6 个字节</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30" name="Text Box 6"/>
          <p:cNvSpPr txBox="1"/>
          <p:nvPr/>
        </p:nvSpPr>
        <p:spPr>
          <a:xfrm>
            <a:off x="1370013" y="2028825"/>
            <a:ext cx="6781800" cy="457200"/>
          </a:xfrm>
          <a:prstGeom prst="rect">
            <a:avLst/>
          </a:prstGeom>
          <a:no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MOV    WORD  PTR[0204], 0138H      </a:t>
            </a:r>
            <a:r>
              <a:rPr lang="en-US" altLang="zh-CN" sz="2200" dirty="0">
                <a:latin typeface="Times New Roman" panose="02020603050405020304" pitchFamily="18" charset="0"/>
                <a:ea typeface="宋体" panose="02010600030101010101" pitchFamily="2" charset="-122"/>
              </a:rPr>
              <a:t>6 </a:t>
            </a:r>
            <a:r>
              <a:rPr lang="zh-CN" altLang="en-US" sz="2200" dirty="0">
                <a:latin typeface="Times New Roman" panose="02020603050405020304" pitchFamily="18" charset="0"/>
                <a:ea typeface="宋体" panose="02010600030101010101" pitchFamily="2" charset="-122"/>
              </a:rPr>
              <a:t>字节</a:t>
            </a:r>
            <a:endParaRPr lang="en-US" altLang="zh-CN" sz="2200" dirty="0">
              <a:latin typeface="Times New Roman" panose="02020603050405020304" pitchFamily="18" charset="0"/>
              <a:ea typeface="宋体" panose="02010600030101010101" pitchFamily="2" charset="-122"/>
            </a:endParaRPr>
          </a:p>
        </p:txBody>
      </p:sp>
      <p:sp>
        <p:nvSpPr>
          <p:cNvPr id="31" name="Text Box 7"/>
          <p:cNvSpPr txBox="1"/>
          <p:nvPr/>
        </p:nvSpPr>
        <p:spPr>
          <a:xfrm>
            <a:off x="1370013" y="1495425"/>
            <a:ext cx="5181600" cy="457200"/>
          </a:xfrm>
          <a:prstGeom prst="rect">
            <a:avLst/>
          </a:prstGeom>
          <a:no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INC     AX      </a:t>
            </a:r>
            <a:r>
              <a:rPr lang="en-US" altLang="zh-CN" sz="2200" dirty="0">
                <a:latin typeface="Times New Roman" panose="02020603050405020304" pitchFamily="18" charset="0"/>
                <a:ea typeface="宋体" panose="02010600030101010101" pitchFamily="2" charset="-122"/>
              </a:rPr>
              <a:t>1 </a:t>
            </a:r>
            <a:r>
              <a:rPr lang="zh-CN" altLang="en-US" sz="2200" dirty="0">
                <a:latin typeface="Times New Roman" panose="02020603050405020304" pitchFamily="18" charset="0"/>
                <a:ea typeface="宋体" panose="02010600030101010101" pitchFamily="2" charset="-122"/>
              </a:rPr>
              <a:t>字节</a:t>
            </a:r>
            <a:endParaRPr lang="en-US" altLang="zh-CN" sz="2200" dirty="0">
              <a:latin typeface="Times New Roman" panose="02020603050405020304" pitchFamily="18" charset="0"/>
              <a:ea typeface="宋体" panose="02010600030101010101" pitchFamily="2" charset="-122"/>
            </a:endParaRPr>
          </a:p>
        </p:txBody>
      </p:sp>
      <p:sp>
        <p:nvSpPr>
          <p:cNvPr id="32" name="Text Box 8"/>
          <p:cNvSpPr txBox="1"/>
          <p:nvPr/>
        </p:nvSpPr>
        <p:spPr>
          <a:xfrm>
            <a:off x="890588" y="3706813"/>
            <a:ext cx="1103312" cy="457200"/>
          </a:xfrm>
          <a:prstGeom prst="rect">
            <a:avLst/>
          </a:prstGeom>
          <a:noFill/>
          <a:ln w="2857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一地址</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33" name="Text Box 9"/>
          <p:cNvSpPr txBox="1"/>
          <p:nvPr/>
        </p:nvSpPr>
        <p:spPr>
          <a:xfrm>
            <a:off x="2132013" y="3171825"/>
            <a:ext cx="4419600" cy="457200"/>
          </a:xfrm>
          <a:prstGeom prst="rect">
            <a:avLst/>
          </a:prstGeom>
          <a:noFill/>
          <a:ln w="28575">
            <a:noFill/>
          </a:ln>
        </p:spPr>
        <p:txBody>
          <a:bodyPr anchor="t" anchorCtr="0">
            <a:spAutoFit/>
          </a:bodyPr>
          <a:p>
            <a:r>
              <a:rPr lang="en-US" altLang="zh-CN" sz="2400" dirty="0">
                <a:latin typeface="Times New Roman" panose="02020603050405020304" pitchFamily="18" charset="0"/>
                <a:ea typeface="宋体" panose="02010600030101010101" pitchFamily="2" charset="-122"/>
              </a:rPr>
              <a:t>NOP                             </a:t>
            </a:r>
            <a:r>
              <a:rPr lang="en-US" altLang="zh-CN" sz="2200" dirty="0">
                <a:latin typeface="Times New Roman" panose="02020603050405020304" pitchFamily="18" charset="0"/>
                <a:ea typeface="宋体" panose="02010600030101010101" pitchFamily="2" charset="-122"/>
              </a:rPr>
              <a:t>1 </a:t>
            </a:r>
            <a:r>
              <a:rPr lang="zh-CN" altLang="en-US" sz="2200" dirty="0">
                <a:latin typeface="Times New Roman" panose="02020603050405020304" pitchFamily="18" charset="0"/>
                <a:ea typeface="宋体" panose="02010600030101010101" pitchFamily="2" charset="-122"/>
              </a:rPr>
              <a:t>字节</a:t>
            </a:r>
            <a:endParaRPr lang="zh-CN" altLang="en-US" sz="2200" dirty="0">
              <a:latin typeface="Times New Roman" panose="02020603050405020304" pitchFamily="18" charset="0"/>
              <a:ea typeface="宋体" panose="02010600030101010101" pitchFamily="2" charset="-122"/>
            </a:endParaRPr>
          </a:p>
        </p:txBody>
      </p:sp>
      <p:sp>
        <p:nvSpPr>
          <p:cNvPr id="34" name="Text Box 10"/>
          <p:cNvSpPr txBox="1"/>
          <p:nvPr/>
        </p:nvSpPr>
        <p:spPr>
          <a:xfrm>
            <a:off x="2132013" y="3705225"/>
            <a:ext cx="1031875" cy="457200"/>
          </a:xfrm>
          <a:prstGeom prst="rect">
            <a:avLst/>
          </a:prstGeom>
          <a:noFill/>
          <a:ln w="2857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CALL</a:t>
            </a:r>
            <a:endParaRPr lang="en-US" altLang="zh-CN" sz="2400" dirty="0">
              <a:latin typeface="Times New Roman" panose="02020603050405020304" pitchFamily="18" charset="0"/>
              <a:ea typeface="宋体" panose="02010600030101010101" pitchFamily="2" charset="-122"/>
            </a:endParaRPr>
          </a:p>
        </p:txBody>
      </p:sp>
      <p:grpSp>
        <p:nvGrpSpPr>
          <p:cNvPr id="2" name="Group 11"/>
          <p:cNvGrpSpPr/>
          <p:nvPr/>
        </p:nvGrpSpPr>
        <p:grpSpPr>
          <a:xfrm>
            <a:off x="3427413" y="4262438"/>
            <a:ext cx="2514600" cy="431800"/>
            <a:chOff x="2256" y="2703"/>
            <a:chExt cx="1584" cy="272"/>
          </a:xfrm>
        </p:grpSpPr>
        <p:sp>
          <p:nvSpPr>
            <p:cNvPr id="74763" name="Text Box 12"/>
            <p:cNvSpPr txBox="1"/>
            <p:nvPr/>
          </p:nvSpPr>
          <p:spPr>
            <a:xfrm>
              <a:off x="2256" y="2706"/>
              <a:ext cx="824" cy="269"/>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段内调用</a:t>
              </a:r>
              <a:endParaRPr lang="zh-CN" altLang="en-US" sz="2200" dirty="0">
                <a:latin typeface="Times New Roman" panose="02020603050405020304" pitchFamily="18" charset="0"/>
                <a:ea typeface="宋体" panose="02010600030101010101" pitchFamily="2" charset="-122"/>
              </a:endParaRPr>
            </a:p>
          </p:txBody>
        </p:sp>
        <p:sp>
          <p:nvSpPr>
            <p:cNvPr id="74764" name="Text Box 13"/>
            <p:cNvSpPr txBox="1"/>
            <p:nvPr/>
          </p:nvSpPr>
          <p:spPr>
            <a:xfrm>
              <a:off x="3194" y="2703"/>
              <a:ext cx="646" cy="269"/>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 3 字节</a:t>
              </a:r>
              <a:endParaRPr lang="zh-CN" altLang="en-US" sz="2200" dirty="0">
                <a:latin typeface="Times New Roman" panose="02020603050405020304" pitchFamily="18" charset="0"/>
                <a:ea typeface="宋体" panose="02010600030101010101" pitchFamily="2" charset="-122"/>
              </a:endParaRPr>
            </a:p>
          </p:txBody>
        </p:sp>
      </p:grpSp>
      <p:sp>
        <p:nvSpPr>
          <p:cNvPr id="38" name="Text Box 14"/>
          <p:cNvSpPr txBox="1"/>
          <p:nvPr/>
        </p:nvSpPr>
        <p:spPr>
          <a:xfrm>
            <a:off x="890588" y="3173413"/>
            <a:ext cx="1103312" cy="457200"/>
          </a:xfrm>
          <a:prstGeom prst="rect">
            <a:avLst/>
          </a:prstGeom>
          <a:noFill/>
          <a:ln w="952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零地址</a:t>
            </a:r>
            <a:endParaRPr lang="zh-CN" altLang="en-US" sz="2400" dirty="0">
              <a:solidFill>
                <a:srgbClr val="C00000"/>
              </a:solidFill>
              <a:latin typeface="Times New Roman" panose="02020603050405020304" pitchFamily="18" charset="0"/>
              <a:ea typeface="宋体" panose="02010600030101010101" pitchFamily="2" charset="-122"/>
            </a:endParaRPr>
          </a:p>
        </p:txBody>
      </p:sp>
      <p:grpSp>
        <p:nvGrpSpPr>
          <p:cNvPr id="3" name="Group 15"/>
          <p:cNvGrpSpPr/>
          <p:nvPr/>
        </p:nvGrpSpPr>
        <p:grpSpPr>
          <a:xfrm>
            <a:off x="3427413" y="3729038"/>
            <a:ext cx="2514600" cy="431800"/>
            <a:chOff x="2256" y="2367"/>
            <a:chExt cx="1584" cy="272"/>
          </a:xfrm>
        </p:grpSpPr>
        <p:sp>
          <p:nvSpPr>
            <p:cNvPr id="74767" name="Text Box 16"/>
            <p:cNvSpPr txBox="1"/>
            <p:nvPr/>
          </p:nvSpPr>
          <p:spPr>
            <a:xfrm>
              <a:off x="3194" y="2367"/>
              <a:ext cx="646" cy="269"/>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 5 字节</a:t>
              </a:r>
              <a:endParaRPr lang="zh-CN" altLang="en-US" sz="2200" dirty="0">
                <a:latin typeface="Times New Roman" panose="02020603050405020304" pitchFamily="18" charset="0"/>
                <a:ea typeface="宋体" panose="02010600030101010101" pitchFamily="2" charset="-122"/>
              </a:endParaRPr>
            </a:p>
          </p:txBody>
        </p:sp>
        <p:sp>
          <p:nvSpPr>
            <p:cNvPr id="74768" name="Text Box 17"/>
            <p:cNvSpPr txBox="1"/>
            <p:nvPr/>
          </p:nvSpPr>
          <p:spPr>
            <a:xfrm>
              <a:off x="2256" y="2370"/>
              <a:ext cx="824" cy="269"/>
            </a:xfrm>
            <a:prstGeom prst="rect">
              <a:avLst/>
            </a:prstGeom>
            <a:noFill/>
            <a:ln w="952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段间调用</a:t>
              </a:r>
              <a:endParaRPr lang="zh-CN" altLang="en-US" sz="2200" dirty="0">
                <a:latin typeface="Times New Roman" panose="02020603050405020304" pitchFamily="18" charset="0"/>
                <a:ea typeface="宋体" panose="02010600030101010101" pitchFamily="2" charset="-122"/>
              </a:endParaRPr>
            </a:p>
          </p:txBody>
        </p:sp>
      </p:grpSp>
      <p:sp>
        <p:nvSpPr>
          <p:cNvPr id="42" name="Text Box 18"/>
          <p:cNvSpPr txBox="1"/>
          <p:nvPr/>
        </p:nvSpPr>
        <p:spPr>
          <a:xfrm>
            <a:off x="5976938" y="4848225"/>
            <a:ext cx="2149475" cy="427038"/>
          </a:xfrm>
          <a:prstGeom prst="rect">
            <a:avLst/>
          </a:prstGeom>
          <a:noFill/>
          <a:ln w="2857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寄存器 </a:t>
            </a:r>
            <a:r>
              <a:rPr lang="en-US" altLang="zh-CN" sz="2200" dirty="0">
                <a:latin typeface="Times New Roman" panose="02020603050405020304" pitchFamily="18"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 寄存器</a:t>
            </a:r>
            <a:endParaRPr lang="zh-CN" altLang="en-US" sz="2200" dirty="0">
              <a:latin typeface="Times New Roman" panose="02020603050405020304" pitchFamily="18" charset="0"/>
              <a:ea typeface="宋体" panose="02010600030101010101" pitchFamily="2" charset="-122"/>
            </a:endParaRPr>
          </a:p>
        </p:txBody>
      </p:sp>
      <p:sp>
        <p:nvSpPr>
          <p:cNvPr id="43" name="Text Box 19"/>
          <p:cNvSpPr txBox="1"/>
          <p:nvPr/>
        </p:nvSpPr>
        <p:spPr>
          <a:xfrm>
            <a:off x="5976938" y="5457825"/>
            <a:ext cx="2149475" cy="427038"/>
          </a:xfrm>
          <a:prstGeom prst="rect">
            <a:avLst/>
          </a:prstGeom>
          <a:noFill/>
          <a:ln w="2857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寄存器 </a:t>
            </a:r>
            <a:r>
              <a:rPr lang="en-US" altLang="zh-CN" sz="2200" dirty="0">
                <a:latin typeface="Times New Roman" panose="02020603050405020304" pitchFamily="18"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 立即数</a:t>
            </a:r>
            <a:endParaRPr lang="zh-CN" altLang="en-US" sz="2200" dirty="0">
              <a:latin typeface="Times New Roman" panose="02020603050405020304" pitchFamily="18" charset="0"/>
              <a:ea typeface="宋体" panose="02010600030101010101" pitchFamily="2" charset="-122"/>
            </a:endParaRPr>
          </a:p>
        </p:txBody>
      </p:sp>
      <p:sp>
        <p:nvSpPr>
          <p:cNvPr id="44" name="Text Box 20"/>
          <p:cNvSpPr txBox="1"/>
          <p:nvPr/>
        </p:nvSpPr>
        <p:spPr>
          <a:xfrm>
            <a:off x="5976938" y="6067425"/>
            <a:ext cx="2149475" cy="427038"/>
          </a:xfrm>
          <a:prstGeom prst="rect">
            <a:avLst/>
          </a:prstGeom>
          <a:noFill/>
          <a:ln w="28575">
            <a:noFill/>
          </a:ln>
        </p:spPr>
        <p:txBody>
          <a:bodyPr wrap="none" anchor="t" anchorCtr="0">
            <a:spAutoFit/>
          </a:bodyPr>
          <a:p>
            <a:r>
              <a:rPr lang="zh-CN" altLang="en-US" sz="2200" dirty="0">
                <a:latin typeface="Times New Roman" panose="02020603050405020304" pitchFamily="18" charset="0"/>
                <a:ea typeface="宋体" panose="02010600030101010101" pitchFamily="2" charset="-122"/>
              </a:rPr>
              <a:t>寄存器 </a:t>
            </a:r>
            <a:r>
              <a:rPr lang="en-US" altLang="zh-CN" sz="2200" dirty="0">
                <a:latin typeface="Times New Roman" panose="02020603050405020304" pitchFamily="18" charset="0"/>
                <a:ea typeface="宋体" panose="02010600030101010101" pitchFamily="2" charset="-122"/>
              </a:rPr>
              <a:t>–</a:t>
            </a:r>
            <a:r>
              <a:rPr lang="zh-CN" altLang="en-US" sz="2200" dirty="0">
                <a:latin typeface="Times New Roman" panose="02020603050405020304" pitchFamily="18" charset="0"/>
                <a:ea typeface="宋体" panose="02010600030101010101" pitchFamily="2" charset="-122"/>
              </a:rPr>
              <a:t> 存储器</a:t>
            </a:r>
            <a:endParaRPr lang="zh-CN" altLang="en-US" sz="2200" dirty="0">
              <a:latin typeface="Times New Roman" panose="02020603050405020304" pitchFamily="18" charset="0"/>
              <a:ea typeface="宋体" panose="02010600030101010101" pitchFamily="2" charset="-122"/>
            </a:endParaRPr>
          </a:p>
        </p:txBody>
      </p:sp>
      <p:sp>
        <p:nvSpPr>
          <p:cNvPr id="45" name="Text Box 21"/>
          <p:cNvSpPr txBox="1"/>
          <p:nvPr/>
        </p:nvSpPr>
        <p:spPr>
          <a:xfrm>
            <a:off x="2132013" y="4848225"/>
            <a:ext cx="4191000" cy="457200"/>
          </a:xfrm>
          <a:prstGeom prst="rect">
            <a:avLst/>
          </a:prstGeom>
          <a:no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ADD  AX，BX           </a:t>
            </a:r>
            <a:r>
              <a:rPr lang="en-US" altLang="zh-CN" sz="2200" dirty="0">
                <a:latin typeface="Times New Roman" panose="02020603050405020304" pitchFamily="18" charset="0"/>
                <a:ea typeface="宋体" panose="02010600030101010101" pitchFamily="2" charset="-122"/>
              </a:rPr>
              <a:t>2 </a:t>
            </a:r>
            <a:r>
              <a:rPr lang="zh-CN" altLang="en-US" sz="2200" dirty="0">
                <a:latin typeface="Times New Roman" panose="02020603050405020304" pitchFamily="18" charset="0"/>
                <a:ea typeface="宋体" panose="02010600030101010101" pitchFamily="2" charset="-122"/>
              </a:rPr>
              <a:t>字节</a:t>
            </a:r>
            <a:endParaRPr lang="zh-CN" altLang="en-US" sz="2200" dirty="0">
              <a:latin typeface="Times New Roman" panose="02020603050405020304" pitchFamily="18" charset="0"/>
              <a:ea typeface="宋体" panose="02010600030101010101" pitchFamily="2" charset="-122"/>
            </a:endParaRPr>
          </a:p>
        </p:txBody>
      </p:sp>
      <p:sp>
        <p:nvSpPr>
          <p:cNvPr id="46" name="Text Box 22"/>
          <p:cNvSpPr txBox="1"/>
          <p:nvPr/>
        </p:nvSpPr>
        <p:spPr>
          <a:xfrm>
            <a:off x="2132013" y="6067425"/>
            <a:ext cx="3962400" cy="457200"/>
          </a:xfrm>
          <a:prstGeom prst="rect">
            <a:avLst/>
          </a:prstGeom>
          <a:no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ADD  AX，[3048H]   </a:t>
            </a:r>
            <a:r>
              <a:rPr lang="en-US" altLang="zh-CN" sz="2200" dirty="0">
                <a:latin typeface="Times New Roman" panose="02020603050405020304" pitchFamily="18" charset="0"/>
                <a:ea typeface="宋体" panose="02010600030101010101" pitchFamily="2" charset="-122"/>
              </a:rPr>
              <a:t>4 </a:t>
            </a:r>
            <a:r>
              <a:rPr lang="zh-CN" altLang="en-US" sz="2200" dirty="0">
                <a:latin typeface="Times New Roman" panose="02020603050405020304" pitchFamily="18" charset="0"/>
                <a:ea typeface="宋体" panose="02010600030101010101" pitchFamily="2" charset="-122"/>
              </a:rPr>
              <a:t>字节</a:t>
            </a:r>
            <a:endParaRPr lang="zh-CN" altLang="en-US" sz="2200" dirty="0">
              <a:latin typeface="Times New Roman" panose="02020603050405020304" pitchFamily="18" charset="0"/>
              <a:ea typeface="宋体" panose="02010600030101010101" pitchFamily="2" charset="-122"/>
            </a:endParaRPr>
          </a:p>
        </p:txBody>
      </p:sp>
      <p:sp>
        <p:nvSpPr>
          <p:cNvPr id="47" name="Text Box 23"/>
          <p:cNvSpPr txBox="1"/>
          <p:nvPr/>
        </p:nvSpPr>
        <p:spPr>
          <a:xfrm>
            <a:off x="2132013" y="5457825"/>
            <a:ext cx="3962400" cy="457200"/>
          </a:xfrm>
          <a:prstGeom prst="rect">
            <a:avLst/>
          </a:prstGeom>
          <a:noFill/>
          <a:ln w="9525">
            <a:noFill/>
          </a:ln>
        </p:spPr>
        <p:txBody>
          <a:bodyPr anchor="t" anchorCtr="0">
            <a:spAutoFit/>
          </a:bodyPr>
          <a:p>
            <a:pPr>
              <a:spcBef>
                <a:spcPct val="50000"/>
              </a:spcBef>
            </a:pPr>
            <a:r>
              <a:rPr lang="en-US" altLang="zh-CN" sz="2400" dirty="0">
                <a:latin typeface="Times New Roman" panose="02020603050405020304" pitchFamily="18" charset="0"/>
                <a:ea typeface="宋体" panose="02010600030101010101" pitchFamily="2" charset="-122"/>
              </a:rPr>
              <a:t>ADD  AX，3048H     </a:t>
            </a:r>
            <a:r>
              <a:rPr lang="en-US" altLang="zh-CN" sz="1000"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3 </a:t>
            </a:r>
            <a:r>
              <a:rPr lang="zh-CN" altLang="en-US" sz="2200" dirty="0">
                <a:latin typeface="Times New Roman" panose="02020603050405020304" pitchFamily="18" charset="0"/>
                <a:ea typeface="宋体" panose="02010600030101010101" pitchFamily="2" charset="-122"/>
              </a:rPr>
              <a:t>字节</a:t>
            </a:r>
            <a:endParaRPr lang="zh-CN" altLang="en-US" sz="2200" dirty="0">
              <a:latin typeface="Times New Roman" panose="02020603050405020304" pitchFamily="18" charset="0"/>
              <a:ea typeface="宋体" panose="02010600030101010101" pitchFamily="2" charset="-122"/>
            </a:endParaRPr>
          </a:p>
        </p:txBody>
      </p:sp>
      <p:sp>
        <p:nvSpPr>
          <p:cNvPr id="48" name="Text Box 24"/>
          <p:cNvSpPr txBox="1"/>
          <p:nvPr/>
        </p:nvSpPr>
        <p:spPr>
          <a:xfrm>
            <a:off x="890588" y="4848225"/>
            <a:ext cx="1103312" cy="457200"/>
          </a:xfrm>
          <a:prstGeom prst="rect">
            <a:avLst/>
          </a:prstGeom>
          <a:noFill/>
          <a:ln w="28575">
            <a:noFill/>
          </a:ln>
        </p:spPr>
        <p:txBody>
          <a:bodyPr wrap="none"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二地址</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49" name="Text Box 25"/>
          <p:cNvSpPr txBox="1"/>
          <p:nvPr/>
        </p:nvSpPr>
        <p:spPr>
          <a:xfrm>
            <a:off x="2132013" y="4262438"/>
            <a:ext cx="1031875" cy="457200"/>
          </a:xfrm>
          <a:prstGeom prst="rect">
            <a:avLst/>
          </a:prstGeom>
          <a:noFill/>
          <a:ln w="2857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CALL</a:t>
            </a:r>
            <a:endParaRPr lang="en-US" altLang="zh-CN" sz="2400" dirty="0">
              <a:latin typeface="Times New Roman" panose="02020603050405020304" pitchFamily="18" charset="0"/>
              <a:ea typeface="宋体" panose="02010600030101010101" pitchFamily="2" charset="-122"/>
            </a:endParaRPr>
          </a:p>
        </p:txBody>
      </p:sp>
      <p:sp>
        <p:nvSpPr>
          <p:cNvPr id="74777" name="矩形 8"/>
          <p:cNvSpPr/>
          <p:nvPr/>
        </p:nvSpPr>
        <p:spPr>
          <a:xfrm>
            <a:off x="8051800" y="115888"/>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7.4.2</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linds(horizontal)">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linds(horizontal)">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linds(horizontal)">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linds(horizontal)">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linds(horizontal)">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blinds(horizontal)">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blinds(horizontal)">
                                      <p:cBhvr>
                                        <p:cTn id="67" dur="500"/>
                                        <p:tgtEl>
                                          <p:spTgt spid="4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blinds(horizontal)">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blinds(horizontal)">
                                      <p:cBhvr>
                                        <p:cTn id="77" dur="500"/>
                                        <p:tgtEl>
                                          <p:spTgt spid="4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linds(horizontal)">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blinds(horizontal)">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blinds(horizontal)">
                                      <p:cBhvr>
                                        <p:cTn id="92" dur="500"/>
                                        <p:tgtEl>
                                          <p:spTgt spid="46"/>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blinds(horizontal)">
                                      <p:cBhvr>
                                        <p:cTn id="9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8" grpId="0"/>
      <p:bldP spid="42" grpId="0"/>
      <p:bldP spid="43" grpId="0"/>
      <p:bldP spid="44" grpId="0"/>
      <p:bldP spid="45" grpId="0"/>
      <p:bldP spid="46" grpId="0"/>
      <p:bldP spid="47" grpId="0"/>
      <p:bldP spid="48" grpId="0"/>
      <p:bldP spid="4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文本框 3340294"/>
          <p:cNvSpPr txBox="1"/>
          <p:nvPr/>
        </p:nvSpPr>
        <p:spPr>
          <a:xfrm>
            <a:off x="171450" y="260350"/>
            <a:ext cx="7951788" cy="1568450"/>
          </a:xfrm>
          <a:prstGeom prst="rect">
            <a:avLst/>
          </a:prstGeom>
          <a:noFill/>
          <a:ln w="25400">
            <a:noFill/>
          </a:ln>
        </p:spPr>
        <p:txBody>
          <a:bodyPr wrap="square" anchor="t" anchorCtr="0">
            <a:spAutoFit/>
          </a:bodyPr>
          <a:p>
            <a:pPr marL="342900" indent="-342900"/>
            <a:r>
              <a:rPr lang="en-US" altLang="zh-CN" sz="2400" dirty="0">
                <a:solidFill>
                  <a:srgbClr val="0000FF"/>
                </a:solidFill>
                <a:latin typeface="Arial" panose="020B0604020202020204" pitchFamily="34" charset="0"/>
                <a:ea typeface="宋体" panose="02010600030101010101" pitchFamily="2" charset="-122"/>
              </a:rPr>
              <a:t>7.2 </a:t>
            </a:r>
            <a:r>
              <a:rPr lang="zh-CN" altLang="en-US" sz="2400" dirty="0">
                <a:solidFill>
                  <a:srgbClr val="0000FF"/>
                </a:solidFill>
                <a:latin typeface="Arial" panose="020B0604020202020204" pitchFamily="34" charset="0"/>
                <a:ea typeface="宋体" panose="02010600030101010101" pitchFamily="2" charset="-122"/>
              </a:rPr>
              <a:t>某机主存容量为</a:t>
            </a:r>
            <a:r>
              <a:rPr lang="en-US" altLang="zh-CN" sz="2400" dirty="0">
                <a:solidFill>
                  <a:srgbClr val="0000FF"/>
                </a:solidFill>
                <a:latin typeface="Arial" panose="020B0604020202020204" pitchFamily="34" charset="0"/>
                <a:ea typeface="宋体" panose="02010600030101010101" pitchFamily="2" charset="-122"/>
              </a:rPr>
              <a:t>4M ×</a:t>
            </a:r>
            <a:r>
              <a:rPr lang="en-US" altLang="zh-CN" sz="2400" b="0" dirty="0">
                <a:latin typeface="Arial" panose="020B0604020202020204" pitchFamily="34" charset="0"/>
                <a:ea typeface="宋体" panose="02010600030101010101" pitchFamily="2" charset="-122"/>
              </a:rPr>
              <a:t> </a:t>
            </a:r>
            <a:r>
              <a:rPr lang="en-US" altLang="zh-CN" sz="2400" dirty="0">
                <a:solidFill>
                  <a:srgbClr val="0000FF"/>
                </a:solidFill>
                <a:latin typeface="Arial" panose="020B0604020202020204" pitchFamily="34" charset="0"/>
                <a:ea typeface="宋体" panose="02010600030101010101" pitchFamily="2" charset="-122"/>
              </a:rPr>
              <a:t>16</a:t>
            </a:r>
            <a:r>
              <a:rPr lang="zh-CN" altLang="en-US" sz="2400" dirty="0">
                <a:solidFill>
                  <a:srgbClr val="0000FF"/>
                </a:solidFill>
                <a:latin typeface="Arial" panose="020B0604020202020204" pitchFamily="34" charset="0"/>
                <a:ea typeface="宋体" panose="02010600030101010101" pitchFamily="2" charset="-122"/>
              </a:rPr>
              <a:t>位，且存储字长等于指令字长，若该机指令系统可完成</a:t>
            </a:r>
            <a:r>
              <a:rPr lang="en-US" altLang="zh-CN" sz="2400" dirty="0">
                <a:solidFill>
                  <a:srgbClr val="0000FF"/>
                </a:solidFill>
                <a:latin typeface="Arial" panose="020B0604020202020204" pitchFamily="34" charset="0"/>
                <a:ea typeface="宋体" panose="02010600030101010101" pitchFamily="2" charset="-122"/>
              </a:rPr>
              <a:t>108</a:t>
            </a:r>
            <a:r>
              <a:rPr lang="zh-CN" altLang="en-US" sz="2400" dirty="0">
                <a:solidFill>
                  <a:srgbClr val="0000FF"/>
                </a:solidFill>
                <a:latin typeface="Arial" panose="020B0604020202020204" pitchFamily="34" charset="0"/>
                <a:ea typeface="宋体" panose="02010600030101010101" pitchFamily="2" charset="-122"/>
              </a:rPr>
              <a:t>种操作，操作码位数固定，且具有直接、间接、变址、基址、相对、立即等六种寻址方式，试回答：</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3340296" name="文本框 3340295"/>
          <p:cNvSpPr txBox="1"/>
          <p:nvPr/>
        </p:nvSpPr>
        <p:spPr>
          <a:xfrm>
            <a:off x="34925" y="1844675"/>
            <a:ext cx="6853238" cy="461963"/>
          </a:xfrm>
          <a:prstGeom prst="rect">
            <a:avLst/>
          </a:prstGeom>
          <a:noFill/>
          <a:ln w="25400">
            <a:noFill/>
          </a:ln>
        </p:spPr>
        <p:txBody>
          <a:bodyPr wrap="none" anchor="t" anchorCtr="0">
            <a:spAutoFit/>
          </a:bodyPr>
          <a:p>
            <a:pPr marL="342900" indent="-342900"/>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）画出一地址指令格式并指出各字段的作用；</a:t>
            </a:r>
            <a:endParaRPr lang="zh-CN" altLang="en-US" sz="2400" dirty="0">
              <a:latin typeface="Arial" panose="020B0604020202020204" pitchFamily="34" charset="0"/>
              <a:ea typeface="宋体" panose="02010600030101010101" pitchFamily="2" charset="-122"/>
            </a:endParaRPr>
          </a:p>
        </p:txBody>
      </p:sp>
      <p:sp>
        <p:nvSpPr>
          <p:cNvPr id="3340297" name="文本框 3340296"/>
          <p:cNvSpPr txBox="1"/>
          <p:nvPr/>
        </p:nvSpPr>
        <p:spPr>
          <a:xfrm>
            <a:off x="34925" y="2276475"/>
            <a:ext cx="4687888" cy="461963"/>
          </a:xfrm>
          <a:prstGeom prst="rect">
            <a:avLst/>
          </a:prstGeom>
          <a:noFill/>
          <a:ln w="25400">
            <a:noFill/>
          </a:ln>
        </p:spPr>
        <p:txBody>
          <a:bodyPr wrap="none" anchor="t" anchorCtr="0">
            <a:spAutoFit/>
          </a:bodyPr>
          <a:p>
            <a:pPr marL="342900" indent="-342900"/>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）该指令直接寻址的最大范围</a:t>
            </a:r>
            <a:endParaRPr lang="zh-CN" altLang="en-US" sz="2400" dirty="0">
              <a:latin typeface="Arial" panose="020B0604020202020204" pitchFamily="34" charset="0"/>
              <a:ea typeface="宋体" panose="02010600030101010101" pitchFamily="2" charset="-122"/>
            </a:endParaRPr>
          </a:p>
        </p:txBody>
      </p:sp>
      <p:sp>
        <p:nvSpPr>
          <p:cNvPr id="3340298" name="文本框 3340297"/>
          <p:cNvSpPr txBox="1"/>
          <p:nvPr/>
        </p:nvSpPr>
        <p:spPr>
          <a:xfrm>
            <a:off x="34925" y="2708275"/>
            <a:ext cx="5307013" cy="461963"/>
          </a:xfrm>
          <a:prstGeom prst="rect">
            <a:avLst/>
          </a:prstGeom>
          <a:noFill/>
          <a:ln w="25400">
            <a:noFill/>
          </a:ln>
        </p:spPr>
        <p:txBody>
          <a:bodyPr wrap="none" anchor="t" anchorCtr="0">
            <a:spAutoFit/>
          </a:bodyPr>
          <a:p>
            <a:pPr marL="342900" indent="-342900"/>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）一次间址和多次间址的寻址范围</a:t>
            </a:r>
            <a:endParaRPr lang="zh-CN" altLang="en-US" sz="2400" dirty="0">
              <a:latin typeface="Arial" panose="020B0604020202020204" pitchFamily="34" charset="0"/>
              <a:ea typeface="宋体" panose="02010600030101010101" pitchFamily="2" charset="-122"/>
            </a:endParaRPr>
          </a:p>
        </p:txBody>
      </p:sp>
      <p:sp>
        <p:nvSpPr>
          <p:cNvPr id="3340299" name="文本框 3340298"/>
          <p:cNvSpPr txBox="1"/>
          <p:nvPr/>
        </p:nvSpPr>
        <p:spPr>
          <a:xfrm>
            <a:off x="52388" y="3141663"/>
            <a:ext cx="4997450" cy="461962"/>
          </a:xfrm>
          <a:prstGeom prst="rect">
            <a:avLst/>
          </a:prstGeom>
          <a:noFill/>
          <a:ln w="25400">
            <a:noFill/>
          </a:ln>
        </p:spPr>
        <p:txBody>
          <a:bodyPr wrap="none" anchor="t" anchorCtr="0">
            <a:spAutoFit/>
          </a:bodyPr>
          <a:p>
            <a:pPr marL="342900" indent="-342900"/>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4</a:t>
            </a:r>
            <a:r>
              <a:rPr lang="zh-CN" altLang="en-US" sz="2400" dirty="0">
                <a:latin typeface="Arial" panose="020B0604020202020204" pitchFamily="34" charset="0"/>
                <a:ea typeface="宋体" panose="02010600030101010101" pitchFamily="2" charset="-122"/>
              </a:rPr>
              <a:t>）立即数的范围（十进制表示）</a:t>
            </a:r>
            <a:endParaRPr lang="zh-CN" altLang="en-US" sz="2400" dirty="0">
              <a:latin typeface="Arial" panose="020B0604020202020204" pitchFamily="34" charset="0"/>
              <a:ea typeface="宋体" panose="02010600030101010101" pitchFamily="2" charset="-122"/>
            </a:endParaRPr>
          </a:p>
        </p:txBody>
      </p:sp>
      <p:sp>
        <p:nvSpPr>
          <p:cNvPr id="3340300" name="文本框 3340299"/>
          <p:cNvSpPr txBox="1"/>
          <p:nvPr/>
        </p:nvSpPr>
        <p:spPr>
          <a:xfrm>
            <a:off x="46038" y="3644900"/>
            <a:ext cx="5616575" cy="461963"/>
          </a:xfrm>
          <a:prstGeom prst="rect">
            <a:avLst/>
          </a:prstGeom>
          <a:noFill/>
          <a:ln w="25400">
            <a:noFill/>
          </a:ln>
        </p:spPr>
        <p:txBody>
          <a:bodyPr wrap="none" anchor="t" anchorCtr="0">
            <a:spAutoFit/>
          </a:bodyPr>
          <a:p>
            <a:pPr marL="342900" indent="-342900"/>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5</a:t>
            </a:r>
            <a:r>
              <a:rPr lang="zh-CN" altLang="en-US" sz="2400" dirty="0">
                <a:latin typeface="Arial" panose="020B0604020202020204" pitchFamily="34" charset="0"/>
                <a:ea typeface="宋体" panose="02010600030101010101" pitchFamily="2" charset="-122"/>
              </a:rPr>
              <a:t>）相对寻址的位移量（十进制表示）</a:t>
            </a:r>
            <a:endParaRPr lang="zh-CN" altLang="en-US" sz="2400" dirty="0">
              <a:latin typeface="Arial" panose="020B0604020202020204" pitchFamily="34" charset="0"/>
              <a:ea typeface="宋体" panose="02010600030101010101" pitchFamily="2" charset="-122"/>
            </a:endParaRPr>
          </a:p>
        </p:txBody>
      </p:sp>
      <p:sp>
        <p:nvSpPr>
          <p:cNvPr id="3340301" name="文本框 3340300"/>
          <p:cNvSpPr txBox="1"/>
          <p:nvPr/>
        </p:nvSpPr>
        <p:spPr>
          <a:xfrm>
            <a:off x="36513" y="4149725"/>
            <a:ext cx="8639175" cy="1200150"/>
          </a:xfrm>
          <a:prstGeom prst="rect">
            <a:avLst/>
          </a:prstGeom>
          <a:noFill/>
          <a:ln w="25400">
            <a:noFill/>
          </a:ln>
        </p:spPr>
        <p:txBody>
          <a:bodyPr anchor="t" anchorCtr="0">
            <a:spAutoFit/>
          </a:bodyPr>
          <a:p>
            <a:pPr marL="342900" indent="-342900"/>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6</a:t>
            </a:r>
            <a:r>
              <a:rPr lang="zh-CN" altLang="en-US" sz="2400" dirty="0">
                <a:latin typeface="Arial" panose="020B0604020202020204" pitchFamily="34" charset="0"/>
                <a:ea typeface="宋体" panose="02010600030101010101" pitchFamily="2" charset="-122"/>
              </a:rPr>
              <a:t>）上述六种寻址方式的指令哪一种执行时间最短？哪一种最长？为什么？哪一种便于程序浮动？哪一种最适合处理数组问题？</a:t>
            </a:r>
            <a:endParaRPr lang="zh-CN" altLang="en-US" sz="2400" dirty="0">
              <a:latin typeface="Arial" panose="020B0604020202020204" pitchFamily="34" charset="0"/>
              <a:ea typeface="宋体" panose="02010600030101010101" pitchFamily="2" charset="-122"/>
            </a:endParaRPr>
          </a:p>
        </p:txBody>
      </p:sp>
      <p:sp>
        <p:nvSpPr>
          <p:cNvPr id="3340302" name="文本框 3340301"/>
          <p:cNvSpPr txBox="1"/>
          <p:nvPr/>
        </p:nvSpPr>
        <p:spPr>
          <a:xfrm>
            <a:off x="34925" y="5334000"/>
            <a:ext cx="8210550" cy="461963"/>
          </a:xfrm>
          <a:prstGeom prst="rect">
            <a:avLst/>
          </a:prstGeom>
          <a:noFill/>
          <a:ln w="25400">
            <a:noFill/>
          </a:ln>
        </p:spPr>
        <p:txBody>
          <a:bodyPr wrap="none" anchor="t" anchorCtr="0">
            <a:spAutoFit/>
          </a:bodyPr>
          <a:p>
            <a:pPr marL="342900" indent="-342900"/>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7</a:t>
            </a:r>
            <a:r>
              <a:rPr lang="zh-CN" altLang="en-US" sz="2400" dirty="0">
                <a:latin typeface="Arial" panose="020B0604020202020204" pitchFamily="34" charset="0"/>
                <a:ea typeface="宋体" panose="02010600030101010101" pitchFamily="2" charset="-122"/>
              </a:rPr>
              <a:t>）如何修改指令格式，使指令的寻址范围可扩大到</a:t>
            </a:r>
            <a:r>
              <a:rPr lang="en-US" altLang="zh-CN" sz="2400" dirty="0">
                <a:latin typeface="Arial" panose="020B0604020202020204" pitchFamily="34" charset="0"/>
                <a:ea typeface="宋体" panose="02010600030101010101" pitchFamily="2" charset="-122"/>
              </a:rPr>
              <a:t>4M</a:t>
            </a:r>
            <a:r>
              <a:rPr lang="zh-CN" altLang="en-US" sz="2400"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sp>
        <p:nvSpPr>
          <p:cNvPr id="3340303" name="文本框 3340302"/>
          <p:cNvSpPr txBox="1"/>
          <p:nvPr/>
        </p:nvSpPr>
        <p:spPr>
          <a:xfrm>
            <a:off x="34925" y="5765800"/>
            <a:ext cx="8640763" cy="831850"/>
          </a:xfrm>
          <a:prstGeom prst="rect">
            <a:avLst/>
          </a:prstGeom>
          <a:noFill/>
          <a:ln w="25400">
            <a:noFill/>
          </a:ln>
        </p:spPr>
        <p:txBody>
          <a:bodyPr anchor="t" anchorCtr="0">
            <a:spAutoFit/>
          </a:bodyPr>
          <a:p>
            <a:pPr marL="342900" indent="-342900"/>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8</a:t>
            </a:r>
            <a:r>
              <a:rPr lang="zh-CN" altLang="en-US" sz="2400" dirty="0">
                <a:latin typeface="Arial" panose="020B0604020202020204" pitchFamily="34" charset="0"/>
                <a:ea typeface="宋体" panose="02010600030101010101" pitchFamily="2" charset="-122"/>
              </a:rPr>
              <a:t>）为使一条转移指令能转移到主存的任一位置，可采取什么措施？简要说明之。</a:t>
            </a:r>
            <a:endParaRPr lang="zh-CN" altLang="en-US" sz="2400" dirty="0">
              <a:latin typeface="Arial" panose="020B0604020202020204" pitchFamily="34" charset="0"/>
              <a:ea typeface="宋体" panose="02010600030101010101" pitchFamily="2" charset="-122"/>
            </a:endParaRPr>
          </a:p>
        </p:txBody>
      </p:sp>
      <p:sp>
        <p:nvSpPr>
          <p:cNvPr id="75786"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340296"/>
                                        </p:tgtEl>
                                        <p:attrNameLst>
                                          <p:attrName>style.visibility</p:attrName>
                                        </p:attrNameLst>
                                      </p:cBhvr>
                                      <p:to>
                                        <p:strVal val="visible"/>
                                      </p:to>
                                    </p:set>
                                    <p:anim calcmode="lin" valueType="num">
                                      <p:cBhvr>
                                        <p:cTn id="7" dur="1000" fill="hold"/>
                                        <p:tgtEl>
                                          <p:spTgt spid="3340296"/>
                                        </p:tgtEl>
                                        <p:attrNameLst>
                                          <p:attrName>ppt_w</p:attrName>
                                        </p:attrNameLst>
                                      </p:cBhvr>
                                      <p:tavLst>
                                        <p:tav tm="0">
                                          <p:val>
                                            <p:fltVal val="0.000000"/>
                                          </p:val>
                                        </p:tav>
                                        <p:tav tm="100000">
                                          <p:val>
                                            <p:strVal val="#ppt_w"/>
                                          </p:val>
                                        </p:tav>
                                      </p:tavLst>
                                    </p:anim>
                                    <p:anim calcmode="lin" valueType="num">
                                      <p:cBhvr>
                                        <p:cTn id="8" dur="1000" fill="hold"/>
                                        <p:tgtEl>
                                          <p:spTgt spid="3340296"/>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340297"/>
                                        </p:tgtEl>
                                        <p:attrNameLst>
                                          <p:attrName>style.visibility</p:attrName>
                                        </p:attrNameLst>
                                      </p:cBhvr>
                                      <p:to>
                                        <p:strVal val="visible"/>
                                      </p:to>
                                    </p:set>
                                    <p:anim calcmode="lin" valueType="num">
                                      <p:cBhvr>
                                        <p:cTn id="13" dur="1000" fill="hold"/>
                                        <p:tgtEl>
                                          <p:spTgt spid="3340297"/>
                                        </p:tgtEl>
                                        <p:attrNameLst>
                                          <p:attrName>ppt_w</p:attrName>
                                        </p:attrNameLst>
                                      </p:cBhvr>
                                      <p:tavLst>
                                        <p:tav tm="0">
                                          <p:val>
                                            <p:fltVal val="0.000000"/>
                                          </p:val>
                                        </p:tav>
                                        <p:tav tm="100000">
                                          <p:val>
                                            <p:strVal val="#ppt_w"/>
                                          </p:val>
                                        </p:tav>
                                      </p:tavLst>
                                    </p:anim>
                                    <p:anim calcmode="lin" valueType="num">
                                      <p:cBhvr>
                                        <p:cTn id="14" dur="1000" fill="hold"/>
                                        <p:tgtEl>
                                          <p:spTgt spid="3340297"/>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340298"/>
                                        </p:tgtEl>
                                        <p:attrNameLst>
                                          <p:attrName>style.visibility</p:attrName>
                                        </p:attrNameLst>
                                      </p:cBhvr>
                                      <p:to>
                                        <p:strVal val="visible"/>
                                      </p:to>
                                    </p:set>
                                    <p:anim calcmode="lin" valueType="num">
                                      <p:cBhvr>
                                        <p:cTn id="19" dur="1000" fill="hold"/>
                                        <p:tgtEl>
                                          <p:spTgt spid="3340298"/>
                                        </p:tgtEl>
                                        <p:attrNameLst>
                                          <p:attrName>ppt_w</p:attrName>
                                        </p:attrNameLst>
                                      </p:cBhvr>
                                      <p:tavLst>
                                        <p:tav tm="0">
                                          <p:val>
                                            <p:fltVal val="0.000000"/>
                                          </p:val>
                                        </p:tav>
                                        <p:tav tm="100000">
                                          <p:val>
                                            <p:strVal val="#ppt_w"/>
                                          </p:val>
                                        </p:tav>
                                      </p:tavLst>
                                    </p:anim>
                                    <p:anim calcmode="lin" valueType="num">
                                      <p:cBhvr>
                                        <p:cTn id="20" dur="1000" fill="hold"/>
                                        <p:tgtEl>
                                          <p:spTgt spid="3340298"/>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340299"/>
                                        </p:tgtEl>
                                        <p:attrNameLst>
                                          <p:attrName>style.visibility</p:attrName>
                                        </p:attrNameLst>
                                      </p:cBhvr>
                                      <p:to>
                                        <p:strVal val="visible"/>
                                      </p:to>
                                    </p:set>
                                    <p:anim calcmode="lin" valueType="num">
                                      <p:cBhvr>
                                        <p:cTn id="25" dur="1000" fill="hold"/>
                                        <p:tgtEl>
                                          <p:spTgt spid="3340299"/>
                                        </p:tgtEl>
                                        <p:attrNameLst>
                                          <p:attrName>ppt_w</p:attrName>
                                        </p:attrNameLst>
                                      </p:cBhvr>
                                      <p:tavLst>
                                        <p:tav tm="0">
                                          <p:val>
                                            <p:fltVal val="0.000000"/>
                                          </p:val>
                                        </p:tav>
                                        <p:tav tm="100000">
                                          <p:val>
                                            <p:strVal val="#ppt_w"/>
                                          </p:val>
                                        </p:tav>
                                      </p:tavLst>
                                    </p:anim>
                                    <p:anim calcmode="lin" valueType="num">
                                      <p:cBhvr>
                                        <p:cTn id="26" dur="1000" fill="hold"/>
                                        <p:tgtEl>
                                          <p:spTgt spid="3340299"/>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340300"/>
                                        </p:tgtEl>
                                        <p:attrNameLst>
                                          <p:attrName>style.visibility</p:attrName>
                                        </p:attrNameLst>
                                      </p:cBhvr>
                                      <p:to>
                                        <p:strVal val="visible"/>
                                      </p:to>
                                    </p:set>
                                    <p:anim calcmode="lin" valueType="num">
                                      <p:cBhvr>
                                        <p:cTn id="31" dur="1000" fill="hold"/>
                                        <p:tgtEl>
                                          <p:spTgt spid="3340300"/>
                                        </p:tgtEl>
                                        <p:attrNameLst>
                                          <p:attrName>ppt_w</p:attrName>
                                        </p:attrNameLst>
                                      </p:cBhvr>
                                      <p:tavLst>
                                        <p:tav tm="0">
                                          <p:val>
                                            <p:fltVal val="0.000000"/>
                                          </p:val>
                                        </p:tav>
                                        <p:tav tm="100000">
                                          <p:val>
                                            <p:strVal val="#ppt_w"/>
                                          </p:val>
                                        </p:tav>
                                      </p:tavLst>
                                    </p:anim>
                                    <p:anim calcmode="lin" valueType="num">
                                      <p:cBhvr>
                                        <p:cTn id="32" dur="1000" fill="hold"/>
                                        <p:tgtEl>
                                          <p:spTgt spid="3340300"/>
                                        </p:tgtEl>
                                        <p:attrNameLst>
                                          <p:attrName>ppt_h</p:attrName>
                                        </p:attrNameLst>
                                      </p:cBhvr>
                                      <p:tavLst>
                                        <p:tav tm="0">
                                          <p:val>
                                            <p:fltVal val="0.00000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340301"/>
                                        </p:tgtEl>
                                        <p:attrNameLst>
                                          <p:attrName>style.visibility</p:attrName>
                                        </p:attrNameLst>
                                      </p:cBhvr>
                                      <p:to>
                                        <p:strVal val="visible"/>
                                      </p:to>
                                    </p:set>
                                    <p:anim calcmode="lin" valueType="num">
                                      <p:cBhvr>
                                        <p:cTn id="37" dur="1000" fill="hold"/>
                                        <p:tgtEl>
                                          <p:spTgt spid="3340301"/>
                                        </p:tgtEl>
                                        <p:attrNameLst>
                                          <p:attrName>ppt_w</p:attrName>
                                        </p:attrNameLst>
                                      </p:cBhvr>
                                      <p:tavLst>
                                        <p:tav tm="0">
                                          <p:val>
                                            <p:fltVal val="0.000000"/>
                                          </p:val>
                                        </p:tav>
                                        <p:tav tm="100000">
                                          <p:val>
                                            <p:strVal val="#ppt_w"/>
                                          </p:val>
                                        </p:tav>
                                      </p:tavLst>
                                    </p:anim>
                                    <p:anim calcmode="lin" valueType="num">
                                      <p:cBhvr>
                                        <p:cTn id="38" dur="1000" fill="hold"/>
                                        <p:tgtEl>
                                          <p:spTgt spid="3340301"/>
                                        </p:tgtEl>
                                        <p:attrNameLst>
                                          <p:attrName>ppt_h</p:attrName>
                                        </p:attrNameLst>
                                      </p:cBhvr>
                                      <p:tavLst>
                                        <p:tav tm="0">
                                          <p:val>
                                            <p:fltVal val="0.00000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3340302"/>
                                        </p:tgtEl>
                                        <p:attrNameLst>
                                          <p:attrName>style.visibility</p:attrName>
                                        </p:attrNameLst>
                                      </p:cBhvr>
                                      <p:to>
                                        <p:strVal val="visible"/>
                                      </p:to>
                                    </p:set>
                                    <p:anim calcmode="lin" valueType="num">
                                      <p:cBhvr>
                                        <p:cTn id="43" dur="1000" fill="hold"/>
                                        <p:tgtEl>
                                          <p:spTgt spid="3340302"/>
                                        </p:tgtEl>
                                        <p:attrNameLst>
                                          <p:attrName>ppt_w</p:attrName>
                                        </p:attrNameLst>
                                      </p:cBhvr>
                                      <p:tavLst>
                                        <p:tav tm="0">
                                          <p:val>
                                            <p:fltVal val="0.000000"/>
                                          </p:val>
                                        </p:tav>
                                        <p:tav tm="100000">
                                          <p:val>
                                            <p:strVal val="#ppt_w"/>
                                          </p:val>
                                        </p:tav>
                                      </p:tavLst>
                                    </p:anim>
                                    <p:anim calcmode="lin" valueType="num">
                                      <p:cBhvr>
                                        <p:cTn id="44" dur="1000" fill="hold"/>
                                        <p:tgtEl>
                                          <p:spTgt spid="3340302"/>
                                        </p:tgtEl>
                                        <p:attrNameLst>
                                          <p:attrName>ppt_h</p:attrName>
                                        </p:attrNameLst>
                                      </p:cBhvr>
                                      <p:tavLst>
                                        <p:tav tm="0">
                                          <p:val>
                                            <p:fltVal val="0.00000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3340303"/>
                                        </p:tgtEl>
                                        <p:attrNameLst>
                                          <p:attrName>style.visibility</p:attrName>
                                        </p:attrNameLst>
                                      </p:cBhvr>
                                      <p:to>
                                        <p:strVal val="visible"/>
                                      </p:to>
                                    </p:set>
                                    <p:anim calcmode="lin" valueType="num">
                                      <p:cBhvr>
                                        <p:cTn id="49" dur="1000" fill="hold"/>
                                        <p:tgtEl>
                                          <p:spTgt spid="3340303"/>
                                        </p:tgtEl>
                                        <p:attrNameLst>
                                          <p:attrName>ppt_w</p:attrName>
                                        </p:attrNameLst>
                                      </p:cBhvr>
                                      <p:tavLst>
                                        <p:tav tm="0">
                                          <p:val>
                                            <p:fltVal val="0.000000"/>
                                          </p:val>
                                        </p:tav>
                                        <p:tav tm="100000">
                                          <p:val>
                                            <p:strVal val="#ppt_w"/>
                                          </p:val>
                                        </p:tav>
                                      </p:tavLst>
                                    </p:anim>
                                    <p:anim calcmode="lin" valueType="num">
                                      <p:cBhvr>
                                        <p:cTn id="50" dur="1000" fill="hold"/>
                                        <p:tgtEl>
                                          <p:spTgt spid="334030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0296" grpId="0"/>
      <p:bldP spid="3340297" grpId="0"/>
      <p:bldP spid="3340298" grpId="0"/>
      <p:bldP spid="3340299" grpId="0"/>
      <p:bldP spid="3340300" grpId="0"/>
      <p:bldP spid="3340301" grpId="0"/>
      <p:bldP spid="3340302" grpId="0"/>
      <p:bldP spid="334030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文本框 44033"/>
          <p:cNvSpPr txBox="1"/>
          <p:nvPr/>
        </p:nvSpPr>
        <p:spPr>
          <a:xfrm>
            <a:off x="152400" y="152400"/>
            <a:ext cx="8610600" cy="1552575"/>
          </a:xfrm>
          <a:prstGeom prst="rect">
            <a:avLst/>
          </a:prstGeom>
          <a:noFill/>
          <a:ln w="9525">
            <a:noFill/>
          </a:ln>
        </p:spPr>
        <p:txBody>
          <a:bodyPr anchor="t" anchorCtr="0">
            <a:spAutoFit/>
          </a:bodyPr>
          <a:p>
            <a:r>
              <a:rPr lang="zh-CN" altLang="en-US" sz="2400">
                <a:latin typeface="Arial" panose="020B0604020202020204" pitchFamily="34" charset="0"/>
                <a:ea typeface="宋体" panose="02010600030101010101" pitchFamily="2" charset="-122"/>
              </a:rPr>
              <a:t>解：由题意可知：</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1)  </a:t>
            </a:r>
            <a:r>
              <a:rPr lang="zh-CN" altLang="en-US" sz="2400">
                <a:latin typeface="Arial" panose="020B0604020202020204" pitchFamily="34" charset="0"/>
                <a:ea typeface="宋体" panose="02010600030101010101" pitchFamily="2" charset="-122"/>
              </a:rPr>
              <a:t>指令字长</a:t>
            </a:r>
            <a:r>
              <a:rPr lang="en-US" altLang="zh-CN" sz="2400">
                <a:latin typeface="Arial" panose="020B0604020202020204" pitchFamily="34" charset="0"/>
                <a:ea typeface="宋体" panose="02010600030101010101" pitchFamily="2" charset="-122"/>
              </a:rPr>
              <a:t>=</a:t>
            </a:r>
            <a:r>
              <a:rPr lang="zh-CN" altLang="en-US" sz="2400">
                <a:latin typeface="Arial" panose="020B0604020202020204" pitchFamily="34" charset="0"/>
                <a:ea typeface="宋体" panose="02010600030101010101" pitchFamily="2" charset="-122"/>
              </a:rPr>
              <a:t>存储字长</a:t>
            </a:r>
            <a:r>
              <a:rPr lang="en-US" altLang="zh-CN" sz="2400">
                <a:latin typeface="Arial" panose="020B0604020202020204" pitchFamily="34" charset="0"/>
                <a:ea typeface="宋体" panose="02010600030101010101" pitchFamily="2" charset="-122"/>
              </a:rPr>
              <a:t>=16</a:t>
            </a:r>
            <a:r>
              <a:rPr lang="zh-CN" altLang="en-US" sz="2400">
                <a:latin typeface="Arial" panose="020B0604020202020204" pitchFamily="34" charset="0"/>
                <a:ea typeface="宋体" panose="02010600030101010101" pitchFamily="2" charset="-122"/>
              </a:rPr>
              <a:t>位</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）要完成</a:t>
            </a:r>
            <a:r>
              <a:rPr lang="en-US" altLang="zh-CN" sz="2400">
                <a:latin typeface="Arial" panose="020B0604020202020204" pitchFamily="34" charset="0"/>
                <a:ea typeface="宋体" panose="02010600030101010101" pitchFamily="2" charset="-122"/>
              </a:rPr>
              <a:t>108</a:t>
            </a:r>
            <a:r>
              <a:rPr lang="zh-CN" altLang="en-US" sz="2400">
                <a:latin typeface="Arial" panose="020B0604020202020204" pitchFamily="34" charset="0"/>
                <a:ea typeface="宋体" panose="02010600030101010101" pitchFamily="2" charset="-122"/>
              </a:rPr>
              <a:t>种操作，且操作码固定则操作码位数至少为</a:t>
            </a:r>
            <a:r>
              <a:rPr lang="en-US" altLang="zh-CN" sz="2400">
                <a:latin typeface="Arial" panose="020B0604020202020204" pitchFamily="34" charset="0"/>
                <a:ea typeface="宋体" panose="02010600030101010101" pitchFamily="2" charset="-122"/>
              </a:rPr>
              <a:t>7</a:t>
            </a:r>
            <a:r>
              <a:rPr lang="zh-CN" altLang="en-US" sz="2400">
                <a:latin typeface="Arial" panose="020B0604020202020204" pitchFamily="34" charset="0"/>
                <a:ea typeface="宋体" panose="02010600030101010101" pitchFamily="2" charset="-122"/>
              </a:rPr>
              <a:t>位</a:t>
            </a:r>
            <a:endParaRPr lang="zh-CN" altLang="en-US" sz="2400">
              <a:latin typeface="Arial" panose="020B0604020202020204" pitchFamily="34" charset="0"/>
              <a:ea typeface="宋体" panose="02010600030101010101" pitchFamily="2" charset="-122"/>
            </a:endParaRPr>
          </a:p>
          <a:p>
            <a:r>
              <a:rPr lang="zh-CN" altLang="en-US" sz="24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3</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6</a:t>
            </a:r>
            <a:r>
              <a:rPr lang="zh-CN" altLang="en-US" sz="2400">
                <a:latin typeface="Arial" panose="020B0604020202020204" pitchFamily="34" charset="0"/>
                <a:ea typeface="宋体" panose="02010600030101010101" pitchFamily="2" charset="-122"/>
              </a:rPr>
              <a:t>种寻址方式则寻址特征位至少要</a:t>
            </a:r>
            <a:r>
              <a:rPr lang="en-US" altLang="zh-CN" sz="2400">
                <a:latin typeface="Arial" panose="020B0604020202020204" pitchFamily="34" charset="0"/>
                <a:ea typeface="宋体" panose="02010600030101010101" pitchFamily="2" charset="-122"/>
              </a:rPr>
              <a:t>3</a:t>
            </a:r>
            <a:r>
              <a:rPr lang="zh-CN" altLang="en-US" sz="2400">
                <a:latin typeface="Arial" panose="020B0604020202020204" pitchFamily="34" charset="0"/>
                <a:ea typeface="宋体" panose="02010600030101010101" pitchFamily="2" charset="-122"/>
              </a:rPr>
              <a:t>位。</a:t>
            </a:r>
            <a:endParaRPr lang="zh-CN" altLang="en-US" sz="2400">
              <a:latin typeface="Arial" panose="020B0604020202020204" pitchFamily="34" charset="0"/>
              <a:ea typeface="宋体" panose="02010600030101010101" pitchFamily="2" charset="-122"/>
            </a:endParaRPr>
          </a:p>
        </p:txBody>
      </p:sp>
      <p:sp>
        <p:nvSpPr>
          <p:cNvPr id="44035" name="文本框 44034"/>
          <p:cNvSpPr txBox="1"/>
          <p:nvPr/>
        </p:nvSpPr>
        <p:spPr>
          <a:xfrm>
            <a:off x="304800" y="1676400"/>
            <a:ext cx="8610600" cy="457200"/>
          </a:xfrm>
          <a:prstGeom prst="rect">
            <a:avLst/>
          </a:prstGeom>
          <a:noFill/>
          <a:ln w="9525">
            <a:noFill/>
          </a:ln>
        </p:spPr>
        <p:txBody>
          <a:bodyPr anchor="t" anchorCtr="0">
            <a:spAutoFit/>
          </a:bodyPr>
          <a:p>
            <a:pPr>
              <a:spcBef>
                <a:spcPct val="5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1</a:t>
            </a:r>
            <a:r>
              <a:rPr lang="zh-CN" altLang="en-US" sz="2400">
                <a:latin typeface="Arial" panose="020B0604020202020204" pitchFamily="34" charset="0"/>
                <a:ea typeface="宋体" panose="02010600030101010101" pitchFamily="2" charset="-122"/>
              </a:rPr>
              <a:t>）一地址指令格式</a:t>
            </a:r>
            <a:endParaRPr lang="zh-CN" altLang="en-US" sz="2400">
              <a:latin typeface="Arial" panose="020B0604020202020204" pitchFamily="34" charset="0"/>
              <a:ea typeface="宋体" panose="02010600030101010101" pitchFamily="2" charset="-122"/>
            </a:endParaRPr>
          </a:p>
        </p:txBody>
      </p:sp>
      <p:grpSp>
        <p:nvGrpSpPr>
          <p:cNvPr id="44036" name="组合 44035"/>
          <p:cNvGrpSpPr/>
          <p:nvPr/>
        </p:nvGrpSpPr>
        <p:grpSpPr>
          <a:xfrm>
            <a:off x="1981200" y="2133600"/>
            <a:ext cx="6192838" cy="396875"/>
            <a:chOff x="0" y="0"/>
            <a:chExt cx="3901" cy="250"/>
          </a:xfrm>
        </p:grpSpPr>
        <p:sp>
          <p:nvSpPr>
            <p:cNvPr id="76804" name="矩形 44036"/>
            <p:cNvSpPr/>
            <p:nvPr/>
          </p:nvSpPr>
          <p:spPr>
            <a:xfrm>
              <a:off x="0" y="0"/>
              <a:ext cx="1633" cy="248"/>
            </a:xfrm>
            <a:prstGeom prst="rect">
              <a:avLst/>
            </a:prstGeom>
            <a:noFill/>
            <a:ln w="25400"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6805" name="矩形 44037"/>
            <p:cNvSpPr/>
            <p:nvPr/>
          </p:nvSpPr>
          <p:spPr>
            <a:xfrm>
              <a:off x="1633" y="0"/>
              <a:ext cx="816" cy="248"/>
            </a:xfrm>
            <a:prstGeom prst="rect">
              <a:avLst/>
            </a:prstGeom>
            <a:solidFill>
              <a:srgbClr val="CC99FF">
                <a:alpha val="14000"/>
              </a:srgbClr>
            </a:solidFill>
            <a:ln w="25400"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6806" name="文本框 44038"/>
            <p:cNvSpPr txBox="1"/>
            <p:nvPr/>
          </p:nvSpPr>
          <p:spPr>
            <a:xfrm>
              <a:off x="1632" y="0"/>
              <a:ext cx="760" cy="250"/>
            </a:xfrm>
            <a:prstGeom prst="rect">
              <a:avLst/>
            </a:prstGeom>
            <a:noFill/>
            <a:ln w="9525">
              <a:noFill/>
            </a:ln>
          </p:spPr>
          <p:txBody>
            <a:bodyPr wrap="none" anchor="t" anchorCtr="0">
              <a:spAutoFit/>
            </a:bodyPr>
            <a:p>
              <a:pPr marL="342900" indent="-342900">
                <a:spcBef>
                  <a:spcPct val="20000"/>
                </a:spcBef>
              </a:pPr>
              <a:r>
                <a:rPr lang="zh-CN" altLang="en-US" sz="2000">
                  <a:latin typeface="Arial" panose="020B0604020202020204" pitchFamily="34" charset="0"/>
                  <a:ea typeface="宋体" panose="02010600030101010101" pitchFamily="2" charset="-122"/>
                </a:rPr>
                <a:t>寻址特征</a:t>
              </a:r>
              <a:endParaRPr lang="zh-CN" altLang="en-US" sz="2000">
                <a:latin typeface="Arial" panose="020B0604020202020204" pitchFamily="34" charset="0"/>
                <a:ea typeface="宋体" panose="02010600030101010101" pitchFamily="2" charset="-122"/>
              </a:endParaRPr>
            </a:p>
          </p:txBody>
        </p:sp>
        <p:sp>
          <p:nvSpPr>
            <p:cNvPr id="76807" name="矩形 44039"/>
            <p:cNvSpPr/>
            <p:nvPr/>
          </p:nvSpPr>
          <p:spPr>
            <a:xfrm>
              <a:off x="2449" y="0"/>
              <a:ext cx="1452" cy="248"/>
            </a:xfrm>
            <a:prstGeom prst="rect">
              <a:avLst/>
            </a:prstGeom>
            <a:noFill/>
            <a:ln w="25400"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6808" name="文本框 44040"/>
            <p:cNvSpPr txBox="1"/>
            <p:nvPr/>
          </p:nvSpPr>
          <p:spPr>
            <a:xfrm>
              <a:off x="720" y="0"/>
              <a:ext cx="347" cy="250"/>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OP</a:t>
              </a:r>
              <a:endParaRPr lang="en-US" altLang="zh-CN" sz="2000">
                <a:latin typeface="Arial" panose="020B0604020202020204" pitchFamily="34" charset="0"/>
                <a:ea typeface="宋体" panose="02010600030101010101" pitchFamily="2" charset="-122"/>
              </a:endParaRPr>
            </a:p>
          </p:txBody>
        </p:sp>
        <p:sp>
          <p:nvSpPr>
            <p:cNvPr id="76809" name="文本框 44041"/>
            <p:cNvSpPr txBox="1"/>
            <p:nvPr/>
          </p:nvSpPr>
          <p:spPr>
            <a:xfrm>
              <a:off x="3024" y="0"/>
              <a:ext cx="290" cy="250"/>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A</a:t>
              </a:r>
              <a:r>
                <a:rPr lang="en-US" altLang="zh-CN" sz="2000" baseline="-25000">
                  <a:latin typeface="Arial" panose="020B0604020202020204" pitchFamily="34" charset="0"/>
                  <a:ea typeface="宋体" panose="02010600030101010101" pitchFamily="2" charset="-122"/>
                </a:rPr>
                <a:t>1</a:t>
              </a:r>
              <a:endParaRPr lang="en-US" altLang="zh-CN" sz="2000" baseline="-25000">
                <a:latin typeface="Arial" panose="020B0604020202020204" pitchFamily="34" charset="0"/>
                <a:ea typeface="宋体" panose="02010600030101010101" pitchFamily="2" charset="-122"/>
              </a:endParaRPr>
            </a:p>
          </p:txBody>
        </p:sp>
      </p:grpSp>
      <p:grpSp>
        <p:nvGrpSpPr>
          <p:cNvPr id="44043" name="组合 44042"/>
          <p:cNvGrpSpPr/>
          <p:nvPr/>
        </p:nvGrpSpPr>
        <p:grpSpPr>
          <a:xfrm>
            <a:off x="1905000" y="2590800"/>
            <a:ext cx="6192838" cy="395288"/>
            <a:chOff x="0" y="0"/>
            <a:chExt cx="3901" cy="141"/>
          </a:xfrm>
        </p:grpSpPr>
        <p:sp>
          <p:nvSpPr>
            <p:cNvPr id="76811" name="直接连接符 44043"/>
            <p:cNvSpPr/>
            <p:nvPr/>
          </p:nvSpPr>
          <p:spPr>
            <a:xfrm>
              <a:off x="952" y="136"/>
              <a:ext cx="681" cy="0"/>
            </a:xfrm>
            <a:prstGeom prst="line">
              <a:avLst/>
            </a:prstGeom>
            <a:ln w="9525">
              <a:noFill/>
            </a:ln>
          </p:spPr>
        </p:sp>
        <p:sp>
          <p:nvSpPr>
            <p:cNvPr id="76812" name="直接连接符 44044"/>
            <p:cNvSpPr/>
            <p:nvPr/>
          </p:nvSpPr>
          <p:spPr>
            <a:xfrm flipH="1">
              <a:off x="0" y="136"/>
              <a:ext cx="590" cy="0"/>
            </a:xfrm>
            <a:prstGeom prst="line">
              <a:avLst/>
            </a:prstGeom>
            <a:ln w="9525">
              <a:noFill/>
            </a:ln>
          </p:spPr>
        </p:sp>
        <p:sp>
          <p:nvSpPr>
            <p:cNvPr id="76813" name="文本框 44045"/>
            <p:cNvSpPr txBox="1"/>
            <p:nvPr/>
          </p:nvSpPr>
          <p:spPr>
            <a:xfrm>
              <a:off x="589" y="0"/>
              <a:ext cx="366" cy="141"/>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7</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sp>
          <p:nvSpPr>
            <p:cNvPr id="76814" name="直接连接符 44046"/>
            <p:cNvSpPr/>
            <p:nvPr/>
          </p:nvSpPr>
          <p:spPr>
            <a:xfrm>
              <a:off x="3356" y="136"/>
              <a:ext cx="545" cy="0"/>
            </a:xfrm>
            <a:prstGeom prst="line">
              <a:avLst/>
            </a:prstGeom>
            <a:ln w="9525">
              <a:noFill/>
            </a:ln>
          </p:spPr>
        </p:sp>
        <p:sp>
          <p:nvSpPr>
            <p:cNvPr id="76815" name="直接连接符 44047"/>
            <p:cNvSpPr/>
            <p:nvPr/>
          </p:nvSpPr>
          <p:spPr>
            <a:xfrm flipH="1">
              <a:off x="2449" y="136"/>
              <a:ext cx="499" cy="0"/>
            </a:xfrm>
            <a:prstGeom prst="line">
              <a:avLst/>
            </a:prstGeom>
            <a:ln w="9525">
              <a:noFill/>
            </a:ln>
          </p:spPr>
        </p:sp>
        <p:sp>
          <p:nvSpPr>
            <p:cNvPr id="76816" name="文本框 44048"/>
            <p:cNvSpPr txBox="1"/>
            <p:nvPr/>
          </p:nvSpPr>
          <p:spPr>
            <a:xfrm>
              <a:off x="2990" y="0"/>
              <a:ext cx="366" cy="141"/>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6</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sp>
          <p:nvSpPr>
            <p:cNvPr id="76817" name="直接连接符 44049"/>
            <p:cNvSpPr/>
            <p:nvPr/>
          </p:nvSpPr>
          <p:spPr>
            <a:xfrm>
              <a:off x="2268" y="136"/>
              <a:ext cx="181" cy="0"/>
            </a:xfrm>
            <a:prstGeom prst="line">
              <a:avLst/>
            </a:prstGeom>
            <a:ln w="9525">
              <a:noFill/>
            </a:ln>
          </p:spPr>
        </p:sp>
        <p:sp>
          <p:nvSpPr>
            <p:cNvPr id="76818" name="直接连接符 44050"/>
            <p:cNvSpPr/>
            <p:nvPr/>
          </p:nvSpPr>
          <p:spPr>
            <a:xfrm flipH="1">
              <a:off x="1633" y="136"/>
              <a:ext cx="272" cy="0"/>
            </a:xfrm>
            <a:prstGeom prst="line">
              <a:avLst/>
            </a:prstGeom>
            <a:ln w="9525">
              <a:noFill/>
            </a:ln>
          </p:spPr>
        </p:sp>
        <p:sp>
          <p:nvSpPr>
            <p:cNvPr id="76819" name="文本框 44051"/>
            <p:cNvSpPr txBox="1"/>
            <p:nvPr/>
          </p:nvSpPr>
          <p:spPr>
            <a:xfrm>
              <a:off x="1905" y="0"/>
              <a:ext cx="366" cy="141"/>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3</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grpSp>
      <p:sp>
        <p:nvSpPr>
          <p:cNvPr id="44053" name="文本框 44052"/>
          <p:cNvSpPr txBox="1"/>
          <p:nvPr/>
        </p:nvSpPr>
        <p:spPr>
          <a:xfrm>
            <a:off x="0" y="3048000"/>
            <a:ext cx="7543800" cy="457200"/>
          </a:xfrm>
          <a:prstGeom prst="rect">
            <a:avLst/>
          </a:prstGeom>
          <a:noFill/>
          <a:ln w="9525">
            <a:noFill/>
          </a:ln>
        </p:spPr>
        <p:txBody>
          <a:bodyPr anchor="t" anchorCtr="0">
            <a:spAutoFit/>
          </a:bodyPr>
          <a:p>
            <a:pPr>
              <a:spcBef>
                <a:spcPct val="5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）该指令直接寻址的最大范围：</a:t>
            </a:r>
            <a:r>
              <a:rPr lang="en-US" altLang="zh-CN" sz="2400">
                <a:latin typeface="Arial" panose="020B0604020202020204" pitchFamily="34" charset="0"/>
                <a:ea typeface="宋体" panose="02010600030101010101" pitchFamily="2" charset="-122"/>
              </a:rPr>
              <a:t>2</a:t>
            </a:r>
            <a:r>
              <a:rPr lang="en-US" altLang="zh-CN" sz="2400" baseline="30000">
                <a:latin typeface="Arial" panose="020B0604020202020204" pitchFamily="34" charset="0"/>
                <a:ea typeface="宋体" panose="02010600030101010101" pitchFamily="2" charset="-122"/>
              </a:rPr>
              <a:t>6</a:t>
            </a:r>
            <a:endParaRPr lang="en-US" altLang="zh-CN" sz="2400" baseline="30000">
              <a:latin typeface="Arial" panose="020B0604020202020204" pitchFamily="34" charset="0"/>
              <a:ea typeface="宋体" panose="02010600030101010101" pitchFamily="2" charset="-122"/>
            </a:endParaRPr>
          </a:p>
        </p:txBody>
      </p:sp>
      <p:grpSp>
        <p:nvGrpSpPr>
          <p:cNvPr id="44054" name="组合 44053"/>
          <p:cNvGrpSpPr/>
          <p:nvPr/>
        </p:nvGrpSpPr>
        <p:grpSpPr>
          <a:xfrm>
            <a:off x="609600" y="4419600"/>
            <a:ext cx="2286000" cy="384175"/>
            <a:chOff x="0" y="0"/>
            <a:chExt cx="1440" cy="240"/>
          </a:xfrm>
        </p:grpSpPr>
        <p:sp>
          <p:nvSpPr>
            <p:cNvPr id="76822" name="矩形 44054"/>
            <p:cNvSpPr/>
            <p:nvPr/>
          </p:nvSpPr>
          <p:spPr>
            <a:xfrm>
              <a:off x="0" y="0"/>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pitchFamily="18" charset="0"/>
                  <a:ea typeface="宋体" panose="02010600030101010101" pitchFamily="2" charset="-122"/>
                </a:rPr>
                <a:t>OP</a:t>
              </a:r>
              <a:endParaRPr lang="en-US" altLang="zh-CN" sz="2000">
                <a:latin typeface="Times New Roman" panose="02020603050405020304" pitchFamily="18" charset="0"/>
                <a:ea typeface="宋体" panose="02010600030101010101" pitchFamily="2" charset="-122"/>
              </a:endParaRPr>
            </a:p>
          </p:txBody>
        </p:sp>
        <p:sp>
          <p:nvSpPr>
            <p:cNvPr id="76823" name="矩形 44055"/>
            <p:cNvSpPr/>
            <p:nvPr/>
          </p:nvSpPr>
          <p:spPr>
            <a:xfrm>
              <a:off x="480" y="0"/>
              <a:ext cx="480" cy="240"/>
            </a:xfrm>
            <a:prstGeom prst="rect">
              <a:avLst/>
            </a:prstGeom>
            <a:solidFill>
              <a:schemeClr val="tx1">
                <a:alpha val="50000"/>
              </a:schemeClr>
            </a:solid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6824" name="矩形 44056"/>
            <p:cNvSpPr/>
            <p:nvPr/>
          </p:nvSpPr>
          <p:spPr>
            <a:xfrm>
              <a:off x="960" y="0"/>
              <a:ext cx="480" cy="240"/>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endParaRPr>
            </a:p>
          </p:txBody>
        </p:sp>
      </p:grpSp>
      <p:sp>
        <p:nvSpPr>
          <p:cNvPr id="44058" name="左大括号 44057"/>
          <p:cNvSpPr/>
          <p:nvPr/>
        </p:nvSpPr>
        <p:spPr>
          <a:xfrm rot="-5400000">
            <a:off x="2436813" y="4497388"/>
            <a:ext cx="152400" cy="762000"/>
          </a:xfrm>
          <a:prstGeom prst="leftBrace">
            <a:avLst>
              <a:gd name="adj1" fmla="val 41620"/>
              <a:gd name="adj2" fmla="val 50000"/>
            </a:avLst>
          </a:prstGeom>
          <a:noFill/>
          <a:ln w="2857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44059" name="未知"/>
          <p:cNvSpPr/>
          <p:nvPr/>
        </p:nvSpPr>
        <p:spPr>
          <a:xfrm>
            <a:off x="2514600" y="4954588"/>
            <a:ext cx="609600" cy="153987"/>
          </a:xfrm>
          <a:custGeom>
            <a:avLst/>
            <a:gdLst/>
            <a:ahLst/>
            <a:cxnLst/>
            <a:pathLst>
              <a:path w="624" h="96">
                <a:moveTo>
                  <a:pt x="0" y="0"/>
                </a:moveTo>
                <a:lnTo>
                  <a:pt x="0" y="96"/>
                </a:lnTo>
                <a:lnTo>
                  <a:pt x="624" y="96"/>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44060" name="文本框 44059"/>
          <p:cNvSpPr txBox="1"/>
          <p:nvPr/>
        </p:nvSpPr>
        <p:spPr>
          <a:xfrm>
            <a:off x="3124200" y="4894263"/>
            <a:ext cx="368300" cy="396875"/>
          </a:xfrm>
          <a:prstGeom prst="rect">
            <a:avLst/>
          </a:prstGeom>
          <a:noFill/>
          <a:ln w="9525">
            <a:noFill/>
          </a:ln>
        </p:spPr>
        <p:txBody>
          <a:bodyPr wrap="none" anchor="t" anchorCtr="0">
            <a:spAutoFit/>
          </a:bodyPr>
          <a:p>
            <a:r>
              <a:rPr lang="en-US" altLang="zh-CN" sz="200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endParaRPr>
          </a:p>
        </p:txBody>
      </p:sp>
      <p:grpSp>
        <p:nvGrpSpPr>
          <p:cNvPr id="44061" name="组合 44060"/>
          <p:cNvGrpSpPr/>
          <p:nvPr/>
        </p:nvGrpSpPr>
        <p:grpSpPr>
          <a:xfrm>
            <a:off x="3505200" y="3965575"/>
            <a:ext cx="1219200" cy="2743200"/>
            <a:chOff x="0" y="0"/>
            <a:chExt cx="768" cy="1728"/>
          </a:xfrm>
        </p:grpSpPr>
        <p:sp>
          <p:nvSpPr>
            <p:cNvPr id="76829" name="矩形 44061"/>
            <p:cNvSpPr/>
            <p:nvPr/>
          </p:nvSpPr>
          <p:spPr>
            <a:xfrm>
              <a:off x="0" y="290"/>
              <a:ext cx="768"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6830" name="矩形 44062"/>
            <p:cNvSpPr/>
            <p:nvPr/>
          </p:nvSpPr>
          <p:spPr>
            <a:xfrm>
              <a:off x="0" y="578"/>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pitchFamily="18" charset="0"/>
                  <a:ea typeface="宋体" panose="02010600030101010101" pitchFamily="2" charset="-122"/>
                </a:rPr>
                <a:t>EA</a:t>
              </a:r>
              <a:endParaRPr lang="en-US" altLang="zh-CN" sz="2000">
                <a:latin typeface="Times New Roman" panose="02020603050405020304" pitchFamily="18" charset="0"/>
                <a:ea typeface="宋体" panose="02010600030101010101" pitchFamily="2" charset="-122"/>
              </a:endParaRPr>
            </a:p>
          </p:txBody>
        </p:sp>
        <p:sp>
          <p:nvSpPr>
            <p:cNvPr id="76831" name="矩形 44063"/>
            <p:cNvSpPr/>
            <p:nvPr/>
          </p:nvSpPr>
          <p:spPr>
            <a:xfrm>
              <a:off x="0" y="866"/>
              <a:ext cx="768"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6832" name="文本框 44064"/>
            <p:cNvSpPr txBox="1"/>
            <p:nvPr/>
          </p:nvSpPr>
          <p:spPr>
            <a:xfrm>
              <a:off x="144" y="0"/>
              <a:ext cx="116" cy="250"/>
            </a:xfrm>
            <a:prstGeom prst="rect">
              <a:avLst/>
            </a:prstGeom>
            <a:noFill/>
            <a:ln w="9525">
              <a:noFill/>
            </a:ln>
          </p:spPr>
          <p:txBody>
            <a:bodyPr wrap="none" anchor="t" anchorCtr="0">
              <a:spAutoFit/>
            </a:bodyPr>
            <a:p>
              <a:endParaRPr lang="zh-CN" altLang="zh-CN" sz="2000">
                <a:latin typeface="Times New Roman" panose="02020603050405020304" pitchFamily="18" charset="0"/>
                <a:ea typeface="宋体" panose="02010600030101010101" pitchFamily="2" charset="-122"/>
              </a:endParaRPr>
            </a:p>
          </p:txBody>
        </p:sp>
        <p:sp>
          <p:nvSpPr>
            <p:cNvPr id="76833" name="矩形 44065"/>
            <p:cNvSpPr/>
            <p:nvPr/>
          </p:nvSpPr>
          <p:spPr>
            <a:xfrm>
              <a:off x="0" y="1152"/>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endParaRPr lang="zh-CN" altLang="zh-CN" sz="2000">
                <a:latin typeface="Times New Roman" panose="02020603050405020304" pitchFamily="18" charset="0"/>
                <a:ea typeface="宋体" panose="02010600030101010101" pitchFamily="2" charset="-122"/>
              </a:endParaRPr>
            </a:p>
          </p:txBody>
        </p:sp>
        <p:sp>
          <p:nvSpPr>
            <p:cNvPr id="76834" name="矩形 44066"/>
            <p:cNvSpPr/>
            <p:nvPr/>
          </p:nvSpPr>
          <p:spPr>
            <a:xfrm>
              <a:off x="0" y="1440"/>
              <a:ext cx="768"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grpSp>
      <p:sp>
        <p:nvSpPr>
          <p:cNvPr id="44068" name="左大括号 44067"/>
          <p:cNvSpPr/>
          <p:nvPr/>
        </p:nvSpPr>
        <p:spPr>
          <a:xfrm rot="-5400000">
            <a:off x="4037013" y="4802188"/>
            <a:ext cx="152400" cy="1219200"/>
          </a:xfrm>
          <a:prstGeom prst="leftBrace">
            <a:avLst>
              <a:gd name="adj1" fmla="val 66592"/>
              <a:gd name="adj2" fmla="val 50000"/>
            </a:avLst>
          </a:prstGeom>
          <a:noFill/>
          <a:ln w="2857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44069" name="未知"/>
          <p:cNvSpPr/>
          <p:nvPr/>
        </p:nvSpPr>
        <p:spPr>
          <a:xfrm>
            <a:off x="2819400" y="5484813"/>
            <a:ext cx="1295400" cy="538162"/>
          </a:xfrm>
          <a:custGeom>
            <a:avLst/>
            <a:gdLst/>
            <a:ahLst/>
            <a:cxnLst/>
            <a:pathLst>
              <a:path w="816" h="336">
                <a:moveTo>
                  <a:pt x="816" y="0"/>
                </a:moveTo>
                <a:lnTo>
                  <a:pt x="816" y="96"/>
                </a:lnTo>
                <a:lnTo>
                  <a:pt x="0" y="96"/>
                </a:lnTo>
                <a:lnTo>
                  <a:pt x="0" y="336"/>
                </a:lnTo>
                <a:lnTo>
                  <a:pt x="144" y="336"/>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44070" name="文本框 44069"/>
          <p:cNvSpPr txBox="1"/>
          <p:nvPr/>
        </p:nvSpPr>
        <p:spPr>
          <a:xfrm>
            <a:off x="3043238" y="5791200"/>
            <a:ext cx="538162" cy="396875"/>
          </a:xfrm>
          <a:prstGeom prst="rect">
            <a:avLst/>
          </a:prstGeom>
          <a:noFill/>
          <a:ln w="9525">
            <a:noFill/>
          </a:ln>
        </p:spPr>
        <p:txBody>
          <a:bodyPr wrap="none" anchor="t" anchorCtr="0">
            <a:spAutoFit/>
          </a:bodyPr>
          <a:p>
            <a:r>
              <a:rPr lang="en-US" altLang="zh-CN" sz="2000">
                <a:latin typeface="Times New Roman" panose="02020603050405020304" pitchFamily="18" charset="0"/>
                <a:ea typeface="宋体" panose="02010600030101010101" pitchFamily="2" charset="-122"/>
              </a:rPr>
              <a:t>EA</a:t>
            </a:r>
            <a:endParaRPr lang="en-US" altLang="zh-CN" sz="2000">
              <a:latin typeface="Times New Roman" panose="02020603050405020304" pitchFamily="18" charset="0"/>
              <a:ea typeface="宋体" panose="02010600030101010101" pitchFamily="2" charset="-122"/>
            </a:endParaRPr>
          </a:p>
        </p:txBody>
      </p:sp>
      <p:sp>
        <p:nvSpPr>
          <p:cNvPr id="44071" name="文本框 44070"/>
          <p:cNvSpPr txBox="1"/>
          <p:nvPr/>
        </p:nvSpPr>
        <p:spPr>
          <a:xfrm>
            <a:off x="152400" y="5562600"/>
            <a:ext cx="2590800" cy="457200"/>
          </a:xfrm>
          <a:prstGeom prst="rect">
            <a:avLst/>
          </a:prstGeom>
          <a:noFill/>
          <a:ln w="9525">
            <a:noFill/>
          </a:ln>
        </p:spPr>
        <p:txBody>
          <a:bodyPr anchor="t" anchorCtr="0">
            <a:spAutoFit/>
          </a:bodyPr>
          <a:p>
            <a:r>
              <a:rPr lang="zh-CN" altLang="en-US" sz="2400">
                <a:latin typeface="Times New Roman" panose="02020603050405020304" pitchFamily="18" charset="0"/>
                <a:ea typeface="宋体" panose="02010600030101010101" pitchFamily="2" charset="-122"/>
              </a:rPr>
              <a:t>一次间址：</a:t>
            </a:r>
            <a:r>
              <a:rPr lang="en-US" altLang="zh-CN" sz="2400">
                <a:latin typeface="Times New Roman" panose="02020603050405020304" pitchFamily="18" charset="0"/>
                <a:ea typeface="宋体" panose="02010600030101010101" pitchFamily="2" charset="-122"/>
              </a:rPr>
              <a:t>2</a:t>
            </a:r>
            <a:r>
              <a:rPr lang="en-US" altLang="zh-CN" sz="2400" baseline="30000">
                <a:latin typeface="Times New Roman" panose="02020603050405020304" pitchFamily="18" charset="0"/>
                <a:ea typeface="宋体" panose="02010600030101010101" pitchFamily="2" charset="-122"/>
              </a:rPr>
              <a:t>16</a:t>
            </a:r>
            <a:endParaRPr lang="en-US" altLang="zh-CN" sz="2400" baseline="30000">
              <a:latin typeface="Times New Roman" panose="02020603050405020304" pitchFamily="18" charset="0"/>
              <a:ea typeface="宋体" panose="02010600030101010101" pitchFamily="2" charset="-122"/>
            </a:endParaRPr>
          </a:p>
        </p:txBody>
      </p:sp>
      <p:sp>
        <p:nvSpPr>
          <p:cNvPr id="44072" name="文本框 44071"/>
          <p:cNvSpPr txBox="1"/>
          <p:nvPr/>
        </p:nvSpPr>
        <p:spPr>
          <a:xfrm>
            <a:off x="3621088" y="5791200"/>
            <a:ext cx="950912" cy="396875"/>
          </a:xfrm>
          <a:prstGeom prst="rect">
            <a:avLst/>
          </a:prstGeom>
          <a:noFill/>
          <a:ln w="9525">
            <a:noFill/>
          </a:ln>
        </p:spPr>
        <p:txBody>
          <a:bodyPr wrap="none" anchor="t" anchorCtr="0">
            <a:spAutoFit/>
          </a:bodyPr>
          <a:p>
            <a:r>
              <a:rPr lang="zh-CN" altLang="en-US" sz="2000">
                <a:latin typeface="Times New Roman" panose="02020603050405020304" pitchFamily="18" charset="0"/>
                <a:ea typeface="宋体" panose="02010600030101010101" pitchFamily="2" charset="-122"/>
              </a:rPr>
              <a:t>操作数</a:t>
            </a:r>
            <a:endParaRPr lang="zh-CN" altLang="en-US" sz="2800">
              <a:latin typeface="Times New Roman" panose="02020603050405020304" pitchFamily="18" charset="0"/>
              <a:ea typeface="宋体" panose="02010600030101010101" pitchFamily="2" charset="-122"/>
            </a:endParaRPr>
          </a:p>
        </p:txBody>
      </p:sp>
      <p:sp>
        <p:nvSpPr>
          <p:cNvPr id="44073" name="文本框 44072"/>
          <p:cNvSpPr txBox="1"/>
          <p:nvPr/>
        </p:nvSpPr>
        <p:spPr>
          <a:xfrm>
            <a:off x="0" y="3505200"/>
            <a:ext cx="7924800" cy="457200"/>
          </a:xfrm>
          <a:prstGeom prst="rect">
            <a:avLst/>
          </a:prstGeom>
          <a:noFill/>
          <a:ln w="9525">
            <a:noFill/>
          </a:ln>
        </p:spPr>
        <p:txBody>
          <a:bodyPr anchor="t" anchorCtr="0">
            <a:spAutoFit/>
          </a:bodyPr>
          <a:p>
            <a:pPr>
              <a:spcBef>
                <a:spcPct val="5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3</a:t>
            </a:r>
            <a:r>
              <a:rPr lang="zh-CN" altLang="en-US" sz="2400">
                <a:latin typeface="Arial" panose="020B0604020202020204" pitchFamily="34" charset="0"/>
                <a:ea typeface="宋体" panose="02010600030101010101" pitchFamily="2" charset="-122"/>
              </a:rPr>
              <a:t>）一次间址与多次间址的寻址范围：</a:t>
            </a:r>
            <a:endParaRPr lang="zh-CN" altLang="en-US" sz="2400">
              <a:latin typeface="Arial" panose="020B0604020202020204" pitchFamily="34" charset="0"/>
              <a:ea typeface="宋体" panose="02010600030101010101" pitchFamily="2" charset="-122"/>
            </a:endParaRPr>
          </a:p>
        </p:txBody>
      </p:sp>
      <p:sp>
        <p:nvSpPr>
          <p:cNvPr id="44074" name="左大括号 44073"/>
          <p:cNvSpPr/>
          <p:nvPr/>
        </p:nvSpPr>
        <p:spPr>
          <a:xfrm rot="-5400000">
            <a:off x="8116888" y="4075113"/>
            <a:ext cx="149225" cy="838200"/>
          </a:xfrm>
          <a:prstGeom prst="leftBrace">
            <a:avLst>
              <a:gd name="adj1" fmla="val 46756"/>
              <a:gd name="adj2" fmla="val 50000"/>
            </a:avLst>
          </a:prstGeom>
          <a:noFill/>
          <a:ln w="2857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44075" name="未知"/>
          <p:cNvSpPr/>
          <p:nvPr/>
        </p:nvSpPr>
        <p:spPr>
          <a:xfrm>
            <a:off x="6705600" y="4583113"/>
            <a:ext cx="1490663" cy="522287"/>
          </a:xfrm>
          <a:custGeom>
            <a:avLst/>
            <a:gdLst/>
            <a:ahLst/>
            <a:cxnLst/>
            <a:pathLst>
              <a:path w="939" h="329">
                <a:moveTo>
                  <a:pt x="939" y="0"/>
                </a:moveTo>
                <a:lnTo>
                  <a:pt x="939" y="87"/>
                </a:lnTo>
                <a:lnTo>
                  <a:pt x="0" y="89"/>
                </a:lnTo>
                <a:lnTo>
                  <a:pt x="0" y="329"/>
                </a:lnTo>
                <a:lnTo>
                  <a:pt x="169" y="329"/>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44076" name="文本框 44075"/>
          <p:cNvSpPr txBox="1"/>
          <p:nvPr/>
        </p:nvSpPr>
        <p:spPr>
          <a:xfrm>
            <a:off x="6927850" y="4967288"/>
            <a:ext cx="450850" cy="396875"/>
          </a:xfrm>
          <a:prstGeom prst="rect">
            <a:avLst/>
          </a:prstGeom>
          <a:noFill/>
          <a:ln w="9525">
            <a:noFill/>
          </a:ln>
        </p:spPr>
        <p:txBody>
          <a:bodyPr wrap="none" anchor="t" anchorCtr="0">
            <a:spAutoFit/>
          </a:bodyPr>
          <a:p>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a:t>
            </a:r>
            <a:endParaRPr lang="en-US" altLang="zh-CN" sz="2000" baseline="-25000">
              <a:latin typeface="Times New Roman" panose="02020603050405020304" pitchFamily="18" charset="0"/>
              <a:ea typeface="宋体" panose="02010600030101010101" pitchFamily="2" charset="-122"/>
            </a:endParaRPr>
          </a:p>
        </p:txBody>
      </p:sp>
      <p:sp>
        <p:nvSpPr>
          <p:cNvPr id="44077" name="左大括号 44076"/>
          <p:cNvSpPr/>
          <p:nvPr/>
        </p:nvSpPr>
        <p:spPr>
          <a:xfrm rot="-5400000">
            <a:off x="8115300" y="4987925"/>
            <a:ext cx="152400" cy="838200"/>
          </a:xfrm>
          <a:prstGeom prst="leftBrace">
            <a:avLst>
              <a:gd name="adj1" fmla="val 45782"/>
              <a:gd name="adj2" fmla="val 50000"/>
            </a:avLst>
          </a:prstGeom>
          <a:noFill/>
          <a:ln w="28575"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44078" name="未知"/>
          <p:cNvSpPr/>
          <p:nvPr/>
        </p:nvSpPr>
        <p:spPr>
          <a:xfrm>
            <a:off x="6705600" y="5483225"/>
            <a:ext cx="1490663" cy="533400"/>
          </a:xfrm>
          <a:custGeom>
            <a:avLst/>
            <a:gdLst/>
            <a:ahLst/>
            <a:cxnLst/>
            <a:pathLst>
              <a:path w="939" h="336">
                <a:moveTo>
                  <a:pt x="936" y="0"/>
                </a:moveTo>
                <a:lnTo>
                  <a:pt x="939" y="99"/>
                </a:lnTo>
                <a:lnTo>
                  <a:pt x="0" y="96"/>
                </a:lnTo>
                <a:lnTo>
                  <a:pt x="0" y="336"/>
                </a:lnTo>
                <a:lnTo>
                  <a:pt x="169" y="336"/>
                </a:lnTo>
              </a:path>
            </a:pathLst>
          </a:custGeom>
          <a:noFill/>
          <a:ln w="28575" cap="flat" cmpd="sng">
            <a:solidFill>
              <a:schemeClr val="tx1"/>
            </a:solidFill>
            <a:prstDash val="solid"/>
            <a:round/>
            <a:headEnd type="none" w="med" len="med"/>
            <a:tailEnd type="stealth" w="med" len="med"/>
          </a:ln>
        </p:spPr>
        <p:txBody>
          <a:bodyPr/>
          <a:p>
            <a:endParaRPr lang="zh-CN" altLang="en-US"/>
          </a:p>
        </p:txBody>
      </p:sp>
      <p:sp>
        <p:nvSpPr>
          <p:cNvPr id="44079" name="文本框 44078"/>
          <p:cNvSpPr txBox="1"/>
          <p:nvPr/>
        </p:nvSpPr>
        <p:spPr>
          <a:xfrm>
            <a:off x="6929438" y="5864225"/>
            <a:ext cx="538162" cy="396875"/>
          </a:xfrm>
          <a:prstGeom prst="rect">
            <a:avLst/>
          </a:prstGeom>
          <a:noFill/>
          <a:ln w="9525">
            <a:noFill/>
          </a:ln>
        </p:spPr>
        <p:txBody>
          <a:bodyPr wrap="none" anchor="t" anchorCtr="0">
            <a:spAutoFit/>
          </a:bodyPr>
          <a:p>
            <a:r>
              <a:rPr lang="en-US" altLang="zh-CN" sz="2000">
                <a:latin typeface="Times New Roman" panose="02020603050405020304" pitchFamily="18" charset="0"/>
                <a:ea typeface="宋体" panose="02010600030101010101" pitchFamily="2" charset="-122"/>
              </a:rPr>
              <a:t>EA</a:t>
            </a:r>
            <a:endParaRPr lang="en-US" altLang="zh-CN" sz="2000">
              <a:latin typeface="Times New Roman" panose="02020603050405020304" pitchFamily="18" charset="0"/>
              <a:ea typeface="宋体" panose="02010600030101010101" pitchFamily="2" charset="-122"/>
            </a:endParaRPr>
          </a:p>
        </p:txBody>
      </p:sp>
      <p:grpSp>
        <p:nvGrpSpPr>
          <p:cNvPr id="44080" name="组合 44079"/>
          <p:cNvGrpSpPr/>
          <p:nvPr/>
        </p:nvGrpSpPr>
        <p:grpSpPr>
          <a:xfrm>
            <a:off x="7391400" y="3048000"/>
            <a:ext cx="1219200" cy="3654425"/>
            <a:chOff x="0" y="0"/>
            <a:chExt cx="768" cy="2302"/>
          </a:xfrm>
        </p:grpSpPr>
        <p:sp>
          <p:nvSpPr>
            <p:cNvPr id="76848" name="矩形 44080"/>
            <p:cNvSpPr/>
            <p:nvPr/>
          </p:nvSpPr>
          <p:spPr>
            <a:xfrm>
              <a:off x="0" y="290"/>
              <a:ext cx="768"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6849" name="矩形 44081"/>
            <p:cNvSpPr/>
            <p:nvPr/>
          </p:nvSpPr>
          <p:spPr>
            <a:xfrm>
              <a:off x="0" y="578"/>
              <a:ext cx="768" cy="288"/>
            </a:xfrm>
            <a:prstGeom prst="rect">
              <a:avLst/>
            </a:prstGeom>
            <a:noFill/>
            <a:ln w="28575" cap="flat" cmpd="sng">
              <a:solidFill>
                <a:schemeClr val="tx1"/>
              </a:solidFill>
              <a:prstDash val="solid"/>
              <a:miter/>
              <a:headEnd type="none" w="med" len="med"/>
              <a:tailEnd type="none" w="med" len="med"/>
            </a:ln>
          </p:spPr>
          <p:txBody>
            <a:bodyPr wrap="none" anchor="ctr" anchorCtr="1"/>
            <a:p>
              <a:pPr algn="ctr"/>
              <a:r>
                <a:rPr lang="en-US" altLang="zh-CN" sz="2000">
                  <a:latin typeface="Times New Roman" panose="02020603050405020304" pitchFamily="18" charset="0"/>
                  <a:ea typeface="宋体" panose="02010600030101010101" pitchFamily="2" charset="-122"/>
                </a:rPr>
                <a:t>     A</a:t>
              </a:r>
              <a:r>
                <a:rPr lang="en-US" altLang="zh-CN" sz="2000" baseline="-25000">
                  <a:latin typeface="Times New Roman" panose="02020603050405020304" pitchFamily="18" charset="0"/>
                  <a:ea typeface="宋体" panose="02010600030101010101" pitchFamily="2" charset="-122"/>
                </a:rPr>
                <a:t>1</a:t>
              </a:r>
              <a:endParaRPr lang="en-US" altLang="zh-CN" sz="2000" baseline="-25000">
                <a:latin typeface="Times New Roman" panose="02020603050405020304" pitchFamily="18" charset="0"/>
                <a:ea typeface="宋体" panose="02010600030101010101" pitchFamily="2" charset="-122"/>
              </a:endParaRPr>
            </a:p>
          </p:txBody>
        </p:sp>
        <p:sp>
          <p:nvSpPr>
            <p:cNvPr id="76850" name="矩形 44082"/>
            <p:cNvSpPr/>
            <p:nvPr/>
          </p:nvSpPr>
          <p:spPr>
            <a:xfrm>
              <a:off x="0" y="866"/>
              <a:ext cx="768"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6851" name="文本框 44083"/>
            <p:cNvSpPr txBox="1"/>
            <p:nvPr/>
          </p:nvSpPr>
          <p:spPr>
            <a:xfrm>
              <a:off x="144" y="0"/>
              <a:ext cx="116" cy="250"/>
            </a:xfrm>
            <a:prstGeom prst="rect">
              <a:avLst/>
            </a:prstGeom>
            <a:noFill/>
            <a:ln w="9525">
              <a:noFill/>
            </a:ln>
          </p:spPr>
          <p:txBody>
            <a:bodyPr wrap="none" anchor="t" anchorCtr="0">
              <a:spAutoFit/>
            </a:bodyPr>
            <a:p>
              <a:endParaRPr lang="zh-CN" altLang="zh-CN" sz="2000">
                <a:latin typeface="Times New Roman" panose="02020603050405020304" pitchFamily="18" charset="0"/>
                <a:ea typeface="宋体" panose="02010600030101010101" pitchFamily="2" charset="-122"/>
              </a:endParaRPr>
            </a:p>
          </p:txBody>
        </p:sp>
        <p:sp>
          <p:nvSpPr>
            <p:cNvPr id="76852" name="矩形 44084"/>
            <p:cNvSpPr/>
            <p:nvPr/>
          </p:nvSpPr>
          <p:spPr>
            <a:xfrm>
              <a:off x="0" y="1440"/>
              <a:ext cx="768"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6853" name="矩形 44085"/>
            <p:cNvSpPr/>
            <p:nvPr/>
          </p:nvSpPr>
          <p:spPr>
            <a:xfrm>
              <a:off x="0" y="1150"/>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pitchFamily="18" charset="0"/>
                  <a:ea typeface="宋体" panose="02010600030101010101" pitchFamily="2" charset="-122"/>
                </a:rPr>
                <a:t>     EA</a:t>
              </a:r>
              <a:endParaRPr lang="en-US" altLang="zh-CN" sz="2000">
                <a:latin typeface="Times New Roman" panose="02020603050405020304" pitchFamily="18" charset="0"/>
                <a:ea typeface="宋体" panose="02010600030101010101" pitchFamily="2" charset="-122"/>
              </a:endParaRPr>
            </a:p>
          </p:txBody>
        </p:sp>
        <p:sp>
          <p:nvSpPr>
            <p:cNvPr id="76854" name="矩形 44086"/>
            <p:cNvSpPr/>
            <p:nvPr/>
          </p:nvSpPr>
          <p:spPr>
            <a:xfrm>
              <a:off x="0" y="1726"/>
              <a:ext cx="768" cy="288"/>
            </a:xfrm>
            <a:prstGeom prst="rect">
              <a:avLst/>
            </a:prstGeom>
            <a:noFill/>
            <a:ln w="28575" cap="flat" cmpd="sng">
              <a:solidFill>
                <a:schemeClr val="tx1"/>
              </a:solidFill>
              <a:prstDash val="solid"/>
              <a:miter/>
              <a:headEnd type="none" w="med" len="med"/>
              <a:tailEnd type="none" w="med" len="med"/>
            </a:ln>
          </p:spPr>
          <p:txBody>
            <a:bodyPr wrap="none" anchor="ctr" anchorCtr="0"/>
            <a:p>
              <a:pPr algn="ctr"/>
              <a:endParaRPr lang="zh-CN" altLang="zh-CN" sz="2000">
                <a:latin typeface="Times New Roman" panose="02020603050405020304" pitchFamily="18" charset="0"/>
                <a:ea typeface="宋体" panose="02010600030101010101" pitchFamily="2" charset="-122"/>
              </a:endParaRPr>
            </a:p>
          </p:txBody>
        </p:sp>
        <p:sp>
          <p:nvSpPr>
            <p:cNvPr id="76855" name="矩形 44087"/>
            <p:cNvSpPr/>
            <p:nvPr/>
          </p:nvSpPr>
          <p:spPr>
            <a:xfrm>
              <a:off x="0" y="2014"/>
              <a:ext cx="768"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6856" name="直接连接符 44088"/>
            <p:cNvSpPr/>
            <p:nvPr/>
          </p:nvSpPr>
          <p:spPr>
            <a:xfrm>
              <a:off x="240" y="574"/>
              <a:ext cx="0" cy="288"/>
            </a:xfrm>
            <a:prstGeom prst="line">
              <a:avLst/>
            </a:prstGeom>
            <a:ln w="28575" cap="flat" cmpd="sng">
              <a:solidFill>
                <a:schemeClr val="tx1"/>
              </a:solidFill>
              <a:prstDash val="solid"/>
              <a:round/>
              <a:headEnd type="none" w="med" len="med"/>
              <a:tailEnd type="none" w="med" len="med"/>
            </a:ln>
          </p:spPr>
        </p:sp>
        <p:sp>
          <p:nvSpPr>
            <p:cNvPr id="76857" name="文本框 44089"/>
            <p:cNvSpPr txBox="1"/>
            <p:nvPr/>
          </p:nvSpPr>
          <p:spPr>
            <a:xfrm>
              <a:off x="44" y="612"/>
              <a:ext cx="196" cy="250"/>
            </a:xfrm>
            <a:prstGeom prst="rect">
              <a:avLst/>
            </a:prstGeom>
            <a:noFill/>
            <a:ln w="9525">
              <a:noFill/>
            </a:ln>
          </p:spPr>
          <p:txBody>
            <a:bodyPr wrap="none" anchor="t" anchorCtr="0">
              <a:spAutoFit/>
            </a:bodyPr>
            <a:p>
              <a:r>
                <a:rPr lang="en-US" altLang="zh-CN" sz="2000">
                  <a:solidFill>
                    <a:schemeClr val="folHlink"/>
                  </a:solidFill>
                  <a:latin typeface="Times New Roman" panose="02020603050405020304" pitchFamily="18" charset="0"/>
                  <a:ea typeface="宋体" panose="02010600030101010101" pitchFamily="2" charset="-122"/>
                </a:rPr>
                <a:t>1</a:t>
              </a:r>
              <a:endParaRPr lang="en-US" altLang="zh-CN" sz="2000">
                <a:solidFill>
                  <a:schemeClr val="folHlink"/>
                </a:solidFill>
                <a:latin typeface="Times New Roman" panose="02020603050405020304" pitchFamily="18" charset="0"/>
                <a:ea typeface="宋体" panose="02010600030101010101" pitchFamily="2" charset="-122"/>
              </a:endParaRPr>
            </a:p>
          </p:txBody>
        </p:sp>
        <p:sp>
          <p:nvSpPr>
            <p:cNvPr id="76858" name="直接连接符 44090"/>
            <p:cNvSpPr/>
            <p:nvPr/>
          </p:nvSpPr>
          <p:spPr>
            <a:xfrm>
              <a:off x="240" y="1150"/>
              <a:ext cx="0" cy="288"/>
            </a:xfrm>
            <a:prstGeom prst="line">
              <a:avLst/>
            </a:prstGeom>
            <a:ln w="28575" cap="flat" cmpd="sng">
              <a:solidFill>
                <a:schemeClr val="tx1"/>
              </a:solidFill>
              <a:prstDash val="solid"/>
              <a:round/>
              <a:headEnd type="none" w="med" len="med"/>
              <a:tailEnd type="none" w="med" len="med"/>
            </a:ln>
          </p:spPr>
        </p:sp>
        <p:sp>
          <p:nvSpPr>
            <p:cNvPr id="76859" name="文本框 44091"/>
            <p:cNvSpPr txBox="1"/>
            <p:nvPr/>
          </p:nvSpPr>
          <p:spPr>
            <a:xfrm>
              <a:off x="44" y="1188"/>
              <a:ext cx="196" cy="250"/>
            </a:xfrm>
            <a:prstGeom prst="rect">
              <a:avLst/>
            </a:prstGeom>
            <a:noFill/>
            <a:ln w="9525">
              <a:noFill/>
            </a:ln>
          </p:spPr>
          <p:txBody>
            <a:bodyPr wrap="none" anchor="t" anchorCtr="0">
              <a:spAutoFit/>
            </a:bodyPr>
            <a:p>
              <a:r>
                <a:rPr lang="en-US" altLang="zh-CN" sz="2000">
                  <a:solidFill>
                    <a:schemeClr val="folHlink"/>
                  </a:solidFill>
                  <a:latin typeface="Times New Roman" panose="02020603050405020304" pitchFamily="18" charset="0"/>
                  <a:ea typeface="宋体" panose="02010600030101010101" pitchFamily="2" charset="-122"/>
                </a:rPr>
                <a:t>0</a:t>
              </a:r>
              <a:endParaRPr lang="en-US" altLang="zh-CN" sz="2000">
                <a:solidFill>
                  <a:schemeClr val="folHlink"/>
                </a:solidFill>
                <a:latin typeface="Times New Roman" panose="02020603050405020304" pitchFamily="18" charset="0"/>
                <a:ea typeface="宋体" panose="02010600030101010101" pitchFamily="2" charset="-122"/>
              </a:endParaRPr>
            </a:p>
          </p:txBody>
        </p:sp>
      </p:grpSp>
      <p:sp>
        <p:nvSpPr>
          <p:cNvPr id="44093" name="文本框 44092"/>
          <p:cNvSpPr txBox="1"/>
          <p:nvPr/>
        </p:nvSpPr>
        <p:spPr>
          <a:xfrm>
            <a:off x="6946900" y="3979863"/>
            <a:ext cx="368300" cy="396875"/>
          </a:xfrm>
          <a:prstGeom prst="rect">
            <a:avLst/>
          </a:prstGeom>
          <a:noFill/>
          <a:ln w="9525">
            <a:noFill/>
          </a:ln>
        </p:spPr>
        <p:txBody>
          <a:bodyPr wrap="none" anchor="t" anchorCtr="0">
            <a:spAutoFit/>
          </a:bodyPr>
          <a:p>
            <a:r>
              <a:rPr lang="en-US" altLang="zh-CN" sz="200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endParaRPr>
          </a:p>
        </p:txBody>
      </p:sp>
      <p:sp>
        <p:nvSpPr>
          <p:cNvPr id="44094" name="文本框 44093"/>
          <p:cNvSpPr txBox="1"/>
          <p:nvPr/>
        </p:nvSpPr>
        <p:spPr>
          <a:xfrm>
            <a:off x="5105400" y="4876800"/>
            <a:ext cx="1539875" cy="822325"/>
          </a:xfrm>
          <a:prstGeom prst="rect">
            <a:avLst/>
          </a:prstGeom>
          <a:noFill/>
          <a:ln w="9525">
            <a:noFill/>
          </a:ln>
        </p:spPr>
        <p:txBody>
          <a:bodyPr anchor="t" anchorCtr="0">
            <a:spAutoFit/>
          </a:bodyPr>
          <a:p>
            <a:r>
              <a:rPr lang="zh-CN" altLang="en-US" sz="2400">
                <a:latin typeface="Times New Roman" panose="02020603050405020304" pitchFamily="18" charset="0"/>
                <a:ea typeface="宋体" panose="02010600030101010101" pitchFamily="2" charset="-122"/>
              </a:rPr>
              <a:t>多次间址</a:t>
            </a:r>
            <a:r>
              <a:rPr lang="en-US" altLang="zh-CN" sz="2400">
                <a:latin typeface="Times New Roman" panose="02020603050405020304" pitchFamily="18" charset="0"/>
                <a:ea typeface="宋体" panose="02010600030101010101" pitchFamily="2" charset="-122"/>
              </a:rPr>
              <a:t>2</a:t>
            </a:r>
            <a:r>
              <a:rPr lang="en-US" altLang="zh-CN" sz="2400" baseline="30000">
                <a:latin typeface="Times New Roman" panose="02020603050405020304" pitchFamily="18" charset="0"/>
                <a:ea typeface="宋体" panose="02010600030101010101" pitchFamily="2" charset="-122"/>
              </a:rPr>
              <a:t>15</a:t>
            </a:r>
            <a:endParaRPr lang="en-US" altLang="zh-CN" sz="2400" baseline="30000">
              <a:latin typeface="Times New Roman" panose="02020603050405020304" pitchFamily="18" charset="0"/>
              <a:ea typeface="宋体" panose="02010600030101010101" pitchFamily="2" charset="-122"/>
            </a:endParaRPr>
          </a:p>
        </p:txBody>
      </p:sp>
      <p:sp>
        <p:nvSpPr>
          <p:cNvPr id="44095" name="文本框 44094"/>
          <p:cNvSpPr txBox="1"/>
          <p:nvPr/>
        </p:nvSpPr>
        <p:spPr>
          <a:xfrm>
            <a:off x="7543800" y="5784850"/>
            <a:ext cx="950913" cy="396875"/>
          </a:xfrm>
          <a:prstGeom prst="rect">
            <a:avLst/>
          </a:prstGeom>
          <a:noFill/>
          <a:ln w="9525">
            <a:noFill/>
          </a:ln>
        </p:spPr>
        <p:txBody>
          <a:bodyPr wrap="none" anchor="t" anchorCtr="0">
            <a:spAutoFit/>
          </a:bodyPr>
          <a:p>
            <a:r>
              <a:rPr lang="zh-CN" altLang="en-US" sz="2000">
                <a:latin typeface="Times New Roman" panose="02020603050405020304" pitchFamily="18" charset="0"/>
                <a:ea typeface="宋体" panose="02010600030101010101" pitchFamily="2" charset="-122"/>
              </a:rPr>
              <a:t>操作数</a:t>
            </a:r>
            <a:endParaRPr lang="zh-CN" altLang="en-US" sz="2800">
              <a:latin typeface="Times New Roman" panose="02020603050405020304" pitchFamily="18" charset="0"/>
              <a:ea typeface="宋体" panose="02010600030101010101" pitchFamily="2" charset="-122"/>
            </a:endParaRPr>
          </a:p>
        </p:txBody>
      </p:sp>
      <p:sp>
        <p:nvSpPr>
          <p:cNvPr id="76863"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blinds(horizontal)">
                                      <p:cBhvr>
                                        <p:cTn id="12" dur="500"/>
                                        <p:tgtEl>
                                          <p:spTgt spid="440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blinds(horizontal)">
                                      <p:cBhvr>
                                        <p:cTn id="17" dur="500"/>
                                        <p:tgtEl>
                                          <p:spTgt spid="44036"/>
                                        </p:tgtEl>
                                      </p:cBhvr>
                                    </p:animEffect>
                                  </p:childTnLst>
                                </p:cTn>
                              </p:par>
                              <p:par>
                                <p:cTn id="18" presetID="3" presetClass="entr" presetSubtype="10" fill="hold" nodeType="withEffect">
                                  <p:stCondLst>
                                    <p:cond delay="0"/>
                                  </p:stCondLst>
                                  <p:childTnLst>
                                    <p:set>
                                      <p:cBhvr>
                                        <p:cTn id="19" dur="1" fill="hold">
                                          <p:stCondLst>
                                            <p:cond delay="0"/>
                                          </p:stCondLst>
                                        </p:cTn>
                                        <p:tgtEl>
                                          <p:spTgt spid="44043"/>
                                        </p:tgtEl>
                                        <p:attrNameLst>
                                          <p:attrName>style.visibility</p:attrName>
                                        </p:attrNameLst>
                                      </p:cBhvr>
                                      <p:to>
                                        <p:strVal val="visible"/>
                                      </p:to>
                                    </p:set>
                                    <p:animEffect transition="in" filter="blinds(horizontal)">
                                      <p:cBhvr>
                                        <p:cTn id="20" dur="500"/>
                                        <p:tgtEl>
                                          <p:spTgt spid="4404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4053"/>
                                        </p:tgtEl>
                                        <p:attrNameLst>
                                          <p:attrName>style.visibility</p:attrName>
                                        </p:attrNameLst>
                                      </p:cBhvr>
                                      <p:to>
                                        <p:strVal val="visible"/>
                                      </p:to>
                                    </p:set>
                                    <p:animEffect transition="in" filter="blinds(horizontal)">
                                      <p:cBhvr>
                                        <p:cTn id="25" dur="500"/>
                                        <p:tgtEl>
                                          <p:spTgt spid="4405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4073"/>
                                        </p:tgtEl>
                                        <p:attrNameLst>
                                          <p:attrName>style.visibility</p:attrName>
                                        </p:attrNameLst>
                                      </p:cBhvr>
                                      <p:to>
                                        <p:strVal val="visible"/>
                                      </p:to>
                                    </p:set>
                                    <p:animEffect transition="in" filter="blinds(horizontal)">
                                      <p:cBhvr>
                                        <p:cTn id="30" dur="500"/>
                                        <p:tgtEl>
                                          <p:spTgt spid="4407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4054"/>
                                        </p:tgtEl>
                                        <p:attrNameLst>
                                          <p:attrName>style.visibility</p:attrName>
                                        </p:attrNameLst>
                                      </p:cBhvr>
                                      <p:to>
                                        <p:strVal val="visible"/>
                                      </p:to>
                                    </p:set>
                                    <p:animEffect transition="in" filter="blinds(horizontal)">
                                      <p:cBhvr>
                                        <p:cTn id="35" dur="500"/>
                                        <p:tgtEl>
                                          <p:spTgt spid="44054"/>
                                        </p:tgtEl>
                                      </p:cBhvr>
                                    </p:animEffect>
                                  </p:childTnLst>
                                </p:cTn>
                              </p:par>
                              <p:par>
                                <p:cTn id="36" presetID="3" presetClass="entr" presetSubtype="10" fill="hold" nodeType="withEffect">
                                  <p:stCondLst>
                                    <p:cond delay="0"/>
                                  </p:stCondLst>
                                  <p:childTnLst>
                                    <p:set>
                                      <p:cBhvr>
                                        <p:cTn id="37" dur="1" fill="hold">
                                          <p:stCondLst>
                                            <p:cond delay="0"/>
                                          </p:stCondLst>
                                        </p:cTn>
                                        <p:tgtEl>
                                          <p:spTgt spid="44058"/>
                                        </p:tgtEl>
                                        <p:attrNameLst>
                                          <p:attrName>style.visibility</p:attrName>
                                        </p:attrNameLst>
                                      </p:cBhvr>
                                      <p:to>
                                        <p:strVal val="visible"/>
                                      </p:to>
                                    </p:set>
                                    <p:animEffect transition="in" filter="blinds(horizontal)">
                                      <p:cBhvr>
                                        <p:cTn id="38" dur="500"/>
                                        <p:tgtEl>
                                          <p:spTgt spid="44058"/>
                                        </p:tgtEl>
                                      </p:cBhvr>
                                    </p:animEffect>
                                  </p:childTnLst>
                                </p:cTn>
                              </p:par>
                              <p:par>
                                <p:cTn id="39" presetID="3" presetClass="entr" presetSubtype="10" fill="hold" nodeType="withEffect">
                                  <p:stCondLst>
                                    <p:cond delay="0"/>
                                  </p:stCondLst>
                                  <p:childTnLst>
                                    <p:set>
                                      <p:cBhvr>
                                        <p:cTn id="40" dur="1" fill="hold">
                                          <p:stCondLst>
                                            <p:cond delay="0"/>
                                          </p:stCondLst>
                                        </p:cTn>
                                        <p:tgtEl>
                                          <p:spTgt spid="44059"/>
                                        </p:tgtEl>
                                        <p:attrNameLst>
                                          <p:attrName>style.visibility</p:attrName>
                                        </p:attrNameLst>
                                      </p:cBhvr>
                                      <p:to>
                                        <p:strVal val="visible"/>
                                      </p:to>
                                    </p:set>
                                    <p:animEffect transition="in" filter="blinds(horizontal)">
                                      <p:cBhvr>
                                        <p:cTn id="41" dur="500"/>
                                        <p:tgtEl>
                                          <p:spTgt spid="4405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4060"/>
                                        </p:tgtEl>
                                        <p:attrNameLst>
                                          <p:attrName>style.visibility</p:attrName>
                                        </p:attrNameLst>
                                      </p:cBhvr>
                                      <p:to>
                                        <p:strVal val="visible"/>
                                      </p:to>
                                    </p:set>
                                    <p:animEffect transition="in" filter="blinds(horizontal)">
                                      <p:cBhvr>
                                        <p:cTn id="44" dur="500"/>
                                        <p:tgtEl>
                                          <p:spTgt spid="44060"/>
                                        </p:tgtEl>
                                      </p:cBhvr>
                                    </p:animEffect>
                                  </p:childTnLst>
                                </p:cTn>
                              </p:par>
                              <p:par>
                                <p:cTn id="45" presetID="3" presetClass="entr" presetSubtype="10" fill="hold" nodeType="withEffect">
                                  <p:stCondLst>
                                    <p:cond delay="0"/>
                                  </p:stCondLst>
                                  <p:childTnLst>
                                    <p:set>
                                      <p:cBhvr>
                                        <p:cTn id="46" dur="1" fill="hold">
                                          <p:stCondLst>
                                            <p:cond delay="0"/>
                                          </p:stCondLst>
                                        </p:cTn>
                                        <p:tgtEl>
                                          <p:spTgt spid="44061"/>
                                        </p:tgtEl>
                                        <p:attrNameLst>
                                          <p:attrName>style.visibility</p:attrName>
                                        </p:attrNameLst>
                                      </p:cBhvr>
                                      <p:to>
                                        <p:strVal val="visible"/>
                                      </p:to>
                                    </p:set>
                                    <p:animEffect transition="in" filter="blinds(horizontal)">
                                      <p:cBhvr>
                                        <p:cTn id="47" dur="500"/>
                                        <p:tgtEl>
                                          <p:spTgt spid="44061"/>
                                        </p:tgtEl>
                                      </p:cBhvr>
                                    </p:animEffect>
                                  </p:childTnLst>
                                </p:cTn>
                              </p:par>
                              <p:par>
                                <p:cTn id="48" presetID="3" presetClass="entr" presetSubtype="10" fill="hold" nodeType="withEffect">
                                  <p:stCondLst>
                                    <p:cond delay="0"/>
                                  </p:stCondLst>
                                  <p:childTnLst>
                                    <p:set>
                                      <p:cBhvr>
                                        <p:cTn id="49" dur="1" fill="hold">
                                          <p:stCondLst>
                                            <p:cond delay="0"/>
                                          </p:stCondLst>
                                        </p:cTn>
                                        <p:tgtEl>
                                          <p:spTgt spid="44068"/>
                                        </p:tgtEl>
                                        <p:attrNameLst>
                                          <p:attrName>style.visibility</p:attrName>
                                        </p:attrNameLst>
                                      </p:cBhvr>
                                      <p:to>
                                        <p:strVal val="visible"/>
                                      </p:to>
                                    </p:set>
                                    <p:animEffect transition="in" filter="blinds(horizontal)">
                                      <p:cBhvr>
                                        <p:cTn id="50" dur="500"/>
                                        <p:tgtEl>
                                          <p:spTgt spid="44068"/>
                                        </p:tgtEl>
                                      </p:cBhvr>
                                    </p:animEffect>
                                  </p:childTnLst>
                                </p:cTn>
                              </p:par>
                              <p:par>
                                <p:cTn id="51" presetID="3" presetClass="entr" presetSubtype="10" fill="hold" nodeType="withEffect">
                                  <p:stCondLst>
                                    <p:cond delay="0"/>
                                  </p:stCondLst>
                                  <p:childTnLst>
                                    <p:set>
                                      <p:cBhvr>
                                        <p:cTn id="52" dur="1" fill="hold">
                                          <p:stCondLst>
                                            <p:cond delay="0"/>
                                          </p:stCondLst>
                                        </p:cTn>
                                        <p:tgtEl>
                                          <p:spTgt spid="44069"/>
                                        </p:tgtEl>
                                        <p:attrNameLst>
                                          <p:attrName>style.visibility</p:attrName>
                                        </p:attrNameLst>
                                      </p:cBhvr>
                                      <p:to>
                                        <p:strVal val="visible"/>
                                      </p:to>
                                    </p:set>
                                    <p:animEffect transition="in" filter="blinds(horizontal)">
                                      <p:cBhvr>
                                        <p:cTn id="53" dur="500"/>
                                        <p:tgtEl>
                                          <p:spTgt spid="4406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44070"/>
                                        </p:tgtEl>
                                        <p:attrNameLst>
                                          <p:attrName>style.visibility</p:attrName>
                                        </p:attrNameLst>
                                      </p:cBhvr>
                                      <p:to>
                                        <p:strVal val="visible"/>
                                      </p:to>
                                    </p:set>
                                    <p:animEffect transition="in" filter="blinds(horizontal)">
                                      <p:cBhvr>
                                        <p:cTn id="56" dur="500"/>
                                        <p:tgtEl>
                                          <p:spTgt spid="44070"/>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4071"/>
                                        </p:tgtEl>
                                        <p:attrNameLst>
                                          <p:attrName>style.visibility</p:attrName>
                                        </p:attrNameLst>
                                      </p:cBhvr>
                                      <p:to>
                                        <p:strVal val="visible"/>
                                      </p:to>
                                    </p:set>
                                    <p:animEffect transition="in" filter="blinds(horizontal)">
                                      <p:cBhvr>
                                        <p:cTn id="59" dur="500"/>
                                        <p:tgtEl>
                                          <p:spTgt spid="44071"/>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4072"/>
                                        </p:tgtEl>
                                        <p:attrNameLst>
                                          <p:attrName>style.visibility</p:attrName>
                                        </p:attrNameLst>
                                      </p:cBhvr>
                                      <p:to>
                                        <p:strVal val="visible"/>
                                      </p:to>
                                    </p:set>
                                    <p:animEffect transition="in" filter="blinds(horizontal)">
                                      <p:cBhvr>
                                        <p:cTn id="62" dur="500"/>
                                        <p:tgtEl>
                                          <p:spTgt spid="4407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4074"/>
                                        </p:tgtEl>
                                        <p:attrNameLst>
                                          <p:attrName>style.visibility</p:attrName>
                                        </p:attrNameLst>
                                      </p:cBhvr>
                                      <p:to>
                                        <p:strVal val="visible"/>
                                      </p:to>
                                    </p:set>
                                    <p:animEffect transition="in" filter="blinds(horizontal)">
                                      <p:cBhvr>
                                        <p:cTn id="67" dur="500"/>
                                        <p:tgtEl>
                                          <p:spTgt spid="44074"/>
                                        </p:tgtEl>
                                      </p:cBhvr>
                                    </p:animEffect>
                                  </p:childTnLst>
                                </p:cTn>
                              </p:par>
                              <p:par>
                                <p:cTn id="68" presetID="3" presetClass="entr" presetSubtype="10" fill="hold" nodeType="withEffect">
                                  <p:stCondLst>
                                    <p:cond delay="0"/>
                                  </p:stCondLst>
                                  <p:childTnLst>
                                    <p:set>
                                      <p:cBhvr>
                                        <p:cTn id="69" dur="1" fill="hold">
                                          <p:stCondLst>
                                            <p:cond delay="0"/>
                                          </p:stCondLst>
                                        </p:cTn>
                                        <p:tgtEl>
                                          <p:spTgt spid="44075"/>
                                        </p:tgtEl>
                                        <p:attrNameLst>
                                          <p:attrName>style.visibility</p:attrName>
                                        </p:attrNameLst>
                                      </p:cBhvr>
                                      <p:to>
                                        <p:strVal val="visible"/>
                                      </p:to>
                                    </p:set>
                                    <p:animEffect transition="in" filter="blinds(horizontal)">
                                      <p:cBhvr>
                                        <p:cTn id="70" dur="500"/>
                                        <p:tgtEl>
                                          <p:spTgt spid="4407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4076"/>
                                        </p:tgtEl>
                                        <p:attrNameLst>
                                          <p:attrName>style.visibility</p:attrName>
                                        </p:attrNameLst>
                                      </p:cBhvr>
                                      <p:to>
                                        <p:strVal val="visible"/>
                                      </p:to>
                                    </p:set>
                                    <p:animEffect transition="in" filter="blinds(horizontal)">
                                      <p:cBhvr>
                                        <p:cTn id="73" dur="500"/>
                                        <p:tgtEl>
                                          <p:spTgt spid="44076"/>
                                        </p:tgtEl>
                                      </p:cBhvr>
                                    </p:animEffect>
                                  </p:childTnLst>
                                </p:cTn>
                              </p:par>
                              <p:par>
                                <p:cTn id="74" presetID="3" presetClass="entr" presetSubtype="10" fill="hold" nodeType="withEffect">
                                  <p:stCondLst>
                                    <p:cond delay="0"/>
                                  </p:stCondLst>
                                  <p:childTnLst>
                                    <p:set>
                                      <p:cBhvr>
                                        <p:cTn id="75" dur="1" fill="hold">
                                          <p:stCondLst>
                                            <p:cond delay="0"/>
                                          </p:stCondLst>
                                        </p:cTn>
                                        <p:tgtEl>
                                          <p:spTgt spid="44077"/>
                                        </p:tgtEl>
                                        <p:attrNameLst>
                                          <p:attrName>style.visibility</p:attrName>
                                        </p:attrNameLst>
                                      </p:cBhvr>
                                      <p:to>
                                        <p:strVal val="visible"/>
                                      </p:to>
                                    </p:set>
                                    <p:animEffect transition="in" filter="blinds(horizontal)">
                                      <p:cBhvr>
                                        <p:cTn id="76" dur="500"/>
                                        <p:tgtEl>
                                          <p:spTgt spid="44077"/>
                                        </p:tgtEl>
                                      </p:cBhvr>
                                    </p:animEffect>
                                  </p:childTnLst>
                                </p:cTn>
                              </p:par>
                              <p:par>
                                <p:cTn id="77" presetID="3" presetClass="entr" presetSubtype="10" fill="hold" nodeType="withEffect">
                                  <p:stCondLst>
                                    <p:cond delay="0"/>
                                  </p:stCondLst>
                                  <p:childTnLst>
                                    <p:set>
                                      <p:cBhvr>
                                        <p:cTn id="78" dur="1" fill="hold">
                                          <p:stCondLst>
                                            <p:cond delay="0"/>
                                          </p:stCondLst>
                                        </p:cTn>
                                        <p:tgtEl>
                                          <p:spTgt spid="44078"/>
                                        </p:tgtEl>
                                        <p:attrNameLst>
                                          <p:attrName>style.visibility</p:attrName>
                                        </p:attrNameLst>
                                      </p:cBhvr>
                                      <p:to>
                                        <p:strVal val="visible"/>
                                      </p:to>
                                    </p:set>
                                    <p:animEffect transition="in" filter="blinds(horizontal)">
                                      <p:cBhvr>
                                        <p:cTn id="79" dur="500"/>
                                        <p:tgtEl>
                                          <p:spTgt spid="44078"/>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44079"/>
                                        </p:tgtEl>
                                        <p:attrNameLst>
                                          <p:attrName>style.visibility</p:attrName>
                                        </p:attrNameLst>
                                      </p:cBhvr>
                                      <p:to>
                                        <p:strVal val="visible"/>
                                      </p:to>
                                    </p:set>
                                    <p:animEffect transition="in" filter="blinds(horizontal)">
                                      <p:cBhvr>
                                        <p:cTn id="82" dur="500"/>
                                        <p:tgtEl>
                                          <p:spTgt spid="4407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44093"/>
                                        </p:tgtEl>
                                        <p:attrNameLst>
                                          <p:attrName>style.visibility</p:attrName>
                                        </p:attrNameLst>
                                      </p:cBhvr>
                                      <p:to>
                                        <p:strVal val="visible"/>
                                      </p:to>
                                    </p:set>
                                    <p:animEffect transition="in" filter="blinds(horizontal)">
                                      <p:cBhvr>
                                        <p:cTn id="85" dur="500"/>
                                        <p:tgtEl>
                                          <p:spTgt spid="44093"/>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44094"/>
                                        </p:tgtEl>
                                        <p:attrNameLst>
                                          <p:attrName>style.visibility</p:attrName>
                                        </p:attrNameLst>
                                      </p:cBhvr>
                                      <p:to>
                                        <p:strVal val="visible"/>
                                      </p:to>
                                    </p:set>
                                    <p:animEffect transition="in" filter="blinds(horizontal)">
                                      <p:cBhvr>
                                        <p:cTn id="88" dur="500"/>
                                        <p:tgtEl>
                                          <p:spTgt spid="44094"/>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44095"/>
                                        </p:tgtEl>
                                        <p:attrNameLst>
                                          <p:attrName>style.visibility</p:attrName>
                                        </p:attrNameLst>
                                      </p:cBhvr>
                                      <p:to>
                                        <p:strVal val="visible"/>
                                      </p:to>
                                    </p:set>
                                    <p:animEffect transition="in" filter="blinds(horizontal)">
                                      <p:cBhvr>
                                        <p:cTn id="91" dur="500"/>
                                        <p:tgtEl>
                                          <p:spTgt spid="44095"/>
                                        </p:tgtEl>
                                      </p:cBhvr>
                                    </p:animEffect>
                                  </p:childTnLst>
                                </p:cTn>
                              </p:par>
                              <p:par>
                                <p:cTn id="92" presetID="3" presetClass="entr" presetSubtype="10" fill="hold" nodeType="withEffect">
                                  <p:stCondLst>
                                    <p:cond delay="0"/>
                                  </p:stCondLst>
                                  <p:childTnLst>
                                    <p:set>
                                      <p:cBhvr>
                                        <p:cTn id="93" dur="1" fill="hold">
                                          <p:stCondLst>
                                            <p:cond delay="0"/>
                                          </p:stCondLst>
                                        </p:cTn>
                                        <p:tgtEl>
                                          <p:spTgt spid="44080"/>
                                        </p:tgtEl>
                                        <p:attrNameLst>
                                          <p:attrName>style.visibility</p:attrName>
                                        </p:attrNameLst>
                                      </p:cBhvr>
                                      <p:to>
                                        <p:strVal val="visible"/>
                                      </p:to>
                                    </p:set>
                                    <p:animEffect transition="in" filter="blinds(horizontal)">
                                      <p:cBhvr>
                                        <p:cTn id="94" dur="500"/>
                                        <p:tgtEl>
                                          <p:spTgt spid="44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p:bldP spid="44053" grpId="0"/>
      <p:bldP spid="44060" grpId="0"/>
      <p:bldP spid="44070" grpId="0"/>
      <p:bldP spid="44071" grpId="0"/>
      <p:bldP spid="44072" grpId="0"/>
      <p:bldP spid="44073" grpId="0"/>
      <p:bldP spid="44076" grpId="0"/>
      <p:bldP spid="44079" grpId="0"/>
      <p:bldP spid="44093" grpId="0"/>
      <p:bldP spid="44094" grpId="0"/>
      <p:bldP spid="440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ext Box 3"/>
          <p:cNvSpPr txBox="1"/>
          <p:nvPr/>
        </p:nvSpPr>
        <p:spPr>
          <a:xfrm>
            <a:off x="838200" y="762000"/>
            <a:ext cx="6613525" cy="519113"/>
          </a:xfrm>
          <a:prstGeom prst="rect">
            <a:avLst/>
          </a:prstGeom>
          <a:noFill/>
          <a:ln w="9525">
            <a:noFill/>
          </a:ln>
        </p:spPr>
        <p:txBody>
          <a:bodyPr anchor="t" anchorCtr="0">
            <a:spAutoFit/>
          </a:bodyPr>
          <a:p>
            <a:r>
              <a:rPr lang="zh-CN" altLang="en-US" sz="2800" dirty="0">
                <a:solidFill>
                  <a:srgbClr val="C00000"/>
                </a:solidFill>
                <a:latin typeface="Times New Roman" panose="02020603050405020304" pitchFamily="18" charset="0"/>
                <a:ea typeface="宋体" panose="02010600030101010101" pitchFamily="2" charset="-122"/>
              </a:rPr>
              <a:t>操作码的位数随地址数的减少而增加</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nvGrpSpPr>
          <p:cNvPr id="13314" name="Group 4"/>
          <p:cNvGrpSpPr/>
          <p:nvPr/>
        </p:nvGrpSpPr>
        <p:grpSpPr>
          <a:xfrm>
            <a:off x="2752725" y="1295400"/>
            <a:ext cx="3114675" cy="457200"/>
            <a:chOff x="1686" y="1056"/>
            <a:chExt cx="1920" cy="288"/>
          </a:xfrm>
        </p:grpSpPr>
        <p:sp>
          <p:nvSpPr>
            <p:cNvPr id="13315" name="Text Box 5"/>
            <p:cNvSpPr txBox="1"/>
            <p:nvPr/>
          </p:nvSpPr>
          <p:spPr>
            <a:xfrm>
              <a:off x="1736" y="1056"/>
              <a:ext cx="374"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OP</a:t>
              </a:r>
              <a:endParaRPr lang="en-US" altLang="zh-CN" sz="2400" dirty="0">
                <a:latin typeface="Times New Roman" panose="02020603050405020304" pitchFamily="18" charset="0"/>
                <a:ea typeface="宋体" panose="02010600030101010101" pitchFamily="2" charset="-122"/>
              </a:endParaRPr>
            </a:p>
          </p:txBody>
        </p:sp>
        <p:sp>
          <p:nvSpPr>
            <p:cNvPr id="13316" name="Text Box 6"/>
            <p:cNvSpPr txBox="1"/>
            <p:nvPr/>
          </p:nvSpPr>
          <p:spPr>
            <a:xfrm>
              <a:off x="2214" y="1056"/>
              <a:ext cx="360"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a:t>
              </a:r>
              <a:endParaRPr lang="en-US" altLang="zh-CN" sz="2400" baseline="-25000" dirty="0">
                <a:latin typeface="Times New Roman" panose="02020603050405020304" pitchFamily="18" charset="0"/>
                <a:ea typeface="宋体" panose="02010600030101010101" pitchFamily="2" charset="-122"/>
              </a:endParaRPr>
            </a:p>
          </p:txBody>
        </p:sp>
        <p:sp>
          <p:nvSpPr>
            <p:cNvPr id="13317" name="Text Box 7"/>
            <p:cNvSpPr txBox="1"/>
            <p:nvPr/>
          </p:nvSpPr>
          <p:spPr>
            <a:xfrm>
              <a:off x="2711" y="1056"/>
              <a:ext cx="359"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a:t>
              </a:r>
              <a:endParaRPr lang="en-US" altLang="zh-CN" sz="2400" baseline="-25000" dirty="0">
                <a:latin typeface="Times New Roman" panose="02020603050405020304" pitchFamily="18" charset="0"/>
                <a:ea typeface="宋体" panose="02010600030101010101" pitchFamily="2" charset="-122"/>
              </a:endParaRPr>
            </a:p>
          </p:txBody>
        </p:sp>
        <p:sp>
          <p:nvSpPr>
            <p:cNvPr id="13318" name="Text Box 8"/>
            <p:cNvSpPr txBox="1"/>
            <p:nvPr/>
          </p:nvSpPr>
          <p:spPr>
            <a:xfrm>
              <a:off x="3174" y="1056"/>
              <a:ext cx="360"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a:t>
              </a:r>
              <a:endParaRPr lang="en-US" altLang="zh-CN" sz="2400" baseline="-25000" dirty="0">
                <a:latin typeface="Times New Roman" panose="02020603050405020304" pitchFamily="18" charset="0"/>
                <a:ea typeface="宋体" panose="02010600030101010101" pitchFamily="2" charset="-122"/>
              </a:endParaRPr>
            </a:p>
          </p:txBody>
        </p:sp>
        <p:sp>
          <p:nvSpPr>
            <p:cNvPr id="13319" name="Rectangle 9"/>
            <p:cNvSpPr/>
            <p:nvPr/>
          </p:nvSpPr>
          <p:spPr>
            <a:xfrm>
              <a:off x="1686" y="10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3320" name="Rectangle 10"/>
            <p:cNvSpPr/>
            <p:nvPr/>
          </p:nvSpPr>
          <p:spPr>
            <a:xfrm>
              <a:off x="2168" y="10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3321" name="Rectangle 11"/>
            <p:cNvSpPr/>
            <p:nvPr/>
          </p:nvSpPr>
          <p:spPr>
            <a:xfrm>
              <a:off x="2646" y="10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3322" name="Rectangle 12"/>
            <p:cNvSpPr/>
            <p:nvPr/>
          </p:nvSpPr>
          <p:spPr>
            <a:xfrm>
              <a:off x="3128" y="1056"/>
              <a:ext cx="478"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13323" name="Group 13"/>
          <p:cNvGrpSpPr/>
          <p:nvPr/>
        </p:nvGrpSpPr>
        <p:grpSpPr>
          <a:xfrm>
            <a:off x="2752725" y="1905000"/>
            <a:ext cx="3124200" cy="1143000"/>
            <a:chOff x="1686" y="1200"/>
            <a:chExt cx="1968" cy="720"/>
          </a:xfrm>
        </p:grpSpPr>
        <p:sp>
          <p:nvSpPr>
            <p:cNvPr id="13324" name="Rectangle 14"/>
            <p:cNvSpPr/>
            <p:nvPr/>
          </p:nvSpPr>
          <p:spPr>
            <a:xfrm>
              <a:off x="1686" y="1210"/>
              <a:ext cx="1968" cy="672"/>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3325" name="Text Box 15"/>
            <p:cNvSpPr txBox="1"/>
            <p:nvPr/>
          </p:nvSpPr>
          <p:spPr>
            <a:xfrm>
              <a:off x="1734" y="1200"/>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0000</a:t>
              </a:r>
              <a:endParaRPr lang="zh-CN" altLang="en-US" sz="2000" dirty="0">
                <a:latin typeface="Times New Roman" panose="02020603050405020304" pitchFamily="18" charset="0"/>
                <a:ea typeface="宋体" panose="02010600030101010101" pitchFamily="2" charset="-122"/>
              </a:endParaRPr>
            </a:p>
          </p:txBody>
        </p:sp>
        <p:sp>
          <p:nvSpPr>
            <p:cNvPr id="13326" name="Text Box 16"/>
            <p:cNvSpPr txBox="1"/>
            <p:nvPr/>
          </p:nvSpPr>
          <p:spPr>
            <a:xfrm>
              <a:off x="1734" y="1354"/>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0001</a:t>
              </a:r>
              <a:endParaRPr lang="zh-CN" altLang="en-US" sz="2000" dirty="0">
                <a:latin typeface="Times New Roman" panose="02020603050405020304" pitchFamily="18" charset="0"/>
                <a:ea typeface="宋体" panose="02010600030101010101" pitchFamily="2" charset="-122"/>
              </a:endParaRPr>
            </a:p>
          </p:txBody>
        </p:sp>
        <p:sp>
          <p:nvSpPr>
            <p:cNvPr id="13327" name="Text Box 17"/>
            <p:cNvSpPr txBox="1"/>
            <p:nvPr/>
          </p:nvSpPr>
          <p:spPr>
            <a:xfrm>
              <a:off x="1734" y="1670"/>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1110</a:t>
              </a:r>
              <a:endParaRPr lang="zh-CN" altLang="en-US" sz="2000" dirty="0">
                <a:latin typeface="Times New Roman" panose="02020603050405020304" pitchFamily="18" charset="0"/>
                <a:ea typeface="宋体" panose="02010600030101010101" pitchFamily="2" charset="-122"/>
              </a:endParaRPr>
            </a:p>
          </p:txBody>
        </p:sp>
        <p:sp>
          <p:nvSpPr>
            <p:cNvPr id="13328" name="Text Box 18"/>
            <p:cNvSpPr txBox="1"/>
            <p:nvPr/>
          </p:nvSpPr>
          <p:spPr>
            <a:xfrm>
              <a:off x="1810" y="1536"/>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3329" name="Text Box 19"/>
            <p:cNvSpPr txBox="1"/>
            <p:nvPr/>
          </p:nvSpPr>
          <p:spPr>
            <a:xfrm>
              <a:off x="2310" y="120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a:t>
              </a:r>
              <a:endParaRPr lang="en-US" altLang="zh-CN" sz="2000" baseline="-25000" dirty="0">
                <a:latin typeface="Times New Roman" panose="02020603050405020304" pitchFamily="18" charset="0"/>
                <a:ea typeface="宋体" panose="02010600030101010101" pitchFamily="2" charset="-122"/>
              </a:endParaRPr>
            </a:p>
          </p:txBody>
        </p:sp>
        <p:sp>
          <p:nvSpPr>
            <p:cNvPr id="13330" name="Text Box 20"/>
            <p:cNvSpPr txBox="1"/>
            <p:nvPr/>
          </p:nvSpPr>
          <p:spPr>
            <a:xfrm>
              <a:off x="2310" y="1344"/>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a:t>
              </a:r>
              <a:endParaRPr lang="en-US" altLang="zh-CN" sz="2000" baseline="-25000" dirty="0">
                <a:latin typeface="Times New Roman" panose="02020603050405020304" pitchFamily="18" charset="0"/>
                <a:ea typeface="宋体" panose="02010600030101010101" pitchFamily="2" charset="-122"/>
              </a:endParaRPr>
            </a:p>
          </p:txBody>
        </p:sp>
        <p:sp>
          <p:nvSpPr>
            <p:cNvPr id="13331" name="Text Box 21"/>
            <p:cNvSpPr txBox="1"/>
            <p:nvPr/>
          </p:nvSpPr>
          <p:spPr>
            <a:xfrm>
              <a:off x="2310" y="167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1</a:t>
              </a:r>
              <a:endParaRPr lang="en-US" altLang="zh-CN" sz="2000" baseline="-15000" dirty="0">
                <a:latin typeface="Times New Roman" panose="02020603050405020304" pitchFamily="18" charset="0"/>
                <a:ea typeface="宋体" panose="02010600030101010101" pitchFamily="2" charset="-122"/>
              </a:endParaRPr>
            </a:p>
          </p:txBody>
        </p:sp>
        <p:sp>
          <p:nvSpPr>
            <p:cNvPr id="13332" name="Text Box 22"/>
            <p:cNvSpPr txBox="1"/>
            <p:nvPr/>
          </p:nvSpPr>
          <p:spPr>
            <a:xfrm>
              <a:off x="2310" y="1536"/>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3333" name="Text Box 23"/>
            <p:cNvSpPr txBox="1"/>
            <p:nvPr/>
          </p:nvSpPr>
          <p:spPr>
            <a:xfrm>
              <a:off x="2770" y="120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a:t>
              </a:r>
              <a:endParaRPr lang="en-US" altLang="zh-CN" sz="2000" baseline="-25000" dirty="0">
                <a:latin typeface="Times New Roman" panose="02020603050405020304" pitchFamily="18" charset="0"/>
                <a:ea typeface="宋体" panose="02010600030101010101" pitchFamily="2" charset="-122"/>
              </a:endParaRPr>
            </a:p>
          </p:txBody>
        </p:sp>
        <p:sp>
          <p:nvSpPr>
            <p:cNvPr id="13334" name="Text Box 24"/>
            <p:cNvSpPr txBox="1"/>
            <p:nvPr/>
          </p:nvSpPr>
          <p:spPr>
            <a:xfrm>
              <a:off x="2770" y="1344"/>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a:t>
              </a:r>
              <a:endParaRPr lang="en-US" altLang="zh-CN" sz="2000" baseline="-25000" dirty="0">
                <a:latin typeface="Times New Roman" panose="02020603050405020304" pitchFamily="18" charset="0"/>
                <a:ea typeface="宋体" panose="02010600030101010101" pitchFamily="2" charset="-122"/>
              </a:endParaRPr>
            </a:p>
          </p:txBody>
        </p:sp>
        <p:sp>
          <p:nvSpPr>
            <p:cNvPr id="13335" name="Text Box 25"/>
            <p:cNvSpPr txBox="1"/>
            <p:nvPr/>
          </p:nvSpPr>
          <p:spPr>
            <a:xfrm>
              <a:off x="2770" y="167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2</a:t>
              </a:r>
              <a:endParaRPr lang="en-US" altLang="zh-CN" sz="2000" baseline="-15000" dirty="0">
                <a:latin typeface="Times New Roman" panose="02020603050405020304" pitchFamily="18" charset="0"/>
                <a:ea typeface="宋体" panose="02010600030101010101" pitchFamily="2" charset="-122"/>
              </a:endParaRPr>
            </a:p>
          </p:txBody>
        </p:sp>
        <p:sp>
          <p:nvSpPr>
            <p:cNvPr id="13336" name="Text Box 26"/>
            <p:cNvSpPr txBox="1"/>
            <p:nvPr/>
          </p:nvSpPr>
          <p:spPr>
            <a:xfrm>
              <a:off x="2770" y="1536"/>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3337" name="Text Box 27"/>
            <p:cNvSpPr txBox="1"/>
            <p:nvPr/>
          </p:nvSpPr>
          <p:spPr>
            <a:xfrm>
              <a:off x="3202" y="120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3338" name="Text Box 28"/>
            <p:cNvSpPr txBox="1"/>
            <p:nvPr/>
          </p:nvSpPr>
          <p:spPr>
            <a:xfrm>
              <a:off x="3202" y="1344"/>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3339" name="Text Box 29"/>
            <p:cNvSpPr txBox="1"/>
            <p:nvPr/>
          </p:nvSpPr>
          <p:spPr>
            <a:xfrm>
              <a:off x="3202" y="167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3</a:t>
              </a:r>
              <a:endParaRPr lang="en-US" altLang="zh-CN" sz="2000" baseline="-15000" dirty="0">
                <a:latin typeface="Times New Roman" panose="02020603050405020304" pitchFamily="18" charset="0"/>
                <a:ea typeface="宋体" panose="02010600030101010101" pitchFamily="2" charset="-122"/>
              </a:endParaRPr>
            </a:p>
          </p:txBody>
        </p:sp>
        <p:sp>
          <p:nvSpPr>
            <p:cNvPr id="13340" name="Text Box 30"/>
            <p:cNvSpPr txBox="1"/>
            <p:nvPr/>
          </p:nvSpPr>
          <p:spPr>
            <a:xfrm>
              <a:off x="3202" y="1536"/>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grpSp>
        <p:nvGrpSpPr>
          <p:cNvPr id="13341" name="Group 31"/>
          <p:cNvGrpSpPr/>
          <p:nvPr/>
        </p:nvGrpSpPr>
        <p:grpSpPr>
          <a:xfrm>
            <a:off x="2752725" y="3124200"/>
            <a:ext cx="3124200" cy="1146175"/>
            <a:chOff x="1686" y="1968"/>
            <a:chExt cx="1968" cy="722"/>
          </a:xfrm>
        </p:grpSpPr>
        <p:sp>
          <p:nvSpPr>
            <p:cNvPr id="13342" name="Rectangle 32"/>
            <p:cNvSpPr/>
            <p:nvPr/>
          </p:nvSpPr>
          <p:spPr>
            <a:xfrm>
              <a:off x="1686" y="1978"/>
              <a:ext cx="1968" cy="672"/>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3343" name="Text Box 33"/>
            <p:cNvSpPr txBox="1"/>
            <p:nvPr/>
          </p:nvSpPr>
          <p:spPr>
            <a:xfrm>
              <a:off x="2770" y="1968"/>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a:t>
              </a:r>
              <a:endParaRPr lang="en-US" altLang="zh-CN" sz="2000" baseline="-25000" dirty="0">
                <a:latin typeface="Times New Roman" panose="02020603050405020304" pitchFamily="18" charset="0"/>
                <a:ea typeface="宋体" panose="02010600030101010101" pitchFamily="2" charset="-122"/>
              </a:endParaRPr>
            </a:p>
          </p:txBody>
        </p:sp>
        <p:sp>
          <p:nvSpPr>
            <p:cNvPr id="13344" name="Text Box 34"/>
            <p:cNvSpPr txBox="1"/>
            <p:nvPr/>
          </p:nvSpPr>
          <p:spPr>
            <a:xfrm>
              <a:off x="2770" y="2112"/>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a:t>
              </a:r>
              <a:endParaRPr lang="en-US" altLang="zh-CN" sz="2000" baseline="-25000" dirty="0">
                <a:latin typeface="Times New Roman" panose="02020603050405020304" pitchFamily="18" charset="0"/>
                <a:ea typeface="宋体" panose="02010600030101010101" pitchFamily="2" charset="-122"/>
              </a:endParaRPr>
            </a:p>
          </p:txBody>
        </p:sp>
        <p:sp>
          <p:nvSpPr>
            <p:cNvPr id="13345" name="Text Box 35"/>
            <p:cNvSpPr txBox="1"/>
            <p:nvPr/>
          </p:nvSpPr>
          <p:spPr>
            <a:xfrm>
              <a:off x="2770" y="2438"/>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2</a:t>
              </a:r>
              <a:endParaRPr lang="en-US" altLang="zh-CN" sz="2000" baseline="-15000" dirty="0">
                <a:latin typeface="Times New Roman" panose="02020603050405020304" pitchFamily="18" charset="0"/>
                <a:ea typeface="宋体" panose="02010600030101010101" pitchFamily="2" charset="-122"/>
              </a:endParaRPr>
            </a:p>
          </p:txBody>
        </p:sp>
        <p:sp>
          <p:nvSpPr>
            <p:cNvPr id="13346" name="Text Box 36"/>
            <p:cNvSpPr txBox="1"/>
            <p:nvPr/>
          </p:nvSpPr>
          <p:spPr>
            <a:xfrm>
              <a:off x="2770" y="2304"/>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3347" name="Text Box 37"/>
            <p:cNvSpPr txBox="1"/>
            <p:nvPr/>
          </p:nvSpPr>
          <p:spPr>
            <a:xfrm>
              <a:off x="3202" y="1968"/>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3348" name="Text Box 38"/>
            <p:cNvSpPr txBox="1"/>
            <p:nvPr/>
          </p:nvSpPr>
          <p:spPr>
            <a:xfrm>
              <a:off x="3202" y="2112"/>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3349" name="Text Box 39"/>
            <p:cNvSpPr txBox="1"/>
            <p:nvPr/>
          </p:nvSpPr>
          <p:spPr>
            <a:xfrm>
              <a:off x="3202" y="2438"/>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3</a:t>
              </a:r>
              <a:endParaRPr lang="en-US" altLang="zh-CN" sz="2000" baseline="-15000" dirty="0">
                <a:latin typeface="Times New Roman" panose="02020603050405020304" pitchFamily="18" charset="0"/>
                <a:ea typeface="宋体" panose="02010600030101010101" pitchFamily="2" charset="-122"/>
              </a:endParaRPr>
            </a:p>
          </p:txBody>
        </p:sp>
        <p:sp>
          <p:nvSpPr>
            <p:cNvPr id="13350" name="Text Box 40"/>
            <p:cNvSpPr txBox="1"/>
            <p:nvPr/>
          </p:nvSpPr>
          <p:spPr>
            <a:xfrm>
              <a:off x="3202" y="2304"/>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3351" name="Text Box 41"/>
            <p:cNvSpPr txBox="1"/>
            <p:nvPr/>
          </p:nvSpPr>
          <p:spPr>
            <a:xfrm>
              <a:off x="1734" y="1968"/>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52" name="Text Box 42"/>
            <p:cNvSpPr txBox="1"/>
            <p:nvPr/>
          </p:nvSpPr>
          <p:spPr>
            <a:xfrm>
              <a:off x="1734" y="2102"/>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53" name="Text Box 43"/>
            <p:cNvSpPr txBox="1"/>
            <p:nvPr/>
          </p:nvSpPr>
          <p:spPr>
            <a:xfrm>
              <a:off x="1734" y="2438"/>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54" name="Text Box 44"/>
            <p:cNvSpPr txBox="1"/>
            <p:nvPr/>
          </p:nvSpPr>
          <p:spPr>
            <a:xfrm>
              <a:off x="1808" y="2304"/>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55" name="Text Box 45"/>
            <p:cNvSpPr txBox="1"/>
            <p:nvPr/>
          </p:nvSpPr>
          <p:spPr>
            <a:xfrm>
              <a:off x="2214" y="1968"/>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0000</a:t>
              </a:r>
              <a:endParaRPr lang="zh-CN" altLang="en-US" sz="2000" dirty="0">
                <a:latin typeface="Times New Roman" panose="02020603050405020304" pitchFamily="18" charset="0"/>
                <a:ea typeface="宋体" panose="02010600030101010101" pitchFamily="2" charset="-122"/>
              </a:endParaRPr>
            </a:p>
          </p:txBody>
        </p:sp>
        <p:sp>
          <p:nvSpPr>
            <p:cNvPr id="13356" name="Text Box 46"/>
            <p:cNvSpPr txBox="1"/>
            <p:nvPr/>
          </p:nvSpPr>
          <p:spPr>
            <a:xfrm>
              <a:off x="2214" y="2102"/>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0001</a:t>
              </a:r>
              <a:endParaRPr lang="zh-CN" altLang="en-US" sz="2000" dirty="0">
                <a:latin typeface="Times New Roman" panose="02020603050405020304" pitchFamily="18" charset="0"/>
                <a:ea typeface="宋体" panose="02010600030101010101" pitchFamily="2" charset="-122"/>
              </a:endParaRPr>
            </a:p>
          </p:txBody>
        </p:sp>
        <p:sp>
          <p:nvSpPr>
            <p:cNvPr id="13357" name="Text Box 47"/>
            <p:cNvSpPr txBox="1"/>
            <p:nvPr/>
          </p:nvSpPr>
          <p:spPr>
            <a:xfrm>
              <a:off x="2214" y="2438"/>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1110</a:t>
              </a:r>
              <a:endParaRPr lang="zh-CN" altLang="en-US" sz="2000" dirty="0">
                <a:latin typeface="Times New Roman" panose="02020603050405020304" pitchFamily="18" charset="0"/>
                <a:ea typeface="宋体" panose="02010600030101010101" pitchFamily="2" charset="-122"/>
              </a:endParaRPr>
            </a:p>
          </p:txBody>
        </p:sp>
        <p:sp>
          <p:nvSpPr>
            <p:cNvPr id="13358" name="Text Box 48"/>
            <p:cNvSpPr txBox="1"/>
            <p:nvPr/>
          </p:nvSpPr>
          <p:spPr>
            <a:xfrm>
              <a:off x="2290" y="2304"/>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grpSp>
        <p:nvGrpSpPr>
          <p:cNvPr id="13359" name="Group 49"/>
          <p:cNvGrpSpPr/>
          <p:nvPr/>
        </p:nvGrpSpPr>
        <p:grpSpPr>
          <a:xfrm>
            <a:off x="2752725" y="5562600"/>
            <a:ext cx="3124200" cy="1146175"/>
            <a:chOff x="1686" y="3504"/>
            <a:chExt cx="1968" cy="722"/>
          </a:xfrm>
        </p:grpSpPr>
        <p:sp>
          <p:nvSpPr>
            <p:cNvPr id="13360" name="Rectangle 50"/>
            <p:cNvSpPr/>
            <p:nvPr/>
          </p:nvSpPr>
          <p:spPr>
            <a:xfrm>
              <a:off x="1686" y="3514"/>
              <a:ext cx="1968" cy="672"/>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3361" name="Text Box 51"/>
            <p:cNvSpPr txBox="1"/>
            <p:nvPr/>
          </p:nvSpPr>
          <p:spPr>
            <a:xfrm>
              <a:off x="1734" y="350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62" name="Text Box 52"/>
            <p:cNvSpPr txBox="1"/>
            <p:nvPr/>
          </p:nvSpPr>
          <p:spPr>
            <a:xfrm>
              <a:off x="1734" y="3638"/>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63" name="Text Box 53"/>
            <p:cNvSpPr txBox="1"/>
            <p:nvPr/>
          </p:nvSpPr>
          <p:spPr>
            <a:xfrm>
              <a:off x="1734" y="397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64" name="Text Box 54"/>
            <p:cNvSpPr txBox="1"/>
            <p:nvPr/>
          </p:nvSpPr>
          <p:spPr>
            <a:xfrm>
              <a:off x="1808" y="3840"/>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65" name="Text Box 55"/>
            <p:cNvSpPr txBox="1"/>
            <p:nvPr/>
          </p:nvSpPr>
          <p:spPr>
            <a:xfrm>
              <a:off x="2214" y="350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66" name="Text Box 56"/>
            <p:cNvSpPr txBox="1"/>
            <p:nvPr/>
          </p:nvSpPr>
          <p:spPr>
            <a:xfrm>
              <a:off x="2214" y="3638"/>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67" name="Text Box 57"/>
            <p:cNvSpPr txBox="1"/>
            <p:nvPr/>
          </p:nvSpPr>
          <p:spPr>
            <a:xfrm>
              <a:off x="2214" y="397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68" name="Text Box 58"/>
            <p:cNvSpPr txBox="1"/>
            <p:nvPr/>
          </p:nvSpPr>
          <p:spPr>
            <a:xfrm>
              <a:off x="2288" y="3840"/>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69" name="Text Box 59"/>
            <p:cNvSpPr txBox="1"/>
            <p:nvPr/>
          </p:nvSpPr>
          <p:spPr>
            <a:xfrm>
              <a:off x="2690" y="350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70" name="Text Box 60"/>
            <p:cNvSpPr txBox="1"/>
            <p:nvPr/>
          </p:nvSpPr>
          <p:spPr>
            <a:xfrm>
              <a:off x="2690" y="3638"/>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71" name="Text Box 61"/>
            <p:cNvSpPr txBox="1"/>
            <p:nvPr/>
          </p:nvSpPr>
          <p:spPr>
            <a:xfrm>
              <a:off x="2690" y="3974"/>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72" name="Text Box 62"/>
            <p:cNvSpPr txBox="1"/>
            <p:nvPr/>
          </p:nvSpPr>
          <p:spPr>
            <a:xfrm>
              <a:off x="2764" y="3840"/>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73" name="Text Box 63"/>
            <p:cNvSpPr txBox="1"/>
            <p:nvPr/>
          </p:nvSpPr>
          <p:spPr>
            <a:xfrm>
              <a:off x="3170" y="3504"/>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0000</a:t>
              </a:r>
              <a:endParaRPr lang="zh-CN" altLang="en-US" sz="2000" dirty="0">
                <a:latin typeface="Times New Roman" panose="02020603050405020304" pitchFamily="18" charset="0"/>
                <a:ea typeface="宋体" panose="02010600030101010101" pitchFamily="2" charset="-122"/>
              </a:endParaRPr>
            </a:p>
          </p:txBody>
        </p:sp>
        <p:sp>
          <p:nvSpPr>
            <p:cNvPr id="13374" name="Text Box 64"/>
            <p:cNvSpPr txBox="1"/>
            <p:nvPr/>
          </p:nvSpPr>
          <p:spPr>
            <a:xfrm>
              <a:off x="3170" y="3638"/>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0001</a:t>
              </a:r>
              <a:endParaRPr lang="zh-CN" altLang="en-US" sz="2000" dirty="0">
                <a:latin typeface="Times New Roman" panose="02020603050405020304" pitchFamily="18" charset="0"/>
                <a:ea typeface="宋体" panose="02010600030101010101" pitchFamily="2" charset="-122"/>
              </a:endParaRPr>
            </a:p>
          </p:txBody>
        </p:sp>
        <p:sp>
          <p:nvSpPr>
            <p:cNvPr id="13375" name="Text Box 65"/>
            <p:cNvSpPr txBox="1"/>
            <p:nvPr/>
          </p:nvSpPr>
          <p:spPr>
            <a:xfrm>
              <a:off x="3170" y="3974"/>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1111</a:t>
              </a:r>
              <a:endParaRPr lang="zh-CN" altLang="en-US" sz="2000" dirty="0">
                <a:latin typeface="Times New Roman" panose="02020603050405020304" pitchFamily="18" charset="0"/>
                <a:ea typeface="宋体" panose="02010600030101010101" pitchFamily="2" charset="-122"/>
              </a:endParaRPr>
            </a:p>
          </p:txBody>
        </p:sp>
        <p:sp>
          <p:nvSpPr>
            <p:cNvPr id="13376" name="Text Box 66"/>
            <p:cNvSpPr txBox="1"/>
            <p:nvPr/>
          </p:nvSpPr>
          <p:spPr>
            <a:xfrm>
              <a:off x="3246" y="3840"/>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grpSp>
        <p:nvGrpSpPr>
          <p:cNvPr id="13377" name="Group 67"/>
          <p:cNvGrpSpPr/>
          <p:nvPr/>
        </p:nvGrpSpPr>
        <p:grpSpPr>
          <a:xfrm>
            <a:off x="2752725" y="4343400"/>
            <a:ext cx="3124200" cy="1146175"/>
            <a:chOff x="1686" y="2736"/>
            <a:chExt cx="1968" cy="722"/>
          </a:xfrm>
        </p:grpSpPr>
        <p:sp>
          <p:nvSpPr>
            <p:cNvPr id="13378" name="Rectangle 68"/>
            <p:cNvSpPr/>
            <p:nvPr/>
          </p:nvSpPr>
          <p:spPr>
            <a:xfrm>
              <a:off x="1686" y="2746"/>
              <a:ext cx="1968" cy="672"/>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3379" name="Text Box 69"/>
            <p:cNvSpPr txBox="1"/>
            <p:nvPr/>
          </p:nvSpPr>
          <p:spPr>
            <a:xfrm>
              <a:off x="1734" y="2736"/>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80" name="Text Box 70"/>
            <p:cNvSpPr txBox="1"/>
            <p:nvPr/>
          </p:nvSpPr>
          <p:spPr>
            <a:xfrm>
              <a:off x="1734" y="2870"/>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81" name="Text Box 71"/>
            <p:cNvSpPr txBox="1"/>
            <p:nvPr/>
          </p:nvSpPr>
          <p:spPr>
            <a:xfrm>
              <a:off x="1734" y="3206"/>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82" name="Text Box 72"/>
            <p:cNvSpPr txBox="1"/>
            <p:nvPr/>
          </p:nvSpPr>
          <p:spPr>
            <a:xfrm>
              <a:off x="1808" y="3072"/>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83" name="Text Box 73"/>
            <p:cNvSpPr txBox="1"/>
            <p:nvPr/>
          </p:nvSpPr>
          <p:spPr>
            <a:xfrm>
              <a:off x="2214" y="2736"/>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84" name="Text Box 74"/>
            <p:cNvSpPr txBox="1"/>
            <p:nvPr/>
          </p:nvSpPr>
          <p:spPr>
            <a:xfrm>
              <a:off x="2214" y="2870"/>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85" name="Text Box 75"/>
            <p:cNvSpPr txBox="1"/>
            <p:nvPr/>
          </p:nvSpPr>
          <p:spPr>
            <a:xfrm>
              <a:off x="2214" y="3206"/>
              <a:ext cx="413" cy="252"/>
            </a:xfrm>
            <a:prstGeom prst="rect">
              <a:avLst/>
            </a:prstGeom>
            <a:noFill/>
            <a:ln w="9525">
              <a:noFill/>
            </a:ln>
          </p:spPr>
          <p:txBody>
            <a:bodyPr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1111</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86" name="Text Box 76"/>
            <p:cNvSpPr txBox="1"/>
            <p:nvPr/>
          </p:nvSpPr>
          <p:spPr>
            <a:xfrm>
              <a:off x="2288" y="3072"/>
              <a:ext cx="310" cy="220"/>
            </a:xfrm>
            <a:prstGeom prst="rect">
              <a:avLst/>
            </a:prstGeom>
            <a:noFill/>
            <a:ln w="9525">
              <a:noFill/>
            </a:ln>
          </p:spPr>
          <p:txBody>
            <a:bodyPr vert="eaVert" wrap="none" anchor="t" anchorCtr="0">
              <a:spAutoFit/>
            </a:bodyPr>
            <a:p>
              <a:r>
                <a:rPr lang="zh-CN" altLang="en-US" sz="2000" dirty="0">
                  <a:solidFill>
                    <a:srgbClr val="C00000"/>
                  </a:solidFill>
                  <a:latin typeface="Times New Roman" panose="02020603050405020304" pitchFamily="18" charset="0"/>
                  <a:ea typeface="宋体" panose="02010600030101010101" pitchFamily="2" charset="-122"/>
                </a:rPr>
                <a:t>…</a:t>
              </a:r>
              <a:endParaRPr lang="zh-CN" altLang="en-US" sz="2000" dirty="0">
                <a:solidFill>
                  <a:srgbClr val="C00000"/>
                </a:solidFill>
                <a:latin typeface="Times New Roman" panose="02020603050405020304" pitchFamily="18" charset="0"/>
                <a:ea typeface="宋体" panose="02010600030101010101" pitchFamily="2" charset="-122"/>
              </a:endParaRPr>
            </a:p>
          </p:txBody>
        </p:sp>
        <p:sp>
          <p:nvSpPr>
            <p:cNvPr id="13387" name="Text Box 77"/>
            <p:cNvSpPr txBox="1"/>
            <p:nvPr/>
          </p:nvSpPr>
          <p:spPr>
            <a:xfrm>
              <a:off x="3202" y="2736"/>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3388" name="Text Box 78"/>
            <p:cNvSpPr txBox="1"/>
            <p:nvPr/>
          </p:nvSpPr>
          <p:spPr>
            <a:xfrm>
              <a:off x="3202" y="2880"/>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endParaRPr lang="en-US" altLang="zh-CN" sz="2000" baseline="-25000" dirty="0">
                <a:latin typeface="Times New Roman" panose="02020603050405020304" pitchFamily="18" charset="0"/>
                <a:ea typeface="宋体" panose="02010600030101010101" pitchFamily="2" charset="-122"/>
              </a:endParaRPr>
            </a:p>
          </p:txBody>
        </p:sp>
        <p:sp>
          <p:nvSpPr>
            <p:cNvPr id="13389" name="Text Box 79"/>
            <p:cNvSpPr txBox="1"/>
            <p:nvPr/>
          </p:nvSpPr>
          <p:spPr>
            <a:xfrm>
              <a:off x="3202" y="3206"/>
              <a:ext cx="284" cy="250"/>
            </a:xfrm>
            <a:prstGeom prst="rect">
              <a:avLst/>
            </a:prstGeom>
            <a:noFill/>
            <a:ln w="9525">
              <a:noFill/>
            </a:ln>
          </p:spPr>
          <p:txBody>
            <a:bodyPr wrap="none"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15000" dirty="0">
                  <a:latin typeface="Times New Roman" panose="02020603050405020304" pitchFamily="18" charset="0"/>
                  <a:ea typeface="宋体" panose="02010600030101010101" pitchFamily="2" charset="-122"/>
                </a:rPr>
                <a:t>3</a:t>
              </a:r>
              <a:endParaRPr lang="en-US" altLang="zh-CN" sz="2000" baseline="-15000" dirty="0">
                <a:latin typeface="Times New Roman" panose="02020603050405020304" pitchFamily="18" charset="0"/>
                <a:ea typeface="宋体" panose="02010600030101010101" pitchFamily="2" charset="-122"/>
              </a:endParaRPr>
            </a:p>
          </p:txBody>
        </p:sp>
        <p:sp>
          <p:nvSpPr>
            <p:cNvPr id="13390" name="Text Box 80"/>
            <p:cNvSpPr txBox="1"/>
            <p:nvPr/>
          </p:nvSpPr>
          <p:spPr>
            <a:xfrm>
              <a:off x="3202" y="3072"/>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sp>
          <p:nvSpPr>
            <p:cNvPr id="13391" name="Text Box 81"/>
            <p:cNvSpPr txBox="1"/>
            <p:nvPr/>
          </p:nvSpPr>
          <p:spPr>
            <a:xfrm>
              <a:off x="2690" y="2736"/>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0000</a:t>
              </a:r>
              <a:endParaRPr lang="zh-CN" altLang="en-US" sz="2000" dirty="0">
                <a:latin typeface="Times New Roman" panose="02020603050405020304" pitchFamily="18" charset="0"/>
                <a:ea typeface="宋体" panose="02010600030101010101" pitchFamily="2" charset="-122"/>
              </a:endParaRPr>
            </a:p>
          </p:txBody>
        </p:sp>
        <p:sp>
          <p:nvSpPr>
            <p:cNvPr id="13392" name="Text Box 82"/>
            <p:cNvSpPr txBox="1"/>
            <p:nvPr/>
          </p:nvSpPr>
          <p:spPr>
            <a:xfrm>
              <a:off x="2690" y="2870"/>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0001</a:t>
              </a:r>
              <a:endParaRPr lang="zh-CN" altLang="en-US" sz="2000" dirty="0">
                <a:latin typeface="Times New Roman" panose="02020603050405020304" pitchFamily="18" charset="0"/>
                <a:ea typeface="宋体" panose="02010600030101010101" pitchFamily="2" charset="-122"/>
              </a:endParaRPr>
            </a:p>
          </p:txBody>
        </p:sp>
        <p:sp>
          <p:nvSpPr>
            <p:cNvPr id="13393" name="Text Box 83"/>
            <p:cNvSpPr txBox="1"/>
            <p:nvPr/>
          </p:nvSpPr>
          <p:spPr>
            <a:xfrm>
              <a:off x="2690" y="3206"/>
              <a:ext cx="436" cy="250"/>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1110</a:t>
              </a:r>
              <a:endParaRPr lang="zh-CN" altLang="en-US" sz="2000" dirty="0">
                <a:latin typeface="Times New Roman" panose="02020603050405020304" pitchFamily="18" charset="0"/>
                <a:ea typeface="宋体" panose="02010600030101010101" pitchFamily="2" charset="-122"/>
              </a:endParaRPr>
            </a:p>
          </p:txBody>
        </p:sp>
        <p:sp>
          <p:nvSpPr>
            <p:cNvPr id="13394" name="Text Box 84"/>
            <p:cNvSpPr txBox="1"/>
            <p:nvPr/>
          </p:nvSpPr>
          <p:spPr>
            <a:xfrm>
              <a:off x="2766" y="3072"/>
              <a:ext cx="308" cy="218"/>
            </a:xfrm>
            <a:prstGeom prst="rect">
              <a:avLst/>
            </a:prstGeom>
            <a:noFill/>
            <a:ln w="9525">
              <a:noFill/>
            </a:ln>
          </p:spPr>
          <p:txBody>
            <a:bodyPr vert="eaVert" wrap="none" anchor="t" anchorCtr="0">
              <a:spAutoFit/>
            </a:bodyPr>
            <a:p>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pSp>
      <p:sp>
        <p:nvSpPr>
          <p:cNvPr id="13395" name="Text Box 85"/>
          <p:cNvSpPr txBox="1"/>
          <p:nvPr/>
        </p:nvSpPr>
        <p:spPr>
          <a:xfrm>
            <a:off x="1117600" y="2270125"/>
            <a:ext cx="13970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4 位操作码</a:t>
            </a:r>
            <a:endParaRPr lang="zh-CN" altLang="en-US" sz="2000" dirty="0">
              <a:latin typeface="Times New Roman" panose="02020603050405020304" pitchFamily="18" charset="0"/>
              <a:ea typeface="宋体" panose="02010600030101010101" pitchFamily="2" charset="-122"/>
            </a:endParaRPr>
          </a:p>
        </p:txBody>
      </p:sp>
      <p:sp>
        <p:nvSpPr>
          <p:cNvPr id="13396" name="Text Box 86"/>
          <p:cNvSpPr txBox="1"/>
          <p:nvPr/>
        </p:nvSpPr>
        <p:spPr>
          <a:xfrm>
            <a:off x="1117600" y="3489325"/>
            <a:ext cx="13970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 位操作码</a:t>
            </a:r>
            <a:endParaRPr lang="zh-CN" altLang="en-US" sz="2000" dirty="0">
              <a:latin typeface="Times New Roman" panose="02020603050405020304" pitchFamily="18" charset="0"/>
              <a:ea typeface="宋体" panose="02010600030101010101" pitchFamily="2" charset="-122"/>
            </a:endParaRPr>
          </a:p>
        </p:txBody>
      </p:sp>
      <p:sp>
        <p:nvSpPr>
          <p:cNvPr id="13397" name="Text Box 87"/>
          <p:cNvSpPr txBox="1"/>
          <p:nvPr/>
        </p:nvSpPr>
        <p:spPr>
          <a:xfrm>
            <a:off x="990600" y="4724400"/>
            <a:ext cx="15240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12 位操作码</a:t>
            </a:r>
            <a:endParaRPr lang="zh-CN" altLang="en-US" sz="2000" dirty="0">
              <a:latin typeface="Times New Roman" panose="02020603050405020304" pitchFamily="18" charset="0"/>
              <a:ea typeface="宋体" panose="02010600030101010101" pitchFamily="2" charset="-122"/>
            </a:endParaRPr>
          </a:p>
        </p:txBody>
      </p:sp>
      <p:sp>
        <p:nvSpPr>
          <p:cNvPr id="13398" name="Text Box 88"/>
          <p:cNvSpPr txBox="1"/>
          <p:nvPr/>
        </p:nvSpPr>
        <p:spPr>
          <a:xfrm>
            <a:off x="990600" y="5927725"/>
            <a:ext cx="152400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16 位操作码</a:t>
            </a:r>
            <a:endParaRPr lang="zh-CN" altLang="en-US" sz="2000" dirty="0">
              <a:latin typeface="Times New Roman" panose="02020603050405020304" pitchFamily="18" charset="0"/>
              <a:ea typeface="宋体" panose="02010600030101010101" pitchFamily="2" charset="-122"/>
            </a:endParaRPr>
          </a:p>
        </p:txBody>
      </p:sp>
      <p:sp>
        <p:nvSpPr>
          <p:cNvPr id="13399" name="标题 94"/>
          <p:cNvSpPr>
            <a:spLocks noGrp="1"/>
          </p:cNvSpPr>
          <p:nvPr>
            <p:ph type="title"/>
          </p:nvPr>
        </p:nvSpPr>
        <p:spPr>
          <a:xfrm>
            <a:off x="1123950" y="3175"/>
            <a:ext cx="7696200" cy="762000"/>
          </a:xfrm>
          <a:ln/>
        </p:spPr>
        <p:txBody>
          <a:bodyPr vert="horz" wrap="square" lIns="91440" tIns="45720" rIns="91440" bIns="45720" anchor="ctr" anchorCtr="0"/>
          <a:p>
            <a:pPr/>
            <a:r>
              <a:rPr lang="zh-CN" altLang="en-US" dirty="0">
                <a:solidFill>
                  <a:srgbClr val="C00000"/>
                </a:solidFill>
                <a:latin typeface="Times New Roman" panose="02020603050405020304" pitchFamily="18" charset="0"/>
                <a:ea typeface="微软雅黑 Light" panose="020B0502040204020203" pitchFamily="34" charset="-122"/>
                <a:cs typeface="+mj-cs"/>
              </a:rPr>
              <a:t>扩展操作码技术</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93" name="Text Box 91"/>
          <p:cNvSpPr txBox="1"/>
          <p:nvPr/>
        </p:nvSpPr>
        <p:spPr>
          <a:xfrm>
            <a:off x="6029325" y="2493963"/>
            <a:ext cx="3114675" cy="1006475"/>
          </a:xfrm>
          <a:prstGeom prst="rect">
            <a:avLst/>
          </a:prstGeom>
          <a:noFill/>
          <a:ln w="9525">
            <a:noFill/>
          </a:ln>
        </p:spPr>
        <p:txBody>
          <a:bodyPr anchor="t" anchorCtr="0">
            <a:spAutoFit/>
          </a:bodyPr>
          <a:p>
            <a:r>
              <a:rPr lang="zh-CN" altLang="en-US" sz="2000" dirty="0">
                <a:latin typeface="Times New Roman" panose="02020603050405020304" pitchFamily="18" charset="0"/>
                <a:ea typeface="宋体" panose="02010600030101010101" pitchFamily="2" charset="-122"/>
              </a:rPr>
              <a:t>三地址指令操作码</a:t>
            </a:r>
            <a:endParaRPr lang="zh-CN" altLang="en-US"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每减少一种可多构成</a:t>
            </a:r>
            <a:endParaRPr lang="zh-CN" altLang="en-US"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2</a:t>
            </a:r>
            <a:r>
              <a:rPr lang="en-US" altLang="zh-CN" sz="2000" baseline="30000" dirty="0">
                <a:latin typeface="Times New Roman" panose="02020603050405020304" pitchFamily="18" charset="0"/>
                <a:ea typeface="宋体" panose="02010600030101010101" pitchFamily="2" charset="-122"/>
              </a:rPr>
              <a:t>4 </a:t>
            </a:r>
            <a:r>
              <a:rPr lang="zh-CN" altLang="en-US" sz="2000" dirty="0">
                <a:latin typeface="Times New Roman" panose="02020603050405020304" pitchFamily="18" charset="0"/>
                <a:ea typeface="宋体" panose="02010600030101010101" pitchFamily="2" charset="-122"/>
              </a:rPr>
              <a:t>种二地址指令</a:t>
            </a:r>
            <a:endParaRPr lang="zh-CN" altLang="en-US" sz="2000" dirty="0">
              <a:latin typeface="Times New Roman" panose="02020603050405020304" pitchFamily="18" charset="0"/>
              <a:ea typeface="宋体" panose="02010600030101010101" pitchFamily="2" charset="-122"/>
            </a:endParaRPr>
          </a:p>
        </p:txBody>
      </p:sp>
      <p:sp>
        <p:nvSpPr>
          <p:cNvPr id="94" name="Text Box 92"/>
          <p:cNvSpPr txBox="1"/>
          <p:nvPr/>
        </p:nvSpPr>
        <p:spPr>
          <a:xfrm>
            <a:off x="6029325" y="3789363"/>
            <a:ext cx="2719388" cy="1311275"/>
          </a:xfrm>
          <a:prstGeom prst="rect">
            <a:avLst/>
          </a:prstGeom>
          <a:noFill/>
          <a:ln w="9525">
            <a:noFill/>
          </a:ln>
        </p:spPr>
        <p:txBody>
          <a:bodyPr anchor="t" anchorCtr="0">
            <a:spAutoFit/>
          </a:bodyPr>
          <a:p>
            <a:r>
              <a:rPr lang="zh-CN" altLang="en-US" sz="2000" dirty="0">
                <a:latin typeface="Times New Roman" panose="02020603050405020304" pitchFamily="18" charset="0"/>
                <a:ea typeface="宋体" panose="02010600030101010101" pitchFamily="2" charset="-122"/>
              </a:rPr>
              <a:t>二地址指令操作码</a:t>
            </a:r>
            <a:endParaRPr lang="zh-CN" altLang="en-US" sz="2000" dirty="0">
              <a:latin typeface="Times New Roman" panose="02020603050405020304" pitchFamily="18" charset="0"/>
              <a:ea typeface="宋体" panose="02010600030101010101" pitchFamily="2" charset="-122"/>
            </a:endParaRPr>
          </a:p>
          <a:p>
            <a:r>
              <a:rPr lang="zh-CN" altLang="en-US" sz="2000" dirty="0">
                <a:latin typeface="Times New Roman" panose="02020603050405020304" pitchFamily="18" charset="0"/>
                <a:ea typeface="宋体" panose="02010600030101010101" pitchFamily="2" charset="-122"/>
              </a:rPr>
              <a:t>每减少一种可多构成</a:t>
            </a:r>
            <a:endParaRPr lang="zh-CN" altLang="en-US" sz="2000" dirty="0">
              <a:latin typeface="Times New Roman" panose="02020603050405020304" pitchFamily="18" charset="0"/>
              <a:ea typeface="宋体" panose="02010600030101010101" pitchFamily="2" charset="-122"/>
            </a:endParaRPr>
          </a:p>
          <a:p>
            <a:r>
              <a:rPr lang="en-US" altLang="zh-CN" sz="2000" dirty="0">
                <a:latin typeface="Times New Roman" panose="02020603050405020304" pitchFamily="18" charset="0"/>
                <a:ea typeface="宋体" panose="02010600030101010101" pitchFamily="2" charset="-122"/>
              </a:rPr>
              <a:t>2</a:t>
            </a:r>
            <a:r>
              <a:rPr lang="en-US" altLang="zh-CN" sz="2000" baseline="30000" dirty="0">
                <a:latin typeface="Times New Roman" panose="02020603050405020304" pitchFamily="18" charset="0"/>
                <a:ea typeface="宋体" panose="02010600030101010101" pitchFamily="2" charset="-122"/>
              </a:rPr>
              <a:t>4</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种一地址指令</a:t>
            </a:r>
            <a:endParaRPr lang="zh-CN" altLang="en-US" sz="2000" dirty="0">
              <a:latin typeface="Times New Roman" panose="02020603050405020304" pitchFamily="18" charset="0"/>
              <a:ea typeface="宋体" panose="02010600030101010101" pitchFamily="2" charset="-122"/>
            </a:endParaRPr>
          </a:p>
          <a:p>
            <a:endParaRPr lang="zh-CN" altLang="en-US" sz="2000" dirty="0">
              <a:latin typeface="Times New Roman" panose="02020603050405020304" pitchFamily="18" charset="0"/>
              <a:ea typeface="宋体" panose="02010600030101010101" pitchFamily="2" charset="-122"/>
            </a:endParaRPr>
          </a:p>
        </p:txBody>
      </p:sp>
      <p:sp>
        <p:nvSpPr>
          <p:cNvPr id="13402"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7.1.1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blinds(horizontal)">
                                      <p:cBhvr>
                                        <p:cTn id="1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框 45057"/>
          <p:cNvSpPr txBox="1"/>
          <p:nvPr/>
        </p:nvSpPr>
        <p:spPr>
          <a:xfrm>
            <a:off x="533400" y="152400"/>
            <a:ext cx="2805113" cy="457200"/>
          </a:xfrm>
          <a:prstGeom prst="rect">
            <a:avLst/>
          </a:prstGeom>
          <a:noFill/>
          <a:ln w="9525">
            <a:noFill/>
          </a:ln>
        </p:spPr>
        <p:txBody>
          <a:bodyPr wrap="none" anchor="t" anchorCtr="0">
            <a:spAutoFit/>
          </a:bodyPr>
          <a:p>
            <a:pPr marL="342900" indent="-342900">
              <a:spcBef>
                <a:spcPct val="2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4</a:t>
            </a:r>
            <a:r>
              <a:rPr lang="zh-CN" altLang="en-US" sz="2400">
                <a:latin typeface="Arial" panose="020B0604020202020204" pitchFamily="34" charset="0"/>
                <a:ea typeface="宋体" panose="02010600030101010101" pitchFamily="2" charset="-122"/>
              </a:rPr>
              <a:t>）立即数的范围</a:t>
            </a:r>
            <a:endParaRPr lang="zh-CN" altLang="en-US" sz="2400">
              <a:latin typeface="Arial" panose="020B0604020202020204" pitchFamily="34" charset="0"/>
              <a:ea typeface="宋体" panose="02010600030101010101" pitchFamily="2" charset="-122"/>
            </a:endParaRPr>
          </a:p>
        </p:txBody>
      </p:sp>
      <p:grpSp>
        <p:nvGrpSpPr>
          <p:cNvPr id="45059" name="组合 45058"/>
          <p:cNvGrpSpPr/>
          <p:nvPr/>
        </p:nvGrpSpPr>
        <p:grpSpPr>
          <a:xfrm>
            <a:off x="990600" y="823913"/>
            <a:ext cx="6192838" cy="942975"/>
            <a:chOff x="0" y="0"/>
            <a:chExt cx="3901" cy="594"/>
          </a:xfrm>
        </p:grpSpPr>
        <p:grpSp>
          <p:nvGrpSpPr>
            <p:cNvPr id="77827" name="组合 45059"/>
            <p:cNvGrpSpPr/>
            <p:nvPr/>
          </p:nvGrpSpPr>
          <p:grpSpPr>
            <a:xfrm>
              <a:off x="0" y="0"/>
              <a:ext cx="3901" cy="259"/>
              <a:chOff x="0" y="0"/>
              <a:chExt cx="3901" cy="259"/>
            </a:xfrm>
          </p:grpSpPr>
          <p:sp>
            <p:nvSpPr>
              <p:cNvPr id="77828" name="矩形 45060"/>
              <p:cNvSpPr/>
              <p:nvPr/>
            </p:nvSpPr>
            <p:spPr>
              <a:xfrm>
                <a:off x="0" y="9"/>
                <a:ext cx="1633" cy="248"/>
              </a:xfrm>
              <a:prstGeom prst="rect">
                <a:avLst/>
              </a:prstGeom>
              <a:noFill/>
              <a:ln w="25400"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7829" name="矩形 45061"/>
              <p:cNvSpPr/>
              <p:nvPr/>
            </p:nvSpPr>
            <p:spPr>
              <a:xfrm>
                <a:off x="1633" y="9"/>
                <a:ext cx="816" cy="248"/>
              </a:xfrm>
              <a:prstGeom prst="rect">
                <a:avLst/>
              </a:prstGeom>
              <a:solidFill>
                <a:srgbClr val="CC99FF">
                  <a:alpha val="14000"/>
                </a:srgbClr>
              </a:solidFill>
              <a:ln w="25400"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7830" name="文本框 45062"/>
              <p:cNvSpPr txBox="1"/>
              <p:nvPr/>
            </p:nvSpPr>
            <p:spPr>
              <a:xfrm>
                <a:off x="1632" y="9"/>
                <a:ext cx="760" cy="250"/>
              </a:xfrm>
              <a:prstGeom prst="rect">
                <a:avLst/>
              </a:prstGeom>
              <a:noFill/>
              <a:ln w="9525">
                <a:noFill/>
              </a:ln>
            </p:spPr>
            <p:txBody>
              <a:bodyPr wrap="none" anchor="t" anchorCtr="0">
                <a:spAutoFit/>
              </a:bodyPr>
              <a:p>
                <a:pPr marL="342900" indent="-342900">
                  <a:spcBef>
                    <a:spcPct val="20000"/>
                  </a:spcBef>
                </a:pPr>
                <a:r>
                  <a:rPr lang="zh-CN" altLang="en-US" sz="2000">
                    <a:latin typeface="Arial" panose="020B0604020202020204" pitchFamily="34" charset="0"/>
                    <a:ea typeface="宋体" panose="02010600030101010101" pitchFamily="2" charset="-122"/>
                  </a:rPr>
                  <a:t>寻址特征</a:t>
                </a:r>
                <a:endParaRPr lang="zh-CN" altLang="en-US" sz="2000">
                  <a:latin typeface="Arial" panose="020B0604020202020204" pitchFamily="34" charset="0"/>
                  <a:ea typeface="宋体" panose="02010600030101010101" pitchFamily="2" charset="-122"/>
                </a:endParaRPr>
              </a:p>
            </p:txBody>
          </p:sp>
          <p:sp>
            <p:nvSpPr>
              <p:cNvPr id="77831" name="矩形 45063"/>
              <p:cNvSpPr/>
              <p:nvPr/>
            </p:nvSpPr>
            <p:spPr>
              <a:xfrm>
                <a:off x="2449" y="9"/>
                <a:ext cx="1452" cy="248"/>
              </a:xfrm>
              <a:prstGeom prst="rect">
                <a:avLst/>
              </a:prstGeom>
              <a:noFill/>
              <a:ln w="25400"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7832" name="文本框 45064"/>
              <p:cNvSpPr txBox="1"/>
              <p:nvPr/>
            </p:nvSpPr>
            <p:spPr>
              <a:xfrm>
                <a:off x="720" y="9"/>
                <a:ext cx="347" cy="250"/>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OP</a:t>
                </a:r>
                <a:endParaRPr lang="en-US" altLang="zh-CN" sz="2000">
                  <a:latin typeface="Arial" panose="020B0604020202020204" pitchFamily="34" charset="0"/>
                  <a:ea typeface="宋体" panose="02010600030101010101" pitchFamily="2" charset="-122"/>
                </a:endParaRPr>
              </a:p>
            </p:txBody>
          </p:sp>
          <p:sp>
            <p:nvSpPr>
              <p:cNvPr id="77833" name="文本框 45065"/>
              <p:cNvSpPr txBox="1"/>
              <p:nvPr/>
            </p:nvSpPr>
            <p:spPr>
              <a:xfrm>
                <a:off x="3024" y="0"/>
                <a:ext cx="599" cy="250"/>
              </a:xfrm>
              <a:prstGeom prst="rect">
                <a:avLst/>
              </a:prstGeom>
              <a:noFill/>
              <a:ln w="9525">
                <a:noFill/>
              </a:ln>
            </p:spPr>
            <p:txBody>
              <a:bodyPr wrap="none" anchor="t" anchorCtr="0">
                <a:spAutoFit/>
              </a:bodyPr>
              <a:p>
                <a:pPr marL="342900" indent="-342900">
                  <a:spcBef>
                    <a:spcPct val="20000"/>
                  </a:spcBef>
                </a:pPr>
                <a:r>
                  <a:rPr lang="zh-CN" altLang="en-US" sz="2000">
                    <a:latin typeface="Arial" panose="020B0604020202020204" pitchFamily="34" charset="0"/>
                    <a:ea typeface="宋体" panose="02010600030101010101" pitchFamily="2" charset="-122"/>
                  </a:rPr>
                  <a:t>立即数</a:t>
                </a:r>
                <a:endParaRPr lang="zh-CN" altLang="en-US" sz="2000" baseline="-25000">
                  <a:latin typeface="Arial" panose="020B0604020202020204" pitchFamily="34" charset="0"/>
                  <a:ea typeface="宋体" panose="02010600030101010101" pitchFamily="2" charset="-122"/>
                </a:endParaRPr>
              </a:p>
            </p:txBody>
          </p:sp>
        </p:grpSp>
        <p:grpSp>
          <p:nvGrpSpPr>
            <p:cNvPr id="77834" name="组合 45066"/>
            <p:cNvGrpSpPr/>
            <p:nvPr/>
          </p:nvGrpSpPr>
          <p:grpSpPr>
            <a:xfrm>
              <a:off x="0" y="345"/>
              <a:ext cx="3901" cy="249"/>
              <a:chOff x="0" y="0"/>
              <a:chExt cx="3901" cy="141"/>
            </a:xfrm>
          </p:grpSpPr>
          <p:sp>
            <p:nvSpPr>
              <p:cNvPr id="77835" name="直接连接符 45067"/>
              <p:cNvSpPr/>
              <p:nvPr/>
            </p:nvSpPr>
            <p:spPr>
              <a:xfrm>
                <a:off x="952" y="136"/>
                <a:ext cx="681" cy="0"/>
              </a:xfrm>
              <a:prstGeom prst="line">
                <a:avLst/>
              </a:prstGeom>
              <a:ln w="9525">
                <a:noFill/>
              </a:ln>
            </p:spPr>
          </p:sp>
          <p:sp>
            <p:nvSpPr>
              <p:cNvPr id="77836" name="直接连接符 45068"/>
              <p:cNvSpPr/>
              <p:nvPr/>
            </p:nvSpPr>
            <p:spPr>
              <a:xfrm flipH="1">
                <a:off x="0" y="136"/>
                <a:ext cx="590" cy="0"/>
              </a:xfrm>
              <a:prstGeom prst="line">
                <a:avLst/>
              </a:prstGeom>
              <a:ln w="9525">
                <a:noFill/>
              </a:ln>
            </p:spPr>
          </p:sp>
          <p:sp>
            <p:nvSpPr>
              <p:cNvPr id="77837" name="文本框 45069"/>
              <p:cNvSpPr txBox="1"/>
              <p:nvPr/>
            </p:nvSpPr>
            <p:spPr>
              <a:xfrm>
                <a:off x="589" y="0"/>
                <a:ext cx="366" cy="141"/>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7</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sp>
            <p:nvSpPr>
              <p:cNvPr id="77838" name="直接连接符 45070"/>
              <p:cNvSpPr/>
              <p:nvPr/>
            </p:nvSpPr>
            <p:spPr>
              <a:xfrm>
                <a:off x="3356" y="136"/>
                <a:ext cx="545" cy="0"/>
              </a:xfrm>
              <a:prstGeom prst="line">
                <a:avLst/>
              </a:prstGeom>
              <a:ln w="9525">
                <a:noFill/>
              </a:ln>
            </p:spPr>
          </p:sp>
          <p:sp>
            <p:nvSpPr>
              <p:cNvPr id="77839" name="直接连接符 45071"/>
              <p:cNvSpPr/>
              <p:nvPr/>
            </p:nvSpPr>
            <p:spPr>
              <a:xfrm flipH="1">
                <a:off x="2449" y="136"/>
                <a:ext cx="499" cy="0"/>
              </a:xfrm>
              <a:prstGeom prst="line">
                <a:avLst/>
              </a:prstGeom>
              <a:ln w="9525">
                <a:noFill/>
              </a:ln>
            </p:spPr>
          </p:sp>
          <p:sp>
            <p:nvSpPr>
              <p:cNvPr id="77840" name="文本框 45072"/>
              <p:cNvSpPr txBox="1"/>
              <p:nvPr/>
            </p:nvSpPr>
            <p:spPr>
              <a:xfrm>
                <a:off x="2990" y="0"/>
                <a:ext cx="366" cy="141"/>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6</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sp>
            <p:nvSpPr>
              <p:cNvPr id="77841" name="直接连接符 45073"/>
              <p:cNvSpPr/>
              <p:nvPr/>
            </p:nvSpPr>
            <p:spPr>
              <a:xfrm>
                <a:off x="2268" y="136"/>
                <a:ext cx="181" cy="0"/>
              </a:xfrm>
              <a:prstGeom prst="line">
                <a:avLst/>
              </a:prstGeom>
              <a:ln w="9525">
                <a:noFill/>
              </a:ln>
            </p:spPr>
          </p:sp>
          <p:sp>
            <p:nvSpPr>
              <p:cNvPr id="77842" name="直接连接符 45074"/>
              <p:cNvSpPr/>
              <p:nvPr/>
            </p:nvSpPr>
            <p:spPr>
              <a:xfrm flipH="1">
                <a:off x="1633" y="136"/>
                <a:ext cx="272" cy="0"/>
              </a:xfrm>
              <a:prstGeom prst="line">
                <a:avLst/>
              </a:prstGeom>
              <a:ln w="9525">
                <a:noFill/>
              </a:ln>
            </p:spPr>
          </p:sp>
          <p:sp>
            <p:nvSpPr>
              <p:cNvPr id="77843" name="文本框 45075"/>
              <p:cNvSpPr txBox="1"/>
              <p:nvPr/>
            </p:nvSpPr>
            <p:spPr>
              <a:xfrm>
                <a:off x="1905" y="0"/>
                <a:ext cx="366" cy="141"/>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3</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grpSp>
      </p:grpSp>
      <p:grpSp>
        <p:nvGrpSpPr>
          <p:cNvPr id="45077" name="组合 45076"/>
          <p:cNvGrpSpPr/>
          <p:nvPr/>
        </p:nvGrpSpPr>
        <p:grpSpPr>
          <a:xfrm>
            <a:off x="762000" y="1828800"/>
            <a:ext cx="6837363" cy="863600"/>
            <a:chOff x="0" y="0"/>
            <a:chExt cx="4307" cy="544"/>
          </a:xfrm>
        </p:grpSpPr>
        <p:sp>
          <p:nvSpPr>
            <p:cNvPr id="77845" name="矩形 45077"/>
            <p:cNvSpPr/>
            <p:nvPr/>
          </p:nvSpPr>
          <p:spPr>
            <a:xfrm>
              <a:off x="1633" y="0"/>
              <a:ext cx="588" cy="250"/>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0</a:t>
              </a:r>
              <a:r>
                <a:rPr lang="zh-CN" altLang="en-US" sz="2000">
                  <a:latin typeface="Arial" panose="020B0604020202020204" pitchFamily="34" charset="0"/>
                  <a:ea typeface="宋体" panose="02010600030101010101" pitchFamily="2" charset="-122"/>
                </a:rPr>
                <a:t>～ </a:t>
              </a:r>
              <a:r>
                <a:rPr lang="en-US" altLang="zh-CN" sz="2000">
                  <a:latin typeface="Arial" panose="020B0604020202020204" pitchFamily="34" charset="0"/>
                  <a:ea typeface="宋体" panose="02010600030101010101" pitchFamily="2" charset="-122"/>
                </a:rPr>
                <a:t>63</a:t>
              </a:r>
              <a:endParaRPr lang="en-US" altLang="zh-CN" sz="2000">
                <a:latin typeface="Arial" panose="020B0604020202020204" pitchFamily="34" charset="0"/>
                <a:ea typeface="宋体" panose="02010600030101010101" pitchFamily="2" charset="-122"/>
              </a:endParaRPr>
            </a:p>
          </p:txBody>
        </p:sp>
        <p:sp>
          <p:nvSpPr>
            <p:cNvPr id="77846" name="矩形 45078"/>
            <p:cNvSpPr/>
            <p:nvPr/>
          </p:nvSpPr>
          <p:spPr>
            <a:xfrm>
              <a:off x="1540" y="294"/>
              <a:ext cx="1726" cy="250"/>
            </a:xfrm>
            <a:prstGeom prst="rect">
              <a:avLst/>
            </a:prstGeom>
            <a:noFill/>
            <a:ln w="9525">
              <a:noFill/>
            </a:ln>
          </p:spPr>
          <p:txBody>
            <a:bodyPr wrap="none" anchor="t" anchorCtr="0">
              <a:spAutoFit/>
            </a:bodyPr>
            <a:p>
              <a:pPr marL="342900" indent="-342900">
                <a:spcBef>
                  <a:spcPct val="20000"/>
                </a:spcBef>
              </a:pPr>
              <a:r>
                <a:rPr lang="zh-CN" altLang="en-US" sz="2000">
                  <a:latin typeface="Arial" panose="020B0604020202020204" pitchFamily="34" charset="0"/>
                  <a:ea typeface="宋体" panose="02010600030101010101" pitchFamily="2" charset="-122"/>
                </a:rPr>
                <a:t>与采用的机器码有关系</a:t>
              </a:r>
              <a:endParaRPr lang="zh-CN" altLang="en-US" sz="2000">
                <a:latin typeface="Arial" panose="020B0604020202020204" pitchFamily="34" charset="0"/>
                <a:ea typeface="宋体" panose="02010600030101010101" pitchFamily="2" charset="-122"/>
              </a:endParaRPr>
            </a:p>
          </p:txBody>
        </p:sp>
        <p:sp>
          <p:nvSpPr>
            <p:cNvPr id="77847" name="文本框 45079"/>
            <p:cNvSpPr txBox="1"/>
            <p:nvPr/>
          </p:nvSpPr>
          <p:spPr>
            <a:xfrm>
              <a:off x="0" y="158"/>
              <a:ext cx="1404" cy="250"/>
            </a:xfrm>
            <a:prstGeom prst="rect">
              <a:avLst/>
            </a:prstGeom>
            <a:noFill/>
            <a:ln w="9525">
              <a:noFill/>
            </a:ln>
          </p:spPr>
          <p:txBody>
            <a:bodyPr wrap="none" anchor="t" anchorCtr="0">
              <a:spAutoFit/>
            </a:bodyPr>
            <a:p>
              <a:pPr marL="342900" indent="-342900">
                <a:spcBef>
                  <a:spcPct val="20000"/>
                </a:spcBef>
              </a:pPr>
              <a:r>
                <a:rPr lang="zh-CN" altLang="en-US" sz="2000">
                  <a:latin typeface="Arial" panose="020B0604020202020204" pitchFamily="34" charset="0"/>
                  <a:ea typeface="宋体" panose="02010600030101010101" pitchFamily="2" charset="-122"/>
                </a:rPr>
                <a:t>则立即数的范围是</a:t>
              </a:r>
              <a:endParaRPr lang="zh-CN" altLang="en-US" sz="2000">
                <a:latin typeface="Arial" panose="020B0604020202020204" pitchFamily="34" charset="0"/>
                <a:ea typeface="宋体" panose="02010600030101010101" pitchFamily="2" charset="-122"/>
              </a:endParaRPr>
            </a:p>
          </p:txBody>
        </p:sp>
        <p:sp>
          <p:nvSpPr>
            <p:cNvPr id="77848" name="文本框 45080"/>
            <p:cNvSpPr txBox="1"/>
            <p:nvPr/>
          </p:nvSpPr>
          <p:spPr>
            <a:xfrm>
              <a:off x="3225" y="294"/>
              <a:ext cx="1082" cy="250"/>
            </a:xfrm>
            <a:prstGeom prst="rect">
              <a:avLst/>
            </a:prstGeom>
            <a:noFill/>
            <a:ln w="9525">
              <a:noFill/>
            </a:ln>
          </p:spPr>
          <p:txBody>
            <a:bodyPr wrap="none" anchor="t" anchorCtr="0">
              <a:spAutoFit/>
            </a:bodyPr>
            <a:p>
              <a:pPr marL="342900" indent="-342900">
                <a:spcBef>
                  <a:spcPct val="20000"/>
                </a:spcBef>
              </a:pPr>
              <a:r>
                <a:rPr lang="zh-CN" altLang="en-US" sz="2000">
                  <a:latin typeface="Arial" panose="020B0604020202020204" pitchFamily="34" charset="0"/>
                  <a:ea typeface="宋体" panose="02010600030101010101" pitchFamily="2" charset="-122"/>
                </a:rPr>
                <a:t>（有符号数）</a:t>
              </a:r>
              <a:endParaRPr lang="zh-CN" altLang="en-US" sz="2000">
                <a:latin typeface="Arial" panose="020B0604020202020204" pitchFamily="34" charset="0"/>
                <a:ea typeface="宋体" panose="02010600030101010101" pitchFamily="2" charset="-122"/>
              </a:endParaRPr>
            </a:p>
          </p:txBody>
        </p:sp>
        <p:sp>
          <p:nvSpPr>
            <p:cNvPr id="77849" name="矩形 45081"/>
            <p:cNvSpPr/>
            <p:nvPr/>
          </p:nvSpPr>
          <p:spPr>
            <a:xfrm>
              <a:off x="1728" y="0"/>
              <a:ext cx="1654" cy="250"/>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             </a:t>
              </a:r>
              <a:r>
                <a:rPr lang="zh-CN" altLang="en-US" sz="2000">
                  <a:latin typeface="Arial" panose="020B0604020202020204" pitchFamily="34" charset="0"/>
                  <a:ea typeface="宋体" panose="02010600030101010101" pitchFamily="2" charset="-122"/>
                </a:rPr>
                <a:t>（无符号数）</a:t>
              </a:r>
              <a:endParaRPr lang="zh-CN" altLang="en-US" sz="2000">
                <a:latin typeface="Arial" panose="020B0604020202020204" pitchFamily="34" charset="0"/>
                <a:ea typeface="宋体" panose="02010600030101010101" pitchFamily="2" charset="-122"/>
              </a:endParaRPr>
            </a:p>
          </p:txBody>
        </p:sp>
        <p:sp>
          <p:nvSpPr>
            <p:cNvPr id="77850" name="左大括号 45082"/>
            <p:cNvSpPr/>
            <p:nvPr/>
          </p:nvSpPr>
          <p:spPr>
            <a:xfrm>
              <a:off x="1404" y="90"/>
              <a:ext cx="182" cy="409"/>
            </a:xfrm>
            <a:prstGeom prst="leftBrace">
              <a:avLst>
                <a:gd name="adj1" fmla="val 18706"/>
                <a:gd name="adj2" fmla="val 50000"/>
              </a:avLst>
            </a:prstGeom>
            <a:noFill/>
            <a:ln w="25400" cap="flat" cmpd="sng">
              <a:solidFill>
                <a:schemeClr val="tx1"/>
              </a:solidFill>
              <a:prstDash val="solid"/>
              <a:round/>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grpSp>
      <p:sp>
        <p:nvSpPr>
          <p:cNvPr id="45084" name="文本框 45083"/>
          <p:cNvSpPr txBox="1"/>
          <p:nvPr/>
        </p:nvSpPr>
        <p:spPr>
          <a:xfrm>
            <a:off x="304800" y="2743200"/>
            <a:ext cx="3417888" cy="457200"/>
          </a:xfrm>
          <a:prstGeom prst="rect">
            <a:avLst/>
          </a:prstGeom>
          <a:noFill/>
          <a:ln w="9525">
            <a:noFill/>
          </a:ln>
        </p:spPr>
        <p:txBody>
          <a:bodyPr wrap="none" anchor="t" anchorCtr="0">
            <a:spAutoFit/>
          </a:bodyPr>
          <a:p>
            <a:pPr marL="342900" indent="-342900">
              <a:spcBef>
                <a:spcPct val="2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5</a:t>
            </a:r>
            <a:r>
              <a:rPr lang="zh-CN" altLang="en-US" sz="2400">
                <a:latin typeface="Arial" panose="020B0604020202020204" pitchFamily="34" charset="0"/>
                <a:ea typeface="宋体" panose="02010600030101010101" pitchFamily="2" charset="-122"/>
              </a:rPr>
              <a:t>）相对寻址的位移量</a:t>
            </a:r>
            <a:endParaRPr lang="zh-CN" altLang="en-US" sz="2400">
              <a:latin typeface="Arial" panose="020B0604020202020204" pitchFamily="34" charset="0"/>
              <a:ea typeface="宋体" panose="02010600030101010101" pitchFamily="2" charset="-122"/>
            </a:endParaRPr>
          </a:p>
        </p:txBody>
      </p:sp>
      <p:grpSp>
        <p:nvGrpSpPr>
          <p:cNvPr id="45085" name="组合 45084"/>
          <p:cNvGrpSpPr/>
          <p:nvPr/>
        </p:nvGrpSpPr>
        <p:grpSpPr>
          <a:xfrm>
            <a:off x="1295400" y="3519488"/>
            <a:ext cx="6192838" cy="928687"/>
            <a:chOff x="0" y="0"/>
            <a:chExt cx="3901" cy="585"/>
          </a:xfrm>
        </p:grpSpPr>
        <p:grpSp>
          <p:nvGrpSpPr>
            <p:cNvPr id="77853" name="组合 45085"/>
            <p:cNvGrpSpPr/>
            <p:nvPr/>
          </p:nvGrpSpPr>
          <p:grpSpPr>
            <a:xfrm>
              <a:off x="0" y="0"/>
              <a:ext cx="3901" cy="250"/>
              <a:chOff x="0" y="0"/>
              <a:chExt cx="3901" cy="250"/>
            </a:xfrm>
          </p:grpSpPr>
          <p:sp>
            <p:nvSpPr>
              <p:cNvPr id="77854" name="矩形 45086"/>
              <p:cNvSpPr/>
              <p:nvPr/>
            </p:nvSpPr>
            <p:spPr>
              <a:xfrm>
                <a:off x="0" y="0"/>
                <a:ext cx="1633" cy="248"/>
              </a:xfrm>
              <a:prstGeom prst="rect">
                <a:avLst/>
              </a:prstGeom>
              <a:noFill/>
              <a:ln w="25400"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7855" name="矩形 45087"/>
              <p:cNvSpPr/>
              <p:nvPr/>
            </p:nvSpPr>
            <p:spPr>
              <a:xfrm>
                <a:off x="1633" y="0"/>
                <a:ext cx="816" cy="248"/>
              </a:xfrm>
              <a:prstGeom prst="rect">
                <a:avLst/>
              </a:prstGeom>
              <a:solidFill>
                <a:srgbClr val="CC99FF">
                  <a:alpha val="14000"/>
                </a:srgbClr>
              </a:solidFill>
              <a:ln w="25400"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7856" name="文本框 45088"/>
              <p:cNvSpPr txBox="1"/>
              <p:nvPr/>
            </p:nvSpPr>
            <p:spPr>
              <a:xfrm>
                <a:off x="1632" y="0"/>
                <a:ext cx="760" cy="250"/>
              </a:xfrm>
              <a:prstGeom prst="rect">
                <a:avLst/>
              </a:prstGeom>
              <a:noFill/>
              <a:ln w="9525">
                <a:noFill/>
              </a:ln>
            </p:spPr>
            <p:txBody>
              <a:bodyPr wrap="none" anchor="t" anchorCtr="0">
                <a:spAutoFit/>
              </a:bodyPr>
              <a:p>
                <a:pPr marL="342900" indent="-342900">
                  <a:spcBef>
                    <a:spcPct val="20000"/>
                  </a:spcBef>
                </a:pPr>
                <a:r>
                  <a:rPr lang="zh-CN" altLang="en-US" sz="2000">
                    <a:latin typeface="Arial" panose="020B0604020202020204" pitchFamily="34" charset="0"/>
                    <a:ea typeface="宋体" panose="02010600030101010101" pitchFamily="2" charset="-122"/>
                  </a:rPr>
                  <a:t>寻址特征</a:t>
                </a:r>
                <a:endParaRPr lang="zh-CN" altLang="en-US" sz="2000">
                  <a:latin typeface="Arial" panose="020B0604020202020204" pitchFamily="34" charset="0"/>
                  <a:ea typeface="宋体" panose="02010600030101010101" pitchFamily="2" charset="-122"/>
                </a:endParaRPr>
              </a:p>
            </p:txBody>
          </p:sp>
          <p:sp>
            <p:nvSpPr>
              <p:cNvPr id="77857" name="矩形 45089"/>
              <p:cNvSpPr/>
              <p:nvPr/>
            </p:nvSpPr>
            <p:spPr>
              <a:xfrm>
                <a:off x="2449" y="0"/>
                <a:ext cx="1452" cy="248"/>
              </a:xfrm>
              <a:prstGeom prst="rect">
                <a:avLst/>
              </a:prstGeom>
              <a:noFill/>
              <a:ln w="25400"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7858" name="文本框 45090"/>
              <p:cNvSpPr txBox="1"/>
              <p:nvPr/>
            </p:nvSpPr>
            <p:spPr>
              <a:xfrm>
                <a:off x="720" y="0"/>
                <a:ext cx="347" cy="250"/>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OP</a:t>
                </a:r>
                <a:endParaRPr lang="en-US" altLang="zh-CN" sz="2000">
                  <a:latin typeface="Arial" panose="020B0604020202020204" pitchFamily="34" charset="0"/>
                  <a:ea typeface="宋体" panose="02010600030101010101" pitchFamily="2" charset="-122"/>
                </a:endParaRPr>
              </a:p>
            </p:txBody>
          </p:sp>
          <p:sp>
            <p:nvSpPr>
              <p:cNvPr id="77859" name="文本框 45091"/>
              <p:cNvSpPr txBox="1"/>
              <p:nvPr/>
            </p:nvSpPr>
            <p:spPr>
              <a:xfrm>
                <a:off x="3024" y="0"/>
                <a:ext cx="232" cy="250"/>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A</a:t>
                </a:r>
                <a:endParaRPr lang="en-US" altLang="zh-CN" sz="2000" baseline="-25000">
                  <a:latin typeface="Arial" panose="020B0604020202020204" pitchFamily="34" charset="0"/>
                  <a:ea typeface="宋体" panose="02010600030101010101" pitchFamily="2" charset="-122"/>
                </a:endParaRPr>
              </a:p>
            </p:txBody>
          </p:sp>
        </p:grpSp>
        <p:grpSp>
          <p:nvGrpSpPr>
            <p:cNvPr id="77860" name="组合 45092"/>
            <p:cNvGrpSpPr/>
            <p:nvPr/>
          </p:nvGrpSpPr>
          <p:grpSpPr>
            <a:xfrm>
              <a:off x="0" y="336"/>
              <a:ext cx="3901" cy="249"/>
              <a:chOff x="0" y="0"/>
              <a:chExt cx="3901" cy="141"/>
            </a:xfrm>
          </p:grpSpPr>
          <p:sp>
            <p:nvSpPr>
              <p:cNvPr id="77861" name="直接连接符 45093"/>
              <p:cNvSpPr/>
              <p:nvPr/>
            </p:nvSpPr>
            <p:spPr>
              <a:xfrm>
                <a:off x="952" y="136"/>
                <a:ext cx="681" cy="0"/>
              </a:xfrm>
              <a:prstGeom prst="line">
                <a:avLst/>
              </a:prstGeom>
              <a:ln w="9525">
                <a:noFill/>
              </a:ln>
            </p:spPr>
          </p:sp>
          <p:sp>
            <p:nvSpPr>
              <p:cNvPr id="77862" name="直接连接符 45094"/>
              <p:cNvSpPr/>
              <p:nvPr/>
            </p:nvSpPr>
            <p:spPr>
              <a:xfrm flipH="1">
                <a:off x="0" y="136"/>
                <a:ext cx="590" cy="0"/>
              </a:xfrm>
              <a:prstGeom prst="line">
                <a:avLst/>
              </a:prstGeom>
              <a:ln w="9525">
                <a:noFill/>
              </a:ln>
            </p:spPr>
          </p:sp>
          <p:sp>
            <p:nvSpPr>
              <p:cNvPr id="77863" name="文本框 45095"/>
              <p:cNvSpPr txBox="1"/>
              <p:nvPr/>
            </p:nvSpPr>
            <p:spPr>
              <a:xfrm>
                <a:off x="589" y="0"/>
                <a:ext cx="366" cy="141"/>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7</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sp>
            <p:nvSpPr>
              <p:cNvPr id="77864" name="直接连接符 45096"/>
              <p:cNvSpPr/>
              <p:nvPr/>
            </p:nvSpPr>
            <p:spPr>
              <a:xfrm>
                <a:off x="3356" y="136"/>
                <a:ext cx="545" cy="0"/>
              </a:xfrm>
              <a:prstGeom prst="line">
                <a:avLst/>
              </a:prstGeom>
              <a:ln w="9525">
                <a:noFill/>
              </a:ln>
            </p:spPr>
          </p:sp>
          <p:sp>
            <p:nvSpPr>
              <p:cNvPr id="77865" name="直接连接符 45097"/>
              <p:cNvSpPr/>
              <p:nvPr/>
            </p:nvSpPr>
            <p:spPr>
              <a:xfrm flipH="1">
                <a:off x="2449" y="136"/>
                <a:ext cx="499" cy="0"/>
              </a:xfrm>
              <a:prstGeom prst="line">
                <a:avLst/>
              </a:prstGeom>
              <a:ln w="9525">
                <a:noFill/>
              </a:ln>
            </p:spPr>
          </p:sp>
          <p:sp>
            <p:nvSpPr>
              <p:cNvPr id="77866" name="文本框 45098"/>
              <p:cNvSpPr txBox="1"/>
              <p:nvPr/>
            </p:nvSpPr>
            <p:spPr>
              <a:xfrm>
                <a:off x="2990" y="0"/>
                <a:ext cx="366" cy="141"/>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6</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sp>
            <p:nvSpPr>
              <p:cNvPr id="77867" name="直接连接符 45099"/>
              <p:cNvSpPr/>
              <p:nvPr/>
            </p:nvSpPr>
            <p:spPr>
              <a:xfrm>
                <a:off x="2268" y="136"/>
                <a:ext cx="181" cy="0"/>
              </a:xfrm>
              <a:prstGeom prst="line">
                <a:avLst/>
              </a:prstGeom>
              <a:ln w="9525">
                <a:noFill/>
              </a:ln>
            </p:spPr>
          </p:sp>
          <p:sp>
            <p:nvSpPr>
              <p:cNvPr id="77868" name="直接连接符 45100"/>
              <p:cNvSpPr/>
              <p:nvPr/>
            </p:nvSpPr>
            <p:spPr>
              <a:xfrm flipH="1">
                <a:off x="1633" y="136"/>
                <a:ext cx="272" cy="0"/>
              </a:xfrm>
              <a:prstGeom prst="line">
                <a:avLst/>
              </a:prstGeom>
              <a:ln w="9525">
                <a:noFill/>
              </a:ln>
            </p:spPr>
          </p:sp>
          <p:sp>
            <p:nvSpPr>
              <p:cNvPr id="77869" name="文本框 45101"/>
              <p:cNvSpPr txBox="1"/>
              <p:nvPr/>
            </p:nvSpPr>
            <p:spPr>
              <a:xfrm>
                <a:off x="1905" y="0"/>
                <a:ext cx="366" cy="141"/>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3</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grpSp>
      </p:grpSp>
      <p:sp>
        <p:nvSpPr>
          <p:cNvPr id="45103" name="文本框 45102"/>
          <p:cNvSpPr txBox="1"/>
          <p:nvPr/>
        </p:nvSpPr>
        <p:spPr>
          <a:xfrm>
            <a:off x="914400" y="4767263"/>
            <a:ext cx="6710363" cy="457200"/>
          </a:xfrm>
          <a:prstGeom prst="rect">
            <a:avLst/>
          </a:prstGeom>
          <a:noFill/>
          <a:ln w="9525">
            <a:noFill/>
          </a:ln>
        </p:spPr>
        <p:txBody>
          <a:bodyPr wrap="none" anchor="t" anchorCtr="0">
            <a:spAutoFit/>
          </a:bodyPr>
          <a:p>
            <a:pPr marL="342900" indent="-342900">
              <a:spcBef>
                <a:spcPct val="20000"/>
              </a:spcBef>
            </a:pPr>
            <a:r>
              <a:rPr lang="zh-CN" altLang="en-US" sz="2400" dirty="0">
                <a:latin typeface="Arial" panose="020B0604020202020204" pitchFamily="34" charset="0"/>
                <a:ea typeface="宋体" panose="02010600030101010101" pitchFamily="2" charset="-122"/>
              </a:rPr>
              <a:t>则相对寻址的位移量是：2</a:t>
            </a:r>
            <a:r>
              <a:rPr lang="zh-CN" altLang="en-US" sz="2400" baseline="30000" dirty="0">
                <a:latin typeface="Arial" panose="020B0604020202020204" pitchFamily="34" charset="0"/>
                <a:ea typeface="宋体" panose="02010600030101010101" pitchFamily="2" charset="-122"/>
              </a:rPr>
              <a:t>6</a:t>
            </a:r>
            <a:r>
              <a:rPr lang="zh-CN" altLang="en-US" sz="2400" dirty="0">
                <a:latin typeface="Arial" panose="020B0604020202020204" pitchFamily="34" charset="0"/>
                <a:ea typeface="宋体" panose="02010600030101010101" pitchFamily="2" charset="-122"/>
              </a:rPr>
              <a:t>（或写成</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32~+31）</a:t>
            </a:r>
            <a:endParaRPr lang="zh-CN" altLang="en-US" sz="2400" dirty="0">
              <a:latin typeface="Arial" panose="020B0604020202020204" pitchFamily="34" charset="0"/>
              <a:ea typeface="宋体" panose="02010600030101010101" pitchFamily="2" charset="-122"/>
            </a:endParaRPr>
          </a:p>
        </p:txBody>
      </p:sp>
      <p:sp>
        <p:nvSpPr>
          <p:cNvPr id="77871"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linds(horizontal)">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blinds(horizontal)">
                                      <p:cBhvr>
                                        <p:cTn id="12" dur="500"/>
                                        <p:tgtEl>
                                          <p:spTgt spid="45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77"/>
                                        </p:tgtEl>
                                        <p:attrNameLst>
                                          <p:attrName>style.visibility</p:attrName>
                                        </p:attrNameLst>
                                      </p:cBhvr>
                                      <p:to>
                                        <p:strVal val="visible"/>
                                      </p:to>
                                    </p:set>
                                    <p:animEffect transition="in" filter="blinds(horizontal)">
                                      <p:cBhvr>
                                        <p:cTn id="17" dur="500"/>
                                        <p:tgtEl>
                                          <p:spTgt spid="450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084"/>
                                        </p:tgtEl>
                                        <p:attrNameLst>
                                          <p:attrName>style.visibility</p:attrName>
                                        </p:attrNameLst>
                                      </p:cBhvr>
                                      <p:to>
                                        <p:strVal val="visible"/>
                                      </p:to>
                                    </p:set>
                                    <p:animEffect transition="in" filter="blinds(horizontal)">
                                      <p:cBhvr>
                                        <p:cTn id="22" dur="500"/>
                                        <p:tgtEl>
                                          <p:spTgt spid="450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085"/>
                                        </p:tgtEl>
                                        <p:attrNameLst>
                                          <p:attrName>style.visibility</p:attrName>
                                        </p:attrNameLst>
                                      </p:cBhvr>
                                      <p:to>
                                        <p:strVal val="visible"/>
                                      </p:to>
                                    </p:set>
                                    <p:animEffect transition="in" filter="blinds(horizontal)">
                                      <p:cBhvr>
                                        <p:cTn id="27" dur="500"/>
                                        <p:tgtEl>
                                          <p:spTgt spid="4508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103"/>
                                        </p:tgtEl>
                                        <p:attrNameLst>
                                          <p:attrName>style.visibility</p:attrName>
                                        </p:attrNameLst>
                                      </p:cBhvr>
                                      <p:to>
                                        <p:strVal val="visible"/>
                                      </p:to>
                                    </p:set>
                                    <p:animEffect transition="in" filter="blinds(horizontal)">
                                      <p:cBhvr>
                                        <p:cTn id="32" dur="500"/>
                                        <p:tgtEl>
                                          <p:spTgt spid="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84" grpId="0"/>
      <p:bldP spid="4510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框 46081"/>
          <p:cNvSpPr txBox="1"/>
          <p:nvPr/>
        </p:nvSpPr>
        <p:spPr>
          <a:xfrm>
            <a:off x="228600" y="838200"/>
            <a:ext cx="3509963" cy="396875"/>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①                      </a:t>
            </a:r>
            <a:r>
              <a:rPr lang="zh-CN" altLang="en-US" sz="2000">
                <a:latin typeface="Arial" panose="020B0604020202020204" pitchFamily="34" charset="0"/>
                <a:ea typeface="宋体" panose="02010600030101010101" pitchFamily="2" charset="-122"/>
              </a:rPr>
              <a:t>执行时间最短</a:t>
            </a:r>
            <a:endParaRPr lang="zh-CN" altLang="en-US" sz="2000">
              <a:latin typeface="Arial" panose="020B0604020202020204" pitchFamily="34" charset="0"/>
              <a:ea typeface="宋体" panose="02010600030101010101" pitchFamily="2" charset="-122"/>
            </a:endParaRPr>
          </a:p>
        </p:txBody>
      </p:sp>
      <p:sp>
        <p:nvSpPr>
          <p:cNvPr id="46083" name="文本框 46082"/>
          <p:cNvSpPr txBox="1"/>
          <p:nvPr/>
        </p:nvSpPr>
        <p:spPr>
          <a:xfrm>
            <a:off x="228600" y="1447800"/>
            <a:ext cx="3370263" cy="396875"/>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②                    </a:t>
            </a:r>
            <a:r>
              <a:rPr lang="zh-CN" altLang="en-US" sz="2000">
                <a:latin typeface="Arial" panose="020B0604020202020204" pitchFamily="34" charset="0"/>
                <a:ea typeface="宋体" panose="02010600030101010101" pitchFamily="2" charset="-122"/>
              </a:rPr>
              <a:t>执行时间最长</a:t>
            </a:r>
            <a:endParaRPr lang="zh-CN" altLang="en-US" sz="2000">
              <a:latin typeface="Arial" panose="020B0604020202020204" pitchFamily="34" charset="0"/>
              <a:ea typeface="宋体" panose="02010600030101010101" pitchFamily="2" charset="-122"/>
            </a:endParaRPr>
          </a:p>
        </p:txBody>
      </p:sp>
      <p:sp>
        <p:nvSpPr>
          <p:cNvPr id="46084" name="文本框 46083"/>
          <p:cNvSpPr txBox="1"/>
          <p:nvPr/>
        </p:nvSpPr>
        <p:spPr>
          <a:xfrm>
            <a:off x="228600" y="2413000"/>
            <a:ext cx="3509963" cy="396875"/>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③                      </a:t>
            </a:r>
            <a:r>
              <a:rPr lang="zh-CN" altLang="en-US" sz="2000">
                <a:latin typeface="Arial" panose="020B0604020202020204" pitchFamily="34" charset="0"/>
                <a:ea typeface="宋体" panose="02010600030101010101" pitchFamily="2" charset="-122"/>
              </a:rPr>
              <a:t>便于程序浮动</a:t>
            </a:r>
            <a:endParaRPr lang="zh-CN" altLang="en-US" sz="2000">
              <a:latin typeface="Arial" panose="020B0604020202020204" pitchFamily="34" charset="0"/>
              <a:ea typeface="宋体" panose="02010600030101010101" pitchFamily="2" charset="-122"/>
            </a:endParaRPr>
          </a:p>
        </p:txBody>
      </p:sp>
      <p:sp>
        <p:nvSpPr>
          <p:cNvPr id="46085" name="文本框 46084"/>
          <p:cNvSpPr txBox="1"/>
          <p:nvPr/>
        </p:nvSpPr>
        <p:spPr>
          <a:xfrm>
            <a:off x="228600" y="3581400"/>
            <a:ext cx="4021138" cy="396875"/>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④                      </a:t>
            </a:r>
            <a:r>
              <a:rPr lang="zh-CN" altLang="en-US" sz="2000">
                <a:latin typeface="Arial" panose="020B0604020202020204" pitchFamily="34" charset="0"/>
                <a:ea typeface="宋体" panose="02010600030101010101" pitchFamily="2" charset="-122"/>
              </a:rPr>
              <a:t>便于处理数组问题</a:t>
            </a:r>
            <a:endParaRPr lang="zh-CN" altLang="en-US" sz="2000">
              <a:latin typeface="Arial" panose="020B0604020202020204" pitchFamily="34" charset="0"/>
              <a:ea typeface="宋体" panose="02010600030101010101" pitchFamily="2" charset="-122"/>
            </a:endParaRPr>
          </a:p>
        </p:txBody>
      </p:sp>
      <p:sp>
        <p:nvSpPr>
          <p:cNvPr id="46086" name="矩形 46085"/>
          <p:cNvSpPr/>
          <p:nvPr/>
        </p:nvSpPr>
        <p:spPr>
          <a:xfrm>
            <a:off x="685800" y="3581400"/>
            <a:ext cx="1206500" cy="396875"/>
          </a:xfrm>
          <a:prstGeom prst="rect">
            <a:avLst/>
          </a:prstGeom>
          <a:noFill/>
          <a:ln w="9525">
            <a:noFill/>
          </a:ln>
        </p:spPr>
        <p:txBody>
          <a:bodyPr wrap="none" anchor="t" anchorCtr="0">
            <a:spAutoFit/>
          </a:bodyPr>
          <a:p>
            <a:pPr marL="342900" indent="-342900">
              <a:spcBef>
                <a:spcPct val="20000"/>
              </a:spcBef>
            </a:pPr>
            <a:r>
              <a:rPr lang="zh-CN" altLang="en-US" sz="2000">
                <a:solidFill>
                  <a:schemeClr val="hlink"/>
                </a:solidFill>
                <a:latin typeface="Arial" panose="020B0604020202020204" pitchFamily="34" charset="0"/>
                <a:ea typeface="宋体" panose="02010600030101010101" pitchFamily="2" charset="-122"/>
              </a:rPr>
              <a:t>变址寻址</a:t>
            </a:r>
            <a:endParaRPr lang="zh-CN" altLang="en-US" sz="2000">
              <a:solidFill>
                <a:schemeClr val="hlink"/>
              </a:solidFill>
              <a:latin typeface="Arial" panose="020B0604020202020204" pitchFamily="34" charset="0"/>
              <a:ea typeface="宋体" panose="02010600030101010101" pitchFamily="2" charset="-122"/>
            </a:endParaRPr>
          </a:p>
        </p:txBody>
      </p:sp>
      <p:sp>
        <p:nvSpPr>
          <p:cNvPr id="46087" name="矩形 46086"/>
          <p:cNvSpPr/>
          <p:nvPr/>
        </p:nvSpPr>
        <p:spPr>
          <a:xfrm>
            <a:off x="838200" y="2438400"/>
            <a:ext cx="1206500" cy="396875"/>
          </a:xfrm>
          <a:prstGeom prst="rect">
            <a:avLst/>
          </a:prstGeom>
          <a:noFill/>
          <a:ln w="9525">
            <a:noFill/>
          </a:ln>
        </p:spPr>
        <p:txBody>
          <a:bodyPr anchor="t" anchorCtr="0">
            <a:spAutoFit/>
          </a:bodyPr>
          <a:p>
            <a:pPr marL="342900" indent="-342900">
              <a:spcBef>
                <a:spcPct val="20000"/>
              </a:spcBef>
            </a:pPr>
            <a:r>
              <a:rPr lang="zh-CN" altLang="en-US" sz="2000">
                <a:solidFill>
                  <a:schemeClr val="hlink"/>
                </a:solidFill>
                <a:latin typeface="Arial" panose="020B0604020202020204" pitchFamily="34" charset="0"/>
                <a:ea typeface="宋体" panose="02010600030101010101" pitchFamily="2" charset="-122"/>
              </a:rPr>
              <a:t>相对寻址</a:t>
            </a:r>
            <a:endParaRPr lang="zh-CN" altLang="en-US" sz="2000">
              <a:solidFill>
                <a:schemeClr val="hlink"/>
              </a:solidFill>
              <a:latin typeface="Arial" panose="020B0604020202020204" pitchFamily="34" charset="0"/>
              <a:ea typeface="宋体" panose="02010600030101010101" pitchFamily="2" charset="-122"/>
            </a:endParaRPr>
          </a:p>
        </p:txBody>
      </p:sp>
      <p:sp>
        <p:nvSpPr>
          <p:cNvPr id="46088" name="文本框 46087"/>
          <p:cNvSpPr txBox="1"/>
          <p:nvPr/>
        </p:nvSpPr>
        <p:spPr>
          <a:xfrm>
            <a:off x="304800" y="257175"/>
            <a:ext cx="966788" cy="457200"/>
          </a:xfrm>
          <a:prstGeom prst="rect">
            <a:avLst/>
          </a:prstGeom>
          <a:noFill/>
          <a:ln w="9525">
            <a:noFill/>
          </a:ln>
        </p:spPr>
        <p:txBody>
          <a:bodyPr wrap="none" anchor="t" anchorCtr="0">
            <a:spAutoFit/>
          </a:bodyPr>
          <a:p>
            <a:pPr marL="342900" indent="-342900">
              <a:spcBef>
                <a:spcPct val="2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6</a:t>
            </a:r>
            <a:r>
              <a:rPr lang="zh-CN" altLang="en-US" sz="2400">
                <a:latin typeface="Arial" panose="020B0604020202020204" pitchFamily="34" charset="0"/>
                <a:ea typeface="宋体" panose="02010600030101010101" pitchFamily="2" charset="-122"/>
              </a:rPr>
              <a:t>）</a:t>
            </a:r>
            <a:endParaRPr lang="zh-CN" altLang="en-US" sz="2400">
              <a:latin typeface="Arial" panose="020B0604020202020204" pitchFamily="34" charset="0"/>
              <a:ea typeface="宋体" panose="02010600030101010101" pitchFamily="2" charset="-122"/>
            </a:endParaRPr>
          </a:p>
        </p:txBody>
      </p:sp>
      <p:sp>
        <p:nvSpPr>
          <p:cNvPr id="46089" name="矩形 46088"/>
          <p:cNvSpPr/>
          <p:nvPr/>
        </p:nvSpPr>
        <p:spPr>
          <a:xfrm>
            <a:off x="609600" y="838200"/>
            <a:ext cx="1462088" cy="396875"/>
          </a:xfrm>
          <a:prstGeom prst="rect">
            <a:avLst/>
          </a:prstGeom>
          <a:noFill/>
          <a:ln w="9525">
            <a:noFill/>
          </a:ln>
        </p:spPr>
        <p:txBody>
          <a:bodyPr wrap="none" anchor="t" anchorCtr="0">
            <a:spAutoFit/>
          </a:bodyPr>
          <a:p>
            <a:pPr marL="342900" indent="-342900">
              <a:spcBef>
                <a:spcPct val="20000"/>
              </a:spcBef>
            </a:pPr>
            <a:r>
              <a:rPr lang="zh-CN" altLang="en-US" sz="2000">
                <a:solidFill>
                  <a:schemeClr val="hlink"/>
                </a:solidFill>
                <a:latin typeface="Arial" panose="020B0604020202020204" pitchFamily="34" charset="0"/>
                <a:ea typeface="宋体" panose="02010600030101010101" pitchFamily="2" charset="-122"/>
              </a:rPr>
              <a:t>立即数寻址</a:t>
            </a:r>
            <a:endParaRPr lang="zh-CN" altLang="en-US" sz="2000">
              <a:solidFill>
                <a:schemeClr val="hlink"/>
              </a:solidFill>
              <a:latin typeface="Arial" panose="020B0604020202020204" pitchFamily="34" charset="0"/>
              <a:ea typeface="宋体" panose="02010600030101010101" pitchFamily="2" charset="-122"/>
            </a:endParaRPr>
          </a:p>
        </p:txBody>
      </p:sp>
      <p:sp>
        <p:nvSpPr>
          <p:cNvPr id="46090" name="矩形 46089"/>
          <p:cNvSpPr/>
          <p:nvPr/>
        </p:nvSpPr>
        <p:spPr>
          <a:xfrm>
            <a:off x="762000" y="1447800"/>
            <a:ext cx="1206500" cy="396875"/>
          </a:xfrm>
          <a:prstGeom prst="rect">
            <a:avLst/>
          </a:prstGeom>
          <a:noFill/>
          <a:ln w="9525">
            <a:noFill/>
          </a:ln>
        </p:spPr>
        <p:txBody>
          <a:bodyPr anchor="t" anchorCtr="0">
            <a:spAutoFit/>
          </a:bodyPr>
          <a:p>
            <a:pPr marL="342900" indent="-342900">
              <a:spcBef>
                <a:spcPct val="20000"/>
              </a:spcBef>
            </a:pPr>
            <a:r>
              <a:rPr lang="zh-CN" altLang="en-US" sz="2000">
                <a:solidFill>
                  <a:schemeClr val="hlink"/>
                </a:solidFill>
                <a:latin typeface="Arial" panose="020B0604020202020204" pitchFamily="34" charset="0"/>
                <a:ea typeface="宋体" panose="02010600030101010101" pitchFamily="2" charset="-122"/>
              </a:rPr>
              <a:t>间接寻址</a:t>
            </a:r>
            <a:endParaRPr lang="zh-CN" altLang="en-US" sz="2000">
              <a:solidFill>
                <a:schemeClr val="hlink"/>
              </a:solidFill>
              <a:latin typeface="Arial" panose="020B0604020202020204" pitchFamily="34" charset="0"/>
              <a:ea typeface="宋体" panose="02010600030101010101" pitchFamily="2" charset="-122"/>
            </a:endParaRPr>
          </a:p>
        </p:txBody>
      </p:sp>
      <p:sp>
        <p:nvSpPr>
          <p:cNvPr id="78858"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blinds(horizontal)">
                                      <p:cBhvr>
                                        <p:cTn id="7" dur="500"/>
                                        <p:tgtEl>
                                          <p:spTgt spid="460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blinds(horizontal)">
                                      <p:cBhvr>
                                        <p:cTn id="12" dur="500"/>
                                        <p:tgtEl>
                                          <p:spTgt spid="4608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089"/>
                                        </p:tgtEl>
                                        <p:attrNameLst>
                                          <p:attrName>style.visibility</p:attrName>
                                        </p:attrNameLst>
                                      </p:cBhvr>
                                      <p:to>
                                        <p:strVal val="visible"/>
                                      </p:to>
                                    </p:set>
                                    <p:animEffect transition="in" filter="blinds(horizontal)">
                                      <p:cBhvr>
                                        <p:cTn id="15" dur="500"/>
                                        <p:tgtEl>
                                          <p:spTgt spid="4608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6083"/>
                                        </p:tgtEl>
                                        <p:attrNameLst>
                                          <p:attrName>style.visibility</p:attrName>
                                        </p:attrNameLst>
                                      </p:cBhvr>
                                      <p:to>
                                        <p:strVal val="visible"/>
                                      </p:to>
                                    </p:set>
                                    <p:animEffect transition="in" filter="blinds(horizontal)">
                                      <p:cBhvr>
                                        <p:cTn id="20" dur="500"/>
                                        <p:tgtEl>
                                          <p:spTgt spid="4608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6090"/>
                                        </p:tgtEl>
                                        <p:attrNameLst>
                                          <p:attrName>style.visibility</p:attrName>
                                        </p:attrNameLst>
                                      </p:cBhvr>
                                      <p:to>
                                        <p:strVal val="visible"/>
                                      </p:to>
                                    </p:set>
                                    <p:animEffect transition="in" filter="blinds(horizontal)">
                                      <p:cBhvr>
                                        <p:cTn id="23" dur="500"/>
                                        <p:tgtEl>
                                          <p:spTgt spid="4609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6084"/>
                                        </p:tgtEl>
                                        <p:attrNameLst>
                                          <p:attrName>style.visibility</p:attrName>
                                        </p:attrNameLst>
                                      </p:cBhvr>
                                      <p:to>
                                        <p:strVal val="visible"/>
                                      </p:to>
                                    </p:set>
                                    <p:animEffect transition="in" filter="blinds(horizontal)">
                                      <p:cBhvr>
                                        <p:cTn id="28" dur="500"/>
                                        <p:tgtEl>
                                          <p:spTgt spid="4608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6087"/>
                                        </p:tgtEl>
                                        <p:attrNameLst>
                                          <p:attrName>style.visibility</p:attrName>
                                        </p:attrNameLst>
                                      </p:cBhvr>
                                      <p:to>
                                        <p:strVal val="visible"/>
                                      </p:to>
                                    </p:set>
                                    <p:animEffect transition="in" filter="blinds(horizontal)">
                                      <p:cBhvr>
                                        <p:cTn id="31" dur="500"/>
                                        <p:tgtEl>
                                          <p:spTgt spid="4608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6085"/>
                                        </p:tgtEl>
                                        <p:attrNameLst>
                                          <p:attrName>style.visibility</p:attrName>
                                        </p:attrNameLst>
                                      </p:cBhvr>
                                      <p:to>
                                        <p:strVal val="visible"/>
                                      </p:to>
                                    </p:set>
                                    <p:animEffect transition="in" filter="blinds(horizontal)">
                                      <p:cBhvr>
                                        <p:cTn id="36" dur="500"/>
                                        <p:tgtEl>
                                          <p:spTgt spid="4608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6086"/>
                                        </p:tgtEl>
                                        <p:attrNameLst>
                                          <p:attrName>style.visibility</p:attrName>
                                        </p:attrNameLst>
                                      </p:cBhvr>
                                      <p:to>
                                        <p:strVal val="visible"/>
                                      </p:to>
                                    </p:set>
                                    <p:animEffect transition="in" filter="blinds(horizontal)">
                                      <p:cBhvr>
                                        <p:cTn id="39"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p:bldP spid="46084" grpId="0"/>
      <p:bldP spid="46085" grpId="0"/>
      <p:bldP spid="46086" grpId="0"/>
      <p:bldP spid="46087" grpId="0"/>
      <p:bldP spid="46088" grpId="0"/>
      <p:bldP spid="46089" grpId="0"/>
      <p:bldP spid="4609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矩形 47105"/>
          <p:cNvSpPr/>
          <p:nvPr/>
        </p:nvSpPr>
        <p:spPr>
          <a:xfrm>
            <a:off x="0" y="6021388"/>
            <a:ext cx="9144000" cy="836612"/>
          </a:xfrm>
          <a:prstGeom prst="rect">
            <a:avLst/>
          </a:prstGeom>
          <a:solidFill>
            <a:schemeClr val="bg1"/>
          </a:solidFill>
          <a:ln w="9525">
            <a:noFill/>
          </a:ln>
        </p:spPr>
        <p:txBody>
          <a:bodyPr anchor="t" anchorCtr="0"/>
          <a:p>
            <a:endParaRPr lang="zh-CN" altLang="en-US">
              <a:latin typeface="Arial" panose="020B0604020202020204" pitchFamily="34" charset="0"/>
              <a:ea typeface="宋体" panose="02010600030101010101" pitchFamily="2" charset="-122"/>
            </a:endParaRPr>
          </a:p>
        </p:txBody>
      </p:sp>
      <p:sp>
        <p:nvSpPr>
          <p:cNvPr id="79874" name="矩形 47106"/>
          <p:cNvSpPr/>
          <p:nvPr/>
        </p:nvSpPr>
        <p:spPr>
          <a:xfrm>
            <a:off x="1639888" y="2435225"/>
            <a:ext cx="2592387" cy="393700"/>
          </a:xfrm>
          <a:prstGeom prst="rect">
            <a:avLst/>
          </a:prstGeom>
          <a:solidFill>
            <a:srgbClr val="808000">
              <a:alpha val="10999"/>
            </a:srgbClr>
          </a:solidFill>
          <a:ln w="25400" cap="flat" cmpd="sng">
            <a:solidFill>
              <a:schemeClr val="tx2"/>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9875" name="矩形 47107"/>
          <p:cNvSpPr/>
          <p:nvPr/>
        </p:nvSpPr>
        <p:spPr>
          <a:xfrm>
            <a:off x="4232275" y="2435225"/>
            <a:ext cx="1295400" cy="393700"/>
          </a:xfrm>
          <a:prstGeom prst="rect">
            <a:avLst/>
          </a:prstGeom>
          <a:solidFill>
            <a:srgbClr val="CC99FF">
              <a:alpha val="14000"/>
            </a:srgbClr>
          </a:solidFill>
          <a:ln w="25400" cap="flat" cmpd="sng">
            <a:solidFill>
              <a:schemeClr val="tx2"/>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9876" name="文本框 47108"/>
          <p:cNvSpPr txBox="1"/>
          <p:nvPr/>
        </p:nvSpPr>
        <p:spPr>
          <a:xfrm>
            <a:off x="4303713" y="2435225"/>
            <a:ext cx="1206500" cy="396875"/>
          </a:xfrm>
          <a:prstGeom prst="rect">
            <a:avLst/>
          </a:prstGeom>
          <a:noFill/>
          <a:ln w="9525">
            <a:noFill/>
          </a:ln>
        </p:spPr>
        <p:txBody>
          <a:bodyPr wrap="none" anchor="t" anchorCtr="0">
            <a:spAutoFit/>
          </a:bodyPr>
          <a:p>
            <a:pPr marL="342900" indent="-342900">
              <a:spcBef>
                <a:spcPct val="20000"/>
              </a:spcBef>
            </a:pPr>
            <a:r>
              <a:rPr lang="zh-CN" altLang="en-US" sz="2000">
                <a:latin typeface="Arial" panose="020B0604020202020204" pitchFamily="34" charset="0"/>
                <a:ea typeface="宋体" panose="02010600030101010101" pitchFamily="2" charset="-122"/>
              </a:rPr>
              <a:t>寻址特征</a:t>
            </a:r>
            <a:endParaRPr lang="zh-CN" altLang="en-US" sz="2000">
              <a:latin typeface="Arial" panose="020B0604020202020204" pitchFamily="34" charset="0"/>
              <a:ea typeface="宋体" panose="02010600030101010101" pitchFamily="2" charset="-122"/>
            </a:endParaRPr>
          </a:p>
        </p:txBody>
      </p:sp>
      <p:sp>
        <p:nvSpPr>
          <p:cNvPr id="79877" name="矩形 47109"/>
          <p:cNvSpPr/>
          <p:nvPr/>
        </p:nvSpPr>
        <p:spPr>
          <a:xfrm>
            <a:off x="5527675" y="2435225"/>
            <a:ext cx="2305050" cy="393700"/>
          </a:xfrm>
          <a:prstGeom prst="rect">
            <a:avLst/>
          </a:prstGeom>
          <a:solidFill>
            <a:srgbClr val="339966">
              <a:alpha val="17000"/>
            </a:srgbClr>
          </a:solidFill>
          <a:ln w="25400" cap="flat" cmpd="sng">
            <a:solidFill>
              <a:schemeClr val="tx2"/>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9878" name="文本框 47110"/>
          <p:cNvSpPr txBox="1"/>
          <p:nvPr/>
        </p:nvSpPr>
        <p:spPr>
          <a:xfrm>
            <a:off x="2574925" y="2435225"/>
            <a:ext cx="550863" cy="396875"/>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OP</a:t>
            </a:r>
            <a:endParaRPr lang="en-US" altLang="zh-CN" sz="2000">
              <a:latin typeface="Arial" panose="020B0604020202020204" pitchFamily="34" charset="0"/>
              <a:ea typeface="宋体" panose="02010600030101010101" pitchFamily="2" charset="-122"/>
            </a:endParaRPr>
          </a:p>
        </p:txBody>
      </p:sp>
      <p:sp>
        <p:nvSpPr>
          <p:cNvPr id="79879" name="文本框 47111"/>
          <p:cNvSpPr txBox="1"/>
          <p:nvPr/>
        </p:nvSpPr>
        <p:spPr>
          <a:xfrm>
            <a:off x="6535738" y="2435225"/>
            <a:ext cx="460375" cy="396875"/>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A</a:t>
            </a:r>
            <a:r>
              <a:rPr lang="en-US" altLang="zh-CN" sz="2000" baseline="-25000">
                <a:latin typeface="Arial" panose="020B0604020202020204" pitchFamily="34" charset="0"/>
                <a:ea typeface="宋体" panose="02010600030101010101" pitchFamily="2" charset="-122"/>
              </a:rPr>
              <a:t>1</a:t>
            </a:r>
            <a:endParaRPr lang="en-US" altLang="zh-CN" sz="2000" baseline="-25000">
              <a:latin typeface="Arial" panose="020B0604020202020204" pitchFamily="34" charset="0"/>
              <a:ea typeface="宋体" panose="02010600030101010101" pitchFamily="2" charset="-122"/>
            </a:endParaRPr>
          </a:p>
        </p:txBody>
      </p:sp>
      <p:grpSp>
        <p:nvGrpSpPr>
          <p:cNvPr id="47113" name="组合 47112"/>
          <p:cNvGrpSpPr/>
          <p:nvPr/>
        </p:nvGrpSpPr>
        <p:grpSpPr>
          <a:xfrm>
            <a:off x="1639888" y="2062163"/>
            <a:ext cx="6192837" cy="396875"/>
            <a:chOff x="0" y="0"/>
            <a:chExt cx="3901" cy="250"/>
          </a:xfrm>
        </p:grpSpPr>
        <p:sp>
          <p:nvSpPr>
            <p:cNvPr id="79881" name="直接连接符 47113"/>
            <p:cNvSpPr/>
            <p:nvPr/>
          </p:nvSpPr>
          <p:spPr>
            <a:xfrm>
              <a:off x="952" y="136"/>
              <a:ext cx="681" cy="0"/>
            </a:xfrm>
            <a:prstGeom prst="line">
              <a:avLst/>
            </a:prstGeom>
            <a:ln w="9525">
              <a:noFill/>
            </a:ln>
          </p:spPr>
        </p:sp>
        <p:sp>
          <p:nvSpPr>
            <p:cNvPr id="79882" name="直接连接符 47114"/>
            <p:cNvSpPr/>
            <p:nvPr/>
          </p:nvSpPr>
          <p:spPr>
            <a:xfrm flipH="1">
              <a:off x="0" y="136"/>
              <a:ext cx="590" cy="0"/>
            </a:xfrm>
            <a:prstGeom prst="line">
              <a:avLst/>
            </a:prstGeom>
            <a:ln w="9525">
              <a:noFill/>
            </a:ln>
          </p:spPr>
        </p:sp>
        <p:sp>
          <p:nvSpPr>
            <p:cNvPr id="79883" name="文本框 47115"/>
            <p:cNvSpPr txBox="1"/>
            <p:nvPr/>
          </p:nvSpPr>
          <p:spPr>
            <a:xfrm>
              <a:off x="589" y="0"/>
              <a:ext cx="366" cy="250"/>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7</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sp>
          <p:nvSpPr>
            <p:cNvPr id="79884" name="直接连接符 47116"/>
            <p:cNvSpPr/>
            <p:nvPr/>
          </p:nvSpPr>
          <p:spPr>
            <a:xfrm>
              <a:off x="3356" y="136"/>
              <a:ext cx="545" cy="0"/>
            </a:xfrm>
            <a:prstGeom prst="line">
              <a:avLst/>
            </a:prstGeom>
            <a:ln w="9525">
              <a:noFill/>
            </a:ln>
          </p:spPr>
        </p:sp>
        <p:sp>
          <p:nvSpPr>
            <p:cNvPr id="79885" name="直接连接符 47117"/>
            <p:cNvSpPr/>
            <p:nvPr/>
          </p:nvSpPr>
          <p:spPr>
            <a:xfrm flipH="1">
              <a:off x="2449" y="136"/>
              <a:ext cx="499" cy="0"/>
            </a:xfrm>
            <a:prstGeom prst="line">
              <a:avLst/>
            </a:prstGeom>
            <a:ln w="9525">
              <a:noFill/>
            </a:ln>
          </p:spPr>
        </p:sp>
        <p:sp>
          <p:nvSpPr>
            <p:cNvPr id="79886" name="文本框 47118"/>
            <p:cNvSpPr txBox="1"/>
            <p:nvPr/>
          </p:nvSpPr>
          <p:spPr>
            <a:xfrm>
              <a:off x="2990" y="0"/>
              <a:ext cx="366" cy="250"/>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6</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sp>
          <p:nvSpPr>
            <p:cNvPr id="79887" name="直接连接符 47119"/>
            <p:cNvSpPr/>
            <p:nvPr/>
          </p:nvSpPr>
          <p:spPr>
            <a:xfrm>
              <a:off x="2268" y="136"/>
              <a:ext cx="181" cy="0"/>
            </a:xfrm>
            <a:prstGeom prst="line">
              <a:avLst/>
            </a:prstGeom>
            <a:ln w="9525">
              <a:noFill/>
            </a:ln>
          </p:spPr>
        </p:sp>
        <p:sp>
          <p:nvSpPr>
            <p:cNvPr id="79888" name="直接连接符 47120"/>
            <p:cNvSpPr/>
            <p:nvPr/>
          </p:nvSpPr>
          <p:spPr>
            <a:xfrm flipH="1">
              <a:off x="1633" y="136"/>
              <a:ext cx="272" cy="0"/>
            </a:xfrm>
            <a:prstGeom prst="line">
              <a:avLst/>
            </a:prstGeom>
            <a:ln w="9525">
              <a:noFill/>
            </a:ln>
          </p:spPr>
        </p:sp>
        <p:sp>
          <p:nvSpPr>
            <p:cNvPr id="79889" name="文本框 47121"/>
            <p:cNvSpPr txBox="1"/>
            <p:nvPr/>
          </p:nvSpPr>
          <p:spPr>
            <a:xfrm>
              <a:off x="1905" y="0"/>
              <a:ext cx="366" cy="250"/>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3</a:t>
              </a:r>
              <a:r>
                <a:rPr lang="zh-CN" altLang="en-US" sz="2000">
                  <a:latin typeface="Arial" panose="020B0604020202020204" pitchFamily="34" charset="0"/>
                  <a:ea typeface="宋体" panose="02010600030101010101" pitchFamily="2" charset="-122"/>
                </a:rPr>
                <a:t>位</a:t>
              </a:r>
              <a:endParaRPr lang="zh-CN" altLang="en-US" sz="2000">
                <a:latin typeface="Arial" panose="020B0604020202020204" pitchFamily="34" charset="0"/>
                <a:ea typeface="宋体" panose="02010600030101010101" pitchFamily="2" charset="-122"/>
              </a:endParaRPr>
            </a:p>
          </p:txBody>
        </p:sp>
      </p:grpSp>
      <p:sp>
        <p:nvSpPr>
          <p:cNvPr id="79890" name="矩形 47122"/>
          <p:cNvSpPr/>
          <p:nvPr/>
        </p:nvSpPr>
        <p:spPr>
          <a:xfrm>
            <a:off x="1628775" y="2819400"/>
            <a:ext cx="6192838" cy="433388"/>
          </a:xfrm>
          <a:prstGeom prst="rect">
            <a:avLst/>
          </a:prstGeom>
          <a:solidFill>
            <a:srgbClr val="339966">
              <a:alpha val="14000"/>
            </a:srgbClr>
          </a:solidFill>
          <a:ln w="25400" cap="flat" cmpd="sng">
            <a:solidFill>
              <a:schemeClr val="tx2"/>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79891" name="文本框 47123"/>
          <p:cNvSpPr txBox="1"/>
          <p:nvPr/>
        </p:nvSpPr>
        <p:spPr>
          <a:xfrm>
            <a:off x="4579938" y="2819400"/>
            <a:ext cx="460375" cy="396875"/>
          </a:xfrm>
          <a:prstGeom prst="rect">
            <a:avLst/>
          </a:prstGeom>
          <a:noFill/>
          <a:ln w="9525">
            <a:noFill/>
          </a:ln>
        </p:spPr>
        <p:txBody>
          <a:bodyPr wrap="none" anchor="t" anchorCtr="0">
            <a:spAutoFit/>
          </a:bodyPr>
          <a:p>
            <a:pPr marL="342900" indent="-342900">
              <a:spcBef>
                <a:spcPct val="20000"/>
              </a:spcBef>
            </a:pPr>
            <a:r>
              <a:rPr lang="en-US" altLang="zh-CN" sz="2000">
                <a:latin typeface="Arial" panose="020B0604020202020204" pitchFamily="34" charset="0"/>
                <a:ea typeface="宋体" panose="02010600030101010101" pitchFamily="2" charset="-122"/>
              </a:rPr>
              <a:t>A</a:t>
            </a:r>
            <a:r>
              <a:rPr lang="en-US" altLang="zh-CN" sz="2000" baseline="-25000">
                <a:latin typeface="Arial" panose="020B0604020202020204" pitchFamily="34" charset="0"/>
                <a:ea typeface="宋体" panose="02010600030101010101" pitchFamily="2" charset="-122"/>
              </a:rPr>
              <a:t>2</a:t>
            </a:r>
            <a:endParaRPr lang="en-US" altLang="zh-CN" sz="2000" baseline="-25000">
              <a:latin typeface="Arial" panose="020B0604020202020204" pitchFamily="34" charset="0"/>
              <a:ea typeface="宋体" panose="02010600030101010101" pitchFamily="2" charset="-122"/>
            </a:endParaRPr>
          </a:p>
        </p:txBody>
      </p:sp>
      <p:sp>
        <p:nvSpPr>
          <p:cNvPr id="47125" name="文本框 47124"/>
          <p:cNvSpPr txBox="1"/>
          <p:nvPr/>
        </p:nvSpPr>
        <p:spPr>
          <a:xfrm>
            <a:off x="1547813" y="3359150"/>
            <a:ext cx="6397625" cy="762000"/>
          </a:xfrm>
          <a:prstGeom prst="rect">
            <a:avLst/>
          </a:prstGeom>
          <a:noFill/>
          <a:ln w="9525">
            <a:noFill/>
          </a:ln>
        </p:spPr>
        <p:txBody>
          <a:bodyPr wrap="none" anchor="t" anchorCtr="0">
            <a:spAutoFit/>
          </a:bodyPr>
          <a:p>
            <a:pPr marL="342900" indent="-342900">
              <a:spcBef>
                <a:spcPct val="20000"/>
              </a:spcBef>
            </a:pPr>
            <a:r>
              <a:rPr lang="zh-CN" altLang="en-US" sz="2000">
                <a:latin typeface="Arial" panose="020B0604020202020204" pitchFamily="34" charset="0"/>
                <a:ea typeface="宋体" panose="02010600030101010101" pitchFamily="2" charset="-122"/>
              </a:rPr>
              <a:t>指令的地址字段长为 </a:t>
            </a:r>
            <a:r>
              <a:rPr lang="en-US" altLang="zh-CN" sz="2000">
                <a:latin typeface="Arial" panose="020B0604020202020204" pitchFamily="34" charset="0"/>
                <a:ea typeface="宋体" panose="02010600030101010101" pitchFamily="2" charset="-122"/>
              </a:rPr>
              <a:t>16</a:t>
            </a:r>
            <a:r>
              <a:rPr lang="zh-CN" altLang="en-US" sz="2000">
                <a:latin typeface="Arial" panose="020B0604020202020204" pitchFamily="34" charset="0"/>
                <a:ea typeface="宋体" panose="02010600030101010101" pitchFamily="2" charset="-122"/>
              </a:rPr>
              <a:t>＋</a:t>
            </a:r>
            <a:r>
              <a:rPr lang="en-US" altLang="zh-CN" sz="2000">
                <a:latin typeface="Arial" panose="020B0604020202020204" pitchFamily="34" charset="0"/>
                <a:ea typeface="宋体" panose="02010600030101010101" pitchFamily="2" charset="-122"/>
              </a:rPr>
              <a:t>6 </a:t>
            </a:r>
            <a:r>
              <a:rPr lang="zh-CN" altLang="en-US" sz="2000">
                <a:latin typeface="Arial" panose="020B0604020202020204" pitchFamily="34" charset="0"/>
                <a:ea typeface="宋体" panose="02010600030101010101" pitchFamily="2" charset="-122"/>
              </a:rPr>
              <a:t>＝</a:t>
            </a:r>
            <a:r>
              <a:rPr lang="en-US" altLang="zh-CN" sz="2000">
                <a:latin typeface="Arial" panose="020B0604020202020204" pitchFamily="34" charset="0"/>
                <a:ea typeface="宋体" panose="02010600030101010101" pitchFamily="2" charset="-122"/>
              </a:rPr>
              <a:t>22</a:t>
            </a:r>
            <a:r>
              <a:rPr lang="zh-CN" altLang="en-US" sz="2000">
                <a:latin typeface="Arial" panose="020B0604020202020204" pitchFamily="34" charset="0"/>
                <a:ea typeface="宋体" panose="02010600030101010101" pitchFamily="2" charset="-122"/>
              </a:rPr>
              <a:t>位，则指令的直接寻址</a:t>
            </a:r>
            <a:endParaRPr lang="zh-CN" altLang="en-US" sz="2000">
              <a:latin typeface="Arial" panose="020B0604020202020204" pitchFamily="34" charset="0"/>
              <a:ea typeface="宋体" panose="02010600030101010101" pitchFamily="2" charset="-122"/>
            </a:endParaRPr>
          </a:p>
          <a:p>
            <a:pPr marL="342900" indent="-342900">
              <a:spcBef>
                <a:spcPct val="20000"/>
              </a:spcBef>
            </a:pPr>
            <a:r>
              <a:rPr lang="zh-CN" altLang="en-US" sz="2000">
                <a:latin typeface="Arial" panose="020B0604020202020204" pitchFamily="34" charset="0"/>
                <a:ea typeface="宋体" panose="02010600030101010101" pitchFamily="2" charset="-122"/>
              </a:rPr>
              <a:t>范围扩大到</a:t>
            </a:r>
            <a:r>
              <a:rPr lang="en-US" altLang="zh-CN" sz="2000">
                <a:latin typeface="Arial" panose="020B0604020202020204" pitchFamily="34" charset="0"/>
                <a:ea typeface="宋体" panose="02010600030101010101" pitchFamily="2" charset="-122"/>
              </a:rPr>
              <a:t>2</a:t>
            </a:r>
            <a:r>
              <a:rPr lang="en-US" altLang="zh-CN" sz="2000" baseline="30000">
                <a:latin typeface="Arial" panose="020B0604020202020204" pitchFamily="34" charset="0"/>
                <a:ea typeface="宋体" panose="02010600030101010101" pitchFamily="2" charset="-122"/>
              </a:rPr>
              <a:t>22</a:t>
            </a:r>
            <a:r>
              <a:rPr lang="en-US" altLang="zh-CN" sz="2000">
                <a:latin typeface="Arial" panose="020B0604020202020204" pitchFamily="34" charset="0"/>
                <a:ea typeface="宋体" panose="02010600030101010101" pitchFamily="2" charset="-122"/>
              </a:rPr>
              <a:t> </a:t>
            </a:r>
            <a:r>
              <a:rPr lang="zh-CN" altLang="en-US" sz="2000">
                <a:latin typeface="Arial" panose="020B0604020202020204" pitchFamily="34" charset="0"/>
                <a:ea typeface="宋体" panose="02010600030101010101" pitchFamily="2" charset="-122"/>
              </a:rPr>
              <a:t>＝ </a:t>
            </a:r>
            <a:r>
              <a:rPr lang="en-US" altLang="zh-CN" sz="2000">
                <a:latin typeface="Arial" panose="020B0604020202020204" pitchFamily="34" charset="0"/>
                <a:ea typeface="宋体" panose="02010600030101010101" pitchFamily="2" charset="-122"/>
              </a:rPr>
              <a:t>4M.</a:t>
            </a:r>
            <a:endParaRPr lang="en-US" altLang="zh-CN" sz="2000">
              <a:latin typeface="Arial" panose="020B0604020202020204" pitchFamily="34" charset="0"/>
              <a:ea typeface="宋体" panose="02010600030101010101" pitchFamily="2" charset="-122"/>
            </a:endParaRPr>
          </a:p>
        </p:txBody>
      </p:sp>
      <p:sp>
        <p:nvSpPr>
          <p:cNvPr id="47126" name="文本框 47125"/>
          <p:cNvSpPr txBox="1"/>
          <p:nvPr/>
        </p:nvSpPr>
        <p:spPr>
          <a:xfrm>
            <a:off x="228600" y="228600"/>
            <a:ext cx="836613" cy="396875"/>
          </a:xfrm>
          <a:prstGeom prst="rect">
            <a:avLst/>
          </a:prstGeom>
          <a:noFill/>
          <a:ln w="9525">
            <a:noFill/>
          </a:ln>
        </p:spPr>
        <p:txBody>
          <a:bodyPr wrap="none" anchor="t" anchorCtr="0">
            <a:spAutoFit/>
          </a:bodyPr>
          <a:p>
            <a:pPr marL="342900" indent="-342900">
              <a:spcBef>
                <a:spcPct val="20000"/>
              </a:spcBef>
            </a:pPr>
            <a:r>
              <a:rPr lang="zh-CN" altLang="en-US" sz="2000">
                <a:latin typeface="Arial" panose="020B0604020202020204" pitchFamily="34" charset="0"/>
                <a:ea typeface="宋体" panose="02010600030101010101" pitchFamily="2" charset="-122"/>
              </a:rPr>
              <a:t>（</a:t>
            </a:r>
            <a:r>
              <a:rPr lang="en-US" altLang="zh-CN" sz="2000">
                <a:latin typeface="Arial" panose="020B0604020202020204" pitchFamily="34" charset="0"/>
                <a:ea typeface="宋体" panose="02010600030101010101" pitchFamily="2" charset="-122"/>
              </a:rPr>
              <a:t>7</a:t>
            </a:r>
            <a:r>
              <a:rPr lang="zh-CN" altLang="en-US" sz="2000">
                <a:latin typeface="Arial" panose="020B0604020202020204" pitchFamily="34" charset="0"/>
                <a:ea typeface="宋体" panose="02010600030101010101" pitchFamily="2" charset="-122"/>
              </a:rPr>
              <a:t>）</a:t>
            </a:r>
            <a:endParaRPr lang="zh-CN" altLang="en-US" sz="2000">
              <a:latin typeface="Arial" panose="020B0604020202020204" pitchFamily="34" charset="0"/>
              <a:ea typeface="宋体" panose="02010600030101010101" pitchFamily="2" charset="-122"/>
            </a:endParaRPr>
          </a:p>
        </p:txBody>
      </p:sp>
      <p:sp>
        <p:nvSpPr>
          <p:cNvPr id="47127" name="文本框 47126"/>
          <p:cNvSpPr txBox="1"/>
          <p:nvPr/>
        </p:nvSpPr>
        <p:spPr>
          <a:xfrm>
            <a:off x="1582738" y="1439863"/>
            <a:ext cx="4784725" cy="396875"/>
          </a:xfrm>
          <a:prstGeom prst="rect">
            <a:avLst/>
          </a:prstGeom>
          <a:noFill/>
          <a:ln w="9525">
            <a:noFill/>
          </a:ln>
        </p:spPr>
        <p:txBody>
          <a:bodyPr wrap="none" anchor="t" anchorCtr="0">
            <a:spAutoFit/>
          </a:bodyPr>
          <a:p>
            <a:pPr marL="342900" indent="-342900">
              <a:spcBef>
                <a:spcPct val="20000"/>
              </a:spcBef>
            </a:pPr>
            <a:r>
              <a:rPr lang="zh-CN" altLang="en-US" sz="2000">
                <a:latin typeface="Arial" panose="020B0604020202020204" pitchFamily="34" charset="0"/>
                <a:ea typeface="宋体" panose="02010600030101010101" pitchFamily="2" charset="-122"/>
              </a:rPr>
              <a:t>将指令的格式改为双字指令，格式如下：</a:t>
            </a:r>
            <a:endParaRPr lang="zh-CN" altLang="en-US" sz="2000">
              <a:latin typeface="Arial" panose="020B0604020202020204" pitchFamily="34" charset="0"/>
              <a:ea typeface="宋体" panose="02010600030101010101" pitchFamily="2" charset="-122"/>
            </a:endParaRPr>
          </a:p>
        </p:txBody>
      </p:sp>
      <p:sp>
        <p:nvSpPr>
          <p:cNvPr id="79895"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26"/>
                                        </p:tgtEl>
                                        <p:attrNameLst>
                                          <p:attrName>style.visibility</p:attrName>
                                        </p:attrNameLst>
                                      </p:cBhvr>
                                      <p:to>
                                        <p:strVal val="visible"/>
                                      </p:to>
                                    </p:set>
                                    <p:animEffect transition="in" filter="blinds(horizontal)">
                                      <p:cBhvr>
                                        <p:cTn id="7" dur="500"/>
                                        <p:tgtEl>
                                          <p:spTgt spid="471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27"/>
                                        </p:tgtEl>
                                        <p:attrNameLst>
                                          <p:attrName>style.visibility</p:attrName>
                                        </p:attrNameLst>
                                      </p:cBhvr>
                                      <p:to>
                                        <p:strVal val="visible"/>
                                      </p:to>
                                    </p:set>
                                    <p:animEffect transition="in" filter="blinds(horizontal)">
                                      <p:cBhvr>
                                        <p:cTn id="12" dur="500"/>
                                        <p:tgtEl>
                                          <p:spTgt spid="47127"/>
                                        </p:tgtEl>
                                      </p:cBhvr>
                                    </p:animEffect>
                                  </p:childTnLst>
                                </p:cTn>
                              </p:par>
                              <p:par>
                                <p:cTn id="13" presetID="3" presetClass="entr" presetSubtype="10" fill="hold" nodeType="withEffect">
                                  <p:stCondLst>
                                    <p:cond delay="0"/>
                                  </p:stCondLst>
                                  <p:childTnLst>
                                    <p:set>
                                      <p:cBhvr>
                                        <p:cTn id="14" dur="1" fill="hold">
                                          <p:stCondLst>
                                            <p:cond delay="0"/>
                                          </p:stCondLst>
                                        </p:cTn>
                                        <p:tgtEl>
                                          <p:spTgt spid="47113"/>
                                        </p:tgtEl>
                                        <p:attrNameLst>
                                          <p:attrName>style.visibility</p:attrName>
                                        </p:attrNameLst>
                                      </p:cBhvr>
                                      <p:to>
                                        <p:strVal val="visible"/>
                                      </p:to>
                                    </p:set>
                                    <p:animEffect transition="in" filter="blinds(horizontal)">
                                      <p:cBhvr>
                                        <p:cTn id="15" dur="500"/>
                                        <p:tgtEl>
                                          <p:spTgt spid="471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125"/>
                                        </p:tgtEl>
                                        <p:attrNameLst>
                                          <p:attrName>style.visibility</p:attrName>
                                        </p:attrNameLst>
                                      </p:cBhvr>
                                      <p:to>
                                        <p:strVal val="visible"/>
                                      </p:to>
                                    </p:set>
                                    <p:animEffect transition="in" filter="blinds(horizontal)">
                                      <p:cBhvr>
                                        <p:cTn id="20" dur="500"/>
                                        <p:tgtEl>
                                          <p:spTgt spid="4712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7106"/>
                                        </p:tgtEl>
                                        <p:attrNameLst>
                                          <p:attrName>style.visibility</p:attrName>
                                        </p:attrNameLst>
                                      </p:cBhvr>
                                      <p:to>
                                        <p:strVal val="visible"/>
                                      </p:to>
                                    </p:set>
                                    <p:animEffect transition="in" filter="blinds(horizontal)">
                                      <p:cBhvr>
                                        <p:cTn id="25" dur="5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5" grpId="0"/>
      <p:bldP spid="47126" grpId="0"/>
      <p:bldP spid="4712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3368" name="文本框 3343367"/>
          <p:cNvSpPr txBox="1"/>
          <p:nvPr/>
        </p:nvSpPr>
        <p:spPr>
          <a:xfrm>
            <a:off x="1147763" y="2116138"/>
            <a:ext cx="5635625" cy="523875"/>
          </a:xfrm>
          <a:prstGeom prst="rect">
            <a:avLst/>
          </a:prstGeom>
          <a:noFill/>
          <a:ln w="25400">
            <a:noFill/>
          </a:ln>
        </p:spPr>
        <p:txBody>
          <a:bodyPr wrap="none" anchor="t" anchorCtr="0">
            <a:spAutoFit/>
          </a:bodyPr>
          <a:p>
            <a:pPr marL="342900" indent="-342900"/>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1</a:t>
            </a:r>
            <a:r>
              <a:rPr lang="zh-CN" altLang="en-US" sz="2800" dirty="0">
                <a:latin typeface="Arial" panose="020B0604020202020204" pitchFamily="34" charset="0"/>
                <a:ea typeface="宋体" panose="02010600030101010101" pitchFamily="2" charset="-122"/>
              </a:rPr>
              <a:t>）直接寻址的二地址指令</a:t>
            </a:r>
            <a:r>
              <a:rPr lang="en-US" altLang="zh-CN" sz="2800" dirty="0">
                <a:latin typeface="Arial" panose="020B0604020202020204" pitchFamily="34" charset="0"/>
                <a:ea typeface="宋体" panose="02010600030101010101" pitchFamily="2" charset="-122"/>
              </a:rPr>
              <a:t>3</a:t>
            </a:r>
            <a:r>
              <a:rPr lang="zh-CN" altLang="en-US" sz="2800" dirty="0">
                <a:latin typeface="Arial" panose="020B0604020202020204" pitchFamily="34" charset="0"/>
                <a:ea typeface="宋体" panose="02010600030101010101" pitchFamily="2" charset="-122"/>
              </a:rPr>
              <a:t>条；</a:t>
            </a:r>
            <a:endParaRPr lang="zh-CN" altLang="en-US" sz="2800" dirty="0">
              <a:latin typeface="Arial" panose="020B0604020202020204" pitchFamily="34" charset="0"/>
              <a:ea typeface="宋体" panose="02010600030101010101" pitchFamily="2" charset="-122"/>
            </a:endParaRPr>
          </a:p>
        </p:txBody>
      </p:sp>
      <p:sp>
        <p:nvSpPr>
          <p:cNvPr id="3343369" name="文本框 3343368"/>
          <p:cNvSpPr txBox="1"/>
          <p:nvPr/>
        </p:nvSpPr>
        <p:spPr>
          <a:xfrm>
            <a:off x="1168400" y="2763838"/>
            <a:ext cx="5635625" cy="523875"/>
          </a:xfrm>
          <a:prstGeom prst="rect">
            <a:avLst/>
          </a:prstGeom>
          <a:noFill/>
          <a:ln w="25400">
            <a:noFill/>
          </a:ln>
        </p:spPr>
        <p:txBody>
          <a:bodyPr wrap="none" anchor="t" anchorCtr="0">
            <a:spAutoFit/>
          </a:bodyPr>
          <a:p>
            <a:pPr marL="342900" indent="-342900"/>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2</a:t>
            </a:r>
            <a:r>
              <a:rPr lang="zh-CN" altLang="en-US" sz="2800" dirty="0">
                <a:latin typeface="Arial" panose="020B0604020202020204" pitchFamily="34" charset="0"/>
                <a:ea typeface="宋体" panose="02010600030101010101" pitchFamily="2" charset="-122"/>
              </a:rPr>
              <a:t>）变址寻址的一地址指令</a:t>
            </a:r>
            <a:r>
              <a:rPr lang="en-US" altLang="zh-CN" sz="2800" dirty="0">
                <a:latin typeface="Arial" panose="020B0604020202020204" pitchFamily="34" charset="0"/>
                <a:ea typeface="宋体" panose="02010600030101010101" pitchFamily="2" charset="-122"/>
              </a:rPr>
              <a:t>6</a:t>
            </a:r>
            <a:r>
              <a:rPr lang="zh-CN" altLang="en-US" sz="2800" dirty="0">
                <a:latin typeface="Arial" panose="020B0604020202020204" pitchFamily="34" charset="0"/>
                <a:ea typeface="宋体" panose="02010600030101010101" pitchFamily="2" charset="-122"/>
              </a:rPr>
              <a:t>条；</a:t>
            </a:r>
            <a:endParaRPr lang="zh-CN" altLang="en-US" sz="2800" dirty="0">
              <a:latin typeface="Arial" panose="020B0604020202020204" pitchFamily="34" charset="0"/>
              <a:ea typeface="宋体" panose="02010600030101010101" pitchFamily="2" charset="-122"/>
            </a:endParaRPr>
          </a:p>
        </p:txBody>
      </p:sp>
      <p:sp>
        <p:nvSpPr>
          <p:cNvPr id="3343370" name="文本框 3343369"/>
          <p:cNvSpPr txBox="1"/>
          <p:nvPr/>
        </p:nvSpPr>
        <p:spPr>
          <a:xfrm>
            <a:off x="1168400" y="3484563"/>
            <a:ext cx="5995988" cy="523875"/>
          </a:xfrm>
          <a:prstGeom prst="rect">
            <a:avLst/>
          </a:prstGeom>
          <a:noFill/>
          <a:ln w="25400">
            <a:noFill/>
          </a:ln>
        </p:spPr>
        <p:txBody>
          <a:bodyPr wrap="none" anchor="t" anchorCtr="0">
            <a:spAutoFit/>
          </a:bodyPr>
          <a:p>
            <a:pPr marL="342900" indent="-342900"/>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3</a:t>
            </a:r>
            <a:r>
              <a:rPr lang="zh-CN" altLang="en-US" sz="2800" dirty="0">
                <a:latin typeface="Arial" panose="020B0604020202020204" pitchFamily="34" charset="0"/>
                <a:ea typeface="宋体" panose="02010600030101010101" pitchFamily="2" charset="-122"/>
              </a:rPr>
              <a:t>）寄存器寻址的二地址指令</a:t>
            </a:r>
            <a:r>
              <a:rPr lang="en-US" altLang="zh-CN" sz="2800" dirty="0">
                <a:latin typeface="Arial" panose="020B0604020202020204" pitchFamily="34" charset="0"/>
                <a:ea typeface="宋体" panose="02010600030101010101" pitchFamily="2" charset="-122"/>
              </a:rPr>
              <a:t>8</a:t>
            </a:r>
            <a:r>
              <a:rPr lang="zh-CN" altLang="en-US" sz="2800" dirty="0">
                <a:latin typeface="Arial" panose="020B0604020202020204" pitchFamily="34" charset="0"/>
                <a:ea typeface="宋体" panose="02010600030101010101" pitchFamily="2" charset="-122"/>
              </a:rPr>
              <a:t>条；</a:t>
            </a:r>
            <a:endParaRPr lang="zh-CN" altLang="en-US" sz="2800" dirty="0">
              <a:latin typeface="Arial" panose="020B0604020202020204" pitchFamily="34" charset="0"/>
              <a:ea typeface="宋体" panose="02010600030101010101" pitchFamily="2" charset="-122"/>
            </a:endParaRPr>
          </a:p>
        </p:txBody>
      </p:sp>
      <p:sp>
        <p:nvSpPr>
          <p:cNvPr id="3343371" name="文本框 3343370"/>
          <p:cNvSpPr txBox="1"/>
          <p:nvPr/>
        </p:nvSpPr>
        <p:spPr>
          <a:xfrm>
            <a:off x="1168400" y="4132263"/>
            <a:ext cx="5835650" cy="523875"/>
          </a:xfrm>
          <a:prstGeom prst="rect">
            <a:avLst/>
          </a:prstGeom>
          <a:noFill/>
          <a:ln w="25400">
            <a:noFill/>
          </a:ln>
        </p:spPr>
        <p:txBody>
          <a:bodyPr wrap="none" anchor="t" anchorCtr="0">
            <a:spAutoFit/>
          </a:bodyPr>
          <a:p>
            <a:pPr marL="342900" indent="-342900"/>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4</a:t>
            </a:r>
            <a:r>
              <a:rPr lang="zh-CN" altLang="en-US" sz="2800" dirty="0">
                <a:latin typeface="Arial" panose="020B0604020202020204" pitchFamily="34" charset="0"/>
                <a:ea typeface="宋体" panose="02010600030101010101" pitchFamily="2" charset="-122"/>
              </a:rPr>
              <a:t>）直接寻址的一地址指令</a:t>
            </a:r>
            <a:r>
              <a:rPr lang="en-US" altLang="zh-CN" sz="2800" dirty="0">
                <a:latin typeface="Arial" panose="020B0604020202020204" pitchFamily="34" charset="0"/>
                <a:ea typeface="宋体" panose="02010600030101010101" pitchFamily="2" charset="-122"/>
              </a:rPr>
              <a:t>12</a:t>
            </a:r>
            <a:r>
              <a:rPr lang="zh-CN" altLang="en-US" sz="2800" dirty="0">
                <a:latin typeface="Arial" panose="020B0604020202020204" pitchFamily="34" charset="0"/>
                <a:ea typeface="宋体" panose="02010600030101010101" pitchFamily="2" charset="-122"/>
              </a:rPr>
              <a:t>条；</a:t>
            </a:r>
            <a:endParaRPr lang="zh-CN" altLang="en-US" sz="2800" dirty="0">
              <a:latin typeface="Arial" panose="020B0604020202020204" pitchFamily="34" charset="0"/>
              <a:ea typeface="宋体" panose="02010600030101010101" pitchFamily="2" charset="-122"/>
            </a:endParaRPr>
          </a:p>
        </p:txBody>
      </p:sp>
      <p:sp>
        <p:nvSpPr>
          <p:cNvPr id="3343372" name="文本框 3343371"/>
          <p:cNvSpPr txBox="1"/>
          <p:nvPr/>
        </p:nvSpPr>
        <p:spPr>
          <a:xfrm>
            <a:off x="1168400" y="4779963"/>
            <a:ext cx="4032250" cy="523875"/>
          </a:xfrm>
          <a:prstGeom prst="rect">
            <a:avLst/>
          </a:prstGeom>
          <a:noFill/>
          <a:ln w="25400">
            <a:noFill/>
          </a:ln>
        </p:spPr>
        <p:txBody>
          <a:bodyPr wrap="none" anchor="t" anchorCtr="0">
            <a:spAutoFit/>
          </a:bodyPr>
          <a:p>
            <a:pPr marL="342900" indent="-342900"/>
            <a:r>
              <a:rPr lang="zh-CN" altLang="en-US" sz="2800" dirty="0">
                <a:latin typeface="Arial" panose="020B0604020202020204" pitchFamily="34" charset="0"/>
                <a:ea typeface="宋体" panose="02010600030101010101" pitchFamily="2" charset="-122"/>
              </a:rPr>
              <a:t>（</a:t>
            </a:r>
            <a:r>
              <a:rPr lang="en-US" altLang="zh-CN" sz="2800" dirty="0">
                <a:latin typeface="Arial" panose="020B0604020202020204" pitchFamily="34" charset="0"/>
                <a:ea typeface="宋体" panose="02010600030101010101" pitchFamily="2" charset="-122"/>
              </a:rPr>
              <a:t>5</a:t>
            </a:r>
            <a:r>
              <a:rPr lang="zh-CN" altLang="en-US" sz="2800" dirty="0">
                <a:latin typeface="Arial" panose="020B0604020202020204" pitchFamily="34" charset="0"/>
                <a:ea typeface="宋体" panose="02010600030101010101" pitchFamily="2" charset="-122"/>
              </a:rPr>
              <a:t>）零地址指令</a:t>
            </a:r>
            <a:r>
              <a:rPr lang="en-US" altLang="zh-CN" sz="2800" dirty="0">
                <a:latin typeface="Arial" panose="020B0604020202020204" pitchFamily="34" charset="0"/>
                <a:ea typeface="宋体" panose="02010600030101010101" pitchFamily="2" charset="-122"/>
              </a:rPr>
              <a:t>32</a:t>
            </a:r>
            <a:r>
              <a:rPr lang="zh-CN" altLang="en-US" sz="2800" dirty="0">
                <a:latin typeface="Arial" panose="020B0604020202020204" pitchFamily="34" charset="0"/>
                <a:ea typeface="宋体" panose="02010600030101010101" pitchFamily="2" charset="-122"/>
              </a:rPr>
              <a:t>条。</a:t>
            </a:r>
            <a:endParaRPr lang="zh-CN" altLang="en-US" sz="2800" dirty="0">
              <a:latin typeface="Arial" panose="020B0604020202020204" pitchFamily="34" charset="0"/>
              <a:ea typeface="宋体" panose="02010600030101010101" pitchFamily="2" charset="-122"/>
            </a:endParaRPr>
          </a:p>
        </p:txBody>
      </p:sp>
      <p:sp>
        <p:nvSpPr>
          <p:cNvPr id="80902" name="文本框 3343366"/>
          <p:cNvSpPr txBox="1"/>
          <p:nvPr/>
        </p:nvSpPr>
        <p:spPr>
          <a:xfrm>
            <a:off x="242888" y="427038"/>
            <a:ext cx="8658225" cy="1568450"/>
          </a:xfrm>
          <a:prstGeom prst="rect">
            <a:avLst/>
          </a:prstGeom>
          <a:noFill/>
          <a:ln w="25400">
            <a:noFill/>
          </a:ln>
        </p:spPr>
        <p:txBody>
          <a:bodyPr anchor="t" anchorCtr="0">
            <a:spAutoFit/>
          </a:bodyPr>
          <a:p>
            <a:pPr marL="342900" indent="-342900"/>
            <a:r>
              <a:rPr lang="zh-CN" altLang="en-US" sz="2400" dirty="0">
                <a:solidFill>
                  <a:srgbClr val="0000FF"/>
                </a:solidFill>
                <a:latin typeface="Arial" panose="020B0604020202020204" pitchFamily="34" charset="0"/>
                <a:ea typeface="宋体" panose="02010600030101010101" pitchFamily="2" charset="-122"/>
              </a:rPr>
              <a:t>例</a:t>
            </a:r>
            <a:r>
              <a:rPr lang="en-US" altLang="zh-CN" sz="2400" dirty="0">
                <a:solidFill>
                  <a:srgbClr val="0000FF"/>
                </a:solidFill>
                <a:latin typeface="Arial" panose="020B0604020202020204" pitchFamily="34" charset="0"/>
                <a:ea typeface="宋体" panose="02010600030101010101" pitchFamily="2" charset="-122"/>
              </a:rPr>
              <a:t>7.3 </a:t>
            </a:r>
            <a:r>
              <a:rPr lang="zh-CN" altLang="en-US" sz="2400" dirty="0">
                <a:solidFill>
                  <a:srgbClr val="0000FF"/>
                </a:solidFill>
                <a:latin typeface="Arial" panose="020B0604020202020204" pitchFamily="34" charset="0"/>
                <a:ea typeface="宋体" panose="02010600030101010101" pitchFamily="2" charset="-122"/>
              </a:rPr>
              <a:t>某机字长</a:t>
            </a:r>
            <a:r>
              <a:rPr lang="en-US" altLang="zh-CN" sz="2400" dirty="0">
                <a:solidFill>
                  <a:srgbClr val="0000FF"/>
                </a:solidFill>
                <a:latin typeface="Arial" panose="020B0604020202020204" pitchFamily="34" charset="0"/>
                <a:ea typeface="宋体" panose="02010600030101010101" pitchFamily="2" charset="-122"/>
              </a:rPr>
              <a:t>16</a:t>
            </a:r>
            <a:r>
              <a:rPr lang="zh-CN" altLang="en-US" sz="2400" dirty="0">
                <a:solidFill>
                  <a:srgbClr val="0000FF"/>
                </a:solidFill>
                <a:latin typeface="Arial" panose="020B0604020202020204" pitchFamily="34" charset="0"/>
                <a:ea typeface="宋体" panose="02010600030101010101" pitchFamily="2" charset="-122"/>
              </a:rPr>
              <a:t>位，存储器直接寻址空间为</a:t>
            </a:r>
            <a:r>
              <a:rPr lang="en-US" altLang="zh-CN" sz="2400" dirty="0">
                <a:solidFill>
                  <a:srgbClr val="0000FF"/>
                </a:solidFill>
                <a:latin typeface="Arial" panose="020B0604020202020204" pitchFamily="34" charset="0"/>
                <a:ea typeface="宋体" panose="02010600030101010101" pitchFamily="2" charset="-122"/>
              </a:rPr>
              <a:t>128</a:t>
            </a:r>
            <a:r>
              <a:rPr lang="zh-CN" altLang="en-US" sz="2400" dirty="0">
                <a:solidFill>
                  <a:srgbClr val="0000FF"/>
                </a:solidFill>
                <a:latin typeface="Arial" panose="020B0604020202020204" pitchFamily="34" charset="0"/>
                <a:ea typeface="宋体" panose="02010600030101010101" pitchFamily="2" charset="-122"/>
              </a:rPr>
              <a:t>字，变址时的位移量为－</a:t>
            </a:r>
            <a:r>
              <a:rPr lang="en-US" altLang="zh-CN" sz="2400" dirty="0">
                <a:solidFill>
                  <a:srgbClr val="0000FF"/>
                </a:solidFill>
                <a:latin typeface="Arial" panose="020B0604020202020204" pitchFamily="34" charset="0"/>
                <a:ea typeface="宋体" panose="02010600030101010101" pitchFamily="2" charset="-122"/>
              </a:rPr>
              <a:t>64</a:t>
            </a:r>
            <a:r>
              <a:rPr lang="zh-CN" altLang="en-US" sz="2400" dirty="0">
                <a:solidFill>
                  <a:srgbClr val="0000FF"/>
                </a:solidFill>
                <a:latin typeface="Arial" panose="020B0604020202020204" pitchFamily="34" charset="0"/>
                <a:ea typeface="宋体" panose="02010600030101010101" pitchFamily="2" charset="-122"/>
              </a:rPr>
              <a:t>～＋</a:t>
            </a:r>
            <a:r>
              <a:rPr lang="en-US" altLang="zh-CN" sz="2400" dirty="0">
                <a:solidFill>
                  <a:srgbClr val="0000FF"/>
                </a:solidFill>
                <a:latin typeface="Arial" panose="020B0604020202020204" pitchFamily="34" charset="0"/>
                <a:ea typeface="宋体" panose="02010600030101010101" pitchFamily="2" charset="-122"/>
              </a:rPr>
              <a:t>63</a:t>
            </a:r>
            <a:r>
              <a:rPr lang="zh-CN" altLang="en-US" sz="2400" dirty="0">
                <a:solidFill>
                  <a:srgbClr val="0000FF"/>
                </a:solidFill>
                <a:latin typeface="Arial" panose="020B0604020202020204" pitchFamily="34" charset="0"/>
                <a:ea typeface="宋体" panose="02010600030101010101" pitchFamily="2" charset="-122"/>
              </a:rPr>
              <a:t>，</a:t>
            </a:r>
            <a:r>
              <a:rPr lang="en-US" altLang="zh-CN" sz="2400" dirty="0">
                <a:solidFill>
                  <a:srgbClr val="0000FF"/>
                </a:solidFill>
                <a:latin typeface="Arial" panose="020B0604020202020204" pitchFamily="34" charset="0"/>
                <a:ea typeface="宋体" panose="02010600030101010101" pitchFamily="2" charset="-122"/>
              </a:rPr>
              <a:t>16</a:t>
            </a:r>
            <a:r>
              <a:rPr lang="zh-CN" altLang="en-US" sz="2400" dirty="0">
                <a:solidFill>
                  <a:srgbClr val="0000FF"/>
                </a:solidFill>
                <a:latin typeface="Arial" panose="020B0604020202020204" pitchFamily="34" charset="0"/>
                <a:ea typeface="宋体" panose="02010600030101010101" pitchFamily="2" charset="-122"/>
              </a:rPr>
              <a:t>个通用寄存器均可组作为变址寄存器。采用扩展操作码技术，设计一套指令系统格式，满足下列寻址类型的要求：</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80903"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
        <p:nvSpPr>
          <p:cNvPr id="2" name="文本框 1"/>
          <p:cNvSpPr txBox="1"/>
          <p:nvPr/>
        </p:nvSpPr>
        <p:spPr>
          <a:xfrm>
            <a:off x="369888" y="5303838"/>
            <a:ext cx="8405812" cy="1168400"/>
          </a:xfrm>
          <a:prstGeom prst="rect">
            <a:avLst/>
          </a:prstGeom>
          <a:noFill/>
          <a:ln w="25400">
            <a:noFill/>
          </a:ln>
        </p:spPr>
        <p:txBody>
          <a:bodyPr wrap="none" anchor="t" anchorCtr="0">
            <a:spAutoFit/>
          </a:bodyPr>
          <a:p>
            <a:pPr>
              <a:spcBef>
                <a:spcPct val="50000"/>
              </a:spcBef>
            </a:pPr>
            <a:r>
              <a:rPr lang="zh-CN" altLang="en-US" sz="2800">
                <a:latin typeface="Arial" panose="020B0604020202020204" pitchFamily="34" charset="0"/>
                <a:ea typeface="宋体" panose="02010600030101010101" pitchFamily="2" charset="-122"/>
              </a:rPr>
              <a:t> 试问还有多少种代码未用？</a:t>
            </a:r>
            <a:endParaRPr lang="zh-CN" altLang="en-US" sz="2800">
              <a:latin typeface="Arial" panose="020B0604020202020204" pitchFamily="34" charset="0"/>
              <a:ea typeface="宋体" panose="02010600030101010101" pitchFamily="2" charset="-122"/>
            </a:endParaRPr>
          </a:p>
          <a:p>
            <a:pPr>
              <a:spcBef>
                <a:spcPct val="50000"/>
              </a:spcBef>
            </a:pPr>
            <a:r>
              <a:rPr lang="zh-CN" altLang="en-US" sz="2800">
                <a:latin typeface="Arial" panose="020B0604020202020204" pitchFamily="34" charset="0"/>
                <a:ea typeface="宋体" panose="02010600030101010101" pitchFamily="2" charset="-122"/>
              </a:rPr>
              <a:t>若安排寄存器寻址的一地址指令，还能容纳多少条？</a:t>
            </a:r>
            <a:endParaRPr lang="zh-CN" altLang="en-US" sz="28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343368"/>
                                        </p:tgtEl>
                                        <p:attrNameLst>
                                          <p:attrName>style.visibility</p:attrName>
                                        </p:attrNameLst>
                                      </p:cBhvr>
                                      <p:to>
                                        <p:strVal val="visible"/>
                                      </p:to>
                                    </p:set>
                                    <p:anim calcmode="lin" valueType="num">
                                      <p:cBhvr>
                                        <p:cTn id="7" dur="1000" fill="hold"/>
                                        <p:tgtEl>
                                          <p:spTgt spid="3343368"/>
                                        </p:tgtEl>
                                        <p:attrNameLst>
                                          <p:attrName>ppt_w</p:attrName>
                                        </p:attrNameLst>
                                      </p:cBhvr>
                                      <p:tavLst>
                                        <p:tav tm="0">
                                          <p:val>
                                            <p:fltVal val="0.000000"/>
                                          </p:val>
                                        </p:tav>
                                        <p:tav tm="100000">
                                          <p:val>
                                            <p:strVal val="#ppt_w"/>
                                          </p:val>
                                        </p:tav>
                                      </p:tavLst>
                                    </p:anim>
                                    <p:anim calcmode="lin" valueType="num">
                                      <p:cBhvr>
                                        <p:cTn id="8" dur="1000" fill="hold"/>
                                        <p:tgtEl>
                                          <p:spTgt spid="3343368"/>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343369"/>
                                        </p:tgtEl>
                                        <p:attrNameLst>
                                          <p:attrName>style.visibility</p:attrName>
                                        </p:attrNameLst>
                                      </p:cBhvr>
                                      <p:to>
                                        <p:strVal val="visible"/>
                                      </p:to>
                                    </p:set>
                                    <p:anim calcmode="lin" valueType="num">
                                      <p:cBhvr>
                                        <p:cTn id="13" dur="1000" fill="hold"/>
                                        <p:tgtEl>
                                          <p:spTgt spid="3343369"/>
                                        </p:tgtEl>
                                        <p:attrNameLst>
                                          <p:attrName>ppt_w</p:attrName>
                                        </p:attrNameLst>
                                      </p:cBhvr>
                                      <p:tavLst>
                                        <p:tav tm="0">
                                          <p:val>
                                            <p:fltVal val="0.000000"/>
                                          </p:val>
                                        </p:tav>
                                        <p:tav tm="100000">
                                          <p:val>
                                            <p:strVal val="#ppt_w"/>
                                          </p:val>
                                        </p:tav>
                                      </p:tavLst>
                                    </p:anim>
                                    <p:anim calcmode="lin" valueType="num">
                                      <p:cBhvr>
                                        <p:cTn id="14" dur="1000" fill="hold"/>
                                        <p:tgtEl>
                                          <p:spTgt spid="3343369"/>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343370"/>
                                        </p:tgtEl>
                                        <p:attrNameLst>
                                          <p:attrName>style.visibility</p:attrName>
                                        </p:attrNameLst>
                                      </p:cBhvr>
                                      <p:to>
                                        <p:strVal val="visible"/>
                                      </p:to>
                                    </p:set>
                                    <p:anim calcmode="lin" valueType="num">
                                      <p:cBhvr>
                                        <p:cTn id="19" dur="1000" fill="hold"/>
                                        <p:tgtEl>
                                          <p:spTgt spid="3343370"/>
                                        </p:tgtEl>
                                        <p:attrNameLst>
                                          <p:attrName>ppt_w</p:attrName>
                                        </p:attrNameLst>
                                      </p:cBhvr>
                                      <p:tavLst>
                                        <p:tav tm="0">
                                          <p:val>
                                            <p:fltVal val="0.000000"/>
                                          </p:val>
                                        </p:tav>
                                        <p:tav tm="100000">
                                          <p:val>
                                            <p:strVal val="#ppt_w"/>
                                          </p:val>
                                        </p:tav>
                                      </p:tavLst>
                                    </p:anim>
                                    <p:anim calcmode="lin" valueType="num">
                                      <p:cBhvr>
                                        <p:cTn id="20" dur="1000" fill="hold"/>
                                        <p:tgtEl>
                                          <p:spTgt spid="3343370"/>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343371"/>
                                        </p:tgtEl>
                                        <p:attrNameLst>
                                          <p:attrName>style.visibility</p:attrName>
                                        </p:attrNameLst>
                                      </p:cBhvr>
                                      <p:to>
                                        <p:strVal val="visible"/>
                                      </p:to>
                                    </p:set>
                                    <p:anim calcmode="lin" valueType="num">
                                      <p:cBhvr>
                                        <p:cTn id="25" dur="1000" fill="hold"/>
                                        <p:tgtEl>
                                          <p:spTgt spid="3343371"/>
                                        </p:tgtEl>
                                        <p:attrNameLst>
                                          <p:attrName>ppt_w</p:attrName>
                                        </p:attrNameLst>
                                      </p:cBhvr>
                                      <p:tavLst>
                                        <p:tav tm="0">
                                          <p:val>
                                            <p:fltVal val="0.000000"/>
                                          </p:val>
                                        </p:tav>
                                        <p:tav tm="100000">
                                          <p:val>
                                            <p:strVal val="#ppt_w"/>
                                          </p:val>
                                        </p:tav>
                                      </p:tavLst>
                                    </p:anim>
                                    <p:anim calcmode="lin" valueType="num">
                                      <p:cBhvr>
                                        <p:cTn id="26" dur="1000" fill="hold"/>
                                        <p:tgtEl>
                                          <p:spTgt spid="3343371"/>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343372"/>
                                        </p:tgtEl>
                                        <p:attrNameLst>
                                          <p:attrName>style.visibility</p:attrName>
                                        </p:attrNameLst>
                                      </p:cBhvr>
                                      <p:to>
                                        <p:strVal val="visible"/>
                                      </p:to>
                                    </p:set>
                                    <p:anim calcmode="lin" valueType="num">
                                      <p:cBhvr>
                                        <p:cTn id="31" dur="1000" fill="hold"/>
                                        <p:tgtEl>
                                          <p:spTgt spid="3343372"/>
                                        </p:tgtEl>
                                        <p:attrNameLst>
                                          <p:attrName>ppt_w</p:attrName>
                                        </p:attrNameLst>
                                      </p:cBhvr>
                                      <p:tavLst>
                                        <p:tav tm="0">
                                          <p:val>
                                            <p:fltVal val="0.000000"/>
                                          </p:val>
                                        </p:tav>
                                        <p:tav tm="100000">
                                          <p:val>
                                            <p:strVal val="#ppt_w"/>
                                          </p:val>
                                        </p:tav>
                                      </p:tavLst>
                                    </p:anim>
                                    <p:anim calcmode="lin" valueType="num">
                                      <p:cBhvr>
                                        <p:cTn id="32" dur="1000" fill="hold"/>
                                        <p:tgtEl>
                                          <p:spTgt spid="3343372"/>
                                        </p:tgtEl>
                                        <p:attrNameLst>
                                          <p:attrName>ppt_h</p:attrName>
                                        </p:attrNameLst>
                                      </p:cBhvr>
                                      <p:tavLst>
                                        <p:tav tm="0">
                                          <p:val>
                                            <p:fltVal val="0.00000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1000" fill="hold"/>
                                        <p:tgtEl>
                                          <p:spTgt spid="2"/>
                                        </p:tgtEl>
                                        <p:attrNameLst>
                                          <p:attrName>ppt_w</p:attrName>
                                        </p:attrNameLst>
                                      </p:cBhvr>
                                      <p:tavLst>
                                        <p:tav tm="0">
                                          <p:val>
                                            <p:fltVal val="0.000000"/>
                                          </p:val>
                                        </p:tav>
                                        <p:tav tm="100000">
                                          <p:val>
                                            <p:strVal val="#ppt_w"/>
                                          </p:val>
                                        </p:tav>
                                      </p:tavLst>
                                    </p:anim>
                                    <p:anim calcmode="lin" valueType="num">
                                      <p:cBhvr>
                                        <p:cTn id="38" dur="1000" fill="hold"/>
                                        <p:tgtEl>
                                          <p:spTgt spid="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3368" grpId="0"/>
      <p:bldP spid="3343369" grpId="0"/>
      <p:bldP spid="3343370" grpId="0"/>
      <p:bldP spid="3343371" grpId="0"/>
      <p:bldP spid="3343372"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文本框 49153"/>
          <p:cNvSpPr txBox="1"/>
          <p:nvPr/>
        </p:nvSpPr>
        <p:spPr>
          <a:xfrm>
            <a:off x="0" y="152400"/>
            <a:ext cx="8839200" cy="457200"/>
          </a:xfrm>
          <a:prstGeom prst="rect">
            <a:avLst/>
          </a:prstGeom>
          <a:noFill/>
          <a:ln w="9525">
            <a:noFill/>
          </a:ln>
        </p:spPr>
        <p:txBody>
          <a:bodyPr anchor="t" anchorCtr="0">
            <a:spAutoFit/>
          </a:bodyPr>
          <a:p>
            <a:pPr>
              <a:spcBef>
                <a:spcPct val="50000"/>
              </a:spcBef>
            </a:pPr>
            <a:r>
              <a:rPr lang="zh-CN" altLang="en-US" sz="2400">
                <a:latin typeface="Arial" panose="020B0604020202020204" pitchFamily="34" charset="0"/>
                <a:ea typeface="宋体" panose="02010600030101010101" pitchFamily="2" charset="-122"/>
              </a:rPr>
              <a:t>解：设指令字长等于机器字长，指令格式为：</a:t>
            </a:r>
            <a:endParaRPr lang="zh-CN" altLang="en-US" sz="2400">
              <a:latin typeface="Arial" panose="020B0604020202020204" pitchFamily="34" charset="0"/>
              <a:ea typeface="宋体" panose="02010600030101010101" pitchFamily="2" charset="-122"/>
            </a:endParaRPr>
          </a:p>
        </p:txBody>
      </p:sp>
      <p:grpSp>
        <p:nvGrpSpPr>
          <p:cNvPr id="49155" name="组合 49154"/>
          <p:cNvGrpSpPr/>
          <p:nvPr/>
        </p:nvGrpSpPr>
        <p:grpSpPr>
          <a:xfrm>
            <a:off x="1524000" y="1981200"/>
            <a:ext cx="4191000" cy="533400"/>
            <a:chOff x="0" y="0"/>
            <a:chExt cx="1910" cy="288"/>
          </a:xfrm>
        </p:grpSpPr>
        <p:sp>
          <p:nvSpPr>
            <p:cNvPr id="81923" name="矩形 49155"/>
            <p:cNvSpPr/>
            <p:nvPr/>
          </p:nvSpPr>
          <p:spPr>
            <a:xfrm>
              <a:off x="0" y="0"/>
              <a:ext cx="637"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81924" name="矩形 49156"/>
            <p:cNvSpPr/>
            <p:nvPr/>
          </p:nvSpPr>
          <p:spPr>
            <a:xfrm>
              <a:off x="637" y="0"/>
              <a:ext cx="637"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81925" name="矩形 49157"/>
            <p:cNvSpPr/>
            <p:nvPr/>
          </p:nvSpPr>
          <p:spPr>
            <a:xfrm>
              <a:off x="1273" y="0"/>
              <a:ext cx="637"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81926" name="文本框 49158"/>
            <p:cNvSpPr txBox="1"/>
            <p:nvPr/>
          </p:nvSpPr>
          <p:spPr>
            <a:xfrm>
              <a:off x="111" y="0"/>
              <a:ext cx="276" cy="247"/>
            </a:xfrm>
            <a:prstGeom prst="rect">
              <a:avLst/>
            </a:prstGeom>
            <a:noFill/>
            <a:ln w="9525">
              <a:noFill/>
            </a:ln>
          </p:spPr>
          <p:txBody>
            <a:bodyPr wrap="none" anchor="t" anchorCtr="0">
              <a:spAutoFit/>
            </a:bodyPr>
            <a:p>
              <a:r>
                <a:rPr lang="en-US" altLang="zh-CN" sz="2400">
                  <a:latin typeface="Times New Roman" panose="02020603050405020304" pitchFamily="18" charset="0"/>
                  <a:ea typeface="宋体" panose="02010600030101010101" pitchFamily="2" charset="-122"/>
                </a:rPr>
                <a:t>OP</a:t>
              </a:r>
              <a:endParaRPr lang="en-US" altLang="zh-CN" sz="2400">
                <a:latin typeface="Times New Roman" panose="02020603050405020304" pitchFamily="18" charset="0"/>
                <a:ea typeface="宋体" panose="02010600030101010101" pitchFamily="2" charset="-122"/>
              </a:endParaRPr>
            </a:p>
          </p:txBody>
        </p:sp>
        <p:sp>
          <p:nvSpPr>
            <p:cNvPr id="81927" name="文本框 49159"/>
            <p:cNvSpPr txBox="1"/>
            <p:nvPr/>
          </p:nvSpPr>
          <p:spPr>
            <a:xfrm>
              <a:off x="781" y="0"/>
              <a:ext cx="367" cy="247"/>
            </a:xfrm>
            <a:prstGeom prst="rect">
              <a:avLst/>
            </a:prstGeom>
            <a:noFill/>
            <a:ln w="9525">
              <a:noFill/>
            </a:ln>
          </p:spPr>
          <p:txBody>
            <a:bodyPr anchor="t" anchorCtr="0">
              <a:spAutoFit/>
            </a:bodyPr>
            <a:p>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a:t>
              </a:r>
              <a:endParaRPr lang="en-US" altLang="zh-CN" sz="2400" baseline="-25000">
                <a:latin typeface="Times New Roman" panose="02020603050405020304" pitchFamily="18" charset="0"/>
                <a:ea typeface="宋体" panose="02010600030101010101" pitchFamily="2" charset="-122"/>
              </a:endParaRPr>
            </a:p>
          </p:txBody>
        </p:sp>
        <p:sp>
          <p:nvSpPr>
            <p:cNvPr id="81928" name="文本框 49160"/>
            <p:cNvSpPr txBox="1"/>
            <p:nvPr/>
          </p:nvSpPr>
          <p:spPr>
            <a:xfrm>
              <a:off x="1405" y="0"/>
              <a:ext cx="266" cy="247"/>
            </a:xfrm>
            <a:prstGeom prst="rect">
              <a:avLst/>
            </a:prstGeom>
            <a:noFill/>
            <a:ln w="9525">
              <a:noFill/>
            </a:ln>
          </p:spPr>
          <p:txBody>
            <a:bodyPr wrap="none" anchor="t" anchorCtr="0">
              <a:spAutoFit/>
            </a:bodyPr>
            <a:p>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a:t>
              </a:r>
              <a:endParaRPr lang="en-US" altLang="zh-CN" sz="2400" baseline="-25000">
                <a:latin typeface="Times New Roman" panose="02020603050405020304" pitchFamily="18" charset="0"/>
                <a:ea typeface="宋体" panose="02010600030101010101" pitchFamily="2" charset="-122"/>
              </a:endParaRPr>
            </a:p>
          </p:txBody>
        </p:sp>
      </p:grpSp>
      <p:sp>
        <p:nvSpPr>
          <p:cNvPr id="49162" name="文本框 49161"/>
          <p:cNvSpPr txBox="1"/>
          <p:nvPr/>
        </p:nvSpPr>
        <p:spPr>
          <a:xfrm>
            <a:off x="1676400" y="1524000"/>
            <a:ext cx="4343400" cy="457200"/>
          </a:xfrm>
          <a:prstGeom prst="rect">
            <a:avLst/>
          </a:prstGeom>
          <a:noFill/>
          <a:ln w="9525">
            <a:noFill/>
          </a:ln>
        </p:spPr>
        <p:txBody>
          <a:bodyPr anchor="t" anchorCtr="0">
            <a:spAutoFit/>
          </a:bodyPr>
          <a:p>
            <a:pPr>
              <a:spcBef>
                <a:spcPct val="50000"/>
              </a:spcBef>
            </a:pPr>
            <a:r>
              <a:rPr lang="en-US" altLang="zh-CN" sz="2400">
                <a:latin typeface="Arial" panose="020B0604020202020204" pitchFamily="34" charset="0"/>
                <a:ea typeface="宋体" panose="02010600030101010101" pitchFamily="2" charset="-122"/>
              </a:rPr>
              <a:t>2                      7                7</a:t>
            </a:r>
            <a:endParaRPr lang="en-US" altLang="zh-CN" sz="2400">
              <a:latin typeface="Arial" panose="020B0604020202020204" pitchFamily="34" charset="0"/>
              <a:ea typeface="宋体" panose="02010600030101010101" pitchFamily="2" charset="-122"/>
            </a:endParaRPr>
          </a:p>
        </p:txBody>
      </p:sp>
      <p:sp>
        <p:nvSpPr>
          <p:cNvPr id="49163" name="文本框 49162"/>
          <p:cNvSpPr txBox="1"/>
          <p:nvPr/>
        </p:nvSpPr>
        <p:spPr>
          <a:xfrm>
            <a:off x="228600" y="1066800"/>
            <a:ext cx="8458200" cy="457200"/>
          </a:xfrm>
          <a:prstGeom prst="rect">
            <a:avLst/>
          </a:prstGeom>
          <a:noFill/>
          <a:ln w="9525">
            <a:noFill/>
          </a:ln>
        </p:spPr>
        <p:txBody>
          <a:bodyPr anchor="t" anchorCtr="0">
            <a:spAutoFit/>
          </a:bodyPr>
          <a:p>
            <a:pPr>
              <a:spcBef>
                <a:spcPct val="5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1</a:t>
            </a:r>
            <a:r>
              <a:rPr lang="zh-CN" altLang="en-US" sz="2400">
                <a:latin typeface="Arial" panose="020B0604020202020204" pitchFamily="34" charset="0"/>
                <a:ea typeface="宋体" panose="02010600030101010101" pitchFamily="2" charset="-122"/>
              </a:rPr>
              <a:t>）直接寻址的二地址指令</a:t>
            </a:r>
            <a:r>
              <a:rPr lang="en-US" altLang="zh-CN" sz="2400">
                <a:latin typeface="Arial" panose="020B0604020202020204" pitchFamily="34" charset="0"/>
                <a:ea typeface="宋体" panose="02010600030101010101" pitchFamily="2" charset="-122"/>
              </a:rPr>
              <a:t>3</a:t>
            </a:r>
            <a:r>
              <a:rPr lang="zh-CN" altLang="en-US" sz="2400">
                <a:latin typeface="Arial" panose="020B0604020202020204" pitchFamily="34" charset="0"/>
                <a:ea typeface="宋体" panose="02010600030101010101" pitchFamily="2" charset="-122"/>
              </a:rPr>
              <a:t>条</a:t>
            </a:r>
            <a:endParaRPr lang="zh-CN" altLang="en-US" sz="2400">
              <a:latin typeface="Arial" panose="020B0604020202020204" pitchFamily="34" charset="0"/>
              <a:ea typeface="宋体" panose="02010600030101010101" pitchFamily="2" charset="-122"/>
            </a:endParaRPr>
          </a:p>
        </p:txBody>
      </p:sp>
      <p:sp>
        <p:nvSpPr>
          <p:cNvPr id="49164" name="文本框 49163"/>
          <p:cNvSpPr txBox="1"/>
          <p:nvPr/>
        </p:nvSpPr>
        <p:spPr>
          <a:xfrm>
            <a:off x="0" y="3733800"/>
            <a:ext cx="8458200" cy="457200"/>
          </a:xfrm>
          <a:prstGeom prst="rect">
            <a:avLst/>
          </a:prstGeom>
          <a:noFill/>
          <a:ln w="9525">
            <a:noFill/>
          </a:ln>
        </p:spPr>
        <p:txBody>
          <a:bodyPr anchor="t" anchorCtr="0">
            <a:spAutoFit/>
          </a:bodyPr>
          <a:p>
            <a:pPr>
              <a:spcBef>
                <a:spcPct val="5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）变址寻址的一地址指令</a:t>
            </a:r>
            <a:r>
              <a:rPr lang="en-US" altLang="zh-CN" sz="2400">
                <a:latin typeface="Arial" panose="020B0604020202020204" pitchFamily="34" charset="0"/>
                <a:ea typeface="宋体" panose="02010600030101010101" pitchFamily="2" charset="-122"/>
              </a:rPr>
              <a:t>6</a:t>
            </a:r>
            <a:r>
              <a:rPr lang="zh-CN" altLang="en-US" sz="2400">
                <a:latin typeface="Arial" panose="020B0604020202020204" pitchFamily="34" charset="0"/>
                <a:ea typeface="宋体" panose="02010600030101010101" pitchFamily="2" charset="-122"/>
              </a:rPr>
              <a:t>条</a:t>
            </a:r>
            <a:endParaRPr lang="zh-CN" altLang="en-US" sz="2400">
              <a:latin typeface="Arial" panose="020B0604020202020204" pitchFamily="34" charset="0"/>
              <a:ea typeface="宋体" panose="02010600030101010101" pitchFamily="2" charset="-122"/>
            </a:endParaRPr>
          </a:p>
        </p:txBody>
      </p:sp>
      <p:grpSp>
        <p:nvGrpSpPr>
          <p:cNvPr id="49165" name="组合 49164"/>
          <p:cNvGrpSpPr/>
          <p:nvPr/>
        </p:nvGrpSpPr>
        <p:grpSpPr>
          <a:xfrm>
            <a:off x="1752600" y="4038600"/>
            <a:ext cx="4495800" cy="1066800"/>
            <a:chOff x="0" y="0"/>
            <a:chExt cx="2832" cy="672"/>
          </a:xfrm>
        </p:grpSpPr>
        <p:grpSp>
          <p:nvGrpSpPr>
            <p:cNvPr id="81933" name="组合 49165"/>
            <p:cNvGrpSpPr/>
            <p:nvPr/>
          </p:nvGrpSpPr>
          <p:grpSpPr>
            <a:xfrm>
              <a:off x="0" y="336"/>
              <a:ext cx="2640" cy="336"/>
              <a:chOff x="0" y="0"/>
              <a:chExt cx="1910" cy="288"/>
            </a:xfrm>
          </p:grpSpPr>
          <p:sp>
            <p:nvSpPr>
              <p:cNvPr id="81934" name="矩形 49166"/>
              <p:cNvSpPr/>
              <p:nvPr/>
            </p:nvSpPr>
            <p:spPr>
              <a:xfrm>
                <a:off x="0" y="0"/>
                <a:ext cx="637"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81935" name="矩形 49167"/>
              <p:cNvSpPr/>
              <p:nvPr/>
            </p:nvSpPr>
            <p:spPr>
              <a:xfrm>
                <a:off x="637" y="0"/>
                <a:ext cx="637"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81936" name="矩形 49168"/>
              <p:cNvSpPr/>
              <p:nvPr/>
            </p:nvSpPr>
            <p:spPr>
              <a:xfrm>
                <a:off x="1273" y="0"/>
                <a:ext cx="637"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81937" name="文本框 49169"/>
              <p:cNvSpPr txBox="1"/>
              <p:nvPr/>
            </p:nvSpPr>
            <p:spPr>
              <a:xfrm>
                <a:off x="111" y="0"/>
                <a:ext cx="276" cy="247"/>
              </a:xfrm>
              <a:prstGeom prst="rect">
                <a:avLst/>
              </a:prstGeom>
              <a:noFill/>
              <a:ln w="9525">
                <a:noFill/>
              </a:ln>
            </p:spPr>
            <p:txBody>
              <a:bodyPr wrap="none" anchor="t" anchorCtr="0">
                <a:spAutoFit/>
              </a:bodyPr>
              <a:p>
                <a:r>
                  <a:rPr lang="en-US" altLang="zh-CN" sz="2400">
                    <a:latin typeface="Times New Roman" panose="02020603050405020304" pitchFamily="18" charset="0"/>
                    <a:ea typeface="宋体" panose="02010600030101010101" pitchFamily="2" charset="-122"/>
                  </a:rPr>
                  <a:t>OP</a:t>
                </a:r>
                <a:endParaRPr lang="en-US" altLang="zh-CN" sz="2400">
                  <a:latin typeface="Times New Roman" panose="02020603050405020304" pitchFamily="18" charset="0"/>
                  <a:ea typeface="宋体" panose="02010600030101010101" pitchFamily="2" charset="-122"/>
                </a:endParaRPr>
              </a:p>
            </p:txBody>
          </p:sp>
          <p:sp>
            <p:nvSpPr>
              <p:cNvPr id="81938" name="文本框 49170"/>
              <p:cNvSpPr txBox="1"/>
              <p:nvPr/>
            </p:nvSpPr>
            <p:spPr>
              <a:xfrm>
                <a:off x="781" y="0"/>
                <a:ext cx="367" cy="247"/>
              </a:xfrm>
              <a:prstGeom prst="rect">
                <a:avLst/>
              </a:prstGeom>
              <a:noFill/>
              <a:ln w="9525">
                <a:noFill/>
              </a:ln>
            </p:spPr>
            <p:txBody>
              <a:bodyPr anchor="t" anchorCtr="0">
                <a:spAutoFit/>
              </a:bodyPr>
              <a:p>
                <a:r>
                  <a:rPr lang="en-US" altLang="zh-CN" sz="2400">
                    <a:latin typeface="Times New Roman" panose="02020603050405020304" pitchFamily="18" charset="0"/>
                    <a:ea typeface="宋体" panose="02010600030101010101" pitchFamily="2" charset="-122"/>
                  </a:rPr>
                  <a:t> IX</a:t>
                </a:r>
                <a:endParaRPr lang="en-US" altLang="zh-CN" sz="2400" baseline="-25000">
                  <a:latin typeface="Times New Roman" panose="02020603050405020304" pitchFamily="18" charset="0"/>
                  <a:ea typeface="宋体" panose="02010600030101010101" pitchFamily="2" charset="-122"/>
                </a:endParaRPr>
              </a:p>
            </p:txBody>
          </p:sp>
          <p:sp>
            <p:nvSpPr>
              <p:cNvPr id="81939" name="文本框 49171"/>
              <p:cNvSpPr txBox="1"/>
              <p:nvPr/>
            </p:nvSpPr>
            <p:spPr>
              <a:xfrm>
                <a:off x="1405" y="0"/>
                <a:ext cx="219" cy="247"/>
              </a:xfrm>
              <a:prstGeom prst="rect">
                <a:avLst/>
              </a:prstGeom>
              <a:noFill/>
              <a:ln w="9525">
                <a:noFill/>
              </a:ln>
            </p:spPr>
            <p:txBody>
              <a:bodyPr wrap="none" anchor="t" anchorCtr="0">
                <a:spAutoFit/>
              </a:bodyPr>
              <a:p>
                <a:r>
                  <a:rPr lang="en-US" altLang="zh-CN" sz="2400">
                    <a:latin typeface="Times New Roman" panose="02020603050405020304" pitchFamily="18" charset="0"/>
                    <a:ea typeface="宋体" panose="02010600030101010101" pitchFamily="2" charset="-122"/>
                  </a:rPr>
                  <a:t> A</a:t>
                </a:r>
                <a:endParaRPr lang="en-US" altLang="zh-CN" sz="2400" baseline="-25000">
                  <a:latin typeface="Times New Roman" panose="02020603050405020304" pitchFamily="18" charset="0"/>
                  <a:ea typeface="宋体" panose="02010600030101010101" pitchFamily="2" charset="-122"/>
                </a:endParaRPr>
              </a:p>
            </p:txBody>
          </p:sp>
        </p:grpSp>
        <p:sp>
          <p:nvSpPr>
            <p:cNvPr id="81940" name="文本框 49172"/>
            <p:cNvSpPr txBox="1"/>
            <p:nvPr/>
          </p:nvSpPr>
          <p:spPr>
            <a:xfrm>
              <a:off x="96" y="0"/>
              <a:ext cx="2736" cy="288"/>
            </a:xfrm>
            <a:prstGeom prst="rect">
              <a:avLst/>
            </a:prstGeom>
            <a:noFill/>
            <a:ln w="9525">
              <a:noFill/>
            </a:ln>
          </p:spPr>
          <p:txBody>
            <a:bodyPr anchor="t" anchorCtr="0">
              <a:spAutoFit/>
            </a:bodyPr>
            <a:p>
              <a:pPr>
                <a:spcBef>
                  <a:spcPct val="50000"/>
                </a:spcBef>
              </a:pPr>
              <a:r>
                <a:rPr lang="en-US" altLang="zh-CN" sz="2400">
                  <a:latin typeface="Arial" panose="020B0604020202020204" pitchFamily="34" charset="0"/>
                  <a:ea typeface="宋体" panose="02010600030101010101" pitchFamily="2" charset="-122"/>
                </a:rPr>
                <a:t>5                    4                7</a:t>
              </a:r>
              <a:endParaRPr lang="en-US" altLang="zh-CN" sz="2400">
                <a:latin typeface="Arial" panose="020B0604020202020204" pitchFamily="34" charset="0"/>
                <a:ea typeface="宋体" panose="02010600030101010101" pitchFamily="2" charset="-122"/>
              </a:endParaRPr>
            </a:p>
          </p:txBody>
        </p:sp>
      </p:grpSp>
      <p:sp>
        <p:nvSpPr>
          <p:cNvPr id="49174" name="文本框 49173"/>
          <p:cNvSpPr txBox="1"/>
          <p:nvPr/>
        </p:nvSpPr>
        <p:spPr>
          <a:xfrm>
            <a:off x="1676400" y="2590800"/>
            <a:ext cx="4343400" cy="1192213"/>
          </a:xfrm>
          <a:prstGeom prst="rect">
            <a:avLst/>
          </a:prstGeom>
          <a:noFill/>
          <a:ln w="9525">
            <a:noFill/>
          </a:ln>
        </p:spPr>
        <p:txBody>
          <a:bodyPr anchor="t" anchorCtr="0">
            <a:spAutoFit/>
          </a:bodyPr>
          <a:p>
            <a:pPr>
              <a:spcBef>
                <a:spcPct val="50000"/>
              </a:spcBef>
            </a:pPr>
            <a:r>
              <a:rPr lang="en-US" altLang="zh-CN">
                <a:latin typeface="Arial" panose="020B0604020202020204" pitchFamily="34" charset="0"/>
                <a:ea typeface="宋体" panose="02010600030101010101" pitchFamily="2" charset="-122"/>
              </a:rPr>
              <a:t>00                ×××……………….            </a:t>
            </a:r>
            <a:endParaRPr lang="en-US" altLang="zh-CN">
              <a:latin typeface="Arial" panose="020B0604020202020204" pitchFamily="34" charset="0"/>
              <a:ea typeface="宋体" panose="02010600030101010101" pitchFamily="2" charset="-122"/>
            </a:endParaRPr>
          </a:p>
          <a:p>
            <a:pPr>
              <a:spcBef>
                <a:spcPct val="50000"/>
              </a:spcBef>
            </a:pPr>
            <a:r>
              <a:rPr lang="en-US" altLang="zh-CN">
                <a:latin typeface="Arial" panose="020B0604020202020204" pitchFamily="34" charset="0"/>
                <a:ea typeface="宋体" panose="02010600030101010101" pitchFamily="2" charset="-122"/>
              </a:rPr>
              <a:t>01                ×××………………. </a:t>
            </a:r>
            <a:endParaRPr lang="en-US" altLang="zh-CN">
              <a:latin typeface="Arial" panose="020B0604020202020204" pitchFamily="34" charset="0"/>
              <a:ea typeface="宋体" panose="02010600030101010101" pitchFamily="2" charset="-122"/>
            </a:endParaRPr>
          </a:p>
          <a:p>
            <a:pPr>
              <a:spcBef>
                <a:spcPct val="50000"/>
              </a:spcBef>
            </a:pPr>
            <a:r>
              <a:rPr lang="en-US" altLang="zh-CN">
                <a:latin typeface="Arial" panose="020B0604020202020204" pitchFamily="34" charset="0"/>
                <a:ea typeface="宋体" panose="02010600030101010101" pitchFamily="2" charset="-122"/>
              </a:rPr>
              <a:t>10                ×××………………. </a:t>
            </a:r>
            <a:endParaRPr lang="en-US" altLang="zh-CN">
              <a:latin typeface="Arial" panose="020B0604020202020204" pitchFamily="34" charset="0"/>
              <a:ea typeface="宋体" panose="02010600030101010101" pitchFamily="2" charset="-122"/>
            </a:endParaRPr>
          </a:p>
        </p:txBody>
      </p:sp>
      <p:sp>
        <p:nvSpPr>
          <p:cNvPr id="49175" name="文本框 49174"/>
          <p:cNvSpPr txBox="1"/>
          <p:nvPr/>
        </p:nvSpPr>
        <p:spPr>
          <a:xfrm>
            <a:off x="1905000" y="5257800"/>
            <a:ext cx="4419600" cy="779463"/>
          </a:xfrm>
          <a:prstGeom prst="rect">
            <a:avLst/>
          </a:prstGeom>
          <a:noFill/>
          <a:ln w="9525">
            <a:noFill/>
          </a:ln>
        </p:spPr>
        <p:txBody>
          <a:bodyPr anchor="t" anchorCtr="0">
            <a:spAutoFit/>
          </a:bodyPr>
          <a:p>
            <a:pPr>
              <a:spcBef>
                <a:spcPct val="50000"/>
              </a:spcBef>
            </a:pPr>
            <a:r>
              <a:rPr lang="en-US" altLang="zh-CN">
                <a:latin typeface="Arial" panose="020B0604020202020204" pitchFamily="34" charset="0"/>
                <a:ea typeface="宋体" panose="02010600030101010101" pitchFamily="2" charset="-122"/>
              </a:rPr>
              <a:t>11 000         ×××………………</a:t>
            </a:r>
            <a:endParaRPr lang="en-US" altLang="zh-CN">
              <a:latin typeface="Arial" panose="020B0604020202020204" pitchFamily="34" charset="0"/>
              <a:ea typeface="宋体" panose="02010600030101010101" pitchFamily="2" charset="-122"/>
            </a:endParaRPr>
          </a:p>
          <a:p>
            <a:pPr>
              <a:spcBef>
                <a:spcPct val="50000"/>
              </a:spcBef>
            </a:pPr>
            <a:r>
              <a:rPr lang="en-US" altLang="zh-CN">
                <a:latin typeface="Arial" panose="020B0604020202020204" pitchFamily="34" charset="0"/>
                <a:ea typeface="宋体" panose="02010600030101010101" pitchFamily="2" charset="-122"/>
              </a:rPr>
              <a:t>11 101         ×××……………….</a:t>
            </a:r>
            <a:endParaRPr lang="en-US" altLang="zh-CN">
              <a:latin typeface="Arial" panose="020B0604020202020204" pitchFamily="34" charset="0"/>
              <a:ea typeface="宋体" panose="02010600030101010101" pitchFamily="2" charset="-122"/>
            </a:endParaRPr>
          </a:p>
        </p:txBody>
      </p:sp>
      <p:sp>
        <p:nvSpPr>
          <p:cNvPr id="81943"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linds(horizontal)">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63"/>
                                        </p:tgtEl>
                                        <p:attrNameLst>
                                          <p:attrName>style.visibility</p:attrName>
                                        </p:attrNameLst>
                                      </p:cBhvr>
                                      <p:to>
                                        <p:strVal val="visible"/>
                                      </p:to>
                                    </p:set>
                                    <p:animEffect transition="in" filter="blinds(horizontal)">
                                      <p:cBhvr>
                                        <p:cTn id="12" dur="500"/>
                                        <p:tgtEl>
                                          <p:spTgt spid="491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5"/>
                                        </p:tgtEl>
                                        <p:attrNameLst>
                                          <p:attrName>style.visibility</p:attrName>
                                        </p:attrNameLst>
                                      </p:cBhvr>
                                      <p:to>
                                        <p:strVal val="visible"/>
                                      </p:to>
                                    </p:set>
                                    <p:animEffect transition="in" filter="blinds(horizontal)">
                                      <p:cBhvr>
                                        <p:cTn id="17" dur="500"/>
                                        <p:tgtEl>
                                          <p:spTgt spid="491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62"/>
                                        </p:tgtEl>
                                        <p:attrNameLst>
                                          <p:attrName>style.visibility</p:attrName>
                                        </p:attrNameLst>
                                      </p:cBhvr>
                                      <p:to>
                                        <p:strVal val="visible"/>
                                      </p:to>
                                    </p:set>
                                    <p:animEffect transition="in" filter="blinds(horizontal)">
                                      <p:cBhvr>
                                        <p:cTn id="22" dur="500"/>
                                        <p:tgtEl>
                                          <p:spTgt spid="491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9174"/>
                                        </p:tgtEl>
                                        <p:attrNameLst>
                                          <p:attrName>style.visibility</p:attrName>
                                        </p:attrNameLst>
                                      </p:cBhvr>
                                      <p:to>
                                        <p:strVal val="visible"/>
                                      </p:to>
                                    </p:set>
                                    <p:animEffect transition="in" filter="blinds(horizontal)">
                                      <p:cBhvr>
                                        <p:cTn id="27" dur="500"/>
                                        <p:tgtEl>
                                          <p:spTgt spid="491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9164"/>
                                        </p:tgtEl>
                                        <p:attrNameLst>
                                          <p:attrName>style.visibility</p:attrName>
                                        </p:attrNameLst>
                                      </p:cBhvr>
                                      <p:to>
                                        <p:strVal val="visible"/>
                                      </p:to>
                                    </p:set>
                                    <p:animEffect transition="in" filter="blinds(horizontal)">
                                      <p:cBhvr>
                                        <p:cTn id="32" dur="500"/>
                                        <p:tgtEl>
                                          <p:spTgt spid="491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9165"/>
                                        </p:tgtEl>
                                        <p:attrNameLst>
                                          <p:attrName>style.visibility</p:attrName>
                                        </p:attrNameLst>
                                      </p:cBhvr>
                                      <p:to>
                                        <p:strVal val="visible"/>
                                      </p:to>
                                    </p:set>
                                    <p:animEffect transition="in" filter="blinds(horizontal)">
                                      <p:cBhvr>
                                        <p:cTn id="37" dur="500"/>
                                        <p:tgtEl>
                                          <p:spTgt spid="4916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9165"/>
                                        </p:tgtEl>
                                        <p:attrNameLst>
                                          <p:attrName>style.visibility</p:attrName>
                                        </p:attrNameLst>
                                      </p:cBhvr>
                                      <p:to>
                                        <p:strVal val="visible"/>
                                      </p:to>
                                    </p:set>
                                    <p:animEffect transition="in" filter="blinds(horizontal)">
                                      <p:cBhvr>
                                        <p:cTn id="42" dur="500"/>
                                        <p:tgtEl>
                                          <p:spTgt spid="4916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9175">
                                            <p:txEl>
                                              <p:charRg st="0" end="25"/>
                                            </p:txEl>
                                          </p:spTgt>
                                        </p:tgtEl>
                                        <p:attrNameLst>
                                          <p:attrName>style.visibility</p:attrName>
                                        </p:attrNameLst>
                                      </p:cBhvr>
                                      <p:to>
                                        <p:strVal val="visible"/>
                                      </p:to>
                                    </p:set>
                                    <p:animEffect transition="in" filter="blinds(horizontal)">
                                      <p:cBhvr>
                                        <p:cTn id="47" dur="500"/>
                                        <p:tgtEl>
                                          <p:spTgt spid="49175">
                                            <p:txEl>
                                              <p:charRg st="0" end="25"/>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9175">
                                            <p:txEl>
                                              <p:charRg st="25" end="51"/>
                                            </p:txEl>
                                          </p:spTgt>
                                        </p:tgtEl>
                                        <p:attrNameLst>
                                          <p:attrName>style.visibility</p:attrName>
                                        </p:attrNameLst>
                                      </p:cBhvr>
                                      <p:to>
                                        <p:strVal val="visible"/>
                                      </p:to>
                                    </p:set>
                                    <p:animEffect transition="in" filter="blinds(horizontal)">
                                      <p:cBhvr>
                                        <p:cTn id="50" dur="500"/>
                                        <p:tgtEl>
                                          <p:spTgt spid="49175">
                                            <p:txEl>
                                              <p:charRg st="25" end="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62" grpId="0"/>
      <p:bldP spid="49163" grpId="0"/>
      <p:bldP spid="49164" grpId="0"/>
      <p:bldP spid="4917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框 50177"/>
          <p:cNvSpPr txBox="1"/>
          <p:nvPr/>
        </p:nvSpPr>
        <p:spPr>
          <a:xfrm>
            <a:off x="152400" y="228600"/>
            <a:ext cx="8458200" cy="457200"/>
          </a:xfrm>
          <a:prstGeom prst="rect">
            <a:avLst/>
          </a:prstGeom>
          <a:noFill/>
          <a:ln w="9525">
            <a:noFill/>
          </a:ln>
        </p:spPr>
        <p:txBody>
          <a:bodyPr anchor="t" anchorCtr="0">
            <a:spAutoFit/>
          </a:bodyPr>
          <a:p>
            <a:pPr>
              <a:spcBef>
                <a:spcPct val="5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3</a:t>
            </a:r>
            <a:r>
              <a:rPr lang="zh-CN" altLang="en-US" sz="2400">
                <a:latin typeface="Arial" panose="020B0604020202020204" pitchFamily="34" charset="0"/>
                <a:ea typeface="宋体" panose="02010600030101010101" pitchFamily="2" charset="-122"/>
              </a:rPr>
              <a:t>）寄存器寻址的二地址指令</a:t>
            </a:r>
            <a:r>
              <a:rPr lang="en-US" altLang="zh-CN" sz="2400">
                <a:latin typeface="Arial" panose="020B0604020202020204" pitchFamily="34" charset="0"/>
                <a:ea typeface="宋体" panose="02010600030101010101" pitchFamily="2" charset="-122"/>
              </a:rPr>
              <a:t>8</a:t>
            </a:r>
            <a:r>
              <a:rPr lang="zh-CN" altLang="en-US" sz="2400">
                <a:latin typeface="Arial" panose="020B0604020202020204" pitchFamily="34" charset="0"/>
                <a:ea typeface="宋体" panose="02010600030101010101" pitchFamily="2" charset="-122"/>
              </a:rPr>
              <a:t>条</a:t>
            </a:r>
            <a:endParaRPr lang="zh-CN" altLang="en-US" sz="2400">
              <a:latin typeface="Arial" panose="020B0604020202020204" pitchFamily="34" charset="0"/>
              <a:ea typeface="宋体" panose="02010600030101010101" pitchFamily="2" charset="-122"/>
            </a:endParaRPr>
          </a:p>
        </p:txBody>
      </p:sp>
      <p:grpSp>
        <p:nvGrpSpPr>
          <p:cNvPr id="50179" name="组合 50178"/>
          <p:cNvGrpSpPr/>
          <p:nvPr/>
        </p:nvGrpSpPr>
        <p:grpSpPr>
          <a:xfrm>
            <a:off x="1676400" y="1066800"/>
            <a:ext cx="4191000" cy="533400"/>
            <a:chOff x="0" y="0"/>
            <a:chExt cx="1910" cy="288"/>
          </a:xfrm>
        </p:grpSpPr>
        <p:sp>
          <p:nvSpPr>
            <p:cNvPr id="82947" name="矩形 50179"/>
            <p:cNvSpPr/>
            <p:nvPr/>
          </p:nvSpPr>
          <p:spPr>
            <a:xfrm>
              <a:off x="0" y="0"/>
              <a:ext cx="637"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82948" name="矩形 50180"/>
            <p:cNvSpPr/>
            <p:nvPr/>
          </p:nvSpPr>
          <p:spPr>
            <a:xfrm>
              <a:off x="637" y="0"/>
              <a:ext cx="637"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82949" name="矩形 50181"/>
            <p:cNvSpPr/>
            <p:nvPr/>
          </p:nvSpPr>
          <p:spPr>
            <a:xfrm>
              <a:off x="1273" y="0"/>
              <a:ext cx="637" cy="288"/>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82950" name="文本框 50182"/>
            <p:cNvSpPr txBox="1"/>
            <p:nvPr/>
          </p:nvSpPr>
          <p:spPr>
            <a:xfrm>
              <a:off x="111" y="0"/>
              <a:ext cx="276" cy="247"/>
            </a:xfrm>
            <a:prstGeom prst="rect">
              <a:avLst/>
            </a:prstGeom>
            <a:noFill/>
            <a:ln w="9525">
              <a:noFill/>
            </a:ln>
          </p:spPr>
          <p:txBody>
            <a:bodyPr wrap="none" anchor="t" anchorCtr="0">
              <a:spAutoFit/>
            </a:bodyPr>
            <a:p>
              <a:r>
                <a:rPr lang="en-US" altLang="zh-CN" sz="2400">
                  <a:latin typeface="Times New Roman" panose="02020603050405020304" pitchFamily="18" charset="0"/>
                  <a:ea typeface="宋体" panose="02010600030101010101" pitchFamily="2" charset="-122"/>
                </a:rPr>
                <a:t>OP</a:t>
              </a:r>
              <a:endParaRPr lang="en-US" altLang="zh-CN" sz="2400">
                <a:latin typeface="Times New Roman" panose="02020603050405020304" pitchFamily="18" charset="0"/>
                <a:ea typeface="宋体" panose="02010600030101010101" pitchFamily="2" charset="-122"/>
              </a:endParaRPr>
            </a:p>
          </p:txBody>
        </p:sp>
        <p:sp>
          <p:nvSpPr>
            <p:cNvPr id="82951" name="文本框 50183"/>
            <p:cNvSpPr txBox="1"/>
            <p:nvPr/>
          </p:nvSpPr>
          <p:spPr>
            <a:xfrm>
              <a:off x="781" y="0"/>
              <a:ext cx="367" cy="247"/>
            </a:xfrm>
            <a:prstGeom prst="rect">
              <a:avLst/>
            </a:prstGeom>
            <a:noFill/>
            <a:ln w="9525">
              <a:noFill/>
            </a:ln>
          </p:spPr>
          <p:txBody>
            <a:bodyPr anchor="t" anchorCtr="0">
              <a:spAutoFit/>
            </a:bodyPr>
            <a:p>
              <a:r>
                <a:rPr lang="en-US" altLang="zh-CN" sz="2400">
                  <a:latin typeface="Times New Roman" panose="02020603050405020304" pitchFamily="18" charset="0"/>
                  <a:ea typeface="宋体" panose="02010600030101010101" pitchFamily="2" charset="-122"/>
                </a:rPr>
                <a:t> R</a:t>
              </a:r>
              <a:r>
                <a:rPr lang="en-US" altLang="zh-CN" sz="2400" baseline="-25000">
                  <a:latin typeface="Times New Roman" panose="02020603050405020304" pitchFamily="18" charset="0"/>
                  <a:ea typeface="宋体" panose="02010600030101010101" pitchFamily="2" charset="-122"/>
                </a:rPr>
                <a:t>i</a:t>
              </a:r>
              <a:endParaRPr lang="en-US" altLang="zh-CN" sz="2400" baseline="-25000">
                <a:latin typeface="Times New Roman" panose="02020603050405020304" pitchFamily="18" charset="0"/>
                <a:ea typeface="宋体" panose="02010600030101010101" pitchFamily="2" charset="-122"/>
              </a:endParaRPr>
            </a:p>
          </p:txBody>
        </p:sp>
        <p:sp>
          <p:nvSpPr>
            <p:cNvPr id="82952" name="文本框 50184"/>
            <p:cNvSpPr txBox="1"/>
            <p:nvPr/>
          </p:nvSpPr>
          <p:spPr>
            <a:xfrm>
              <a:off x="1405" y="0"/>
              <a:ext cx="250" cy="247"/>
            </a:xfrm>
            <a:prstGeom prst="rect">
              <a:avLst/>
            </a:prstGeom>
            <a:noFill/>
            <a:ln w="9525">
              <a:noFill/>
            </a:ln>
          </p:spPr>
          <p:txBody>
            <a:bodyPr wrap="none" anchor="t" anchorCtr="0">
              <a:spAutoFit/>
            </a:bodyPr>
            <a:p>
              <a:r>
                <a:rPr lang="en-US" altLang="zh-CN" sz="2400">
                  <a:latin typeface="Times New Roman" panose="02020603050405020304" pitchFamily="18" charset="0"/>
                  <a:ea typeface="宋体" panose="02010600030101010101" pitchFamily="2" charset="-122"/>
                </a:rPr>
                <a:t> R</a:t>
              </a:r>
              <a:r>
                <a:rPr lang="en-US" altLang="zh-CN" sz="2400" baseline="-25000">
                  <a:latin typeface="Times New Roman" panose="02020603050405020304" pitchFamily="18" charset="0"/>
                  <a:ea typeface="宋体" panose="02010600030101010101" pitchFamily="2" charset="-122"/>
                </a:rPr>
                <a:t>j</a:t>
              </a:r>
              <a:endParaRPr lang="en-US" altLang="zh-CN" sz="2400" baseline="-25000">
                <a:latin typeface="Times New Roman" panose="02020603050405020304" pitchFamily="18" charset="0"/>
                <a:ea typeface="宋体" panose="02010600030101010101" pitchFamily="2" charset="-122"/>
              </a:endParaRPr>
            </a:p>
          </p:txBody>
        </p:sp>
      </p:grpSp>
      <p:sp>
        <p:nvSpPr>
          <p:cNvPr id="50186" name="文本框 50185"/>
          <p:cNvSpPr txBox="1"/>
          <p:nvPr/>
        </p:nvSpPr>
        <p:spPr>
          <a:xfrm>
            <a:off x="1828800" y="533400"/>
            <a:ext cx="4343400" cy="457200"/>
          </a:xfrm>
          <a:prstGeom prst="rect">
            <a:avLst/>
          </a:prstGeom>
          <a:noFill/>
          <a:ln w="9525">
            <a:noFill/>
          </a:ln>
        </p:spPr>
        <p:txBody>
          <a:bodyPr anchor="t" anchorCtr="0">
            <a:spAutoFit/>
          </a:bodyPr>
          <a:p>
            <a:pPr>
              <a:spcBef>
                <a:spcPct val="50000"/>
              </a:spcBef>
            </a:pPr>
            <a:r>
              <a:rPr lang="en-US" altLang="zh-CN" sz="2400">
                <a:latin typeface="Arial" panose="020B0604020202020204" pitchFamily="34" charset="0"/>
                <a:ea typeface="宋体" panose="02010600030101010101" pitchFamily="2" charset="-122"/>
              </a:rPr>
              <a:t>8                    4                4</a:t>
            </a:r>
            <a:endParaRPr lang="en-US" altLang="zh-CN" sz="2400">
              <a:latin typeface="Arial" panose="020B0604020202020204" pitchFamily="34" charset="0"/>
              <a:ea typeface="宋体" panose="02010600030101010101" pitchFamily="2" charset="-122"/>
            </a:endParaRPr>
          </a:p>
        </p:txBody>
      </p:sp>
      <p:sp>
        <p:nvSpPr>
          <p:cNvPr id="50187" name="文本框 50186"/>
          <p:cNvSpPr txBox="1"/>
          <p:nvPr/>
        </p:nvSpPr>
        <p:spPr>
          <a:xfrm>
            <a:off x="228600" y="2971800"/>
            <a:ext cx="8458200" cy="457200"/>
          </a:xfrm>
          <a:prstGeom prst="rect">
            <a:avLst/>
          </a:prstGeom>
          <a:noFill/>
          <a:ln w="9525">
            <a:noFill/>
          </a:ln>
        </p:spPr>
        <p:txBody>
          <a:bodyPr anchor="t" anchorCtr="0">
            <a:spAutoFit/>
          </a:bodyPr>
          <a:p>
            <a:pPr>
              <a:spcBef>
                <a:spcPct val="5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4</a:t>
            </a:r>
            <a:r>
              <a:rPr lang="zh-CN" altLang="en-US" sz="2400">
                <a:latin typeface="Arial" panose="020B0604020202020204" pitchFamily="34" charset="0"/>
                <a:ea typeface="宋体" panose="02010600030101010101" pitchFamily="2" charset="-122"/>
              </a:rPr>
              <a:t>）直接寻址的一地址指令</a:t>
            </a:r>
            <a:r>
              <a:rPr lang="en-US" altLang="zh-CN" sz="2400">
                <a:latin typeface="Arial" panose="020B0604020202020204" pitchFamily="34" charset="0"/>
                <a:ea typeface="宋体" panose="02010600030101010101" pitchFamily="2" charset="-122"/>
              </a:rPr>
              <a:t>12</a:t>
            </a:r>
            <a:r>
              <a:rPr lang="zh-CN" altLang="en-US" sz="2400">
                <a:latin typeface="Arial" panose="020B0604020202020204" pitchFamily="34" charset="0"/>
                <a:ea typeface="宋体" panose="02010600030101010101" pitchFamily="2" charset="-122"/>
              </a:rPr>
              <a:t>条</a:t>
            </a:r>
            <a:endParaRPr lang="zh-CN" altLang="en-US" sz="2400">
              <a:latin typeface="Arial" panose="020B0604020202020204" pitchFamily="34" charset="0"/>
              <a:ea typeface="宋体" panose="02010600030101010101" pitchFamily="2" charset="-122"/>
            </a:endParaRPr>
          </a:p>
        </p:txBody>
      </p:sp>
      <p:grpSp>
        <p:nvGrpSpPr>
          <p:cNvPr id="50188" name="组合 50187"/>
          <p:cNvGrpSpPr/>
          <p:nvPr/>
        </p:nvGrpSpPr>
        <p:grpSpPr>
          <a:xfrm>
            <a:off x="1524000" y="3962400"/>
            <a:ext cx="4006850" cy="533400"/>
            <a:chOff x="0" y="0"/>
            <a:chExt cx="2524" cy="336"/>
          </a:xfrm>
        </p:grpSpPr>
        <p:grpSp>
          <p:nvGrpSpPr>
            <p:cNvPr id="82956" name="组合 50188"/>
            <p:cNvGrpSpPr/>
            <p:nvPr/>
          </p:nvGrpSpPr>
          <p:grpSpPr>
            <a:xfrm>
              <a:off x="0" y="0"/>
              <a:ext cx="2524" cy="326"/>
              <a:chOff x="0" y="0"/>
              <a:chExt cx="2524" cy="326"/>
            </a:xfrm>
          </p:grpSpPr>
          <p:sp>
            <p:nvSpPr>
              <p:cNvPr id="82957" name="矩形 50189"/>
              <p:cNvSpPr/>
              <p:nvPr/>
            </p:nvSpPr>
            <p:spPr>
              <a:xfrm>
                <a:off x="1680" y="0"/>
                <a:ext cx="844" cy="326"/>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82958" name="矩形 50190"/>
              <p:cNvSpPr/>
              <p:nvPr/>
            </p:nvSpPr>
            <p:spPr>
              <a:xfrm>
                <a:off x="0" y="0"/>
                <a:ext cx="1700" cy="326"/>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grpSp>
        <p:sp>
          <p:nvSpPr>
            <p:cNvPr id="82959" name="文本框 50191"/>
            <p:cNvSpPr txBox="1"/>
            <p:nvPr/>
          </p:nvSpPr>
          <p:spPr>
            <a:xfrm>
              <a:off x="384" y="48"/>
              <a:ext cx="382" cy="288"/>
            </a:xfrm>
            <a:prstGeom prst="rect">
              <a:avLst/>
            </a:prstGeom>
            <a:noFill/>
            <a:ln w="9525">
              <a:noFill/>
            </a:ln>
          </p:spPr>
          <p:txBody>
            <a:bodyPr wrap="none" anchor="t" anchorCtr="0">
              <a:spAutoFit/>
            </a:bodyPr>
            <a:p>
              <a:r>
                <a:rPr lang="en-US" altLang="zh-CN" sz="2400">
                  <a:latin typeface="Times New Roman" panose="02020603050405020304" pitchFamily="18" charset="0"/>
                  <a:ea typeface="宋体" panose="02010600030101010101" pitchFamily="2" charset="-122"/>
                </a:rPr>
                <a:t>OP</a:t>
              </a:r>
              <a:endParaRPr lang="en-US" altLang="zh-CN" sz="2400">
                <a:latin typeface="Times New Roman" panose="02020603050405020304" pitchFamily="18" charset="0"/>
                <a:ea typeface="宋体" panose="02010600030101010101" pitchFamily="2" charset="-122"/>
              </a:endParaRPr>
            </a:p>
          </p:txBody>
        </p:sp>
        <p:sp>
          <p:nvSpPr>
            <p:cNvPr id="82960" name="文本框 50192"/>
            <p:cNvSpPr txBox="1"/>
            <p:nvPr/>
          </p:nvSpPr>
          <p:spPr>
            <a:xfrm>
              <a:off x="1968" y="48"/>
              <a:ext cx="303" cy="288"/>
            </a:xfrm>
            <a:prstGeom prst="rect">
              <a:avLst/>
            </a:prstGeom>
            <a:noFill/>
            <a:ln w="9525">
              <a:noFill/>
            </a:ln>
          </p:spPr>
          <p:txBody>
            <a:bodyPr wrap="none" anchor="t" anchorCtr="0">
              <a:spAutoFit/>
            </a:bodyPr>
            <a:p>
              <a:r>
                <a:rPr lang="en-US" altLang="zh-CN" sz="2400">
                  <a:latin typeface="Times New Roman" panose="02020603050405020304" pitchFamily="18" charset="0"/>
                  <a:ea typeface="宋体" panose="02010600030101010101" pitchFamily="2" charset="-122"/>
                </a:rPr>
                <a:t> A</a:t>
              </a:r>
              <a:endParaRPr lang="en-US" altLang="zh-CN" sz="2400" baseline="-25000">
                <a:latin typeface="Times New Roman" panose="02020603050405020304" pitchFamily="18" charset="0"/>
                <a:ea typeface="宋体" panose="02010600030101010101" pitchFamily="2" charset="-122"/>
              </a:endParaRPr>
            </a:p>
          </p:txBody>
        </p:sp>
      </p:grpSp>
      <p:sp>
        <p:nvSpPr>
          <p:cNvPr id="50194" name="文本框 50193"/>
          <p:cNvSpPr txBox="1"/>
          <p:nvPr/>
        </p:nvSpPr>
        <p:spPr>
          <a:xfrm>
            <a:off x="1905000" y="3429000"/>
            <a:ext cx="4114800" cy="457200"/>
          </a:xfrm>
          <a:prstGeom prst="rect">
            <a:avLst/>
          </a:prstGeom>
          <a:noFill/>
          <a:ln w="9525">
            <a:noFill/>
          </a:ln>
        </p:spPr>
        <p:txBody>
          <a:bodyPr anchor="t" anchorCtr="0">
            <a:spAutoFit/>
          </a:bodyPr>
          <a:p>
            <a:pPr>
              <a:spcBef>
                <a:spcPct val="50000"/>
              </a:spcBef>
            </a:pPr>
            <a:r>
              <a:rPr lang="en-US" altLang="zh-CN" sz="2400">
                <a:latin typeface="Arial" panose="020B0604020202020204" pitchFamily="34" charset="0"/>
                <a:ea typeface="宋体" panose="02010600030101010101" pitchFamily="2" charset="-122"/>
              </a:rPr>
              <a:t>9                              7</a:t>
            </a:r>
            <a:endParaRPr lang="en-US" altLang="zh-CN" sz="2400">
              <a:latin typeface="Arial" panose="020B0604020202020204" pitchFamily="34" charset="0"/>
              <a:ea typeface="宋体" panose="02010600030101010101" pitchFamily="2" charset="-122"/>
            </a:endParaRPr>
          </a:p>
        </p:txBody>
      </p:sp>
      <p:sp>
        <p:nvSpPr>
          <p:cNvPr id="50195" name="文本框 50194"/>
          <p:cNvSpPr txBox="1"/>
          <p:nvPr/>
        </p:nvSpPr>
        <p:spPr>
          <a:xfrm>
            <a:off x="1752600" y="1752600"/>
            <a:ext cx="4419600" cy="1192213"/>
          </a:xfrm>
          <a:prstGeom prst="rect">
            <a:avLst/>
          </a:prstGeom>
          <a:noFill/>
          <a:ln w="9525">
            <a:noFill/>
          </a:ln>
        </p:spPr>
        <p:txBody>
          <a:bodyPr anchor="t" anchorCtr="0">
            <a:spAutoFit/>
          </a:bodyPr>
          <a:p>
            <a:pPr>
              <a:spcBef>
                <a:spcPct val="50000"/>
              </a:spcBef>
            </a:pPr>
            <a:r>
              <a:rPr lang="en-US" altLang="zh-CN">
                <a:latin typeface="Arial" panose="020B0604020202020204" pitchFamily="34" charset="0"/>
                <a:ea typeface="宋体" panose="02010600030101010101" pitchFamily="2" charset="-122"/>
              </a:rPr>
              <a:t>11110 000    ×××…………….</a:t>
            </a:r>
            <a:endParaRPr lang="en-US" altLang="zh-CN">
              <a:latin typeface="Arial" panose="020B0604020202020204" pitchFamily="34" charset="0"/>
              <a:ea typeface="宋体" panose="02010600030101010101" pitchFamily="2" charset="-122"/>
            </a:endParaRPr>
          </a:p>
          <a:p>
            <a:pPr>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pPr>
              <a:spcBef>
                <a:spcPct val="50000"/>
              </a:spcBef>
            </a:pPr>
            <a:r>
              <a:rPr lang="en-US" altLang="zh-CN">
                <a:latin typeface="Arial" panose="020B0604020202020204" pitchFamily="34" charset="0"/>
                <a:ea typeface="宋体" panose="02010600030101010101" pitchFamily="2" charset="-122"/>
              </a:rPr>
              <a:t>11110 111    ×××……………..</a:t>
            </a:r>
            <a:endParaRPr lang="en-US" altLang="zh-CN">
              <a:latin typeface="Arial" panose="020B0604020202020204" pitchFamily="34" charset="0"/>
              <a:ea typeface="宋体" panose="02010600030101010101" pitchFamily="2" charset="-122"/>
            </a:endParaRPr>
          </a:p>
        </p:txBody>
      </p:sp>
      <p:sp>
        <p:nvSpPr>
          <p:cNvPr id="50196" name="文本框 50195"/>
          <p:cNvSpPr txBox="1"/>
          <p:nvPr/>
        </p:nvSpPr>
        <p:spPr>
          <a:xfrm>
            <a:off x="1752600" y="4724400"/>
            <a:ext cx="5257800" cy="1192213"/>
          </a:xfrm>
          <a:prstGeom prst="rect">
            <a:avLst/>
          </a:prstGeom>
          <a:noFill/>
          <a:ln w="9525">
            <a:noFill/>
          </a:ln>
        </p:spPr>
        <p:txBody>
          <a:bodyPr anchor="t" anchorCtr="0">
            <a:spAutoFit/>
          </a:bodyPr>
          <a:p>
            <a:pPr marL="342900" indent="-342900">
              <a:spcBef>
                <a:spcPct val="50000"/>
              </a:spcBef>
              <a:buAutoNum type="arabicPlain" startAt="11111"/>
            </a:pPr>
            <a:r>
              <a:rPr lang="en-US" altLang="zh-CN">
                <a:latin typeface="Arial" panose="020B0604020202020204" pitchFamily="34" charset="0"/>
                <a:ea typeface="宋体" panose="02010600030101010101" pitchFamily="2" charset="-122"/>
              </a:rPr>
              <a:t> 0000                     ×××….</a:t>
            </a:r>
            <a:endParaRPr lang="en-US" altLang="zh-CN">
              <a:latin typeface="Arial" panose="020B0604020202020204" pitchFamily="34" charset="0"/>
              <a:ea typeface="宋体" panose="02010600030101010101" pitchFamily="2" charset="-122"/>
            </a:endParaRPr>
          </a:p>
          <a:p>
            <a:pPr marL="342900" indent="-342900">
              <a:spcBef>
                <a:spcPct val="50000"/>
              </a:spcBef>
              <a:buNone/>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pPr marL="342900" indent="-342900">
              <a:spcBef>
                <a:spcPct val="50000"/>
              </a:spcBef>
              <a:buNone/>
            </a:pPr>
            <a:r>
              <a:rPr lang="en-US" altLang="zh-CN">
                <a:latin typeface="Arial" panose="020B0604020202020204" pitchFamily="34" charset="0"/>
                <a:ea typeface="宋体" panose="02010600030101010101" pitchFamily="2" charset="-122"/>
              </a:rPr>
              <a:t>11111 1011                     ×××…..</a:t>
            </a:r>
            <a:endParaRPr lang="en-US" altLang="zh-CN">
              <a:latin typeface="Arial" panose="020B0604020202020204" pitchFamily="34" charset="0"/>
              <a:ea typeface="宋体" panose="02010600030101010101" pitchFamily="2" charset="-122"/>
            </a:endParaRPr>
          </a:p>
        </p:txBody>
      </p:sp>
      <p:sp>
        <p:nvSpPr>
          <p:cNvPr id="82964"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linds(horizontal)">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blinds(horizontal)">
                                      <p:cBhvr>
                                        <p:cTn id="12" dur="500"/>
                                        <p:tgtEl>
                                          <p:spTgt spid="501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86"/>
                                        </p:tgtEl>
                                        <p:attrNameLst>
                                          <p:attrName>style.visibility</p:attrName>
                                        </p:attrNameLst>
                                      </p:cBhvr>
                                      <p:to>
                                        <p:strVal val="visible"/>
                                      </p:to>
                                    </p:set>
                                    <p:animEffect transition="in" filter="blinds(horizontal)">
                                      <p:cBhvr>
                                        <p:cTn id="17" dur="500"/>
                                        <p:tgtEl>
                                          <p:spTgt spid="501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195"/>
                                        </p:tgtEl>
                                        <p:attrNameLst>
                                          <p:attrName>style.visibility</p:attrName>
                                        </p:attrNameLst>
                                      </p:cBhvr>
                                      <p:to>
                                        <p:strVal val="visible"/>
                                      </p:to>
                                    </p:set>
                                    <p:animEffect transition="in" filter="blinds(horizontal)">
                                      <p:cBhvr>
                                        <p:cTn id="22" dur="500"/>
                                        <p:tgtEl>
                                          <p:spTgt spid="501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0187"/>
                                        </p:tgtEl>
                                        <p:attrNameLst>
                                          <p:attrName>style.visibility</p:attrName>
                                        </p:attrNameLst>
                                      </p:cBhvr>
                                      <p:to>
                                        <p:strVal val="visible"/>
                                      </p:to>
                                    </p:set>
                                    <p:animEffect transition="in" filter="blinds(horizontal)">
                                      <p:cBhvr>
                                        <p:cTn id="27" dur="500"/>
                                        <p:tgtEl>
                                          <p:spTgt spid="5018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0188"/>
                                        </p:tgtEl>
                                        <p:attrNameLst>
                                          <p:attrName>style.visibility</p:attrName>
                                        </p:attrNameLst>
                                      </p:cBhvr>
                                      <p:to>
                                        <p:strVal val="visible"/>
                                      </p:to>
                                    </p:set>
                                    <p:animEffect transition="in" filter="blinds(horizontal)">
                                      <p:cBhvr>
                                        <p:cTn id="32" dur="500"/>
                                        <p:tgtEl>
                                          <p:spTgt spid="5018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0194"/>
                                        </p:tgtEl>
                                        <p:attrNameLst>
                                          <p:attrName>style.visibility</p:attrName>
                                        </p:attrNameLst>
                                      </p:cBhvr>
                                      <p:to>
                                        <p:strVal val="visible"/>
                                      </p:to>
                                    </p:set>
                                    <p:animEffect transition="in" filter="blinds(horizontal)">
                                      <p:cBhvr>
                                        <p:cTn id="37" dur="500"/>
                                        <p:tgtEl>
                                          <p:spTgt spid="5019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0196"/>
                                        </p:tgtEl>
                                        <p:attrNameLst>
                                          <p:attrName>style.visibility</p:attrName>
                                        </p:attrNameLst>
                                      </p:cBhvr>
                                      <p:to>
                                        <p:strVal val="visible"/>
                                      </p:to>
                                    </p:set>
                                    <p:animEffect transition="in" filter="blinds(horizontal)">
                                      <p:cBhvr>
                                        <p:cTn id="42" dur="500"/>
                                        <p:tgtEl>
                                          <p:spTgt spid="50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86" grpId="0"/>
      <p:bldP spid="50187" grpId="0"/>
      <p:bldP spid="50194" grpId="0"/>
      <p:bldP spid="50195" grpId="0"/>
      <p:bldP spid="5019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框 51201"/>
          <p:cNvSpPr txBox="1"/>
          <p:nvPr/>
        </p:nvSpPr>
        <p:spPr>
          <a:xfrm>
            <a:off x="228600" y="304800"/>
            <a:ext cx="8458200" cy="457200"/>
          </a:xfrm>
          <a:prstGeom prst="rect">
            <a:avLst/>
          </a:prstGeom>
          <a:noFill/>
          <a:ln w="9525">
            <a:noFill/>
          </a:ln>
        </p:spPr>
        <p:txBody>
          <a:bodyPr anchor="t" anchorCtr="0">
            <a:spAutoFit/>
          </a:bodyPr>
          <a:p>
            <a:pPr>
              <a:spcBef>
                <a:spcPct val="5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5</a:t>
            </a:r>
            <a:r>
              <a:rPr lang="zh-CN" altLang="en-US" sz="2400">
                <a:latin typeface="Arial" panose="020B0604020202020204" pitchFamily="34" charset="0"/>
                <a:ea typeface="宋体" panose="02010600030101010101" pitchFamily="2" charset="-122"/>
              </a:rPr>
              <a:t>）零地址指令</a:t>
            </a:r>
            <a:r>
              <a:rPr lang="en-US" altLang="zh-CN" sz="2400">
                <a:latin typeface="Arial" panose="020B0604020202020204" pitchFamily="34" charset="0"/>
                <a:ea typeface="宋体" panose="02010600030101010101" pitchFamily="2" charset="-122"/>
              </a:rPr>
              <a:t>32</a:t>
            </a:r>
            <a:r>
              <a:rPr lang="zh-CN" altLang="en-US" sz="2400">
                <a:latin typeface="Arial" panose="020B0604020202020204" pitchFamily="34" charset="0"/>
                <a:ea typeface="宋体" panose="02010600030101010101" pitchFamily="2" charset="-122"/>
              </a:rPr>
              <a:t>条</a:t>
            </a:r>
            <a:endParaRPr lang="zh-CN" altLang="en-US" sz="2400">
              <a:latin typeface="Arial" panose="020B0604020202020204" pitchFamily="34" charset="0"/>
              <a:ea typeface="宋体" panose="02010600030101010101" pitchFamily="2" charset="-122"/>
            </a:endParaRPr>
          </a:p>
        </p:txBody>
      </p:sp>
      <p:grpSp>
        <p:nvGrpSpPr>
          <p:cNvPr id="51203" name="组合 51202"/>
          <p:cNvGrpSpPr/>
          <p:nvPr/>
        </p:nvGrpSpPr>
        <p:grpSpPr>
          <a:xfrm>
            <a:off x="1676400" y="914400"/>
            <a:ext cx="4572000" cy="609600"/>
            <a:chOff x="0" y="0"/>
            <a:chExt cx="2880" cy="384"/>
          </a:xfrm>
        </p:grpSpPr>
        <p:sp>
          <p:nvSpPr>
            <p:cNvPr id="83971" name="矩形 51203"/>
            <p:cNvSpPr/>
            <p:nvPr/>
          </p:nvSpPr>
          <p:spPr>
            <a:xfrm>
              <a:off x="0" y="0"/>
              <a:ext cx="2880" cy="384"/>
            </a:xfrm>
            <a:prstGeom prst="rect">
              <a:avLst/>
            </a:prstGeom>
            <a:noFill/>
            <a:ln w="28575" cap="flat" cmpd="sng">
              <a:solidFill>
                <a:schemeClr val="tx1"/>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83972" name="文本框 51204"/>
            <p:cNvSpPr txBox="1"/>
            <p:nvPr/>
          </p:nvSpPr>
          <p:spPr>
            <a:xfrm>
              <a:off x="1104" y="48"/>
              <a:ext cx="382" cy="288"/>
            </a:xfrm>
            <a:prstGeom prst="rect">
              <a:avLst/>
            </a:prstGeom>
            <a:noFill/>
            <a:ln w="9525">
              <a:noFill/>
            </a:ln>
          </p:spPr>
          <p:txBody>
            <a:bodyPr wrap="none" anchor="t" anchorCtr="0">
              <a:spAutoFit/>
            </a:bodyPr>
            <a:p>
              <a:r>
                <a:rPr lang="en-US" altLang="zh-CN" sz="2400">
                  <a:latin typeface="Times New Roman" panose="02020603050405020304" pitchFamily="18" charset="0"/>
                  <a:ea typeface="宋体" panose="02010600030101010101" pitchFamily="2" charset="-122"/>
                </a:rPr>
                <a:t>OP</a:t>
              </a:r>
              <a:endParaRPr lang="en-US" altLang="zh-CN" sz="2400">
                <a:latin typeface="Times New Roman" panose="02020603050405020304" pitchFamily="18" charset="0"/>
                <a:ea typeface="宋体" panose="02010600030101010101" pitchFamily="2" charset="-122"/>
              </a:endParaRPr>
            </a:p>
          </p:txBody>
        </p:sp>
      </p:grpSp>
      <p:sp>
        <p:nvSpPr>
          <p:cNvPr id="83973" name="文本框 51205"/>
          <p:cNvSpPr txBox="1"/>
          <p:nvPr/>
        </p:nvSpPr>
        <p:spPr>
          <a:xfrm>
            <a:off x="1752600" y="1905000"/>
            <a:ext cx="4572000" cy="366713"/>
          </a:xfrm>
          <a:prstGeom prst="rect">
            <a:avLst/>
          </a:prstGeom>
          <a:noFill/>
          <a:ln w="9525">
            <a:noFill/>
          </a:ln>
        </p:spPr>
        <p:txBody>
          <a:bodyPr anchor="t" anchorCtr="0">
            <a:spAutoFit/>
          </a:bodyPr>
          <a:p>
            <a:pPr>
              <a:spcBef>
                <a:spcPct val="50000"/>
              </a:spcBef>
            </a:pPr>
            <a:endParaRPr lang="zh-CN" altLang="zh-CN">
              <a:latin typeface="Arial" panose="020B0604020202020204" pitchFamily="34" charset="0"/>
              <a:ea typeface="宋体" panose="02010600030101010101" pitchFamily="2" charset="-122"/>
            </a:endParaRPr>
          </a:p>
        </p:txBody>
      </p:sp>
      <p:sp>
        <p:nvSpPr>
          <p:cNvPr id="51207" name="文本框 51206"/>
          <p:cNvSpPr txBox="1"/>
          <p:nvPr/>
        </p:nvSpPr>
        <p:spPr>
          <a:xfrm>
            <a:off x="1676400" y="1600200"/>
            <a:ext cx="4572000" cy="1192213"/>
          </a:xfrm>
          <a:prstGeom prst="rect">
            <a:avLst/>
          </a:prstGeom>
          <a:noFill/>
          <a:ln w="9525">
            <a:noFill/>
          </a:ln>
        </p:spPr>
        <p:txBody>
          <a:bodyPr anchor="t" anchorCtr="0">
            <a:spAutoFit/>
          </a:bodyPr>
          <a:p>
            <a:pPr>
              <a:spcBef>
                <a:spcPct val="50000"/>
              </a:spcBef>
            </a:pPr>
            <a:r>
              <a:rPr lang="en-US" altLang="zh-CN">
                <a:latin typeface="Arial" panose="020B0604020202020204" pitchFamily="34" charset="0"/>
                <a:ea typeface="宋体" panose="02010600030101010101" pitchFamily="2" charset="-122"/>
              </a:rPr>
              <a:t>11111 1100       0000000</a:t>
            </a:r>
            <a:endParaRPr lang="en-US" altLang="zh-CN">
              <a:latin typeface="Arial" panose="020B0604020202020204" pitchFamily="34" charset="0"/>
              <a:ea typeface="宋体" panose="02010600030101010101" pitchFamily="2" charset="-122"/>
            </a:endParaRPr>
          </a:p>
          <a:p>
            <a:pPr>
              <a:spcBef>
                <a:spcPct val="50000"/>
              </a:spcBef>
            </a:pPr>
            <a:r>
              <a:rPr lang="en-US" altLang="zh-CN">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pPr>
              <a:spcBef>
                <a:spcPct val="50000"/>
              </a:spcBef>
            </a:pPr>
            <a:r>
              <a:rPr lang="en-US" altLang="zh-CN">
                <a:latin typeface="Arial" panose="020B0604020202020204" pitchFamily="34" charset="0"/>
                <a:ea typeface="宋体" panose="02010600030101010101" pitchFamily="2" charset="-122"/>
              </a:rPr>
              <a:t>11111 1100       0011111</a:t>
            </a:r>
            <a:endParaRPr lang="en-US" altLang="zh-CN">
              <a:latin typeface="Arial" panose="020B0604020202020204" pitchFamily="34" charset="0"/>
              <a:ea typeface="宋体" panose="02010600030101010101" pitchFamily="2" charset="-122"/>
            </a:endParaRPr>
          </a:p>
        </p:txBody>
      </p:sp>
      <p:sp>
        <p:nvSpPr>
          <p:cNvPr id="51208" name="文本框 51207"/>
          <p:cNvSpPr txBox="1"/>
          <p:nvPr/>
        </p:nvSpPr>
        <p:spPr>
          <a:xfrm>
            <a:off x="533400" y="3124200"/>
            <a:ext cx="7239000" cy="946150"/>
          </a:xfrm>
          <a:prstGeom prst="rect">
            <a:avLst/>
          </a:prstGeom>
          <a:noFill/>
          <a:ln w="9525">
            <a:noFill/>
          </a:ln>
        </p:spPr>
        <p:txBody>
          <a:bodyPr anchor="t" anchorCtr="0">
            <a:spAutoFit/>
          </a:bodyPr>
          <a:p>
            <a:pPr>
              <a:spcBef>
                <a:spcPct val="50000"/>
              </a:spcBef>
            </a:pPr>
            <a:r>
              <a:rPr lang="zh-CN" altLang="en-US" sz="2800">
                <a:latin typeface="Arial" panose="020B0604020202020204" pitchFamily="34" charset="0"/>
                <a:ea typeface="宋体" panose="02010600030101010101" pitchFamily="2" charset="-122"/>
              </a:rPr>
              <a:t>还有</a:t>
            </a:r>
            <a:r>
              <a:rPr lang="en-US" altLang="zh-CN" sz="2800">
                <a:latin typeface="Arial" panose="020B0604020202020204" pitchFamily="34" charset="0"/>
                <a:ea typeface="宋体" panose="02010600030101010101" pitchFamily="2" charset="-122"/>
              </a:rPr>
              <a:t>480</a:t>
            </a:r>
            <a:r>
              <a:rPr lang="zh-CN" altLang="en-US" sz="2800">
                <a:latin typeface="Arial" panose="020B0604020202020204" pitchFamily="34" charset="0"/>
                <a:ea typeface="宋体" panose="02010600030101010101" pitchFamily="2" charset="-122"/>
              </a:rPr>
              <a:t>种代码未用，若安排寄存器寻址的一地址指令，还能容纳</a:t>
            </a:r>
            <a:r>
              <a:rPr lang="en-US" altLang="zh-CN" sz="2800">
                <a:latin typeface="Arial" panose="020B0604020202020204" pitchFamily="34" charset="0"/>
                <a:ea typeface="宋体" panose="02010600030101010101" pitchFamily="2" charset="-122"/>
              </a:rPr>
              <a:t>30</a:t>
            </a:r>
            <a:r>
              <a:rPr lang="zh-CN" altLang="en-US" sz="2800">
                <a:latin typeface="Arial" panose="020B0604020202020204" pitchFamily="34" charset="0"/>
                <a:ea typeface="宋体" panose="02010600030101010101" pitchFamily="2" charset="-122"/>
              </a:rPr>
              <a:t>条这类指令。</a:t>
            </a:r>
            <a:endParaRPr lang="zh-CN" altLang="en-US" sz="2800">
              <a:latin typeface="Arial" panose="020B0604020202020204" pitchFamily="34" charset="0"/>
              <a:ea typeface="宋体" panose="02010600030101010101" pitchFamily="2" charset="-122"/>
            </a:endParaRPr>
          </a:p>
        </p:txBody>
      </p:sp>
      <p:sp>
        <p:nvSpPr>
          <p:cNvPr id="83976"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blinds(horizontal)">
                                      <p:cBhvr>
                                        <p:cTn id="7" dur="5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blinds(horizontal)">
                                      <p:cBhvr>
                                        <p:cTn id="12" dur="500"/>
                                        <p:tgtEl>
                                          <p:spTgt spid="512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7"/>
                                        </p:tgtEl>
                                        <p:attrNameLst>
                                          <p:attrName>style.visibility</p:attrName>
                                        </p:attrNameLst>
                                      </p:cBhvr>
                                      <p:to>
                                        <p:strVal val="visible"/>
                                      </p:to>
                                    </p:set>
                                    <p:animEffect transition="in" filter="blinds(horizontal)">
                                      <p:cBhvr>
                                        <p:cTn id="17" dur="500"/>
                                        <p:tgtEl>
                                          <p:spTgt spid="512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8"/>
                                        </p:tgtEl>
                                        <p:attrNameLst>
                                          <p:attrName>style.visibility</p:attrName>
                                        </p:attrNameLst>
                                      </p:cBhvr>
                                      <p:to>
                                        <p:strVal val="visible"/>
                                      </p:to>
                                    </p:set>
                                    <p:animEffect transition="in" filter="blinds(horizontal)">
                                      <p:cBhvr>
                                        <p:cTn id="22"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7" grpId="0"/>
      <p:bldP spid="5120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文本框 41985"/>
          <p:cNvSpPr txBox="1"/>
          <p:nvPr/>
        </p:nvSpPr>
        <p:spPr>
          <a:xfrm>
            <a:off x="152400" y="152400"/>
            <a:ext cx="8137525" cy="1938338"/>
          </a:xfrm>
          <a:prstGeom prst="rect">
            <a:avLst/>
          </a:prstGeom>
          <a:noFill/>
          <a:ln w="9525">
            <a:noFill/>
          </a:ln>
        </p:spPr>
        <p:txBody>
          <a:bodyPr wrap="square" anchor="t" anchorCtr="0">
            <a:spAutoFit/>
          </a:bodyPr>
          <a:p>
            <a:pPr>
              <a:spcBef>
                <a:spcPct val="50000"/>
              </a:spcBef>
            </a:pPr>
            <a:r>
              <a:rPr lang="zh-CN" altLang="en-US" sz="2400" dirty="0">
                <a:solidFill>
                  <a:srgbClr val="0000FF"/>
                </a:solidFill>
                <a:latin typeface="Arial" panose="020B0604020202020204" pitchFamily="34" charset="0"/>
                <a:ea typeface="宋体" panose="02010600030101010101" pitchFamily="2" charset="-122"/>
              </a:rPr>
              <a:t>例7.4设指令字长为16位，操作数的地址码为6位，指令有零地址、一地址、二地址三种格式。（1）设操作码固定，若零地址指令有P种，一地址指令有Q种，则二地址指令最多有几种？（2）采用扩展操作码技术，若二地址指令有X种，零地址指令有Y种，则一地址指令最多有多少种？</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41987" name="文本框 41986"/>
          <p:cNvSpPr txBox="1"/>
          <p:nvPr/>
        </p:nvSpPr>
        <p:spPr>
          <a:xfrm>
            <a:off x="228600" y="1936750"/>
            <a:ext cx="8534400" cy="1260475"/>
          </a:xfrm>
          <a:prstGeom prst="rect">
            <a:avLst/>
          </a:prstGeom>
          <a:noFill/>
          <a:ln w="9525">
            <a:noFill/>
          </a:ln>
        </p:spPr>
        <p:txBody>
          <a:bodyPr anchor="t" anchorCtr="0">
            <a:spAutoFit/>
          </a:bodyPr>
          <a:p>
            <a:pPr>
              <a:spcBef>
                <a:spcPct val="50000"/>
              </a:spcBef>
            </a:pPr>
            <a:r>
              <a:rPr lang="en-US" altLang="zh-CN" sz="2800">
                <a:latin typeface="Arial" panose="020B0604020202020204" pitchFamily="34" charset="0"/>
                <a:ea typeface="宋体" panose="02010600030101010101" pitchFamily="2" charset="-122"/>
              </a:rPr>
              <a:t>    </a:t>
            </a:r>
            <a:r>
              <a:rPr lang="zh-CN" altLang="en-US" sz="2400">
                <a:latin typeface="Arial" panose="020B0604020202020204" pitchFamily="34" charset="0"/>
                <a:ea typeface="宋体" panose="02010600030101010101" pitchFamily="2" charset="-122"/>
              </a:rPr>
              <a:t>解：</a:t>
            </a:r>
            <a:r>
              <a:rPr lang="zh-CN" altLang="en-US" sz="2400">
                <a:latin typeface="Arial" panose="020B0604020202020204" pitchFamily="34" charset="0"/>
                <a:ea typeface="宋体" panose="02010600030101010101" pitchFamily="2" charset="-122"/>
                <a:sym typeface="Wingdings" panose="05000000000000000000" pitchFamily="2" charset="2"/>
              </a:rPr>
              <a:t>（</a:t>
            </a:r>
            <a:r>
              <a:rPr lang="en-US" altLang="zh-CN" sz="2400">
                <a:latin typeface="Arial" panose="020B0604020202020204" pitchFamily="34" charset="0"/>
                <a:ea typeface="宋体" panose="02010600030101010101" pitchFamily="2" charset="-122"/>
                <a:sym typeface="Wingdings" panose="05000000000000000000" pitchFamily="2" charset="2"/>
              </a:rPr>
              <a:t>1</a:t>
            </a:r>
            <a:r>
              <a:rPr lang="zh-CN" altLang="en-US" sz="2400">
                <a:latin typeface="Arial" panose="020B0604020202020204" pitchFamily="34" charset="0"/>
                <a:ea typeface="宋体" panose="02010600030101010101" pitchFamily="2" charset="-122"/>
                <a:sym typeface="Wingdings" panose="05000000000000000000" pitchFamily="2" charset="2"/>
              </a:rPr>
              <a:t>）因为操作码固定，所以操作码的位数为：</a:t>
            </a:r>
            <a:r>
              <a:rPr lang="en-US" altLang="zh-CN" sz="2400">
                <a:latin typeface="Arial" panose="020B0604020202020204" pitchFamily="34" charset="0"/>
                <a:ea typeface="宋体" panose="02010600030101010101" pitchFamily="2" charset="-122"/>
                <a:sym typeface="Wingdings" panose="05000000000000000000" pitchFamily="2" charset="2"/>
              </a:rPr>
              <a:t>16-6-6=4</a:t>
            </a:r>
            <a:r>
              <a:rPr lang="zh-CN" altLang="en-US" sz="2400">
                <a:latin typeface="Arial" panose="020B0604020202020204" pitchFamily="34" charset="0"/>
                <a:ea typeface="宋体" panose="02010600030101010101" pitchFamily="2" charset="-122"/>
                <a:sym typeface="Wingdings" panose="05000000000000000000" pitchFamily="2" charset="2"/>
              </a:rPr>
              <a:t>。则</a:t>
            </a:r>
            <a:r>
              <a:rPr lang="en-US" altLang="zh-CN" sz="2400">
                <a:latin typeface="Arial" panose="020B0604020202020204" pitchFamily="34" charset="0"/>
                <a:ea typeface="宋体" panose="02010600030101010101" pitchFamily="2" charset="-122"/>
                <a:sym typeface="Wingdings" panose="05000000000000000000" pitchFamily="2" charset="2"/>
              </a:rPr>
              <a:t>4</a:t>
            </a:r>
            <a:r>
              <a:rPr lang="zh-CN" altLang="en-US" sz="2400">
                <a:latin typeface="Arial" panose="020B0604020202020204" pitchFamily="34" charset="0"/>
                <a:ea typeface="宋体" panose="02010600030101010101" pitchFamily="2" charset="-122"/>
                <a:sym typeface="Wingdings" panose="05000000000000000000" pitchFamily="2" charset="2"/>
              </a:rPr>
              <a:t>位操作码最多可以有</a:t>
            </a:r>
            <a:r>
              <a:rPr lang="en-US" altLang="zh-CN" sz="2400">
                <a:latin typeface="Arial" panose="020B0604020202020204" pitchFamily="34" charset="0"/>
                <a:ea typeface="宋体" panose="02010600030101010101" pitchFamily="2" charset="-122"/>
                <a:sym typeface="Wingdings" panose="05000000000000000000" pitchFamily="2" charset="2"/>
              </a:rPr>
              <a:t>2</a:t>
            </a:r>
            <a:r>
              <a:rPr lang="en-US" altLang="zh-CN" sz="2400" baseline="30000">
                <a:latin typeface="Arial" panose="020B0604020202020204" pitchFamily="34" charset="0"/>
                <a:ea typeface="宋体" panose="02010600030101010101" pitchFamily="2" charset="-122"/>
                <a:sym typeface="Wingdings" panose="05000000000000000000" pitchFamily="2" charset="2"/>
              </a:rPr>
              <a:t>4</a:t>
            </a:r>
            <a:r>
              <a:rPr lang="en-US" altLang="zh-CN" sz="2400">
                <a:latin typeface="Arial" panose="020B0604020202020204" pitchFamily="34" charset="0"/>
                <a:ea typeface="宋体" panose="02010600030101010101" pitchFamily="2" charset="-122"/>
                <a:sym typeface="Wingdings" panose="05000000000000000000" pitchFamily="2" charset="2"/>
              </a:rPr>
              <a:t>=16</a:t>
            </a:r>
            <a:r>
              <a:rPr lang="zh-CN" altLang="en-US" sz="2400">
                <a:latin typeface="Arial" panose="020B0604020202020204" pitchFamily="34" charset="0"/>
                <a:ea typeface="宋体" panose="02010600030101010101" pitchFamily="2" charset="-122"/>
                <a:sym typeface="Wingdings" panose="05000000000000000000" pitchFamily="2" charset="2"/>
              </a:rPr>
              <a:t>种操作，所以二地址指令最多为：</a:t>
            </a:r>
            <a:r>
              <a:rPr lang="en-US" altLang="zh-CN" sz="2400">
                <a:latin typeface="Arial" panose="020B0604020202020204" pitchFamily="34" charset="0"/>
                <a:ea typeface="宋体" panose="02010600030101010101" pitchFamily="2" charset="-122"/>
                <a:sym typeface="Wingdings" panose="05000000000000000000" pitchFamily="2" charset="2"/>
              </a:rPr>
              <a:t>16-P-Q</a:t>
            </a:r>
            <a:r>
              <a:rPr lang="zh-CN" altLang="en-US" sz="2400">
                <a:latin typeface="Arial" panose="020B0604020202020204" pitchFamily="34" charset="0"/>
                <a:ea typeface="宋体" panose="02010600030101010101" pitchFamily="2" charset="-122"/>
                <a:sym typeface="Wingdings" panose="05000000000000000000" pitchFamily="2" charset="2"/>
              </a:rPr>
              <a:t>种。</a:t>
            </a:r>
            <a:endParaRPr lang="zh-CN" altLang="en-US" sz="2400">
              <a:latin typeface="Arial" panose="020B0604020202020204" pitchFamily="34" charset="0"/>
              <a:ea typeface="宋体" panose="02010600030101010101" pitchFamily="2" charset="-122"/>
              <a:sym typeface="Wingdings" panose="05000000000000000000" pitchFamily="2" charset="2"/>
            </a:endParaRPr>
          </a:p>
        </p:txBody>
      </p:sp>
      <p:sp>
        <p:nvSpPr>
          <p:cNvPr id="41988" name="文本框 41987"/>
          <p:cNvSpPr txBox="1"/>
          <p:nvPr/>
        </p:nvSpPr>
        <p:spPr>
          <a:xfrm>
            <a:off x="228600" y="3079750"/>
            <a:ext cx="8458200" cy="1568450"/>
          </a:xfrm>
          <a:prstGeom prst="rect">
            <a:avLst/>
          </a:prstGeom>
          <a:noFill/>
          <a:ln w="9525">
            <a:noFill/>
          </a:ln>
        </p:spPr>
        <p:txBody>
          <a:bodyPr anchor="t" anchorCtr="0">
            <a:spAutoFit/>
          </a:bodyPr>
          <a:p>
            <a:pPr>
              <a:spcBef>
                <a:spcPct val="50000"/>
              </a:spcBef>
            </a:pP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2</a:t>
            </a:r>
            <a:r>
              <a:rPr lang="zh-CN" altLang="en-US" sz="2400">
                <a:latin typeface="Arial" panose="020B0604020202020204" pitchFamily="34" charset="0"/>
                <a:ea typeface="宋体" panose="02010600030101010101" pitchFamily="2" charset="-122"/>
              </a:rPr>
              <a:t>）若采用扩展操作码，根据要求可知二地址、一地址和零地址的操作码长度分别为</a:t>
            </a:r>
            <a:r>
              <a:rPr lang="en-US" altLang="zh-CN" sz="2400">
                <a:latin typeface="Arial" panose="020B0604020202020204" pitchFamily="34" charset="0"/>
                <a:ea typeface="宋体" panose="02010600030101010101" pitchFamily="2" charset="-122"/>
              </a:rPr>
              <a:t>4</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10</a:t>
            </a:r>
            <a:r>
              <a:rPr lang="zh-CN" altLang="en-US" sz="2400">
                <a:latin typeface="Arial" panose="020B0604020202020204" pitchFamily="34" charset="0"/>
                <a:ea typeface="宋体" panose="02010600030101010101" pitchFamily="2" charset="-122"/>
              </a:rPr>
              <a:t>和</a:t>
            </a:r>
            <a:r>
              <a:rPr lang="en-US" altLang="zh-CN" sz="2400">
                <a:latin typeface="Arial" panose="020B0604020202020204" pitchFamily="34" charset="0"/>
                <a:ea typeface="宋体" panose="02010600030101010101" pitchFamily="2" charset="-122"/>
              </a:rPr>
              <a:t>16</a:t>
            </a:r>
            <a:r>
              <a:rPr lang="zh-CN" altLang="en-US" sz="2400">
                <a:latin typeface="Arial" panose="020B0604020202020204" pitchFamily="34" charset="0"/>
                <a:ea typeface="宋体" panose="02010600030101010101" pitchFamily="2" charset="-122"/>
              </a:rPr>
              <a:t>位。且二地址指令操作码每减少一种，就最多可构成</a:t>
            </a:r>
            <a:r>
              <a:rPr lang="en-US" altLang="zh-CN" sz="2400">
                <a:latin typeface="Arial" panose="020B0604020202020204" pitchFamily="34" charset="0"/>
                <a:ea typeface="宋体" panose="02010600030101010101" pitchFamily="2" charset="-122"/>
              </a:rPr>
              <a:t>2</a:t>
            </a:r>
            <a:r>
              <a:rPr lang="en-US" altLang="zh-CN" sz="2400" baseline="30000">
                <a:latin typeface="Arial" panose="020B0604020202020204" pitchFamily="34" charset="0"/>
                <a:ea typeface="宋体" panose="02010600030101010101" pitchFamily="2" charset="-122"/>
              </a:rPr>
              <a:t>6</a:t>
            </a:r>
            <a:r>
              <a:rPr lang="zh-CN" altLang="en-US" sz="2400">
                <a:latin typeface="Arial" panose="020B0604020202020204" pitchFamily="34" charset="0"/>
                <a:ea typeface="宋体" panose="02010600030101010101" pitchFamily="2" charset="-122"/>
              </a:rPr>
              <a:t>种一地址指令操作码；一地址指令操作码每减少一种，就最多可构成</a:t>
            </a:r>
            <a:r>
              <a:rPr lang="en-US" altLang="zh-CN" sz="2400">
                <a:latin typeface="Arial" panose="020B0604020202020204" pitchFamily="34" charset="0"/>
                <a:ea typeface="宋体" panose="02010600030101010101" pitchFamily="2" charset="-122"/>
              </a:rPr>
              <a:t>2</a:t>
            </a:r>
            <a:r>
              <a:rPr lang="en-US" altLang="zh-CN" sz="2400" baseline="30000">
                <a:latin typeface="Arial" panose="020B0604020202020204" pitchFamily="34" charset="0"/>
                <a:ea typeface="宋体" panose="02010600030101010101" pitchFamily="2" charset="-122"/>
              </a:rPr>
              <a:t>6</a:t>
            </a:r>
            <a:r>
              <a:rPr lang="zh-CN" altLang="en-US" sz="2400">
                <a:latin typeface="Arial" panose="020B0604020202020204" pitchFamily="34" charset="0"/>
                <a:ea typeface="宋体" panose="02010600030101010101" pitchFamily="2" charset="-122"/>
              </a:rPr>
              <a:t>种零地址指令操作码。</a:t>
            </a:r>
            <a:endParaRPr lang="zh-CN" altLang="en-US" sz="2400">
              <a:latin typeface="Arial" panose="020B0604020202020204" pitchFamily="34" charset="0"/>
              <a:ea typeface="宋体" panose="02010600030101010101" pitchFamily="2" charset="-122"/>
            </a:endParaRPr>
          </a:p>
        </p:txBody>
      </p:sp>
      <p:sp>
        <p:nvSpPr>
          <p:cNvPr id="41989" name="文本框 41988"/>
          <p:cNvSpPr txBox="1"/>
          <p:nvPr/>
        </p:nvSpPr>
        <p:spPr>
          <a:xfrm>
            <a:off x="76200" y="4648200"/>
            <a:ext cx="8763000" cy="1752600"/>
          </a:xfrm>
          <a:prstGeom prst="rect">
            <a:avLst/>
          </a:prstGeom>
          <a:noFill/>
          <a:ln w="9525">
            <a:noFill/>
          </a:ln>
        </p:spPr>
        <p:txBody>
          <a:bodyPr anchor="t" anchorCtr="0">
            <a:spAutoFit/>
          </a:bodyPr>
          <a:p>
            <a:pPr>
              <a:spcBef>
                <a:spcPct val="50000"/>
              </a:spcBef>
            </a:pPr>
            <a:r>
              <a:rPr lang="en-US" altLang="zh-CN" sz="2400">
                <a:latin typeface="Arial" panose="020B0604020202020204" pitchFamily="34" charset="0"/>
                <a:ea typeface="宋体" panose="02010600030101010101" pitchFamily="2" charset="-122"/>
              </a:rPr>
              <a:t>    </a:t>
            </a:r>
            <a:r>
              <a:rPr lang="zh-CN" altLang="en-US" sz="2400">
                <a:latin typeface="Arial" panose="020B0604020202020204" pitchFamily="34" charset="0"/>
                <a:ea typeface="宋体" panose="02010600030101010101" pitchFamily="2" charset="-122"/>
              </a:rPr>
              <a:t>由题知二地址指令有</a:t>
            </a:r>
            <a:r>
              <a:rPr lang="en-US" altLang="zh-CN" sz="2400">
                <a:latin typeface="Arial" panose="020B0604020202020204" pitchFamily="34" charset="0"/>
                <a:ea typeface="宋体" panose="02010600030101010101" pitchFamily="2" charset="-122"/>
              </a:rPr>
              <a:t>X</a:t>
            </a:r>
            <a:r>
              <a:rPr lang="zh-CN" altLang="en-US" sz="2400">
                <a:latin typeface="Arial" panose="020B0604020202020204" pitchFamily="34" charset="0"/>
                <a:ea typeface="宋体" panose="02010600030101010101" pitchFamily="2" charset="-122"/>
              </a:rPr>
              <a:t>种，则一地址指令最多有（</a:t>
            </a:r>
            <a:r>
              <a:rPr lang="en-US" altLang="zh-CN" sz="2400">
                <a:latin typeface="Arial" panose="020B0604020202020204" pitchFamily="34" charset="0"/>
                <a:ea typeface="宋体" panose="02010600030101010101" pitchFamily="2" charset="-122"/>
              </a:rPr>
              <a:t>2</a:t>
            </a:r>
            <a:r>
              <a:rPr lang="en-US" altLang="zh-CN" sz="2400" baseline="30000">
                <a:latin typeface="Arial" panose="020B0604020202020204" pitchFamily="34" charset="0"/>
                <a:ea typeface="宋体" panose="02010600030101010101" pitchFamily="2" charset="-122"/>
              </a:rPr>
              <a:t>4</a:t>
            </a:r>
            <a:r>
              <a:rPr lang="en-US" altLang="zh-CN" sz="2400">
                <a:latin typeface="Arial" panose="020B0604020202020204" pitchFamily="34" charset="0"/>
                <a:ea typeface="宋体" panose="02010600030101010101" pitchFamily="2" charset="-122"/>
              </a:rPr>
              <a:t>-X</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×2</a:t>
            </a:r>
            <a:r>
              <a:rPr lang="en-US" altLang="zh-CN" sz="2400" baseline="30000">
                <a:latin typeface="Arial" panose="020B0604020202020204" pitchFamily="34" charset="0"/>
                <a:ea typeface="宋体" panose="02010600030101010101" pitchFamily="2" charset="-122"/>
              </a:rPr>
              <a:t>6</a:t>
            </a:r>
            <a:r>
              <a:rPr lang="zh-CN" altLang="en-US" sz="2400">
                <a:latin typeface="Arial" panose="020B0604020202020204" pitchFamily="34" charset="0"/>
                <a:ea typeface="宋体" panose="02010600030101010101" pitchFamily="2" charset="-122"/>
              </a:rPr>
              <a:t>种。设一地址指令有</a:t>
            </a:r>
            <a:r>
              <a:rPr lang="en-US" altLang="zh-CN" sz="2400">
                <a:latin typeface="Arial" panose="020B0604020202020204" pitchFamily="34" charset="0"/>
                <a:ea typeface="宋体" panose="02010600030101010101" pitchFamily="2" charset="-122"/>
              </a:rPr>
              <a:t>M</a:t>
            </a:r>
            <a:r>
              <a:rPr lang="zh-CN" altLang="en-US" sz="2400">
                <a:latin typeface="Arial" panose="020B0604020202020204" pitchFamily="34" charset="0"/>
                <a:ea typeface="宋体" panose="02010600030101010101" pitchFamily="2" charset="-122"/>
              </a:rPr>
              <a:t>种，则零地址指令最多有</a:t>
            </a:r>
            <a:r>
              <a:rPr lang="en-US" altLang="zh-CN" sz="2400">
                <a:latin typeface="Arial" panose="020B0604020202020204" pitchFamily="34" charset="0"/>
                <a:ea typeface="宋体" panose="02010600030101010101" pitchFamily="2" charset="-122"/>
              </a:rPr>
              <a:t>[</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2</a:t>
            </a:r>
            <a:r>
              <a:rPr lang="en-US" altLang="zh-CN" sz="2400" baseline="30000">
                <a:latin typeface="Arial" panose="020B0604020202020204" pitchFamily="34" charset="0"/>
                <a:ea typeface="宋体" panose="02010600030101010101" pitchFamily="2" charset="-122"/>
              </a:rPr>
              <a:t>4</a:t>
            </a:r>
            <a:r>
              <a:rPr lang="en-US" altLang="zh-CN" sz="2400">
                <a:latin typeface="Arial" panose="020B0604020202020204" pitchFamily="34" charset="0"/>
                <a:ea typeface="宋体" panose="02010600030101010101" pitchFamily="2" charset="-122"/>
              </a:rPr>
              <a:t>-X</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×2</a:t>
            </a:r>
            <a:r>
              <a:rPr lang="en-US" altLang="zh-CN" sz="2400" baseline="30000">
                <a:latin typeface="Arial" panose="020B0604020202020204" pitchFamily="34" charset="0"/>
                <a:ea typeface="宋体" panose="02010600030101010101" pitchFamily="2" charset="-122"/>
              </a:rPr>
              <a:t>6</a:t>
            </a:r>
            <a:r>
              <a:rPr lang="en-US" altLang="zh-CN" sz="2400">
                <a:latin typeface="Arial" panose="020B0604020202020204" pitchFamily="34" charset="0"/>
                <a:ea typeface="宋体" panose="02010600030101010101" pitchFamily="2" charset="-122"/>
              </a:rPr>
              <a:t>-M] ×2</a:t>
            </a:r>
            <a:r>
              <a:rPr lang="en-US" altLang="zh-CN" sz="2400" baseline="30000">
                <a:latin typeface="Arial" panose="020B0604020202020204" pitchFamily="34" charset="0"/>
                <a:ea typeface="宋体" panose="02010600030101010101" pitchFamily="2" charset="-122"/>
              </a:rPr>
              <a:t>6</a:t>
            </a:r>
            <a:r>
              <a:rPr lang="zh-CN" altLang="en-US" sz="2400">
                <a:latin typeface="Arial" panose="020B0604020202020204" pitchFamily="34" charset="0"/>
                <a:ea typeface="宋体" panose="02010600030101010101" pitchFamily="2" charset="-122"/>
              </a:rPr>
              <a:t>种。零地址指令有</a:t>
            </a:r>
            <a:r>
              <a:rPr lang="en-US" altLang="zh-CN" sz="2400">
                <a:latin typeface="Arial" panose="020B0604020202020204" pitchFamily="34" charset="0"/>
                <a:ea typeface="宋体" panose="02010600030101010101" pitchFamily="2" charset="-122"/>
              </a:rPr>
              <a:t>Y</a:t>
            </a:r>
            <a:r>
              <a:rPr lang="zh-CN" altLang="en-US" sz="2400">
                <a:latin typeface="Arial" panose="020B0604020202020204" pitchFamily="34" charset="0"/>
                <a:ea typeface="宋体" panose="02010600030101010101" pitchFamily="2" charset="-122"/>
              </a:rPr>
              <a:t>种，所以</a:t>
            </a:r>
            <a:r>
              <a:rPr lang="en-US" altLang="zh-CN" sz="2400">
                <a:latin typeface="Arial" panose="020B0604020202020204" pitchFamily="34" charset="0"/>
                <a:ea typeface="宋体" panose="02010600030101010101" pitchFamily="2" charset="-122"/>
              </a:rPr>
              <a:t>Y= [</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2</a:t>
            </a:r>
            <a:r>
              <a:rPr lang="en-US" altLang="zh-CN" sz="2400" baseline="30000">
                <a:latin typeface="Arial" panose="020B0604020202020204" pitchFamily="34" charset="0"/>
                <a:ea typeface="宋体" panose="02010600030101010101" pitchFamily="2" charset="-122"/>
              </a:rPr>
              <a:t>4</a:t>
            </a:r>
            <a:r>
              <a:rPr lang="en-US" altLang="zh-CN" sz="2400">
                <a:latin typeface="Arial" panose="020B0604020202020204" pitchFamily="34" charset="0"/>
                <a:ea typeface="宋体" panose="02010600030101010101" pitchFamily="2" charset="-122"/>
              </a:rPr>
              <a:t>-X</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×2</a:t>
            </a:r>
            <a:r>
              <a:rPr lang="en-US" altLang="zh-CN" sz="2400" baseline="30000">
                <a:latin typeface="Arial" panose="020B0604020202020204" pitchFamily="34" charset="0"/>
                <a:ea typeface="宋体" panose="02010600030101010101" pitchFamily="2" charset="-122"/>
              </a:rPr>
              <a:t>6</a:t>
            </a:r>
            <a:r>
              <a:rPr lang="en-US" altLang="zh-CN" sz="2400">
                <a:latin typeface="Arial" panose="020B0604020202020204" pitchFamily="34" charset="0"/>
                <a:ea typeface="宋体" panose="02010600030101010101" pitchFamily="2" charset="-122"/>
              </a:rPr>
              <a:t>-M] ×2</a:t>
            </a:r>
            <a:r>
              <a:rPr lang="en-US" altLang="zh-CN" sz="2400" baseline="30000">
                <a:latin typeface="Arial" panose="020B0604020202020204" pitchFamily="34" charset="0"/>
                <a:ea typeface="宋体" panose="02010600030101010101" pitchFamily="2" charset="-122"/>
              </a:rPr>
              <a:t>6</a:t>
            </a:r>
            <a:endParaRPr lang="en-US" altLang="zh-CN" sz="2400" baseline="30000">
              <a:latin typeface="Arial" panose="020B0604020202020204" pitchFamily="34" charset="0"/>
              <a:ea typeface="宋体" panose="02010600030101010101" pitchFamily="2" charset="-122"/>
            </a:endParaRPr>
          </a:p>
          <a:p>
            <a:pPr>
              <a:spcBef>
                <a:spcPct val="50000"/>
              </a:spcBef>
            </a:pPr>
            <a:r>
              <a:rPr lang="en-US" altLang="zh-CN" sz="2400">
                <a:latin typeface="Arial" panose="020B0604020202020204" pitchFamily="34" charset="0"/>
                <a:ea typeface="宋体" panose="02010600030101010101" pitchFamily="2" charset="-122"/>
              </a:rPr>
              <a:t>            </a:t>
            </a:r>
            <a:r>
              <a:rPr lang="zh-CN" altLang="en-US" sz="2400">
                <a:latin typeface="Arial" panose="020B0604020202020204" pitchFamily="34" charset="0"/>
                <a:ea typeface="宋体" panose="02010600030101010101" pitchFamily="2" charset="-122"/>
              </a:rPr>
              <a:t>则一地址指令  </a:t>
            </a:r>
            <a:r>
              <a:rPr lang="en-US" altLang="zh-CN" sz="2400">
                <a:latin typeface="Arial" panose="020B0604020202020204" pitchFamily="34" charset="0"/>
                <a:ea typeface="宋体" panose="02010600030101010101" pitchFamily="2" charset="-122"/>
              </a:rPr>
              <a:t>M=</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2</a:t>
            </a:r>
            <a:r>
              <a:rPr lang="en-US" altLang="zh-CN" sz="2400" baseline="30000">
                <a:latin typeface="Arial" panose="020B0604020202020204" pitchFamily="34" charset="0"/>
                <a:ea typeface="宋体" panose="02010600030101010101" pitchFamily="2" charset="-122"/>
              </a:rPr>
              <a:t>4</a:t>
            </a:r>
            <a:r>
              <a:rPr lang="en-US" altLang="zh-CN" sz="2400">
                <a:latin typeface="Arial" panose="020B0604020202020204" pitchFamily="34" charset="0"/>
                <a:ea typeface="宋体" panose="02010600030101010101" pitchFamily="2" charset="-122"/>
              </a:rPr>
              <a:t>-X</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×2</a:t>
            </a:r>
            <a:r>
              <a:rPr lang="en-US" altLang="zh-CN" sz="2400" baseline="30000">
                <a:latin typeface="Arial" panose="020B0604020202020204" pitchFamily="34" charset="0"/>
                <a:ea typeface="宋体" panose="02010600030101010101" pitchFamily="2" charset="-122"/>
              </a:rPr>
              <a:t>6</a:t>
            </a:r>
            <a:r>
              <a:rPr lang="en-US" altLang="zh-CN" sz="2400">
                <a:latin typeface="Arial" panose="020B0604020202020204" pitchFamily="34" charset="0"/>
                <a:ea typeface="宋体" panose="02010600030101010101" pitchFamily="2" charset="-122"/>
              </a:rPr>
              <a:t>-Y/2</a:t>
            </a:r>
            <a:r>
              <a:rPr lang="en-US" altLang="zh-CN" sz="2400" baseline="30000">
                <a:latin typeface="Arial" panose="020B0604020202020204" pitchFamily="34" charset="0"/>
                <a:ea typeface="宋体" panose="02010600030101010101" pitchFamily="2" charset="-122"/>
              </a:rPr>
              <a:t>6</a:t>
            </a:r>
            <a:endParaRPr lang="en-US" altLang="zh-CN" sz="2400" baseline="30000">
              <a:latin typeface="Arial" panose="020B0604020202020204" pitchFamily="34" charset="0"/>
              <a:ea typeface="宋体" panose="02010600030101010101" pitchFamily="2" charset="-122"/>
            </a:endParaRPr>
          </a:p>
        </p:txBody>
      </p:sp>
      <p:sp>
        <p:nvSpPr>
          <p:cNvPr id="84997"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linds(horizontal)">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blinds(horizontal)">
                                      <p:cBhvr>
                                        <p:cTn id="12" dur="500"/>
                                        <p:tgtEl>
                                          <p:spTgt spid="419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8"/>
                                        </p:tgtEl>
                                        <p:attrNameLst>
                                          <p:attrName>style.visibility</p:attrName>
                                        </p:attrNameLst>
                                      </p:cBhvr>
                                      <p:to>
                                        <p:strVal val="visible"/>
                                      </p:to>
                                    </p:set>
                                    <p:animEffect transition="in" filter="blinds(horizontal)">
                                      <p:cBhvr>
                                        <p:cTn id="17" dur="500"/>
                                        <p:tgtEl>
                                          <p:spTgt spid="419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989"/>
                                        </p:tgtEl>
                                        <p:attrNameLst>
                                          <p:attrName>style.visibility</p:attrName>
                                        </p:attrNameLst>
                                      </p:cBhvr>
                                      <p:to>
                                        <p:strVal val="visible"/>
                                      </p:to>
                                    </p:set>
                                    <p:animEffect transition="in" filter="blinds(horizontal)">
                                      <p:cBhvr>
                                        <p:cTn id="22"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p:bldP spid="41988" grpId="0"/>
      <p:bldP spid="4198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框 52225"/>
          <p:cNvSpPr txBox="1"/>
          <p:nvPr/>
        </p:nvSpPr>
        <p:spPr>
          <a:xfrm>
            <a:off x="228600" y="304800"/>
            <a:ext cx="7894638" cy="3046413"/>
          </a:xfrm>
          <a:prstGeom prst="rect">
            <a:avLst/>
          </a:prstGeom>
          <a:noFill/>
          <a:ln w="9525">
            <a:noFill/>
          </a:ln>
        </p:spPr>
        <p:txBody>
          <a:bodyPr wrap="square" anchor="t" anchorCtr="0">
            <a:spAutoFit/>
          </a:bodyPr>
          <a:p>
            <a:pPr>
              <a:spcBef>
                <a:spcPct val="50000"/>
              </a:spcBef>
              <a:buNone/>
            </a:pPr>
            <a:r>
              <a:rPr lang="zh-CN" altLang="en-US" sz="2400" dirty="0">
                <a:solidFill>
                  <a:srgbClr val="0000FF"/>
                </a:solidFill>
                <a:latin typeface="Arial" panose="020B0604020202020204" pitchFamily="34" charset="0"/>
                <a:ea typeface="宋体" panose="02010600030101010101" pitchFamily="2" charset="-122"/>
              </a:rPr>
              <a:t>例7.5设相对寻址的转移指令占3个字节，第一个字节为操作码，第二、三个字节为相对位移量（补码）。每当CPU从存储器取一个字节时，自动完成(PC)+1</a:t>
            </a:r>
            <a:r>
              <a:rPr lang="zh-CN" altLang="en-US" sz="2400" dirty="0">
                <a:solidFill>
                  <a:srgbClr val="0000FF"/>
                </a:solidFill>
                <a:latin typeface="Arial" panose="020B0604020202020204" pitchFamily="34" charset="0"/>
                <a:ea typeface="宋体" panose="02010600030101010101" pitchFamily="2" charset="-122"/>
                <a:sym typeface="Arial" panose="020B0604020202020204" pitchFamily="34" charset="0"/>
              </a:rPr>
              <a:t>→PC。</a:t>
            </a:r>
            <a:endParaRPr lang="zh-CN" altLang="en-US" sz="2800" dirty="0">
              <a:latin typeface="Arial" panose="020B0604020202020204" pitchFamily="34" charset="0"/>
              <a:ea typeface="宋体" panose="02010600030101010101" pitchFamily="2" charset="-122"/>
              <a:sym typeface="Arial" panose="020B0604020202020204" pitchFamily="34" charset="0"/>
            </a:endParaRPr>
          </a:p>
          <a:p>
            <a:pPr>
              <a:spcBef>
                <a:spcPct val="50000"/>
              </a:spcBef>
              <a:buSzPct val="100000"/>
              <a:buAutoNum type="circleNumDbPlain"/>
            </a:pPr>
            <a:r>
              <a:rPr lang="zh-CN" altLang="en-US" sz="2400" dirty="0">
                <a:latin typeface="Arial" panose="020B0604020202020204" pitchFamily="34" charset="0"/>
                <a:ea typeface="宋体" panose="02010600030101010101" pitchFamily="2" charset="-122"/>
              </a:rPr>
              <a:t>若PC当前值240（十进制）要求转移到290（十进制），则转移指令的二、三字节的机器代码？</a:t>
            </a:r>
            <a:endParaRPr lang="zh-CN" altLang="en-US" sz="2400" dirty="0">
              <a:latin typeface="Arial" panose="020B0604020202020204" pitchFamily="34" charset="0"/>
              <a:ea typeface="宋体" panose="02010600030101010101" pitchFamily="2" charset="-122"/>
            </a:endParaRPr>
          </a:p>
          <a:p>
            <a:pPr>
              <a:spcBef>
                <a:spcPct val="50000"/>
              </a:spcBef>
              <a:buSzPct val="100000"/>
              <a:buAutoNum type="circleNumDbPlain"/>
            </a:pPr>
            <a:r>
              <a:rPr lang="zh-CN" altLang="en-US" sz="2400" dirty="0">
                <a:latin typeface="Arial" panose="020B0604020202020204" pitchFamily="34" charset="0"/>
                <a:ea typeface="宋体" panose="02010600030101010101" pitchFamily="2" charset="-122"/>
              </a:rPr>
              <a:t>若PC当前值240（十进制）要求转移到200（十进制），则转移指令的二、三字节的机器代码？</a:t>
            </a:r>
            <a:endParaRPr lang="zh-CN" altLang="en-US" sz="2400" dirty="0">
              <a:latin typeface="Arial" panose="020B0604020202020204" pitchFamily="34" charset="0"/>
              <a:ea typeface="宋体" panose="02010600030101010101" pitchFamily="2" charset="-122"/>
            </a:endParaRPr>
          </a:p>
        </p:txBody>
      </p:sp>
      <p:sp>
        <p:nvSpPr>
          <p:cNvPr id="52227" name="文本框 52226"/>
          <p:cNvSpPr txBox="1"/>
          <p:nvPr/>
        </p:nvSpPr>
        <p:spPr>
          <a:xfrm>
            <a:off x="338138" y="3503613"/>
            <a:ext cx="8242300" cy="2676525"/>
          </a:xfrm>
          <a:prstGeom prst="rect">
            <a:avLst/>
          </a:prstGeom>
          <a:noFill/>
          <a:ln w="9525">
            <a:noFill/>
          </a:ln>
        </p:spPr>
        <p:txBody>
          <a:bodyPr wrap="square" anchor="t" anchorCtr="0">
            <a:spAutoFit/>
          </a:bodyPr>
          <a:p>
            <a:pPr>
              <a:buSzPct val="100000"/>
            </a:pPr>
            <a:r>
              <a:rPr lang="zh-CN" altLang="en-US" sz="2800" dirty="0">
                <a:latin typeface="Arial" panose="020B0604020202020204" pitchFamily="34" charset="0"/>
                <a:ea typeface="宋体" panose="02010600030101010101" pitchFamily="2" charset="-122"/>
              </a:rPr>
              <a:t>解：</a:t>
            </a:r>
            <a:r>
              <a:rPr lang="zh-CN" altLang="en-US" sz="2800" dirty="0">
                <a:latin typeface="Arial" panose="020B0604020202020204" pitchFamily="34" charset="0"/>
                <a:ea typeface="宋体" panose="02010600030101010101" pitchFamily="2" charset="-122"/>
                <a:sym typeface="Wingdings" panose="05000000000000000000" pitchFamily="2" charset="2"/>
              </a:rPr>
              <a:t>PC当前值240，取出该指令后PC值为243，相对位移量为290-243=47。47的补码为2FH。故转移指令第二字节为2FH，第三个字节为00H。</a:t>
            </a:r>
            <a:endParaRPr lang="zh-CN" altLang="en-US" sz="2800" dirty="0">
              <a:latin typeface="Arial" panose="020B0604020202020204" pitchFamily="34" charset="0"/>
              <a:ea typeface="宋体" panose="02010600030101010101" pitchFamily="2" charset="-122"/>
              <a:sym typeface="Wingdings" panose="05000000000000000000" pitchFamily="2" charset="2"/>
            </a:endParaRPr>
          </a:p>
          <a:p>
            <a:pPr>
              <a:buSzPct val="100000"/>
            </a:pPr>
            <a:r>
              <a:rPr lang="zh-CN" altLang="en-US" sz="2800" dirty="0">
                <a:latin typeface="Arial" panose="020B0604020202020204" pitchFamily="34" charset="0"/>
                <a:ea typeface="宋体" panose="02010600030101010101" pitchFamily="2" charset="-122"/>
                <a:sym typeface="Wingdings" panose="05000000000000000000" pitchFamily="2" charset="2"/>
              </a:rPr>
              <a:t>PC当前值240，取出该指令后PC值为243，相对位移量为200-243=－43。－43的补码为D5H。故转移指令第二字节为D5H，第三个字节为FFH。</a:t>
            </a:r>
            <a:endParaRPr lang="zh-CN" altLang="en-US" sz="2800" dirty="0">
              <a:latin typeface="Arial" panose="020B0604020202020204" pitchFamily="34" charset="0"/>
              <a:ea typeface="宋体" panose="02010600030101010101" pitchFamily="2" charset="-122"/>
              <a:sym typeface="Wingdings" panose="05000000000000000000" pitchFamily="2" charset="2"/>
            </a:endParaRPr>
          </a:p>
        </p:txBody>
      </p:sp>
      <p:sp>
        <p:nvSpPr>
          <p:cNvPr id="86019"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linds(horizontal)">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27">
                                            <p:txEl>
                                              <p:charRg st="0" end="78"/>
                                            </p:txEl>
                                          </p:spTgt>
                                        </p:tgtEl>
                                        <p:attrNameLst>
                                          <p:attrName>style.visibility</p:attrName>
                                        </p:attrNameLst>
                                      </p:cBhvr>
                                      <p:to>
                                        <p:strVal val="visible"/>
                                      </p:to>
                                    </p:set>
                                    <p:animEffect transition="in" filter="blinds(horizontal)">
                                      <p:cBhvr>
                                        <p:cTn id="12" dur="500"/>
                                        <p:tgtEl>
                                          <p:spTgt spid="52227">
                                            <p:txEl>
                                              <p:charRg st="0"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227">
                                            <p:txEl>
                                              <p:charRg st="78" end="156"/>
                                            </p:txEl>
                                          </p:spTgt>
                                        </p:tgtEl>
                                        <p:attrNameLst>
                                          <p:attrName>style.visibility</p:attrName>
                                        </p:attrNameLst>
                                      </p:cBhvr>
                                      <p:to>
                                        <p:strVal val="visible"/>
                                      </p:to>
                                    </p:set>
                                    <p:animEffect transition="in" filter="blinds(horizontal)">
                                      <p:cBhvr>
                                        <p:cTn id="17" dur="500"/>
                                        <p:tgtEl>
                                          <p:spTgt spid="52227">
                                            <p:txEl>
                                              <p:charRg st="78"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框 53249"/>
          <p:cNvSpPr txBox="1"/>
          <p:nvPr/>
        </p:nvSpPr>
        <p:spPr>
          <a:xfrm>
            <a:off x="498475" y="304800"/>
            <a:ext cx="7573963" cy="3968750"/>
          </a:xfrm>
          <a:prstGeom prst="rect">
            <a:avLst/>
          </a:prstGeom>
          <a:noFill/>
          <a:ln w="9525">
            <a:noFill/>
          </a:ln>
        </p:spPr>
        <p:txBody>
          <a:bodyPr wrap="square" anchor="t" anchorCtr="0">
            <a:spAutoFit/>
          </a:bodyPr>
          <a:p>
            <a:pPr>
              <a:spcBef>
                <a:spcPct val="50000"/>
              </a:spcBef>
              <a:buSzTx/>
            </a:pPr>
            <a:r>
              <a:rPr lang="zh-CN" altLang="en-US" sz="2400" dirty="0">
                <a:solidFill>
                  <a:srgbClr val="0000FF"/>
                </a:solidFill>
                <a:latin typeface="Arial" panose="020B0604020202020204" pitchFamily="34" charset="0"/>
                <a:ea typeface="宋体" panose="02010600030101010101" pitchFamily="2" charset="-122"/>
              </a:rPr>
              <a:t>例7.6一条双字长直接寻址的子程序调用CALL指令，其第一个字为操作码和寻址特征，第二个字为地址码5000H。假设PC当前值为1000H,SP的内容为0100H，栈顶内容为 1234H，存储器按字编址，而且进栈操作是先（SP）－Δ</a:t>
            </a:r>
            <a:r>
              <a:rPr lang="zh-CN" altLang="en-US" sz="2400" dirty="0">
                <a:solidFill>
                  <a:srgbClr val="0000FF"/>
                </a:solidFill>
                <a:latin typeface="Arial" panose="020B0604020202020204" pitchFamily="34" charset="0"/>
                <a:ea typeface="宋体" panose="02010600030101010101" pitchFamily="2" charset="-122"/>
                <a:sym typeface="Arial" panose="020B0604020202020204" pitchFamily="34" charset="0"/>
              </a:rPr>
              <a:t>→</a:t>
            </a:r>
            <a:r>
              <a:rPr lang="zh-CN" altLang="en-US" sz="2400" dirty="0">
                <a:solidFill>
                  <a:srgbClr val="0000FF"/>
                </a:solidFill>
                <a:latin typeface="Arial" panose="020B0604020202020204" pitchFamily="34" charset="0"/>
                <a:ea typeface="宋体" panose="02010600030101010101" pitchFamily="2" charset="-122"/>
              </a:rPr>
              <a:t>SP，后存入数据。试回答下列几种情况下，PC、SP及栈顶内容各为多少。</a:t>
            </a:r>
            <a:endParaRPr lang="zh-CN" altLang="en-US" sz="2400" dirty="0">
              <a:solidFill>
                <a:srgbClr val="0000FF"/>
              </a:solidFill>
              <a:latin typeface="Arial" panose="020B0604020202020204" pitchFamily="34" charset="0"/>
              <a:ea typeface="宋体" panose="02010600030101010101" pitchFamily="2" charset="-122"/>
            </a:endParaRPr>
          </a:p>
          <a:p>
            <a:pPr>
              <a:spcBef>
                <a:spcPct val="50000"/>
              </a:spcBef>
              <a:buSzTx/>
            </a:pP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CALL指令被读取前；</a:t>
            </a:r>
            <a:endPar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endParaRPr>
          </a:p>
          <a:p>
            <a:pPr>
              <a:spcBef>
                <a:spcPct val="50000"/>
              </a:spcBef>
              <a:buSzTx/>
            </a:pP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CALL指令被执行后；</a:t>
            </a:r>
            <a:endPar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endParaRPr>
          </a:p>
          <a:p>
            <a:pPr>
              <a:spcBef>
                <a:spcPct val="50000"/>
              </a:spcBef>
              <a:buSzTx/>
            </a:pPr>
            <a:r>
              <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rPr>
              <a:t>子程序返回后。</a:t>
            </a:r>
            <a:endParaRPr lang="zh-CN" altLang="en-US" sz="2400" dirty="0">
              <a:solidFill>
                <a:srgbClr val="0000FF"/>
              </a:solidFill>
              <a:latin typeface="Arial" panose="020B0604020202020204" pitchFamily="34" charset="0"/>
              <a:ea typeface="宋体" panose="02010600030101010101" pitchFamily="2" charset="-122"/>
              <a:sym typeface="Wingdings" panose="05000000000000000000" pitchFamily="2" charset="2"/>
            </a:endParaRPr>
          </a:p>
        </p:txBody>
      </p:sp>
      <p:sp>
        <p:nvSpPr>
          <p:cNvPr id="53251" name="文本框 53250"/>
          <p:cNvSpPr txBox="1"/>
          <p:nvPr/>
        </p:nvSpPr>
        <p:spPr>
          <a:xfrm>
            <a:off x="609600" y="4456113"/>
            <a:ext cx="8350250" cy="1568450"/>
          </a:xfrm>
          <a:prstGeom prst="rect">
            <a:avLst/>
          </a:prstGeom>
          <a:noFill/>
          <a:ln w="9525">
            <a:noFill/>
          </a:ln>
        </p:spPr>
        <p:txBody>
          <a:bodyPr wrap="square" anchor="t" anchorCtr="0">
            <a:spAutoFit/>
          </a:bodyPr>
          <a:p>
            <a:pPr>
              <a:buSzPct val="100000"/>
            </a:pPr>
            <a:r>
              <a:rPr lang="zh-CN" altLang="en-US" sz="2400" dirty="0">
                <a:latin typeface="Arial" panose="020B0604020202020204" pitchFamily="34" charset="0"/>
                <a:ea typeface="宋体" panose="02010600030101010101" pitchFamily="2" charset="-122"/>
              </a:rPr>
              <a:t>解：</a:t>
            </a:r>
            <a:endParaRPr lang="zh-CN" altLang="en-US" sz="2400" dirty="0">
              <a:latin typeface="Arial" panose="020B0604020202020204" pitchFamily="34" charset="0"/>
              <a:ea typeface="宋体" panose="02010600030101010101" pitchFamily="2" charset="-122"/>
            </a:endParaRPr>
          </a:p>
          <a:p>
            <a:pPr>
              <a:buSzPct val="100000"/>
            </a:pPr>
            <a:r>
              <a:rPr lang="zh-CN" altLang="en-US" sz="2400" dirty="0">
                <a:latin typeface="Arial" panose="020B0604020202020204" pitchFamily="34" charset="0"/>
                <a:ea typeface="宋体" panose="02010600030101010101" pitchFamily="2" charset="-122"/>
                <a:sym typeface="Wingdings" panose="05000000000000000000" pitchFamily="2" charset="2"/>
              </a:rPr>
              <a:t>PC=1000H，SP=0100H,</a:t>
            </a:r>
            <a:r>
              <a:rPr lang="zh-CN" altLang="en-US" sz="2400" dirty="0">
                <a:latin typeface="Arial" panose="020B0604020202020204" pitchFamily="34" charset="0"/>
                <a:ea typeface="宋体" panose="02010600030101010101" pitchFamily="2" charset="-122"/>
              </a:rPr>
              <a:t>栈顶内容1234H。</a:t>
            </a:r>
            <a:endParaRPr lang="zh-CN" altLang="en-US" sz="2400" dirty="0">
              <a:latin typeface="Arial" panose="020B0604020202020204" pitchFamily="34" charset="0"/>
              <a:ea typeface="宋体" panose="02010600030101010101" pitchFamily="2" charset="-122"/>
            </a:endParaRPr>
          </a:p>
          <a:p>
            <a:pPr>
              <a:buSzPct val="100000"/>
            </a:pPr>
            <a:r>
              <a:rPr lang="zh-CN" altLang="en-US" sz="2400" dirty="0">
                <a:latin typeface="Arial" panose="020B0604020202020204" pitchFamily="34" charset="0"/>
                <a:ea typeface="宋体" panose="02010600030101010101" pitchFamily="2" charset="-122"/>
                <a:sym typeface="Wingdings" panose="05000000000000000000" pitchFamily="2" charset="2"/>
              </a:rPr>
              <a:t>PC=5000H，SP=0FFH,</a:t>
            </a:r>
            <a:r>
              <a:rPr lang="zh-CN" altLang="en-US" sz="2400" dirty="0">
                <a:latin typeface="Arial" panose="020B0604020202020204" pitchFamily="34" charset="0"/>
                <a:ea typeface="宋体" panose="02010600030101010101" pitchFamily="2" charset="-122"/>
              </a:rPr>
              <a:t>栈顶内容1002H。</a:t>
            </a:r>
            <a:endParaRPr lang="zh-CN" altLang="en-US" sz="2400" dirty="0">
              <a:latin typeface="Arial" panose="020B0604020202020204" pitchFamily="34" charset="0"/>
              <a:ea typeface="宋体" panose="02010600030101010101" pitchFamily="2" charset="-122"/>
            </a:endParaRPr>
          </a:p>
          <a:p>
            <a:pPr>
              <a:buSzPct val="100000"/>
            </a:pPr>
            <a:r>
              <a:rPr lang="zh-CN" altLang="en-US" sz="2400" dirty="0">
                <a:latin typeface="Arial" panose="020B0604020202020204" pitchFamily="34" charset="0"/>
                <a:ea typeface="宋体" panose="02010600030101010101" pitchFamily="2" charset="-122"/>
                <a:sym typeface="Wingdings" panose="05000000000000000000" pitchFamily="2" charset="2"/>
              </a:rPr>
              <a:t>PC=1002H，SP=0100H,</a:t>
            </a:r>
            <a:r>
              <a:rPr lang="zh-CN" altLang="en-US" sz="2400" dirty="0">
                <a:latin typeface="Arial" panose="020B0604020202020204" pitchFamily="34" charset="0"/>
                <a:ea typeface="宋体" panose="02010600030101010101" pitchFamily="2" charset="-122"/>
              </a:rPr>
              <a:t>栈顶内容1234H。</a:t>
            </a:r>
            <a:endParaRPr lang="zh-CN" altLang="en-US" sz="2400" dirty="0">
              <a:latin typeface="Arial" panose="020B0604020202020204" pitchFamily="34" charset="0"/>
              <a:ea typeface="宋体" panose="02010600030101010101" pitchFamily="2" charset="-122"/>
            </a:endParaRPr>
          </a:p>
        </p:txBody>
      </p:sp>
      <p:sp>
        <p:nvSpPr>
          <p:cNvPr id="87043"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7.4.3</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linds(horizontal)">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1">
                                            <p:txEl>
                                              <p:charRg st="0" end="3"/>
                                            </p:txEl>
                                          </p:spTgt>
                                        </p:tgtEl>
                                        <p:attrNameLst>
                                          <p:attrName>style.visibility</p:attrName>
                                        </p:attrNameLst>
                                      </p:cBhvr>
                                      <p:to>
                                        <p:strVal val="visible"/>
                                      </p:to>
                                    </p:set>
                                    <p:animEffect transition="in" filter="blinds(horizontal)">
                                      <p:cBhvr>
                                        <p:cTn id="12" dur="500"/>
                                        <p:tgtEl>
                                          <p:spTgt spid="53251">
                                            <p:txEl>
                                              <p:charRg st="0"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3251">
                                            <p:txEl>
                                              <p:charRg st="3" end="33"/>
                                            </p:txEl>
                                          </p:spTgt>
                                        </p:tgtEl>
                                        <p:attrNameLst>
                                          <p:attrName>style.visibility</p:attrName>
                                        </p:attrNameLst>
                                      </p:cBhvr>
                                      <p:to>
                                        <p:strVal val="visible"/>
                                      </p:to>
                                    </p:set>
                                    <p:animEffect transition="in" filter="blinds(horizontal)">
                                      <p:cBhvr>
                                        <p:cTn id="15" dur="500"/>
                                        <p:tgtEl>
                                          <p:spTgt spid="53251">
                                            <p:txEl>
                                              <p:charRg st="3" end="3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3251">
                                            <p:txEl>
                                              <p:charRg st="33" end="62"/>
                                            </p:txEl>
                                          </p:spTgt>
                                        </p:tgtEl>
                                        <p:attrNameLst>
                                          <p:attrName>style.visibility</p:attrName>
                                        </p:attrNameLst>
                                      </p:cBhvr>
                                      <p:to>
                                        <p:strVal val="visible"/>
                                      </p:to>
                                    </p:set>
                                    <p:animEffect transition="in" filter="blinds(horizontal)">
                                      <p:cBhvr>
                                        <p:cTn id="20" dur="500"/>
                                        <p:tgtEl>
                                          <p:spTgt spid="53251">
                                            <p:txEl>
                                              <p:charRg st="33" end="6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3251">
                                            <p:txEl>
                                              <p:charRg st="62" end="92"/>
                                            </p:txEl>
                                          </p:spTgt>
                                        </p:tgtEl>
                                        <p:attrNameLst>
                                          <p:attrName>style.visibility</p:attrName>
                                        </p:attrNameLst>
                                      </p:cBhvr>
                                      <p:to>
                                        <p:strVal val="visible"/>
                                      </p:to>
                                    </p:set>
                                    <p:animEffect transition="in" filter="blinds(horizontal)">
                                      <p:cBhvr>
                                        <p:cTn id="25" dur="500"/>
                                        <p:tgtEl>
                                          <p:spTgt spid="53251">
                                            <p:txEl>
                                              <p:charRg st="62"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dirty="0">
                <a:solidFill>
                  <a:srgbClr val="C00000"/>
                </a:solidFill>
                <a:latin typeface="微软雅黑 Light" panose="020B0502040204020203" pitchFamily="34" charset="-122"/>
                <a:ea typeface="微软雅黑 Light" panose="020B0502040204020203" pitchFamily="34" charset="-122"/>
                <a:cs typeface="+mj-cs"/>
              </a:rPr>
              <a:t>地址码</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7171" name="Rectangle 3"/>
          <p:cNvSpPr>
            <a:spLocks noGrp="1" noChangeArrowheads="1"/>
          </p:cNvSpPr>
          <p:nvPr>
            <p:ph idx="1"/>
          </p:nvPr>
        </p:nvSpPr>
        <p:spPr>
          <a:xfrm>
            <a:off x="971550" y="1341438"/>
            <a:ext cx="7488238" cy="4679950"/>
          </a:xfrm>
          <a:ln/>
        </p:spPr>
        <p:txBody>
          <a:bodyPr vert="horz" wrap="square" lIns="91440" tIns="45720" rIns="91440" bIns="45720" numCol="1" anchor="t" anchorCtr="0" compatLnSpc="1"/>
          <a:lstStyle/>
          <a:p>
            <a:pPr marL="0" marR="0" lvl="0" indent="0" algn="l" defTabSz="914400" rtl="0" eaLnBrk="1" fontAlgn="base" latinLnBrk="0" hangingPunct="1">
              <a:lnSpc>
                <a:spcPts val="3600"/>
              </a:lnSpc>
              <a:spcBef>
                <a:spcPts val="600"/>
              </a:spcBef>
              <a:spcAft>
                <a:spcPts val="600"/>
              </a:spcAft>
              <a:buClrTx/>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地址码用来指出该指令的源操作数的地址、结果的地址以及下一条指令的地址。</a:t>
            </a:r>
            <a:endPar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1" fontAlgn="base" latinLnBrk="0" hangingPunct="1">
              <a:lnSpc>
                <a:spcPts val="3600"/>
              </a:lnSpc>
              <a:spcBef>
                <a:spcPts val="600"/>
              </a:spcBef>
              <a:spcAft>
                <a:spcPts val="1800"/>
              </a:spcAft>
              <a:buClrTx/>
              <a:buSzTx/>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地址可以是主存的地址，也可以是寄存器的地址，甚至可以是</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I</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O</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设备的地址。</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0"/>
              </a:spcBef>
              <a:spcAft>
                <a:spcPts val="0"/>
              </a:spcAft>
              <a:buClrTx/>
              <a:buSzTx/>
              <a:buFont typeface="+mj-lt"/>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1" action="ppaction://hlinksldjump"/>
              </a:rPr>
              <a:t>四地址指令</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0"/>
              </a:spcBef>
              <a:spcAft>
                <a:spcPts val="0"/>
              </a:spcAft>
              <a:buClrTx/>
              <a:buSzTx/>
              <a:buFont typeface="+mj-lt"/>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2" action="ppaction://hlinksldjump"/>
              </a:rPr>
              <a:t>三地址指令</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0"/>
              </a:spcBef>
              <a:spcAft>
                <a:spcPts val="0"/>
              </a:spcAft>
              <a:buClrTx/>
              <a:buSzTx/>
              <a:buFont typeface="+mj-lt"/>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3" action="ppaction://hlinksldjump"/>
              </a:rPr>
              <a:t>二地址指令</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0"/>
              </a:spcBef>
              <a:spcAft>
                <a:spcPts val="0"/>
              </a:spcAft>
              <a:buClrTx/>
              <a:buSzTx/>
              <a:buFont typeface="+mj-lt"/>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4" action="ppaction://hlinksldjump"/>
              </a:rPr>
              <a:t>一地址指令</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1" fontAlgn="base" latinLnBrk="0" hangingPunct="1">
              <a:lnSpc>
                <a:spcPts val="3600"/>
              </a:lnSpc>
              <a:spcBef>
                <a:spcPts val="0"/>
              </a:spcBef>
              <a:spcAft>
                <a:spcPts val="0"/>
              </a:spcAft>
              <a:buClrTx/>
              <a:buSzTx/>
              <a:buFont typeface="+mj-lt"/>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5" action="ppaction://hlinksldjump"/>
              </a:rPr>
              <a:t>零地址指令</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hlinkClick r:id="rId5" action="ppaction://hlinksldjump"/>
            </a:endParaRPr>
          </a:p>
        </p:txBody>
      </p:sp>
      <p:sp>
        <p:nvSpPr>
          <p:cNvPr id="14339"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7.1.1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1">
                                            <p:txEl>
                                              <p:charRg st="0" end="36"/>
                                            </p:txEl>
                                          </p:spTgt>
                                        </p:tgtEl>
                                        <p:attrNameLst>
                                          <p:attrName>style.visibility</p:attrName>
                                        </p:attrNameLst>
                                      </p:cBhvr>
                                      <p:to>
                                        <p:strVal val="visible"/>
                                      </p:to>
                                    </p:set>
                                    <p:animEffect transition="in" filter="blinds(horizontal)">
                                      <p:cBhvr>
                                        <p:cTn id="10" dur="500"/>
                                        <p:tgtEl>
                                          <p:spTgt spid="7171">
                                            <p:txEl>
                                              <p:charRg st="0" end="3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171">
                                            <p:txEl>
                                              <p:charRg st="36" end="73"/>
                                            </p:txEl>
                                          </p:spTgt>
                                        </p:tgtEl>
                                        <p:attrNameLst>
                                          <p:attrName>style.visibility</p:attrName>
                                        </p:attrNameLst>
                                      </p:cBhvr>
                                      <p:to>
                                        <p:strVal val="visible"/>
                                      </p:to>
                                    </p:set>
                                    <p:animEffect transition="in" filter="blinds(horizontal)">
                                      <p:cBhvr>
                                        <p:cTn id="15" dur="500"/>
                                        <p:tgtEl>
                                          <p:spTgt spid="7171">
                                            <p:txEl>
                                              <p:charRg st="36" end="7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171">
                                            <p:txEl>
                                              <p:charRg st="73" end="79"/>
                                            </p:txEl>
                                          </p:spTgt>
                                        </p:tgtEl>
                                        <p:attrNameLst>
                                          <p:attrName>style.visibility</p:attrName>
                                        </p:attrNameLst>
                                      </p:cBhvr>
                                      <p:to>
                                        <p:strVal val="visible"/>
                                      </p:to>
                                    </p:set>
                                    <p:animEffect transition="in" filter="blinds(horizontal)">
                                      <p:cBhvr>
                                        <p:cTn id="20" dur="500"/>
                                        <p:tgtEl>
                                          <p:spTgt spid="7171">
                                            <p:txEl>
                                              <p:charRg st="73" end="79"/>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171">
                                            <p:txEl>
                                              <p:charRg st="79" end="85"/>
                                            </p:txEl>
                                          </p:spTgt>
                                        </p:tgtEl>
                                        <p:attrNameLst>
                                          <p:attrName>style.visibility</p:attrName>
                                        </p:attrNameLst>
                                      </p:cBhvr>
                                      <p:to>
                                        <p:strVal val="visible"/>
                                      </p:to>
                                    </p:set>
                                    <p:animEffect transition="in" filter="blinds(horizontal)">
                                      <p:cBhvr>
                                        <p:cTn id="23" dur="500"/>
                                        <p:tgtEl>
                                          <p:spTgt spid="7171">
                                            <p:txEl>
                                              <p:charRg st="79" end="8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171">
                                            <p:txEl>
                                              <p:charRg st="85" end="91"/>
                                            </p:txEl>
                                          </p:spTgt>
                                        </p:tgtEl>
                                        <p:attrNameLst>
                                          <p:attrName>style.visibility</p:attrName>
                                        </p:attrNameLst>
                                      </p:cBhvr>
                                      <p:to>
                                        <p:strVal val="visible"/>
                                      </p:to>
                                    </p:set>
                                    <p:animEffect transition="in" filter="blinds(horizontal)">
                                      <p:cBhvr>
                                        <p:cTn id="26" dur="500"/>
                                        <p:tgtEl>
                                          <p:spTgt spid="7171">
                                            <p:txEl>
                                              <p:charRg st="85" end="91"/>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171">
                                            <p:txEl>
                                              <p:charRg st="91" end="97"/>
                                            </p:txEl>
                                          </p:spTgt>
                                        </p:tgtEl>
                                        <p:attrNameLst>
                                          <p:attrName>style.visibility</p:attrName>
                                        </p:attrNameLst>
                                      </p:cBhvr>
                                      <p:to>
                                        <p:strVal val="visible"/>
                                      </p:to>
                                    </p:set>
                                    <p:animEffect transition="in" filter="blinds(horizontal)">
                                      <p:cBhvr>
                                        <p:cTn id="29" dur="500"/>
                                        <p:tgtEl>
                                          <p:spTgt spid="7171">
                                            <p:txEl>
                                              <p:charRg st="91" end="97"/>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7171">
                                            <p:txEl>
                                              <p:charRg st="97" end="103"/>
                                            </p:txEl>
                                          </p:spTgt>
                                        </p:tgtEl>
                                        <p:attrNameLst>
                                          <p:attrName>style.visibility</p:attrName>
                                        </p:attrNameLst>
                                      </p:cBhvr>
                                      <p:to>
                                        <p:strVal val="visible"/>
                                      </p:to>
                                    </p:set>
                                    <p:animEffect transition="in" filter="blinds(horizontal)">
                                      <p:cBhvr>
                                        <p:cTn id="32" dur="500"/>
                                        <p:tgtEl>
                                          <p:spTgt spid="7171">
                                            <p:txEl>
                                              <p:charRg st="97"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a:xfrm>
            <a:off x="1187450" y="404813"/>
            <a:ext cx="7956550" cy="762000"/>
          </a:xfrm>
          <a:ln/>
        </p:spPr>
        <p:txBody>
          <a:bodyPr vert="horz" wrap="square" lIns="91440" tIns="45720" rIns="91440" bIns="45720" anchor="ctr" anchorCtr="0"/>
          <a:p>
            <a:pPr/>
            <a:r>
              <a:rPr lang="en-US" altLang="zh-CN" dirty="0">
                <a:solidFill>
                  <a:srgbClr val="C00000"/>
                </a:solidFill>
                <a:latin typeface="微软雅黑 Light" panose="020B0502040204020203" pitchFamily="34" charset="-122"/>
                <a:ea typeface="楷体_GB2312" pitchFamily="49" charset="-122"/>
                <a:cs typeface="+mj-cs"/>
              </a:rPr>
              <a:t>7.5 RISC</a:t>
            </a:r>
            <a:r>
              <a:rPr lang="zh-CN" altLang="en-US" dirty="0">
                <a:solidFill>
                  <a:srgbClr val="C00000"/>
                </a:solidFill>
                <a:latin typeface="微软雅黑 Light" panose="020B0502040204020203" pitchFamily="34" charset="-122"/>
                <a:ea typeface="楷体_GB2312" pitchFamily="49" charset="-122"/>
                <a:cs typeface="+mj-cs"/>
              </a:rPr>
              <a:t>技术</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02403" name="内容占位符 2"/>
          <p:cNvSpPr>
            <a:spLocks noGrp="1"/>
          </p:cNvSpPr>
          <p:nvPr>
            <p:ph idx="1"/>
          </p:nvPr>
        </p:nvSpPr>
        <p:spPr>
          <a:xfrm>
            <a:off x="2124075" y="2060575"/>
            <a:ext cx="4752975" cy="22320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1" action="ppaction://hlinksldjump"/>
              </a:rPr>
              <a:t>7.5.1</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1" action="ppaction://hlinksldjump"/>
              </a:rPr>
              <a:t> </a:t>
            </a: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1" action="ppaction://hlinksldjump"/>
              </a:rPr>
              <a:t>RISC</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1" action="ppaction://hlinksldjump"/>
              </a:rPr>
              <a:t>产生和发展</a:t>
            </a:r>
            <a:endPar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2" action="ppaction://hlinksldjump"/>
              </a:rPr>
              <a:t>7.5.2 RISC</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2" action="ppaction://hlinksldjump"/>
              </a:rPr>
              <a:t>的主要特征 </a:t>
            </a:r>
            <a:endParaRPr kumimoji="0" lang="en-US" altLang="zh-CN" sz="2800" b="0"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3" action="ppaction://hlinksldjump"/>
              </a:rPr>
              <a:t>7.5.3 </a:t>
            </a:r>
            <a:r>
              <a:rPr kumimoji="0" lang="zh-CN"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3" action="ppaction://hlinksldjump"/>
              </a:rPr>
              <a:t>RISC</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3" action="ppaction://hlinksldjump"/>
              </a:rPr>
              <a:t>和</a:t>
            </a:r>
            <a:r>
              <a:rPr kumimoji="0" lang="zh-CN"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hlinkClick r:id="rId3" action="ppaction://hlinksldjump"/>
              </a:rPr>
              <a:t>CISC的比较</a:t>
            </a:r>
            <a:endPar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xfrm>
            <a:off x="1187450" y="404813"/>
            <a:ext cx="7416800" cy="762000"/>
          </a:xfrm>
          <a:ln/>
        </p:spPr>
        <p:txBody>
          <a:bodyPr vert="horz" wrap="square" lIns="91440" tIns="45720" rIns="91440" bIns="45720" anchor="ctr" anchorCtr="0"/>
          <a:p>
            <a:pPr/>
            <a:r>
              <a:rPr lang="en-US" altLang="zh-CN" dirty="0">
                <a:solidFill>
                  <a:srgbClr val="C00000"/>
                </a:solidFill>
                <a:latin typeface="微软雅黑 Light" panose="020B0502040204020203" pitchFamily="34" charset="-122"/>
                <a:ea typeface="微软雅黑 Light" panose="020B0502040204020203" pitchFamily="34" charset="-122"/>
                <a:cs typeface="+mj-cs"/>
              </a:rPr>
              <a:t>7.5.1</a:t>
            </a:r>
            <a:r>
              <a:rPr lang="zh-CN" altLang="en-US" dirty="0">
                <a:solidFill>
                  <a:srgbClr val="C00000"/>
                </a:solidFill>
                <a:latin typeface="微软雅黑 Light" panose="020B0502040204020203" pitchFamily="34" charset="-122"/>
                <a:ea typeface="微软雅黑 Light" panose="020B0502040204020203" pitchFamily="34" charset="-122"/>
                <a:cs typeface="+mj-cs"/>
              </a:rPr>
              <a:t> </a:t>
            </a:r>
            <a:r>
              <a:rPr lang="en-US" altLang="zh-CN" dirty="0">
                <a:solidFill>
                  <a:srgbClr val="C00000"/>
                </a:solidFill>
                <a:latin typeface="微软雅黑 Light" panose="020B0502040204020203" pitchFamily="34" charset="-122"/>
                <a:ea typeface="微软雅黑 Light" panose="020B0502040204020203" pitchFamily="34" charset="-122"/>
                <a:cs typeface="+mj-cs"/>
              </a:rPr>
              <a:t>RISC</a:t>
            </a:r>
            <a:r>
              <a:rPr lang="zh-CN" altLang="en-US" dirty="0">
                <a:solidFill>
                  <a:srgbClr val="C00000"/>
                </a:solidFill>
                <a:latin typeface="微软雅黑 Light" panose="020B0502040204020203" pitchFamily="34" charset="-122"/>
                <a:ea typeface="微软雅黑 Light" panose="020B0502040204020203" pitchFamily="34" charset="-122"/>
                <a:cs typeface="+mj-cs"/>
              </a:rPr>
              <a:t>产生和发展</a:t>
            </a:r>
            <a:endParaRPr lang="en-US" altLang="zh-CN"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109571" name="Rectangle 3"/>
          <p:cNvSpPr>
            <a:spLocks noGrp="1" noChangeArrowheads="1"/>
          </p:cNvSpPr>
          <p:nvPr>
            <p:ph idx="1"/>
          </p:nvPr>
        </p:nvSpPr>
        <p:spPr>
          <a:xfrm>
            <a:off x="1258888" y="1844675"/>
            <a:ext cx="6696075" cy="3506788"/>
          </a:xfrm>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CISC</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指令系统存在的问题：</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971550" marR="0" lvl="1" indent="-514350" algn="l" defTabSz="9144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hlinkClick r:id="rId1" action="ppaction://hlinksldjump"/>
              </a:rPr>
              <a:t>20%</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hlinkClick r:id="rId1" action="ppaction://hlinksldjump"/>
              </a:rPr>
              <a:t>与</a:t>
            </a: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hlinkClick r:id="rId1" action="ppaction://hlinksldjump"/>
              </a:rPr>
              <a:t>80%</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hlinkClick r:id="rId1" action="ppaction://hlinksldjump"/>
              </a:rPr>
              <a:t>规律</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endParaRPr>
          </a:p>
          <a:p>
            <a:pPr marL="971550" marR="0" lvl="1" indent="-514350" algn="l" defTabSz="9144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hlinkClick r:id="rId2" action="ppaction://hlinksldjump"/>
              </a:rPr>
              <a:t>VLSI</a:t>
            </a: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hlinkClick r:id="rId2" action="ppaction://hlinksldjump"/>
              </a:rPr>
              <a:t>技术的发展引起的问题</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endParaRPr>
          </a:p>
          <a:p>
            <a:pPr marL="971550" marR="0" lvl="1" indent="-514350" algn="l" defTabSz="9144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hlinkClick r:id="rId3" action="ppaction://hlinksldjump"/>
              </a:rPr>
              <a:t>软硬件的功能分配问题</a:t>
            </a:r>
            <a:endParaRPr kumimoji="0" lang="zh-CN" altLang="en-US" sz="2800" b="1" i="0" u="none" strike="noStrike" kern="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ea"/>
              <a:hlinkClick r:id="rId3" action="ppaction://hlinksldjump"/>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xfrm>
            <a:off x="1123950" y="381000"/>
            <a:ext cx="7696200" cy="762000"/>
          </a:xfrm>
          <a:ln/>
        </p:spPr>
        <p:txBody>
          <a:bodyPr vert="horz" wrap="square" lIns="91440" tIns="45720" rIns="91440" bIns="45720" anchor="ctr" anchorCtr="0"/>
          <a:p>
            <a:pPr/>
            <a:r>
              <a:rPr lang="en-US" altLang="zh-CN" dirty="0">
                <a:solidFill>
                  <a:srgbClr val="C00000"/>
                </a:solidFill>
                <a:latin typeface="微软雅黑 Light" panose="020B0502040204020203" pitchFamily="34" charset="-122"/>
                <a:ea typeface="微软雅黑 Light" panose="020B0502040204020203" pitchFamily="34" charset="-122"/>
                <a:cs typeface="+mj-cs"/>
              </a:rPr>
              <a:t>1</a:t>
            </a:r>
            <a:r>
              <a:rPr lang="zh-CN" altLang="en-US" dirty="0">
                <a:solidFill>
                  <a:srgbClr val="C00000"/>
                </a:solidFill>
                <a:latin typeface="微软雅黑 Light" panose="020B0502040204020203" pitchFamily="34" charset="-122"/>
                <a:ea typeface="微软雅黑 Light" panose="020B0502040204020203" pitchFamily="34" charset="-122"/>
                <a:cs typeface="+mj-cs"/>
              </a:rPr>
              <a:t>、</a:t>
            </a:r>
            <a:r>
              <a:rPr lang="en-US" altLang="zh-CN" dirty="0">
                <a:solidFill>
                  <a:srgbClr val="C00000"/>
                </a:solidFill>
                <a:latin typeface="微软雅黑 Light" panose="020B0502040204020203" pitchFamily="34" charset="-122"/>
                <a:ea typeface="微软雅黑 Light" panose="020B0502040204020203" pitchFamily="34" charset="-122"/>
                <a:cs typeface="+mj-cs"/>
              </a:rPr>
              <a:t>20%</a:t>
            </a:r>
            <a:r>
              <a:rPr lang="zh-CN" altLang="en-US" dirty="0">
                <a:solidFill>
                  <a:srgbClr val="C00000"/>
                </a:solidFill>
                <a:latin typeface="微软雅黑 Light" panose="020B0502040204020203" pitchFamily="34" charset="-122"/>
                <a:ea typeface="微软雅黑 Light" panose="020B0502040204020203" pitchFamily="34" charset="-122"/>
                <a:cs typeface="+mj-cs"/>
              </a:rPr>
              <a:t>与</a:t>
            </a:r>
            <a:r>
              <a:rPr lang="en-US" altLang="zh-CN" dirty="0">
                <a:solidFill>
                  <a:srgbClr val="C00000"/>
                </a:solidFill>
                <a:latin typeface="微软雅黑 Light" panose="020B0502040204020203" pitchFamily="34" charset="-122"/>
                <a:ea typeface="微软雅黑 Light" panose="020B0502040204020203" pitchFamily="34" charset="-122"/>
                <a:cs typeface="+mj-cs"/>
              </a:rPr>
              <a:t>80%</a:t>
            </a:r>
            <a:r>
              <a:rPr lang="zh-CN" altLang="en-US" dirty="0">
                <a:solidFill>
                  <a:srgbClr val="C00000"/>
                </a:solidFill>
                <a:latin typeface="微软雅黑 Light" panose="020B0502040204020203" pitchFamily="34" charset="-122"/>
                <a:ea typeface="微软雅黑 Light" panose="020B0502040204020203" pitchFamily="34" charset="-122"/>
                <a:cs typeface="+mj-cs"/>
              </a:rPr>
              <a:t>规律</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929795" name="Rectangle 3"/>
          <p:cNvSpPr>
            <a:spLocks noGrp="1" noChangeArrowheads="1"/>
          </p:cNvSpPr>
          <p:nvPr>
            <p:ph idx="1"/>
          </p:nvPr>
        </p:nvSpPr>
        <p:spPr>
          <a:xfrm>
            <a:off x="539750" y="2060575"/>
            <a:ext cx="7835900" cy="2160588"/>
          </a:xfrm>
          <a:ln/>
        </p:spPr>
        <p:txBody>
          <a:bodyPr vert="horz" wrap="square" lIns="91440" tIns="45720" rIns="91440" bIns="45720" numCol="1" anchor="t" anchorCtr="0" compatLnSpc="1"/>
          <a:lstStyle/>
          <a:p>
            <a:pPr marL="514350" marR="0" lvl="0" indent="-514350" algn="l" defTabSz="914400" rtl="0" eaLnBrk="0" fontAlgn="base" latinLnBrk="0" hangingPunct="0">
              <a:lnSpc>
                <a:spcPts val="3600"/>
              </a:lnSpc>
              <a:spcBef>
                <a:spcPts val="600"/>
              </a:spcBef>
              <a:spcAft>
                <a:spcPts val="600"/>
              </a:spcAft>
              <a:buClrTx/>
              <a:buSzTx/>
              <a:buFont typeface="+mj-ea"/>
              <a:buAutoNum type="circleNumDbPlain"/>
              <a:defRPr/>
            </a:pPr>
            <a:r>
              <a:rPr kumimoji="0"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CISC</a:t>
            </a: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中，大约</a:t>
            </a:r>
            <a:r>
              <a:rPr kumimoji="0"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20%</a:t>
            </a: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的指令占据了</a:t>
            </a:r>
            <a:r>
              <a:rPr kumimoji="0"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80%</a:t>
            </a: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的处理机时间。</a:t>
            </a:r>
            <a:endPar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0" fontAlgn="base" latinLnBrk="0" hangingPunct="0">
              <a:lnSpc>
                <a:spcPts val="3600"/>
              </a:lnSpc>
              <a:spcBef>
                <a:spcPts val="600"/>
              </a:spcBef>
              <a:spcAft>
                <a:spcPts val="600"/>
              </a:spcAft>
              <a:buClrTx/>
              <a:buSzTx/>
              <a:buFont typeface="+mj-ea"/>
              <a:buAutoNum type="circleNumDbPlain"/>
              <a:defRPr/>
            </a:pP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其余</a:t>
            </a:r>
            <a:r>
              <a:rPr kumimoji="0"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80%</a:t>
            </a: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指令：使用频度低，只占</a:t>
            </a:r>
            <a:r>
              <a:rPr kumimoji="0"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20%</a:t>
            </a: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的处理机运行时间。</a:t>
            </a:r>
            <a:endPar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91139" name="矩形 8"/>
          <p:cNvSpPr/>
          <p:nvPr/>
        </p:nvSpPr>
        <p:spPr>
          <a:xfrm>
            <a:off x="8051800" y="115888"/>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7.5.1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9795"/>
                                        </p:tgtEl>
                                        <p:attrNameLst>
                                          <p:attrName>style.visibility</p:attrName>
                                        </p:attrNameLst>
                                      </p:cBhvr>
                                      <p:to>
                                        <p:strVal val="visible"/>
                                      </p:to>
                                    </p:set>
                                    <p:animEffect transition="in" filter="blinds(horizontal)">
                                      <p:cBhvr>
                                        <p:cTn id="7" dur="500"/>
                                        <p:tgtEl>
                                          <p:spTgt spid="9297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9795">
                                            <p:txEl>
                                              <p:charRg st="0" end="28"/>
                                            </p:txEl>
                                          </p:spTgt>
                                        </p:tgtEl>
                                        <p:attrNameLst>
                                          <p:attrName>style.visibility</p:attrName>
                                        </p:attrNameLst>
                                      </p:cBhvr>
                                      <p:to>
                                        <p:strVal val="visible"/>
                                      </p:to>
                                    </p:set>
                                    <p:animEffect transition="in" filter="blinds(horizontal)">
                                      <p:cBhvr>
                                        <p:cTn id="10" dur="500"/>
                                        <p:tgtEl>
                                          <p:spTgt spid="929795">
                                            <p:txEl>
                                              <p:charRg st="0" end="2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29795">
                                            <p:txEl>
                                              <p:charRg st="28" end="57"/>
                                            </p:txEl>
                                          </p:spTgt>
                                        </p:tgtEl>
                                        <p:attrNameLst>
                                          <p:attrName>style.visibility</p:attrName>
                                        </p:attrNameLst>
                                      </p:cBhvr>
                                      <p:to>
                                        <p:strVal val="visible"/>
                                      </p:to>
                                    </p:set>
                                    <p:animEffect transition="in" filter="blinds(horizontal)">
                                      <p:cBhvr>
                                        <p:cTn id="15" dur="500"/>
                                        <p:tgtEl>
                                          <p:spTgt spid="929795">
                                            <p:txEl>
                                              <p:charRg st="28" end="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5" grpId="0" animBg="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idx="4294967295"/>
          </p:nvPr>
        </p:nvSpPr>
        <p:spPr>
          <a:xfrm>
            <a:off x="0" y="63500"/>
            <a:ext cx="9144000" cy="836613"/>
          </a:xfrm>
          <a:ln/>
        </p:spPr>
        <p:txBody>
          <a:bodyPr vert="horz" wrap="square" lIns="91440" tIns="45720" rIns="91440" bIns="45720" anchor="ctr" anchorCtr="0"/>
          <a:p>
            <a:r>
              <a:rPr lang="en-US" altLang="zh-CN" sz="3200" b="1" dirty="0">
                <a:solidFill>
                  <a:srgbClr val="C00000"/>
                </a:solidFill>
                <a:latin typeface="微软雅黑 Light" panose="020B0502040204020203" pitchFamily="34" charset="-122"/>
                <a:ea typeface="微软雅黑 Light" panose="020B0502040204020203" pitchFamily="34" charset="-122"/>
              </a:rPr>
              <a:t>8088</a:t>
            </a:r>
            <a:r>
              <a:rPr lang="zh-CN" altLang="en-US" sz="3200" b="1" dirty="0">
                <a:solidFill>
                  <a:srgbClr val="C00000"/>
                </a:solidFill>
                <a:latin typeface="微软雅黑 Light" panose="020B0502040204020203" pitchFamily="34" charset="-122"/>
                <a:ea typeface="微软雅黑 Light" panose="020B0502040204020203" pitchFamily="34" charset="-122"/>
              </a:rPr>
              <a:t>处理机指令系统使用频度和执行时间统计</a:t>
            </a:r>
            <a:br>
              <a:rPr lang="zh-CN" altLang="en-US" sz="3200" b="1" dirty="0">
                <a:solidFill>
                  <a:srgbClr val="C00000"/>
                </a:solidFill>
                <a:latin typeface="微软雅黑 Light" panose="020B0502040204020203" pitchFamily="34" charset="-122"/>
                <a:ea typeface="微软雅黑 Light" panose="020B0502040204020203" pitchFamily="34" charset="-122"/>
              </a:rPr>
            </a:br>
            <a:r>
              <a:rPr lang="en-US" altLang="zh-CN" sz="3200" b="1" dirty="0">
                <a:solidFill>
                  <a:srgbClr val="C00000"/>
                </a:solidFill>
                <a:latin typeface="微软雅黑 Light" panose="020B0502040204020203" pitchFamily="34" charset="-122"/>
                <a:ea typeface="微软雅黑 Light" panose="020B0502040204020203" pitchFamily="34" charset="-122"/>
              </a:rPr>
              <a:t>(C</a:t>
            </a:r>
            <a:r>
              <a:rPr lang="zh-CN" altLang="en-US" sz="3200" b="1" dirty="0">
                <a:solidFill>
                  <a:srgbClr val="C00000"/>
                </a:solidFill>
                <a:latin typeface="微软雅黑 Light" panose="020B0502040204020203" pitchFamily="34" charset="-122"/>
                <a:ea typeface="微软雅黑 Light" panose="020B0502040204020203" pitchFamily="34" charset="-122"/>
              </a:rPr>
              <a:t>编译和</a:t>
            </a:r>
            <a:r>
              <a:rPr lang="en-US" altLang="zh-CN" sz="3200" b="1" dirty="0">
                <a:solidFill>
                  <a:srgbClr val="C00000"/>
                </a:solidFill>
                <a:latin typeface="微软雅黑 Light" panose="020B0502040204020203" pitchFamily="34" charset="-122"/>
                <a:ea typeface="微软雅黑 Light" panose="020B0502040204020203" pitchFamily="34" charset="-122"/>
              </a:rPr>
              <a:t>PROLOG</a:t>
            </a:r>
            <a:r>
              <a:rPr lang="zh-CN" altLang="en-US" sz="3200" b="1" dirty="0">
                <a:solidFill>
                  <a:srgbClr val="C00000"/>
                </a:solidFill>
                <a:latin typeface="微软雅黑 Light" panose="020B0502040204020203" pitchFamily="34" charset="-122"/>
                <a:ea typeface="微软雅黑 Light" panose="020B0502040204020203" pitchFamily="34" charset="-122"/>
              </a:rPr>
              <a:t>解释程序</a:t>
            </a:r>
            <a:r>
              <a:rPr lang="en-US" altLang="zh-CN" sz="3200" b="1" dirty="0">
                <a:solidFill>
                  <a:srgbClr val="C00000"/>
                </a:solidFill>
                <a:latin typeface="微软雅黑 Light" panose="020B0502040204020203" pitchFamily="34" charset="-122"/>
                <a:ea typeface="微软雅黑 Light" panose="020B0502040204020203" pitchFamily="34" charset="-122"/>
              </a:rPr>
              <a:t>)</a:t>
            </a:r>
            <a:endParaRPr lang="en-US" altLang="zh-CN" sz="3200" b="1" dirty="0">
              <a:solidFill>
                <a:srgbClr val="C00000"/>
              </a:solidFill>
              <a:latin typeface="微软雅黑 Light" panose="020B0502040204020203" pitchFamily="34" charset="-122"/>
              <a:ea typeface="微软雅黑 Light" panose="020B0502040204020203" pitchFamily="34" charset="-122"/>
            </a:endParaRPr>
          </a:p>
        </p:txBody>
      </p:sp>
      <p:graphicFrame>
        <p:nvGraphicFramePr>
          <p:cNvPr id="98307" name="表格 98306"/>
          <p:cNvGraphicFramePr/>
          <p:nvPr/>
        </p:nvGraphicFramePr>
        <p:xfrm>
          <a:off x="306388" y="1031875"/>
          <a:ext cx="8569325" cy="5761038"/>
        </p:xfrm>
        <a:graphic>
          <a:graphicData uri="http://schemas.openxmlformats.org/drawingml/2006/table">
            <a:tbl>
              <a:tblPr/>
              <a:tblGrid>
                <a:gridCol w="863600"/>
                <a:gridCol w="1152525"/>
                <a:gridCol w="1081088"/>
                <a:gridCol w="1295400"/>
                <a:gridCol w="936625"/>
                <a:gridCol w="1008062"/>
                <a:gridCol w="1079500"/>
                <a:gridCol w="1152525"/>
              </a:tblGrid>
              <a:tr h="298450">
                <a:tc gridSpan="4">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5000"/>
                        </a:lnSpc>
                        <a:spcBef>
                          <a:spcPct val="20000"/>
                        </a:spcBef>
                        <a:buNone/>
                      </a:pPr>
                      <a:r>
                        <a:rPr lang="zh-CN" altLang="en-US" sz="1600" dirty="0">
                          <a:solidFill>
                            <a:srgbClr val="0000FF"/>
                          </a:solidFill>
                          <a:latin typeface="Arial" panose="020B0604020202020204" pitchFamily="34" charset="0"/>
                          <a:ea typeface="楷体_GB2312" pitchFamily="49" charset="-122"/>
                        </a:rPr>
                        <a:t>使用频度</a:t>
                      </a:r>
                      <a:endParaRPr lang="zh-CN" altLang="en-US"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4">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5000"/>
                        </a:lnSpc>
                        <a:spcBef>
                          <a:spcPct val="20000"/>
                        </a:spcBef>
                        <a:buNone/>
                      </a:pPr>
                      <a:r>
                        <a:rPr lang="zh-CN" altLang="en-US" sz="1600" dirty="0">
                          <a:solidFill>
                            <a:srgbClr val="0000FF"/>
                          </a:solidFill>
                          <a:latin typeface="Arial" panose="020B0604020202020204" pitchFamily="34" charset="0"/>
                          <a:ea typeface="楷体_GB2312" pitchFamily="49" charset="-122"/>
                        </a:rPr>
                        <a:t>执行时间</a:t>
                      </a:r>
                      <a:endParaRPr lang="zh-CN" altLang="en-US"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cP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cPr>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r>
              <a:tr h="29845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5000"/>
                        </a:lnSpc>
                        <a:spcBef>
                          <a:spcPct val="20000"/>
                        </a:spcBef>
                        <a:buNone/>
                      </a:pPr>
                      <a:r>
                        <a:rPr lang="zh-CN" altLang="en-US" sz="1600" dirty="0">
                          <a:solidFill>
                            <a:srgbClr val="0000FF"/>
                          </a:solidFill>
                          <a:latin typeface="Arial" panose="020B0604020202020204" pitchFamily="34" charset="0"/>
                          <a:ea typeface="楷体_GB2312" pitchFamily="49" charset="-122"/>
                        </a:rPr>
                        <a:t>序号</a:t>
                      </a:r>
                      <a:endParaRPr lang="zh-CN" altLang="en-US"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5000"/>
                        </a:lnSpc>
                        <a:spcBef>
                          <a:spcPct val="20000"/>
                        </a:spcBef>
                        <a:buNone/>
                      </a:pPr>
                      <a:r>
                        <a:rPr lang="zh-CN" altLang="en-US" sz="1600" dirty="0">
                          <a:solidFill>
                            <a:srgbClr val="0000FF"/>
                          </a:solidFill>
                          <a:latin typeface="Arial" panose="020B0604020202020204" pitchFamily="34" charset="0"/>
                          <a:ea typeface="楷体_GB2312" pitchFamily="49" charset="-122"/>
                        </a:rPr>
                        <a:t>指令</a:t>
                      </a:r>
                      <a:endParaRPr lang="zh-CN" altLang="en-US"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a:t>
                      </a:r>
                      <a:endParaRPr lang="en-US" altLang="zh-CN"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5000"/>
                        </a:lnSpc>
                        <a:spcBef>
                          <a:spcPct val="20000"/>
                        </a:spcBef>
                        <a:buNone/>
                      </a:pPr>
                      <a:r>
                        <a:rPr lang="zh-CN" altLang="en-US" sz="1600" dirty="0">
                          <a:solidFill>
                            <a:srgbClr val="0000FF"/>
                          </a:solidFill>
                          <a:latin typeface="Arial" panose="020B0604020202020204" pitchFamily="34" charset="0"/>
                          <a:ea typeface="楷体_GB2312" pitchFamily="49" charset="-122"/>
                        </a:rPr>
                        <a:t>累计</a:t>
                      </a:r>
                      <a:r>
                        <a:rPr lang="en-US" altLang="zh-CN" sz="1600" dirty="0">
                          <a:solidFill>
                            <a:srgbClr val="0000FF"/>
                          </a:solidFill>
                          <a:latin typeface="Arial" panose="020B0604020202020204" pitchFamily="34" charset="0"/>
                          <a:ea typeface="楷体_GB2312" pitchFamily="49" charset="-122"/>
                        </a:rPr>
                        <a:t>%</a:t>
                      </a:r>
                      <a:endParaRPr lang="en-US" altLang="zh-CN"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5000"/>
                        </a:lnSpc>
                        <a:spcBef>
                          <a:spcPct val="20000"/>
                        </a:spcBef>
                        <a:buNone/>
                      </a:pPr>
                      <a:r>
                        <a:rPr lang="zh-CN" altLang="en-US" sz="1600" dirty="0">
                          <a:solidFill>
                            <a:srgbClr val="0000FF"/>
                          </a:solidFill>
                          <a:latin typeface="Arial" panose="020B0604020202020204" pitchFamily="34" charset="0"/>
                          <a:ea typeface="楷体_GB2312" pitchFamily="49" charset="-122"/>
                        </a:rPr>
                        <a:t>序号</a:t>
                      </a:r>
                      <a:endParaRPr lang="zh-CN" altLang="en-US"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5000"/>
                        </a:lnSpc>
                        <a:spcBef>
                          <a:spcPct val="20000"/>
                        </a:spcBef>
                        <a:buNone/>
                      </a:pPr>
                      <a:r>
                        <a:rPr lang="zh-CN" altLang="en-US" sz="1600" dirty="0">
                          <a:solidFill>
                            <a:srgbClr val="0000FF"/>
                          </a:solidFill>
                          <a:latin typeface="Arial" panose="020B0604020202020204" pitchFamily="34" charset="0"/>
                          <a:ea typeface="楷体_GB2312" pitchFamily="49" charset="-122"/>
                        </a:rPr>
                        <a:t>指令</a:t>
                      </a:r>
                      <a:endParaRPr lang="zh-CN" altLang="en-US"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a:t>
                      </a:r>
                      <a:endParaRPr lang="en-US" altLang="zh-CN"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5000"/>
                        </a:lnSpc>
                        <a:spcBef>
                          <a:spcPct val="20000"/>
                        </a:spcBef>
                        <a:buNone/>
                      </a:pPr>
                      <a:r>
                        <a:rPr lang="zh-CN" altLang="en-US" sz="1600" dirty="0">
                          <a:solidFill>
                            <a:srgbClr val="0000FF"/>
                          </a:solidFill>
                          <a:latin typeface="Arial" panose="020B0604020202020204" pitchFamily="34" charset="0"/>
                          <a:ea typeface="楷体_GB2312" pitchFamily="49" charset="-122"/>
                        </a:rPr>
                        <a:t>累计</a:t>
                      </a:r>
                      <a:r>
                        <a:rPr lang="en-US" altLang="zh-CN" sz="1600" dirty="0">
                          <a:solidFill>
                            <a:srgbClr val="0000FF"/>
                          </a:solidFill>
                          <a:latin typeface="Arial" panose="020B0604020202020204" pitchFamily="34" charset="0"/>
                          <a:ea typeface="楷体_GB2312" pitchFamily="49" charset="-122"/>
                        </a:rPr>
                        <a:t>%</a:t>
                      </a:r>
                      <a:endParaRPr lang="en-US" altLang="zh-CN" sz="1600" dirty="0">
                        <a:solidFill>
                          <a:srgbClr val="0000FF"/>
                        </a:solidFill>
                        <a:latin typeface="Arial" panose="020B0604020202020204" pitchFamily="34" charset="0"/>
                        <a:ea typeface="楷体_GB2312" pitchFamily="49" charset="-122"/>
                      </a:endParaRP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164138">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2</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3</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6</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8</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10</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FF0000"/>
                          </a:solidFill>
                          <a:latin typeface="Arial" panose="020B0604020202020204" pitchFamily="34" charset="0"/>
                          <a:ea typeface="楷体_GB2312" pitchFamily="49" charset="-122"/>
                        </a:rPr>
                        <a:t>11</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12</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13</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16</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18</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19</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20</a:t>
                      </a:r>
                      <a:endParaRPr lang="en-US" altLang="zh-CN"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MOV</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PUSH</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CMP</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JMPcc</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ADD</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POP</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RET</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CALL</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JUMP</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SUB</a:t>
                      </a:r>
                      <a:endParaRPr lang="en-US" altLang="zh-CN" sz="1600" dirty="0">
                        <a:solidFill>
                          <a:srgbClr val="FF0000"/>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FF0000"/>
                          </a:solidFill>
                          <a:latin typeface="Arial" panose="020B0604020202020204" pitchFamily="34" charset="0"/>
                          <a:ea typeface="楷体_GB2312" pitchFamily="49" charset="-122"/>
                        </a:rPr>
                        <a:t>INC</a:t>
                      </a:r>
                      <a:endParaRPr lang="en-US" altLang="zh-CN" sz="1600" dirty="0">
                        <a:solidFill>
                          <a:srgbClr val="FF0000"/>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LES</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REPN</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IMUL</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DEC</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XOR</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REPNZ</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CLD</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LOOPcc</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TEST</a:t>
                      </a:r>
                      <a:endParaRPr lang="en-US" altLang="zh-CN"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24.85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10.36</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10.28</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9.03</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6.80</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4.14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3.92</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3.89</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2.70</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2.43</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FF0000"/>
                          </a:solidFill>
                          <a:latin typeface="Arial" panose="020B0604020202020204" pitchFamily="34" charset="0"/>
                          <a:ea typeface="楷体_GB2312" pitchFamily="49" charset="-122"/>
                        </a:rPr>
                        <a:t>2.37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1.98</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1.92</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1.69</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1.37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1.13</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0.78</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0.54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0.52</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0.40</a:t>
                      </a:r>
                      <a:endParaRPr lang="en-US" altLang="zh-CN"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24.85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35.21</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45.49</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54.52</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61.32</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65.46</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69.38</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73.27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75.97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78.40</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FF0000"/>
                          </a:solidFill>
                          <a:latin typeface="Arial" panose="020B0604020202020204" pitchFamily="34" charset="0"/>
                          <a:ea typeface="楷体_GB2312" pitchFamily="49" charset="-122"/>
                        </a:rPr>
                        <a:t>80.77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82.75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84.67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86.36</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87.73</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88.86</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89.64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90.18</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90.70</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FF0000"/>
                          </a:solidFill>
                          <a:latin typeface="Arial" panose="020B0604020202020204" pitchFamily="34" charset="0"/>
                          <a:ea typeface="楷体_GB2312" pitchFamily="49" charset="-122"/>
                        </a:rPr>
                        <a:t>91.10</a:t>
                      </a:r>
                      <a:endParaRPr lang="en-US" altLang="zh-CN"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2</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3</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6</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FF0000"/>
                          </a:solidFill>
                          <a:latin typeface="Arial" panose="020B0604020202020204" pitchFamily="34" charset="0"/>
                          <a:ea typeface="楷体_GB2312" pitchFamily="49" charset="-122"/>
                        </a:rPr>
                        <a:t>8</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10</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11</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12</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13</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16</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18</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19</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20</a:t>
                      </a:r>
                      <a:endParaRPr lang="en-US" altLang="zh-CN"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IMUL</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MOV</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PUSH</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JMPcc</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CMP</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CALL</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RET</a:t>
                      </a:r>
                      <a:endParaRPr lang="en-US" altLang="zh-CN" sz="1600" dirty="0">
                        <a:solidFill>
                          <a:srgbClr val="FF0000"/>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FF0000"/>
                          </a:solidFill>
                          <a:latin typeface="Arial" panose="020B0604020202020204" pitchFamily="34" charset="0"/>
                          <a:ea typeface="楷体_GB2312" pitchFamily="49" charset="-122"/>
                        </a:rPr>
                        <a:t>ADD</a:t>
                      </a:r>
                      <a:endParaRPr lang="en-US" altLang="zh-CN" sz="1600" dirty="0">
                        <a:solidFill>
                          <a:srgbClr val="FF0000"/>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JMP</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LES</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POP</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DEC</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SUB</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XOR</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INC</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LOOPcc</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LDS</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CMPS</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MOVS</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JCXZ</a:t>
                      </a:r>
                      <a:endParaRPr lang="en-US" altLang="zh-CN"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19.55</a:t>
                      </a:r>
                      <a:endParaRPr lang="en-US" altLang="zh-CN" sz="1600" dirty="0">
                        <a:solidFill>
                          <a:srgbClr val="0000FF"/>
                        </a:solidFill>
                        <a:latin typeface="Arial" panose="020B0604020202020204" pitchFamily="34" charset="0"/>
                        <a:ea typeface="楷体_GB2312" pitchFamily="49" charset="-122"/>
                      </a:endParaRPr>
                    </a:p>
                    <a:p>
                      <a:pPr lvl="0" eaLnBrk="1" hangingPunct="1">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17.44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11.11</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10.55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7.80</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7.27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4.85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FF0000"/>
                          </a:solidFill>
                          <a:latin typeface="Arial" panose="020B0604020202020204" pitchFamily="34" charset="0"/>
                          <a:ea typeface="楷体_GB2312" pitchFamily="49" charset="-122"/>
                        </a:rPr>
                        <a:t>3.27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3.26</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2.83</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2.61</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1.49</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1.18</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1.04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0.99</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0.64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0.64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0.44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0.39</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0.37</a:t>
                      </a:r>
                      <a:endParaRPr lang="en-US" altLang="zh-CN"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19.55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36.99</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48.10</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58.65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66.45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73.72</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78.57</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FF0000"/>
                          </a:solidFill>
                          <a:latin typeface="Arial" panose="020B0604020202020204" pitchFamily="34" charset="0"/>
                          <a:ea typeface="楷体_GB2312" pitchFamily="49" charset="-122"/>
                        </a:rPr>
                        <a:t>81.84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85.10</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87.93</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90.54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92.03</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93.21</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94.25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95.24</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95.88</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96.52</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96.96</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0000FF"/>
                          </a:solidFill>
                          <a:latin typeface="Arial" panose="020B0604020202020204" pitchFamily="34" charset="0"/>
                          <a:ea typeface="楷体_GB2312" pitchFamily="49" charset="-122"/>
                        </a:rPr>
                        <a:t>97.35</a:t>
                      </a:r>
                      <a:endParaRPr lang="en-US" altLang="zh-CN" sz="1600" dirty="0">
                        <a:solidFill>
                          <a:srgbClr val="0000FF"/>
                        </a:solidFill>
                        <a:latin typeface="Arial" panose="020B0604020202020204" pitchFamily="34" charset="0"/>
                        <a:ea typeface="楷体_GB2312" pitchFamily="49" charset="-122"/>
                      </a:endParaRPr>
                    </a:p>
                    <a:p>
                      <a:pPr lvl="0" eaLnBrk="0" hangingPunct="0">
                        <a:lnSpc>
                          <a:spcPct val="85000"/>
                        </a:lnSpc>
                        <a:spcBef>
                          <a:spcPct val="20000"/>
                        </a:spcBef>
                        <a:buNone/>
                      </a:pPr>
                      <a:r>
                        <a:rPr lang="en-US" altLang="zh-CN" sz="1600" dirty="0">
                          <a:solidFill>
                            <a:srgbClr val="FF0000"/>
                          </a:solidFill>
                          <a:latin typeface="Arial" panose="020B0604020202020204" pitchFamily="34" charset="0"/>
                          <a:ea typeface="楷体_GB2312" pitchFamily="49" charset="-122"/>
                        </a:rPr>
                        <a:t>97.72</a:t>
                      </a:r>
                      <a:endParaRPr lang="en-US" altLang="zh-CN" sz="1600" dirty="0">
                        <a:solidFill>
                          <a:srgbClr val="0000FF"/>
                        </a:solidFill>
                        <a:latin typeface="Arial" panose="020B0604020202020204" pitchFamily="34" charset="0"/>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a:xfrm>
            <a:off x="1123950" y="381000"/>
            <a:ext cx="7696200" cy="762000"/>
          </a:xfrm>
          <a:ln/>
        </p:spPr>
        <p:txBody>
          <a:bodyPr vert="horz" wrap="square" lIns="91440" tIns="45720" rIns="91440" bIns="45720" anchor="ctr" anchorCtr="0"/>
          <a:p>
            <a:pPr/>
            <a:r>
              <a:rPr lang="en-US" altLang="zh-CN" sz="3600" dirty="0">
                <a:solidFill>
                  <a:srgbClr val="C00000"/>
                </a:solidFill>
                <a:latin typeface="微软雅黑 Light" panose="020B0502040204020203" pitchFamily="34" charset="-122"/>
                <a:ea typeface="微软雅黑 Light" panose="020B0502040204020203" pitchFamily="34" charset="-122"/>
                <a:cs typeface="+mj-cs"/>
              </a:rPr>
              <a:t>8088</a:t>
            </a:r>
            <a:r>
              <a:rPr lang="zh-CN" altLang="en-US" sz="3600" dirty="0">
                <a:solidFill>
                  <a:srgbClr val="C00000"/>
                </a:solidFill>
                <a:latin typeface="微软雅黑 Light" panose="020B0502040204020203" pitchFamily="34" charset="-122"/>
                <a:ea typeface="微软雅黑 Light" panose="020B0502040204020203" pitchFamily="34" charset="-122"/>
                <a:cs typeface="+mj-cs"/>
              </a:rPr>
              <a:t>处理机各类指令使用频度统计</a:t>
            </a:r>
            <a:endParaRPr lang="zh-CN" altLang="en-US" sz="3600" dirty="0">
              <a:solidFill>
                <a:srgbClr val="C00000"/>
              </a:solidFill>
              <a:latin typeface="微软雅黑 Light" panose="020B0502040204020203" pitchFamily="34" charset="-122"/>
              <a:ea typeface="微软雅黑 Light" panose="020B0502040204020203" pitchFamily="34" charset="-122"/>
              <a:cs typeface="+mj-cs"/>
            </a:endParaRPr>
          </a:p>
        </p:txBody>
      </p:sp>
      <p:graphicFrame>
        <p:nvGraphicFramePr>
          <p:cNvPr id="835679" name="Group 95"/>
          <p:cNvGraphicFramePr>
            <a:graphicFrameLocks noGrp="1"/>
          </p:cNvGraphicFramePr>
          <p:nvPr/>
        </p:nvGraphicFramePr>
        <p:xfrm>
          <a:off x="12700" y="1946275"/>
          <a:ext cx="9109075" cy="3575050"/>
        </p:xfrm>
        <a:graphic>
          <a:graphicData uri="http://schemas.openxmlformats.org/drawingml/2006/table">
            <a:tbl>
              <a:tblPr/>
              <a:tblGrid>
                <a:gridCol w="2111375"/>
                <a:gridCol w="863600"/>
                <a:gridCol w="863600"/>
                <a:gridCol w="898525"/>
                <a:gridCol w="874713"/>
                <a:gridCol w="892175"/>
                <a:gridCol w="863600"/>
                <a:gridCol w="863600"/>
                <a:gridCol w="877887"/>
              </a:tblGrid>
              <a:tr h="67627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rPr>
                        <a:t>指令类型</a:t>
                      </a:r>
                      <a:endParaRPr kumimoji="0" lang="zh-CN" altLang="en-US"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7</a:t>
                      </a:r>
                      <a:r>
                        <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rPr>
                        <a:t>种应用程序</a:t>
                      </a:r>
                      <a:endParaRPr kumimoji="0" lang="zh-CN" altLang="en-US"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hMerge="1">
                  <a:tcPr/>
                </a:tc>
                <a:tc hMerge="1">
                  <a:tcPr/>
                </a:tc>
                <a:tc hMerge="1">
                  <a:tcPr/>
                </a:tc>
                <a:tc hMerge="1">
                  <a:tcPr/>
                </a:tc>
                <a:tc hMerge="1">
                  <a:tcPr/>
                </a:tc>
                <a:tc hMerge="1">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rPr>
                        <a:t>平均值</a:t>
                      </a:r>
                      <a:endParaRPr kumimoji="0" lang="zh-CN" altLang="en-US"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r>
              <a:tr h="673100">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F1</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F2</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F3</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F4</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F5</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F6</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F7</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vMerge="1">
                  <a:tcPr/>
                </a:tc>
              </a:tr>
              <a:tr h="19526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rPr>
                        <a:t>数据传送</a:t>
                      </a:r>
                      <a:endPar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rPr>
                        <a:t>算术运算</a:t>
                      </a:r>
                      <a:endPar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rPr>
                        <a:t>逻辑运算</a:t>
                      </a: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a:t>
                      </a:r>
                      <a:r>
                        <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rPr>
                        <a:t>位操作</a:t>
                      </a:r>
                      <a:endPar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rPr>
                        <a:t>字符串处理</a:t>
                      </a:r>
                      <a:endPar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rPr>
                        <a:t>转移指令</a:t>
                      </a:r>
                      <a:endPar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00"/>
                          </a:solidFill>
                          <a:effectLst/>
                          <a:latin typeface="Arial" panose="020B0604020202020204" pitchFamily="34" charset="0"/>
                          <a:ea typeface="楷体_GB2312" pitchFamily="49" charset="-122"/>
                        </a:rPr>
                        <a:t>处理器控制</a:t>
                      </a:r>
                      <a:endParaRPr kumimoji="0" lang="zh-CN" altLang="en-US"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34.25</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24.97</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3.40</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2.42</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34.84</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0.13</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35.85</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22.34</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4.34</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4.22</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32.99</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0.26</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28.84</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45.32</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7.63</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2.72</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15.34</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0.15</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20.12</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43.65</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7.49</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2.01</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17.63</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0.10</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25.04</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45.72</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6.38</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2.10</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20.52</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0.24</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24.33</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45.42</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3.97</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2.35</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25.72</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0.19</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34.31</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28.28</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4.89</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2.10</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30.29</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0.14</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30.25</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36.24</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5.44</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2.86</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25.33</a:t>
                      </a:r>
                      <a:endPar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00"/>
                          </a:solidFill>
                          <a:effectLst/>
                          <a:latin typeface="Arial" panose="020B0604020202020204" pitchFamily="34" charset="0"/>
                          <a:ea typeface="楷体_GB2312" pitchFamily="49" charset="-122"/>
                        </a:rPr>
                        <a:t>0.19</a:t>
                      </a:r>
                      <a:endParaRPr kumimoji="0" lang="en-US" altLang="zh-CN" sz="2000" b="1" i="0" u="none" strike="noStrike" cap="none" normalizeH="0" baseline="0" smtClean="0">
                        <a:ln>
                          <a:noFill/>
                        </a:ln>
                        <a:solidFill>
                          <a:srgbClr val="0000FF"/>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FF"/>
                    </a:solidFill>
                  </a:tcPr>
                </a:tc>
              </a:tr>
            </a:tbl>
          </a:graphicData>
        </a:graphic>
      </p:graphicFrame>
      <p:sp>
        <p:nvSpPr>
          <p:cNvPr id="94244" name="Rectangle 38"/>
          <p:cNvSpPr/>
          <p:nvPr/>
        </p:nvSpPr>
        <p:spPr>
          <a:xfrm>
            <a:off x="2103438" y="4241800"/>
            <a:ext cx="184150" cy="519113"/>
          </a:xfrm>
          <a:prstGeom prst="rect">
            <a:avLst/>
          </a:prstGeom>
          <a:noFill/>
          <a:ln w="25400">
            <a:noFill/>
          </a:ln>
        </p:spPr>
        <p:txBody>
          <a:bodyPr wrap="none" anchor="ctr" anchorCtr="0">
            <a:spAutoFit/>
          </a:bodyPr>
          <a:p>
            <a:br>
              <a:rPr lang="en-US" altLang="zh-CN" sz="1000" b="0" dirty="0">
                <a:latin typeface="Tahoma" panose="020B0604030504040204" pitchFamily="34" charset="0"/>
                <a:ea typeface="宋体" panose="02010600030101010101" pitchFamily="2" charset="-122"/>
              </a:rPr>
            </a:br>
            <a:endParaRPr lang="en-US" altLang="zh-CN" b="0" dirty="0">
              <a:latin typeface="Tahoma" panose="020B0604030504040204" pitchFamily="34" charset="0"/>
              <a:ea typeface="宋体" panose="02010600030101010101" pitchFamily="2" charset="-122"/>
            </a:endParaRPr>
          </a:p>
        </p:txBody>
      </p:sp>
      <p:sp>
        <p:nvSpPr>
          <p:cNvPr id="94245"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7.5.1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p:nvPr>
        </p:nvSpPr>
        <p:spPr>
          <a:xfrm>
            <a:off x="1123950" y="381000"/>
            <a:ext cx="7696200" cy="762000"/>
          </a:xfrm>
          <a:ln/>
        </p:spPr>
        <p:txBody>
          <a:bodyPr vert="horz" wrap="square" lIns="91440" tIns="45720" rIns="91440" bIns="45720" anchor="ctr" anchorCtr="0"/>
          <a:p>
            <a:pPr/>
            <a:r>
              <a:rPr lang="en-US" altLang="zh-CN" sz="4000" dirty="0">
                <a:solidFill>
                  <a:srgbClr val="C00000"/>
                </a:solidFill>
                <a:latin typeface="微软雅黑 Light" panose="020B0502040204020203" pitchFamily="34" charset="-122"/>
                <a:ea typeface="微软雅黑 Light" panose="020B0502040204020203" pitchFamily="34" charset="-122"/>
                <a:cs typeface="+mj-cs"/>
              </a:rPr>
              <a:t>2</a:t>
            </a:r>
            <a:r>
              <a:rPr lang="zh-CN" altLang="en-US" sz="4000" dirty="0">
                <a:solidFill>
                  <a:srgbClr val="C00000"/>
                </a:solidFill>
                <a:latin typeface="微软雅黑 Light" panose="020B0502040204020203" pitchFamily="34" charset="-122"/>
                <a:ea typeface="微软雅黑 Light" panose="020B0502040204020203" pitchFamily="34" charset="-122"/>
                <a:cs typeface="+mj-cs"/>
              </a:rPr>
              <a:t>、</a:t>
            </a:r>
            <a:r>
              <a:rPr lang="en-US" altLang="zh-CN" sz="4000" dirty="0">
                <a:solidFill>
                  <a:srgbClr val="C00000"/>
                </a:solidFill>
                <a:latin typeface="微软雅黑 Light" panose="020B0502040204020203" pitchFamily="34" charset="-122"/>
                <a:ea typeface="微软雅黑 Light" panose="020B0502040204020203" pitchFamily="34" charset="-122"/>
                <a:cs typeface="+mj-cs"/>
              </a:rPr>
              <a:t>VLSI</a:t>
            </a:r>
            <a:r>
              <a:rPr lang="zh-CN" altLang="en-US" sz="4000" dirty="0">
                <a:solidFill>
                  <a:srgbClr val="C00000"/>
                </a:solidFill>
                <a:latin typeface="微软雅黑 Light" panose="020B0502040204020203" pitchFamily="34" charset="-122"/>
                <a:ea typeface="微软雅黑 Light" panose="020B0502040204020203" pitchFamily="34" charset="-122"/>
                <a:cs typeface="+mj-cs"/>
              </a:rPr>
              <a:t>技术的发展引起的问题</a:t>
            </a:r>
            <a:endParaRPr lang="zh-CN" altLang="en-US" sz="4000"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931843" name="Rectangle 3"/>
          <p:cNvSpPr>
            <a:spLocks noGrp="1" noChangeArrowheads="1"/>
          </p:cNvSpPr>
          <p:nvPr>
            <p:ph idx="1"/>
          </p:nvPr>
        </p:nvSpPr>
        <p:spPr>
          <a:xfrm>
            <a:off x="539750" y="1341438"/>
            <a:ext cx="8147050" cy="4967288"/>
          </a:xfrm>
          <a:ln/>
        </p:spPr>
        <p:txBody>
          <a:bodyPr vert="horz" wrap="square" lIns="91440" tIns="45720" rIns="91440" bIns="45720" numCol="1" anchor="t" anchorCtr="0" compatLnSpc="1"/>
          <a:lstStyle/>
          <a:p>
            <a:pPr marL="514350" marR="0" lvl="0" indent="-514350" algn="l" defTabSz="914400" rtl="0" eaLnBrk="0" fontAlgn="base" latinLnBrk="0" hangingPunct="0">
              <a:lnSpc>
                <a:spcPts val="3400"/>
              </a:lnSpc>
              <a:spcBef>
                <a:spcPts val="400"/>
              </a:spcBef>
              <a:spcAft>
                <a:spcPts val="400"/>
              </a:spcAft>
              <a:buClrTx/>
              <a:buSzTx/>
              <a:buFont typeface="Wingdings" panose="05000000000000000000" pitchFamily="2" charset="2"/>
              <a:buAutoNum type="arabicPeriod"/>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VLSI</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工艺要求规整性</a:t>
            </a: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对称性和均匀性</a:t>
            </a: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a:p>
            <a:pPr marL="971550" marR="0" lvl="1" indent="-514350" algn="l" defTabSz="914400" rtl="0" eaLnBrk="0" fontAlgn="base" latinLnBrk="0" hangingPunct="0">
              <a:lnSpc>
                <a:spcPts val="3400"/>
              </a:lnSpc>
              <a:spcBef>
                <a:spcPts val="400"/>
              </a:spcBef>
              <a:spcAft>
                <a:spcPts val="400"/>
              </a:spcAft>
              <a:buClrTx/>
              <a:buSzTx/>
              <a:buFont typeface="+mj-ea"/>
              <a:buAutoNum type="circleNumDbPlain"/>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rPr>
              <a:t>CISC</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rPr>
              <a:t>处理机中，为了实现大量的复杂指令，控制逻辑极不规整，给</a:t>
            </a: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rPr>
              <a:t>VLSI</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rPr>
              <a:t>造成很大困难。</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endParaRPr>
          </a:p>
          <a:p>
            <a:pPr marL="971550" marR="0" lvl="1" indent="-514350" algn="l" defTabSz="914400" rtl="0" eaLnBrk="0" fontAlgn="base" latinLnBrk="0" hangingPunct="0">
              <a:lnSpc>
                <a:spcPts val="3400"/>
              </a:lnSpc>
              <a:spcBef>
                <a:spcPts val="400"/>
              </a:spcBef>
              <a:spcAft>
                <a:spcPts val="400"/>
              </a:spcAft>
              <a:buClrTx/>
              <a:buSzTx/>
              <a:buFont typeface="+mj-ea"/>
              <a:buAutoNum type="circleNumDbPlain"/>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rPr>
              <a:t>RISC</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rPr>
              <a:t>正好适应了</a:t>
            </a: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rPr>
              <a:t>VLSI</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rPr>
              <a:t>工艺的要求。</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endParaRPr>
          </a:p>
          <a:p>
            <a:pPr marL="514350" marR="0" lvl="0" indent="-514350" algn="l" defTabSz="914400" rtl="0" eaLnBrk="0" fontAlgn="base" latinLnBrk="0" hangingPunct="0">
              <a:lnSpc>
                <a:spcPts val="3400"/>
              </a:lnSpc>
              <a:spcBef>
                <a:spcPts val="400"/>
              </a:spcBef>
              <a:spcAft>
                <a:spcPts val="400"/>
              </a:spcAft>
              <a:buClrTx/>
              <a:buSzTx/>
              <a:buFont typeface="Wingdings" panose="05000000000000000000" pitchFamily="2" charset="2"/>
              <a:buAutoNum type="arabicPeriod"/>
              <a:defRPr/>
            </a:pP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主存与控存的速度相当：</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a:p>
            <a:pPr marL="971550" marR="0" lvl="1" indent="-514350" algn="l" defTabSz="914400" rtl="0" eaLnBrk="0" fontAlgn="base" latinLnBrk="0" hangingPunct="0">
              <a:lnSpc>
                <a:spcPts val="3400"/>
              </a:lnSpc>
              <a:spcBef>
                <a:spcPts val="400"/>
              </a:spcBef>
              <a:spcAft>
                <a:spcPts val="400"/>
              </a:spcAft>
              <a:buClrTx/>
              <a:buSzTx/>
              <a:buFont typeface="+mj-ea"/>
              <a:buAutoNum type="circleNumDbPlain"/>
              <a:defRPr/>
            </a:pP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rPr>
              <a:t>简单指令没有必要用微程序实现。</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endParaRPr>
          </a:p>
          <a:p>
            <a:pPr marL="971550" marR="0" lvl="1" indent="-514350" algn="l" defTabSz="914400" rtl="0" eaLnBrk="0" fontAlgn="base" latinLnBrk="0" hangingPunct="0">
              <a:lnSpc>
                <a:spcPts val="3400"/>
              </a:lnSpc>
              <a:spcBef>
                <a:spcPts val="400"/>
              </a:spcBef>
              <a:spcAft>
                <a:spcPts val="400"/>
              </a:spcAft>
              <a:buClrTx/>
              <a:buSzTx/>
              <a:buFont typeface="+mj-ea"/>
              <a:buAutoNum type="circleNumDbPlain"/>
              <a:defRPr/>
            </a:pP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rPr>
              <a:t>复杂指令用微程序实现与用简单指令组成的子程序实现没有多大区别。</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ea"/>
            </a:endParaRPr>
          </a:p>
          <a:p>
            <a:pPr marL="514350" marR="0" lvl="0" indent="-514350" algn="l" defTabSz="914400" rtl="0" eaLnBrk="0" fontAlgn="base" latinLnBrk="0" hangingPunct="0">
              <a:lnSpc>
                <a:spcPts val="3400"/>
              </a:lnSpc>
              <a:spcBef>
                <a:spcPts val="400"/>
              </a:spcBef>
              <a:spcAft>
                <a:spcPts val="400"/>
              </a:spcAft>
              <a:buClrTx/>
              <a:buSzTx/>
              <a:buFont typeface="Wingdings" panose="05000000000000000000" pitchFamily="2" charset="2"/>
              <a:buAutoNum type="arabicPeriod"/>
              <a:defRPr/>
            </a:pPr>
            <a:r>
              <a:rPr kumimoji="0" lang="en-US" altLang="zh-CN"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VLSI</a:t>
            </a:r>
            <a:r>
              <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rPr>
              <a:t>的发展使得生产单芯片处理机更适合规整的硬布线逻辑，而不是微程序。</a:t>
            </a:r>
            <a:endParaRPr kumimoji="0" lang="zh-CN" altLang="en-US" sz="2800" b="1" i="0" u="none" strike="noStrike" kern="0" cap="none" spc="0" normalizeH="0" baseline="0" noProof="0" dirty="0" smtClean="0">
              <a:ln>
                <a:noFill/>
              </a:ln>
              <a:solidFill>
                <a:schemeClr val="accent2">
                  <a:lumMod val="50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95235" name="矩形 8"/>
          <p:cNvSpPr/>
          <p:nvPr/>
        </p:nvSpPr>
        <p:spPr>
          <a:xfrm>
            <a:off x="8123238" y="44450"/>
            <a:ext cx="985837"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7.5.1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43"/>
                                        </p:tgtEl>
                                        <p:attrNameLst>
                                          <p:attrName>style.visibility</p:attrName>
                                        </p:attrNameLst>
                                      </p:cBhvr>
                                      <p:to>
                                        <p:strVal val="visible"/>
                                      </p:to>
                                    </p:set>
                                    <p:animEffect transition="in" filter="blinds(horizontal)">
                                      <p:cBhvr>
                                        <p:cTn id="7" dur="500"/>
                                        <p:tgtEl>
                                          <p:spTgt spid="93184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31843">
                                            <p:txEl>
                                              <p:charRg st="0" end="22"/>
                                            </p:txEl>
                                          </p:spTgt>
                                        </p:tgtEl>
                                        <p:attrNameLst>
                                          <p:attrName>style.visibility</p:attrName>
                                        </p:attrNameLst>
                                      </p:cBhvr>
                                      <p:to>
                                        <p:strVal val="visible"/>
                                      </p:to>
                                    </p:set>
                                    <p:animEffect transition="in" filter="blinds(horizontal)">
                                      <p:cBhvr>
                                        <p:cTn id="10" dur="500"/>
                                        <p:tgtEl>
                                          <p:spTgt spid="931843">
                                            <p:txEl>
                                              <p:charRg st="0" end="2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31843">
                                            <p:txEl>
                                              <p:charRg st="22" end="65"/>
                                            </p:txEl>
                                          </p:spTgt>
                                        </p:tgtEl>
                                        <p:attrNameLst>
                                          <p:attrName>style.visibility</p:attrName>
                                        </p:attrNameLst>
                                      </p:cBhvr>
                                      <p:to>
                                        <p:strVal val="visible"/>
                                      </p:to>
                                    </p:set>
                                    <p:animEffect transition="in" filter="blinds(horizontal)">
                                      <p:cBhvr>
                                        <p:cTn id="15" dur="500"/>
                                        <p:tgtEl>
                                          <p:spTgt spid="931843">
                                            <p:txEl>
                                              <p:charRg st="22" end="6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31843">
                                            <p:txEl>
                                              <p:charRg st="65" end="85"/>
                                            </p:txEl>
                                          </p:spTgt>
                                        </p:tgtEl>
                                        <p:attrNameLst>
                                          <p:attrName>style.visibility</p:attrName>
                                        </p:attrNameLst>
                                      </p:cBhvr>
                                      <p:to>
                                        <p:strVal val="visible"/>
                                      </p:to>
                                    </p:set>
                                    <p:animEffect transition="in" filter="blinds(horizontal)">
                                      <p:cBhvr>
                                        <p:cTn id="20" dur="500"/>
                                        <p:tgtEl>
                                          <p:spTgt spid="931843">
                                            <p:txEl>
                                              <p:charRg st="65" end="8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31843">
                                            <p:txEl>
                                              <p:charRg st="85" end="97"/>
                                            </p:txEl>
                                          </p:spTgt>
                                        </p:tgtEl>
                                        <p:attrNameLst>
                                          <p:attrName>style.visibility</p:attrName>
                                        </p:attrNameLst>
                                      </p:cBhvr>
                                      <p:to>
                                        <p:strVal val="visible"/>
                                      </p:to>
                                    </p:set>
                                    <p:animEffect transition="in" filter="blinds(horizontal)">
                                      <p:cBhvr>
                                        <p:cTn id="25" dur="500"/>
                                        <p:tgtEl>
                                          <p:spTgt spid="931843">
                                            <p:txEl>
                                              <p:charRg st="85" end="9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31843">
                                            <p:txEl>
                                              <p:charRg st="97" end="113"/>
                                            </p:txEl>
                                          </p:spTgt>
                                        </p:tgtEl>
                                        <p:attrNameLst>
                                          <p:attrName>style.visibility</p:attrName>
                                        </p:attrNameLst>
                                      </p:cBhvr>
                                      <p:to>
                                        <p:strVal val="visible"/>
                                      </p:to>
                                    </p:set>
                                    <p:animEffect transition="in" filter="blinds(horizontal)">
                                      <p:cBhvr>
                                        <p:cTn id="30" dur="500"/>
                                        <p:tgtEl>
                                          <p:spTgt spid="931843">
                                            <p:txEl>
                                              <p:charRg st="97" end="11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31843">
                                            <p:txEl>
                                              <p:charRg st="113" end="145"/>
                                            </p:txEl>
                                          </p:spTgt>
                                        </p:tgtEl>
                                        <p:attrNameLst>
                                          <p:attrName>style.visibility</p:attrName>
                                        </p:attrNameLst>
                                      </p:cBhvr>
                                      <p:to>
                                        <p:strVal val="visible"/>
                                      </p:to>
                                    </p:set>
                                    <p:animEffect transition="in" filter="blinds(horizontal)">
                                      <p:cBhvr>
                                        <p:cTn id="35" dur="500"/>
                                        <p:tgtEl>
                                          <p:spTgt spid="931843">
                                            <p:txEl>
                                              <p:charRg st="113" end="14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31843">
                                            <p:txEl>
                                              <p:charRg st="145" end="182"/>
                                            </p:txEl>
                                          </p:spTgt>
                                        </p:tgtEl>
                                        <p:attrNameLst>
                                          <p:attrName>style.visibility</p:attrName>
                                        </p:attrNameLst>
                                      </p:cBhvr>
                                      <p:to>
                                        <p:strVal val="visible"/>
                                      </p:to>
                                    </p:set>
                                    <p:animEffect transition="in" filter="blinds(horizontal)">
                                      <p:cBhvr>
                                        <p:cTn id="40" dur="500"/>
                                        <p:tgtEl>
                                          <p:spTgt spid="931843">
                                            <p:txEl>
                                              <p:charRg st="145" end="1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3" grpId="0" animBg="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xfrm>
            <a:off x="1123950" y="381000"/>
            <a:ext cx="7696200" cy="762000"/>
          </a:xfrm>
          <a:ln/>
        </p:spPr>
        <p:txBody>
          <a:bodyPr vert="horz" wrap="square" lIns="91440" tIns="45720" rIns="91440" bIns="45720" anchor="ctr" anchorCtr="0"/>
          <a:p>
            <a:pPr/>
            <a:r>
              <a:rPr lang="en-US" altLang="zh-CN" dirty="0">
                <a:solidFill>
                  <a:srgbClr val="C00000"/>
                </a:solidFill>
                <a:latin typeface="微软雅黑 Light" panose="020B0502040204020203" pitchFamily="34" charset="-122"/>
                <a:ea typeface="微软雅黑 Light" panose="020B0502040204020203" pitchFamily="34" charset="-122"/>
                <a:cs typeface="+mj-cs"/>
              </a:rPr>
              <a:t>3</a:t>
            </a:r>
            <a:r>
              <a:rPr lang="zh-CN" altLang="en-US" dirty="0">
                <a:solidFill>
                  <a:srgbClr val="C00000"/>
                </a:solidFill>
                <a:latin typeface="微软雅黑 Light" panose="020B0502040204020203" pitchFamily="34" charset="-122"/>
                <a:ea typeface="微软雅黑 Light" panose="020B0502040204020203" pitchFamily="34" charset="-122"/>
                <a:cs typeface="+mj-cs"/>
              </a:rPr>
              <a:t>、软硬件的功能分配问题</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836611" name="Rectangle 3"/>
          <p:cNvSpPr>
            <a:spLocks noGrp="1" noChangeArrowheads="1"/>
          </p:cNvSpPr>
          <p:nvPr>
            <p:ph idx="1"/>
          </p:nvPr>
        </p:nvSpPr>
        <p:spPr>
          <a:xfrm>
            <a:off x="539750" y="2060575"/>
            <a:ext cx="8147050" cy="2881313"/>
          </a:xfrm>
          <a:ln/>
        </p:spPr>
        <p:txBody>
          <a:bodyPr vert="horz" wrap="square" lIns="91440" tIns="45720" rIns="91440" bIns="45720" numCol="1" anchor="t" anchorCtr="0" compatLnSpc="1"/>
          <a:lstStyle/>
          <a:p>
            <a:pPr marL="514350" marR="0" lvl="0" indent="-514350" algn="l" defTabSz="914400" rtl="0" eaLnBrk="0" fontAlgn="base" latinLnBrk="0" hangingPunct="0">
              <a:lnSpc>
                <a:spcPct val="110000"/>
              </a:lnSpc>
              <a:spcBef>
                <a:spcPts val="600"/>
              </a:spcBef>
              <a:spcAft>
                <a:spcPts val="600"/>
              </a:spcAft>
              <a:buClrTx/>
              <a:buSzTx/>
              <a:buFont typeface="Wingdings" panose="05000000000000000000" pitchFamily="2" charset="2"/>
              <a:buAutoNum type="arabicPeriod"/>
              <a:defRPr/>
            </a:pP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复杂的指令使指令的执行时间大大加长。</a:t>
            </a:r>
            <a:endParaRPr kumimoji="0"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0" fontAlgn="base" latinLnBrk="0" hangingPunct="0">
              <a:lnSpc>
                <a:spcPct val="110000"/>
              </a:lnSpc>
              <a:spcBef>
                <a:spcPts val="600"/>
              </a:spcBef>
              <a:spcAft>
                <a:spcPts val="600"/>
              </a:spcAft>
              <a:buClrTx/>
              <a:buSzTx/>
              <a:buFont typeface="Wingdings" panose="05000000000000000000" pitchFamily="2" charset="2"/>
              <a:buAutoNum type="arabicPeriod"/>
              <a:defRPr/>
            </a:pP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一般</a:t>
            </a:r>
            <a:r>
              <a:rPr kumimoji="0"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CISC</a:t>
            </a: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处理机的指令平均执行周期都在</a:t>
            </a:r>
            <a:r>
              <a:rPr kumimoji="0"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4</a:t>
            </a: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以上，有些在</a:t>
            </a:r>
            <a:r>
              <a:rPr kumimoji="0"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10</a:t>
            </a: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以上。</a:t>
            </a:r>
            <a:endPar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514350" marR="0" lvl="0" indent="-514350" algn="l" defTabSz="914400" rtl="0" eaLnBrk="0" fontAlgn="base" latinLnBrk="0" hangingPunct="0">
              <a:lnSpc>
                <a:spcPct val="110000"/>
              </a:lnSpc>
              <a:spcBef>
                <a:spcPts val="600"/>
              </a:spcBef>
              <a:spcAft>
                <a:spcPts val="600"/>
              </a:spcAft>
              <a:buClrTx/>
              <a:buSzTx/>
              <a:buFont typeface="Wingdings" panose="05000000000000000000" pitchFamily="2" charset="2"/>
              <a:buAutoNum type="arabicPeriod"/>
              <a:defRPr/>
            </a:pPr>
            <a:r>
              <a:rPr kumimoji="0" lang="en-US" altLang="zh-CN"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CISC</a:t>
            </a:r>
            <a:r>
              <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rPr>
              <a:t>增强了指令系统功能，简化了软件，但硬件复杂了。</a:t>
            </a:r>
            <a:endParaRPr kumimoji="0" lang="zh-CN" altLang="en-US" sz="2800" b="1" i="0" u="none" strike="noStrike" kern="0" cap="none" spc="0" normalizeH="0" baseline="0" noProof="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p:txBody>
      </p:sp>
      <p:sp>
        <p:nvSpPr>
          <p:cNvPr id="97283" name="矩形 8"/>
          <p:cNvSpPr/>
          <p:nvPr/>
        </p:nvSpPr>
        <p:spPr>
          <a:xfrm>
            <a:off x="8051800" y="115888"/>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7.5.1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6611"/>
                                        </p:tgtEl>
                                        <p:attrNameLst>
                                          <p:attrName>style.visibility</p:attrName>
                                        </p:attrNameLst>
                                      </p:cBhvr>
                                      <p:to>
                                        <p:strVal val="visible"/>
                                      </p:to>
                                    </p:set>
                                    <p:animEffect transition="in" filter="blinds(horizontal)">
                                      <p:cBhvr>
                                        <p:cTn id="7" dur="500"/>
                                        <p:tgtEl>
                                          <p:spTgt spid="8366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36611">
                                            <p:txEl>
                                              <p:charRg st="0" end="19"/>
                                            </p:txEl>
                                          </p:spTgt>
                                        </p:tgtEl>
                                        <p:attrNameLst>
                                          <p:attrName>style.visibility</p:attrName>
                                        </p:attrNameLst>
                                      </p:cBhvr>
                                      <p:to>
                                        <p:strVal val="visible"/>
                                      </p:to>
                                    </p:set>
                                    <p:animEffect transition="in" filter="blinds(horizontal)">
                                      <p:cBhvr>
                                        <p:cTn id="10" dur="500"/>
                                        <p:tgtEl>
                                          <p:spTgt spid="836611">
                                            <p:txEl>
                                              <p:charRg st="0" end="1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36611">
                                            <p:txEl>
                                              <p:charRg st="19" end="52"/>
                                            </p:txEl>
                                          </p:spTgt>
                                        </p:tgtEl>
                                        <p:attrNameLst>
                                          <p:attrName>style.visibility</p:attrName>
                                        </p:attrNameLst>
                                      </p:cBhvr>
                                      <p:to>
                                        <p:strVal val="visible"/>
                                      </p:to>
                                    </p:set>
                                    <p:animEffect transition="in" filter="blinds(horizontal)">
                                      <p:cBhvr>
                                        <p:cTn id="15" dur="500"/>
                                        <p:tgtEl>
                                          <p:spTgt spid="836611">
                                            <p:txEl>
                                              <p:charRg st="19" end="5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36611">
                                            <p:txEl>
                                              <p:charRg st="52" end="80"/>
                                            </p:txEl>
                                          </p:spTgt>
                                        </p:tgtEl>
                                        <p:attrNameLst>
                                          <p:attrName>style.visibility</p:attrName>
                                        </p:attrNameLst>
                                      </p:cBhvr>
                                      <p:to>
                                        <p:strVal val="visible"/>
                                      </p:to>
                                    </p:set>
                                    <p:animEffect transition="in" filter="blinds(horizontal)">
                                      <p:cBhvr>
                                        <p:cTn id="20" dur="500"/>
                                        <p:tgtEl>
                                          <p:spTgt spid="836611">
                                            <p:txEl>
                                              <p:charRg st="52"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1" grpId="0" animBg="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type="title"/>
          </p:nvPr>
        </p:nvSpPr>
        <p:spPr>
          <a:xfrm>
            <a:off x="1123950" y="381000"/>
            <a:ext cx="7696200" cy="762000"/>
          </a:xfrm>
          <a:ln/>
        </p:spPr>
        <p:txBody>
          <a:bodyPr vert="horz" wrap="square" lIns="91440" tIns="45720" rIns="91440" bIns="45720" anchor="ctr" anchorCtr="0"/>
          <a:p>
            <a:pPr/>
            <a:r>
              <a:rPr lang="en-US" altLang="zh-CN" dirty="0">
                <a:solidFill>
                  <a:srgbClr val="C00000"/>
                </a:solidFill>
                <a:latin typeface="微软雅黑 Light" panose="020B0502040204020203" pitchFamily="34" charset="-122"/>
                <a:ea typeface="微软雅黑 Light" panose="020B0502040204020203" pitchFamily="34" charset="-122"/>
                <a:cs typeface="+mj-cs"/>
              </a:rPr>
              <a:t>7.5.2  RISC</a:t>
            </a:r>
            <a:r>
              <a:rPr lang="zh-CN" altLang="en-US" dirty="0">
                <a:solidFill>
                  <a:srgbClr val="C00000"/>
                </a:solidFill>
                <a:latin typeface="微软雅黑 Light" panose="020B0502040204020203" pitchFamily="34" charset="-122"/>
                <a:ea typeface="微软雅黑 Light" panose="020B0502040204020203" pitchFamily="34" charset="-122"/>
                <a:cs typeface="+mj-cs"/>
              </a:rPr>
              <a:t>的主要特征</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95235" name="文本框 95234"/>
          <p:cNvSpPr txBox="1"/>
          <p:nvPr/>
        </p:nvSpPr>
        <p:spPr>
          <a:xfrm>
            <a:off x="685800" y="1371600"/>
            <a:ext cx="6705600" cy="892175"/>
          </a:xfrm>
          <a:prstGeom prst="rect">
            <a:avLst/>
          </a:prstGeom>
          <a:noFill/>
          <a:ln w="9525">
            <a:noFill/>
          </a:ln>
        </p:spPr>
        <p:txBody>
          <a:bodyPr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1. </a:t>
            </a:r>
            <a:r>
              <a:rPr lang="zh-CN" altLang="en-US" sz="28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选用使用频率较高的一些 简单指令</a:t>
            </a:r>
            <a:endParaRPr lang="zh-CN" altLang="en-US" sz="2400">
              <a:latin typeface="Times New Roman" panose="02020603050405020304" pitchFamily="18" charset="0"/>
              <a:ea typeface="宋体" panose="02010600030101010101" pitchFamily="2" charset="-122"/>
            </a:endParaRPr>
          </a:p>
          <a:p>
            <a:r>
              <a:rPr lang="zh-CN" altLang="en-US" sz="2400">
                <a:latin typeface="Times New Roman" panose="02020603050405020304" pitchFamily="18" charset="0"/>
                <a:ea typeface="宋体" panose="02010600030101010101" pitchFamily="2" charset="-122"/>
              </a:rPr>
              <a:t>      复杂指令的功能由简单指令来组合</a:t>
            </a:r>
            <a:endParaRPr lang="zh-CN" altLang="en-US" sz="2400">
              <a:latin typeface="Times New Roman" panose="02020603050405020304" pitchFamily="18" charset="0"/>
              <a:ea typeface="宋体" panose="02010600030101010101" pitchFamily="2" charset="-122"/>
            </a:endParaRPr>
          </a:p>
        </p:txBody>
      </p:sp>
      <p:sp>
        <p:nvSpPr>
          <p:cNvPr id="95236" name="文本框 95235"/>
          <p:cNvSpPr txBox="1"/>
          <p:nvPr/>
        </p:nvSpPr>
        <p:spPr>
          <a:xfrm>
            <a:off x="685800" y="2376488"/>
            <a:ext cx="3962400" cy="520700"/>
          </a:xfrm>
          <a:prstGeom prst="rect">
            <a:avLst/>
          </a:prstGeom>
          <a:noFill/>
          <a:ln w="9525">
            <a:noFill/>
          </a:ln>
        </p:spPr>
        <p:txBody>
          <a:bodyPr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2.</a:t>
            </a:r>
            <a:r>
              <a:rPr lang="en-US" altLang="zh-CN" sz="2800">
                <a:solidFill>
                  <a:schemeClr val="folHlink"/>
                </a:solidFill>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宋体" panose="02010600030101010101" pitchFamily="2" charset="-122"/>
              </a:rPr>
              <a:t> 指令 长度固定</a:t>
            </a:r>
            <a:endParaRPr lang="zh-CN" altLang="en-US" sz="2400">
              <a:latin typeface="Times New Roman" panose="02020603050405020304" pitchFamily="18" charset="0"/>
              <a:ea typeface="宋体" panose="02010600030101010101" pitchFamily="2" charset="-122"/>
            </a:endParaRPr>
          </a:p>
        </p:txBody>
      </p:sp>
      <p:sp>
        <p:nvSpPr>
          <p:cNvPr id="95237" name="文本框 95236"/>
          <p:cNvSpPr txBox="1"/>
          <p:nvPr/>
        </p:nvSpPr>
        <p:spPr>
          <a:xfrm>
            <a:off x="685800" y="2928938"/>
            <a:ext cx="4811713" cy="522287"/>
          </a:xfrm>
          <a:prstGeom prst="rect">
            <a:avLst/>
          </a:prstGeom>
          <a:noFill/>
          <a:ln w="9525">
            <a:noFill/>
          </a:ln>
        </p:spPr>
        <p:txBody>
          <a:bodyPr wrap="none"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3.</a:t>
            </a:r>
            <a:r>
              <a:rPr lang="zh-CN" altLang="en-US" sz="2400">
                <a:latin typeface="Times New Roman" panose="02020603050405020304" pitchFamily="18" charset="0"/>
                <a:ea typeface="宋体" panose="02010600030101010101" pitchFamily="2" charset="-122"/>
              </a:rPr>
              <a:t>   只有 </a:t>
            </a:r>
            <a:r>
              <a:rPr lang="en-US" altLang="zh-CN" sz="2400">
                <a:latin typeface="Times New Roman" panose="02020603050405020304" pitchFamily="18" charset="0"/>
                <a:ea typeface="宋体" panose="02010600030101010101" pitchFamily="2" charset="-122"/>
              </a:rPr>
              <a:t>LOAD / STORE </a:t>
            </a:r>
            <a:r>
              <a:rPr lang="zh-CN" altLang="en-US" sz="2400">
                <a:latin typeface="Times New Roman" panose="02020603050405020304" pitchFamily="18" charset="0"/>
                <a:ea typeface="宋体" panose="02010600030101010101" pitchFamily="2" charset="-122"/>
              </a:rPr>
              <a:t>指令访存</a:t>
            </a:r>
            <a:endParaRPr lang="zh-CN" altLang="en-US" sz="2400">
              <a:latin typeface="Times New Roman" panose="02020603050405020304" pitchFamily="18" charset="0"/>
              <a:ea typeface="宋体" panose="02010600030101010101" pitchFamily="2" charset="-122"/>
            </a:endParaRPr>
          </a:p>
        </p:txBody>
      </p:sp>
      <p:sp>
        <p:nvSpPr>
          <p:cNvPr id="95238" name="文本框 95237"/>
          <p:cNvSpPr txBox="1"/>
          <p:nvPr/>
        </p:nvSpPr>
        <p:spPr>
          <a:xfrm>
            <a:off x="685800" y="3579813"/>
            <a:ext cx="7620000" cy="522287"/>
          </a:xfrm>
          <a:prstGeom prst="rect">
            <a:avLst/>
          </a:prstGeom>
          <a:noFill/>
          <a:ln w="9525">
            <a:noFill/>
          </a:ln>
        </p:spPr>
        <p:txBody>
          <a:bodyPr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4.</a:t>
            </a:r>
            <a:r>
              <a:rPr lang="zh-CN" altLang="en-US" sz="2400">
                <a:latin typeface="Times New Roman" panose="02020603050405020304" pitchFamily="18" charset="0"/>
                <a:ea typeface="宋体" panose="02010600030101010101" pitchFamily="2" charset="-122"/>
              </a:rPr>
              <a:t>   流水线技术 和超标量技术</a:t>
            </a:r>
            <a:endParaRPr lang="zh-CN" altLang="en-US" sz="2400">
              <a:latin typeface="Times New Roman" panose="02020603050405020304" pitchFamily="18" charset="0"/>
              <a:ea typeface="宋体" panose="02010600030101010101" pitchFamily="2" charset="-122"/>
            </a:endParaRPr>
          </a:p>
        </p:txBody>
      </p:sp>
      <p:sp>
        <p:nvSpPr>
          <p:cNvPr id="95239" name="文本框 95238"/>
          <p:cNvSpPr txBox="1"/>
          <p:nvPr/>
        </p:nvSpPr>
        <p:spPr>
          <a:xfrm>
            <a:off x="685800" y="4252913"/>
            <a:ext cx="4648200" cy="522287"/>
          </a:xfrm>
          <a:prstGeom prst="rect">
            <a:avLst/>
          </a:prstGeom>
          <a:noFill/>
          <a:ln w="9525">
            <a:noFill/>
          </a:ln>
        </p:spPr>
        <p:txBody>
          <a:bodyPr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5.</a:t>
            </a:r>
            <a:r>
              <a:rPr lang="zh-CN" altLang="en-US" sz="2400">
                <a:latin typeface="Times New Roman" panose="02020603050405020304" pitchFamily="18" charset="0"/>
                <a:ea typeface="宋体" panose="02010600030101010101" pitchFamily="2" charset="-122"/>
              </a:rPr>
              <a:t>  组合逻辑 实现控制器 </a:t>
            </a:r>
            <a:endParaRPr lang="zh-CN" altLang="en-US" sz="2400">
              <a:latin typeface="Times New Roman" panose="02020603050405020304" pitchFamily="18" charset="0"/>
              <a:ea typeface="Times New Roman" panose="02020603050405020304" pitchFamily="18" charset="0"/>
            </a:endParaRPr>
          </a:p>
        </p:txBody>
      </p:sp>
      <p:sp>
        <p:nvSpPr>
          <p:cNvPr id="95240" name="文本框 95239"/>
          <p:cNvSpPr txBox="1"/>
          <p:nvPr/>
        </p:nvSpPr>
        <p:spPr>
          <a:xfrm>
            <a:off x="685800" y="4926013"/>
            <a:ext cx="4495800" cy="522287"/>
          </a:xfrm>
          <a:prstGeom prst="rect">
            <a:avLst/>
          </a:prstGeom>
          <a:noFill/>
          <a:ln w="9525">
            <a:noFill/>
          </a:ln>
        </p:spPr>
        <p:txBody>
          <a:bodyPr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6. </a:t>
            </a:r>
            <a:r>
              <a:rPr lang="zh-CN" altLang="en-US" sz="2400">
                <a:latin typeface="Times New Roman" panose="02020603050405020304" pitchFamily="18" charset="0"/>
                <a:ea typeface="宋体" panose="02010600030101010101" pitchFamily="2" charset="-122"/>
              </a:rPr>
              <a:t>多个 通用 寄存器 </a:t>
            </a:r>
            <a:endParaRPr lang="zh-CN" altLang="en-US" sz="2400">
              <a:latin typeface="Times New Roman" panose="02020603050405020304" pitchFamily="18" charset="0"/>
              <a:ea typeface="Times New Roman" panose="02020603050405020304" pitchFamily="18" charset="0"/>
            </a:endParaRPr>
          </a:p>
        </p:txBody>
      </p:sp>
      <p:sp>
        <p:nvSpPr>
          <p:cNvPr id="95241" name="文本框 95240"/>
          <p:cNvSpPr txBox="1"/>
          <p:nvPr/>
        </p:nvSpPr>
        <p:spPr>
          <a:xfrm>
            <a:off x="685800" y="5600700"/>
            <a:ext cx="5257800" cy="522288"/>
          </a:xfrm>
          <a:prstGeom prst="rect">
            <a:avLst/>
          </a:prstGeom>
          <a:noFill/>
          <a:ln w="9525">
            <a:noFill/>
          </a:ln>
        </p:spPr>
        <p:txBody>
          <a:bodyPr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7. </a:t>
            </a:r>
            <a:r>
              <a:rPr lang="zh-CN" altLang="en-US" sz="2400">
                <a:latin typeface="Times New Roman" panose="02020603050405020304" pitchFamily="18" charset="0"/>
                <a:ea typeface="宋体" panose="02010600030101010101" pitchFamily="2" charset="-122"/>
              </a:rPr>
              <a:t>采用 优化 的 编译 程序 </a:t>
            </a:r>
            <a:endParaRPr lang="zh-CN" altLang="en-US" sz="240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blinds(horizontal)">
                                      <p:cBhvr>
                                        <p:cTn id="7" dur="500"/>
                                        <p:tgtEl>
                                          <p:spTgt spid="952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6"/>
                                        </p:tgtEl>
                                        <p:attrNameLst>
                                          <p:attrName>style.visibility</p:attrName>
                                        </p:attrNameLst>
                                      </p:cBhvr>
                                      <p:to>
                                        <p:strVal val="visible"/>
                                      </p:to>
                                    </p:set>
                                    <p:animEffect transition="in" filter="blinds(horizontal)">
                                      <p:cBhvr>
                                        <p:cTn id="12" dur="500"/>
                                        <p:tgtEl>
                                          <p:spTgt spid="952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37"/>
                                        </p:tgtEl>
                                        <p:attrNameLst>
                                          <p:attrName>style.visibility</p:attrName>
                                        </p:attrNameLst>
                                      </p:cBhvr>
                                      <p:to>
                                        <p:strVal val="visible"/>
                                      </p:to>
                                    </p:set>
                                    <p:animEffect transition="in" filter="blinds(horizontal)">
                                      <p:cBhvr>
                                        <p:cTn id="17" dur="500"/>
                                        <p:tgtEl>
                                          <p:spTgt spid="952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8"/>
                                        </p:tgtEl>
                                        <p:attrNameLst>
                                          <p:attrName>style.visibility</p:attrName>
                                        </p:attrNameLst>
                                      </p:cBhvr>
                                      <p:to>
                                        <p:strVal val="visible"/>
                                      </p:to>
                                    </p:set>
                                    <p:animEffect transition="in" filter="blinds(horizontal)">
                                      <p:cBhvr>
                                        <p:cTn id="22" dur="500"/>
                                        <p:tgtEl>
                                          <p:spTgt spid="952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39"/>
                                        </p:tgtEl>
                                        <p:attrNameLst>
                                          <p:attrName>style.visibility</p:attrName>
                                        </p:attrNameLst>
                                      </p:cBhvr>
                                      <p:to>
                                        <p:strVal val="visible"/>
                                      </p:to>
                                    </p:set>
                                    <p:animEffect transition="in" filter="blinds(horizontal)">
                                      <p:cBhvr>
                                        <p:cTn id="27" dur="500"/>
                                        <p:tgtEl>
                                          <p:spTgt spid="9523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5240"/>
                                        </p:tgtEl>
                                        <p:attrNameLst>
                                          <p:attrName>style.visibility</p:attrName>
                                        </p:attrNameLst>
                                      </p:cBhvr>
                                      <p:to>
                                        <p:strVal val="visible"/>
                                      </p:to>
                                    </p:set>
                                    <p:animEffect transition="in" filter="blinds(horizontal)">
                                      <p:cBhvr>
                                        <p:cTn id="32" dur="500"/>
                                        <p:tgtEl>
                                          <p:spTgt spid="952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5241"/>
                                        </p:tgtEl>
                                        <p:attrNameLst>
                                          <p:attrName>style.visibility</p:attrName>
                                        </p:attrNameLst>
                                      </p:cBhvr>
                                      <p:to>
                                        <p:strVal val="visible"/>
                                      </p:to>
                                    </p:set>
                                    <p:animEffect transition="in" filter="blinds(horizontal)">
                                      <p:cBhvr>
                                        <p:cTn id="37" dur="500"/>
                                        <p:tgtEl>
                                          <p:spTgt spid="95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p:bldP spid="95236" grpId="0"/>
      <p:bldP spid="95237" grpId="0"/>
      <p:bldP spid="95238" grpId="0"/>
      <p:bldP spid="95239" grpId="0"/>
      <p:bldP spid="95240" grpId="0"/>
      <p:bldP spid="9524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type="title"/>
          </p:nvPr>
        </p:nvSpPr>
        <p:spPr>
          <a:xfrm>
            <a:off x="1123950" y="381000"/>
            <a:ext cx="7696200" cy="762000"/>
          </a:xfrm>
          <a:ln/>
        </p:spPr>
        <p:txBody>
          <a:bodyPr vert="horz" wrap="square" lIns="91440" tIns="45720" rIns="91440" bIns="45720" anchor="ctr" anchorCtr="0"/>
          <a:p>
            <a:pPr/>
            <a:r>
              <a:rPr lang="en-US" altLang="zh-CN" dirty="0">
                <a:solidFill>
                  <a:srgbClr val="C00000"/>
                </a:solidFill>
                <a:latin typeface="微软雅黑 Light" panose="020B0502040204020203" pitchFamily="34" charset="-122"/>
                <a:ea typeface="微软雅黑 Light" panose="020B0502040204020203" pitchFamily="34" charset="-122"/>
                <a:cs typeface="+mj-cs"/>
              </a:rPr>
              <a:t>7.5.3 RISC</a:t>
            </a:r>
            <a:r>
              <a:rPr lang="zh-CN" altLang="en-US" dirty="0">
                <a:solidFill>
                  <a:srgbClr val="C00000"/>
                </a:solidFill>
                <a:latin typeface="微软雅黑 Light" panose="020B0502040204020203" pitchFamily="34" charset="-122"/>
                <a:ea typeface="微软雅黑 Light" panose="020B0502040204020203" pitchFamily="34" charset="-122"/>
                <a:cs typeface="+mj-cs"/>
              </a:rPr>
              <a:t>和</a:t>
            </a:r>
            <a:r>
              <a:rPr lang="en-US" altLang="zh-CN" dirty="0">
                <a:solidFill>
                  <a:srgbClr val="C00000"/>
                </a:solidFill>
                <a:latin typeface="微软雅黑 Light" panose="020B0502040204020203" pitchFamily="34" charset="-122"/>
                <a:ea typeface="微软雅黑 Light" panose="020B0502040204020203" pitchFamily="34" charset="-122"/>
                <a:cs typeface="+mj-cs"/>
              </a:rPr>
              <a:t>CISC</a:t>
            </a:r>
            <a:r>
              <a:rPr lang="zh-CN" altLang="en-US" dirty="0">
                <a:solidFill>
                  <a:srgbClr val="C00000"/>
                </a:solidFill>
                <a:latin typeface="微软雅黑 Light" panose="020B0502040204020203" pitchFamily="34" charset="-122"/>
                <a:ea typeface="微软雅黑 Light" panose="020B0502040204020203" pitchFamily="34" charset="-122"/>
                <a:cs typeface="+mj-cs"/>
              </a:rPr>
              <a:t>的比较</a:t>
            </a:r>
            <a:endParaRPr lang="zh-CN" altLang="en-US" dirty="0">
              <a:solidFill>
                <a:srgbClr val="C00000"/>
              </a:solidFill>
              <a:latin typeface="微软雅黑 Light" panose="020B0502040204020203" pitchFamily="34" charset="-122"/>
              <a:ea typeface="微软雅黑 Light" panose="020B0502040204020203" pitchFamily="34" charset="-122"/>
              <a:cs typeface="+mj-cs"/>
            </a:endParaRPr>
          </a:p>
        </p:txBody>
      </p:sp>
      <p:sp>
        <p:nvSpPr>
          <p:cNvPr id="3" name="文本框 2"/>
          <p:cNvSpPr txBox="1"/>
          <p:nvPr/>
        </p:nvSpPr>
        <p:spPr>
          <a:xfrm>
            <a:off x="901700" y="1500188"/>
            <a:ext cx="6705600" cy="519112"/>
          </a:xfrm>
          <a:prstGeom prst="rect">
            <a:avLst/>
          </a:prstGeom>
          <a:noFill/>
          <a:ln w="9525">
            <a:noFill/>
          </a:ln>
        </p:spPr>
        <p:txBody>
          <a:bodyPr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1. RISC</a:t>
            </a:r>
            <a:r>
              <a:rPr lang="zh-CN" altLang="en-US" sz="2800">
                <a:latin typeface="Times New Roman" panose="02020603050405020304" pitchFamily="18" charset="0"/>
                <a:ea typeface="宋体" panose="02010600030101010101" pitchFamily="2" charset="-122"/>
              </a:rPr>
              <a:t>更能 </a:t>
            </a:r>
            <a:r>
              <a:rPr lang="zh-CN" altLang="en-US" sz="2800">
                <a:solidFill>
                  <a:schemeClr val="hlink"/>
                </a:solidFill>
                <a:latin typeface="Times New Roman" panose="02020603050405020304" pitchFamily="18" charset="0"/>
                <a:ea typeface="宋体" panose="02010600030101010101" pitchFamily="2" charset="-122"/>
              </a:rPr>
              <a:t>充分利用 </a:t>
            </a:r>
            <a:r>
              <a:rPr lang="en-US" altLang="zh-CN" sz="2800">
                <a:solidFill>
                  <a:schemeClr val="hlink"/>
                </a:solidFill>
                <a:latin typeface="Times New Roman" panose="02020603050405020304" pitchFamily="18" charset="0"/>
                <a:ea typeface="宋体" panose="02010600030101010101" pitchFamily="2" charset="-122"/>
              </a:rPr>
              <a:t>VLSI </a:t>
            </a:r>
            <a:r>
              <a:rPr lang="zh-CN" altLang="en-US" sz="2800">
                <a:solidFill>
                  <a:schemeClr val="hlink"/>
                </a:solidFill>
                <a:latin typeface="Times New Roman" panose="02020603050405020304" pitchFamily="18" charset="0"/>
                <a:ea typeface="宋体" panose="02010600030101010101" pitchFamily="2" charset="-122"/>
              </a:rPr>
              <a:t>芯片</a:t>
            </a:r>
            <a:r>
              <a:rPr lang="zh-CN" altLang="en-US" sz="2800">
                <a:latin typeface="Times New Roman" panose="02020603050405020304" pitchFamily="18" charset="0"/>
                <a:ea typeface="宋体" panose="02010600030101010101" pitchFamily="2" charset="-122"/>
              </a:rPr>
              <a:t>的面积</a:t>
            </a:r>
            <a:endParaRPr lang="zh-CN" altLang="en-US" sz="2800">
              <a:latin typeface="Times New Roman" panose="02020603050405020304" pitchFamily="18" charset="0"/>
              <a:ea typeface="宋体" panose="02010600030101010101" pitchFamily="2" charset="-122"/>
            </a:endParaRPr>
          </a:p>
        </p:txBody>
      </p:sp>
      <p:sp>
        <p:nvSpPr>
          <p:cNvPr id="96260" name="文本框 96259"/>
          <p:cNvSpPr txBox="1"/>
          <p:nvPr/>
        </p:nvSpPr>
        <p:spPr>
          <a:xfrm>
            <a:off x="901700" y="2189163"/>
            <a:ext cx="7847013" cy="519112"/>
          </a:xfrm>
          <a:prstGeom prst="rect">
            <a:avLst/>
          </a:prstGeom>
          <a:noFill/>
          <a:ln w="9525">
            <a:noFill/>
          </a:ln>
        </p:spPr>
        <p:txBody>
          <a:bodyPr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2.</a:t>
            </a:r>
            <a:r>
              <a:rPr lang="en-US" altLang="zh-CN" sz="2800">
                <a:solidFill>
                  <a:schemeClr val="folHlink"/>
                </a:solidFill>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RISC </a:t>
            </a:r>
            <a:r>
              <a:rPr lang="zh-CN" altLang="en-US" sz="2800">
                <a:latin typeface="Times New Roman" panose="02020603050405020304" pitchFamily="18" charset="0"/>
                <a:ea typeface="宋体" panose="02010600030101010101" pitchFamily="2" charset="-122"/>
              </a:rPr>
              <a:t>更能 </a:t>
            </a:r>
            <a:r>
              <a:rPr lang="zh-CN" altLang="en-US" sz="2800">
                <a:solidFill>
                  <a:schemeClr val="hlink"/>
                </a:solidFill>
                <a:latin typeface="Times New Roman" panose="02020603050405020304" pitchFamily="18" charset="0"/>
                <a:ea typeface="宋体" panose="02010600030101010101" pitchFamily="2" charset="-122"/>
              </a:rPr>
              <a:t>提高计算机运算速度</a:t>
            </a:r>
            <a:endParaRPr lang="zh-CN" altLang="en-US" sz="2800">
              <a:solidFill>
                <a:schemeClr val="hlink"/>
              </a:solidFill>
              <a:latin typeface="Times New Roman" panose="02020603050405020304" pitchFamily="18" charset="0"/>
              <a:ea typeface="宋体" panose="02010600030101010101" pitchFamily="2" charset="-122"/>
            </a:endParaRPr>
          </a:p>
        </p:txBody>
      </p:sp>
      <p:sp>
        <p:nvSpPr>
          <p:cNvPr id="4" name="文本框 3"/>
          <p:cNvSpPr txBox="1"/>
          <p:nvPr/>
        </p:nvSpPr>
        <p:spPr>
          <a:xfrm>
            <a:off x="1190625" y="2781300"/>
            <a:ext cx="6334125" cy="1630363"/>
          </a:xfrm>
          <a:prstGeom prst="rect">
            <a:avLst/>
          </a:prstGeom>
          <a:noFill/>
          <a:ln w="9525">
            <a:noFill/>
          </a:ln>
        </p:spPr>
        <p:txBody>
          <a:bodyPr anchor="t" anchorCtr="0">
            <a:spAutoFit/>
          </a:bodyPr>
          <a:p>
            <a:pPr>
              <a:lnSpc>
                <a:spcPct val="120000"/>
              </a:lnSpc>
              <a:buFont typeface="Wingdings" panose="05000000000000000000" pitchFamily="2" charset="2"/>
            </a:pPr>
            <a:r>
              <a:rPr lang="zh-CN" altLang="en-US" sz="2800">
                <a:solidFill>
                  <a:schemeClr val="hlink"/>
                </a:solidFill>
                <a:latin typeface="Times New Roman" panose="02020603050405020304" pitchFamily="18" charset="0"/>
                <a:ea typeface="宋体" panose="02010600030101010101" pitchFamily="2" charset="-122"/>
              </a:rPr>
              <a:t>指令数、指令格式、寻址方式少，</a:t>
            </a:r>
            <a:endParaRPr lang="zh-CN" altLang="en-US" sz="2800">
              <a:solidFill>
                <a:schemeClr val="hlink"/>
              </a:solidFill>
              <a:latin typeface="Times New Roman" panose="02020603050405020304" pitchFamily="18" charset="0"/>
              <a:ea typeface="宋体" panose="02010600030101010101" pitchFamily="2" charset="-122"/>
            </a:endParaRPr>
          </a:p>
          <a:p>
            <a:pPr>
              <a:lnSpc>
                <a:spcPct val="120000"/>
              </a:lnSpc>
              <a:buFont typeface="Wingdings" panose="05000000000000000000" pitchFamily="2" charset="2"/>
            </a:pPr>
            <a:r>
              <a:rPr lang="zh-CN" altLang="en-US" sz="2800">
                <a:latin typeface="Times New Roman" panose="02020603050405020304" pitchFamily="18" charset="0"/>
                <a:ea typeface="宋体" panose="02010600030101010101" pitchFamily="2" charset="-122"/>
              </a:rPr>
              <a:t>通用 </a:t>
            </a:r>
            <a:r>
              <a:rPr lang="zh-CN" altLang="en-US" sz="2800">
                <a:solidFill>
                  <a:schemeClr val="hlink"/>
                </a:solidFill>
                <a:latin typeface="Times New Roman" panose="02020603050405020304" pitchFamily="18" charset="0"/>
                <a:ea typeface="宋体" panose="02010600030101010101" pitchFamily="2" charset="-122"/>
              </a:rPr>
              <a:t>寄存器多</a:t>
            </a:r>
            <a:r>
              <a:rPr lang="zh-CN" altLang="en-US" sz="2800">
                <a:latin typeface="Times New Roman" panose="02020603050405020304" pitchFamily="18" charset="0"/>
                <a:ea typeface="宋体" panose="02010600030101010101" pitchFamily="2" charset="-122"/>
              </a:rPr>
              <a:t>，采用 </a:t>
            </a:r>
            <a:r>
              <a:rPr lang="zh-CN" altLang="en-US" sz="2800">
                <a:solidFill>
                  <a:schemeClr val="hlink"/>
                </a:solidFill>
                <a:latin typeface="Times New Roman" panose="02020603050405020304" pitchFamily="18" charset="0"/>
                <a:ea typeface="宋体" panose="02010600030101010101" pitchFamily="2" charset="-122"/>
              </a:rPr>
              <a:t>组合逻辑</a:t>
            </a:r>
            <a:r>
              <a:rPr lang="zh-CN" altLang="en-US" sz="2800">
                <a:latin typeface="Times New Roman" panose="02020603050405020304" pitchFamily="18" charset="0"/>
                <a:ea typeface="宋体" panose="02010600030101010101" pitchFamily="2" charset="-122"/>
              </a:rPr>
              <a:t> ，</a:t>
            </a:r>
            <a:endParaRPr lang="zh-CN" altLang="en-US" sz="2800">
              <a:latin typeface="Times New Roman" panose="02020603050405020304" pitchFamily="18" charset="0"/>
              <a:ea typeface="宋体" panose="02010600030101010101" pitchFamily="2" charset="-122"/>
            </a:endParaRPr>
          </a:p>
          <a:p>
            <a:pPr>
              <a:lnSpc>
                <a:spcPct val="120000"/>
              </a:lnSpc>
              <a:buFont typeface="Wingdings" panose="05000000000000000000" pitchFamily="2" charset="2"/>
            </a:pPr>
            <a:r>
              <a:rPr lang="zh-CN" altLang="en-US" sz="2800">
                <a:latin typeface="Times New Roman" panose="02020603050405020304" pitchFamily="18" charset="0"/>
                <a:ea typeface="宋体" panose="02010600030101010101" pitchFamily="2" charset="-122"/>
              </a:rPr>
              <a:t>便于实现 </a:t>
            </a:r>
            <a:r>
              <a:rPr lang="zh-CN" altLang="en-US" sz="2800">
                <a:solidFill>
                  <a:schemeClr val="hlink"/>
                </a:solidFill>
                <a:latin typeface="Times New Roman" panose="02020603050405020304" pitchFamily="18" charset="0"/>
                <a:ea typeface="宋体" panose="02010600030101010101" pitchFamily="2" charset="-122"/>
              </a:rPr>
              <a:t>指令流水</a:t>
            </a:r>
            <a:endParaRPr lang="zh-CN" altLang="en-US" sz="3200">
              <a:solidFill>
                <a:schemeClr val="hlink"/>
              </a:solidFill>
              <a:latin typeface="Times New Roman" panose="02020603050405020304" pitchFamily="18" charset="0"/>
              <a:ea typeface="宋体" panose="02010600030101010101" pitchFamily="2" charset="-122"/>
            </a:endParaRPr>
          </a:p>
        </p:txBody>
      </p:sp>
      <p:sp>
        <p:nvSpPr>
          <p:cNvPr id="96262" name="文本框 96261"/>
          <p:cNvSpPr txBox="1"/>
          <p:nvPr/>
        </p:nvSpPr>
        <p:spPr>
          <a:xfrm>
            <a:off x="900113" y="4514850"/>
            <a:ext cx="7620000" cy="519113"/>
          </a:xfrm>
          <a:prstGeom prst="rect">
            <a:avLst/>
          </a:prstGeom>
          <a:noFill/>
          <a:ln w="9525">
            <a:noFill/>
          </a:ln>
        </p:spPr>
        <p:txBody>
          <a:bodyPr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3. RISC </a:t>
            </a:r>
            <a:r>
              <a:rPr lang="zh-CN" altLang="en-US" sz="2800">
                <a:solidFill>
                  <a:schemeClr val="hlink"/>
                </a:solidFill>
                <a:latin typeface="Times New Roman" panose="02020603050405020304" pitchFamily="18" charset="0"/>
                <a:ea typeface="宋体" panose="02010600030101010101" pitchFamily="2" charset="-122"/>
              </a:rPr>
              <a:t>便于设计</a:t>
            </a:r>
            <a:r>
              <a:rPr lang="zh-CN" altLang="en-US" sz="2800">
                <a:latin typeface="Times New Roman" panose="02020603050405020304" pitchFamily="18" charset="0"/>
                <a:ea typeface="宋体" panose="02010600030101010101" pitchFamily="2" charset="-122"/>
              </a:rPr>
              <a:t>，可 </a:t>
            </a:r>
            <a:r>
              <a:rPr lang="zh-CN" altLang="en-US" sz="2800">
                <a:solidFill>
                  <a:schemeClr val="hlink"/>
                </a:solidFill>
                <a:latin typeface="Times New Roman" panose="02020603050405020304" pitchFamily="18" charset="0"/>
                <a:ea typeface="宋体" panose="02010600030101010101" pitchFamily="2" charset="-122"/>
              </a:rPr>
              <a:t>降低成本</a:t>
            </a:r>
            <a:r>
              <a:rPr lang="zh-CN" altLang="en-US" sz="2800">
                <a:latin typeface="Times New Roman" panose="02020603050405020304" pitchFamily="18" charset="0"/>
                <a:ea typeface="宋体" panose="02010600030101010101" pitchFamily="2" charset="-122"/>
              </a:rPr>
              <a:t>，提高 </a:t>
            </a:r>
            <a:r>
              <a:rPr lang="zh-CN" altLang="en-US" sz="2800">
                <a:solidFill>
                  <a:schemeClr val="hlink"/>
                </a:solidFill>
                <a:latin typeface="Times New Roman" panose="02020603050405020304" pitchFamily="18" charset="0"/>
                <a:ea typeface="宋体" panose="02010600030101010101" pitchFamily="2" charset="-122"/>
              </a:rPr>
              <a:t>可靠性</a:t>
            </a:r>
            <a:endParaRPr lang="zh-CN" altLang="en-US" sz="3200">
              <a:solidFill>
                <a:schemeClr val="hlink"/>
              </a:solidFill>
              <a:latin typeface="Times New Roman" panose="02020603050405020304" pitchFamily="18" charset="0"/>
              <a:ea typeface="宋体" panose="02010600030101010101" pitchFamily="2" charset="-122"/>
            </a:endParaRPr>
          </a:p>
        </p:txBody>
      </p:sp>
      <p:sp>
        <p:nvSpPr>
          <p:cNvPr id="5" name="文本框 4"/>
          <p:cNvSpPr txBox="1"/>
          <p:nvPr/>
        </p:nvSpPr>
        <p:spPr>
          <a:xfrm>
            <a:off x="900113" y="5187950"/>
            <a:ext cx="7056437" cy="519113"/>
          </a:xfrm>
          <a:prstGeom prst="rect">
            <a:avLst/>
          </a:prstGeom>
          <a:noFill/>
          <a:ln w="9525">
            <a:noFill/>
          </a:ln>
        </p:spPr>
        <p:txBody>
          <a:bodyPr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4. RISC</a:t>
            </a:r>
            <a:r>
              <a:rPr lang="en-US" altLang="zh-CN" sz="2800">
                <a:solidFill>
                  <a:schemeClr val="folHlink"/>
                </a:solidFill>
                <a:latin typeface="Times New Roman" panose="02020603050405020304" pitchFamily="18" charset="0"/>
                <a:ea typeface="宋体" panose="02010600030101010101" pitchFamily="2" charset="-122"/>
              </a:rPr>
              <a:t> </a:t>
            </a:r>
            <a:r>
              <a:rPr lang="zh-CN" altLang="en-US" sz="2800">
                <a:solidFill>
                  <a:schemeClr val="hlink"/>
                </a:solidFill>
                <a:latin typeface="Times New Roman" panose="02020603050405020304" pitchFamily="18" charset="0"/>
                <a:ea typeface="宋体" panose="02010600030101010101" pitchFamily="2" charset="-122"/>
              </a:rPr>
              <a:t>有利于编译程序代码优化</a:t>
            </a:r>
            <a:r>
              <a:rPr lang="zh-CN" altLang="en-US" sz="2800">
                <a:latin typeface="Times New Roman" panose="02020603050405020304" pitchFamily="18" charset="0"/>
                <a:ea typeface="宋体" panose="02010600030101010101" pitchFamily="2" charset="-122"/>
              </a:rPr>
              <a:t> </a:t>
            </a:r>
            <a:endParaRPr lang="zh-CN" altLang="en-US" sz="3200">
              <a:latin typeface="Times New Roman" panose="02020603050405020304" pitchFamily="18" charset="0"/>
              <a:ea typeface="Times New Roman" panose="02020603050405020304" pitchFamily="18" charset="0"/>
            </a:endParaRPr>
          </a:p>
        </p:txBody>
      </p:sp>
      <p:sp>
        <p:nvSpPr>
          <p:cNvPr id="6" name="文本框 5"/>
          <p:cNvSpPr txBox="1"/>
          <p:nvPr/>
        </p:nvSpPr>
        <p:spPr>
          <a:xfrm>
            <a:off x="901700" y="5862638"/>
            <a:ext cx="6838950" cy="519112"/>
          </a:xfrm>
          <a:prstGeom prst="rect">
            <a:avLst/>
          </a:prstGeom>
          <a:noFill/>
          <a:ln w="9525">
            <a:noFill/>
          </a:ln>
        </p:spPr>
        <p:txBody>
          <a:bodyPr anchor="t" anchorCtr="0">
            <a:spAutoFit/>
          </a:bodyPr>
          <a:p>
            <a:pPr>
              <a:buFont typeface="Wingdings" panose="05000000000000000000" pitchFamily="2" charset="2"/>
            </a:pPr>
            <a:r>
              <a:rPr lang="en-US" altLang="zh-CN" sz="2800">
                <a:latin typeface="Times New Roman" panose="02020603050405020304" pitchFamily="18" charset="0"/>
                <a:ea typeface="宋体" panose="02010600030101010101" pitchFamily="2" charset="-122"/>
              </a:rPr>
              <a:t>5.</a:t>
            </a:r>
            <a:r>
              <a:rPr lang="en-US" altLang="zh-CN" sz="2800">
                <a:solidFill>
                  <a:schemeClr val="folHlink"/>
                </a:solidFill>
                <a:latin typeface="Times New Roman" panose="02020603050405020304" pitchFamily="18" charset="0"/>
                <a:ea typeface="宋体" panose="02010600030101010101" pitchFamily="2" charset="-122"/>
              </a:rPr>
              <a:t> </a:t>
            </a:r>
            <a:r>
              <a:rPr lang="en-US" altLang="zh-CN" sz="2800">
                <a:latin typeface="Times New Roman" panose="02020603050405020304" pitchFamily="18" charset="0"/>
                <a:ea typeface="宋体" panose="02010600030101010101" pitchFamily="2" charset="-122"/>
              </a:rPr>
              <a:t>RISC </a:t>
            </a:r>
            <a:r>
              <a:rPr lang="zh-CN" altLang="en-US" sz="2800">
                <a:solidFill>
                  <a:schemeClr val="hlink"/>
                </a:solidFill>
                <a:latin typeface="Times New Roman" panose="02020603050405020304" pitchFamily="18" charset="0"/>
                <a:ea typeface="宋体" panose="02010600030101010101" pitchFamily="2" charset="-122"/>
              </a:rPr>
              <a:t>不易</a:t>
            </a:r>
            <a:r>
              <a:rPr lang="zh-CN" altLang="en-US" sz="2800">
                <a:solidFill>
                  <a:schemeClr val="folHlink"/>
                </a:solidFill>
                <a:latin typeface="Times New Roman" panose="02020603050405020304" pitchFamily="18" charset="0"/>
                <a:ea typeface="宋体" panose="02010600030101010101" pitchFamily="2" charset="-122"/>
              </a:rPr>
              <a:t> </a:t>
            </a:r>
            <a:r>
              <a:rPr lang="zh-CN" altLang="en-US" sz="2800">
                <a:latin typeface="Times New Roman" panose="02020603050405020304" pitchFamily="18" charset="0"/>
                <a:ea typeface="宋体" panose="02010600030101010101" pitchFamily="2" charset="-122"/>
              </a:rPr>
              <a:t>实现 </a:t>
            </a:r>
            <a:r>
              <a:rPr lang="zh-CN" altLang="en-US" sz="2800">
                <a:solidFill>
                  <a:schemeClr val="hlink"/>
                </a:solidFill>
                <a:latin typeface="Times New Roman" panose="02020603050405020304" pitchFamily="18" charset="0"/>
                <a:ea typeface="宋体" panose="02010600030101010101" pitchFamily="2" charset="-122"/>
              </a:rPr>
              <a:t>指令系统兼容</a:t>
            </a:r>
            <a:r>
              <a:rPr lang="zh-CN" altLang="en-US" sz="2800">
                <a:latin typeface="Times New Roman" panose="02020603050405020304" pitchFamily="18" charset="0"/>
                <a:ea typeface="宋体" panose="02010600030101010101" pitchFamily="2" charset="-122"/>
              </a:rPr>
              <a:t> </a:t>
            </a:r>
            <a:endParaRPr lang="zh-CN" altLang="en-US" sz="320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60"/>
                                        </p:tgtEl>
                                        <p:attrNameLst>
                                          <p:attrName>style.visibility</p:attrName>
                                        </p:attrNameLst>
                                      </p:cBhvr>
                                      <p:to>
                                        <p:strVal val="visible"/>
                                      </p:to>
                                    </p:set>
                                    <p:animEffect transition="in" filter="blinds(horizontal)">
                                      <p:cBhvr>
                                        <p:cTn id="12" dur="500"/>
                                        <p:tgtEl>
                                          <p:spTgt spid="962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6262"/>
                                        </p:tgtEl>
                                        <p:attrNameLst>
                                          <p:attrName>style.visibility</p:attrName>
                                        </p:attrNameLst>
                                      </p:cBhvr>
                                      <p:to>
                                        <p:strVal val="visible"/>
                                      </p:to>
                                    </p:set>
                                    <p:animEffect transition="in" filter="blinds(horizontal)">
                                      <p:cBhvr>
                                        <p:cTn id="22" dur="500"/>
                                        <p:tgtEl>
                                          <p:spTgt spid="962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6260" grpId="0"/>
      <p:bldP spid="4" grpId="0"/>
      <p:bldP spid="96262"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1123950" y="381000"/>
            <a:ext cx="7696200" cy="762000"/>
          </a:xfrm>
          <a:ln/>
        </p:spPr>
        <p:txBody>
          <a:bodyPr vert="horz" wrap="square" lIns="91440" tIns="45720" rIns="91440" bIns="45720" anchor="ctr" anchorCtr="0"/>
          <a:p>
            <a:pPr eaLnBrk="1" hangingPunct="1"/>
            <a:r>
              <a:rPr lang="zh-CN" altLang="en-US" sz="4800" dirty="0">
                <a:solidFill>
                  <a:srgbClr val="C00000"/>
                </a:solidFill>
                <a:latin typeface="微软雅黑 Light" panose="020B0502040204020203" pitchFamily="34" charset="-122"/>
                <a:ea typeface="微软雅黑 Light" panose="020B0502040204020203" pitchFamily="34" charset="-122"/>
                <a:cs typeface="+mj-cs"/>
              </a:rPr>
              <a:t>四地址指令</a:t>
            </a:r>
            <a:endParaRPr lang="zh-CN" altLang="en-US" sz="4800" dirty="0">
              <a:solidFill>
                <a:srgbClr val="C00000"/>
              </a:solidFill>
              <a:latin typeface="微软雅黑 Light" panose="020B0502040204020203" pitchFamily="34" charset="-122"/>
              <a:ea typeface="微软雅黑 Light" panose="020B0502040204020203" pitchFamily="34" charset="-122"/>
              <a:cs typeface="+mj-cs"/>
            </a:endParaRPr>
          </a:p>
        </p:txBody>
      </p:sp>
      <p:grpSp>
        <p:nvGrpSpPr>
          <p:cNvPr id="2" name="Group 5"/>
          <p:cNvGrpSpPr/>
          <p:nvPr/>
        </p:nvGrpSpPr>
        <p:grpSpPr>
          <a:xfrm>
            <a:off x="1314450" y="2357438"/>
            <a:ext cx="3048000" cy="457200"/>
            <a:chOff x="1104" y="1066"/>
            <a:chExt cx="1920" cy="288"/>
          </a:xfrm>
        </p:grpSpPr>
        <p:grpSp>
          <p:nvGrpSpPr>
            <p:cNvPr id="15363" name="Group 6"/>
            <p:cNvGrpSpPr/>
            <p:nvPr/>
          </p:nvGrpSpPr>
          <p:grpSpPr>
            <a:xfrm>
              <a:off x="1104" y="1066"/>
              <a:ext cx="384" cy="288"/>
              <a:chOff x="1104" y="1008"/>
              <a:chExt cx="384" cy="288"/>
            </a:xfrm>
          </p:grpSpPr>
          <p:sp>
            <p:nvSpPr>
              <p:cNvPr id="15364" name="Text Box 7"/>
              <p:cNvSpPr txBox="1"/>
              <p:nvPr/>
            </p:nvSpPr>
            <p:spPr>
              <a:xfrm>
                <a:off x="1106" y="1008"/>
                <a:ext cx="382"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OP</a:t>
                </a:r>
                <a:endParaRPr lang="en-US" altLang="zh-CN" sz="2400" dirty="0">
                  <a:latin typeface="Times New Roman" panose="02020603050405020304" pitchFamily="18" charset="0"/>
                  <a:ea typeface="宋体" panose="02010600030101010101" pitchFamily="2" charset="-122"/>
                </a:endParaRPr>
              </a:p>
            </p:txBody>
          </p:sp>
          <p:sp>
            <p:nvSpPr>
              <p:cNvPr id="15365" name="Rectangle 8"/>
              <p:cNvSpPr/>
              <p:nvPr/>
            </p:nvSpPr>
            <p:spPr>
              <a:xfrm>
                <a:off x="1104" y="1008"/>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15366" name="Group 9"/>
            <p:cNvGrpSpPr/>
            <p:nvPr/>
          </p:nvGrpSpPr>
          <p:grpSpPr>
            <a:xfrm>
              <a:off x="1488" y="1066"/>
              <a:ext cx="384" cy="288"/>
              <a:chOff x="1104" y="1008"/>
              <a:chExt cx="384" cy="288"/>
            </a:xfrm>
          </p:grpSpPr>
          <p:sp>
            <p:nvSpPr>
              <p:cNvPr id="15367" name="Text Box 10"/>
              <p:cNvSpPr txBox="1"/>
              <p:nvPr/>
            </p:nvSpPr>
            <p:spPr>
              <a:xfrm>
                <a:off x="1106" y="1008"/>
                <a:ext cx="36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1</a:t>
                </a:r>
                <a:endParaRPr lang="en-US" altLang="zh-CN" sz="2400" baseline="-25000" dirty="0">
                  <a:latin typeface="Times New Roman" panose="02020603050405020304" pitchFamily="18" charset="0"/>
                  <a:ea typeface="宋体" panose="02010600030101010101" pitchFamily="2" charset="-122"/>
                </a:endParaRPr>
              </a:p>
            </p:txBody>
          </p:sp>
          <p:sp>
            <p:nvSpPr>
              <p:cNvPr id="15368" name="Rectangle 11"/>
              <p:cNvSpPr/>
              <p:nvPr/>
            </p:nvSpPr>
            <p:spPr>
              <a:xfrm>
                <a:off x="1104" y="1008"/>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15369" name="Group 12"/>
            <p:cNvGrpSpPr/>
            <p:nvPr/>
          </p:nvGrpSpPr>
          <p:grpSpPr>
            <a:xfrm>
              <a:off x="1872" y="1066"/>
              <a:ext cx="384" cy="288"/>
              <a:chOff x="1104" y="1008"/>
              <a:chExt cx="384" cy="288"/>
            </a:xfrm>
          </p:grpSpPr>
          <p:sp>
            <p:nvSpPr>
              <p:cNvPr id="15370" name="Text Box 13"/>
              <p:cNvSpPr txBox="1"/>
              <p:nvPr/>
            </p:nvSpPr>
            <p:spPr>
              <a:xfrm>
                <a:off x="1106" y="1008"/>
                <a:ext cx="36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2</a:t>
                </a:r>
                <a:endParaRPr lang="en-US" altLang="zh-CN" sz="2400" baseline="-25000" dirty="0">
                  <a:latin typeface="Times New Roman" panose="02020603050405020304" pitchFamily="18" charset="0"/>
                  <a:ea typeface="宋体" panose="02010600030101010101" pitchFamily="2" charset="-122"/>
                </a:endParaRPr>
              </a:p>
            </p:txBody>
          </p:sp>
          <p:sp>
            <p:nvSpPr>
              <p:cNvPr id="15371" name="Rectangle 14"/>
              <p:cNvSpPr/>
              <p:nvPr/>
            </p:nvSpPr>
            <p:spPr>
              <a:xfrm>
                <a:off x="1104" y="1008"/>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15372" name="Group 15"/>
            <p:cNvGrpSpPr/>
            <p:nvPr/>
          </p:nvGrpSpPr>
          <p:grpSpPr>
            <a:xfrm>
              <a:off x="2256" y="1066"/>
              <a:ext cx="384" cy="288"/>
              <a:chOff x="1104" y="1008"/>
              <a:chExt cx="384" cy="288"/>
            </a:xfrm>
          </p:grpSpPr>
          <p:sp>
            <p:nvSpPr>
              <p:cNvPr id="15373" name="Text Box 16"/>
              <p:cNvSpPr txBox="1"/>
              <p:nvPr/>
            </p:nvSpPr>
            <p:spPr>
              <a:xfrm>
                <a:off x="1106" y="1008"/>
                <a:ext cx="36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a:t>
                </a:r>
                <a:endParaRPr lang="en-US" altLang="zh-CN" sz="2400" baseline="-25000" dirty="0">
                  <a:latin typeface="Times New Roman" panose="02020603050405020304" pitchFamily="18" charset="0"/>
                  <a:ea typeface="宋体" panose="02010600030101010101" pitchFamily="2" charset="-122"/>
                </a:endParaRPr>
              </a:p>
            </p:txBody>
          </p:sp>
          <p:sp>
            <p:nvSpPr>
              <p:cNvPr id="15374" name="Rectangle 17"/>
              <p:cNvSpPr/>
              <p:nvPr/>
            </p:nvSpPr>
            <p:spPr>
              <a:xfrm>
                <a:off x="1104" y="1008"/>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15375" name="Group 18"/>
            <p:cNvGrpSpPr/>
            <p:nvPr/>
          </p:nvGrpSpPr>
          <p:grpSpPr>
            <a:xfrm>
              <a:off x="2640" y="1066"/>
              <a:ext cx="384" cy="288"/>
              <a:chOff x="1104" y="1008"/>
              <a:chExt cx="384" cy="288"/>
            </a:xfrm>
          </p:grpSpPr>
          <p:sp>
            <p:nvSpPr>
              <p:cNvPr id="15376" name="Text Box 19"/>
              <p:cNvSpPr txBox="1"/>
              <p:nvPr/>
            </p:nvSpPr>
            <p:spPr>
              <a:xfrm>
                <a:off x="1106" y="1008"/>
                <a:ext cx="367" cy="288"/>
              </a:xfrm>
              <a:prstGeom prst="rect">
                <a:avLst/>
              </a:prstGeom>
              <a:noFill/>
              <a:ln w="9525">
                <a:noFill/>
              </a:ln>
            </p:spPr>
            <p:txBody>
              <a:bodyPr wrap="none" anchor="t" anchorCtr="0">
                <a:spAutoFit/>
              </a:bodyPr>
              <a:p>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4</a:t>
                </a:r>
                <a:endParaRPr lang="en-US" altLang="zh-CN" sz="2400" baseline="-25000" dirty="0">
                  <a:latin typeface="Times New Roman" panose="02020603050405020304" pitchFamily="18" charset="0"/>
                  <a:ea typeface="宋体" panose="02010600030101010101" pitchFamily="2" charset="-122"/>
                </a:endParaRPr>
              </a:p>
            </p:txBody>
          </p:sp>
          <p:sp>
            <p:nvSpPr>
              <p:cNvPr id="15377" name="Rectangle 20"/>
              <p:cNvSpPr/>
              <p:nvPr/>
            </p:nvSpPr>
            <p:spPr>
              <a:xfrm>
                <a:off x="1104" y="1008"/>
                <a:ext cx="384" cy="288"/>
              </a:xfrm>
              <a:prstGeom prst="rect">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sp>
        <p:nvSpPr>
          <p:cNvPr id="38" name="Text Box 21"/>
          <p:cNvSpPr txBox="1"/>
          <p:nvPr/>
        </p:nvSpPr>
        <p:spPr>
          <a:xfrm>
            <a:off x="1473200" y="1960563"/>
            <a:ext cx="2660650" cy="396875"/>
          </a:xfrm>
          <a:prstGeom prst="rect">
            <a:avLst/>
          </a:prstGeom>
          <a:noFill/>
          <a:ln w="9525">
            <a:noFill/>
          </a:ln>
        </p:spPr>
        <p:txBody>
          <a:bodyPr wrap="none" anchor="t" anchorCtr="0">
            <a:spAutoFit/>
          </a:bodyPr>
          <a:p>
            <a:r>
              <a:rPr lang="zh-CN" altLang="en-US" sz="2000" dirty="0">
                <a:latin typeface="Times New Roman" panose="02020603050405020304" pitchFamily="18" charset="0"/>
                <a:ea typeface="宋体" panose="02010600030101010101" pitchFamily="2" charset="-122"/>
              </a:rPr>
              <a:t>8       6        6       6       6</a:t>
            </a:r>
            <a:endParaRPr lang="zh-CN" altLang="en-US" sz="2000" dirty="0">
              <a:latin typeface="Times New Roman" panose="02020603050405020304" pitchFamily="18" charset="0"/>
              <a:ea typeface="宋体" panose="02010600030101010101" pitchFamily="2" charset="-122"/>
            </a:endParaRPr>
          </a:p>
        </p:txBody>
      </p:sp>
      <p:sp>
        <p:nvSpPr>
          <p:cNvPr id="39" name="Text Box 22"/>
          <p:cNvSpPr txBox="1"/>
          <p:nvPr/>
        </p:nvSpPr>
        <p:spPr>
          <a:xfrm>
            <a:off x="1466850" y="2951163"/>
            <a:ext cx="2895600" cy="396875"/>
          </a:xfrm>
          <a:prstGeom prst="rect">
            <a:avLst/>
          </a:prstGeom>
          <a:noFill/>
          <a:ln w="9525">
            <a:noFill/>
          </a:ln>
        </p:spPr>
        <p:txBody>
          <a:bodyPr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第一操作数地址</a:t>
            </a:r>
            <a:endParaRPr lang="zh-CN" altLang="en-US" sz="2000" dirty="0">
              <a:latin typeface="Times New Roman" panose="02020603050405020304" pitchFamily="18" charset="0"/>
              <a:ea typeface="宋体" panose="02010600030101010101" pitchFamily="2" charset="-122"/>
            </a:endParaRPr>
          </a:p>
        </p:txBody>
      </p:sp>
      <p:sp>
        <p:nvSpPr>
          <p:cNvPr id="40" name="Text Box 23"/>
          <p:cNvSpPr txBox="1"/>
          <p:nvPr/>
        </p:nvSpPr>
        <p:spPr>
          <a:xfrm>
            <a:off x="1466850" y="3376613"/>
            <a:ext cx="2743200" cy="396875"/>
          </a:xfrm>
          <a:prstGeom prst="rect">
            <a:avLst/>
          </a:prstGeom>
          <a:noFill/>
          <a:ln w="9525">
            <a:noFill/>
          </a:ln>
        </p:spPr>
        <p:txBody>
          <a:bodyPr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2</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第二操作数地址</a:t>
            </a:r>
            <a:endParaRPr lang="zh-CN" altLang="en-US" sz="2000" dirty="0">
              <a:latin typeface="Times New Roman" panose="02020603050405020304" pitchFamily="18" charset="0"/>
              <a:ea typeface="宋体" panose="02010600030101010101" pitchFamily="2" charset="-122"/>
            </a:endParaRPr>
          </a:p>
        </p:txBody>
      </p:sp>
      <p:sp>
        <p:nvSpPr>
          <p:cNvPr id="41" name="Text Box 24"/>
          <p:cNvSpPr txBox="1"/>
          <p:nvPr/>
        </p:nvSpPr>
        <p:spPr>
          <a:xfrm>
            <a:off x="1466850" y="3803650"/>
            <a:ext cx="2514600" cy="396875"/>
          </a:xfrm>
          <a:prstGeom prst="rect">
            <a:avLst/>
          </a:prstGeom>
          <a:noFill/>
          <a:ln w="9525">
            <a:noFill/>
          </a:ln>
        </p:spPr>
        <p:txBody>
          <a:bodyPr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3</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结果的地址</a:t>
            </a:r>
            <a:endParaRPr lang="zh-CN" altLang="en-US" sz="2000" dirty="0">
              <a:latin typeface="Times New Roman" panose="02020603050405020304" pitchFamily="18" charset="0"/>
              <a:ea typeface="宋体" panose="02010600030101010101" pitchFamily="2" charset="-122"/>
            </a:endParaRPr>
          </a:p>
        </p:txBody>
      </p:sp>
      <p:sp>
        <p:nvSpPr>
          <p:cNvPr id="42" name="Text Box 25"/>
          <p:cNvSpPr txBox="1"/>
          <p:nvPr/>
        </p:nvSpPr>
        <p:spPr>
          <a:xfrm>
            <a:off x="1466850" y="4230688"/>
            <a:ext cx="2667000" cy="396875"/>
          </a:xfrm>
          <a:prstGeom prst="rect">
            <a:avLst/>
          </a:prstGeom>
          <a:noFill/>
          <a:ln w="9525">
            <a:noFill/>
          </a:ln>
        </p:spPr>
        <p:txBody>
          <a:bodyPr anchor="t" anchorCtr="0">
            <a:spAutoFit/>
          </a:bodyPr>
          <a:p>
            <a:r>
              <a:rPr lang="en-US" altLang="zh-CN" sz="2000" dirty="0">
                <a:latin typeface="Times New Roman" panose="02020603050405020304" pitchFamily="18" charset="0"/>
                <a:ea typeface="宋体" panose="02010600030101010101" pitchFamily="2" charset="-122"/>
              </a:rPr>
              <a:t>A</a:t>
            </a:r>
            <a:r>
              <a:rPr lang="en-US" altLang="zh-CN" sz="2000" baseline="-25000" dirty="0">
                <a:latin typeface="Times New Roman" panose="02020603050405020304" pitchFamily="18" charset="0"/>
                <a:ea typeface="宋体" panose="02010600030101010101" pitchFamily="2" charset="-122"/>
              </a:rPr>
              <a:t>4</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下一条指令地址</a:t>
            </a:r>
            <a:endParaRPr lang="zh-CN" altLang="en-US" sz="2000" dirty="0">
              <a:latin typeface="Times New Roman" panose="02020603050405020304" pitchFamily="18" charset="0"/>
              <a:ea typeface="宋体" panose="02010600030101010101" pitchFamily="2" charset="-122"/>
            </a:endParaRPr>
          </a:p>
        </p:txBody>
      </p:sp>
      <p:sp>
        <p:nvSpPr>
          <p:cNvPr id="43" name="Text Box 26"/>
          <p:cNvSpPr txBox="1"/>
          <p:nvPr/>
        </p:nvSpPr>
        <p:spPr>
          <a:xfrm>
            <a:off x="4802188" y="4627563"/>
            <a:ext cx="2760662" cy="457200"/>
          </a:xfrm>
          <a:prstGeom prst="rect">
            <a:avLst/>
          </a:prstGeom>
          <a:noFill/>
          <a:ln w="9525">
            <a:noFill/>
          </a:ln>
        </p:spPr>
        <p:txBody>
          <a:bodyPr anchor="t" anchorCtr="0">
            <a:spAutoFit/>
          </a:bodyPr>
          <a:p>
            <a:r>
              <a:rPr lang="zh-CN" altLang="en-US" sz="2400" dirty="0">
                <a:latin typeface="Times New Roman" panose="02020603050405020304" pitchFamily="18" charset="0"/>
                <a:ea typeface="宋体" panose="02010600030101010101" pitchFamily="2" charset="-122"/>
              </a:rPr>
              <a:t>若 </a:t>
            </a:r>
            <a:r>
              <a:rPr lang="en-US" altLang="zh-CN" sz="2400" dirty="0">
                <a:latin typeface="Times New Roman" panose="02020603050405020304" pitchFamily="18" charset="0"/>
                <a:ea typeface="宋体" panose="02010600030101010101" pitchFamily="2" charset="-122"/>
              </a:rPr>
              <a:t>PC </a:t>
            </a:r>
            <a:r>
              <a:rPr lang="zh-CN" altLang="en-US" sz="2400" dirty="0">
                <a:latin typeface="Times New Roman" panose="02020603050405020304" pitchFamily="18" charset="0"/>
                <a:ea typeface="宋体" panose="02010600030101010101" pitchFamily="2" charset="-122"/>
              </a:rPr>
              <a:t>代替 </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4</a:t>
            </a:r>
            <a:endParaRPr lang="en-US" altLang="zh-CN" sz="2400" baseline="-25000" dirty="0">
              <a:latin typeface="Times New Roman" panose="02020603050405020304" pitchFamily="18" charset="0"/>
              <a:ea typeface="宋体" panose="02010600030101010101" pitchFamily="2" charset="-122"/>
            </a:endParaRPr>
          </a:p>
        </p:txBody>
      </p:sp>
      <p:grpSp>
        <p:nvGrpSpPr>
          <p:cNvPr id="8" name="Group 27"/>
          <p:cNvGrpSpPr/>
          <p:nvPr/>
        </p:nvGrpSpPr>
        <p:grpSpPr>
          <a:xfrm>
            <a:off x="1374775" y="4627563"/>
            <a:ext cx="2741613" cy="457200"/>
            <a:chOff x="1142" y="2378"/>
            <a:chExt cx="1727" cy="288"/>
          </a:xfrm>
        </p:grpSpPr>
        <p:sp>
          <p:nvSpPr>
            <p:cNvPr id="15385" name="Text Box 28"/>
            <p:cNvSpPr txBox="1"/>
            <p:nvPr/>
          </p:nvSpPr>
          <p:spPr>
            <a:xfrm>
              <a:off x="1142" y="2378"/>
              <a:ext cx="1727" cy="288"/>
            </a:xfrm>
            <a:prstGeom prst="rect">
              <a:avLst/>
            </a:prstGeom>
            <a:noFill/>
            <a:ln w="9525">
              <a:noFill/>
            </a:ln>
          </p:spPr>
          <p:txBody>
            <a:bodyPr wrap="none" anchor="t" anchorCtr="0">
              <a:spAutoFit/>
            </a:bodyPr>
            <a:p>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A</a:t>
              </a:r>
              <a:r>
                <a:rPr lang="en-US" altLang="zh-CN" sz="2400" baseline="-25000" dirty="0">
                  <a:latin typeface="Times New Roman" panose="02020603050405020304" pitchFamily="18" charset="0"/>
                  <a:ea typeface="宋体" panose="02010600030101010101" pitchFamily="2" charset="-122"/>
                </a:rPr>
                <a:t>1</a:t>
              </a:r>
              <a:r>
                <a:rPr lang="en-US" altLang="zh-CN" sz="2400" dirty="0">
                  <a:latin typeface="Times New Roman" panose="02020603050405020304" pitchFamily="18" charset="0"/>
                  <a:ea typeface="宋体" panose="02010600030101010101" pitchFamily="2" charset="-122"/>
                </a:rPr>
                <a:t>) OP (A</a:t>
              </a:r>
              <a:r>
                <a:rPr lang="en-US" altLang="zh-CN" sz="2400" baseline="-25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        A</a:t>
              </a:r>
              <a:r>
                <a:rPr lang="en-US" altLang="zh-CN" sz="2400" baseline="-25000" dirty="0">
                  <a:latin typeface="Times New Roman" panose="02020603050405020304" pitchFamily="18" charset="0"/>
                  <a:ea typeface="宋体" panose="02010600030101010101" pitchFamily="2" charset="-122"/>
                </a:rPr>
                <a:t>3</a:t>
              </a:r>
              <a:endParaRPr lang="en-US" altLang="zh-CN" sz="2400" baseline="-25000" dirty="0">
                <a:latin typeface="Times New Roman" panose="02020603050405020304" pitchFamily="18" charset="0"/>
                <a:ea typeface="宋体" panose="02010600030101010101" pitchFamily="2" charset="-122"/>
              </a:endParaRPr>
            </a:p>
          </p:txBody>
        </p:sp>
        <p:sp>
          <p:nvSpPr>
            <p:cNvPr id="15386" name="Line 29"/>
            <p:cNvSpPr/>
            <p:nvPr/>
          </p:nvSpPr>
          <p:spPr>
            <a:xfrm>
              <a:off x="2256" y="2544"/>
              <a:ext cx="336" cy="0"/>
            </a:xfrm>
            <a:prstGeom prst="line">
              <a:avLst/>
            </a:prstGeom>
            <a:ln w="28575" cap="flat" cmpd="sng">
              <a:solidFill>
                <a:schemeClr val="tx1"/>
              </a:solidFill>
              <a:prstDash val="solid"/>
              <a:round/>
              <a:headEnd type="none" w="med" len="med"/>
              <a:tailEnd type="stealth" w="med" len="med"/>
            </a:ln>
          </p:spPr>
        </p:sp>
      </p:grpSp>
      <p:sp>
        <p:nvSpPr>
          <p:cNvPr id="47" name="Text Box 43"/>
          <p:cNvSpPr txBox="1"/>
          <p:nvPr/>
        </p:nvSpPr>
        <p:spPr>
          <a:xfrm>
            <a:off x="4802188" y="3479800"/>
            <a:ext cx="2379662" cy="457200"/>
          </a:xfrm>
          <a:prstGeom prst="rect">
            <a:avLst/>
          </a:prstGeom>
          <a:noFill/>
          <a:ln w="9525">
            <a:noFill/>
          </a:ln>
        </p:spPr>
        <p:txBody>
          <a:bodyPr anchor="t" anchorCtr="0">
            <a:spAutoFit/>
          </a:bodyPr>
          <a:p>
            <a:r>
              <a:rPr lang="zh-CN" altLang="en-US" sz="2400" dirty="0">
                <a:solidFill>
                  <a:srgbClr val="C00000"/>
                </a:solidFill>
                <a:latin typeface="Times New Roman" panose="02020603050405020304" pitchFamily="18" charset="0"/>
                <a:ea typeface="宋体" panose="02010600030101010101" pitchFamily="2" charset="-122"/>
              </a:rPr>
              <a:t>4 次访存</a:t>
            </a:r>
            <a:endParaRPr lang="zh-CN" altLang="en-US" sz="2400" dirty="0">
              <a:solidFill>
                <a:srgbClr val="C00000"/>
              </a:solidFill>
              <a:latin typeface="Times New Roman" panose="02020603050405020304" pitchFamily="18" charset="0"/>
              <a:ea typeface="宋体" panose="02010600030101010101" pitchFamily="2" charset="-122"/>
            </a:endParaRPr>
          </a:p>
        </p:txBody>
      </p:sp>
      <p:sp>
        <p:nvSpPr>
          <p:cNvPr id="48" name="Text Box 45"/>
          <p:cNvSpPr txBox="1"/>
          <p:nvPr/>
        </p:nvSpPr>
        <p:spPr>
          <a:xfrm>
            <a:off x="4802188" y="4052888"/>
            <a:ext cx="3217862" cy="457200"/>
          </a:xfrm>
          <a:prstGeom prst="rect">
            <a:avLst/>
          </a:prstGeom>
          <a:noFill/>
          <a:ln w="9525">
            <a:noFill/>
          </a:ln>
        </p:spPr>
        <p:txBody>
          <a:bodyPr anchor="t" anchorCtr="0">
            <a:spAutoFit/>
          </a:bodyPr>
          <a:p>
            <a:r>
              <a:rPr lang="zh-CN" altLang="en-US" sz="2400" dirty="0">
                <a:latin typeface="Times New Roman" panose="02020603050405020304" pitchFamily="18" charset="0"/>
                <a:ea typeface="宋体" panose="02010600030101010101" pitchFamily="2" charset="-122"/>
              </a:rPr>
              <a:t>寻址范围  </a:t>
            </a:r>
            <a:r>
              <a:rPr lang="zh-CN" altLang="en-US" sz="2400" dirty="0">
                <a:solidFill>
                  <a:srgbClr val="C00000"/>
                </a:solidFill>
                <a:latin typeface="Times New Roman" panose="02020603050405020304" pitchFamily="18" charset="0"/>
                <a:ea typeface="宋体" panose="02010600030101010101" pitchFamily="2" charset="-122"/>
              </a:rPr>
              <a:t>2</a:t>
            </a:r>
            <a:r>
              <a:rPr lang="zh-CN" altLang="en-US" sz="2400" baseline="45000" dirty="0">
                <a:solidFill>
                  <a:srgbClr val="C00000"/>
                </a:solidFill>
                <a:latin typeface="Times New Roman" panose="02020603050405020304" pitchFamily="18" charset="0"/>
                <a:ea typeface="宋体" panose="02010600030101010101" pitchFamily="2" charset="-122"/>
              </a:rPr>
              <a:t>6</a:t>
            </a:r>
            <a:r>
              <a:rPr lang="zh-CN" altLang="en-US" sz="2400" dirty="0">
                <a:solidFill>
                  <a:srgbClr val="C00000"/>
                </a:solidFill>
                <a:latin typeface="Times New Roman" panose="02020603050405020304" pitchFamily="18" charset="0"/>
                <a:ea typeface="宋体" panose="02010600030101010101" pitchFamily="2" charset="-122"/>
              </a:rPr>
              <a:t> = 64</a:t>
            </a:r>
            <a:endParaRPr lang="zh-CN" altLang="en-US" sz="2800" dirty="0">
              <a:solidFill>
                <a:srgbClr val="C00000"/>
              </a:solidFill>
              <a:latin typeface="Times New Roman" panose="02020603050405020304" pitchFamily="18" charset="0"/>
              <a:ea typeface="宋体" panose="02010600030101010101" pitchFamily="2" charset="-122"/>
            </a:endParaRPr>
          </a:p>
        </p:txBody>
      </p:sp>
      <p:grpSp>
        <p:nvGrpSpPr>
          <p:cNvPr id="9" name="Group 49"/>
          <p:cNvGrpSpPr/>
          <p:nvPr/>
        </p:nvGrpSpPr>
        <p:grpSpPr>
          <a:xfrm>
            <a:off x="4802188" y="2357438"/>
            <a:ext cx="3370262" cy="957262"/>
            <a:chOff x="3301" y="970"/>
            <a:chExt cx="2123" cy="603"/>
          </a:xfrm>
        </p:grpSpPr>
        <p:sp>
          <p:nvSpPr>
            <p:cNvPr id="15390" name="Text Box 50"/>
            <p:cNvSpPr txBox="1"/>
            <p:nvPr/>
          </p:nvSpPr>
          <p:spPr>
            <a:xfrm>
              <a:off x="3301" y="970"/>
              <a:ext cx="2123" cy="265"/>
            </a:xfrm>
            <a:prstGeom prst="rect">
              <a:avLst/>
            </a:prstGeom>
            <a:noFill/>
            <a:ln w="9525">
              <a:noFill/>
            </a:ln>
          </p:spPr>
          <p:txBody>
            <a:bodyPr anchor="t" anchorCtr="0">
              <a:spAutoFit/>
            </a:bodyPr>
            <a:p>
              <a:pPr>
                <a:lnSpc>
                  <a:spcPct val="90000"/>
                </a:lnSpc>
              </a:pPr>
              <a:r>
                <a:rPr lang="zh-CN" altLang="en-US" sz="2400" dirty="0">
                  <a:latin typeface="Times New Roman" panose="02020603050405020304" pitchFamily="18" charset="0"/>
                  <a:ea typeface="宋体" panose="02010600030101010101" pitchFamily="2" charset="-122"/>
                </a:rPr>
                <a:t>设指令字长为 32 位</a:t>
              </a:r>
              <a:endParaRPr lang="zh-CN" altLang="en-US" sz="2400" dirty="0">
                <a:latin typeface="Times New Roman" panose="02020603050405020304" pitchFamily="18" charset="0"/>
                <a:ea typeface="宋体" panose="02010600030101010101" pitchFamily="2" charset="-122"/>
              </a:endParaRPr>
            </a:p>
          </p:txBody>
        </p:sp>
        <p:sp>
          <p:nvSpPr>
            <p:cNvPr id="15391" name="Text Box 51"/>
            <p:cNvSpPr txBox="1"/>
            <p:nvPr/>
          </p:nvSpPr>
          <p:spPr>
            <a:xfrm>
              <a:off x="3301" y="1308"/>
              <a:ext cx="2123" cy="265"/>
            </a:xfrm>
            <a:prstGeom prst="rect">
              <a:avLst/>
            </a:prstGeom>
            <a:noFill/>
            <a:ln w="9525">
              <a:noFill/>
            </a:ln>
          </p:spPr>
          <p:txBody>
            <a:bodyPr anchor="t" anchorCtr="0">
              <a:spAutoFit/>
            </a:bodyPr>
            <a:p>
              <a:pPr>
                <a:lnSpc>
                  <a:spcPct val="90000"/>
                </a:lnSpc>
              </a:pPr>
              <a:r>
                <a:rPr lang="zh-CN" altLang="en-US" sz="2400" dirty="0">
                  <a:latin typeface="Times New Roman" panose="02020603050405020304" pitchFamily="18" charset="0"/>
                  <a:ea typeface="宋体" panose="02010600030101010101" pitchFamily="2" charset="-122"/>
                </a:rPr>
                <a:t>操作码固定为 8 位</a:t>
              </a:r>
              <a:endParaRPr lang="zh-CN" altLang="en-US" sz="2400" dirty="0">
                <a:latin typeface="Times New Roman" panose="02020603050405020304" pitchFamily="18" charset="0"/>
                <a:ea typeface="宋体" panose="02010600030101010101" pitchFamily="2" charset="-122"/>
              </a:endParaRPr>
            </a:p>
          </p:txBody>
        </p:sp>
      </p:grpSp>
      <p:sp>
        <p:nvSpPr>
          <p:cNvPr id="15392" name="矩形 8"/>
          <p:cNvSpPr/>
          <p:nvPr/>
        </p:nvSpPr>
        <p:spPr>
          <a:xfrm>
            <a:off x="7926388" y="157163"/>
            <a:ext cx="984250" cy="523875"/>
          </a:xfrm>
          <a:prstGeom prst="rect">
            <a:avLst/>
          </a:prstGeom>
          <a:solidFill>
            <a:schemeClr val="bg1"/>
          </a:solidFill>
          <a:ln w="9525" cap="flat" cmpd="sng">
            <a:solidFill>
              <a:srgbClr val="C00000"/>
            </a:solidFill>
            <a:prstDash val="solid"/>
            <a:miter/>
            <a:headEnd type="none" w="med" len="med"/>
            <a:tailEnd type="none" w="med" len="med"/>
          </a:ln>
        </p:spPr>
        <p:txBody>
          <a:bodyPr wrap="none" anchor="t" anchorCtr="0">
            <a:spAutoFit/>
          </a:bodyPr>
          <a:p>
            <a:r>
              <a:rPr lang="en-US" altLang="zh-CN" sz="2800" dirty="0">
                <a:solidFill>
                  <a:srgbClr val="C00000"/>
                </a:solidFill>
                <a:latin typeface="Arial" panose="020B0604020202020204" pitchFamily="34" charset="0"/>
                <a:ea typeface="宋体" panose="02010600030101010101" pitchFamily="2" charset="-122"/>
              </a:rPr>
              <a:t>7.1.1</a:t>
            </a:r>
            <a:endParaRPr lang="zh-CN" altLang="en-US" sz="28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blinds(horizontal)">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blinds(horizontal)">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blinds(horizontal)">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fill="hold"/>
                                        <p:tgtEl>
                                          <p:spTgt spid="43"/>
                                        </p:tgtEl>
                                        <p:attrNameLst>
                                          <p:attrName>ppt_x</p:attrName>
                                        </p:attrNameLst>
                                      </p:cBhvr>
                                      <p:tavLst>
                                        <p:tav tm="0">
                                          <p:val>
                                            <p:strVal val="1+#ppt_w/2"/>
                                          </p:val>
                                        </p:tav>
                                        <p:tav tm="100000">
                                          <p:val>
                                            <p:strVal val="#ppt_x"/>
                                          </p:val>
                                        </p:tav>
                                      </p:tavLst>
                                    </p:anim>
                                    <p:anim calcmode="lin" valueType="num">
                                      <p:cBhvr additive="base">
                                        <p:cTn id="5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7" grpId="0"/>
      <p:bldP spid="48" grpId="0"/>
    </p:bldLst>
  </p:timing>
</p:sld>
</file>

<file path=ppt/tags/tag1.xml><?xml version="1.0" encoding="utf-8"?>
<p:tagLst xmlns:p="http://schemas.openxmlformats.org/presentationml/2006/main">
  <p:tag name="COMMONDATA" val="eyJoZGlkIjoiZjM2Y2VjNDQxNTk2NTE2M2JkZjVmZTg1ZjA0MTkxNzUifQ=="/>
</p:tagLst>
</file>

<file path=ppt/theme/theme1.xml><?xml version="1.0" encoding="utf-8"?>
<a:theme xmlns:a="http://schemas.openxmlformats.org/drawingml/2006/main" name="默认设计模板">
  <a:themeElements>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默认设计模板">
      <a:majorFont>
        <a:latin typeface="Arial"/>
        <a:ea typeface="隶书"/>
        <a:cs typeface="隶书"/>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14944</Words>
  <Application>WPS 演示</Application>
  <PresentationFormat/>
  <Paragraphs>2636</Paragraphs>
  <Slides>88</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88</vt:i4>
      </vt:variant>
    </vt:vector>
  </HeadingPairs>
  <TitlesOfParts>
    <vt:vector size="105" baseType="lpstr">
      <vt:lpstr>Arial</vt:lpstr>
      <vt:lpstr>宋体</vt:lpstr>
      <vt:lpstr>Wingdings</vt:lpstr>
      <vt:lpstr>隶书</vt:lpstr>
      <vt:lpstr>楷体_GB2312</vt:lpstr>
      <vt:lpstr>新宋体</vt:lpstr>
      <vt:lpstr>微软雅黑 Light</vt:lpstr>
      <vt:lpstr>黑体</vt:lpstr>
      <vt:lpstr>Times New Roman</vt:lpstr>
      <vt:lpstr>Tahoma</vt:lpstr>
      <vt:lpstr>微软雅黑</vt:lpstr>
      <vt:lpstr>Arial Unicode MS</vt:lpstr>
      <vt:lpstr>Wingdings</vt:lpstr>
      <vt:lpstr>Calibri</vt:lpstr>
      <vt:lpstr>Wingdings</vt:lpstr>
      <vt:lpstr>Arial Unicode MS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本章主要介绍计算机的组成概貌及工作原理，旨在使读者对计算机总体结构有个概括的了解，为深入学习以后各章打下基础。</dc:title>
  <dc:creator>vaio</dc:creator>
  <cp:lastModifiedBy>李剑雄</cp:lastModifiedBy>
  <cp:revision>157</cp:revision>
  <dcterms:created xsi:type="dcterms:W3CDTF">2002-12-19T02:40:00Z</dcterms:created>
  <dcterms:modified xsi:type="dcterms:W3CDTF">2022-10-06T01:46:56Z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43C5DCCFC82842AFAE045351FBA6454E</vt:lpwstr>
  </property>
</Properties>
</file>