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6" r:id="rId4"/>
  </p:sldMasterIdLst>
  <p:notesMasterIdLst>
    <p:notesMasterId r:id="rId72"/>
  </p:notesMasterIdLst>
  <p:sldIdLst>
    <p:sldId id="862" r:id="rId5"/>
    <p:sldId id="863" r:id="rId6"/>
    <p:sldId id="864" r:id="rId7"/>
    <p:sldId id="865" r:id="rId8"/>
    <p:sldId id="867" r:id="rId9"/>
    <p:sldId id="868" r:id="rId10"/>
    <p:sldId id="942" r:id="rId11"/>
    <p:sldId id="869" r:id="rId12"/>
    <p:sldId id="870" r:id="rId13"/>
    <p:sldId id="871" r:id="rId14"/>
    <p:sldId id="872" r:id="rId15"/>
    <p:sldId id="873" r:id="rId16"/>
    <p:sldId id="874" r:id="rId17"/>
    <p:sldId id="875" r:id="rId18"/>
    <p:sldId id="876" r:id="rId19"/>
    <p:sldId id="877" r:id="rId20"/>
    <p:sldId id="878" r:id="rId21"/>
    <p:sldId id="879" r:id="rId22"/>
    <p:sldId id="880" r:id="rId23"/>
    <p:sldId id="881" r:id="rId24"/>
    <p:sldId id="882" r:id="rId25"/>
    <p:sldId id="883" r:id="rId26"/>
    <p:sldId id="884" r:id="rId27"/>
    <p:sldId id="885" r:id="rId28"/>
    <p:sldId id="886" r:id="rId29"/>
    <p:sldId id="887" r:id="rId30"/>
    <p:sldId id="888" r:id="rId31"/>
    <p:sldId id="889" r:id="rId32"/>
    <p:sldId id="890" r:id="rId33"/>
    <p:sldId id="891" r:id="rId34"/>
    <p:sldId id="892" r:id="rId35"/>
    <p:sldId id="893" r:id="rId36"/>
    <p:sldId id="894" r:id="rId37"/>
    <p:sldId id="908" r:id="rId38"/>
    <p:sldId id="909" r:id="rId39"/>
    <p:sldId id="910" r:id="rId40"/>
    <p:sldId id="911" r:id="rId41"/>
    <p:sldId id="912" r:id="rId42"/>
    <p:sldId id="913" r:id="rId43"/>
    <p:sldId id="914" r:id="rId44"/>
    <p:sldId id="915" r:id="rId45"/>
    <p:sldId id="916" r:id="rId46"/>
    <p:sldId id="917" r:id="rId47"/>
    <p:sldId id="918" r:id="rId48"/>
    <p:sldId id="919" r:id="rId49"/>
    <p:sldId id="920" r:id="rId50"/>
    <p:sldId id="921" r:id="rId51"/>
    <p:sldId id="922" r:id="rId52"/>
    <p:sldId id="923" r:id="rId53"/>
    <p:sldId id="924" r:id="rId54"/>
    <p:sldId id="925" r:id="rId55"/>
    <p:sldId id="926" r:id="rId56"/>
    <p:sldId id="927" r:id="rId57"/>
    <p:sldId id="928" r:id="rId58"/>
    <p:sldId id="929" r:id="rId59"/>
    <p:sldId id="930" r:id="rId60"/>
    <p:sldId id="931" r:id="rId61"/>
    <p:sldId id="932" r:id="rId62"/>
    <p:sldId id="933" r:id="rId63"/>
    <p:sldId id="934" r:id="rId64"/>
    <p:sldId id="935" r:id="rId65"/>
    <p:sldId id="936" r:id="rId66"/>
    <p:sldId id="937" r:id="rId67"/>
    <p:sldId id="938" r:id="rId68"/>
    <p:sldId id="939" r:id="rId69"/>
    <p:sldId id="940" r:id="rId70"/>
    <p:sldId id="941" r:id="rId71"/>
  </p:sldIdLst>
  <p:sldSz cx="9144000" cy="6858000" type="screen4x3"/>
  <p:notesSz cx="6858000" cy="9144000"/>
  <p:custDataLst>
    <p:tags r:id="rId76"/>
  </p:custDataLst>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2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9BB"/>
    <a:srgbClr val="0000FF"/>
    <a:srgbClr val="3167CF"/>
    <a:srgbClr val="000066"/>
    <a:srgbClr val="800000"/>
    <a:srgbClr val="333399"/>
    <a:srgbClr val="99003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108"/>
    <p:restoredTop sz="94660"/>
  </p:normalViewPr>
  <p:slideViewPr>
    <p:cSldViewPr showGuides="1">
      <p:cViewPr varScale="1">
        <p:scale>
          <a:sx n="79" d="100"/>
          <a:sy n="79" d="100"/>
        </p:scale>
        <p:origin x="-1358" y="-72"/>
      </p:cViewPr>
      <p:guideLst>
        <p:guide orient="horz" pos="2154"/>
        <p:guide pos="288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6" Type="http://schemas.openxmlformats.org/officeDocument/2006/relationships/tags" Target="tags/tag1.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82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82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no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smtClean="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1924050"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90600" y="381000"/>
            <a:ext cx="561975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3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a:solidFill>
            <a:schemeClr val="bg1"/>
          </a:solidFill>
          <a:ln>
            <a:solidFill>
              <a:schemeClr val="accent2">
                <a:lumMod val="50000"/>
              </a:schemeClr>
            </a:solidFill>
          </a:ln>
        </p:spPr>
        <p:txBody>
          <a:bodyPr/>
          <a:lstStyle>
            <a:lvl1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1pPr>
            <a:lvl2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2pPr>
            <a:lvl3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3pPr>
            <a:lvl4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4pPr>
            <a:lvl5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a:solidFill>
            <a:schemeClr val="bg1"/>
          </a:solidFill>
          <a:ln>
            <a:solidFill>
              <a:schemeClr val="accent2">
                <a:lumMod val="50000"/>
              </a:schemeClr>
            </a:solidFill>
          </a:ln>
        </p:spPr>
        <p:txBody>
          <a:bodyPr/>
          <a:lstStyle>
            <a:lvl1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1pPr>
            <a:lvl2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2pPr>
            <a:lvl3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3pPr>
            <a:lvl4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4pPr>
            <a:lvl5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990600" y="1412776"/>
            <a:ext cx="769620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906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49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bg>
      <p:bgPr>
        <a:noFill/>
        <a:effectLst/>
      </p:bgPr>
    </p:bg>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smtClean="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1924050"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90600" y="381000"/>
            <a:ext cx="561975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990600" y="1412776"/>
            <a:ext cx="769620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906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49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2.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6" Type="http://schemas.openxmlformats.org/officeDocument/2006/relationships/theme" Target="../theme/theme3.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990600" y="381000"/>
            <a:ext cx="7696200" cy="762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990600" y="1219200"/>
            <a:ext cx="7696200" cy="50292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sz="4400">
          <a:solidFill>
            <a:srgbClr val="800000"/>
          </a:solidFill>
          <a:latin typeface="+mj-lt"/>
          <a:ea typeface="+mj-ea"/>
          <a:cs typeface="+mj-cs"/>
        </a:defRPr>
      </a:lvl1pPr>
      <a:lvl2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6pPr>
      <a:lvl7pPr marL="9144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7pPr>
      <a:lvl8pPr marL="13716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8pPr>
      <a:lvl9pPr marL="18288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800" b="1">
          <a:solidFill>
            <a:srgbClr val="0000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sz="2800" b="1">
          <a:solidFill>
            <a:srgbClr val="000066"/>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q"/>
        <a:defRPr sz="28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v"/>
        <a:defRPr sz="2800" b="1">
          <a:solidFill>
            <a:srgbClr val="000066"/>
          </a:solidFill>
          <a:latin typeface="+mn-lt"/>
          <a:ea typeface="+mn-ea"/>
        </a:defRPr>
      </a:lvl4pPr>
      <a:lvl5pPr marL="2057400" indent="-228600" algn="l" rtl="0" eaLnBrk="0" fontAlgn="base" hangingPunct="0">
        <a:spcBef>
          <a:spcPct val="20000"/>
        </a:spcBef>
        <a:spcAft>
          <a:spcPct val="0"/>
        </a:spcAft>
        <a:buChar char="»"/>
        <a:defRPr sz="2800" b="1">
          <a:solidFill>
            <a:srgbClr val="000066"/>
          </a:solidFill>
          <a:latin typeface="+mn-lt"/>
          <a:ea typeface="+mn-ea"/>
        </a:defRPr>
      </a:lvl5pPr>
      <a:lvl6pPr marL="2514600" indent="-228600" algn="l" rtl="0" fontAlgn="base">
        <a:spcBef>
          <a:spcPct val="20000"/>
        </a:spcBef>
        <a:spcAft>
          <a:spcPct val="0"/>
        </a:spcAft>
        <a:buChar char="»"/>
        <a:defRPr sz="2800" b="1">
          <a:solidFill>
            <a:srgbClr val="000066"/>
          </a:solidFill>
          <a:latin typeface="+mn-lt"/>
          <a:ea typeface="+mn-ea"/>
        </a:defRPr>
      </a:lvl6pPr>
      <a:lvl7pPr marL="2971800" indent="-228600" algn="l" rtl="0" fontAlgn="base">
        <a:spcBef>
          <a:spcPct val="20000"/>
        </a:spcBef>
        <a:spcAft>
          <a:spcPct val="0"/>
        </a:spcAft>
        <a:buChar char="»"/>
        <a:defRPr sz="2800" b="1">
          <a:solidFill>
            <a:srgbClr val="000066"/>
          </a:solidFill>
          <a:latin typeface="+mn-lt"/>
          <a:ea typeface="+mn-ea"/>
        </a:defRPr>
      </a:lvl7pPr>
      <a:lvl8pPr marL="3429000" indent="-228600" algn="l" rtl="0" fontAlgn="base">
        <a:spcBef>
          <a:spcPct val="20000"/>
        </a:spcBef>
        <a:spcAft>
          <a:spcPct val="0"/>
        </a:spcAft>
        <a:buChar char="»"/>
        <a:defRPr sz="2800" b="1">
          <a:solidFill>
            <a:srgbClr val="000066"/>
          </a:solidFill>
          <a:latin typeface="+mn-lt"/>
          <a:ea typeface="+mn-ea"/>
        </a:defRPr>
      </a:lvl8pPr>
      <a:lvl9pPr marL="3886200" indent="-228600" algn="l" rtl="0" fontAlgn="base">
        <a:spcBef>
          <a:spcPct val="20000"/>
        </a:spcBef>
        <a:spcAft>
          <a:spcPct val="0"/>
        </a:spcAft>
        <a:buChar char="»"/>
        <a:defRPr sz="28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990600" y="381000"/>
            <a:ext cx="7696200" cy="762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Rectangle 3"/>
          <p:cNvSpPr>
            <a:spLocks noGrp="1"/>
          </p:cNvSpPr>
          <p:nvPr>
            <p:ph type="body"/>
          </p:nvPr>
        </p:nvSpPr>
        <p:spPr>
          <a:xfrm>
            <a:off x="990600" y="1219200"/>
            <a:ext cx="7696200" cy="50292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sldNum="0" hdr="0" ftr="0" dt="0"/>
  <p:txStyles>
    <p:titleStyle>
      <a:lvl1pPr algn="ctr" rtl="0" eaLnBrk="0" fontAlgn="base" hangingPunct="0">
        <a:spcBef>
          <a:spcPct val="0"/>
        </a:spcBef>
        <a:spcAft>
          <a:spcPct val="0"/>
        </a:spcAft>
        <a:defRPr sz="4400">
          <a:solidFill>
            <a:srgbClr val="800000"/>
          </a:solidFill>
          <a:latin typeface="+mj-lt"/>
          <a:ea typeface="+mj-ea"/>
          <a:cs typeface="+mj-cs"/>
        </a:defRPr>
      </a:lvl1pPr>
      <a:lvl2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6pPr>
      <a:lvl7pPr marL="9144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7pPr>
      <a:lvl8pPr marL="13716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8pPr>
      <a:lvl9pPr marL="18288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800" b="1">
          <a:solidFill>
            <a:srgbClr val="0000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sz="2800" b="1">
          <a:solidFill>
            <a:srgbClr val="000066"/>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q"/>
        <a:defRPr sz="28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v"/>
        <a:defRPr sz="2800" b="1">
          <a:solidFill>
            <a:srgbClr val="000066"/>
          </a:solidFill>
          <a:latin typeface="+mn-lt"/>
          <a:ea typeface="+mn-ea"/>
        </a:defRPr>
      </a:lvl4pPr>
      <a:lvl5pPr marL="2057400" indent="-228600" algn="l" rtl="0" eaLnBrk="0" fontAlgn="base" hangingPunct="0">
        <a:spcBef>
          <a:spcPct val="20000"/>
        </a:spcBef>
        <a:spcAft>
          <a:spcPct val="0"/>
        </a:spcAft>
        <a:buChar char="»"/>
        <a:defRPr sz="2800" b="1">
          <a:solidFill>
            <a:srgbClr val="000066"/>
          </a:solidFill>
          <a:latin typeface="+mn-lt"/>
          <a:ea typeface="+mn-ea"/>
        </a:defRPr>
      </a:lvl5pPr>
      <a:lvl6pPr marL="2514600" indent="-228600" algn="l" rtl="0" fontAlgn="base">
        <a:spcBef>
          <a:spcPct val="20000"/>
        </a:spcBef>
        <a:spcAft>
          <a:spcPct val="0"/>
        </a:spcAft>
        <a:buChar char="»"/>
        <a:defRPr sz="2800" b="1">
          <a:solidFill>
            <a:srgbClr val="000066"/>
          </a:solidFill>
          <a:latin typeface="+mn-lt"/>
          <a:ea typeface="+mn-ea"/>
        </a:defRPr>
      </a:lvl6pPr>
      <a:lvl7pPr marL="2971800" indent="-228600" algn="l" rtl="0" fontAlgn="base">
        <a:spcBef>
          <a:spcPct val="20000"/>
        </a:spcBef>
        <a:spcAft>
          <a:spcPct val="0"/>
        </a:spcAft>
        <a:buChar char="»"/>
        <a:defRPr sz="2800" b="1">
          <a:solidFill>
            <a:srgbClr val="000066"/>
          </a:solidFill>
          <a:latin typeface="+mn-lt"/>
          <a:ea typeface="+mn-ea"/>
        </a:defRPr>
      </a:lvl7pPr>
      <a:lvl8pPr marL="3429000" indent="-228600" algn="l" rtl="0" fontAlgn="base">
        <a:spcBef>
          <a:spcPct val="20000"/>
        </a:spcBef>
        <a:spcAft>
          <a:spcPct val="0"/>
        </a:spcAft>
        <a:buChar char="»"/>
        <a:defRPr sz="2800" b="1">
          <a:solidFill>
            <a:srgbClr val="000066"/>
          </a:solidFill>
          <a:latin typeface="+mn-lt"/>
          <a:ea typeface="+mn-ea"/>
        </a:defRPr>
      </a:lvl8pPr>
      <a:lvl9pPr marL="3886200" indent="-228600" algn="l" rtl="0" fontAlgn="base">
        <a:spcBef>
          <a:spcPct val="20000"/>
        </a:spcBef>
        <a:spcAft>
          <a:spcPct val="0"/>
        </a:spcAft>
        <a:buChar char="»"/>
        <a:defRPr sz="28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44.xml"/><Relationship Id="rId2" Type="http://schemas.openxmlformats.org/officeDocument/2006/relationships/slide" Target="slide17.xml"/><Relationship Id="rId1" Type="http://schemas.openxmlformats.org/officeDocument/2006/relationships/slide" Target="slide6.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6.xml"/><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 Target="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slide" Target="slide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9.xml"/><Relationship Id="rId2" Type="http://schemas.openxmlformats.org/officeDocument/2006/relationships/slide" Target="slide24.xml"/><Relationship Id="rId1" Type="http://schemas.openxmlformats.org/officeDocument/2006/relationships/slide" Target="slide18.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22.xml"/><Relationship Id="rId3" Type="http://schemas.openxmlformats.org/officeDocument/2006/relationships/slide" Target="slide21.xml"/><Relationship Id="rId2" Type="http://schemas.openxmlformats.org/officeDocument/2006/relationships/slide" Target="slide20.xml"/><Relationship Id="rId1" Type="http://schemas.openxmlformats.org/officeDocument/2006/relationships/slide" Target="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28.xml"/><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 Target="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9.xml"/><Relationship Id="rId1" Type="http://schemas.openxmlformats.org/officeDocument/2006/relationships/slide" Target="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38.xml"/><Relationship Id="rId3" Type="http://schemas.openxmlformats.org/officeDocument/2006/relationships/slide" Target="slide37.xml"/><Relationship Id="rId2" Type="http://schemas.openxmlformats.org/officeDocument/2006/relationships/slide" Target="slide36.xml"/><Relationship Id="rId1" Type="http://schemas.openxmlformats.org/officeDocument/2006/relationships/slide" Target="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43.xml"/><Relationship Id="rId3" Type="http://schemas.openxmlformats.org/officeDocument/2006/relationships/slide" Target="slide42.xml"/><Relationship Id="rId2" Type="http://schemas.openxmlformats.org/officeDocument/2006/relationships/slide" Target="slide41.xml"/><Relationship Id="rId1" Type="http://schemas.openxmlformats.org/officeDocument/2006/relationships/slide" Target="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51.xml"/><Relationship Id="rId1" Type="http://schemas.openxmlformats.org/officeDocument/2006/relationships/slide" Target="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2092325" y="688975"/>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第</a:t>
            </a:r>
            <a:r>
              <a:rPr lang="en-US" altLang="zh-CN" dirty="0">
                <a:solidFill>
                  <a:srgbClr val="C00000"/>
                </a:solidFill>
                <a:latin typeface="微软雅黑 Light" panose="020B0502040204020203" pitchFamily="34" charset="-122"/>
                <a:ea typeface="微软雅黑 Light" panose="020B0502040204020203" pitchFamily="34" charset="-122"/>
                <a:cs typeface="+mj-cs"/>
              </a:rPr>
              <a:t>3</a:t>
            </a:r>
            <a:r>
              <a:rPr lang="zh-CN" altLang="en-US" dirty="0">
                <a:solidFill>
                  <a:srgbClr val="C00000"/>
                </a:solidFill>
                <a:latin typeface="微软雅黑 Light" panose="020B0502040204020203" pitchFamily="34" charset="-122"/>
                <a:ea typeface="微软雅黑 Light" panose="020B0502040204020203" pitchFamily="34" charset="-122"/>
                <a:cs typeface="+mj-cs"/>
              </a:rPr>
              <a:t>章 系统总线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7410" name="Rectangle 3"/>
          <p:cNvSpPr>
            <a:spLocks noGrp="1"/>
          </p:cNvSpPr>
          <p:nvPr>
            <p:ph idx="1"/>
          </p:nvPr>
        </p:nvSpPr>
        <p:spPr>
          <a:xfrm>
            <a:off x="2376488" y="2224088"/>
            <a:ext cx="5181600" cy="3162300"/>
          </a:xfrm>
          <a:ln/>
        </p:spPr>
        <p:txBody>
          <a:bodyPr vert="horz" wrap="square" lIns="91440" tIns="45720" rIns="91440" bIns="45720" anchor="t" anchorCtr="0"/>
          <a:p>
            <a:pPr marL="0" indent="0"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rPr>
              <a:t>3.1 </a:t>
            </a:r>
            <a:r>
              <a:rPr lang="zh-CN" altLang="en-US" sz="3200" dirty="0">
                <a:solidFill>
                  <a:srgbClr val="2709BB"/>
                </a:solidFill>
                <a:latin typeface="微软雅黑 Light" panose="020B0502040204020203" pitchFamily="34" charset="-122"/>
                <a:ea typeface="微软雅黑 Light" panose="020B0502040204020203" pitchFamily="34" charset="-122"/>
                <a:cs typeface="+mn-cs"/>
              </a:rPr>
              <a:t>总线的基本概念</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a:p>
            <a:pPr marL="0" indent="0"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3.2 </a:t>
            </a:r>
            <a:r>
              <a:rPr lang="zh-CN" altLang="en-US" sz="3200"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总线的分类</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a:p>
            <a:pPr marL="0" indent="0"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3.3 </a:t>
            </a:r>
            <a:r>
              <a:rPr lang="zh-CN" altLang="en-US" sz="3200"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总线特性及性能指标</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a:p>
            <a:pPr marL="0" indent="0"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rPr>
              <a:t>3.4 </a:t>
            </a:r>
            <a:r>
              <a:rPr lang="zh-CN" altLang="en-US" sz="3200" dirty="0">
                <a:solidFill>
                  <a:srgbClr val="2709BB"/>
                </a:solidFill>
                <a:latin typeface="微软雅黑 Light" panose="020B0502040204020203" pitchFamily="34" charset="-122"/>
                <a:ea typeface="微软雅黑 Light" panose="020B0502040204020203" pitchFamily="34" charset="-122"/>
                <a:cs typeface="+mn-cs"/>
              </a:rPr>
              <a:t>总线结构</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a:p>
            <a:pPr marL="0" indent="0"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3.5 </a:t>
            </a:r>
            <a:r>
              <a:rPr lang="zh-CN" altLang="en-US" sz="3200"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总线控制</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1131888" y="584200"/>
            <a:ext cx="7696200" cy="762000"/>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3.2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总线的分类</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6626" name="Rectangle 3"/>
          <p:cNvSpPr>
            <a:spLocks noGrp="1"/>
          </p:cNvSpPr>
          <p:nvPr>
            <p:ph idx="1"/>
          </p:nvPr>
        </p:nvSpPr>
        <p:spPr>
          <a:xfrm>
            <a:off x="2211388" y="2360613"/>
            <a:ext cx="3886200" cy="2563812"/>
          </a:xfrm>
          <a:ln/>
        </p:spPr>
        <p:txBody>
          <a:bodyPr vert="horz" wrap="square" lIns="91440" tIns="45720" rIns="91440" bIns="45720" anchor="t" anchorCtr="0"/>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分类方法</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2" action="ppaction://hlinksldjump"/>
              </a:rPr>
              <a:t>3.2.1 </a:t>
            </a:r>
            <a:r>
              <a:rPr lang="zh-CN" altLang="en-US" dirty="0">
                <a:solidFill>
                  <a:srgbClr val="2709BB"/>
                </a:solidFill>
                <a:latin typeface="微软雅黑 Light" panose="020B0502040204020203" pitchFamily="34" charset="-122"/>
                <a:ea typeface="微软雅黑 Light" panose="020B0502040204020203" pitchFamily="34" charset="-122"/>
                <a:hlinkClick r:id="rId2" action="ppaction://hlinksldjump"/>
              </a:rPr>
              <a:t>片内总线</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3" action="ppaction://hlinksldjump"/>
              </a:rPr>
              <a:t>3.2.2 </a:t>
            </a:r>
            <a:r>
              <a:rPr lang="zh-CN" altLang="en-US" dirty="0">
                <a:solidFill>
                  <a:srgbClr val="2709BB"/>
                </a:solidFill>
                <a:latin typeface="微软雅黑 Light" panose="020B0502040204020203" pitchFamily="34" charset="-122"/>
                <a:ea typeface="微软雅黑 Light" panose="020B0502040204020203" pitchFamily="34" charset="-122"/>
                <a:hlinkClick r:id="rId3" action="ppaction://hlinksldjump"/>
              </a:rPr>
              <a:t>系统总线</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4" action="ppaction://hlinksldjump"/>
              </a:rPr>
              <a:t>3.2.3 </a:t>
            </a:r>
            <a:r>
              <a:rPr lang="zh-CN" altLang="en-US" dirty="0">
                <a:solidFill>
                  <a:srgbClr val="2709BB"/>
                </a:solidFill>
                <a:latin typeface="微软雅黑 Light" panose="020B0502040204020203" pitchFamily="34" charset="-122"/>
                <a:ea typeface="微软雅黑 Light" panose="020B0502040204020203" pitchFamily="34" charset="-122"/>
                <a:hlinkClick r:id="rId4" action="ppaction://hlinksldjump"/>
              </a:rPr>
              <a:t>通信总线</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271588" y="627063"/>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分类方法</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98691" name="Rectangle 3"/>
          <p:cNvSpPr>
            <a:spLocks noGrp="1"/>
          </p:cNvSpPr>
          <p:nvPr>
            <p:ph idx="1"/>
          </p:nvPr>
        </p:nvSpPr>
        <p:spPr>
          <a:xfrm>
            <a:off x="742950" y="1539875"/>
            <a:ext cx="7985125" cy="424497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按数据传送方式可分为并行传输总线和串行传输总线。</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在并行传输总线中，又可按数据传输宽度分</a:t>
            </a:r>
            <a:r>
              <a:rPr lang="en-US" altLang="zh-CN" dirty="0">
                <a:solidFill>
                  <a:srgbClr val="C00000"/>
                </a:solidFill>
                <a:latin typeface="微软雅黑 Light" panose="020B0502040204020203" pitchFamily="34" charset="-122"/>
                <a:ea typeface="微软雅黑 Light" panose="020B0502040204020203" pitchFamily="34" charset="-122"/>
                <a:cs typeface="+mn-cs"/>
              </a:rPr>
              <a:t>8</a:t>
            </a:r>
            <a:r>
              <a:rPr lang="zh-CN" altLang="en-US" dirty="0">
                <a:solidFill>
                  <a:srgbClr val="C00000"/>
                </a:solidFill>
                <a:latin typeface="微软雅黑 Light" panose="020B0502040204020203" pitchFamily="34" charset="-122"/>
                <a:ea typeface="微软雅黑 Light" panose="020B0502040204020203" pitchFamily="34" charset="-122"/>
                <a:cs typeface="+mn-cs"/>
              </a:rPr>
              <a:t>位、</a:t>
            </a:r>
            <a:r>
              <a:rPr lang="en-US" altLang="zh-CN" dirty="0">
                <a:solidFill>
                  <a:srgbClr val="C00000"/>
                </a:solidFill>
                <a:latin typeface="微软雅黑 Light" panose="020B0502040204020203" pitchFamily="34" charset="-122"/>
                <a:ea typeface="微软雅黑 Light" panose="020B0502040204020203" pitchFamily="34" charset="-122"/>
                <a:cs typeface="+mn-cs"/>
              </a:rPr>
              <a:t>16</a:t>
            </a:r>
            <a:r>
              <a:rPr lang="zh-CN" altLang="en-US" dirty="0">
                <a:solidFill>
                  <a:srgbClr val="C00000"/>
                </a:solidFill>
                <a:latin typeface="微软雅黑 Light" panose="020B0502040204020203" pitchFamily="34" charset="-122"/>
                <a:ea typeface="微软雅黑 Light" panose="020B0502040204020203" pitchFamily="34" charset="-122"/>
                <a:cs typeface="+mn-cs"/>
              </a:rPr>
              <a:t>位、</a:t>
            </a:r>
            <a:r>
              <a:rPr lang="en-US" altLang="zh-CN" dirty="0">
                <a:solidFill>
                  <a:srgbClr val="C00000"/>
                </a:solidFill>
                <a:latin typeface="微软雅黑 Light" panose="020B0502040204020203" pitchFamily="34" charset="-122"/>
                <a:ea typeface="微软雅黑 Light" panose="020B0502040204020203" pitchFamily="34" charset="-122"/>
                <a:cs typeface="+mn-cs"/>
              </a:rPr>
              <a:t>32</a:t>
            </a:r>
            <a:r>
              <a:rPr lang="zh-CN" altLang="en-US" dirty="0">
                <a:solidFill>
                  <a:srgbClr val="C00000"/>
                </a:solidFill>
                <a:latin typeface="微软雅黑 Light" panose="020B0502040204020203" pitchFamily="34" charset="-122"/>
                <a:ea typeface="微软雅黑 Light" panose="020B0502040204020203" pitchFamily="34" charset="-122"/>
                <a:cs typeface="+mn-cs"/>
              </a:rPr>
              <a:t>位、</a:t>
            </a:r>
            <a:r>
              <a:rPr lang="en-US" altLang="zh-CN" dirty="0">
                <a:solidFill>
                  <a:srgbClr val="C00000"/>
                </a:solidFill>
                <a:latin typeface="微软雅黑 Light" panose="020B0502040204020203" pitchFamily="34" charset="-122"/>
                <a:ea typeface="微软雅黑 Light" panose="020B0502040204020203" pitchFamily="34" charset="-122"/>
                <a:cs typeface="+mn-cs"/>
              </a:rPr>
              <a:t>64</a:t>
            </a:r>
            <a:r>
              <a:rPr lang="zh-CN" altLang="en-US" dirty="0">
                <a:solidFill>
                  <a:srgbClr val="C00000"/>
                </a:solidFill>
                <a:latin typeface="微软雅黑 Light" panose="020B0502040204020203" pitchFamily="34" charset="-122"/>
                <a:ea typeface="微软雅黑 Light" panose="020B0502040204020203" pitchFamily="34" charset="-122"/>
                <a:cs typeface="+mn-cs"/>
              </a:rPr>
              <a:t>位等传输总线。</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若按总线的使用范围划分，则又有计算机（包括外设）总线、测控总线、网络通信总线等。</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下面的讲解是按连接部件的不同分类：片内总线、系统总线和通信总线。</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27651" name="矩形 8"/>
          <p:cNvSpPr/>
          <p:nvPr/>
        </p:nvSpPr>
        <p:spPr>
          <a:xfrm>
            <a:off x="8251825" y="157163"/>
            <a:ext cx="684213"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8691"/>
                                        </p:tgtEl>
                                        <p:attrNameLst>
                                          <p:attrName>style.visibility</p:attrName>
                                        </p:attrNameLst>
                                      </p:cBhvr>
                                      <p:to>
                                        <p:strVal val="visible"/>
                                      </p:to>
                                    </p:set>
                                    <p:animEffect transition="in" filter="blinds(horizontal)">
                                      <p:cBhvr>
                                        <p:cTn id="7" dur="500"/>
                                        <p:tgtEl>
                                          <p:spTgt spid="4986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8691">
                                            <p:txEl>
                                              <p:charRg st="0" end="25"/>
                                            </p:txEl>
                                          </p:spTgt>
                                        </p:tgtEl>
                                        <p:attrNameLst>
                                          <p:attrName>style.visibility</p:attrName>
                                        </p:attrNameLst>
                                      </p:cBhvr>
                                      <p:to>
                                        <p:strVal val="visible"/>
                                      </p:to>
                                    </p:set>
                                    <p:animEffect transition="in" filter="blinds(horizontal)">
                                      <p:cBhvr>
                                        <p:cTn id="10" dur="500"/>
                                        <p:tgtEl>
                                          <p:spTgt spid="498691">
                                            <p:txEl>
                                              <p:charRg st="0" end="2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8691">
                                            <p:txEl>
                                              <p:charRg st="25" end="65"/>
                                            </p:txEl>
                                          </p:spTgt>
                                        </p:tgtEl>
                                        <p:attrNameLst>
                                          <p:attrName>style.visibility</p:attrName>
                                        </p:attrNameLst>
                                      </p:cBhvr>
                                      <p:to>
                                        <p:strVal val="visible"/>
                                      </p:to>
                                    </p:set>
                                    <p:animEffect transition="in" filter="blinds(horizontal)">
                                      <p:cBhvr>
                                        <p:cTn id="15" dur="500"/>
                                        <p:tgtEl>
                                          <p:spTgt spid="498691">
                                            <p:txEl>
                                              <p:charRg st="25" end="6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8691">
                                            <p:txEl>
                                              <p:charRg st="65" end="106"/>
                                            </p:txEl>
                                          </p:spTgt>
                                        </p:tgtEl>
                                        <p:attrNameLst>
                                          <p:attrName>style.visibility</p:attrName>
                                        </p:attrNameLst>
                                      </p:cBhvr>
                                      <p:to>
                                        <p:strVal val="visible"/>
                                      </p:to>
                                    </p:set>
                                    <p:animEffect transition="in" filter="blinds(horizontal)">
                                      <p:cBhvr>
                                        <p:cTn id="20" dur="500"/>
                                        <p:tgtEl>
                                          <p:spTgt spid="498691">
                                            <p:txEl>
                                              <p:charRg st="65" end="10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98691">
                                            <p:txEl>
                                              <p:charRg st="106" end="139"/>
                                            </p:txEl>
                                          </p:spTgt>
                                        </p:tgtEl>
                                        <p:attrNameLst>
                                          <p:attrName>style.visibility</p:attrName>
                                        </p:attrNameLst>
                                      </p:cBhvr>
                                      <p:to>
                                        <p:strVal val="visible"/>
                                      </p:to>
                                    </p:set>
                                    <p:animEffect transition="in" filter="blinds(horizontal)">
                                      <p:cBhvr>
                                        <p:cTn id="25" dur="500"/>
                                        <p:tgtEl>
                                          <p:spTgt spid="498691">
                                            <p:txEl>
                                              <p:charRg st="106"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1279525" y="639763"/>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3.2.1 </a:t>
            </a:r>
            <a:r>
              <a:rPr lang="zh-CN" altLang="en-US" dirty="0">
                <a:solidFill>
                  <a:srgbClr val="C00000"/>
                </a:solidFill>
                <a:latin typeface="微软雅黑 Light" panose="020B0502040204020203" pitchFamily="34" charset="-122"/>
                <a:ea typeface="微软雅黑 Light" panose="020B0502040204020203" pitchFamily="34" charset="-122"/>
                <a:cs typeface="+mj-cs"/>
              </a:rPr>
              <a:t>片内总线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8674" name="Rectangle 3"/>
          <p:cNvSpPr>
            <a:spLocks noGrp="1"/>
          </p:cNvSpPr>
          <p:nvPr>
            <p:ph idx="1"/>
          </p:nvPr>
        </p:nvSpPr>
        <p:spPr>
          <a:xfrm>
            <a:off x="784225" y="2366963"/>
            <a:ext cx="7696200" cy="2087562"/>
          </a:xfrm>
          <a:ln/>
        </p:spPr>
        <p:txBody>
          <a:bodyPr vert="horz" wrap="square" lIns="91440" tIns="45720" rIns="91440" bIns="45720" anchor="t" anchorCtr="0"/>
          <a:p>
            <a:pPr algn="just"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rPr>
              <a:t>		      </a:t>
            </a:r>
            <a:r>
              <a:rPr lang="zh-CN" altLang="en-US" sz="3200" dirty="0">
                <a:solidFill>
                  <a:srgbClr val="2709BB"/>
                </a:solidFill>
                <a:latin typeface="微软雅黑 Light" panose="020B0502040204020203" pitchFamily="34" charset="-122"/>
                <a:ea typeface="微软雅黑 Light" panose="020B0502040204020203" pitchFamily="34" charset="-122"/>
                <a:cs typeface="+mn-cs"/>
              </a:rPr>
              <a:t>片内总线是指芯片内部的总线，如在</a:t>
            </a:r>
            <a:r>
              <a:rPr lang="en-US" altLang="zh-CN" sz="3200" dirty="0">
                <a:solidFill>
                  <a:srgbClr val="2709BB"/>
                </a:solidFill>
                <a:latin typeface="微软雅黑 Light" panose="020B0502040204020203" pitchFamily="34" charset="-122"/>
                <a:ea typeface="微软雅黑 Light" panose="020B0502040204020203" pitchFamily="34" charset="-122"/>
                <a:cs typeface="+mn-cs"/>
              </a:rPr>
              <a:t>CPU</a:t>
            </a:r>
            <a:r>
              <a:rPr lang="zh-CN" altLang="en-US" sz="3200" dirty="0">
                <a:solidFill>
                  <a:srgbClr val="2709BB"/>
                </a:solidFill>
                <a:latin typeface="微软雅黑 Light" panose="020B0502040204020203" pitchFamily="34" charset="-122"/>
                <a:ea typeface="微软雅黑 Light" panose="020B0502040204020203" pitchFamily="34" charset="-122"/>
                <a:cs typeface="+mn-cs"/>
              </a:rPr>
              <a:t>芯片内部，寄存器与寄存器之间、寄存器与算逻单元</a:t>
            </a:r>
            <a:r>
              <a:rPr lang="en-US" altLang="zh-CN" sz="3200" dirty="0">
                <a:solidFill>
                  <a:srgbClr val="2709BB"/>
                </a:solidFill>
                <a:latin typeface="微软雅黑 Light" panose="020B0502040204020203" pitchFamily="34" charset="-122"/>
                <a:ea typeface="微软雅黑 Light" panose="020B0502040204020203" pitchFamily="34" charset="-122"/>
                <a:cs typeface="+mn-cs"/>
              </a:rPr>
              <a:t>ALU</a:t>
            </a:r>
            <a:r>
              <a:rPr lang="zh-CN" altLang="en-US" sz="3200" dirty="0">
                <a:solidFill>
                  <a:srgbClr val="2709BB"/>
                </a:solidFill>
                <a:latin typeface="微软雅黑 Light" panose="020B0502040204020203" pitchFamily="34" charset="-122"/>
                <a:ea typeface="微软雅黑 Light" panose="020B0502040204020203" pitchFamily="34" charset="-122"/>
                <a:cs typeface="+mn-cs"/>
              </a:rPr>
              <a:t>之间都有总线连接。</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xfrm>
            <a:off x="1225550" y="596900"/>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3.2.2 </a:t>
            </a:r>
            <a:r>
              <a:rPr lang="zh-CN" altLang="en-US" dirty="0">
                <a:solidFill>
                  <a:srgbClr val="C00000"/>
                </a:solidFill>
                <a:latin typeface="微软雅黑 Light" panose="020B0502040204020203" pitchFamily="34" charset="-122"/>
                <a:ea typeface="微软雅黑 Light" panose="020B0502040204020203" pitchFamily="34" charset="-122"/>
                <a:cs typeface="+mj-cs"/>
              </a:rPr>
              <a:t>系统总线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2195" name="Rectangle 3"/>
          <p:cNvSpPr>
            <a:spLocks noGrp="1"/>
          </p:cNvSpPr>
          <p:nvPr>
            <p:ph idx="1"/>
          </p:nvPr>
        </p:nvSpPr>
        <p:spPr>
          <a:xfrm>
            <a:off x="1131888" y="1841500"/>
            <a:ext cx="7051675" cy="3889375"/>
          </a:xfrm>
          <a:ln/>
        </p:spPr>
        <p:txBody>
          <a:bodyPr vert="horz" wrap="square" lIns="91440" tIns="45720" rIns="91440" bIns="45720" anchor="t" anchorCtr="0"/>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zh-CN" altLang="en-US" dirty="0">
                <a:solidFill>
                  <a:srgbClr val="2709BB"/>
                </a:solidFill>
                <a:latin typeface="微软雅黑 Light" panose="020B0502040204020203" pitchFamily="34" charset="-122"/>
                <a:ea typeface="微软雅黑 Light" panose="020B0502040204020203" pitchFamily="34" charset="-122"/>
                <a:cs typeface="+mn-cs"/>
              </a:rPr>
              <a:t>系统总线是指</a:t>
            </a:r>
            <a:r>
              <a:rPr lang="en-US" altLang="zh-CN" dirty="0">
                <a:solidFill>
                  <a:srgbClr val="2709BB"/>
                </a:solidFill>
                <a:latin typeface="微软雅黑 Light" panose="020B0502040204020203" pitchFamily="34" charset="-122"/>
                <a:ea typeface="微软雅黑 Light" panose="020B0502040204020203" pitchFamily="34" charset="-122"/>
                <a:cs typeface="+mn-cs"/>
              </a:rPr>
              <a:t>CPU</a:t>
            </a:r>
            <a:r>
              <a:rPr lang="zh-CN" altLang="en-US" dirty="0">
                <a:solidFill>
                  <a:srgbClr val="2709BB"/>
                </a:solidFill>
                <a:latin typeface="微软雅黑 Light" panose="020B0502040204020203" pitchFamily="34" charset="-122"/>
                <a:ea typeface="微软雅黑 Light" panose="020B0502040204020203" pitchFamily="34" charset="-122"/>
                <a:cs typeface="+mn-cs"/>
              </a:rPr>
              <a:t>、主存、</a:t>
            </a:r>
            <a:r>
              <a:rPr lang="en-US" altLang="zh-CN" dirty="0">
                <a:solidFill>
                  <a:srgbClr val="2709BB"/>
                </a:solidFill>
                <a:latin typeface="微软雅黑 Light" panose="020B0502040204020203" pitchFamily="34" charset="-122"/>
                <a:ea typeface="微软雅黑 Light" panose="020B0502040204020203" pitchFamily="34" charset="-122"/>
                <a:cs typeface="+mn-cs"/>
              </a:rPr>
              <a:t>I</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r>
              <a:rPr lang="en-US" altLang="zh-CN" dirty="0">
                <a:solidFill>
                  <a:srgbClr val="2709BB"/>
                </a:solidFill>
                <a:latin typeface="微软雅黑 Light" panose="020B0502040204020203" pitchFamily="34" charset="-122"/>
                <a:ea typeface="微软雅黑 Light" panose="020B0502040204020203" pitchFamily="34" charset="-122"/>
                <a:cs typeface="+mn-cs"/>
              </a:rPr>
              <a:t>O</a:t>
            </a:r>
            <a:r>
              <a:rPr lang="zh-CN" altLang="en-US" dirty="0">
                <a:solidFill>
                  <a:srgbClr val="2709BB"/>
                </a:solidFill>
                <a:latin typeface="微软雅黑 Light" panose="020B0502040204020203" pitchFamily="34" charset="-122"/>
                <a:ea typeface="微软雅黑 Light" panose="020B0502040204020203" pitchFamily="34" charset="-122"/>
                <a:cs typeface="+mn-cs"/>
              </a:rPr>
              <a:t>各大部件之间的信息传输线，通常又叫作板级总线和板间总线。 按系统传输信息的不同分为三类：</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zh-CN" altLang="en-US" dirty="0">
                <a:solidFill>
                  <a:srgbClr val="2709BB"/>
                </a:solidFill>
                <a:latin typeface="微软雅黑 Light" panose="020B0502040204020203" pitchFamily="34" charset="-122"/>
                <a:ea typeface="微软雅黑 Light" panose="020B0502040204020203" pitchFamily="34" charset="-122"/>
                <a:cs typeface="+mn-cs"/>
              </a:rPr>
              <a:t>   </a:t>
            </a: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1.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数据总线</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2.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地址总线</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3.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控制总线</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xEl>
                                              <p:charRg st="0" end="69"/>
                                            </p:txEl>
                                          </p:spTgt>
                                        </p:tgtEl>
                                        <p:attrNameLst>
                                          <p:attrName>style.visibility</p:attrName>
                                        </p:attrNameLst>
                                      </p:cBhvr>
                                      <p:to>
                                        <p:strVal val="visible"/>
                                      </p:to>
                                    </p:set>
                                    <p:animEffect transition="in" filter="blinds(horizontal)">
                                      <p:cBhvr>
                                        <p:cTn id="7" dur="500"/>
                                        <p:tgtEl>
                                          <p:spTgt spid="392195">
                                            <p:txEl>
                                              <p:charRg st="0" end="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2195">
                                            <p:txEl>
                                              <p:charRg st="69" end="84"/>
                                            </p:txEl>
                                          </p:spTgt>
                                        </p:tgtEl>
                                        <p:attrNameLst>
                                          <p:attrName>style.visibility</p:attrName>
                                        </p:attrNameLst>
                                      </p:cBhvr>
                                      <p:to>
                                        <p:strVal val="visible"/>
                                      </p:to>
                                    </p:set>
                                    <p:animEffect transition="in" filter="blinds(horizontal)">
                                      <p:cBhvr>
                                        <p:cTn id="12" dur="500"/>
                                        <p:tgtEl>
                                          <p:spTgt spid="392195">
                                            <p:txEl>
                                              <p:charRg st="69" end="8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2195">
                                            <p:txEl>
                                              <p:charRg st="84" end="96"/>
                                            </p:txEl>
                                          </p:spTgt>
                                        </p:tgtEl>
                                        <p:attrNameLst>
                                          <p:attrName>style.visibility</p:attrName>
                                        </p:attrNameLst>
                                      </p:cBhvr>
                                      <p:to>
                                        <p:strVal val="visible"/>
                                      </p:to>
                                    </p:set>
                                    <p:animEffect transition="in" filter="blinds(horizontal)">
                                      <p:cBhvr>
                                        <p:cTn id="15" dur="500"/>
                                        <p:tgtEl>
                                          <p:spTgt spid="392195">
                                            <p:txEl>
                                              <p:charRg st="84" end="9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2195">
                                            <p:txEl>
                                              <p:charRg st="96" end="108"/>
                                            </p:txEl>
                                          </p:spTgt>
                                        </p:tgtEl>
                                        <p:attrNameLst>
                                          <p:attrName>style.visibility</p:attrName>
                                        </p:attrNameLst>
                                      </p:cBhvr>
                                      <p:to>
                                        <p:strVal val="visible"/>
                                      </p:to>
                                    </p:set>
                                    <p:animEffect transition="in" filter="blinds(horizontal)">
                                      <p:cBhvr>
                                        <p:cTn id="18" dur="500"/>
                                        <p:tgtEl>
                                          <p:spTgt spid="392195">
                                            <p:txEl>
                                              <p:charRg st="96"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1254125" y="614363"/>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 </a:t>
            </a:r>
            <a:r>
              <a:rPr lang="zh-CN" altLang="en-US" dirty="0">
                <a:solidFill>
                  <a:srgbClr val="C00000"/>
                </a:solidFill>
                <a:latin typeface="微软雅黑 Light" panose="020B0502040204020203" pitchFamily="34" charset="-122"/>
                <a:ea typeface="微软雅黑 Light" panose="020B0502040204020203" pitchFamily="34" charset="-122"/>
                <a:cs typeface="+mj-cs"/>
              </a:rPr>
              <a:t>数据总线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4243" name="Rectangle 3"/>
          <p:cNvSpPr>
            <a:spLocks noGrp="1"/>
          </p:cNvSpPr>
          <p:nvPr>
            <p:ph idx="1"/>
          </p:nvPr>
        </p:nvSpPr>
        <p:spPr>
          <a:xfrm>
            <a:off x="1177925" y="1857375"/>
            <a:ext cx="7162800" cy="319405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数据总线用来传输各功能部件之间的数据信息，它是双向传输总线</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其位数与机器字长、存储字长有关，一般为</a:t>
            </a:r>
            <a:r>
              <a:rPr lang="en-US" altLang="zh-CN" dirty="0">
                <a:solidFill>
                  <a:srgbClr val="C00000"/>
                </a:solidFill>
                <a:latin typeface="微软雅黑 Light" panose="020B0502040204020203" pitchFamily="34" charset="-122"/>
                <a:ea typeface="微软雅黑 Light" panose="020B0502040204020203" pitchFamily="34" charset="-122"/>
                <a:cs typeface="+mn-cs"/>
              </a:rPr>
              <a:t>8</a:t>
            </a:r>
            <a:r>
              <a:rPr lang="zh-CN" altLang="en-US" dirty="0">
                <a:solidFill>
                  <a:srgbClr val="C00000"/>
                </a:solidFill>
                <a:latin typeface="微软雅黑 Light" panose="020B0502040204020203" pitchFamily="34" charset="-122"/>
                <a:ea typeface="微软雅黑 Light" panose="020B0502040204020203" pitchFamily="34" charset="-122"/>
                <a:cs typeface="+mn-cs"/>
              </a:rPr>
              <a:t>位、</a:t>
            </a:r>
            <a:r>
              <a:rPr lang="en-US" altLang="zh-CN" dirty="0">
                <a:solidFill>
                  <a:srgbClr val="C00000"/>
                </a:solidFill>
                <a:latin typeface="微软雅黑 Light" panose="020B0502040204020203" pitchFamily="34" charset="-122"/>
                <a:ea typeface="微软雅黑 Light" panose="020B0502040204020203" pitchFamily="34" charset="-122"/>
                <a:cs typeface="+mn-cs"/>
              </a:rPr>
              <a:t>16</a:t>
            </a:r>
            <a:r>
              <a:rPr lang="zh-CN" altLang="en-US" dirty="0">
                <a:solidFill>
                  <a:srgbClr val="C00000"/>
                </a:solidFill>
                <a:latin typeface="微软雅黑 Light" panose="020B0502040204020203" pitchFamily="34" charset="-122"/>
                <a:ea typeface="微软雅黑 Light" panose="020B0502040204020203" pitchFamily="34" charset="-122"/>
                <a:cs typeface="+mn-cs"/>
              </a:rPr>
              <a:t>位或</a:t>
            </a:r>
            <a:r>
              <a:rPr lang="en-US" altLang="zh-CN" dirty="0">
                <a:solidFill>
                  <a:srgbClr val="C00000"/>
                </a:solidFill>
                <a:latin typeface="微软雅黑 Light" panose="020B0502040204020203" pitchFamily="34" charset="-122"/>
                <a:ea typeface="微软雅黑 Light" panose="020B0502040204020203" pitchFamily="34" charset="-122"/>
                <a:cs typeface="+mn-cs"/>
              </a:rPr>
              <a:t>32</a:t>
            </a:r>
            <a:r>
              <a:rPr lang="zh-CN" altLang="en-US" dirty="0">
                <a:solidFill>
                  <a:srgbClr val="C00000"/>
                </a:solidFill>
                <a:latin typeface="微软雅黑 Light" panose="020B0502040204020203" pitchFamily="34" charset="-122"/>
                <a:ea typeface="微软雅黑 Light" panose="020B0502040204020203" pitchFamily="34" charset="-122"/>
                <a:cs typeface="+mn-cs"/>
              </a:rPr>
              <a:t>位。</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数据总线的条数称为数据总线宽度，它是衡量系统性能的一个重要参数。</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0723"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3.2.2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blinds(horizontal)">
                                      <p:cBhvr>
                                        <p:cTn id="7" dur="500"/>
                                        <p:tgtEl>
                                          <p:spTgt spid="3942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4243">
                                            <p:txEl>
                                              <p:charRg st="0" end="30"/>
                                            </p:txEl>
                                          </p:spTgt>
                                        </p:tgtEl>
                                        <p:attrNameLst>
                                          <p:attrName>style.visibility</p:attrName>
                                        </p:attrNameLst>
                                      </p:cBhvr>
                                      <p:to>
                                        <p:strVal val="visible"/>
                                      </p:to>
                                    </p:set>
                                    <p:animEffect transition="in" filter="blinds(horizontal)">
                                      <p:cBhvr>
                                        <p:cTn id="10" dur="500"/>
                                        <p:tgtEl>
                                          <p:spTgt spid="394243">
                                            <p:txEl>
                                              <p:charRg st="0" end="3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4243">
                                            <p:txEl>
                                              <p:charRg st="30" end="61"/>
                                            </p:txEl>
                                          </p:spTgt>
                                        </p:tgtEl>
                                        <p:attrNameLst>
                                          <p:attrName>style.visibility</p:attrName>
                                        </p:attrNameLst>
                                      </p:cBhvr>
                                      <p:to>
                                        <p:strVal val="visible"/>
                                      </p:to>
                                    </p:set>
                                    <p:animEffect transition="in" filter="blinds(horizontal)">
                                      <p:cBhvr>
                                        <p:cTn id="15" dur="500"/>
                                        <p:tgtEl>
                                          <p:spTgt spid="394243">
                                            <p:txEl>
                                              <p:charRg st="30" end="6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4243">
                                            <p:txEl>
                                              <p:charRg st="61" end="94"/>
                                            </p:txEl>
                                          </p:spTgt>
                                        </p:tgtEl>
                                        <p:attrNameLst>
                                          <p:attrName>style.visibility</p:attrName>
                                        </p:attrNameLst>
                                      </p:cBhvr>
                                      <p:to>
                                        <p:strVal val="visible"/>
                                      </p:to>
                                    </p:set>
                                    <p:animEffect transition="in" filter="blinds(horizontal)">
                                      <p:cBhvr>
                                        <p:cTn id="20" dur="500"/>
                                        <p:tgtEl>
                                          <p:spTgt spid="394243">
                                            <p:txEl>
                                              <p:charRg st="61"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1249363" y="639763"/>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2. </a:t>
            </a:r>
            <a:r>
              <a:rPr lang="zh-CN" altLang="en-US" dirty="0">
                <a:solidFill>
                  <a:srgbClr val="C00000"/>
                </a:solidFill>
                <a:latin typeface="微软雅黑 Light" panose="020B0502040204020203" pitchFamily="34" charset="-122"/>
                <a:ea typeface="微软雅黑 Light" panose="020B0502040204020203" pitchFamily="34" charset="-122"/>
                <a:cs typeface="+mj-cs"/>
              </a:rPr>
              <a:t>地址总线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5267" name="Rectangle 3"/>
          <p:cNvSpPr>
            <a:spLocks noGrp="1"/>
          </p:cNvSpPr>
          <p:nvPr>
            <p:ph idx="1"/>
          </p:nvPr>
        </p:nvSpPr>
        <p:spPr>
          <a:xfrm>
            <a:off x="1638300" y="1866900"/>
            <a:ext cx="6129338" cy="320357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地址总线主要用来指出数据总线上的源数据或目的数据在主存单元或</a:t>
            </a:r>
            <a:r>
              <a:rPr lang="en-US" altLang="zh-CN" dirty="0">
                <a:solidFill>
                  <a:srgbClr val="2709BB"/>
                </a:solidFill>
                <a:latin typeface="微软雅黑 Light" panose="020B0502040204020203" pitchFamily="34" charset="-122"/>
                <a:ea typeface="微软雅黑 Light" panose="020B0502040204020203" pitchFamily="34" charset="-122"/>
                <a:cs typeface="+mn-cs"/>
              </a:rPr>
              <a:t>I/O</a:t>
            </a:r>
            <a:r>
              <a:rPr lang="zh-CN" altLang="en-US" dirty="0">
                <a:solidFill>
                  <a:srgbClr val="2709BB"/>
                </a:solidFill>
                <a:latin typeface="微软雅黑 Light" panose="020B0502040204020203" pitchFamily="34" charset="-122"/>
                <a:ea typeface="微软雅黑 Light" panose="020B0502040204020203" pitchFamily="34" charset="-122"/>
                <a:cs typeface="+mn-cs"/>
              </a:rPr>
              <a:t>端口的地址</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它是单向传输的。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地址线的位数与存储单元的个数有关。</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1747"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3.2.2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5267"/>
                                        </p:tgtEl>
                                        <p:attrNameLst>
                                          <p:attrName>style.visibility</p:attrName>
                                        </p:attrNameLst>
                                      </p:cBhvr>
                                      <p:to>
                                        <p:strVal val="visible"/>
                                      </p:to>
                                    </p:set>
                                    <p:animEffect transition="in" filter="blinds(horizontal)">
                                      <p:cBhvr>
                                        <p:cTn id="7" dur="500"/>
                                        <p:tgtEl>
                                          <p:spTgt spid="3952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5267">
                                            <p:txEl>
                                              <p:charRg st="0" end="39"/>
                                            </p:txEl>
                                          </p:spTgt>
                                        </p:tgtEl>
                                        <p:attrNameLst>
                                          <p:attrName>style.visibility</p:attrName>
                                        </p:attrNameLst>
                                      </p:cBhvr>
                                      <p:to>
                                        <p:strVal val="visible"/>
                                      </p:to>
                                    </p:set>
                                    <p:animEffect transition="in" filter="blinds(horizontal)">
                                      <p:cBhvr>
                                        <p:cTn id="10" dur="500"/>
                                        <p:tgtEl>
                                          <p:spTgt spid="395267">
                                            <p:txEl>
                                              <p:charRg st="0" end="3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5267">
                                            <p:txEl>
                                              <p:charRg st="39" end="48"/>
                                            </p:txEl>
                                          </p:spTgt>
                                        </p:tgtEl>
                                        <p:attrNameLst>
                                          <p:attrName>style.visibility</p:attrName>
                                        </p:attrNameLst>
                                      </p:cBhvr>
                                      <p:to>
                                        <p:strVal val="visible"/>
                                      </p:to>
                                    </p:set>
                                    <p:animEffect transition="in" filter="blinds(horizontal)">
                                      <p:cBhvr>
                                        <p:cTn id="15" dur="500"/>
                                        <p:tgtEl>
                                          <p:spTgt spid="395267">
                                            <p:txEl>
                                              <p:charRg st="39" end="4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5267">
                                            <p:txEl>
                                              <p:charRg st="48" end="66"/>
                                            </p:txEl>
                                          </p:spTgt>
                                        </p:tgtEl>
                                        <p:attrNameLst>
                                          <p:attrName>style.visibility</p:attrName>
                                        </p:attrNameLst>
                                      </p:cBhvr>
                                      <p:to>
                                        <p:strVal val="visible"/>
                                      </p:to>
                                    </p:set>
                                    <p:animEffect transition="in" filter="blinds(horizontal)">
                                      <p:cBhvr>
                                        <p:cTn id="20" dur="500"/>
                                        <p:tgtEl>
                                          <p:spTgt spid="395267">
                                            <p:txEl>
                                              <p:charRg st="48"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 </a:t>
            </a:r>
            <a:r>
              <a:rPr lang="zh-CN" altLang="en-US" dirty="0">
                <a:solidFill>
                  <a:srgbClr val="C00000"/>
                </a:solidFill>
                <a:latin typeface="微软雅黑 Light" panose="020B0502040204020203" pitchFamily="34" charset="-122"/>
                <a:ea typeface="微软雅黑 Light" panose="020B0502040204020203" pitchFamily="34" charset="-122"/>
                <a:cs typeface="+mj-cs"/>
              </a:rPr>
              <a:t>控制总线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6291" name="Rectangle 3"/>
          <p:cNvSpPr>
            <a:spLocks noGrp="1"/>
          </p:cNvSpPr>
          <p:nvPr>
            <p:ph idx="1"/>
          </p:nvPr>
        </p:nvSpPr>
        <p:spPr>
          <a:xfrm>
            <a:off x="1303338" y="1881188"/>
            <a:ext cx="6845300" cy="3705225"/>
          </a:xfrm>
          <a:solidFill>
            <a:schemeClr val="bg1"/>
          </a:solidFill>
          <a:ln>
            <a:solidFill>
              <a:srgbClr val="2709BB"/>
            </a:solidFill>
            <a:miter/>
          </a:ln>
        </p:spPr>
        <p:txBody>
          <a:bodyPr vert="horz" wrap="square" lIns="91440" tIns="45720" rIns="91440" bIns="45720" anchor="t" anchorCtr="0"/>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由于数据总线、地址总线都是被挂在总线上的所有部件共享的，分配各部件的总线使用权依靠控制总线来完成</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控制总线是用来发出各种控制信号的传输线。</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对任一控制线而言，它的传输只能是单向的。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2771"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3.2.2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6291"/>
                                        </p:tgtEl>
                                        <p:attrNameLst>
                                          <p:attrName>style.visibility</p:attrName>
                                        </p:attrNameLst>
                                      </p:cBhvr>
                                      <p:to>
                                        <p:strVal val="visible"/>
                                      </p:to>
                                    </p:set>
                                    <p:animEffect transition="in" filter="blinds(horizontal)">
                                      <p:cBhvr>
                                        <p:cTn id="7" dur="500"/>
                                        <p:tgtEl>
                                          <p:spTgt spid="3962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6291">
                                            <p:txEl>
                                              <p:charRg st="0" end="49"/>
                                            </p:txEl>
                                          </p:spTgt>
                                        </p:tgtEl>
                                        <p:attrNameLst>
                                          <p:attrName>style.visibility</p:attrName>
                                        </p:attrNameLst>
                                      </p:cBhvr>
                                      <p:to>
                                        <p:strVal val="visible"/>
                                      </p:to>
                                    </p:set>
                                    <p:animEffect transition="in" filter="blinds(horizontal)">
                                      <p:cBhvr>
                                        <p:cTn id="10" dur="500"/>
                                        <p:tgtEl>
                                          <p:spTgt spid="396291">
                                            <p:txEl>
                                              <p:charRg st="0" end="4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6291">
                                            <p:txEl>
                                              <p:charRg st="49" end="70"/>
                                            </p:txEl>
                                          </p:spTgt>
                                        </p:tgtEl>
                                        <p:attrNameLst>
                                          <p:attrName>style.visibility</p:attrName>
                                        </p:attrNameLst>
                                      </p:cBhvr>
                                      <p:to>
                                        <p:strVal val="visible"/>
                                      </p:to>
                                    </p:set>
                                    <p:animEffect transition="in" filter="blinds(horizontal)">
                                      <p:cBhvr>
                                        <p:cTn id="15" dur="500"/>
                                        <p:tgtEl>
                                          <p:spTgt spid="396291">
                                            <p:txEl>
                                              <p:charRg st="49" end="7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6291">
                                            <p:txEl>
                                              <p:charRg st="70" end="91"/>
                                            </p:txEl>
                                          </p:spTgt>
                                        </p:tgtEl>
                                        <p:attrNameLst>
                                          <p:attrName>style.visibility</p:attrName>
                                        </p:attrNameLst>
                                      </p:cBhvr>
                                      <p:to>
                                        <p:strVal val="visible"/>
                                      </p:to>
                                    </p:set>
                                    <p:animEffect transition="in" filter="blinds(horizontal)">
                                      <p:cBhvr>
                                        <p:cTn id="20" dur="500"/>
                                        <p:tgtEl>
                                          <p:spTgt spid="396291">
                                            <p:txEl>
                                              <p:charRg st="70"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1235075" y="579438"/>
            <a:ext cx="7696200" cy="685800"/>
          </a:xfrm>
          <a:ln/>
        </p:spPr>
        <p:txBody>
          <a:bodyPr vert="horz" wrap="square" lIns="91440" tIns="45720" rIns="91440" bIns="45720" anchor="t" anchorCtr="0"/>
          <a:p>
            <a:pPr defTabSz="457200"/>
            <a:r>
              <a:rPr lang="zh-CN" altLang="en-US" sz="4800" dirty="0">
                <a:solidFill>
                  <a:srgbClr val="C00000"/>
                </a:solidFill>
                <a:latin typeface="微软雅黑 Light" panose="020B0502040204020203" pitchFamily="34" charset="-122"/>
                <a:ea typeface="微软雅黑 Light" panose="020B0502040204020203" pitchFamily="34" charset="-122"/>
                <a:cs typeface="+mj-cs"/>
              </a:rPr>
              <a:t>常见的控制信号</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7315" name="Rectangle 3"/>
          <p:cNvSpPr>
            <a:spLocks noGrp="1"/>
          </p:cNvSpPr>
          <p:nvPr>
            <p:ph idx="1"/>
          </p:nvPr>
        </p:nvSpPr>
        <p:spPr>
          <a:xfrm>
            <a:off x="603250" y="1708150"/>
            <a:ext cx="8147050" cy="4186238"/>
          </a:xfrm>
          <a:solidFill>
            <a:schemeClr val="bg1"/>
          </a:solidFill>
          <a:ln>
            <a:solidFill>
              <a:srgbClr val="2709BB"/>
            </a:solidFill>
            <a:miter/>
          </a:ln>
        </p:spPr>
        <p:txBody>
          <a:bodyPr vert="horz" wrap="square" lIns="91440" tIns="45720" rIns="91440" bIns="45720" anchor="t" anchorCtr="0"/>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时钟：用来同步各种操作；</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复位：表示各模块恢复初始状态；</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总线请求：表示某部件需获得总线使用权；</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总线允许：表示需要总线使用权的部件已获得控制权；</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中断请求：表示某部件提出中断请求；</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中断确认：表示中断请求以被接收；</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3795"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3.2.2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blinds(horizontal)">
                                      <p:cBhvr>
                                        <p:cTn id="7" dur="500"/>
                                        <p:tgtEl>
                                          <p:spTgt spid="3973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7315">
                                            <p:txEl>
                                              <p:charRg st="0" end="13"/>
                                            </p:txEl>
                                          </p:spTgt>
                                        </p:tgtEl>
                                        <p:attrNameLst>
                                          <p:attrName>style.visibility</p:attrName>
                                        </p:attrNameLst>
                                      </p:cBhvr>
                                      <p:to>
                                        <p:strVal val="visible"/>
                                      </p:to>
                                    </p:set>
                                    <p:animEffect transition="in" filter="blinds(horizontal)">
                                      <p:cBhvr>
                                        <p:cTn id="10" dur="500"/>
                                        <p:tgtEl>
                                          <p:spTgt spid="397315">
                                            <p:txEl>
                                              <p:charRg st="0"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7315">
                                            <p:txEl>
                                              <p:charRg st="13" end="29"/>
                                            </p:txEl>
                                          </p:spTgt>
                                        </p:tgtEl>
                                        <p:attrNameLst>
                                          <p:attrName>style.visibility</p:attrName>
                                        </p:attrNameLst>
                                      </p:cBhvr>
                                      <p:to>
                                        <p:strVal val="visible"/>
                                      </p:to>
                                    </p:set>
                                    <p:animEffect transition="in" filter="blinds(horizontal)">
                                      <p:cBhvr>
                                        <p:cTn id="15" dur="500"/>
                                        <p:tgtEl>
                                          <p:spTgt spid="397315">
                                            <p:txEl>
                                              <p:charRg st="13" end="2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7315">
                                            <p:txEl>
                                              <p:charRg st="29" end="49"/>
                                            </p:txEl>
                                          </p:spTgt>
                                        </p:tgtEl>
                                        <p:attrNameLst>
                                          <p:attrName>style.visibility</p:attrName>
                                        </p:attrNameLst>
                                      </p:cBhvr>
                                      <p:to>
                                        <p:strVal val="visible"/>
                                      </p:to>
                                    </p:set>
                                    <p:animEffect transition="in" filter="blinds(horizontal)">
                                      <p:cBhvr>
                                        <p:cTn id="20" dur="500"/>
                                        <p:tgtEl>
                                          <p:spTgt spid="397315">
                                            <p:txEl>
                                              <p:charRg st="29" end="4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7315">
                                            <p:txEl>
                                              <p:charRg st="49" end="74"/>
                                            </p:txEl>
                                          </p:spTgt>
                                        </p:tgtEl>
                                        <p:attrNameLst>
                                          <p:attrName>style.visibility</p:attrName>
                                        </p:attrNameLst>
                                      </p:cBhvr>
                                      <p:to>
                                        <p:strVal val="visible"/>
                                      </p:to>
                                    </p:set>
                                    <p:animEffect transition="in" filter="blinds(horizontal)">
                                      <p:cBhvr>
                                        <p:cTn id="25" dur="500"/>
                                        <p:tgtEl>
                                          <p:spTgt spid="397315">
                                            <p:txEl>
                                              <p:charRg st="49" end="7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97315">
                                            <p:txEl>
                                              <p:charRg st="74" end="92"/>
                                            </p:txEl>
                                          </p:spTgt>
                                        </p:tgtEl>
                                        <p:attrNameLst>
                                          <p:attrName>style.visibility</p:attrName>
                                        </p:attrNameLst>
                                      </p:cBhvr>
                                      <p:to>
                                        <p:strVal val="visible"/>
                                      </p:to>
                                    </p:set>
                                    <p:animEffect transition="in" filter="blinds(horizontal)">
                                      <p:cBhvr>
                                        <p:cTn id="30" dur="500"/>
                                        <p:tgtEl>
                                          <p:spTgt spid="397315">
                                            <p:txEl>
                                              <p:charRg st="74" end="9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97315">
                                            <p:txEl>
                                              <p:charRg st="92" end="109"/>
                                            </p:txEl>
                                          </p:spTgt>
                                        </p:tgtEl>
                                        <p:attrNameLst>
                                          <p:attrName>style.visibility</p:attrName>
                                        </p:attrNameLst>
                                      </p:cBhvr>
                                      <p:to>
                                        <p:strVal val="visible"/>
                                      </p:to>
                                    </p:set>
                                    <p:animEffect transition="in" filter="blinds(horizontal)">
                                      <p:cBhvr>
                                        <p:cTn id="35" dur="500"/>
                                        <p:tgtEl>
                                          <p:spTgt spid="397315">
                                            <p:txEl>
                                              <p:charRg st="92"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225550" y="571500"/>
            <a:ext cx="7696200" cy="685800"/>
          </a:xfrm>
          <a:ln/>
        </p:spPr>
        <p:txBody>
          <a:bodyPr vert="horz" wrap="square" lIns="91440" tIns="45720" rIns="91440" bIns="45720" anchor="t" anchorCtr="0"/>
          <a:p>
            <a:pPr defTabSz="457200"/>
            <a:r>
              <a:rPr lang="zh-CN" altLang="en-US" sz="4800" dirty="0">
                <a:solidFill>
                  <a:srgbClr val="C00000"/>
                </a:solidFill>
                <a:latin typeface="微软雅黑 Light" panose="020B0502040204020203" pitchFamily="34" charset="-122"/>
                <a:ea typeface="微软雅黑 Light" panose="020B0502040204020203" pitchFamily="34" charset="-122"/>
                <a:cs typeface="+mj-cs"/>
              </a:rPr>
              <a:t>常见的控制信号</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7315" name="Rectangle 3"/>
          <p:cNvSpPr>
            <a:spLocks noGrp="1"/>
          </p:cNvSpPr>
          <p:nvPr>
            <p:ph idx="1"/>
          </p:nvPr>
        </p:nvSpPr>
        <p:spPr>
          <a:xfrm>
            <a:off x="1149350" y="1527175"/>
            <a:ext cx="6999288" cy="4638675"/>
          </a:xfrm>
          <a:solidFill>
            <a:schemeClr val="bg1"/>
          </a:solidFill>
          <a:ln>
            <a:solidFill>
              <a:srgbClr val="2709BB"/>
            </a:solidFill>
            <a:miter/>
          </a:ln>
        </p:spPr>
        <p:txBody>
          <a:bodyPr vert="horz" wrap="square" lIns="91440" tIns="45720" rIns="91440" bIns="45720" anchor="t" anchorCtr="0"/>
          <a:p>
            <a:pPr algn="just" defTabSz="457200">
              <a:lnSpc>
                <a:spcPts val="32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存储器写：将数据总线数据写至存储器指定地址单元；</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2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存储器读：将指定存储单元中的数据读到数据总线上；</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200"/>
              </a:lnSpc>
              <a:spcBef>
                <a:spcPts val="400"/>
              </a:spcBef>
              <a:spcAft>
                <a:spcPts val="400"/>
              </a:spcAft>
              <a:buClr>
                <a:srgbClr val="2709BB"/>
              </a:buClr>
            </a:pPr>
            <a:r>
              <a:rPr lang="en-US" altLang="zh-CN" dirty="0">
                <a:solidFill>
                  <a:srgbClr val="2709BB"/>
                </a:solidFill>
                <a:latin typeface="微软雅黑 Light" panose="020B0502040204020203" pitchFamily="34" charset="-122"/>
                <a:ea typeface="微软雅黑 Light" panose="020B0502040204020203" pitchFamily="34" charset="-122"/>
                <a:cs typeface="+mn-cs"/>
              </a:rPr>
              <a:t>I</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r>
              <a:rPr lang="en-US" altLang="zh-CN" dirty="0">
                <a:solidFill>
                  <a:srgbClr val="2709BB"/>
                </a:solidFill>
                <a:latin typeface="微软雅黑 Light" panose="020B0502040204020203" pitchFamily="34" charset="-122"/>
                <a:ea typeface="微软雅黑 Light" panose="020B0502040204020203" pitchFamily="34" charset="-122"/>
                <a:cs typeface="+mn-cs"/>
              </a:rPr>
              <a:t>O</a:t>
            </a:r>
            <a:r>
              <a:rPr lang="zh-CN" altLang="en-US" dirty="0">
                <a:solidFill>
                  <a:srgbClr val="2709BB"/>
                </a:solidFill>
                <a:latin typeface="微软雅黑 Light" panose="020B0502040204020203" pitchFamily="34" charset="-122"/>
                <a:ea typeface="微软雅黑 Light" panose="020B0502040204020203" pitchFamily="34" charset="-122"/>
                <a:cs typeface="+mn-cs"/>
              </a:rPr>
              <a:t>读：从指定的</a:t>
            </a:r>
            <a:r>
              <a:rPr lang="en-US" altLang="zh-CN" dirty="0">
                <a:solidFill>
                  <a:srgbClr val="2709BB"/>
                </a:solidFill>
                <a:latin typeface="微软雅黑 Light" panose="020B0502040204020203" pitchFamily="34" charset="-122"/>
                <a:ea typeface="微软雅黑 Light" panose="020B0502040204020203" pitchFamily="34" charset="-122"/>
                <a:cs typeface="+mn-cs"/>
              </a:rPr>
              <a:t>I</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r>
              <a:rPr lang="en-US" altLang="zh-CN" dirty="0">
                <a:solidFill>
                  <a:srgbClr val="2709BB"/>
                </a:solidFill>
                <a:latin typeface="微软雅黑 Light" panose="020B0502040204020203" pitchFamily="34" charset="-122"/>
                <a:ea typeface="微软雅黑 Light" panose="020B0502040204020203" pitchFamily="34" charset="-122"/>
                <a:cs typeface="+mn-cs"/>
              </a:rPr>
              <a:t>O</a:t>
            </a:r>
            <a:r>
              <a:rPr lang="zh-CN" altLang="en-US" dirty="0">
                <a:solidFill>
                  <a:srgbClr val="2709BB"/>
                </a:solidFill>
                <a:latin typeface="微软雅黑 Light" panose="020B0502040204020203" pitchFamily="34" charset="-122"/>
                <a:ea typeface="微软雅黑 Light" panose="020B0502040204020203" pitchFamily="34" charset="-122"/>
                <a:cs typeface="+mn-cs"/>
              </a:rPr>
              <a:t>端口将数据读到数据总线上；</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200"/>
              </a:lnSpc>
              <a:spcBef>
                <a:spcPts val="400"/>
              </a:spcBef>
              <a:spcAft>
                <a:spcPts val="400"/>
              </a:spcAft>
              <a:buClr>
                <a:srgbClr val="2709BB"/>
              </a:buClr>
            </a:pPr>
            <a:r>
              <a:rPr lang="en-US" altLang="zh-CN" dirty="0">
                <a:solidFill>
                  <a:srgbClr val="2709BB"/>
                </a:solidFill>
                <a:latin typeface="微软雅黑 Light" panose="020B0502040204020203" pitchFamily="34" charset="-122"/>
                <a:ea typeface="微软雅黑 Light" panose="020B0502040204020203" pitchFamily="34" charset="-122"/>
                <a:cs typeface="+mn-cs"/>
              </a:rPr>
              <a:t>I</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r>
              <a:rPr lang="en-US" altLang="zh-CN" dirty="0">
                <a:solidFill>
                  <a:srgbClr val="2709BB"/>
                </a:solidFill>
                <a:latin typeface="微软雅黑 Light" panose="020B0502040204020203" pitchFamily="34" charset="-122"/>
                <a:ea typeface="微软雅黑 Light" panose="020B0502040204020203" pitchFamily="34" charset="-122"/>
                <a:cs typeface="+mn-cs"/>
              </a:rPr>
              <a:t>O</a:t>
            </a:r>
            <a:r>
              <a:rPr lang="zh-CN" altLang="en-US" dirty="0">
                <a:solidFill>
                  <a:srgbClr val="2709BB"/>
                </a:solidFill>
                <a:latin typeface="微软雅黑 Light" panose="020B0502040204020203" pitchFamily="34" charset="-122"/>
                <a:ea typeface="微软雅黑 Light" panose="020B0502040204020203" pitchFamily="34" charset="-122"/>
                <a:cs typeface="+mn-cs"/>
              </a:rPr>
              <a:t>写：将数据总线上的数据输出到指定的</a:t>
            </a:r>
            <a:r>
              <a:rPr lang="en-US" altLang="zh-CN" dirty="0">
                <a:solidFill>
                  <a:srgbClr val="2709BB"/>
                </a:solidFill>
                <a:latin typeface="微软雅黑 Light" panose="020B0502040204020203" pitchFamily="34" charset="-122"/>
                <a:ea typeface="微软雅黑 Light" panose="020B0502040204020203" pitchFamily="34" charset="-122"/>
                <a:cs typeface="+mn-cs"/>
              </a:rPr>
              <a:t>I</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r>
              <a:rPr lang="en-US" altLang="zh-CN" dirty="0">
                <a:solidFill>
                  <a:srgbClr val="2709BB"/>
                </a:solidFill>
                <a:latin typeface="微软雅黑 Light" panose="020B0502040204020203" pitchFamily="34" charset="-122"/>
                <a:ea typeface="微软雅黑 Light" panose="020B0502040204020203" pitchFamily="34" charset="-122"/>
                <a:cs typeface="+mn-cs"/>
              </a:rPr>
              <a:t>O</a:t>
            </a:r>
            <a:r>
              <a:rPr lang="zh-CN" altLang="en-US" dirty="0">
                <a:solidFill>
                  <a:srgbClr val="2709BB"/>
                </a:solidFill>
                <a:latin typeface="微软雅黑 Light" panose="020B0502040204020203" pitchFamily="34" charset="-122"/>
                <a:ea typeface="微软雅黑 Light" panose="020B0502040204020203" pitchFamily="34" charset="-122"/>
                <a:cs typeface="+mn-cs"/>
              </a:rPr>
              <a:t>端口内；</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2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数据确认：表示数据己被接收或已被读到总线上。</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4819"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3.2.2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blinds(horizontal)">
                                      <p:cBhvr>
                                        <p:cTn id="7" dur="500"/>
                                        <p:tgtEl>
                                          <p:spTgt spid="3973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7315">
                                            <p:txEl>
                                              <p:charRg st="0" end="25"/>
                                            </p:txEl>
                                          </p:spTgt>
                                        </p:tgtEl>
                                        <p:attrNameLst>
                                          <p:attrName>style.visibility</p:attrName>
                                        </p:attrNameLst>
                                      </p:cBhvr>
                                      <p:to>
                                        <p:strVal val="visible"/>
                                      </p:to>
                                    </p:set>
                                    <p:animEffect transition="in" filter="blinds(horizontal)">
                                      <p:cBhvr>
                                        <p:cTn id="10" dur="500"/>
                                        <p:tgtEl>
                                          <p:spTgt spid="397315">
                                            <p:txEl>
                                              <p:charRg st="0" end="2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7315">
                                            <p:txEl>
                                              <p:charRg st="25" end="50"/>
                                            </p:txEl>
                                          </p:spTgt>
                                        </p:tgtEl>
                                        <p:attrNameLst>
                                          <p:attrName>style.visibility</p:attrName>
                                        </p:attrNameLst>
                                      </p:cBhvr>
                                      <p:to>
                                        <p:strVal val="visible"/>
                                      </p:to>
                                    </p:set>
                                    <p:animEffect transition="in" filter="blinds(horizontal)">
                                      <p:cBhvr>
                                        <p:cTn id="15" dur="500"/>
                                        <p:tgtEl>
                                          <p:spTgt spid="397315">
                                            <p:txEl>
                                              <p:charRg st="25" end="5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7315">
                                            <p:txEl>
                                              <p:charRg st="50" end="76"/>
                                            </p:txEl>
                                          </p:spTgt>
                                        </p:tgtEl>
                                        <p:attrNameLst>
                                          <p:attrName>style.visibility</p:attrName>
                                        </p:attrNameLst>
                                      </p:cBhvr>
                                      <p:to>
                                        <p:strVal val="visible"/>
                                      </p:to>
                                    </p:set>
                                    <p:animEffect transition="in" filter="blinds(horizontal)">
                                      <p:cBhvr>
                                        <p:cTn id="20" dur="500"/>
                                        <p:tgtEl>
                                          <p:spTgt spid="397315">
                                            <p:txEl>
                                              <p:charRg st="50" end="7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7315">
                                            <p:txEl>
                                              <p:charRg st="76" end="104"/>
                                            </p:txEl>
                                          </p:spTgt>
                                        </p:tgtEl>
                                        <p:attrNameLst>
                                          <p:attrName>style.visibility</p:attrName>
                                        </p:attrNameLst>
                                      </p:cBhvr>
                                      <p:to>
                                        <p:strVal val="visible"/>
                                      </p:to>
                                    </p:set>
                                    <p:animEffect transition="in" filter="blinds(horizontal)">
                                      <p:cBhvr>
                                        <p:cTn id="25" dur="500"/>
                                        <p:tgtEl>
                                          <p:spTgt spid="397315">
                                            <p:txEl>
                                              <p:charRg st="76" end="10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97315">
                                            <p:txEl>
                                              <p:charRg st="104" end="127"/>
                                            </p:txEl>
                                          </p:spTgt>
                                        </p:tgtEl>
                                        <p:attrNameLst>
                                          <p:attrName>style.visibility</p:attrName>
                                        </p:attrNameLst>
                                      </p:cBhvr>
                                      <p:to>
                                        <p:strVal val="visible"/>
                                      </p:to>
                                    </p:set>
                                    <p:animEffect transition="in" filter="blinds(horizontal)">
                                      <p:cBhvr>
                                        <p:cTn id="30" dur="500"/>
                                        <p:tgtEl>
                                          <p:spTgt spid="397315">
                                            <p:txEl>
                                              <p:charRg st="104"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animBg="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1189038" y="592138"/>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3.2.3 </a:t>
            </a:r>
            <a:r>
              <a:rPr lang="zh-CN" altLang="en-US" dirty="0">
                <a:solidFill>
                  <a:srgbClr val="C00000"/>
                </a:solidFill>
                <a:latin typeface="微软雅黑 Light" panose="020B0502040204020203" pitchFamily="34" charset="-122"/>
                <a:ea typeface="微软雅黑 Light" panose="020B0502040204020203" pitchFamily="34" charset="-122"/>
                <a:cs typeface="+mj-cs"/>
              </a:rPr>
              <a:t>通信总线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3219" name="Rectangle 3"/>
          <p:cNvSpPr>
            <a:spLocks noGrp="1"/>
          </p:cNvSpPr>
          <p:nvPr>
            <p:ph idx="1"/>
          </p:nvPr>
        </p:nvSpPr>
        <p:spPr>
          <a:xfrm>
            <a:off x="1143000" y="1752600"/>
            <a:ext cx="7059613" cy="3281363"/>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用于计算机系统之间或计算机系统与其他系统之间的通信。</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这类总线在外部连接、距离远近、速度快慢、工作方式等等，差别极大</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按传输方式可分为两种：串行通信总线和并行通信总线。</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3219"/>
                                        </p:tgtEl>
                                        <p:attrNameLst>
                                          <p:attrName>style.visibility</p:attrName>
                                        </p:attrNameLst>
                                      </p:cBhvr>
                                      <p:to>
                                        <p:strVal val="visible"/>
                                      </p:to>
                                    </p:set>
                                    <p:animEffect transition="in" filter="blinds(horizontal)">
                                      <p:cBhvr>
                                        <p:cTn id="7" dur="500"/>
                                        <p:tgtEl>
                                          <p:spTgt spid="3932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3219">
                                            <p:txEl>
                                              <p:charRg st="0" end="27"/>
                                            </p:txEl>
                                          </p:spTgt>
                                        </p:tgtEl>
                                        <p:attrNameLst>
                                          <p:attrName>style.visibility</p:attrName>
                                        </p:attrNameLst>
                                      </p:cBhvr>
                                      <p:to>
                                        <p:strVal val="visible"/>
                                      </p:to>
                                    </p:set>
                                    <p:animEffect transition="in" filter="blinds(horizontal)">
                                      <p:cBhvr>
                                        <p:cTn id="10" dur="500"/>
                                        <p:tgtEl>
                                          <p:spTgt spid="393219">
                                            <p:txEl>
                                              <p:charRg st="0" end="2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3219">
                                            <p:txEl>
                                              <p:charRg st="27" end="59"/>
                                            </p:txEl>
                                          </p:spTgt>
                                        </p:tgtEl>
                                        <p:attrNameLst>
                                          <p:attrName>style.visibility</p:attrName>
                                        </p:attrNameLst>
                                      </p:cBhvr>
                                      <p:to>
                                        <p:strVal val="visible"/>
                                      </p:to>
                                    </p:set>
                                    <p:animEffect transition="in" filter="blinds(horizontal)">
                                      <p:cBhvr>
                                        <p:cTn id="15" dur="500"/>
                                        <p:tgtEl>
                                          <p:spTgt spid="393219">
                                            <p:txEl>
                                              <p:charRg st="27" end="5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3219">
                                            <p:txEl>
                                              <p:charRg st="59" end="85"/>
                                            </p:txEl>
                                          </p:spTgt>
                                        </p:tgtEl>
                                        <p:attrNameLst>
                                          <p:attrName>style.visibility</p:attrName>
                                        </p:attrNameLst>
                                      </p:cBhvr>
                                      <p:to>
                                        <p:strVal val="visible"/>
                                      </p:to>
                                    </p:set>
                                    <p:animEffect transition="in" filter="blinds(horizontal)">
                                      <p:cBhvr>
                                        <p:cTn id="20" dur="500"/>
                                        <p:tgtEl>
                                          <p:spTgt spid="393219">
                                            <p:txEl>
                                              <p:charRg st="59"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249363" y="585788"/>
            <a:ext cx="7696200" cy="762000"/>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3.1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总线的基本概念</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8434" name="Rectangle 3"/>
          <p:cNvSpPr>
            <a:spLocks noGrp="1"/>
          </p:cNvSpPr>
          <p:nvPr>
            <p:ph idx="1"/>
          </p:nvPr>
        </p:nvSpPr>
        <p:spPr>
          <a:xfrm>
            <a:off x="1323975" y="2344738"/>
            <a:ext cx="6172200" cy="2489200"/>
          </a:xfrm>
          <a:ln/>
        </p:spPr>
        <p:txBody>
          <a:bodyPr vert="horz" wrap="square" lIns="91440" tIns="45720" rIns="91440" bIns="45720" anchor="t" anchorCtr="0"/>
          <a:p>
            <a:pPr lvl="2" defTabSz="457200"/>
            <a:r>
              <a:rPr lang="zh-CN" altLang="en-US" dirty="0">
                <a:solidFill>
                  <a:srgbClr val="2709BB"/>
                </a:solidFill>
                <a:latin typeface="微软雅黑 Light" panose="020B0502040204020203" pitchFamily="34" charset="-122"/>
                <a:ea typeface="微软雅黑 Light" panose="020B0502040204020203" pitchFamily="34" charset="-122"/>
              </a:rPr>
              <a:t>总线概述</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面向</a:t>
            </a:r>
            <a:r>
              <a:rPr lang="en-US" altLang="zh-CN" dirty="0">
                <a:solidFill>
                  <a:srgbClr val="2709BB"/>
                </a:solidFill>
                <a:latin typeface="微软雅黑 Light" panose="020B0502040204020203" pitchFamily="34" charset="-122"/>
                <a:ea typeface="微软雅黑 Light" panose="020B0502040204020203" pitchFamily="34" charset="-122"/>
                <a:hlinkClick r:id="rId1" action="ppaction://hlinksldjump"/>
              </a:rPr>
              <a:t>CPU</a:t>
            </a:r>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的双总线结构</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2" action="ppaction://hlinksldjump"/>
              </a:rPr>
              <a:t>单总线结构</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rPr>
              <a:t>以存储器为中心的双总线结构</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1189038" y="639763"/>
            <a:ext cx="7696200" cy="762000"/>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3.3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总线特性及性能指标</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6866" name="Rectangle 3"/>
          <p:cNvSpPr>
            <a:spLocks noGrp="1"/>
          </p:cNvSpPr>
          <p:nvPr>
            <p:ph idx="1"/>
          </p:nvPr>
        </p:nvSpPr>
        <p:spPr>
          <a:xfrm>
            <a:off x="2362200" y="2590800"/>
            <a:ext cx="4419600" cy="2057400"/>
          </a:xfrm>
          <a:ln/>
        </p:spPr>
        <p:txBody>
          <a:bodyPr vert="horz" wrap="square" lIns="91440" tIns="45720" rIns="91440" bIns="45720" anchor="t" anchorCtr="0"/>
          <a:p>
            <a:pPr defTabSz="457200">
              <a:buClr>
                <a:srgbClr val="2709BB"/>
              </a:buClr>
            </a:pPr>
            <a:r>
              <a:rPr lang="en-US" altLang="zh-CN" sz="3200"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3.3.1 </a:t>
            </a:r>
            <a:r>
              <a:rPr lang="zh-CN" altLang="en-US" sz="3200"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总线特性</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en-US" altLang="zh-CN" sz="3200"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3.3.2 </a:t>
            </a:r>
            <a:r>
              <a:rPr lang="zh-CN" altLang="en-US" sz="3200"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总线性能指标</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en-US" altLang="zh-CN" sz="3200"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3.3.3 </a:t>
            </a:r>
            <a:r>
              <a:rPr lang="zh-CN" altLang="en-US" sz="3200"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总线标准</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3.3.1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总线特性</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9363" name="Rectangle 3"/>
          <p:cNvSpPr>
            <a:spLocks noGrp="1"/>
          </p:cNvSpPr>
          <p:nvPr>
            <p:ph idx="1"/>
          </p:nvPr>
        </p:nvSpPr>
        <p:spPr>
          <a:xfrm>
            <a:off x="990600" y="1690688"/>
            <a:ext cx="7202488" cy="4248150"/>
          </a:xfrm>
          <a:ln/>
        </p:spPr>
        <p:txBody>
          <a:bodyPr vert="horz" wrap="square" lIns="91440" tIns="45720" rIns="91440" bIns="45720" anchor="t" anchorCtr="0"/>
          <a:p>
            <a:pPr defTabSz="457200">
              <a:lnSpc>
                <a:spcPct val="90000"/>
              </a:lnSpc>
              <a:spcAft>
                <a:spcPts val="1800"/>
              </a:spcAft>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zh-CN" altLang="en-US" dirty="0">
                <a:solidFill>
                  <a:srgbClr val="2709BB"/>
                </a:solidFill>
                <a:latin typeface="微软雅黑 Light" panose="020B0502040204020203" pitchFamily="34" charset="-122"/>
                <a:ea typeface="微软雅黑 Light" panose="020B0502040204020203" pitchFamily="34" charset="-122"/>
                <a:cs typeface="+mn-cs"/>
              </a:rPr>
              <a:t>从物理角度来看，总线就是一组电导线，许多导线直接印制在电路板上，延伸到各个部件。</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lvl="2" defTabSz="457200">
              <a:lnSpc>
                <a:spcPct val="90000"/>
              </a:lnSpc>
            </a:pPr>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总线图示</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lnSpc>
                <a:spcPct val="90000"/>
              </a:lnSpc>
            </a:pPr>
            <a:r>
              <a:rPr lang="zh-CN" altLang="en-US" dirty="0">
                <a:solidFill>
                  <a:srgbClr val="2709BB"/>
                </a:solidFill>
                <a:latin typeface="微软雅黑 Light" panose="020B0502040204020203" pitchFamily="34" charset="-122"/>
                <a:ea typeface="微软雅黑 Light" panose="020B0502040204020203" pitchFamily="34" charset="-122"/>
                <a:hlinkClick r:id="rId2" action="ppaction://hlinksldjump"/>
              </a:rPr>
              <a:t>机械特性</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lnSpc>
                <a:spcPct val="90000"/>
              </a:lnSpc>
            </a:pPr>
            <a:r>
              <a:rPr lang="zh-CN" altLang="en-US" dirty="0">
                <a:solidFill>
                  <a:srgbClr val="2709BB"/>
                </a:solidFill>
                <a:latin typeface="微软雅黑 Light" panose="020B0502040204020203" pitchFamily="34" charset="-122"/>
                <a:ea typeface="微软雅黑 Light" panose="020B0502040204020203" pitchFamily="34" charset="-122"/>
                <a:hlinkClick r:id="rId3" action="ppaction://hlinksldjump"/>
              </a:rPr>
              <a:t>电气特性</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lnSpc>
                <a:spcPct val="90000"/>
              </a:lnSpc>
            </a:pPr>
            <a:r>
              <a:rPr lang="zh-CN" altLang="en-US" dirty="0">
                <a:solidFill>
                  <a:srgbClr val="2709BB"/>
                </a:solidFill>
                <a:latin typeface="微软雅黑 Light" panose="020B0502040204020203" pitchFamily="34" charset="-122"/>
                <a:ea typeface="微软雅黑 Light" panose="020B0502040204020203" pitchFamily="34" charset="-122"/>
                <a:hlinkClick r:id="rId4" action="ppaction://hlinksldjump"/>
              </a:rPr>
              <a:t>功能特性</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lnSpc>
                <a:spcPct val="90000"/>
              </a:lnSpc>
            </a:pPr>
            <a:r>
              <a:rPr lang="zh-CN" altLang="en-US" dirty="0">
                <a:solidFill>
                  <a:srgbClr val="2709BB"/>
                </a:solidFill>
                <a:latin typeface="微软雅黑 Light" panose="020B0502040204020203" pitchFamily="34" charset="-122"/>
                <a:ea typeface="微软雅黑 Light" panose="020B0502040204020203" pitchFamily="34" charset="-122"/>
                <a:hlinkClick r:id="rId5" action="ppaction://hlinksldjump"/>
              </a:rPr>
              <a:t>时间特性</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3">
                                            <p:txEl>
                                              <p:charRg st="0" end="48"/>
                                            </p:txEl>
                                          </p:spTgt>
                                        </p:tgtEl>
                                        <p:attrNameLst>
                                          <p:attrName>style.visibility</p:attrName>
                                        </p:attrNameLst>
                                      </p:cBhvr>
                                      <p:to>
                                        <p:strVal val="visible"/>
                                      </p:to>
                                    </p:set>
                                    <p:animEffect transition="in" filter="blinds(horizontal)">
                                      <p:cBhvr>
                                        <p:cTn id="7" dur="500"/>
                                        <p:tgtEl>
                                          <p:spTgt spid="39936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63">
                                            <p:txEl>
                                              <p:charRg st="48" end="53"/>
                                            </p:txEl>
                                          </p:spTgt>
                                        </p:tgtEl>
                                        <p:attrNameLst>
                                          <p:attrName>style.visibility</p:attrName>
                                        </p:attrNameLst>
                                      </p:cBhvr>
                                      <p:to>
                                        <p:strVal val="visible"/>
                                      </p:to>
                                    </p:set>
                                    <p:animEffect transition="in" filter="blinds(horizontal)">
                                      <p:cBhvr>
                                        <p:cTn id="12" dur="500"/>
                                        <p:tgtEl>
                                          <p:spTgt spid="399363">
                                            <p:txEl>
                                              <p:charRg st="48" end="5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9363">
                                            <p:txEl>
                                              <p:charRg st="53" end="58"/>
                                            </p:txEl>
                                          </p:spTgt>
                                        </p:tgtEl>
                                        <p:attrNameLst>
                                          <p:attrName>style.visibility</p:attrName>
                                        </p:attrNameLst>
                                      </p:cBhvr>
                                      <p:to>
                                        <p:strVal val="visible"/>
                                      </p:to>
                                    </p:set>
                                    <p:animEffect transition="in" filter="blinds(horizontal)">
                                      <p:cBhvr>
                                        <p:cTn id="15" dur="500"/>
                                        <p:tgtEl>
                                          <p:spTgt spid="399363">
                                            <p:txEl>
                                              <p:charRg st="53" end="58"/>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99363">
                                            <p:txEl>
                                              <p:charRg st="58" end="63"/>
                                            </p:txEl>
                                          </p:spTgt>
                                        </p:tgtEl>
                                        <p:attrNameLst>
                                          <p:attrName>style.visibility</p:attrName>
                                        </p:attrNameLst>
                                      </p:cBhvr>
                                      <p:to>
                                        <p:strVal val="visible"/>
                                      </p:to>
                                    </p:set>
                                    <p:animEffect transition="in" filter="blinds(horizontal)">
                                      <p:cBhvr>
                                        <p:cTn id="18" dur="500"/>
                                        <p:tgtEl>
                                          <p:spTgt spid="399363">
                                            <p:txEl>
                                              <p:charRg st="58" end="6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99363">
                                            <p:txEl>
                                              <p:charRg st="63" end="68"/>
                                            </p:txEl>
                                          </p:spTgt>
                                        </p:tgtEl>
                                        <p:attrNameLst>
                                          <p:attrName>style.visibility</p:attrName>
                                        </p:attrNameLst>
                                      </p:cBhvr>
                                      <p:to>
                                        <p:strVal val="visible"/>
                                      </p:to>
                                    </p:set>
                                    <p:animEffect transition="in" filter="blinds(horizontal)">
                                      <p:cBhvr>
                                        <p:cTn id="21" dur="500"/>
                                        <p:tgtEl>
                                          <p:spTgt spid="399363">
                                            <p:txEl>
                                              <p:charRg st="63" end="68"/>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99363">
                                            <p:txEl>
                                              <p:charRg st="68" end="73"/>
                                            </p:txEl>
                                          </p:spTgt>
                                        </p:tgtEl>
                                        <p:attrNameLst>
                                          <p:attrName>style.visibility</p:attrName>
                                        </p:attrNameLst>
                                      </p:cBhvr>
                                      <p:to>
                                        <p:strVal val="visible"/>
                                      </p:to>
                                    </p:set>
                                    <p:animEffect transition="in" filter="blinds(horizontal)">
                                      <p:cBhvr>
                                        <p:cTn id="24" dur="500"/>
                                        <p:tgtEl>
                                          <p:spTgt spid="399363">
                                            <p:txEl>
                                              <p:charRg st="68"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7" name="Rectangle 3"/>
          <p:cNvSpPr>
            <a:spLocks noGrp="1"/>
          </p:cNvSpPr>
          <p:nvPr>
            <p:ph type="body" idx="4294967295"/>
          </p:nvPr>
        </p:nvSpPr>
        <p:spPr>
          <a:xfrm>
            <a:off x="361950" y="4235450"/>
            <a:ext cx="8520113" cy="2447925"/>
          </a:xfrm>
          <a:solidFill>
            <a:schemeClr val="bg1"/>
          </a:solidFill>
          <a:ln>
            <a:solidFill>
              <a:srgbClr val="2709BB"/>
            </a:solidFill>
            <a:miter/>
          </a:ln>
        </p:spPr>
        <p:txBody>
          <a:bodyPr vert="horz" wrap="square" lIns="91440" tIns="45720" rIns="91440" bIns="45720" anchor="t" anchorCtr="0"/>
          <a:p>
            <a:pPr>
              <a:lnSpc>
                <a:spcPct val="90000"/>
              </a:lnSpc>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rPr>
              <a:t>上图表示各个部件与总线间的物理摆放位置。</a:t>
            </a:r>
            <a:endParaRPr lang="en-US" altLang="zh-CN" dirty="0">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rPr>
              <a:t>规定的机械特性保证机械上的可靠连接；</a:t>
            </a:r>
            <a:endParaRPr lang="en-US" altLang="zh-CN" dirty="0">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rPr>
              <a:t>规定的电气特性确保电气上正确连接；</a:t>
            </a:r>
            <a:endParaRPr lang="en-US" altLang="zh-CN" dirty="0">
              <a:solidFill>
                <a:srgbClr val="2709BB"/>
              </a:solidFill>
              <a:latin typeface="微软雅黑 Light" panose="020B0502040204020203" pitchFamily="34" charset="-122"/>
              <a:ea typeface="微软雅黑 Light" panose="020B0502040204020203" pitchFamily="34" charset="-122"/>
            </a:endParaRPr>
          </a:p>
          <a:p>
            <a:pPr>
              <a:lnSpc>
                <a:spcPct val="90000"/>
              </a:lnSpc>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rPr>
              <a:t>为保证正确地连接不同部件，还需规定其功能特性和时间特性。 </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grpSp>
        <p:nvGrpSpPr>
          <p:cNvPr id="2" name="Group 3"/>
          <p:cNvGrpSpPr/>
          <p:nvPr/>
        </p:nvGrpSpPr>
        <p:grpSpPr>
          <a:xfrm>
            <a:off x="1651000" y="393700"/>
            <a:ext cx="1768475" cy="3602038"/>
            <a:chOff x="528" y="1392"/>
            <a:chExt cx="773" cy="2269"/>
          </a:xfrm>
        </p:grpSpPr>
        <p:sp>
          <p:nvSpPr>
            <p:cNvPr id="38915" name="Rectangle 4"/>
            <p:cNvSpPr/>
            <p:nvPr/>
          </p:nvSpPr>
          <p:spPr>
            <a:xfrm>
              <a:off x="711" y="1659"/>
              <a:ext cx="406" cy="389"/>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8916" name="Rectangle 5"/>
            <p:cNvSpPr/>
            <p:nvPr/>
          </p:nvSpPr>
          <p:spPr>
            <a:xfrm>
              <a:off x="672" y="1392"/>
              <a:ext cx="320" cy="269"/>
            </a:xfrm>
            <a:prstGeom prst="rect">
              <a:avLst/>
            </a:prstGeom>
            <a:noFill/>
            <a:ln w="9525">
              <a:noFill/>
            </a:ln>
          </p:spPr>
          <p:txBody>
            <a:bodyPr wrap="none" lIns="0" tIns="0" rIns="0" bIns="0" anchor="t" anchorCtr="0">
              <a:spAutoFit/>
            </a:bodyPr>
            <a:p>
              <a:r>
                <a:rPr lang="en-US" altLang="zh-CN" sz="2800" dirty="0">
                  <a:latin typeface="Times New Roman" panose="02020603050405020304" pitchFamily="18" charset="0"/>
                  <a:ea typeface="宋体" panose="02010600030101010101" pitchFamily="2" charset="-122"/>
                </a:rPr>
                <a:t>CPU</a:t>
              </a:r>
              <a:endParaRPr lang="en-US" altLang="zh-CN" sz="2800" dirty="0">
                <a:latin typeface="Times New Roman" panose="02020603050405020304" pitchFamily="18" charset="0"/>
                <a:ea typeface="宋体" panose="02010600030101010101" pitchFamily="2" charset="-122"/>
              </a:endParaRPr>
            </a:p>
          </p:txBody>
        </p:sp>
        <p:sp>
          <p:nvSpPr>
            <p:cNvPr id="38917" name="Rectangle 6"/>
            <p:cNvSpPr/>
            <p:nvPr/>
          </p:nvSpPr>
          <p:spPr>
            <a:xfrm>
              <a:off x="528" y="1680"/>
              <a:ext cx="402" cy="271"/>
            </a:xfrm>
            <a:prstGeom prst="rect">
              <a:avLst/>
            </a:prstGeom>
            <a:noFill/>
            <a:ln w="9525">
              <a:noFill/>
            </a:ln>
          </p:spPr>
          <p:txBody>
            <a:bodyPr wrap="none" lIns="0" tIns="0" rIns="0" bIns="0" anchor="t" anchorCtr="0">
              <a:spAutoFit/>
            </a:bodyPr>
            <a:p>
              <a:r>
                <a:rPr lang="zh-CN" altLang="en-US" sz="2800" dirty="0">
                  <a:latin typeface="Arial" panose="020B0604020202020204" pitchFamily="34" charset="0"/>
                  <a:ea typeface="宋体" panose="02010600030101010101" pitchFamily="2" charset="-122"/>
                </a:rPr>
                <a:t>  插板</a:t>
              </a:r>
              <a:endParaRPr lang="zh-CN" altLang="en-US" sz="2800" dirty="0">
                <a:latin typeface="Times New Roman" panose="02020603050405020304" pitchFamily="18" charset="0"/>
                <a:ea typeface="宋体" panose="02010600030101010101" pitchFamily="2" charset="-122"/>
              </a:endParaRPr>
            </a:p>
          </p:txBody>
        </p:sp>
        <p:grpSp>
          <p:nvGrpSpPr>
            <p:cNvPr id="38918" name="Group 7"/>
            <p:cNvGrpSpPr/>
            <p:nvPr/>
          </p:nvGrpSpPr>
          <p:grpSpPr>
            <a:xfrm>
              <a:off x="843" y="2040"/>
              <a:ext cx="458" cy="1621"/>
              <a:chOff x="843" y="2040"/>
              <a:chExt cx="458" cy="1621"/>
            </a:xfrm>
          </p:grpSpPr>
          <p:sp>
            <p:nvSpPr>
              <p:cNvPr id="38919" name="Freeform 8"/>
              <p:cNvSpPr/>
              <p:nvPr/>
            </p:nvSpPr>
            <p:spPr>
              <a:xfrm>
                <a:off x="843" y="2040"/>
                <a:ext cx="458" cy="1621"/>
              </a:xfrm>
              <a:custGeom>
                <a:avLst/>
                <a:gdLst/>
                <a:ahLst/>
                <a:cxnLst>
                  <a:cxn ang="0">
                    <a:pos x="0" y="551"/>
                  </a:cxn>
                  <a:cxn ang="0">
                    <a:pos x="458" y="0"/>
                  </a:cxn>
                  <a:cxn ang="0">
                    <a:pos x="458" y="1071"/>
                  </a:cxn>
                  <a:cxn ang="0">
                    <a:pos x="0" y="1621"/>
                  </a:cxn>
                  <a:cxn ang="0">
                    <a:pos x="0" y="551"/>
                  </a:cxn>
                </a:cxnLst>
                <a:pathLst>
                  <a:path w="458" h="1621">
                    <a:moveTo>
                      <a:pt x="0" y="551"/>
                    </a:moveTo>
                    <a:lnTo>
                      <a:pt x="458" y="0"/>
                    </a:lnTo>
                    <a:lnTo>
                      <a:pt x="458" y="1071"/>
                    </a:lnTo>
                    <a:lnTo>
                      <a:pt x="0" y="1621"/>
                    </a:lnTo>
                    <a:lnTo>
                      <a:pt x="0" y="551"/>
                    </a:lnTo>
                    <a:close/>
                  </a:path>
                </a:pathLst>
              </a:custGeom>
              <a:solidFill>
                <a:srgbClr val="EBF010"/>
              </a:solidFill>
              <a:ln w="9525">
                <a:noFill/>
              </a:ln>
            </p:spPr>
            <p:txBody>
              <a:bodyPr/>
              <a:p>
                <a:endParaRPr lang="zh-CN" altLang="en-US"/>
              </a:p>
            </p:txBody>
          </p:sp>
          <p:sp>
            <p:nvSpPr>
              <p:cNvPr id="38920" name="Freeform 9"/>
              <p:cNvSpPr/>
              <p:nvPr/>
            </p:nvSpPr>
            <p:spPr>
              <a:xfrm>
                <a:off x="843" y="2040"/>
                <a:ext cx="458" cy="1621"/>
              </a:xfrm>
              <a:custGeom>
                <a:avLst/>
                <a:gdLst/>
                <a:ahLst/>
                <a:cxnLst>
                  <a:cxn ang="0">
                    <a:pos x="0" y="551"/>
                  </a:cxn>
                  <a:cxn ang="0">
                    <a:pos x="458" y="0"/>
                  </a:cxn>
                  <a:cxn ang="0">
                    <a:pos x="458" y="1071"/>
                  </a:cxn>
                  <a:cxn ang="0">
                    <a:pos x="0" y="1621"/>
                  </a:cxn>
                  <a:cxn ang="0">
                    <a:pos x="0" y="551"/>
                  </a:cxn>
                </a:cxnLst>
                <a:pathLst>
                  <a:path w="458" h="1621">
                    <a:moveTo>
                      <a:pt x="0" y="551"/>
                    </a:moveTo>
                    <a:lnTo>
                      <a:pt x="458" y="0"/>
                    </a:lnTo>
                    <a:lnTo>
                      <a:pt x="458" y="1071"/>
                    </a:lnTo>
                    <a:lnTo>
                      <a:pt x="0" y="1621"/>
                    </a:lnTo>
                    <a:lnTo>
                      <a:pt x="0" y="551"/>
                    </a:lnTo>
                    <a:close/>
                  </a:path>
                </a:pathLst>
              </a:custGeom>
              <a:solidFill>
                <a:srgbClr val="C00000"/>
              </a:solidFill>
              <a:ln w="20638" cap="flat" cmpd="sng">
                <a:solidFill>
                  <a:srgbClr val="000000"/>
                </a:solidFill>
                <a:prstDash val="solid"/>
                <a:round/>
                <a:headEnd type="none" w="med" len="med"/>
                <a:tailEnd type="none" w="med" len="med"/>
              </a:ln>
            </p:spPr>
            <p:txBody>
              <a:bodyPr/>
              <a:p>
                <a:endParaRPr lang="zh-CN" altLang="en-US"/>
              </a:p>
            </p:txBody>
          </p:sp>
        </p:grpSp>
        <p:sp>
          <p:nvSpPr>
            <p:cNvPr id="38921" name="Line 10"/>
            <p:cNvSpPr/>
            <p:nvPr/>
          </p:nvSpPr>
          <p:spPr>
            <a:xfrm>
              <a:off x="843" y="2064"/>
              <a:ext cx="161" cy="288"/>
            </a:xfrm>
            <a:prstGeom prst="line">
              <a:avLst/>
            </a:prstGeom>
            <a:ln w="15875" cap="flat" cmpd="sng">
              <a:solidFill>
                <a:schemeClr val="tx1"/>
              </a:solidFill>
              <a:prstDash val="solid"/>
              <a:round/>
              <a:headEnd type="none" w="med" len="med"/>
              <a:tailEnd type="none" w="med" len="med"/>
            </a:ln>
          </p:spPr>
        </p:sp>
      </p:grpSp>
      <p:grpSp>
        <p:nvGrpSpPr>
          <p:cNvPr id="4" name="Group 11"/>
          <p:cNvGrpSpPr/>
          <p:nvPr/>
        </p:nvGrpSpPr>
        <p:grpSpPr>
          <a:xfrm>
            <a:off x="3738563" y="296863"/>
            <a:ext cx="1509712" cy="3678237"/>
            <a:chOff x="1440" y="1344"/>
            <a:chExt cx="660" cy="2317"/>
          </a:xfrm>
        </p:grpSpPr>
        <p:grpSp>
          <p:nvGrpSpPr>
            <p:cNvPr id="38923" name="Group 12"/>
            <p:cNvGrpSpPr/>
            <p:nvPr/>
          </p:nvGrpSpPr>
          <p:grpSpPr>
            <a:xfrm>
              <a:off x="1642" y="2040"/>
              <a:ext cx="458" cy="1621"/>
              <a:chOff x="1642" y="2040"/>
              <a:chExt cx="458" cy="1621"/>
            </a:xfrm>
          </p:grpSpPr>
          <p:sp>
            <p:nvSpPr>
              <p:cNvPr id="38924" name="Freeform 13"/>
              <p:cNvSpPr/>
              <p:nvPr/>
            </p:nvSpPr>
            <p:spPr>
              <a:xfrm>
                <a:off x="1642" y="2040"/>
                <a:ext cx="458" cy="1621"/>
              </a:xfrm>
              <a:custGeom>
                <a:avLst/>
                <a:gdLst/>
                <a:ahLst/>
                <a:cxnLst>
                  <a:cxn ang="0">
                    <a:pos x="0" y="551"/>
                  </a:cxn>
                  <a:cxn ang="0">
                    <a:pos x="458" y="0"/>
                  </a:cxn>
                  <a:cxn ang="0">
                    <a:pos x="458" y="1071"/>
                  </a:cxn>
                  <a:cxn ang="0">
                    <a:pos x="0" y="1621"/>
                  </a:cxn>
                  <a:cxn ang="0">
                    <a:pos x="0" y="551"/>
                  </a:cxn>
                </a:cxnLst>
                <a:pathLst>
                  <a:path w="458" h="1621">
                    <a:moveTo>
                      <a:pt x="0" y="551"/>
                    </a:moveTo>
                    <a:lnTo>
                      <a:pt x="458" y="0"/>
                    </a:lnTo>
                    <a:lnTo>
                      <a:pt x="458" y="1071"/>
                    </a:lnTo>
                    <a:lnTo>
                      <a:pt x="0" y="1621"/>
                    </a:lnTo>
                    <a:lnTo>
                      <a:pt x="0" y="551"/>
                    </a:lnTo>
                    <a:close/>
                  </a:path>
                </a:pathLst>
              </a:custGeom>
              <a:solidFill>
                <a:srgbClr val="EBF010"/>
              </a:solidFill>
              <a:ln w="9525">
                <a:noFill/>
              </a:ln>
            </p:spPr>
            <p:txBody>
              <a:bodyPr/>
              <a:p>
                <a:endParaRPr lang="zh-CN" altLang="en-US"/>
              </a:p>
            </p:txBody>
          </p:sp>
          <p:sp>
            <p:nvSpPr>
              <p:cNvPr id="38925" name="Freeform 14"/>
              <p:cNvSpPr/>
              <p:nvPr/>
            </p:nvSpPr>
            <p:spPr>
              <a:xfrm>
                <a:off x="1642" y="2040"/>
                <a:ext cx="458" cy="1621"/>
              </a:xfrm>
              <a:custGeom>
                <a:avLst/>
                <a:gdLst/>
                <a:ahLst/>
                <a:cxnLst>
                  <a:cxn ang="0">
                    <a:pos x="0" y="551"/>
                  </a:cxn>
                  <a:cxn ang="0">
                    <a:pos x="458" y="0"/>
                  </a:cxn>
                  <a:cxn ang="0">
                    <a:pos x="458" y="1071"/>
                  </a:cxn>
                  <a:cxn ang="0">
                    <a:pos x="0" y="1621"/>
                  </a:cxn>
                  <a:cxn ang="0">
                    <a:pos x="0" y="551"/>
                  </a:cxn>
                </a:cxnLst>
                <a:pathLst>
                  <a:path w="458" h="1621">
                    <a:moveTo>
                      <a:pt x="0" y="551"/>
                    </a:moveTo>
                    <a:lnTo>
                      <a:pt x="458" y="0"/>
                    </a:lnTo>
                    <a:lnTo>
                      <a:pt x="458" y="1071"/>
                    </a:lnTo>
                    <a:lnTo>
                      <a:pt x="0" y="1621"/>
                    </a:lnTo>
                    <a:lnTo>
                      <a:pt x="0" y="551"/>
                    </a:lnTo>
                    <a:close/>
                  </a:path>
                </a:pathLst>
              </a:custGeom>
              <a:solidFill>
                <a:srgbClr val="C00000"/>
              </a:solidFill>
              <a:ln w="20638" cap="flat" cmpd="sng">
                <a:solidFill>
                  <a:srgbClr val="000000"/>
                </a:solidFill>
                <a:prstDash val="solid"/>
                <a:round/>
                <a:headEnd type="none" w="med" len="med"/>
                <a:tailEnd type="none" w="med" len="med"/>
              </a:ln>
            </p:spPr>
            <p:txBody>
              <a:bodyPr/>
              <a:p>
                <a:endParaRPr lang="zh-CN" altLang="en-US"/>
              </a:p>
            </p:txBody>
          </p:sp>
        </p:grpSp>
        <p:sp>
          <p:nvSpPr>
            <p:cNvPr id="38926" name="Rectangle 15"/>
            <p:cNvSpPr/>
            <p:nvPr/>
          </p:nvSpPr>
          <p:spPr>
            <a:xfrm>
              <a:off x="1584" y="1679"/>
              <a:ext cx="406" cy="3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8927" name="Rectangle 16"/>
            <p:cNvSpPr/>
            <p:nvPr/>
          </p:nvSpPr>
          <p:spPr>
            <a:xfrm>
              <a:off x="1584" y="1344"/>
              <a:ext cx="315" cy="271"/>
            </a:xfrm>
            <a:prstGeom prst="rect">
              <a:avLst/>
            </a:prstGeom>
            <a:noFill/>
            <a:ln w="9525">
              <a:noFill/>
            </a:ln>
          </p:spPr>
          <p:txBody>
            <a:bodyPr wrap="none" lIns="0" tIns="0" rIns="0" bIns="0" anchor="t" anchorCtr="0">
              <a:spAutoFit/>
            </a:bodyPr>
            <a:p>
              <a:r>
                <a:rPr lang="zh-CN" altLang="en-US" sz="2800" dirty="0">
                  <a:latin typeface="Times New Roman" panose="02020603050405020304" pitchFamily="18" charset="0"/>
                  <a:ea typeface="宋体" panose="02010600030101010101" pitchFamily="2" charset="-122"/>
                </a:rPr>
                <a:t>主存</a:t>
              </a:r>
              <a:endParaRPr lang="zh-CN" altLang="en-US" sz="2800" dirty="0">
                <a:latin typeface="Times New Roman" panose="02020603050405020304" pitchFamily="18" charset="0"/>
                <a:ea typeface="宋体" panose="02010600030101010101" pitchFamily="2" charset="-122"/>
              </a:endParaRPr>
            </a:p>
          </p:txBody>
        </p:sp>
        <p:sp>
          <p:nvSpPr>
            <p:cNvPr id="38928" name="Rectangle 17"/>
            <p:cNvSpPr/>
            <p:nvPr/>
          </p:nvSpPr>
          <p:spPr>
            <a:xfrm>
              <a:off x="1440" y="1661"/>
              <a:ext cx="402" cy="271"/>
            </a:xfrm>
            <a:prstGeom prst="rect">
              <a:avLst/>
            </a:prstGeom>
            <a:noFill/>
            <a:ln w="9525">
              <a:noFill/>
            </a:ln>
          </p:spPr>
          <p:txBody>
            <a:bodyPr wrap="none" lIns="0" tIns="0" rIns="0" bIns="0" anchor="t" anchorCtr="0">
              <a:spAutoFit/>
            </a:bodyPr>
            <a:p>
              <a:r>
                <a:rPr lang="zh-CN" altLang="en-US" sz="2800" dirty="0">
                  <a:latin typeface="Arial" panose="020B0604020202020204" pitchFamily="34" charset="0"/>
                  <a:ea typeface="宋体" panose="02010600030101010101" pitchFamily="2" charset="-122"/>
                </a:rPr>
                <a:t>  插板</a:t>
              </a:r>
              <a:endParaRPr lang="zh-CN" altLang="en-US" sz="2800" dirty="0">
                <a:latin typeface="Times New Roman" panose="02020603050405020304" pitchFamily="18" charset="0"/>
                <a:ea typeface="宋体" panose="02010600030101010101" pitchFamily="2" charset="-122"/>
              </a:endParaRPr>
            </a:p>
          </p:txBody>
        </p:sp>
        <p:sp>
          <p:nvSpPr>
            <p:cNvPr id="38929" name="Line 18"/>
            <p:cNvSpPr/>
            <p:nvPr/>
          </p:nvSpPr>
          <p:spPr>
            <a:xfrm>
              <a:off x="1649" y="2067"/>
              <a:ext cx="161" cy="289"/>
            </a:xfrm>
            <a:prstGeom prst="line">
              <a:avLst/>
            </a:prstGeom>
            <a:ln w="15875" cap="flat" cmpd="sng">
              <a:solidFill>
                <a:schemeClr val="tx1"/>
              </a:solidFill>
              <a:prstDash val="solid"/>
              <a:round/>
              <a:headEnd type="none" w="med" len="med"/>
              <a:tailEnd type="none" w="med" len="med"/>
            </a:ln>
          </p:spPr>
        </p:sp>
      </p:grpSp>
      <p:grpSp>
        <p:nvGrpSpPr>
          <p:cNvPr id="6" name="Group 19"/>
          <p:cNvGrpSpPr/>
          <p:nvPr/>
        </p:nvGrpSpPr>
        <p:grpSpPr>
          <a:xfrm>
            <a:off x="5715000" y="266700"/>
            <a:ext cx="1360488" cy="3708400"/>
            <a:chOff x="3571" y="1383"/>
            <a:chExt cx="857" cy="2336"/>
          </a:xfrm>
        </p:grpSpPr>
        <p:grpSp>
          <p:nvGrpSpPr>
            <p:cNvPr id="38931" name="Group 20"/>
            <p:cNvGrpSpPr/>
            <p:nvPr/>
          </p:nvGrpSpPr>
          <p:grpSpPr>
            <a:xfrm>
              <a:off x="3769" y="2098"/>
              <a:ext cx="659" cy="1621"/>
              <a:chOff x="2441" y="2040"/>
              <a:chExt cx="457" cy="1621"/>
            </a:xfrm>
          </p:grpSpPr>
          <p:sp>
            <p:nvSpPr>
              <p:cNvPr id="38932" name="Freeform 21"/>
              <p:cNvSpPr/>
              <p:nvPr/>
            </p:nvSpPr>
            <p:spPr>
              <a:xfrm>
                <a:off x="2441" y="2040"/>
                <a:ext cx="457" cy="1621"/>
              </a:xfrm>
              <a:custGeom>
                <a:avLst/>
                <a:gdLst/>
                <a:ahLst/>
                <a:cxnLst>
                  <a:cxn ang="0">
                    <a:pos x="0" y="551"/>
                  </a:cxn>
                  <a:cxn ang="0">
                    <a:pos x="457" y="0"/>
                  </a:cxn>
                  <a:cxn ang="0">
                    <a:pos x="457" y="1071"/>
                  </a:cxn>
                  <a:cxn ang="0">
                    <a:pos x="0" y="1621"/>
                  </a:cxn>
                  <a:cxn ang="0">
                    <a:pos x="0" y="551"/>
                  </a:cxn>
                </a:cxnLst>
                <a:pathLst>
                  <a:path w="457" h="1621">
                    <a:moveTo>
                      <a:pt x="0" y="551"/>
                    </a:moveTo>
                    <a:lnTo>
                      <a:pt x="457" y="0"/>
                    </a:lnTo>
                    <a:lnTo>
                      <a:pt x="457" y="1071"/>
                    </a:lnTo>
                    <a:lnTo>
                      <a:pt x="0" y="1621"/>
                    </a:lnTo>
                    <a:lnTo>
                      <a:pt x="0" y="551"/>
                    </a:lnTo>
                    <a:close/>
                  </a:path>
                </a:pathLst>
              </a:custGeom>
              <a:solidFill>
                <a:srgbClr val="EBF010"/>
              </a:solidFill>
              <a:ln w="9525">
                <a:noFill/>
              </a:ln>
            </p:spPr>
            <p:txBody>
              <a:bodyPr/>
              <a:p>
                <a:endParaRPr lang="zh-CN" altLang="en-US"/>
              </a:p>
            </p:txBody>
          </p:sp>
          <p:sp>
            <p:nvSpPr>
              <p:cNvPr id="38933" name="Freeform 22"/>
              <p:cNvSpPr/>
              <p:nvPr/>
            </p:nvSpPr>
            <p:spPr>
              <a:xfrm>
                <a:off x="2441" y="2040"/>
                <a:ext cx="457" cy="1621"/>
              </a:xfrm>
              <a:custGeom>
                <a:avLst/>
                <a:gdLst/>
                <a:ahLst/>
                <a:cxnLst>
                  <a:cxn ang="0">
                    <a:pos x="0" y="551"/>
                  </a:cxn>
                  <a:cxn ang="0">
                    <a:pos x="457" y="0"/>
                  </a:cxn>
                  <a:cxn ang="0">
                    <a:pos x="457" y="1071"/>
                  </a:cxn>
                  <a:cxn ang="0">
                    <a:pos x="0" y="1621"/>
                  </a:cxn>
                  <a:cxn ang="0">
                    <a:pos x="0" y="551"/>
                  </a:cxn>
                </a:cxnLst>
                <a:pathLst>
                  <a:path w="457" h="1621">
                    <a:moveTo>
                      <a:pt x="0" y="551"/>
                    </a:moveTo>
                    <a:lnTo>
                      <a:pt x="457" y="0"/>
                    </a:lnTo>
                    <a:lnTo>
                      <a:pt x="457" y="1071"/>
                    </a:lnTo>
                    <a:lnTo>
                      <a:pt x="0" y="1621"/>
                    </a:lnTo>
                    <a:lnTo>
                      <a:pt x="0" y="551"/>
                    </a:lnTo>
                    <a:close/>
                  </a:path>
                </a:pathLst>
              </a:custGeom>
              <a:solidFill>
                <a:srgbClr val="C00000"/>
              </a:solidFill>
              <a:ln w="20638" cap="flat" cmpd="sng">
                <a:solidFill>
                  <a:srgbClr val="000000"/>
                </a:solidFill>
                <a:prstDash val="solid"/>
                <a:round/>
                <a:headEnd type="none" w="med" len="med"/>
                <a:tailEnd type="none" w="med" len="med"/>
              </a:ln>
            </p:spPr>
            <p:txBody>
              <a:bodyPr/>
              <a:p>
                <a:endParaRPr lang="zh-CN" altLang="en-US"/>
              </a:p>
            </p:txBody>
          </p:sp>
        </p:grpSp>
        <p:sp>
          <p:nvSpPr>
            <p:cNvPr id="38934" name="Rectangle 23"/>
            <p:cNvSpPr/>
            <p:nvPr/>
          </p:nvSpPr>
          <p:spPr>
            <a:xfrm>
              <a:off x="3731" y="1740"/>
              <a:ext cx="586" cy="389"/>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8935" name="Rectangle 24"/>
            <p:cNvSpPr/>
            <p:nvPr/>
          </p:nvSpPr>
          <p:spPr>
            <a:xfrm>
              <a:off x="3696" y="1383"/>
              <a:ext cx="326" cy="271"/>
            </a:xfrm>
            <a:prstGeom prst="rect">
              <a:avLst/>
            </a:prstGeom>
            <a:noFill/>
            <a:ln w="9525">
              <a:noFill/>
            </a:ln>
          </p:spPr>
          <p:txBody>
            <a:bodyPr wrap="none" lIns="0" tIns="0" rIns="0" bIns="0" anchor="t" anchorCtr="0">
              <a:spAutoFit/>
            </a:bodyPr>
            <a:p>
              <a:r>
                <a:rPr lang="en-US" altLang="zh-CN" sz="2800" dirty="0">
                  <a:latin typeface="Times New Roman" panose="02020603050405020304" pitchFamily="18" charset="0"/>
                  <a:ea typeface="宋体" panose="02010600030101010101" pitchFamily="2" charset="-122"/>
                </a:rPr>
                <a:t>I/O</a:t>
              </a:r>
              <a:endParaRPr lang="en-US" altLang="zh-CN" sz="2800" dirty="0">
                <a:latin typeface="Times New Roman" panose="02020603050405020304" pitchFamily="18" charset="0"/>
                <a:ea typeface="宋体" panose="02010600030101010101" pitchFamily="2" charset="-122"/>
              </a:endParaRPr>
            </a:p>
          </p:txBody>
        </p:sp>
        <p:sp>
          <p:nvSpPr>
            <p:cNvPr id="38936" name="Rectangle 25"/>
            <p:cNvSpPr/>
            <p:nvPr/>
          </p:nvSpPr>
          <p:spPr>
            <a:xfrm>
              <a:off x="3571" y="1690"/>
              <a:ext cx="517" cy="271"/>
            </a:xfrm>
            <a:prstGeom prst="rect">
              <a:avLst/>
            </a:prstGeom>
            <a:noFill/>
            <a:ln w="9525">
              <a:noFill/>
            </a:ln>
          </p:spPr>
          <p:txBody>
            <a:bodyPr wrap="none" lIns="0" tIns="0" rIns="0" bIns="0" anchor="t" anchorCtr="0">
              <a:spAutoFit/>
            </a:bodyPr>
            <a:p>
              <a:r>
                <a:rPr lang="zh-CN" altLang="en-US" sz="2800" dirty="0">
                  <a:latin typeface="Arial" panose="020B0604020202020204" pitchFamily="34" charset="0"/>
                  <a:ea typeface="宋体" panose="02010600030101010101" pitchFamily="2" charset="-122"/>
                </a:rPr>
                <a:t> 插板</a:t>
              </a:r>
              <a:endParaRPr lang="zh-CN" altLang="en-US" sz="2800" dirty="0">
                <a:latin typeface="Times New Roman" panose="02020603050405020304" pitchFamily="18" charset="0"/>
                <a:ea typeface="宋体" panose="02010600030101010101" pitchFamily="2" charset="-122"/>
              </a:endParaRPr>
            </a:p>
          </p:txBody>
        </p:sp>
        <p:sp>
          <p:nvSpPr>
            <p:cNvPr id="38937" name="Line 26"/>
            <p:cNvSpPr/>
            <p:nvPr/>
          </p:nvSpPr>
          <p:spPr>
            <a:xfrm>
              <a:off x="3787" y="2125"/>
              <a:ext cx="233" cy="289"/>
            </a:xfrm>
            <a:prstGeom prst="line">
              <a:avLst/>
            </a:prstGeom>
            <a:ln w="15875" cap="flat" cmpd="sng">
              <a:solidFill>
                <a:schemeClr val="tx1"/>
              </a:solidFill>
              <a:prstDash val="solid"/>
              <a:round/>
              <a:headEnd type="none" w="med" len="med"/>
              <a:tailEnd type="none" w="med" len="med"/>
            </a:ln>
          </p:spPr>
        </p:sp>
      </p:grpSp>
      <p:grpSp>
        <p:nvGrpSpPr>
          <p:cNvPr id="8" name="Group 50"/>
          <p:cNvGrpSpPr/>
          <p:nvPr/>
        </p:nvGrpSpPr>
        <p:grpSpPr>
          <a:xfrm>
            <a:off x="585788" y="3052763"/>
            <a:ext cx="8213725" cy="944562"/>
            <a:chOff x="340" y="3138"/>
            <a:chExt cx="5174" cy="595"/>
          </a:xfrm>
        </p:grpSpPr>
        <p:grpSp>
          <p:nvGrpSpPr>
            <p:cNvPr id="38939" name="Group 49"/>
            <p:cNvGrpSpPr/>
            <p:nvPr/>
          </p:nvGrpSpPr>
          <p:grpSpPr>
            <a:xfrm>
              <a:off x="340" y="3138"/>
              <a:ext cx="4879" cy="595"/>
              <a:chOff x="340" y="3138"/>
              <a:chExt cx="4879" cy="595"/>
            </a:xfrm>
          </p:grpSpPr>
          <p:sp>
            <p:nvSpPr>
              <p:cNvPr id="38940" name="Line 29"/>
              <p:cNvSpPr/>
              <p:nvPr/>
            </p:nvSpPr>
            <p:spPr>
              <a:xfrm>
                <a:off x="499" y="3732"/>
                <a:ext cx="4050" cy="1"/>
              </a:xfrm>
              <a:prstGeom prst="line">
                <a:avLst/>
              </a:prstGeom>
              <a:ln w="20638" cap="flat" cmpd="sng">
                <a:solidFill>
                  <a:srgbClr val="C00000"/>
                </a:solidFill>
                <a:prstDash val="solid"/>
                <a:round/>
                <a:headEnd type="none" w="med" len="med"/>
                <a:tailEnd type="none" w="med" len="med"/>
              </a:ln>
            </p:spPr>
          </p:sp>
          <p:sp>
            <p:nvSpPr>
              <p:cNvPr id="38941" name="Text Box 30"/>
              <p:cNvSpPr txBox="1"/>
              <p:nvPr/>
            </p:nvSpPr>
            <p:spPr>
              <a:xfrm>
                <a:off x="340" y="3155"/>
                <a:ext cx="490"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BUS</a:t>
                </a:r>
                <a:endParaRPr lang="en-US" altLang="zh-CN" sz="2400" dirty="0">
                  <a:latin typeface="Times New Roman" panose="02020603050405020304" pitchFamily="18" charset="0"/>
                  <a:ea typeface="宋体" panose="02010600030101010101" pitchFamily="2" charset="-122"/>
                </a:endParaRPr>
              </a:p>
            </p:txBody>
          </p:sp>
          <p:sp>
            <p:nvSpPr>
              <p:cNvPr id="38942" name="Line 31"/>
              <p:cNvSpPr/>
              <p:nvPr/>
            </p:nvSpPr>
            <p:spPr>
              <a:xfrm>
                <a:off x="1150" y="3143"/>
                <a:ext cx="4069" cy="0"/>
              </a:xfrm>
              <a:prstGeom prst="line">
                <a:avLst/>
              </a:prstGeom>
              <a:ln w="9525" cap="flat" cmpd="sng">
                <a:solidFill>
                  <a:srgbClr val="C00000"/>
                </a:solidFill>
                <a:prstDash val="solid"/>
                <a:round/>
                <a:headEnd type="none" w="med" len="med"/>
                <a:tailEnd type="none" w="med" len="med"/>
              </a:ln>
            </p:spPr>
          </p:sp>
          <p:sp>
            <p:nvSpPr>
              <p:cNvPr id="38943" name="Line 32"/>
              <p:cNvSpPr/>
              <p:nvPr/>
            </p:nvSpPr>
            <p:spPr>
              <a:xfrm>
                <a:off x="942" y="3335"/>
                <a:ext cx="4056" cy="0"/>
              </a:xfrm>
              <a:prstGeom prst="line">
                <a:avLst/>
              </a:prstGeom>
              <a:ln w="9525" cap="flat" cmpd="sng">
                <a:solidFill>
                  <a:srgbClr val="C00000"/>
                </a:solidFill>
                <a:prstDash val="solid"/>
                <a:round/>
                <a:headEnd type="none" w="med" len="med"/>
                <a:tailEnd type="none" w="med" len="med"/>
              </a:ln>
            </p:spPr>
          </p:sp>
          <p:sp>
            <p:nvSpPr>
              <p:cNvPr id="38944" name="Line 33"/>
              <p:cNvSpPr/>
              <p:nvPr/>
            </p:nvSpPr>
            <p:spPr>
              <a:xfrm>
                <a:off x="734" y="3527"/>
                <a:ext cx="4047" cy="0"/>
              </a:xfrm>
              <a:prstGeom prst="line">
                <a:avLst/>
              </a:prstGeom>
              <a:ln w="9525" cap="flat" cmpd="sng">
                <a:solidFill>
                  <a:srgbClr val="C00000"/>
                </a:solidFill>
                <a:prstDash val="solid"/>
                <a:round/>
                <a:headEnd type="none" w="med" len="med"/>
                <a:tailEnd type="none" w="med" len="med"/>
              </a:ln>
            </p:spPr>
          </p:sp>
          <p:sp>
            <p:nvSpPr>
              <p:cNvPr id="38945" name="Line 34"/>
              <p:cNvSpPr/>
              <p:nvPr/>
            </p:nvSpPr>
            <p:spPr>
              <a:xfrm flipH="1">
                <a:off x="489" y="3138"/>
                <a:ext cx="672" cy="594"/>
              </a:xfrm>
              <a:prstGeom prst="line">
                <a:avLst/>
              </a:prstGeom>
              <a:ln w="28575" cap="flat" cmpd="sng">
                <a:solidFill>
                  <a:schemeClr val="tx1"/>
                </a:solidFill>
                <a:prstDash val="solid"/>
                <a:round/>
                <a:headEnd type="none" w="med" len="med"/>
                <a:tailEnd type="none" w="med" len="med"/>
              </a:ln>
            </p:spPr>
          </p:sp>
          <p:sp>
            <p:nvSpPr>
              <p:cNvPr id="38946" name="Line 35"/>
              <p:cNvSpPr/>
              <p:nvPr/>
            </p:nvSpPr>
            <p:spPr>
              <a:xfrm flipH="1">
                <a:off x="4542" y="3138"/>
                <a:ext cx="672" cy="594"/>
              </a:xfrm>
              <a:prstGeom prst="line">
                <a:avLst/>
              </a:prstGeom>
              <a:ln w="28575" cap="flat" cmpd="sng">
                <a:solidFill>
                  <a:schemeClr val="tx1"/>
                </a:solidFill>
                <a:prstDash val="solid"/>
                <a:round/>
                <a:headEnd type="none" w="med" len="med"/>
                <a:tailEnd type="none" w="med" len="med"/>
              </a:ln>
            </p:spPr>
          </p:sp>
        </p:grpSp>
        <p:sp>
          <p:nvSpPr>
            <p:cNvPr id="38947" name="Text Box 46"/>
            <p:cNvSpPr txBox="1"/>
            <p:nvPr/>
          </p:nvSpPr>
          <p:spPr>
            <a:xfrm>
              <a:off x="5012" y="3278"/>
              <a:ext cx="502"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主板</a:t>
              </a:r>
              <a:endParaRPr lang="zh-CN" altLang="en-US" sz="2400" dirty="0">
                <a:latin typeface="Times New Roman" panose="02020603050405020304" pitchFamily="18" charset="0"/>
                <a:ea typeface="宋体" panose="02010600030101010101" pitchFamily="2" charset="-122"/>
              </a:endParaRPr>
            </a:p>
          </p:txBody>
        </p:sp>
      </p:grpSp>
      <p:sp>
        <p:nvSpPr>
          <p:cNvPr id="38948"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To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To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To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0387"/>
                                        </p:tgtEl>
                                        <p:attrNameLst>
                                          <p:attrName>style.visibility</p:attrName>
                                        </p:attrNameLst>
                                      </p:cBhvr>
                                      <p:to>
                                        <p:strVal val="visible"/>
                                      </p:to>
                                    </p:set>
                                    <p:animEffect transition="in" filter="blinds(horizontal)">
                                      <p:cBhvr>
                                        <p:cTn id="27" dur="500"/>
                                        <p:tgtEl>
                                          <p:spTgt spid="40038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00387">
                                            <p:txEl>
                                              <p:charRg st="0" end="21"/>
                                            </p:txEl>
                                          </p:spTgt>
                                        </p:tgtEl>
                                        <p:attrNameLst>
                                          <p:attrName>style.visibility</p:attrName>
                                        </p:attrNameLst>
                                      </p:cBhvr>
                                      <p:to>
                                        <p:strVal val="visible"/>
                                      </p:to>
                                    </p:set>
                                    <p:animEffect transition="in" filter="blinds(horizontal)">
                                      <p:cBhvr>
                                        <p:cTn id="30" dur="500"/>
                                        <p:tgtEl>
                                          <p:spTgt spid="400387">
                                            <p:txEl>
                                              <p:charRg st="0" end="2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00387">
                                            <p:txEl>
                                              <p:charRg st="21" end="40"/>
                                            </p:txEl>
                                          </p:spTgt>
                                        </p:tgtEl>
                                        <p:attrNameLst>
                                          <p:attrName>style.visibility</p:attrName>
                                        </p:attrNameLst>
                                      </p:cBhvr>
                                      <p:to>
                                        <p:strVal val="visible"/>
                                      </p:to>
                                    </p:set>
                                    <p:animEffect transition="in" filter="blinds(horizontal)">
                                      <p:cBhvr>
                                        <p:cTn id="35" dur="500"/>
                                        <p:tgtEl>
                                          <p:spTgt spid="400387">
                                            <p:txEl>
                                              <p:charRg st="21" end="4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00387">
                                            <p:txEl>
                                              <p:charRg st="40" end="58"/>
                                            </p:txEl>
                                          </p:spTgt>
                                        </p:tgtEl>
                                        <p:attrNameLst>
                                          <p:attrName>style.visibility</p:attrName>
                                        </p:attrNameLst>
                                      </p:cBhvr>
                                      <p:to>
                                        <p:strVal val="visible"/>
                                      </p:to>
                                    </p:set>
                                    <p:animEffect transition="in" filter="blinds(horizontal)">
                                      <p:cBhvr>
                                        <p:cTn id="40" dur="500"/>
                                        <p:tgtEl>
                                          <p:spTgt spid="400387">
                                            <p:txEl>
                                              <p:charRg st="40" end="5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00387">
                                            <p:txEl>
                                              <p:charRg st="58" end="88"/>
                                            </p:txEl>
                                          </p:spTgt>
                                        </p:tgtEl>
                                        <p:attrNameLst>
                                          <p:attrName>style.visibility</p:attrName>
                                        </p:attrNameLst>
                                      </p:cBhvr>
                                      <p:to>
                                        <p:strVal val="visible"/>
                                      </p:to>
                                    </p:set>
                                    <p:animEffect transition="in" filter="blinds(horizontal)">
                                      <p:cBhvr>
                                        <p:cTn id="45" dur="500"/>
                                        <p:tgtEl>
                                          <p:spTgt spid="400387">
                                            <p:txEl>
                                              <p:charRg st="58" end="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1279525" y="600075"/>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机械特性</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1411" name="Rectangle 3"/>
          <p:cNvSpPr>
            <a:spLocks noGrp="1"/>
          </p:cNvSpPr>
          <p:nvPr>
            <p:ph idx="1"/>
          </p:nvPr>
        </p:nvSpPr>
        <p:spPr>
          <a:xfrm>
            <a:off x="1219200" y="1905000"/>
            <a:ext cx="7162800" cy="259080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机械特性是指总线在机械连接方式上的一些性能</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如插头与插座使用的标准，它们的几何尺寸、形状、引脚的个数以及排列的顺序，接头处的可靠接触等等</a:t>
            </a:r>
            <a:r>
              <a:rPr lang="zh-CN" altLang="en-US" b="0" dirty="0">
                <a:solidFill>
                  <a:srgbClr val="2709BB"/>
                </a:solidFill>
                <a:latin typeface="微软雅黑 Light" panose="020B0502040204020203" pitchFamily="34" charset="-122"/>
                <a:ea typeface="微软雅黑 Light" panose="020B0502040204020203" pitchFamily="34" charset="-122"/>
                <a:cs typeface="+mn-cs"/>
              </a:rPr>
              <a:t>。</a:t>
            </a:r>
            <a:endParaRPr lang="zh-CN" altLang="en-US" b="0"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9939"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1"/>
                                        </p:tgtEl>
                                        <p:attrNameLst>
                                          <p:attrName>style.visibility</p:attrName>
                                        </p:attrNameLst>
                                      </p:cBhvr>
                                      <p:to>
                                        <p:strVal val="visible"/>
                                      </p:to>
                                    </p:set>
                                    <p:animEffect transition="in" filter="blinds(horizontal)">
                                      <p:cBhvr>
                                        <p:cTn id="7" dur="500"/>
                                        <p:tgtEl>
                                          <p:spTgt spid="4014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1411">
                                            <p:txEl>
                                              <p:charRg st="0" end="22"/>
                                            </p:txEl>
                                          </p:spTgt>
                                        </p:tgtEl>
                                        <p:attrNameLst>
                                          <p:attrName>style.visibility</p:attrName>
                                        </p:attrNameLst>
                                      </p:cBhvr>
                                      <p:to>
                                        <p:strVal val="visible"/>
                                      </p:to>
                                    </p:set>
                                    <p:animEffect transition="in" filter="blinds(horizontal)">
                                      <p:cBhvr>
                                        <p:cTn id="10" dur="500"/>
                                        <p:tgtEl>
                                          <p:spTgt spid="401411">
                                            <p:txEl>
                                              <p:charRg st="0" end="2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1411">
                                            <p:txEl>
                                              <p:charRg st="22" end="70"/>
                                            </p:txEl>
                                          </p:spTgt>
                                        </p:tgtEl>
                                        <p:attrNameLst>
                                          <p:attrName>style.visibility</p:attrName>
                                        </p:attrNameLst>
                                      </p:cBhvr>
                                      <p:to>
                                        <p:strVal val="visible"/>
                                      </p:to>
                                    </p:set>
                                    <p:animEffect transition="in" filter="blinds(horizontal)">
                                      <p:cBhvr>
                                        <p:cTn id="15" dur="500"/>
                                        <p:tgtEl>
                                          <p:spTgt spid="401411">
                                            <p:txEl>
                                              <p:charRg st="22"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1244600" y="661988"/>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电气特性</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962" name="Rectangle 3"/>
          <p:cNvSpPr>
            <a:spLocks noGrp="1"/>
          </p:cNvSpPr>
          <p:nvPr>
            <p:ph idx="1"/>
          </p:nvPr>
        </p:nvSpPr>
        <p:spPr>
          <a:xfrm>
            <a:off x="831850" y="2286000"/>
            <a:ext cx="7696200" cy="1066800"/>
          </a:xfrm>
          <a:ln/>
        </p:spPr>
        <p:txBody>
          <a:bodyPr vert="horz" wrap="square" lIns="91440" tIns="45720" rIns="91440" bIns="45720" anchor="t" anchorCtr="0"/>
          <a:p>
            <a:pPr defTabSz="457200">
              <a:buClr>
                <a:srgbClr val="2709BB"/>
              </a:buClr>
              <a:buFont typeface="Wingdings" panose="05000000000000000000" pitchFamily="2" charset="2"/>
              <a:buNone/>
            </a:pPr>
            <a:r>
              <a:rPr lang="en-US" altLang="zh-CN" b="0" dirty="0">
                <a:solidFill>
                  <a:srgbClr val="2709BB"/>
                </a:solidFill>
                <a:latin typeface="微软雅黑 Light" panose="020B0502040204020203" pitchFamily="34" charset="-122"/>
                <a:ea typeface="微软雅黑 Light" panose="020B0502040204020203" pitchFamily="34" charset="-122"/>
                <a:cs typeface="+mn-cs"/>
              </a:rPr>
              <a:t>		      </a:t>
            </a:r>
            <a:r>
              <a:rPr lang="zh-CN" altLang="en-US" dirty="0">
                <a:solidFill>
                  <a:srgbClr val="2709BB"/>
                </a:solidFill>
                <a:latin typeface="微软雅黑 Light" panose="020B0502040204020203" pitchFamily="34" charset="-122"/>
                <a:ea typeface="微软雅黑 Light" panose="020B0502040204020203" pitchFamily="34" charset="-122"/>
                <a:cs typeface="+mn-cs"/>
              </a:rPr>
              <a:t>电气特性是指总线的每一根传输线上信号的传递方向和有效的电平范围。</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40963"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1026"/>
          <p:cNvSpPr>
            <a:spLocks noGrp="1"/>
          </p:cNvSpPr>
          <p:nvPr>
            <p:ph type="title"/>
          </p:nvPr>
        </p:nvSpPr>
        <p:spPr>
          <a:xfrm>
            <a:off x="1189038" y="622300"/>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功能特性</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3459" name="Rectangle 1027"/>
          <p:cNvSpPr>
            <a:spLocks noGrp="1"/>
          </p:cNvSpPr>
          <p:nvPr>
            <p:ph idx="1"/>
          </p:nvPr>
        </p:nvSpPr>
        <p:spPr>
          <a:xfrm>
            <a:off x="1441450" y="1919288"/>
            <a:ext cx="6797675" cy="291465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功能特性是指总线中每根传输线的功能</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地址总线用来指出地址号</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数据总线传递数据</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控制总线发出控制信号，各条线其功能不一</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41987"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59"/>
                                        </p:tgtEl>
                                        <p:attrNameLst>
                                          <p:attrName>style.visibility</p:attrName>
                                        </p:attrNameLst>
                                      </p:cBhvr>
                                      <p:to>
                                        <p:strVal val="visible"/>
                                      </p:to>
                                    </p:set>
                                    <p:animEffect transition="in" filter="blinds(horizontal)">
                                      <p:cBhvr>
                                        <p:cTn id="7" dur="500"/>
                                        <p:tgtEl>
                                          <p:spTgt spid="4034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3459">
                                            <p:txEl>
                                              <p:charRg st="0" end="18"/>
                                            </p:txEl>
                                          </p:spTgt>
                                        </p:tgtEl>
                                        <p:attrNameLst>
                                          <p:attrName>style.visibility</p:attrName>
                                        </p:attrNameLst>
                                      </p:cBhvr>
                                      <p:to>
                                        <p:strVal val="visible"/>
                                      </p:to>
                                    </p:set>
                                    <p:animEffect transition="in" filter="blinds(horizontal)">
                                      <p:cBhvr>
                                        <p:cTn id="10" dur="500"/>
                                        <p:tgtEl>
                                          <p:spTgt spid="403459">
                                            <p:txEl>
                                              <p:charRg st="0" end="1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3459">
                                            <p:txEl>
                                              <p:charRg st="18" end="30"/>
                                            </p:txEl>
                                          </p:spTgt>
                                        </p:tgtEl>
                                        <p:attrNameLst>
                                          <p:attrName>style.visibility</p:attrName>
                                        </p:attrNameLst>
                                      </p:cBhvr>
                                      <p:to>
                                        <p:strVal val="visible"/>
                                      </p:to>
                                    </p:set>
                                    <p:animEffect transition="in" filter="blinds(horizontal)">
                                      <p:cBhvr>
                                        <p:cTn id="15" dur="500"/>
                                        <p:tgtEl>
                                          <p:spTgt spid="403459">
                                            <p:txEl>
                                              <p:charRg st="18" end="3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3459">
                                            <p:txEl>
                                              <p:charRg st="30" end="39"/>
                                            </p:txEl>
                                          </p:spTgt>
                                        </p:tgtEl>
                                        <p:attrNameLst>
                                          <p:attrName>style.visibility</p:attrName>
                                        </p:attrNameLst>
                                      </p:cBhvr>
                                      <p:to>
                                        <p:strVal val="visible"/>
                                      </p:to>
                                    </p:set>
                                    <p:animEffect transition="in" filter="blinds(horizontal)">
                                      <p:cBhvr>
                                        <p:cTn id="20" dur="500"/>
                                        <p:tgtEl>
                                          <p:spTgt spid="403459">
                                            <p:txEl>
                                              <p:charRg st="30" end="3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3459">
                                            <p:txEl>
                                              <p:charRg st="39" end="59"/>
                                            </p:txEl>
                                          </p:spTgt>
                                        </p:tgtEl>
                                        <p:attrNameLst>
                                          <p:attrName>style.visibility</p:attrName>
                                        </p:attrNameLst>
                                      </p:cBhvr>
                                      <p:to>
                                        <p:strVal val="visible"/>
                                      </p:to>
                                    </p:set>
                                    <p:animEffect transition="in" filter="blinds(horizontal)">
                                      <p:cBhvr>
                                        <p:cTn id="25" dur="500"/>
                                        <p:tgtEl>
                                          <p:spTgt spid="403459">
                                            <p:txEl>
                                              <p:charRg st="39"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1026"/>
          <p:cNvSpPr>
            <a:spLocks noGrp="1"/>
          </p:cNvSpPr>
          <p:nvPr>
            <p:ph type="title"/>
          </p:nvPr>
        </p:nvSpPr>
        <p:spPr>
          <a:xfrm>
            <a:off x="1198563" y="609600"/>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时间特性</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4483" name="Rectangle 1027"/>
          <p:cNvSpPr>
            <a:spLocks noGrp="1"/>
          </p:cNvSpPr>
          <p:nvPr>
            <p:ph idx="1"/>
          </p:nvPr>
        </p:nvSpPr>
        <p:spPr>
          <a:xfrm>
            <a:off x="1066800" y="1828800"/>
            <a:ext cx="7467600" cy="274320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时间特性是指总线中的任一根线在什么时间内有效。</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每条总线上的各种信号，互相存在着一种有效时序的关系</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时间特性一般可用信号时序图来描述。 </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43011"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linds(horizontal)">
                                      <p:cBhvr>
                                        <p:cTn id="7" dur="500"/>
                                        <p:tgtEl>
                                          <p:spTgt spid="4044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4483">
                                            <p:txEl>
                                              <p:charRg st="0" end="24"/>
                                            </p:txEl>
                                          </p:spTgt>
                                        </p:tgtEl>
                                        <p:attrNameLst>
                                          <p:attrName>style.visibility</p:attrName>
                                        </p:attrNameLst>
                                      </p:cBhvr>
                                      <p:to>
                                        <p:strVal val="visible"/>
                                      </p:to>
                                    </p:set>
                                    <p:animEffect transition="in" filter="blinds(horizontal)">
                                      <p:cBhvr>
                                        <p:cTn id="10" dur="500"/>
                                        <p:tgtEl>
                                          <p:spTgt spid="404483">
                                            <p:txEl>
                                              <p:charRg st="0" end="2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4483">
                                            <p:txEl>
                                              <p:charRg st="24" end="50"/>
                                            </p:txEl>
                                          </p:spTgt>
                                        </p:tgtEl>
                                        <p:attrNameLst>
                                          <p:attrName>style.visibility</p:attrName>
                                        </p:attrNameLst>
                                      </p:cBhvr>
                                      <p:to>
                                        <p:strVal val="visible"/>
                                      </p:to>
                                    </p:set>
                                    <p:animEffect transition="in" filter="blinds(horizontal)">
                                      <p:cBhvr>
                                        <p:cTn id="15" dur="500"/>
                                        <p:tgtEl>
                                          <p:spTgt spid="404483">
                                            <p:txEl>
                                              <p:charRg st="24" end="5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4483">
                                            <p:txEl>
                                              <p:charRg st="50" end="69"/>
                                            </p:txEl>
                                          </p:spTgt>
                                        </p:tgtEl>
                                        <p:attrNameLst>
                                          <p:attrName>style.visibility</p:attrName>
                                        </p:attrNameLst>
                                      </p:cBhvr>
                                      <p:to>
                                        <p:strVal val="visible"/>
                                      </p:to>
                                    </p:set>
                                    <p:animEffect transition="in" filter="blinds(horizontal)">
                                      <p:cBhvr>
                                        <p:cTn id="20" dur="500"/>
                                        <p:tgtEl>
                                          <p:spTgt spid="404483">
                                            <p:txEl>
                                              <p:charRg st="50"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animBg="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3.3.2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总线性能指标</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5507" name="Rectangle 3"/>
          <p:cNvSpPr>
            <a:spLocks noGrp="1"/>
          </p:cNvSpPr>
          <p:nvPr>
            <p:ph idx="1"/>
          </p:nvPr>
        </p:nvSpPr>
        <p:spPr>
          <a:xfrm>
            <a:off x="850900" y="1481138"/>
            <a:ext cx="7723188" cy="4602162"/>
          </a:xfrm>
          <a:solidFill>
            <a:schemeClr val="bg1"/>
          </a:solidFill>
          <a:ln>
            <a:solidFill>
              <a:srgbClr val="2709BB"/>
            </a:solidFill>
            <a:miter/>
          </a:ln>
        </p:spPr>
        <p:txBody>
          <a:bodyPr vert="horz" wrap="square" lIns="91440" tIns="45720" rIns="91440" bIns="45720" anchor="t" anchorCtr="0"/>
          <a:p>
            <a:pPr algn="just" defTabSz="457200">
              <a:lnSpc>
                <a:spcPts val="34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总线宽度：它是指数据总线的根数，用位表示</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algn="just" defTabSz="457200">
              <a:lnSpc>
                <a:spcPts val="34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总线带宽</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4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时钟同步／异步</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4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总线复用</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4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信号线数：即地址总线、数据总线和控制总线三种总线数的总和。</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4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总线控制方式：包括突发工作、自动配置、仲裁方式、逻辑方式、计数方式等。</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4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4" action="ppaction://hlinksldjump"/>
              </a:rPr>
              <a:t>其他指标</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07"/>
                                        </p:tgtEl>
                                        <p:attrNameLst>
                                          <p:attrName>style.visibility</p:attrName>
                                        </p:attrNameLst>
                                      </p:cBhvr>
                                      <p:to>
                                        <p:strVal val="visible"/>
                                      </p:to>
                                    </p:set>
                                    <p:animEffect transition="in" filter="blinds(horizontal)">
                                      <p:cBhvr>
                                        <p:cTn id="7" dur="500"/>
                                        <p:tgtEl>
                                          <p:spTgt spid="40550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5507">
                                            <p:txEl>
                                              <p:charRg st="0" end="21"/>
                                            </p:txEl>
                                          </p:spTgt>
                                        </p:tgtEl>
                                        <p:attrNameLst>
                                          <p:attrName>style.visibility</p:attrName>
                                        </p:attrNameLst>
                                      </p:cBhvr>
                                      <p:to>
                                        <p:strVal val="visible"/>
                                      </p:to>
                                    </p:set>
                                    <p:animEffect transition="in" filter="blinds(horizontal)">
                                      <p:cBhvr>
                                        <p:cTn id="10" dur="500"/>
                                        <p:tgtEl>
                                          <p:spTgt spid="405507">
                                            <p:txEl>
                                              <p:charRg st="0" end="2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5507">
                                            <p:txEl>
                                              <p:charRg st="21" end="26"/>
                                            </p:txEl>
                                          </p:spTgt>
                                        </p:tgtEl>
                                        <p:attrNameLst>
                                          <p:attrName>style.visibility</p:attrName>
                                        </p:attrNameLst>
                                      </p:cBhvr>
                                      <p:to>
                                        <p:strVal val="visible"/>
                                      </p:to>
                                    </p:set>
                                    <p:animEffect transition="in" filter="blinds(horizontal)">
                                      <p:cBhvr>
                                        <p:cTn id="15" dur="500"/>
                                        <p:tgtEl>
                                          <p:spTgt spid="405507">
                                            <p:txEl>
                                              <p:charRg st="21" end="2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5507">
                                            <p:txEl>
                                              <p:charRg st="26" end="34"/>
                                            </p:txEl>
                                          </p:spTgt>
                                        </p:tgtEl>
                                        <p:attrNameLst>
                                          <p:attrName>style.visibility</p:attrName>
                                        </p:attrNameLst>
                                      </p:cBhvr>
                                      <p:to>
                                        <p:strVal val="visible"/>
                                      </p:to>
                                    </p:set>
                                    <p:animEffect transition="in" filter="blinds(horizontal)">
                                      <p:cBhvr>
                                        <p:cTn id="20" dur="500"/>
                                        <p:tgtEl>
                                          <p:spTgt spid="405507">
                                            <p:txEl>
                                              <p:charRg st="26" end="3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5507">
                                            <p:txEl>
                                              <p:charRg st="34" end="39"/>
                                            </p:txEl>
                                          </p:spTgt>
                                        </p:tgtEl>
                                        <p:attrNameLst>
                                          <p:attrName>style.visibility</p:attrName>
                                        </p:attrNameLst>
                                      </p:cBhvr>
                                      <p:to>
                                        <p:strVal val="visible"/>
                                      </p:to>
                                    </p:set>
                                    <p:animEffect transition="in" filter="blinds(horizontal)">
                                      <p:cBhvr>
                                        <p:cTn id="25" dur="500"/>
                                        <p:tgtEl>
                                          <p:spTgt spid="405507">
                                            <p:txEl>
                                              <p:charRg st="34" end="3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05507">
                                            <p:txEl>
                                              <p:charRg st="39" end="69"/>
                                            </p:txEl>
                                          </p:spTgt>
                                        </p:tgtEl>
                                        <p:attrNameLst>
                                          <p:attrName>style.visibility</p:attrName>
                                        </p:attrNameLst>
                                      </p:cBhvr>
                                      <p:to>
                                        <p:strVal val="visible"/>
                                      </p:to>
                                    </p:set>
                                    <p:animEffect transition="in" filter="blinds(horizontal)">
                                      <p:cBhvr>
                                        <p:cTn id="30" dur="500"/>
                                        <p:tgtEl>
                                          <p:spTgt spid="405507">
                                            <p:txEl>
                                              <p:charRg st="39" end="6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05507">
                                            <p:txEl>
                                              <p:charRg st="69" end="105"/>
                                            </p:txEl>
                                          </p:spTgt>
                                        </p:tgtEl>
                                        <p:attrNameLst>
                                          <p:attrName>style.visibility</p:attrName>
                                        </p:attrNameLst>
                                      </p:cBhvr>
                                      <p:to>
                                        <p:strVal val="visible"/>
                                      </p:to>
                                    </p:set>
                                    <p:animEffect transition="in" filter="blinds(horizontal)">
                                      <p:cBhvr>
                                        <p:cTn id="35" dur="500"/>
                                        <p:tgtEl>
                                          <p:spTgt spid="405507">
                                            <p:txEl>
                                              <p:charRg st="69" end="10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05507">
                                            <p:txEl>
                                              <p:charRg st="105" end="110"/>
                                            </p:txEl>
                                          </p:spTgt>
                                        </p:tgtEl>
                                        <p:attrNameLst>
                                          <p:attrName>style.visibility</p:attrName>
                                        </p:attrNameLst>
                                      </p:cBhvr>
                                      <p:to>
                                        <p:strVal val="visible"/>
                                      </p:to>
                                    </p:set>
                                    <p:animEffect transition="in" filter="blinds(horizontal)">
                                      <p:cBhvr>
                                        <p:cTn id="40" dur="500"/>
                                        <p:tgtEl>
                                          <p:spTgt spid="405507">
                                            <p:txEl>
                                              <p:charRg st="105"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animBg="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1249363" y="609600"/>
            <a:ext cx="7513637" cy="762000"/>
          </a:xfrm>
          <a:ln/>
        </p:spPr>
        <p:txBody>
          <a:bodyPr vert="horz" wrap="square" lIns="91440" tIns="45720" rIns="91440" bIns="45720" anchor="t" anchorCtr="0"/>
          <a:p>
            <a:pPr defTabSz="457200"/>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总线带宽</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6531" name="Rectangle 3"/>
          <p:cNvSpPr>
            <a:spLocks noGrp="1"/>
          </p:cNvSpPr>
          <p:nvPr>
            <p:ph idx="1"/>
          </p:nvPr>
        </p:nvSpPr>
        <p:spPr>
          <a:xfrm>
            <a:off x="679450" y="1701800"/>
            <a:ext cx="8075613" cy="407352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总线带宽指总线在单位时间内可以传输的数据总量，相当于总线的数据传输速率，等于总线工作频率</a:t>
            </a:r>
            <a:r>
              <a:rPr lang="zh-CN" altLang="en-US" dirty="0">
                <a:solidFill>
                  <a:srgbClr val="C00000"/>
                </a:solidFill>
                <a:latin typeface="微软雅黑 Light" panose="020B0502040204020203" pitchFamily="34" charset="-122"/>
                <a:ea typeface="微软雅黑 Light" panose="020B0502040204020203" pitchFamily="34" charset="-122"/>
                <a:cs typeface="+mn-cs"/>
                <a:sym typeface="Symbol" panose="05050102010706020507" pitchFamily="18" charset="2"/>
              </a:rPr>
              <a:t>与</a:t>
            </a:r>
            <a:r>
              <a:rPr lang="zh-CN" altLang="en-US" dirty="0">
                <a:solidFill>
                  <a:srgbClr val="C00000"/>
                </a:solidFill>
                <a:latin typeface="微软雅黑 Light" panose="020B0502040204020203" pitchFamily="34" charset="-122"/>
                <a:ea typeface="微软雅黑 Light" panose="020B0502040204020203" pitchFamily="34" charset="-122"/>
                <a:cs typeface="+mn-cs"/>
              </a:rPr>
              <a:t>总线宽度（字节数）的乘积，用</a:t>
            </a:r>
            <a:r>
              <a:rPr lang="en-US" altLang="zh-CN" dirty="0">
                <a:solidFill>
                  <a:srgbClr val="C00000"/>
                </a:solidFill>
                <a:latin typeface="微软雅黑 Light" panose="020B0502040204020203" pitchFamily="34" charset="-122"/>
                <a:ea typeface="微软雅黑 Light" panose="020B0502040204020203" pitchFamily="34" charset="-122"/>
                <a:cs typeface="+mn-cs"/>
              </a:rPr>
              <a:t>MB/s(</a:t>
            </a:r>
            <a:r>
              <a:rPr lang="zh-CN" altLang="en-US" dirty="0">
                <a:solidFill>
                  <a:srgbClr val="C00000"/>
                </a:solidFill>
                <a:latin typeface="微软雅黑 Light" panose="020B0502040204020203" pitchFamily="34" charset="-122"/>
                <a:ea typeface="微软雅黑 Light" panose="020B0502040204020203" pitchFamily="34" charset="-122"/>
                <a:cs typeface="+mn-cs"/>
              </a:rPr>
              <a:t>每秒多少兆字节</a:t>
            </a:r>
            <a:r>
              <a:rPr lang="en-US" altLang="zh-CN" dirty="0">
                <a:solidFill>
                  <a:srgbClr val="C00000"/>
                </a:solidFill>
                <a:latin typeface="微软雅黑 Light" panose="020B0502040204020203" pitchFamily="34" charset="-122"/>
                <a:ea typeface="微软雅黑 Light" panose="020B0502040204020203" pitchFamily="34" charset="-122"/>
                <a:cs typeface="+mn-cs"/>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表示。</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如总线工作频率为</a:t>
            </a:r>
            <a:r>
              <a:rPr lang="en-US" altLang="zh-CN" dirty="0">
                <a:solidFill>
                  <a:srgbClr val="C00000"/>
                </a:solidFill>
                <a:latin typeface="微软雅黑 Light" panose="020B0502040204020203" pitchFamily="34" charset="-122"/>
                <a:ea typeface="微软雅黑 Light" panose="020B0502040204020203" pitchFamily="34" charset="-122"/>
                <a:cs typeface="+mn-cs"/>
              </a:rPr>
              <a:t>33MHz</a:t>
            </a:r>
            <a:r>
              <a:rPr lang="zh-CN" altLang="en-US" dirty="0">
                <a:solidFill>
                  <a:srgbClr val="C00000"/>
                </a:solidFill>
                <a:latin typeface="微软雅黑 Light" panose="020B0502040204020203" pitchFamily="34" charset="-122"/>
                <a:ea typeface="微软雅黑 Light" panose="020B0502040204020203" pitchFamily="34" charset="-122"/>
                <a:cs typeface="+mn-cs"/>
              </a:rPr>
              <a:t>，总线宽度为</a:t>
            </a:r>
            <a:r>
              <a:rPr lang="en-US" altLang="zh-CN" dirty="0">
                <a:solidFill>
                  <a:srgbClr val="C00000"/>
                </a:solidFill>
                <a:latin typeface="微软雅黑 Light" panose="020B0502040204020203" pitchFamily="34" charset="-122"/>
                <a:ea typeface="微软雅黑 Light" panose="020B0502040204020203" pitchFamily="34" charset="-122"/>
                <a:cs typeface="+mn-cs"/>
              </a:rPr>
              <a:t>32</a:t>
            </a:r>
            <a:r>
              <a:rPr lang="zh-CN" altLang="en-US" dirty="0">
                <a:solidFill>
                  <a:srgbClr val="C00000"/>
                </a:solidFill>
                <a:latin typeface="微软雅黑 Light" panose="020B0502040204020203" pitchFamily="34" charset="-122"/>
                <a:ea typeface="微软雅黑 Light" panose="020B0502040204020203" pitchFamily="34" charset="-122"/>
                <a:cs typeface="+mn-cs"/>
              </a:rPr>
              <a:t>位，则它的总线带宽为</a:t>
            </a:r>
            <a:r>
              <a:rPr lang="en-US" altLang="zh-CN" dirty="0">
                <a:solidFill>
                  <a:srgbClr val="C00000"/>
                </a:solidFill>
                <a:latin typeface="微软雅黑 Light" panose="020B0502040204020203" pitchFamily="34" charset="-122"/>
                <a:ea typeface="微软雅黑 Light" panose="020B0502040204020203" pitchFamily="34" charset="-122"/>
                <a:cs typeface="+mn-cs"/>
              </a:rPr>
              <a:t>132MB</a:t>
            </a:r>
            <a:r>
              <a:rPr lang="zh-CN" altLang="en-US" dirty="0">
                <a:solidFill>
                  <a:srgbClr val="C00000"/>
                </a:solidFill>
                <a:latin typeface="微软雅黑 Light" panose="020B0502040204020203" pitchFamily="34" charset="-122"/>
                <a:ea typeface="微软雅黑 Light" panose="020B0502040204020203" pitchFamily="34" charset="-122"/>
                <a:cs typeface="+mn-cs"/>
              </a:rPr>
              <a:t>／</a:t>
            </a:r>
            <a:r>
              <a:rPr lang="en-US" altLang="zh-CN" dirty="0">
                <a:solidFill>
                  <a:srgbClr val="C00000"/>
                </a:solidFill>
                <a:latin typeface="微软雅黑 Light" panose="020B0502040204020203" pitchFamily="34" charset="-122"/>
                <a:ea typeface="微软雅黑 Light" panose="020B0502040204020203" pitchFamily="34" charset="-122"/>
                <a:cs typeface="+mn-cs"/>
              </a:rPr>
              <a:t>s</a:t>
            </a:r>
            <a:r>
              <a:rPr lang="zh-CN" altLang="en-US" dirty="0">
                <a:solidFill>
                  <a:srgbClr val="C00000"/>
                </a:solidFill>
                <a:latin typeface="微软雅黑 Light" panose="020B0502040204020203" pitchFamily="34" charset="-122"/>
                <a:ea typeface="微软雅黑 Light" panose="020B0502040204020203" pitchFamily="34" charset="-122"/>
                <a:cs typeface="+mn-cs"/>
              </a:rPr>
              <a:t>。</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总线带宽实际上即是在总线上每秒能传输的最大字节量。</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45059"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blinds(horizontal)">
                                      <p:cBhvr>
                                        <p:cTn id="7" dur="500"/>
                                        <p:tgtEl>
                                          <p:spTgt spid="4065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6531">
                                            <p:txEl>
                                              <p:charRg st="0" end="76"/>
                                            </p:txEl>
                                          </p:spTgt>
                                        </p:tgtEl>
                                        <p:attrNameLst>
                                          <p:attrName>style.visibility</p:attrName>
                                        </p:attrNameLst>
                                      </p:cBhvr>
                                      <p:to>
                                        <p:strVal val="visible"/>
                                      </p:to>
                                    </p:set>
                                    <p:animEffect transition="in" filter="blinds(horizontal)">
                                      <p:cBhvr>
                                        <p:cTn id="10" dur="500"/>
                                        <p:tgtEl>
                                          <p:spTgt spid="406531">
                                            <p:txEl>
                                              <p:charRg st="0" end="7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6531">
                                            <p:txEl>
                                              <p:charRg st="76" end="116"/>
                                            </p:txEl>
                                          </p:spTgt>
                                        </p:tgtEl>
                                        <p:attrNameLst>
                                          <p:attrName>style.visibility</p:attrName>
                                        </p:attrNameLst>
                                      </p:cBhvr>
                                      <p:to>
                                        <p:strVal val="visible"/>
                                      </p:to>
                                    </p:set>
                                    <p:animEffect transition="in" filter="blinds(horizontal)">
                                      <p:cBhvr>
                                        <p:cTn id="15" dur="500"/>
                                        <p:tgtEl>
                                          <p:spTgt spid="406531">
                                            <p:txEl>
                                              <p:charRg st="76" end="11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6531">
                                            <p:txEl>
                                              <p:charRg st="116" end="142"/>
                                            </p:txEl>
                                          </p:spTgt>
                                        </p:tgtEl>
                                        <p:attrNameLst>
                                          <p:attrName>style.visibility</p:attrName>
                                        </p:attrNameLst>
                                      </p:cBhvr>
                                      <p:to>
                                        <p:strVal val="visible"/>
                                      </p:to>
                                    </p:set>
                                    <p:animEffect transition="in" filter="blinds(horizontal)">
                                      <p:cBhvr>
                                        <p:cTn id="20" dur="500"/>
                                        <p:tgtEl>
                                          <p:spTgt spid="406531">
                                            <p:txEl>
                                              <p:charRg st="116"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1026"/>
          <p:cNvSpPr>
            <a:spLocks noGrp="1"/>
          </p:cNvSpPr>
          <p:nvPr>
            <p:ph type="title"/>
          </p:nvPr>
        </p:nvSpPr>
        <p:spPr>
          <a:xfrm>
            <a:off x="1271588" y="684213"/>
            <a:ext cx="7696200" cy="762000"/>
          </a:xfrm>
          <a:ln/>
        </p:spPr>
        <p:txBody>
          <a:bodyPr vert="horz" wrap="square" lIns="91440" tIns="45720" rIns="91440" bIns="45720" anchor="t" anchorCtr="0"/>
          <a:p>
            <a:pPr defTabSz="457200"/>
            <a:r>
              <a:rPr lang="zh-CN" altLang="en-US" sz="4800" dirty="0">
                <a:solidFill>
                  <a:srgbClr val="C00000"/>
                </a:solidFill>
                <a:latin typeface="微软雅黑 Light" panose="020B0502040204020203" pitchFamily="34" charset="-122"/>
                <a:ea typeface="微软雅黑 Light" panose="020B0502040204020203" pitchFamily="34" charset="-122"/>
                <a:cs typeface="+mj-cs"/>
              </a:rPr>
              <a:t>时钟同步／异步</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8579" name="Rectangle 1027"/>
          <p:cNvSpPr>
            <a:spLocks noGrp="1"/>
          </p:cNvSpPr>
          <p:nvPr>
            <p:ph idx="1"/>
          </p:nvPr>
        </p:nvSpPr>
        <p:spPr>
          <a:xfrm>
            <a:off x="1676400" y="2286000"/>
            <a:ext cx="6064250" cy="2068513"/>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总线上的数据与时钟同步工作的总线称同步总线</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与时钟不同步工作的总线称异步总线。</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46083"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8579"/>
                                        </p:tgtEl>
                                        <p:attrNameLst>
                                          <p:attrName>style.visibility</p:attrName>
                                        </p:attrNameLst>
                                      </p:cBhvr>
                                      <p:to>
                                        <p:strVal val="visible"/>
                                      </p:to>
                                    </p:set>
                                    <p:animEffect transition="in" filter="blinds(horizontal)">
                                      <p:cBhvr>
                                        <p:cTn id="7" dur="500"/>
                                        <p:tgtEl>
                                          <p:spTgt spid="4085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8579">
                                            <p:txEl>
                                              <p:charRg st="0" end="22"/>
                                            </p:txEl>
                                          </p:spTgt>
                                        </p:tgtEl>
                                        <p:attrNameLst>
                                          <p:attrName>style.visibility</p:attrName>
                                        </p:attrNameLst>
                                      </p:cBhvr>
                                      <p:to>
                                        <p:strVal val="visible"/>
                                      </p:to>
                                    </p:set>
                                    <p:animEffect transition="in" filter="blinds(horizontal)">
                                      <p:cBhvr>
                                        <p:cTn id="10" dur="500"/>
                                        <p:tgtEl>
                                          <p:spTgt spid="408579">
                                            <p:txEl>
                                              <p:charRg st="0" end="2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8579">
                                            <p:txEl>
                                              <p:charRg st="22" end="40"/>
                                            </p:txEl>
                                          </p:spTgt>
                                        </p:tgtEl>
                                        <p:attrNameLst>
                                          <p:attrName>style.visibility</p:attrName>
                                        </p:attrNameLst>
                                      </p:cBhvr>
                                      <p:to>
                                        <p:strVal val="visible"/>
                                      </p:to>
                                    </p:set>
                                    <p:animEffect transition="in" filter="blinds(horizontal)">
                                      <p:cBhvr>
                                        <p:cTn id="15" dur="500"/>
                                        <p:tgtEl>
                                          <p:spTgt spid="408579">
                                            <p:txEl>
                                              <p:charRg st="22"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1195388" y="631825"/>
            <a:ext cx="3200400" cy="735013"/>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总线概述</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97667" name="Rectangle 3"/>
          <p:cNvSpPr>
            <a:spLocks noGrp="1"/>
          </p:cNvSpPr>
          <p:nvPr>
            <p:ph idx="1"/>
          </p:nvPr>
        </p:nvSpPr>
        <p:spPr>
          <a:xfrm>
            <a:off x="814388" y="1430338"/>
            <a:ext cx="7831137" cy="4689475"/>
          </a:xfrm>
          <a:solidFill>
            <a:schemeClr val="bg1"/>
          </a:solidFill>
          <a:ln>
            <a:solidFill>
              <a:srgbClr val="2709BB"/>
            </a:solidFill>
            <a:miter/>
          </a:ln>
        </p:spPr>
        <p:txBody>
          <a:bodyPr vert="horz" wrap="square" lIns="91440" tIns="45720" rIns="91440" bIns="45720" anchor="t" anchorCtr="0"/>
          <a:p>
            <a:pPr defTabSz="457200">
              <a:lnSpc>
                <a:spcPts val="34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计算机部件之间的互连方式有两种，一种是各部件之间通过单独的连线，叫做分散连接；另一种是将各部件连到一组公共信息传输线上，叫做总线连接。</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lnSpc>
                <a:spcPts val="34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早期的计算机大多数用分散连接方式，而现代的计算机主要采用总线连接方式。</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lnSpc>
                <a:spcPts val="34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总线是连接多个部件的信息传输线，是各部件共享的传输介质。</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为了减轻总线负载，总线上的部件应通过三态驱动缓冲电路与总线连通。</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19459" name="矩形 8"/>
          <p:cNvSpPr/>
          <p:nvPr/>
        </p:nvSpPr>
        <p:spPr>
          <a:xfrm>
            <a:off x="7943850" y="184150"/>
            <a:ext cx="684213"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667"/>
                                        </p:tgtEl>
                                        <p:attrNameLst>
                                          <p:attrName>style.visibility</p:attrName>
                                        </p:attrNameLst>
                                      </p:cBhvr>
                                      <p:to>
                                        <p:strVal val="visible"/>
                                      </p:to>
                                    </p:set>
                                    <p:animEffect transition="in" filter="blinds(horizontal)">
                                      <p:cBhvr>
                                        <p:cTn id="7" dur="500"/>
                                        <p:tgtEl>
                                          <p:spTgt spid="4976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7667">
                                            <p:txEl>
                                              <p:charRg st="0" end="68"/>
                                            </p:txEl>
                                          </p:spTgt>
                                        </p:tgtEl>
                                        <p:attrNameLst>
                                          <p:attrName>style.visibility</p:attrName>
                                        </p:attrNameLst>
                                      </p:cBhvr>
                                      <p:to>
                                        <p:strVal val="visible"/>
                                      </p:to>
                                    </p:set>
                                    <p:animEffect transition="in" filter="blinds(horizontal)">
                                      <p:cBhvr>
                                        <p:cTn id="10" dur="500"/>
                                        <p:tgtEl>
                                          <p:spTgt spid="497667">
                                            <p:txEl>
                                              <p:charRg st="0" end="6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7667">
                                            <p:txEl>
                                              <p:charRg st="68" end="104"/>
                                            </p:txEl>
                                          </p:spTgt>
                                        </p:tgtEl>
                                        <p:attrNameLst>
                                          <p:attrName>style.visibility</p:attrName>
                                        </p:attrNameLst>
                                      </p:cBhvr>
                                      <p:to>
                                        <p:strVal val="visible"/>
                                      </p:to>
                                    </p:set>
                                    <p:animEffect transition="in" filter="blinds(horizontal)">
                                      <p:cBhvr>
                                        <p:cTn id="15" dur="500"/>
                                        <p:tgtEl>
                                          <p:spTgt spid="497667">
                                            <p:txEl>
                                              <p:charRg st="68" end="10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7667">
                                            <p:txEl>
                                              <p:charRg st="104" end="133"/>
                                            </p:txEl>
                                          </p:spTgt>
                                        </p:tgtEl>
                                        <p:attrNameLst>
                                          <p:attrName>style.visibility</p:attrName>
                                        </p:attrNameLst>
                                      </p:cBhvr>
                                      <p:to>
                                        <p:strVal val="visible"/>
                                      </p:to>
                                    </p:set>
                                    <p:animEffect transition="in" filter="blinds(horizontal)">
                                      <p:cBhvr>
                                        <p:cTn id="20" dur="500"/>
                                        <p:tgtEl>
                                          <p:spTgt spid="497667">
                                            <p:txEl>
                                              <p:charRg st="104" end="13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97667">
                                            <p:txEl>
                                              <p:charRg st="133" end="166"/>
                                            </p:txEl>
                                          </p:spTgt>
                                        </p:tgtEl>
                                        <p:attrNameLst>
                                          <p:attrName>style.visibility</p:attrName>
                                        </p:attrNameLst>
                                      </p:cBhvr>
                                      <p:to>
                                        <p:strVal val="visible"/>
                                      </p:to>
                                    </p:set>
                                    <p:animEffect transition="in" filter="blinds(horizontal)">
                                      <p:cBhvr>
                                        <p:cTn id="25" dur="500"/>
                                        <p:tgtEl>
                                          <p:spTgt spid="497667">
                                            <p:txEl>
                                              <p:charRg st="133"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nimBg="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1198563" y="609600"/>
            <a:ext cx="6659562" cy="762000"/>
          </a:xfrm>
          <a:ln/>
        </p:spPr>
        <p:txBody>
          <a:bodyPr vert="horz" wrap="square" lIns="91440" tIns="45720" rIns="91440" bIns="45720" anchor="t" anchorCtr="0"/>
          <a:p>
            <a:pPr defTabSz="457200"/>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总线复用</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7555" name="Rectangle 3"/>
          <p:cNvSpPr>
            <a:spLocks noGrp="1"/>
          </p:cNvSpPr>
          <p:nvPr>
            <p:ph idx="1"/>
          </p:nvPr>
        </p:nvSpPr>
        <p:spPr>
          <a:xfrm>
            <a:off x="806450" y="1901825"/>
            <a:ext cx="7848600" cy="3484563"/>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总线复用指两种不同性质且不同时出现的信号分时使用同一组总线，称为总线的“多路分时复用”。</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例如：为了提高总线的利用率，优化设计，经常将地址总线和数据总线共用一组物理线路，某一时刻该总线传输地址信号，另一时刻传输数据信号或命令信号。</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47107"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55"/>
                                        </p:tgtEl>
                                        <p:attrNameLst>
                                          <p:attrName>style.visibility</p:attrName>
                                        </p:attrNameLst>
                                      </p:cBhvr>
                                      <p:to>
                                        <p:strVal val="visible"/>
                                      </p:to>
                                    </p:set>
                                    <p:animEffect transition="in" filter="blinds(horizontal)">
                                      <p:cBhvr>
                                        <p:cTn id="7" dur="500"/>
                                        <p:tgtEl>
                                          <p:spTgt spid="4075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7555">
                                            <p:txEl>
                                              <p:charRg st="0" end="45"/>
                                            </p:txEl>
                                          </p:spTgt>
                                        </p:tgtEl>
                                        <p:attrNameLst>
                                          <p:attrName>style.visibility</p:attrName>
                                        </p:attrNameLst>
                                      </p:cBhvr>
                                      <p:to>
                                        <p:strVal val="visible"/>
                                      </p:to>
                                    </p:set>
                                    <p:animEffect transition="in" filter="blinds(horizontal)">
                                      <p:cBhvr>
                                        <p:cTn id="10" dur="500"/>
                                        <p:tgtEl>
                                          <p:spTgt spid="407555">
                                            <p:txEl>
                                              <p:charRg st="0" end="4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7555">
                                            <p:txEl>
                                              <p:charRg st="45" end="116"/>
                                            </p:txEl>
                                          </p:spTgt>
                                        </p:tgtEl>
                                        <p:attrNameLst>
                                          <p:attrName>style.visibility</p:attrName>
                                        </p:attrNameLst>
                                      </p:cBhvr>
                                      <p:to>
                                        <p:strVal val="visible"/>
                                      </p:to>
                                    </p:set>
                                    <p:animEffect transition="in" filter="blinds(horizontal)">
                                      <p:cBhvr>
                                        <p:cTn id="15" dur="500"/>
                                        <p:tgtEl>
                                          <p:spTgt spid="407555">
                                            <p:txEl>
                                              <p:charRg st="45"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1279525" y="649288"/>
            <a:ext cx="7696200" cy="762000"/>
          </a:xfrm>
          <a:ln/>
        </p:spPr>
        <p:txBody>
          <a:bodyPr vert="horz" wrap="square" lIns="91440" tIns="45720" rIns="91440" bIns="45720" anchor="t" anchorCtr="0"/>
          <a:p>
            <a:pPr defTabSz="457200"/>
            <a:r>
              <a:rPr lang="zh-CN" altLang="en-US" sz="4800" dirty="0">
                <a:solidFill>
                  <a:srgbClr val="C00000"/>
                </a:solidFill>
                <a:latin typeface="微软雅黑 Light" panose="020B0502040204020203" pitchFamily="34" charset="-122"/>
                <a:ea typeface="微软雅黑 Light" panose="020B0502040204020203" pitchFamily="34" charset="-122"/>
                <a:cs typeface="+mj-cs"/>
              </a:rPr>
              <a:t>其他指标</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9603" name="Rectangle 3"/>
          <p:cNvSpPr>
            <a:spLocks noGrp="1"/>
          </p:cNvSpPr>
          <p:nvPr>
            <p:ph idx="1"/>
          </p:nvPr>
        </p:nvSpPr>
        <p:spPr>
          <a:xfrm>
            <a:off x="2219325" y="2295525"/>
            <a:ext cx="4643438" cy="191452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负载能力</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电源电压是</a:t>
            </a:r>
            <a:r>
              <a:rPr lang="en-US" altLang="zh-CN" dirty="0">
                <a:solidFill>
                  <a:srgbClr val="2709BB"/>
                </a:solidFill>
                <a:latin typeface="微软雅黑 Light" panose="020B0502040204020203" pitchFamily="34" charset="-122"/>
                <a:ea typeface="微软雅黑 Light" panose="020B0502040204020203" pitchFamily="34" charset="-122"/>
                <a:cs typeface="+mn-cs"/>
              </a:rPr>
              <a:t>5V</a:t>
            </a:r>
            <a:r>
              <a:rPr lang="zh-CN" altLang="en-US" dirty="0">
                <a:solidFill>
                  <a:srgbClr val="2709BB"/>
                </a:solidFill>
                <a:latin typeface="微软雅黑 Light" panose="020B0502040204020203" pitchFamily="34" charset="-122"/>
                <a:ea typeface="微软雅黑 Light" panose="020B0502040204020203" pitchFamily="34" charset="-122"/>
                <a:cs typeface="+mn-cs"/>
              </a:rPr>
              <a:t>还是</a:t>
            </a:r>
            <a:r>
              <a:rPr lang="en-US" altLang="zh-CN" dirty="0">
                <a:solidFill>
                  <a:srgbClr val="2709BB"/>
                </a:solidFill>
                <a:latin typeface="微软雅黑 Light" panose="020B0502040204020203" pitchFamily="34" charset="-122"/>
                <a:ea typeface="微软雅黑 Light" panose="020B0502040204020203" pitchFamily="34" charset="-122"/>
                <a:cs typeface="+mn-cs"/>
              </a:rPr>
              <a:t>3.3V</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总线能否扩展</a:t>
            </a:r>
            <a:r>
              <a:rPr lang="en-US" altLang="zh-CN" dirty="0">
                <a:solidFill>
                  <a:srgbClr val="2709BB"/>
                </a:solidFill>
                <a:latin typeface="微软雅黑 Light" panose="020B0502040204020203" pitchFamily="34" charset="-122"/>
                <a:ea typeface="微软雅黑 Light" panose="020B0502040204020203" pitchFamily="34" charset="-122"/>
                <a:cs typeface="+mn-cs"/>
              </a:rPr>
              <a:t>64</a:t>
            </a:r>
            <a:r>
              <a:rPr lang="zh-CN" altLang="en-US" dirty="0">
                <a:solidFill>
                  <a:srgbClr val="2709BB"/>
                </a:solidFill>
                <a:latin typeface="微软雅黑 Light" panose="020B0502040204020203" pitchFamily="34" charset="-122"/>
                <a:ea typeface="微软雅黑 Light" panose="020B0502040204020203" pitchFamily="34" charset="-122"/>
                <a:cs typeface="+mn-cs"/>
              </a:rPr>
              <a:t>位宽度</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48131"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3"/>
                                        </p:tgtEl>
                                        <p:attrNameLst>
                                          <p:attrName>style.visibility</p:attrName>
                                        </p:attrNameLst>
                                      </p:cBhvr>
                                      <p:to>
                                        <p:strVal val="visible"/>
                                      </p:to>
                                    </p:set>
                                    <p:animEffect transition="in" filter="blinds(horizontal)">
                                      <p:cBhvr>
                                        <p:cTn id="7" dur="500"/>
                                        <p:tgtEl>
                                          <p:spTgt spid="4096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03">
                                            <p:txEl>
                                              <p:charRg st="0" end="5"/>
                                            </p:txEl>
                                          </p:spTgt>
                                        </p:tgtEl>
                                        <p:attrNameLst>
                                          <p:attrName>style.visibility</p:attrName>
                                        </p:attrNameLst>
                                      </p:cBhvr>
                                      <p:to>
                                        <p:strVal val="visible"/>
                                      </p:to>
                                    </p:set>
                                    <p:animEffect transition="in" filter="blinds(horizontal)">
                                      <p:cBhvr>
                                        <p:cTn id="10" dur="500"/>
                                        <p:tgtEl>
                                          <p:spTgt spid="409603">
                                            <p:txEl>
                                              <p:charRg st="0"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03">
                                            <p:txEl>
                                              <p:charRg st="5" end="19"/>
                                            </p:txEl>
                                          </p:spTgt>
                                        </p:tgtEl>
                                        <p:attrNameLst>
                                          <p:attrName>style.visibility</p:attrName>
                                        </p:attrNameLst>
                                      </p:cBhvr>
                                      <p:to>
                                        <p:strVal val="visible"/>
                                      </p:to>
                                    </p:set>
                                    <p:animEffect transition="in" filter="blinds(horizontal)">
                                      <p:cBhvr>
                                        <p:cTn id="15" dur="500"/>
                                        <p:tgtEl>
                                          <p:spTgt spid="409603">
                                            <p:txEl>
                                              <p:charRg st="5" end="1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603">
                                            <p:txEl>
                                              <p:charRg st="19" end="31"/>
                                            </p:txEl>
                                          </p:spTgt>
                                        </p:tgtEl>
                                        <p:attrNameLst>
                                          <p:attrName>style.visibility</p:attrName>
                                        </p:attrNameLst>
                                      </p:cBhvr>
                                      <p:to>
                                        <p:strVal val="visible"/>
                                      </p:to>
                                    </p:set>
                                    <p:animEffect transition="in" filter="blinds(horizontal)">
                                      <p:cBhvr>
                                        <p:cTn id="20" dur="500"/>
                                        <p:tgtEl>
                                          <p:spTgt spid="409603">
                                            <p:txEl>
                                              <p:charRg st="19"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3.3.3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总线标准</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8" name="Text Box 2"/>
          <p:cNvSpPr txBox="1"/>
          <p:nvPr/>
        </p:nvSpPr>
        <p:spPr>
          <a:xfrm>
            <a:off x="6361113" y="2843213"/>
            <a:ext cx="3195637" cy="3825875"/>
          </a:xfrm>
          <a:prstGeom prst="rect">
            <a:avLst/>
          </a:prstGeom>
          <a:noFill/>
          <a:ln w="9525">
            <a:noFill/>
          </a:ln>
        </p:spPr>
        <p:txBody>
          <a:bodyPr anchor="t" anchorCtr="0">
            <a:spAutoFit/>
          </a:bodyPr>
          <a:p>
            <a:pPr>
              <a:lnSpc>
                <a:spcPct val="125000"/>
              </a:lnSpc>
            </a:pPr>
            <a:r>
              <a:rPr lang="en-US" altLang="zh-CN" sz="2800" dirty="0">
                <a:solidFill>
                  <a:srgbClr val="C00000"/>
                </a:solidFill>
                <a:latin typeface="Times New Roman" panose="02020603050405020304" pitchFamily="18" charset="0"/>
                <a:ea typeface="宋体" panose="02010600030101010101" pitchFamily="2" charset="-122"/>
              </a:rPr>
              <a:t>ISA</a:t>
            </a:r>
            <a:endParaRPr lang="en-US" altLang="zh-CN" sz="2800" dirty="0">
              <a:solidFill>
                <a:srgbClr val="C00000"/>
              </a:solidFill>
              <a:latin typeface="Times New Roman" panose="02020603050405020304" pitchFamily="18" charset="0"/>
              <a:ea typeface="宋体" panose="02010600030101010101" pitchFamily="2" charset="-122"/>
            </a:endParaRPr>
          </a:p>
          <a:p>
            <a:pPr>
              <a:lnSpc>
                <a:spcPct val="125000"/>
              </a:lnSpc>
            </a:pPr>
            <a:r>
              <a:rPr lang="en-US" altLang="zh-CN" sz="2800" dirty="0">
                <a:solidFill>
                  <a:srgbClr val="C00000"/>
                </a:solidFill>
                <a:latin typeface="Times New Roman" panose="02020603050405020304" pitchFamily="18" charset="0"/>
                <a:ea typeface="宋体" panose="02010600030101010101" pitchFamily="2" charset="-122"/>
              </a:rPr>
              <a:t>EISA</a:t>
            </a:r>
            <a:endParaRPr lang="en-US" altLang="zh-CN" sz="2800" dirty="0">
              <a:solidFill>
                <a:srgbClr val="C00000"/>
              </a:solidFill>
              <a:latin typeface="Times New Roman" panose="02020603050405020304" pitchFamily="18" charset="0"/>
              <a:ea typeface="宋体" panose="02010600030101010101" pitchFamily="2" charset="-122"/>
            </a:endParaRPr>
          </a:p>
          <a:p>
            <a:pPr>
              <a:lnSpc>
                <a:spcPct val="125000"/>
              </a:lnSpc>
            </a:pPr>
            <a:r>
              <a:rPr lang="en-US" altLang="zh-CN" sz="2800" dirty="0">
                <a:solidFill>
                  <a:srgbClr val="C00000"/>
                </a:solidFill>
                <a:latin typeface="Times New Roman" panose="02020603050405020304" pitchFamily="18" charset="0"/>
                <a:ea typeface="宋体" panose="02010600030101010101" pitchFamily="2" charset="-122"/>
              </a:rPr>
              <a:t>VESA(VL-BUS)</a:t>
            </a:r>
            <a:endParaRPr lang="en-US" altLang="zh-CN" sz="2800" dirty="0">
              <a:solidFill>
                <a:srgbClr val="C00000"/>
              </a:solidFill>
              <a:latin typeface="Times New Roman" panose="02020603050405020304" pitchFamily="18" charset="0"/>
              <a:ea typeface="宋体" panose="02010600030101010101" pitchFamily="2" charset="-122"/>
            </a:endParaRPr>
          </a:p>
          <a:p>
            <a:pPr>
              <a:lnSpc>
                <a:spcPct val="125000"/>
              </a:lnSpc>
            </a:pPr>
            <a:r>
              <a:rPr lang="en-US" altLang="zh-CN" sz="2800" dirty="0">
                <a:solidFill>
                  <a:srgbClr val="C00000"/>
                </a:solidFill>
                <a:latin typeface="Times New Roman" panose="02020603050405020304" pitchFamily="18" charset="0"/>
                <a:ea typeface="宋体" panose="02010600030101010101" pitchFamily="2" charset="-122"/>
              </a:rPr>
              <a:t>PCI</a:t>
            </a:r>
            <a:endParaRPr lang="en-US" altLang="zh-CN" sz="2800" dirty="0">
              <a:solidFill>
                <a:srgbClr val="C00000"/>
              </a:solidFill>
              <a:latin typeface="Times New Roman" panose="02020603050405020304" pitchFamily="18" charset="0"/>
              <a:ea typeface="宋体" panose="02010600030101010101" pitchFamily="2" charset="-122"/>
            </a:endParaRPr>
          </a:p>
          <a:p>
            <a:pPr>
              <a:lnSpc>
                <a:spcPct val="125000"/>
              </a:lnSpc>
            </a:pPr>
            <a:r>
              <a:rPr lang="en-US" altLang="zh-CN" sz="2800" dirty="0">
                <a:solidFill>
                  <a:srgbClr val="C00000"/>
                </a:solidFill>
                <a:latin typeface="Times New Roman" panose="02020603050405020304" pitchFamily="18" charset="0"/>
                <a:ea typeface="宋体" panose="02010600030101010101" pitchFamily="2" charset="-122"/>
              </a:rPr>
              <a:t>AGP</a:t>
            </a:r>
            <a:endParaRPr lang="en-US" altLang="zh-CN" sz="2800" dirty="0">
              <a:solidFill>
                <a:srgbClr val="C00000"/>
              </a:solidFill>
              <a:latin typeface="Times New Roman" panose="02020603050405020304" pitchFamily="18" charset="0"/>
              <a:ea typeface="宋体" panose="02010600030101010101" pitchFamily="2" charset="-122"/>
            </a:endParaRPr>
          </a:p>
          <a:p>
            <a:pPr>
              <a:lnSpc>
                <a:spcPct val="125000"/>
              </a:lnSpc>
            </a:pPr>
            <a:r>
              <a:rPr lang="en-US" altLang="zh-CN" sz="2800" dirty="0">
                <a:solidFill>
                  <a:srgbClr val="C00000"/>
                </a:solidFill>
                <a:latin typeface="Times New Roman" panose="02020603050405020304" pitchFamily="18" charset="0"/>
                <a:ea typeface="宋体" panose="02010600030101010101" pitchFamily="2" charset="-122"/>
              </a:rPr>
              <a:t>RS-232</a:t>
            </a:r>
            <a:endParaRPr lang="en-US" altLang="zh-CN" sz="2800" dirty="0">
              <a:solidFill>
                <a:srgbClr val="C00000"/>
              </a:solidFill>
              <a:latin typeface="Times New Roman" panose="02020603050405020304" pitchFamily="18" charset="0"/>
              <a:ea typeface="宋体" panose="02010600030101010101" pitchFamily="2" charset="-122"/>
            </a:endParaRPr>
          </a:p>
          <a:p>
            <a:pPr>
              <a:lnSpc>
                <a:spcPct val="125000"/>
              </a:lnSpc>
            </a:pPr>
            <a:r>
              <a:rPr lang="en-US" altLang="zh-CN" sz="2800" dirty="0">
                <a:solidFill>
                  <a:srgbClr val="C00000"/>
                </a:solidFill>
                <a:latin typeface="Times New Roman" panose="02020603050405020304" pitchFamily="18" charset="0"/>
                <a:ea typeface="宋体" panose="02010600030101010101" pitchFamily="2" charset="-122"/>
              </a:rPr>
              <a:t>USB</a:t>
            </a:r>
            <a:endParaRPr lang="en-US" altLang="zh-CN" sz="2800" dirty="0">
              <a:solidFill>
                <a:srgbClr val="C00000"/>
              </a:solidFill>
              <a:latin typeface="Times New Roman" panose="02020603050405020304" pitchFamily="18" charset="0"/>
              <a:ea typeface="宋体" panose="02010600030101010101" pitchFamily="2" charset="-122"/>
            </a:endParaRPr>
          </a:p>
        </p:txBody>
      </p:sp>
      <p:grpSp>
        <p:nvGrpSpPr>
          <p:cNvPr id="2" name="Group 3"/>
          <p:cNvGrpSpPr/>
          <p:nvPr/>
        </p:nvGrpSpPr>
        <p:grpSpPr>
          <a:xfrm>
            <a:off x="539750" y="3168650"/>
            <a:ext cx="1143000" cy="1143000"/>
            <a:chOff x="636" y="1440"/>
            <a:chExt cx="720" cy="720"/>
          </a:xfrm>
        </p:grpSpPr>
        <p:sp>
          <p:nvSpPr>
            <p:cNvPr id="49156" name="Oval 4"/>
            <p:cNvSpPr/>
            <p:nvPr/>
          </p:nvSpPr>
          <p:spPr>
            <a:xfrm>
              <a:off x="636" y="1440"/>
              <a:ext cx="720" cy="720"/>
            </a:xfrm>
            <a:prstGeom prst="ellipse">
              <a:avLst/>
            </a:prstGeom>
            <a:solidFill>
              <a:srgbClr val="C00000"/>
            </a:solidFill>
            <a:ln w="9525" cap="flat" cmpd="sng">
              <a:solidFill>
                <a:schemeClr val="folHlink"/>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157" name="Text Box 5"/>
            <p:cNvSpPr txBox="1"/>
            <p:nvPr/>
          </p:nvSpPr>
          <p:spPr>
            <a:xfrm>
              <a:off x="672" y="1617"/>
              <a:ext cx="635" cy="368"/>
            </a:xfrm>
            <a:prstGeom prst="rect">
              <a:avLst/>
            </a:prstGeom>
            <a:noFill/>
            <a:ln w="9525">
              <a:noFill/>
            </a:ln>
          </p:spPr>
          <p:txBody>
            <a:bodyPr wrap="none" anchor="t" anchorCtr="0">
              <a:spAutoFit/>
            </a:bodyPr>
            <a:p>
              <a:r>
                <a:rPr lang="zh-CN" altLang="en-US" sz="3200" dirty="0">
                  <a:solidFill>
                    <a:schemeClr val="bg2"/>
                  </a:solidFill>
                  <a:latin typeface="Times New Roman" panose="02020603050405020304" pitchFamily="18" charset="0"/>
                  <a:ea typeface="宋体" panose="02010600030101010101" pitchFamily="2" charset="-122"/>
                </a:rPr>
                <a:t>模块</a:t>
              </a:r>
              <a:endParaRPr lang="zh-CN" altLang="en-US" sz="3200" dirty="0">
                <a:solidFill>
                  <a:schemeClr val="bg2"/>
                </a:solidFill>
                <a:latin typeface="Times New Roman" panose="02020603050405020304" pitchFamily="18" charset="0"/>
                <a:ea typeface="宋体" panose="02010600030101010101" pitchFamily="2" charset="-122"/>
              </a:endParaRPr>
            </a:p>
          </p:txBody>
        </p:sp>
      </p:grpSp>
      <p:grpSp>
        <p:nvGrpSpPr>
          <p:cNvPr id="3" name="Group 6"/>
          <p:cNvGrpSpPr/>
          <p:nvPr/>
        </p:nvGrpSpPr>
        <p:grpSpPr>
          <a:xfrm>
            <a:off x="3708400" y="5073650"/>
            <a:ext cx="1143000" cy="1143000"/>
            <a:chOff x="2412" y="2640"/>
            <a:chExt cx="720" cy="720"/>
          </a:xfrm>
        </p:grpSpPr>
        <p:sp>
          <p:nvSpPr>
            <p:cNvPr id="49159" name="Oval 7"/>
            <p:cNvSpPr/>
            <p:nvPr/>
          </p:nvSpPr>
          <p:spPr>
            <a:xfrm>
              <a:off x="2412" y="2640"/>
              <a:ext cx="720" cy="720"/>
            </a:xfrm>
            <a:prstGeom prst="ellipse">
              <a:avLst/>
            </a:prstGeom>
            <a:solidFill>
              <a:srgbClr val="2709BB"/>
            </a:solidFill>
            <a:ln w="9525" cap="flat" cmpd="sng">
              <a:solidFill>
                <a:srgbClr val="EBF010"/>
              </a:solidFill>
              <a:prstDash val="solid"/>
              <a:round/>
              <a:headEnd type="none" w="med" len="med"/>
              <a:tailEnd type="none" w="med" len="med"/>
            </a:ln>
          </p:spPr>
          <p:txBody>
            <a:bodyPr wrap="none" anchor="ctr" anchorCtr="0"/>
            <a:p>
              <a:pPr algn="ctr"/>
              <a:endParaRPr lang="zh-CN" altLang="en-US" sz="3200" dirty="0">
                <a:solidFill>
                  <a:schemeClr val="bg2"/>
                </a:solidFill>
                <a:latin typeface="Times New Roman" panose="02020603050405020304" pitchFamily="18" charset="0"/>
                <a:ea typeface="宋体" panose="02010600030101010101" pitchFamily="2" charset="-122"/>
              </a:endParaRPr>
            </a:p>
          </p:txBody>
        </p:sp>
        <p:sp>
          <p:nvSpPr>
            <p:cNvPr id="49160" name="Text Box 8"/>
            <p:cNvSpPr txBox="1"/>
            <p:nvPr/>
          </p:nvSpPr>
          <p:spPr>
            <a:xfrm>
              <a:off x="2448" y="2797"/>
              <a:ext cx="635" cy="368"/>
            </a:xfrm>
            <a:prstGeom prst="rect">
              <a:avLst/>
            </a:prstGeom>
            <a:noFill/>
            <a:ln w="9525">
              <a:noFill/>
            </a:ln>
          </p:spPr>
          <p:txBody>
            <a:bodyPr wrap="none" anchor="t" anchorCtr="0">
              <a:spAutoFit/>
            </a:bodyPr>
            <a:p>
              <a:r>
                <a:rPr lang="zh-CN" altLang="en-US" sz="3200" dirty="0">
                  <a:solidFill>
                    <a:schemeClr val="bg2"/>
                  </a:solidFill>
                  <a:latin typeface="Times New Roman" panose="02020603050405020304" pitchFamily="18" charset="0"/>
                  <a:ea typeface="宋体" panose="02010600030101010101" pitchFamily="2" charset="-122"/>
                </a:rPr>
                <a:t>系统</a:t>
              </a:r>
              <a:endParaRPr lang="zh-CN" altLang="en-US" sz="3200" dirty="0">
                <a:solidFill>
                  <a:schemeClr val="bg2"/>
                </a:solidFill>
                <a:latin typeface="Times New Roman" panose="02020603050405020304" pitchFamily="18" charset="0"/>
                <a:ea typeface="宋体" panose="02010600030101010101" pitchFamily="2" charset="-122"/>
              </a:endParaRPr>
            </a:p>
          </p:txBody>
        </p:sp>
      </p:grpSp>
      <p:sp>
        <p:nvSpPr>
          <p:cNvPr id="35" name="AutoShape 9"/>
          <p:cNvSpPr/>
          <p:nvPr/>
        </p:nvSpPr>
        <p:spPr>
          <a:xfrm>
            <a:off x="5980113" y="3154363"/>
            <a:ext cx="320675" cy="3275012"/>
          </a:xfrm>
          <a:prstGeom prst="leftBrace">
            <a:avLst>
              <a:gd name="adj1" fmla="val 84965"/>
              <a:gd name="adj2" fmla="val 50000"/>
            </a:avLst>
          </a:prstGeom>
          <a:noFill/>
          <a:ln w="38100" cap="flat" cmpd="sng">
            <a:solidFill>
              <a:schemeClr val="tx1"/>
            </a:solidFill>
            <a:prstDash val="solid"/>
            <a:round/>
            <a:headEnd type="none" w="med" len="med"/>
            <a:tailEnd type="none" w="med" len="med"/>
          </a:ln>
        </p:spPr>
        <p:txBody>
          <a:bodyPr wrap="none" anchor="ctr" anchorCtr="0"/>
          <a:p>
            <a:pPr algn="ctr"/>
            <a:endParaRPr lang="zh-CN" altLang="en-US" sz="3200" dirty="0">
              <a:solidFill>
                <a:schemeClr val="folHlink"/>
              </a:solidFill>
              <a:latin typeface="Times New Roman" panose="02020603050405020304" pitchFamily="18" charset="0"/>
              <a:ea typeface="宋体" panose="02010600030101010101" pitchFamily="2" charset="-122"/>
            </a:endParaRPr>
          </a:p>
        </p:txBody>
      </p:sp>
      <p:sp>
        <p:nvSpPr>
          <p:cNvPr id="36" name="Text Box 10"/>
          <p:cNvSpPr txBox="1"/>
          <p:nvPr/>
        </p:nvSpPr>
        <p:spPr>
          <a:xfrm>
            <a:off x="5364163" y="3768725"/>
            <a:ext cx="541337" cy="2062163"/>
          </a:xfrm>
          <a:prstGeom prst="rect">
            <a:avLst/>
          </a:prstGeom>
          <a:noFill/>
          <a:ln w="38100">
            <a:noFill/>
          </a:ln>
        </p:spPr>
        <p:txBody>
          <a:bodyPr anchor="t" anchorCtr="0">
            <a:spAutoFit/>
          </a:bodyPr>
          <a:p>
            <a:r>
              <a:rPr lang="zh-CN" altLang="en-US" sz="3200" dirty="0">
                <a:latin typeface="Times New Roman" panose="02020603050405020304" pitchFamily="18" charset="0"/>
                <a:ea typeface="宋体" panose="02010600030101010101" pitchFamily="2" charset="-122"/>
              </a:rPr>
              <a:t>总</a:t>
            </a:r>
            <a:endParaRPr lang="zh-CN" altLang="en-US" sz="3200" dirty="0">
              <a:latin typeface="Times New Roman" panose="02020603050405020304" pitchFamily="18" charset="0"/>
              <a:ea typeface="宋体" panose="02010600030101010101" pitchFamily="2" charset="-122"/>
            </a:endParaRPr>
          </a:p>
          <a:p>
            <a:r>
              <a:rPr lang="zh-CN" altLang="en-US" sz="3200" dirty="0">
                <a:latin typeface="Times New Roman" panose="02020603050405020304" pitchFamily="18" charset="0"/>
                <a:ea typeface="宋体" panose="02010600030101010101" pitchFamily="2" charset="-122"/>
              </a:rPr>
              <a:t>线</a:t>
            </a:r>
            <a:endParaRPr lang="zh-CN" altLang="en-US" sz="3200" dirty="0">
              <a:latin typeface="Times New Roman" panose="02020603050405020304" pitchFamily="18" charset="0"/>
              <a:ea typeface="宋体" panose="02010600030101010101" pitchFamily="2" charset="-122"/>
            </a:endParaRPr>
          </a:p>
          <a:p>
            <a:r>
              <a:rPr lang="zh-CN" altLang="en-US" sz="3200" dirty="0">
                <a:latin typeface="Times New Roman" panose="02020603050405020304" pitchFamily="18" charset="0"/>
                <a:ea typeface="宋体" panose="02010600030101010101" pitchFamily="2" charset="-122"/>
              </a:rPr>
              <a:t>标</a:t>
            </a:r>
            <a:endParaRPr lang="zh-CN" altLang="en-US" sz="3200" dirty="0">
              <a:latin typeface="Times New Roman" panose="02020603050405020304" pitchFamily="18" charset="0"/>
              <a:ea typeface="宋体" panose="02010600030101010101" pitchFamily="2" charset="-122"/>
            </a:endParaRPr>
          </a:p>
          <a:p>
            <a:r>
              <a:rPr lang="zh-CN" altLang="en-US" sz="3200" dirty="0">
                <a:latin typeface="Times New Roman" panose="02020603050405020304" pitchFamily="18" charset="0"/>
                <a:ea typeface="宋体" panose="02010600030101010101" pitchFamily="2" charset="-122"/>
              </a:rPr>
              <a:t>准</a:t>
            </a:r>
            <a:endParaRPr lang="zh-CN" altLang="en-US" sz="3200" dirty="0">
              <a:latin typeface="Times New Roman" panose="02020603050405020304" pitchFamily="18" charset="0"/>
              <a:ea typeface="宋体" panose="02010600030101010101" pitchFamily="2" charset="-122"/>
            </a:endParaRPr>
          </a:p>
        </p:txBody>
      </p:sp>
      <p:grpSp>
        <p:nvGrpSpPr>
          <p:cNvPr id="4" name="Group 12"/>
          <p:cNvGrpSpPr/>
          <p:nvPr/>
        </p:nvGrpSpPr>
        <p:grpSpPr>
          <a:xfrm>
            <a:off x="323850" y="5226050"/>
            <a:ext cx="1676400" cy="914400"/>
            <a:chOff x="396" y="2736"/>
            <a:chExt cx="1056" cy="576"/>
          </a:xfrm>
        </p:grpSpPr>
        <p:sp>
          <p:nvSpPr>
            <p:cNvPr id="49164" name="AutoShape 13"/>
            <p:cNvSpPr/>
            <p:nvPr/>
          </p:nvSpPr>
          <p:spPr>
            <a:xfrm>
              <a:off x="396" y="2736"/>
              <a:ext cx="1056" cy="576"/>
            </a:xfrm>
            <a:prstGeom prst="diamond">
              <a:avLst/>
            </a:prstGeom>
            <a:solidFill>
              <a:srgbClr val="C00000"/>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165" name="Text Box 14"/>
            <p:cNvSpPr txBox="1"/>
            <p:nvPr/>
          </p:nvSpPr>
          <p:spPr>
            <a:xfrm>
              <a:off x="618" y="2845"/>
              <a:ext cx="635" cy="368"/>
            </a:xfrm>
            <a:prstGeom prst="rect">
              <a:avLst/>
            </a:prstGeom>
            <a:noFill/>
            <a:ln w="9525">
              <a:noFill/>
            </a:ln>
          </p:spPr>
          <p:txBody>
            <a:bodyPr wrap="none" anchor="t" anchorCtr="0">
              <a:spAutoFit/>
            </a:bodyPr>
            <a:p>
              <a:r>
                <a:rPr lang="zh-CN" altLang="en-US" sz="3200" dirty="0">
                  <a:solidFill>
                    <a:schemeClr val="bg2"/>
                  </a:solidFill>
                  <a:latin typeface="Times New Roman" panose="02020603050405020304" pitchFamily="18" charset="0"/>
                  <a:ea typeface="宋体" panose="02010600030101010101" pitchFamily="2" charset="-122"/>
                </a:rPr>
                <a:t>系统</a:t>
              </a:r>
              <a:endParaRPr lang="zh-CN" altLang="en-US" sz="3200" dirty="0">
                <a:solidFill>
                  <a:schemeClr val="bg2"/>
                </a:solidFill>
                <a:latin typeface="Times New Roman" panose="02020603050405020304" pitchFamily="18" charset="0"/>
                <a:ea typeface="宋体" panose="02010600030101010101" pitchFamily="2" charset="-122"/>
              </a:endParaRPr>
            </a:p>
          </p:txBody>
        </p:sp>
      </p:grpSp>
      <p:grpSp>
        <p:nvGrpSpPr>
          <p:cNvPr id="5" name="Group 15"/>
          <p:cNvGrpSpPr/>
          <p:nvPr/>
        </p:nvGrpSpPr>
        <p:grpSpPr>
          <a:xfrm>
            <a:off x="3371850" y="3244850"/>
            <a:ext cx="1676400" cy="914400"/>
            <a:chOff x="288" y="3504"/>
            <a:chExt cx="1056" cy="576"/>
          </a:xfrm>
        </p:grpSpPr>
        <p:sp>
          <p:nvSpPr>
            <p:cNvPr id="49167" name="AutoShape 16"/>
            <p:cNvSpPr/>
            <p:nvPr/>
          </p:nvSpPr>
          <p:spPr>
            <a:xfrm>
              <a:off x="288" y="3504"/>
              <a:ext cx="1056" cy="576"/>
            </a:xfrm>
            <a:prstGeom prst="diamond">
              <a:avLst/>
            </a:prstGeom>
            <a:solidFill>
              <a:srgbClr val="C00000"/>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168" name="Text Box 17"/>
            <p:cNvSpPr txBox="1"/>
            <p:nvPr/>
          </p:nvSpPr>
          <p:spPr>
            <a:xfrm>
              <a:off x="480" y="3613"/>
              <a:ext cx="635" cy="368"/>
            </a:xfrm>
            <a:prstGeom prst="rect">
              <a:avLst/>
            </a:prstGeom>
            <a:noFill/>
            <a:ln w="9525">
              <a:noFill/>
            </a:ln>
          </p:spPr>
          <p:txBody>
            <a:bodyPr wrap="none" anchor="t" anchorCtr="0">
              <a:spAutoFit/>
            </a:bodyPr>
            <a:p>
              <a:r>
                <a:rPr lang="zh-CN" altLang="en-US" sz="3200" dirty="0">
                  <a:solidFill>
                    <a:schemeClr val="bg2"/>
                  </a:solidFill>
                  <a:latin typeface="Times New Roman" panose="02020603050405020304" pitchFamily="18" charset="0"/>
                  <a:ea typeface="宋体" panose="02010600030101010101" pitchFamily="2" charset="-122"/>
                </a:rPr>
                <a:t>模块</a:t>
              </a:r>
              <a:endParaRPr lang="zh-CN" altLang="en-US" sz="3200" dirty="0">
                <a:solidFill>
                  <a:schemeClr val="bg2"/>
                </a:solidFill>
                <a:latin typeface="Times New Roman" panose="02020603050405020304" pitchFamily="18" charset="0"/>
                <a:ea typeface="宋体" panose="02010600030101010101" pitchFamily="2" charset="-122"/>
              </a:endParaRPr>
            </a:p>
          </p:txBody>
        </p:sp>
      </p:grpSp>
      <p:grpSp>
        <p:nvGrpSpPr>
          <p:cNvPr id="6" name="Group 19"/>
          <p:cNvGrpSpPr/>
          <p:nvPr/>
        </p:nvGrpSpPr>
        <p:grpSpPr>
          <a:xfrm>
            <a:off x="2152650" y="2863850"/>
            <a:ext cx="1066800" cy="3886200"/>
            <a:chOff x="1548" y="1248"/>
            <a:chExt cx="672" cy="2448"/>
          </a:xfrm>
        </p:grpSpPr>
        <p:sp>
          <p:nvSpPr>
            <p:cNvPr id="49170" name="Rectangle 20"/>
            <p:cNvSpPr/>
            <p:nvPr/>
          </p:nvSpPr>
          <p:spPr>
            <a:xfrm>
              <a:off x="1548" y="1248"/>
              <a:ext cx="672" cy="2352"/>
            </a:xfrm>
            <a:prstGeom prst="rect">
              <a:avLst/>
            </a:prstGeom>
            <a:no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171" name="Text Box 21"/>
            <p:cNvSpPr txBox="1"/>
            <p:nvPr/>
          </p:nvSpPr>
          <p:spPr>
            <a:xfrm>
              <a:off x="1647" y="1680"/>
              <a:ext cx="465" cy="2016"/>
            </a:xfrm>
            <a:prstGeom prst="rect">
              <a:avLst/>
            </a:prstGeom>
            <a:noFill/>
            <a:ln w="38100">
              <a:noFill/>
            </a:ln>
          </p:spPr>
          <p:txBody>
            <a:bodyPr vert="eaVert" anchor="t" anchorCtr="0">
              <a:spAutoFit/>
            </a:bodyPr>
            <a:p>
              <a:pPr>
                <a:spcBef>
                  <a:spcPct val="50000"/>
                </a:spcBef>
              </a:pPr>
              <a:r>
                <a:rPr lang="zh-CN" altLang="en-US" sz="3600" dirty="0">
                  <a:latin typeface="Times New Roman" panose="02020603050405020304" pitchFamily="18" charset="0"/>
                  <a:ea typeface="宋体" panose="02010600030101010101" pitchFamily="2" charset="-122"/>
                </a:rPr>
                <a:t>标 准 界 面</a:t>
              </a:r>
              <a:endParaRPr lang="zh-CN" altLang="en-US" sz="3600" dirty="0">
                <a:latin typeface="Times New Roman" panose="02020603050405020304" pitchFamily="18" charset="0"/>
                <a:ea typeface="宋体" panose="02010600030101010101" pitchFamily="2" charset="-122"/>
              </a:endParaRPr>
            </a:p>
          </p:txBody>
        </p:sp>
      </p:grpSp>
      <p:sp>
        <p:nvSpPr>
          <p:cNvPr id="22" name="矩形 21"/>
          <p:cNvSpPr/>
          <p:nvPr/>
        </p:nvSpPr>
        <p:spPr>
          <a:xfrm>
            <a:off x="528638" y="1387475"/>
            <a:ext cx="8262937" cy="1384300"/>
          </a:xfrm>
          <a:prstGeom prst="rect">
            <a:avLst/>
          </a:prstGeom>
          <a:solidFill>
            <a:schemeClr val="bg1"/>
          </a:solidFill>
          <a:ln w="9525" cap="flat" cmpd="sng">
            <a:solidFill>
              <a:srgbClr val="2709BB"/>
            </a:solidFill>
            <a:prstDash val="solid"/>
            <a:miter/>
            <a:headEnd type="none" w="med" len="med"/>
            <a:tailEnd type="none" w="med" len="med"/>
          </a:ln>
        </p:spPr>
        <p:txBody>
          <a:bodyPr anchor="t" anchorCtr="0">
            <a:spAutoFit/>
          </a:bodyPr>
          <a:p>
            <a:r>
              <a:rPr lang="zh-CN" altLang="en-US" sz="2800" dirty="0">
                <a:solidFill>
                  <a:srgbClr val="C00000"/>
                </a:solidFill>
                <a:latin typeface="微软雅黑 Light" panose="020B0502040204020203" pitchFamily="34" charset="-122"/>
                <a:ea typeface="微软雅黑 Light" panose="020B0502040204020203" pitchFamily="34" charset="-122"/>
              </a:rPr>
              <a:t>总线标准可理解为系统与模块、模块与模块之间的互连的标准界面，总线标准的设置主要解决不同厂家各类模块化产品的兼容问题</a:t>
            </a:r>
            <a:endParaRPr lang="zh-CN" altLang="en-US" sz="2800" dirty="0">
              <a:solidFill>
                <a:srgbClr val="C00000"/>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00000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000000"/>
                                          </p:val>
                                        </p:tav>
                                        <p:tav tm="100000">
                                          <p:val>
                                            <p:strVal val="#ppt_w"/>
                                          </p:val>
                                        </p:tav>
                                      </p:tavLst>
                                    </p:anim>
                                    <p:anim calcmode="lin" valueType="num">
                                      <p:cBhvr>
                                        <p:cTn id="2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000000"/>
                                          </p:val>
                                        </p:tav>
                                        <p:tav tm="100000">
                                          <p:val>
                                            <p:strVal val="#ppt_w"/>
                                          </p:val>
                                        </p:tav>
                                      </p:tavLst>
                                    </p:anim>
                                    <p:anim calcmode="lin" valueType="num">
                                      <p:cBhvr>
                                        <p:cTn id="3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000000"/>
                                          </p:val>
                                        </p:tav>
                                        <p:tav tm="100000">
                                          <p:val>
                                            <p:strVal val="#ppt_w"/>
                                          </p:val>
                                        </p:tav>
                                      </p:tavLst>
                                    </p:anim>
                                    <p:anim calcmode="lin" valueType="num">
                                      <p:cBhvr>
                                        <p:cTn id="36"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blinds(horizontal)">
                                      <p:cBhvr>
                                        <p:cTn id="41" dur="500"/>
                                        <p:tgtEl>
                                          <p:spTgt spid="36"/>
                                        </p:tgtEl>
                                      </p:cBhvr>
                                    </p:animEffect>
                                  </p:childTnLst>
                                </p:cTn>
                              </p:par>
                            </p:childTnLst>
                          </p:cTn>
                        </p:par>
                        <p:par>
                          <p:cTn id="42" fill="hold">
                            <p:stCondLst>
                              <p:cond delay="500"/>
                            </p:stCondLst>
                            <p:childTnLst>
                              <p:par>
                                <p:cTn id="43" presetID="16" presetClass="entr" presetSubtype="42"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barn(outHorizont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bldLvl="0" animBg="1"/>
      <p:bldP spid="36" grpId="0"/>
      <p:bldP spid="2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矩形 8"/>
          <p:cNvSpPr/>
          <p:nvPr/>
        </p:nvSpPr>
        <p:spPr>
          <a:xfrm>
            <a:off x="8016875" y="111125"/>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3.3.3</a:t>
            </a:r>
            <a:endParaRPr lang="zh-CN" altLang="en-US" sz="2800" dirty="0">
              <a:solidFill>
                <a:srgbClr val="C00000"/>
              </a:solidFill>
              <a:latin typeface="Arial" panose="020B0604020202020204" pitchFamily="34" charset="0"/>
              <a:ea typeface="宋体" panose="02010600030101010101" pitchFamily="2" charset="-122"/>
            </a:endParaRPr>
          </a:p>
        </p:txBody>
      </p:sp>
      <p:graphicFrame>
        <p:nvGraphicFramePr>
          <p:cNvPr id="5" name="Group 102"/>
          <p:cNvGraphicFramePr/>
          <p:nvPr/>
        </p:nvGraphicFramePr>
        <p:xfrm>
          <a:off x="454025" y="830263"/>
          <a:ext cx="8134350" cy="5378450"/>
        </p:xfrm>
        <a:graphic>
          <a:graphicData uri="http://schemas.openxmlformats.org/drawingml/2006/table">
            <a:tbl>
              <a:tblPr/>
              <a:tblGrid>
                <a:gridCol w="1798638"/>
                <a:gridCol w="1798637"/>
                <a:gridCol w="2268538"/>
                <a:gridCol w="2268537"/>
              </a:tblGrid>
              <a:tr h="5032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总线标准</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数据线</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总线时钟</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带宽</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ISA</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 MHz</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（独立）</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15 </a:t>
                      </a:r>
                      <a:r>
                        <a:rPr kumimoji="1" lang="en-US" altLang="zh-CN"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MBps</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EISA</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8.33 MHz</a:t>
                      </a: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（独立）</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 MBps</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VESA</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(VL-BUS)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66 MHz</a:t>
                      </a: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CPU</a:t>
                      </a: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266MBps</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PCI</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 MHz</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（独立）</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 MHz</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（独立）</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133 </a:t>
                      </a:r>
                      <a:r>
                        <a:rPr kumimoji="1" lang="en-US" altLang="zh-CN"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MBps</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266 </a:t>
                      </a:r>
                      <a:r>
                        <a:rPr kumimoji="1" lang="en-US" altLang="zh-CN"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MBps</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AGP</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66.7 MHz</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（独立）</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133 MHz</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（独立）</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266 MBps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533 MBps</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RS-232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串行通信</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总线标准</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数据终端设备（计算机）和数据通信设备（调制解调器）之间的标准接口</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USB</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串行接口</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总线标准</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普通无屏蔽双绞线</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带屏蔽双绞线</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最高</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1.5 Mbps (USB1.0)</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 Mbps (USB1.0)</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480 Mbps</a:t>
                      </a:r>
                      <a:r>
                        <a:rPr kumimoji="1" lang="en-US" altLang="zh-CN" sz="1800" b="1" i="0" u="none" strike="noStrike" cap="none" normalizeH="0" baseline="0" dirty="0" smtClean="0">
                          <a:ln>
                            <a:noFill/>
                          </a:ln>
                          <a:solidFill>
                            <a:schemeClr val="folHlink"/>
                          </a:solidFill>
                          <a:effectLst/>
                          <a:latin typeface="Times New Roman" panose="02020603050405020304" pitchFamily="18" charset="0"/>
                          <a:ea typeface="宋体" panose="02010600030101010101" pitchFamily="2" charset="-122"/>
                        </a:rPr>
                        <a:t> </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(USB2.0)</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1258888" y="677863"/>
            <a:ext cx="7696200" cy="762000"/>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3.4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总线结构</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1202" name="Rectangle 3"/>
          <p:cNvSpPr>
            <a:spLocks noGrp="1"/>
          </p:cNvSpPr>
          <p:nvPr>
            <p:ph idx="1"/>
          </p:nvPr>
        </p:nvSpPr>
        <p:spPr>
          <a:xfrm>
            <a:off x="2209800" y="2667000"/>
            <a:ext cx="4800600" cy="2057400"/>
          </a:xfrm>
          <a:ln/>
        </p:spPr>
        <p:txBody>
          <a:bodyPr vert="horz" wrap="square" lIns="91440" tIns="45720" rIns="91440" bIns="45720" anchor="t" anchorCtr="0"/>
          <a:p>
            <a:pPr marL="0" indent="0"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rPr>
              <a:t>3.4.1 </a:t>
            </a:r>
            <a:r>
              <a:rPr lang="zh-CN" altLang="en-US" sz="3200" dirty="0">
                <a:solidFill>
                  <a:srgbClr val="2709BB"/>
                </a:solidFill>
                <a:latin typeface="微软雅黑 Light" panose="020B0502040204020203" pitchFamily="34" charset="-122"/>
                <a:ea typeface="微软雅黑 Light" panose="020B0502040204020203" pitchFamily="34" charset="-122"/>
                <a:cs typeface="+mn-cs"/>
              </a:rPr>
              <a:t>单总线结构</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a:p>
            <a:pPr marL="0" indent="0"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3.4.2 </a:t>
            </a:r>
            <a:r>
              <a:rPr lang="zh-CN" altLang="en-US" sz="3200"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多总线结构</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a:p>
            <a:pPr marL="0" indent="0" defTabSz="457200">
              <a:buClr>
                <a:srgbClr val="2709BB"/>
              </a:buClr>
              <a:buFont typeface="Wingdings" panose="05000000000000000000" pitchFamily="2" charset="2"/>
              <a:buNone/>
            </a:pPr>
            <a:r>
              <a:rPr lang="en-US" altLang="zh-CN" sz="3200"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3.4.3 </a:t>
            </a:r>
            <a:r>
              <a:rPr lang="zh-CN" altLang="en-US" sz="3200"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总线结构举例</a:t>
            </a:r>
            <a:endParaRPr lang="zh-CN" altLang="en-US" sz="3200"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3.4.1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单总线结构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16771" name="Rectangle 3"/>
          <p:cNvSpPr>
            <a:spLocks noGrp="1"/>
          </p:cNvSpPr>
          <p:nvPr>
            <p:ph idx="1"/>
          </p:nvPr>
        </p:nvSpPr>
        <p:spPr>
          <a:xfrm>
            <a:off x="850900" y="1747838"/>
            <a:ext cx="7677150" cy="3865562"/>
          </a:xfrm>
          <a:solidFill>
            <a:schemeClr val="bg1"/>
          </a:solidFill>
          <a:ln>
            <a:solidFill>
              <a:srgbClr val="2709BB"/>
            </a:solidFill>
            <a:miter/>
          </a:ln>
        </p:spPr>
        <p:txBody>
          <a:bodyPr vert="horz" wrap="square" lIns="91440" tIns="45720" rIns="91440" bIns="45720" anchor="t" anchorCtr="0"/>
          <a:p>
            <a:pPr defTabSz="457200">
              <a:lnSpc>
                <a:spcPct val="90000"/>
              </a:lnSpc>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单总线结构是将</a:t>
            </a:r>
            <a:r>
              <a:rPr lang="en-US" altLang="zh-CN" dirty="0">
                <a:solidFill>
                  <a:srgbClr val="2709BB"/>
                </a:solidFill>
                <a:latin typeface="微软雅黑 Light" panose="020B0502040204020203" pitchFamily="34" charset="-122"/>
                <a:ea typeface="微软雅黑 Light" panose="020B0502040204020203" pitchFamily="34" charset="-122"/>
                <a:cs typeface="+mn-cs"/>
              </a:rPr>
              <a:t>CPU</a:t>
            </a:r>
            <a:r>
              <a:rPr lang="zh-CN" altLang="en-US" dirty="0">
                <a:solidFill>
                  <a:srgbClr val="2709BB"/>
                </a:solidFill>
                <a:latin typeface="微软雅黑 Light" panose="020B0502040204020203" pitchFamily="34" charset="-122"/>
                <a:ea typeface="微软雅黑 Light" panose="020B0502040204020203" pitchFamily="34" charset="-122"/>
                <a:cs typeface="+mn-cs"/>
              </a:rPr>
              <a:t>、主存、</a:t>
            </a:r>
            <a:r>
              <a:rPr lang="en-US" altLang="zh-CN" dirty="0">
                <a:solidFill>
                  <a:srgbClr val="2709BB"/>
                </a:solidFill>
                <a:latin typeface="微软雅黑 Light" panose="020B0502040204020203" pitchFamily="34" charset="-122"/>
                <a:ea typeface="微软雅黑 Light" panose="020B0502040204020203" pitchFamily="34" charset="-122"/>
                <a:cs typeface="+mn-cs"/>
              </a:rPr>
              <a:t>I/O</a:t>
            </a:r>
            <a:r>
              <a:rPr lang="zh-CN" altLang="en-US" dirty="0">
                <a:solidFill>
                  <a:srgbClr val="2709BB"/>
                </a:solidFill>
                <a:latin typeface="微软雅黑 Light" panose="020B0502040204020203" pitchFamily="34" charset="-122"/>
                <a:ea typeface="微软雅黑 Light" panose="020B0502040204020203" pitchFamily="34" charset="-122"/>
                <a:cs typeface="+mn-cs"/>
              </a:rPr>
              <a:t>设备都挂在一组总线上，允许</a:t>
            </a:r>
            <a:r>
              <a:rPr lang="en-US" altLang="zh-CN" dirty="0">
                <a:solidFill>
                  <a:srgbClr val="2709BB"/>
                </a:solidFill>
                <a:latin typeface="微软雅黑 Light" panose="020B0502040204020203" pitchFamily="34" charset="-122"/>
                <a:ea typeface="微软雅黑 Light" panose="020B0502040204020203" pitchFamily="34" charset="-122"/>
                <a:cs typeface="+mn-cs"/>
              </a:rPr>
              <a:t>I/O</a:t>
            </a:r>
            <a:r>
              <a:rPr lang="zh-CN" altLang="en-US" dirty="0">
                <a:solidFill>
                  <a:srgbClr val="2709BB"/>
                </a:solidFill>
                <a:latin typeface="微软雅黑 Light" panose="020B0502040204020203" pitchFamily="34" charset="-122"/>
                <a:ea typeface="微软雅黑 Light" panose="020B0502040204020203" pitchFamily="34" charset="-122"/>
                <a:cs typeface="+mn-cs"/>
              </a:rPr>
              <a:t>之间或</a:t>
            </a:r>
            <a:r>
              <a:rPr lang="en-US" altLang="zh-CN" dirty="0">
                <a:solidFill>
                  <a:srgbClr val="2709BB"/>
                </a:solidFill>
                <a:latin typeface="微软雅黑 Light" panose="020B0502040204020203" pitchFamily="34" charset="-122"/>
                <a:ea typeface="微软雅黑 Light" panose="020B0502040204020203" pitchFamily="34" charset="-122"/>
                <a:cs typeface="+mn-cs"/>
              </a:rPr>
              <a:t>I/O</a:t>
            </a:r>
            <a:r>
              <a:rPr lang="zh-CN" altLang="en-US" dirty="0">
                <a:solidFill>
                  <a:srgbClr val="2709BB"/>
                </a:solidFill>
                <a:latin typeface="微软雅黑 Light" panose="020B0502040204020203" pitchFamily="34" charset="-122"/>
                <a:ea typeface="微软雅黑 Light" panose="020B0502040204020203" pitchFamily="34" charset="-122"/>
                <a:cs typeface="+mn-cs"/>
              </a:rPr>
              <a:t>与主存之间直接交换信息。</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lnSpc>
                <a:spcPct val="90000"/>
              </a:lnSpc>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这种结构简单，也便于扩充，但所有的传送都通过这组共享总线，因此</a:t>
            </a:r>
            <a:r>
              <a:rPr lang="zh-CN" altLang="en-US" dirty="0">
                <a:solidFill>
                  <a:srgbClr val="C00000"/>
                </a:solidFill>
                <a:latin typeface="微软雅黑 Light" panose="020B0502040204020203" pitchFamily="34" charset="-122"/>
                <a:ea typeface="微软雅黑 Light" panose="020B0502040204020203" pitchFamily="34" charset="-122"/>
                <a:cs typeface="+mn-cs"/>
              </a:rPr>
              <a:t>极易形成计算机系统的瓶颈</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lnSpc>
                <a:spcPct val="90000"/>
              </a:lnSpc>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不允许两个以上的部件在同一时刻向总线传输信息，这就必然</a:t>
            </a:r>
            <a:r>
              <a:rPr lang="zh-CN" altLang="en-US" dirty="0">
                <a:solidFill>
                  <a:srgbClr val="C00000"/>
                </a:solidFill>
                <a:latin typeface="微软雅黑 Light" panose="020B0502040204020203" pitchFamily="34" charset="-122"/>
                <a:ea typeface="微软雅黑 Light" panose="020B0502040204020203" pitchFamily="34" charset="-122"/>
                <a:cs typeface="+mn-cs"/>
              </a:rPr>
              <a:t>会影响系统工作效率的提高</a:t>
            </a:r>
            <a:r>
              <a:rPr lang="zh-CN" altLang="en-US" dirty="0">
                <a:solidFill>
                  <a:srgbClr val="2709BB"/>
                </a:solidFill>
                <a:latin typeface="微软雅黑 Light" panose="020B0502040204020203" pitchFamily="34" charset="-122"/>
                <a:ea typeface="微软雅黑 Light" panose="020B0502040204020203" pitchFamily="34" charset="-122"/>
                <a:cs typeface="+mn-cs"/>
              </a:rPr>
              <a:t>。这类总线多数为小型机或微型机所采用。</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6771"/>
                                        </p:tgtEl>
                                        <p:attrNameLst>
                                          <p:attrName>style.visibility</p:attrName>
                                        </p:attrNameLst>
                                      </p:cBhvr>
                                      <p:to>
                                        <p:strVal val="visible"/>
                                      </p:to>
                                    </p:set>
                                    <p:animEffect transition="in" filter="blinds(horizontal)">
                                      <p:cBhvr>
                                        <p:cTn id="7" dur="500"/>
                                        <p:tgtEl>
                                          <p:spTgt spid="4167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6771">
                                            <p:txEl>
                                              <p:charRg st="0" end="52"/>
                                            </p:txEl>
                                          </p:spTgt>
                                        </p:tgtEl>
                                        <p:attrNameLst>
                                          <p:attrName>style.visibility</p:attrName>
                                        </p:attrNameLst>
                                      </p:cBhvr>
                                      <p:to>
                                        <p:strVal val="visible"/>
                                      </p:to>
                                    </p:set>
                                    <p:animEffect transition="in" filter="blinds(horizontal)">
                                      <p:cBhvr>
                                        <p:cTn id="10" dur="500"/>
                                        <p:tgtEl>
                                          <p:spTgt spid="416771">
                                            <p:txEl>
                                              <p:charRg st="0" end="5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6771">
                                            <p:txEl>
                                              <p:charRg st="52" end="97"/>
                                            </p:txEl>
                                          </p:spTgt>
                                        </p:tgtEl>
                                        <p:attrNameLst>
                                          <p:attrName>style.visibility</p:attrName>
                                        </p:attrNameLst>
                                      </p:cBhvr>
                                      <p:to>
                                        <p:strVal val="visible"/>
                                      </p:to>
                                    </p:set>
                                    <p:animEffect transition="in" filter="blinds(horizontal)">
                                      <p:cBhvr>
                                        <p:cTn id="15" dur="500"/>
                                        <p:tgtEl>
                                          <p:spTgt spid="416771">
                                            <p:txEl>
                                              <p:charRg st="52" end="9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6771">
                                            <p:txEl>
                                              <p:charRg st="97" end="156"/>
                                            </p:txEl>
                                          </p:spTgt>
                                        </p:tgtEl>
                                        <p:attrNameLst>
                                          <p:attrName>style.visibility</p:attrName>
                                        </p:attrNameLst>
                                      </p:cBhvr>
                                      <p:to>
                                        <p:strVal val="visible"/>
                                      </p:to>
                                    </p:set>
                                    <p:animEffect transition="in" filter="blinds(horizontal)">
                                      <p:cBhvr>
                                        <p:cTn id="20" dur="500"/>
                                        <p:tgtEl>
                                          <p:spTgt spid="416771">
                                            <p:txEl>
                                              <p:charRg st="97"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3.4.1</a:t>
            </a:r>
            <a:endParaRPr lang="zh-CN" altLang="en-US" sz="2800" dirty="0">
              <a:solidFill>
                <a:srgbClr val="C00000"/>
              </a:solidFill>
              <a:latin typeface="Arial" panose="020B0604020202020204" pitchFamily="34" charset="0"/>
              <a:ea typeface="宋体" panose="02010600030101010101" pitchFamily="2" charset="-122"/>
            </a:endParaRPr>
          </a:p>
        </p:txBody>
      </p:sp>
      <p:grpSp>
        <p:nvGrpSpPr>
          <p:cNvPr id="2" name="Group 4"/>
          <p:cNvGrpSpPr/>
          <p:nvPr/>
        </p:nvGrpSpPr>
        <p:grpSpPr>
          <a:xfrm>
            <a:off x="465138" y="1265238"/>
            <a:ext cx="8229600" cy="695325"/>
            <a:chOff x="384" y="1056"/>
            <a:chExt cx="5184" cy="438"/>
          </a:xfrm>
        </p:grpSpPr>
        <p:sp>
          <p:nvSpPr>
            <p:cNvPr id="53251" name="Rectangle 5"/>
            <p:cNvSpPr/>
            <p:nvPr/>
          </p:nvSpPr>
          <p:spPr>
            <a:xfrm>
              <a:off x="2046" y="1056"/>
              <a:ext cx="2025" cy="269"/>
            </a:xfrm>
            <a:prstGeom prst="rect">
              <a:avLst/>
            </a:prstGeom>
            <a:noFill/>
            <a:ln w="9525">
              <a:noFill/>
            </a:ln>
          </p:spPr>
          <p:txBody>
            <a:bodyPr wrap="none" lIns="0" tIns="0" rIns="0" bIns="0" anchor="t" anchorCtr="0">
              <a:spAutoFit/>
            </a:bodyPr>
            <a:p>
              <a:r>
                <a:rPr lang="zh-CN" altLang="en-US" sz="2800" dirty="0">
                  <a:solidFill>
                    <a:srgbClr val="C00000"/>
                  </a:solidFill>
                  <a:latin typeface="Arial" panose="020B0604020202020204" pitchFamily="34" charset="0"/>
                  <a:ea typeface="宋体" panose="02010600030101010101" pitchFamily="2" charset="-122"/>
                </a:rPr>
                <a:t>单总线（系统总线）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3252" name="Freeform 6"/>
            <p:cNvSpPr/>
            <p:nvPr/>
          </p:nvSpPr>
          <p:spPr>
            <a:xfrm>
              <a:off x="384" y="1350"/>
              <a:ext cx="5184" cy="144"/>
            </a:xfrm>
            <a:custGeom>
              <a:avLst/>
              <a:gdLst/>
              <a:ahLst/>
              <a:cxnLst>
                <a:cxn ang="0">
                  <a:pos x="0" y="60"/>
                </a:cxn>
                <a:cxn ang="0">
                  <a:pos x="504" y="122"/>
                </a:cxn>
                <a:cxn ang="0">
                  <a:pos x="504" y="103"/>
                </a:cxn>
                <a:cxn ang="0">
                  <a:pos x="10561" y="103"/>
                </a:cxn>
                <a:cxn ang="0">
                  <a:pos x="10561" y="122"/>
                </a:cxn>
                <a:cxn ang="0">
                  <a:pos x="11059" y="60"/>
                </a:cxn>
                <a:cxn ang="0">
                  <a:pos x="10561" y="0"/>
                </a:cxn>
                <a:cxn ang="0">
                  <a:pos x="10561" y="18"/>
                </a:cxn>
                <a:cxn ang="0">
                  <a:pos x="504" y="18"/>
                </a:cxn>
                <a:cxn ang="0">
                  <a:pos x="504" y="0"/>
                </a:cxn>
                <a:cxn ang="0">
                  <a:pos x="0" y="60"/>
                </a:cxn>
              </a:cxnLst>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tx1"/>
            </a:solidFill>
            <a:ln w="17463" cap="flat" cmpd="sng">
              <a:solidFill>
                <a:schemeClr val="tx1"/>
              </a:solidFill>
              <a:prstDash val="solid"/>
              <a:round/>
              <a:headEnd type="none" w="med" len="med"/>
              <a:tailEnd type="none" w="med" len="med"/>
            </a:ln>
          </p:spPr>
          <p:txBody>
            <a:bodyPr/>
            <a:p>
              <a:endParaRPr lang="zh-CN" altLang="en-US"/>
            </a:p>
          </p:txBody>
        </p:sp>
      </p:grpSp>
      <p:grpSp>
        <p:nvGrpSpPr>
          <p:cNvPr id="3" name="Group 7"/>
          <p:cNvGrpSpPr/>
          <p:nvPr/>
        </p:nvGrpSpPr>
        <p:grpSpPr>
          <a:xfrm>
            <a:off x="693738" y="1912938"/>
            <a:ext cx="7959725" cy="3819525"/>
            <a:chOff x="528" y="1368"/>
            <a:chExt cx="5014" cy="2406"/>
          </a:xfrm>
        </p:grpSpPr>
        <p:grpSp>
          <p:nvGrpSpPr>
            <p:cNvPr id="53254" name="Group 8"/>
            <p:cNvGrpSpPr/>
            <p:nvPr/>
          </p:nvGrpSpPr>
          <p:grpSpPr>
            <a:xfrm>
              <a:off x="528" y="1368"/>
              <a:ext cx="719" cy="2389"/>
              <a:chOff x="528" y="1615"/>
              <a:chExt cx="719" cy="2389"/>
            </a:xfrm>
          </p:grpSpPr>
          <p:sp>
            <p:nvSpPr>
              <p:cNvPr id="53255" name="Rectangle 9"/>
              <p:cNvSpPr/>
              <p:nvPr/>
            </p:nvSpPr>
            <p:spPr>
              <a:xfrm>
                <a:off x="528" y="2352"/>
                <a:ext cx="719" cy="165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Times New Roman" panose="02020603050405020304" pitchFamily="18" charset="0"/>
                  <a:ea typeface="宋体" panose="02010600030101010101" pitchFamily="2" charset="-122"/>
                </a:endParaRPr>
              </a:p>
              <a:p>
                <a:endParaRPr lang="zh-CN" altLang="en-US" sz="32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CPU</a:t>
                </a:r>
                <a:endParaRPr lang="en-US" altLang="zh-CN" sz="2800" dirty="0">
                  <a:latin typeface="Times New Roman" panose="02020603050405020304" pitchFamily="18" charset="0"/>
                  <a:ea typeface="宋体" panose="02010600030101010101" pitchFamily="2" charset="-122"/>
                </a:endParaRPr>
              </a:p>
            </p:txBody>
          </p:sp>
          <p:sp>
            <p:nvSpPr>
              <p:cNvPr id="53256" name="Freeform 10"/>
              <p:cNvSpPr/>
              <p:nvPr/>
            </p:nvSpPr>
            <p:spPr>
              <a:xfrm>
                <a:off x="802" y="1615"/>
                <a:ext cx="206" cy="737"/>
              </a:xfrm>
              <a:custGeom>
                <a:avLst/>
                <a:gdLst/>
                <a:ahLst/>
                <a:cxnLst>
                  <a:cxn ang="0">
                    <a:pos x="986" y="0"/>
                  </a:cxn>
                  <a:cxn ang="0">
                    <a:pos x="2004" y="1838"/>
                  </a:cxn>
                  <a:cxn ang="0">
                    <a:pos x="1503" y="1838"/>
                  </a:cxn>
                  <a:cxn ang="0">
                    <a:pos x="1503" y="7563"/>
                  </a:cxn>
                  <a:cxn ang="0">
                    <a:pos x="2004" y="7563"/>
                  </a:cxn>
                  <a:cxn ang="0">
                    <a:pos x="986" y="9420"/>
                  </a:cxn>
                  <a:cxn ang="0">
                    <a:pos x="0" y="7563"/>
                  </a:cxn>
                  <a:cxn ang="0">
                    <a:pos x="487" y="7563"/>
                  </a:cxn>
                  <a:cxn ang="0">
                    <a:pos x="487" y="1838"/>
                  </a:cxn>
                  <a:cxn ang="0">
                    <a:pos x="0" y="1838"/>
                  </a:cxn>
                  <a:cxn ang="0">
                    <a:pos x="986" y="0"/>
                  </a:cxn>
                </a:cxnLst>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grpSp>
          <p:nvGrpSpPr>
            <p:cNvPr id="53257" name="Group 11"/>
            <p:cNvGrpSpPr/>
            <p:nvPr/>
          </p:nvGrpSpPr>
          <p:grpSpPr>
            <a:xfrm>
              <a:off x="1392" y="1385"/>
              <a:ext cx="720" cy="2389"/>
              <a:chOff x="1392" y="1632"/>
              <a:chExt cx="720" cy="2389"/>
            </a:xfrm>
          </p:grpSpPr>
          <p:sp>
            <p:nvSpPr>
              <p:cNvPr id="53258" name="Rectangle 12"/>
              <p:cNvSpPr/>
              <p:nvPr/>
            </p:nvSpPr>
            <p:spPr>
              <a:xfrm>
                <a:off x="1392" y="2369"/>
                <a:ext cx="720" cy="165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Times New Roman" panose="02020603050405020304" pitchFamily="18" charset="0"/>
                  <a:ea typeface="宋体" panose="02010600030101010101" pitchFamily="2" charset="-122"/>
                </a:endParaRPr>
              </a:p>
              <a:p>
                <a:endParaRPr lang="en-US" altLang="zh-CN" sz="32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主存</a:t>
                </a:r>
                <a:endParaRPr lang="zh-CN" altLang="en-US" sz="2800" dirty="0">
                  <a:latin typeface="Times New Roman" panose="02020603050405020304" pitchFamily="18" charset="0"/>
                  <a:ea typeface="宋体" panose="02010600030101010101" pitchFamily="2" charset="-122"/>
                </a:endParaRPr>
              </a:p>
            </p:txBody>
          </p:sp>
          <p:sp>
            <p:nvSpPr>
              <p:cNvPr id="53259" name="Freeform 13"/>
              <p:cNvSpPr/>
              <p:nvPr/>
            </p:nvSpPr>
            <p:spPr>
              <a:xfrm>
                <a:off x="1619" y="1632"/>
                <a:ext cx="206" cy="737"/>
              </a:xfrm>
              <a:custGeom>
                <a:avLst/>
                <a:gdLst/>
                <a:ahLst/>
                <a:cxnLst>
                  <a:cxn ang="0">
                    <a:pos x="986" y="0"/>
                  </a:cxn>
                  <a:cxn ang="0">
                    <a:pos x="2004" y="1838"/>
                  </a:cxn>
                  <a:cxn ang="0">
                    <a:pos x="1503" y="1838"/>
                  </a:cxn>
                  <a:cxn ang="0">
                    <a:pos x="1503" y="7563"/>
                  </a:cxn>
                  <a:cxn ang="0">
                    <a:pos x="2004" y="7563"/>
                  </a:cxn>
                  <a:cxn ang="0">
                    <a:pos x="986" y="9420"/>
                  </a:cxn>
                  <a:cxn ang="0">
                    <a:pos x="0" y="7563"/>
                  </a:cxn>
                  <a:cxn ang="0">
                    <a:pos x="487" y="7563"/>
                  </a:cxn>
                  <a:cxn ang="0">
                    <a:pos x="487" y="1838"/>
                  </a:cxn>
                  <a:cxn ang="0">
                    <a:pos x="0" y="1838"/>
                  </a:cxn>
                  <a:cxn ang="0">
                    <a:pos x="986" y="0"/>
                  </a:cxn>
                </a:cxnLst>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sp>
          <p:nvSpPr>
            <p:cNvPr id="53260" name="Rectangle 14"/>
            <p:cNvSpPr/>
            <p:nvPr/>
          </p:nvSpPr>
          <p:spPr>
            <a:xfrm>
              <a:off x="2208" y="2116"/>
              <a:ext cx="934" cy="32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53261" name="Freeform 15"/>
            <p:cNvSpPr/>
            <p:nvPr/>
          </p:nvSpPr>
          <p:spPr>
            <a:xfrm>
              <a:off x="2592" y="1391"/>
              <a:ext cx="192" cy="725"/>
            </a:xfrm>
            <a:custGeom>
              <a:avLst/>
              <a:gdLst/>
              <a:ahLst/>
              <a:cxnLst>
                <a:cxn ang="0">
                  <a:pos x="677" y="0"/>
                </a:cxn>
                <a:cxn ang="0">
                  <a:pos x="1334" y="1432"/>
                </a:cxn>
                <a:cxn ang="0">
                  <a:pos x="1001" y="1432"/>
                </a:cxn>
                <a:cxn ang="0">
                  <a:pos x="1001" y="5721"/>
                </a:cxn>
                <a:cxn ang="0">
                  <a:pos x="1334" y="5721"/>
                </a:cxn>
                <a:cxn ang="0">
                  <a:pos x="677" y="7156"/>
                </a:cxn>
                <a:cxn ang="0">
                  <a:pos x="0" y="5721"/>
                </a:cxn>
                <a:cxn ang="0">
                  <a:pos x="332" y="5721"/>
                </a:cxn>
                <a:cxn ang="0">
                  <a:pos x="332" y="1432"/>
                </a:cxn>
                <a:cxn ang="0">
                  <a:pos x="0" y="1432"/>
                </a:cxn>
                <a:cxn ang="0">
                  <a:pos x="677"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3262" name="Freeform 16"/>
            <p:cNvSpPr/>
            <p:nvPr/>
          </p:nvSpPr>
          <p:spPr>
            <a:xfrm>
              <a:off x="2609" y="2479"/>
              <a:ext cx="175" cy="671"/>
            </a:xfrm>
            <a:custGeom>
              <a:avLst/>
              <a:gdLst/>
              <a:ahLst/>
              <a:cxnLst>
                <a:cxn ang="0">
                  <a:pos x="355" y="0"/>
                </a:cxn>
                <a:cxn ang="0">
                  <a:pos x="696" y="1190"/>
                </a:cxn>
                <a:cxn ang="0">
                  <a:pos x="522" y="1190"/>
                </a:cxn>
                <a:cxn ang="0">
                  <a:pos x="522" y="4726"/>
                </a:cxn>
                <a:cxn ang="0">
                  <a:pos x="696" y="4726"/>
                </a:cxn>
                <a:cxn ang="0">
                  <a:pos x="355" y="5903"/>
                </a:cxn>
                <a:cxn ang="0">
                  <a:pos x="0" y="4726"/>
                </a:cxn>
                <a:cxn ang="0">
                  <a:pos x="174" y="4726"/>
                </a:cxn>
                <a:cxn ang="0">
                  <a:pos x="174" y="1190"/>
                </a:cxn>
                <a:cxn ang="0">
                  <a:pos x="0" y="1190"/>
                </a:cxn>
                <a:cxn ang="0">
                  <a:pos x="355"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3263" name="Rectangle 17"/>
            <p:cNvSpPr/>
            <p:nvPr/>
          </p:nvSpPr>
          <p:spPr>
            <a:xfrm>
              <a:off x="2208" y="3150"/>
              <a:ext cx="934" cy="59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设备1</a:t>
              </a:r>
              <a:endParaRPr lang="zh-CN" altLang="en-US" sz="2400" dirty="0">
                <a:latin typeface="Times New Roman" panose="02020603050405020304" pitchFamily="18" charset="0"/>
                <a:ea typeface="宋体" panose="02010600030101010101" pitchFamily="2" charset="-122"/>
              </a:endParaRPr>
            </a:p>
          </p:txBody>
        </p:sp>
        <p:sp>
          <p:nvSpPr>
            <p:cNvPr id="53264" name="Rectangle 18"/>
            <p:cNvSpPr/>
            <p:nvPr/>
          </p:nvSpPr>
          <p:spPr>
            <a:xfrm>
              <a:off x="3360" y="3150"/>
              <a:ext cx="934" cy="59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设备2</a:t>
              </a:r>
              <a:endParaRPr lang="zh-CN" altLang="en-US" sz="2400" dirty="0">
                <a:latin typeface="Times New Roman" panose="02020603050405020304" pitchFamily="18" charset="0"/>
                <a:ea typeface="宋体" panose="02010600030101010101" pitchFamily="2" charset="-122"/>
              </a:endParaRPr>
            </a:p>
          </p:txBody>
        </p:sp>
        <p:sp>
          <p:nvSpPr>
            <p:cNvPr id="53265" name="Rectangle 19"/>
            <p:cNvSpPr/>
            <p:nvPr/>
          </p:nvSpPr>
          <p:spPr>
            <a:xfrm>
              <a:off x="3360" y="2116"/>
              <a:ext cx="934" cy="32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53266" name="Freeform 20"/>
            <p:cNvSpPr/>
            <p:nvPr/>
          </p:nvSpPr>
          <p:spPr>
            <a:xfrm>
              <a:off x="3696" y="1391"/>
              <a:ext cx="192" cy="725"/>
            </a:xfrm>
            <a:custGeom>
              <a:avLst/>
              <a:gdLst/>
              <a:ahLst/>
              <a:cxnLst>
                <a:cxn ang="0">
                  <a:pos x="677" y="0"/>
                </a:cxn>
                <a:cxn ang="0">
                  <a:pos x="1334" y="1432"/>
                </a:cxn>
                <a:cxn ang="0">
                  <a:pos x="1001" y="1432"/>
                </a:cxn>
                <a:cxn ang="0">
                  <a:pos x="1001" y="5721"/>
                </a:cxn>
                <a:cxn ang="0">
                  <a:pos x="1334" y="5721"/>
                </a:cxn>
                <a:cxn ang="0">
                  <a:pos x="677" y="7156"/>
                </a:cxn>
                <a:cxn ang="0">
                  <a:pos x="0" y="5721"/>
                </a:cxn>
                <a:cxn ang="0">
                  <a:pos x="332" y="5721"/>
                </a:cxn>
                <a:cxn ang="0">
                  <a:pos x="332" y="1432"/>
                </a:cxn>
                <a:cxn ang="0">
                  <a:pos x="0" y="1432"/>
                </a:cxn>
                <a:cxn ang="0">
                  <a:pos x="677"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3267" name="Freeform 21"/>
            <p:cNvSpPr/>
            <p:nvPr/>
          </p:nvSpPr>
          <p:spPr>
            <a:xfrm>
              <a:off x="3696" y="2479"/>
              <a:ext cx="192" cy="671"/>
            </a:xfrm>
            <a:custGeom>
              <a:avLst/>
              <a:gdLst/>
              <a:ahLst/>
              <a:cxnLst>
                <a:cxn ang="0">
                  <a:pos x="677" y="0"/>
                </a:cxn>
                <a:cxn ang="0">
                  <a:pos x="1334" y="1190"/>
                </a:cxn>
                <a:cxn ang="0">
                  <a:pos x="1001" y="1190"/>
                </a:cxn>
                <a:cxn ang="0">
                  <a:pos x="1001" y="4726"/>
                </a:cxn>
                <a:cxn ang="0">
                  <a:pos x="1334" y="4726"/>
                </a:cxn>
                <a:cxn ang="0">
                  <a:pos x="677" y="5903"/>
                </a:cxn>
                <a:cxn ang="0">
                  <a:pos x="0" y="4726"/>
                </a:cxn>
                <a:cxn ang="0">
                  <a:pos x="332" y="4726"/>
                </a:cxn>
                <a:cxn ang="0">
                  <a:pos x="332" y="1190"/>
                </a:cxn>
                <a:cxn ang="0">
                  <a:pos x="0" y="1190"/>
                </a:cxn>
                <a:cxn ang="0">
                  <a:pos x="677"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3268" name="Rectangle 22"/>
            <p:cNvSpPr/>
            <p:nvPr/>
          </p:nvSpPr>
          <p:spPr>
            <a:xfrm>
              <a:off x="4368" y="2116"/>
              <a:ext cx="240" cy="233"/>
            </a:xfrm>
            <a:prstGeom prst="rect">
              <a:avLst/>
            </a:prstGeom>
            <a:noFill/>
            <a:ln w="38100">
              <a:noFill/>
            </a:ln>
          </p:spPr>
          <p:txBody>
            <a:bodyPr lIns="0" tIns="0" rIns="0" bIns="0"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53269" name="Rectangle 23"/>
            <p:cNvSpPr/>
            <p:nvPr/>
          </p:nvSpPr>
          <p:spPr>
            <a:xfrm>
              <a:off x="4608" y="3150"/>
              <a:ext cx="934" cy="59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a:t>
              </a:r>
              <a:r>
                <a:rPr lang="en-US" altLang="zh-CN" sz="2400" i="1" dirty="0">
                  <a:latin typeface="Times New Roman" panose="02020603050405020304" pitchFamily="18" charset="0"/>
                  <a:ea typeface="宋体" panose="02010600030101010101" pitchFamily="2" charset="-122"/>
                </a:rPr>
                <a:t>n</a:t>
              </a:r>
              <a:endParaRPr lang="en-US" altLang="zh-CN" sz="2400" i="1" dirty="0">
                <a:latin typeface="Times New Roman" panose="02020603050405020304" pitchFamily="18" charset="0"/>
                <a:ea typeface="宋体" panose="02010600030101010101" pitchFamily="2" charset="-122"/>
              </a:endParaRPr>
            </a:p>
          </p:txBody>
        </p:sp>
        <p:sp>
          <p:nvSpPr>
            <p:cNvPr id="53270" name="Rectangle 24"/>
            <p:cNvSpPr/>
            <p:nvPr/>
          </p:nvSpPr>
          <p:spPr>
            <a:xfrm>
              <a:off x="4608" y="2116"/>
              <a:ext cx="934" cy="32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53271" name="Freeform 25"/>
            <p:cNvSpPr/>
            <p:nvPr/>
          </p:nvSpPr>
          <p:spPr>
            <a:xfrm>
              <a:off x="4992" y="1374"/>
              <a:ext cx="192" cy="740"/>
            </a:xfrm>
            <a:custGeom>
              <a:avLst/>
              <a:gdLst/>
              <a:ahLst/>
              <a:cxnLst>
                <a:cxn ang="0">
                  <a:pos x="677" y="0"/>
                </a:cxn>
                <a:cxn ang="0">
                  <a:pos x="1334" y="1647"/>
                </a:cxn>
                <a:cxn ang="0">
                  <a:pos x="1001" y="1647"/>
                </a:cxn>
                <a:cxn ang="0">
                  <a:pos x="1001" y="6609"/>
                </a:cxn>
                <a:cxn ang="0">
                  <a:pos x="1334" y="6609"/>
                </a:cxn>
                <a:cxn ang="0">
                  <a:pos x="677" y="8255"/>
                </a:cxn>
                <a:cxn ang="0">
                  <a:pos x="0" y="6609"/>
                </a:cxn>
                <a:cxn ang="0">
                  <a:pos x="332" y="6609"/>
                </a:cxn>
                <a:cxn ang="0">
                  <a:pos x="332" y="1647"/>
                </a:cxn>
                <a:cxn ang="0">
                  <a:pos x="0" y="1647"/>
                </a:cxn>
                <a:cxn ang="0">
                  <a:pos x="677"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3272" name="Freeform 26"/>
            <p:cNvSpPr/>
            <p:nvPr/>
          </p:nvSpPr>
          <p:spPr>
            <a:xfrm>
              <a:off x="4993" y="2478"/>
              <a:ext cx="191" cy="672"/>
            </a:xfrm>
            <a:custGeom>
              <a:avLst/>
              <a:gdLst/>
              <a:ahLst/>
              <a:cxnLst>
                <a:cxn ang="0">
                  <a:pos x="665" y="0"/>
                </a:cxn>
                <a:cxn ang="0">
                  <a:pos x="1283" y="1194"/>
                </a:cxn>
                <a:cxn ang="0">
                  <a:pos x="959" y="1194"/>
                </a:cxn>
                <a:cxn ang="0">
                  <a:pos x="959" y="4777"/>
                </a:cxn>
                <a:cxn ang="0">
                  <a:pos x="1283" y="4777"/>
                </a:cxn>
                <a:cxn ang="0">
                  <a:pos x="665" y="5966"/>
                </a:cxn>
                <a:cxn ang="0">
                  <a:pos x="0" y="4777"/>
                </a:cxn>
                <a:cxn ang="0">
                  <a:pos x="324" y="4777"/>
                </a:cxn>
                <a:cxn ang="0">
                  <a:pos x="324" y="1194"/>
                </a:cxn>
                <a:cxn ang="0">
                  <a:pos x="0" y="1194"/>
                </a:cxn>
                <a:cxn ang="0">
                  <a:pos x="665"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3273" name="Rectangle 27"/>
            <p:cNvSpPr/>
            <p:nvPr/>
          </p:nvSpPr>
          <p:spPr>
            <a:xfrm>
              <a:off x="4368" y="3294"/>
              <a:ext cx="336" cy="233"/>
            </a:xfrm>
            <a:prstGeom prst="rect">
              <a:avLst/>
            </a:prstGeom>
            <a:noFill/>
            <a:ln w="38100">
              <a:noFill/>
            </a:ln>
          </p:spPr>
          <p:txBody>
            <a:bodyPr lIns="0" tIns="0" rIns="0" bIns="0"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1252538" y="609600"/>
            <a:ext cx="7696200" cy="762000"/>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3.4.2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多总线结构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17795" name="Rectangle 3"/>
          <p:cNvSpPr>
            <a:spLocks noGrp="1"/>
          </p:cNvSpPr>
          <p:nvPr>
            <p:ph idx="1"/>
          </p:nvPr>
        </p:nvSpPr>
        <p:spPr>
          <a:xfrm>
            <a:off x="1325563" y="1524000"/>
            <a:ext cx="6400800" cy="4572000"/>
          </a:xfrm>
          <a:ln/>
        </p:spPr>
        <p:txBody>
          <a:bodyPr vert="horz" wrap="square" lIns="91440" tIns="45720" rIns="91440" bIns="45720" anchor="t" anchorCtr="0"/>
          <a:p>
            <a:pPr defTabSz="457200">
              <a:spcAft>
                <a:spcPts val="1800"/>
              </a:spcAft>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zh-CN" altLang="en-US" dirty="0">
                <a:solidFill>
                  <a:srgbClr val="2709BB"/>
                </a:solidFill>
                <a:latin typeface="微软雅黑 Light" panose="020B0502040204020203" pitchFamily="34" charset="-122"/>
                <a:ea typeface="微软雅黑 Light" panose="020B0502040204020203" pitchFamily="34" charset="-122"/>
                <a:cs typeface="+mn-cs"/>
              </a:rPr>
              <a:t>如果将速率不同的</a:t>
            </a:r>
            <a:r>
              <a:rPr lang="en-US" altLang="zh-CN" dirty="0">
                <a:solidFill>
                  <a:srgbClr val="2709BB"/>
                </a:solidFill>
                <a:latin typeface="微软雅黑 Light" panose="020B0502040204020203" pitchFamily="34" charset="-122"/>
                <a:ea typeface="微软雅黑 Light" panose="020B0502040204020203" pitchFamily="34" charset="-122"/>
                <a:cs typeface="+mn-cs"/>
              </a:rPr>
              <a:t>I</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r>
              <a:rPr lang="en-US" altLang="zh-CN" dirty="0">
                <a:solidFill>
                  <a:srgbClr val="2709BB"/>
                </a:solidFill>
                <a:latin typeface="微软雅黑 Light" panose="020B0502040204020203" pitchFamily="34" charset="-122"/>
                <a:ea typeface="微软雅黑 Light" panose="020B0502040204020203" pitchFamily="34" charset="-122"/>
                <a:cs typeface="+mn-cs"/>
              </a:rPr>
              <a:t>O</a:t>
            </a:r>
            <a:r>
              <a:rPr lang="zh-CN" altLang="en-US" dirty="0">
                <a:solidFill>
                  <a:srgbClr val="2709BB"/>
                </a:solidFill>
                <a:latin typeface="微软雅黑 Light" panose="020B0502040204020203" pitchFamily="34" charset="-122"/>
                <a:ea typeface="微软雅黑 Light" panose="020B0502040204020203" pitchFamily="34" charset="-122"/>
                <a:cs typeface="+mn-cs"/>
              </a:rPr>
              <a:t>设备进行分类，然后将它们连接在不同的通道上。那么</a:t>
            </a:r>
            <a:r>
              <a:rPr lang="zh-CN" altLang="en-US" dirty="0">
                <a:solidFill>
                  <a:srgbClr val="C00000"/>
                </a:solidFill>
                <a:latin typeface="微软雅黑 Light" panose="020B0502040204020203" pitchFamily="34" charset="-122"/>
                <a:ea typeface="微软雅黑 Light" panose="020B0502040204020203" pitchFamily="34" charset="-122"/>
                <a:cs typeface="+mn-cs"/>
              </a:rPr>
              <a:t>计算机系统的利用率将会更高</a:t>
            </a:r>
            <a:r>
              <a:rPr lang="zh-CN" altLang="en-US" dirty="0">
                <a:solidFill>
                  <a:srgbClr val="2709BB"/>
                </a:solidFill>
                <a:latin typeface="微软雅黑 Light" panose="020B0502040204020203" pitchFamily="34" charset="-122"/>
                <a:ea typeface="微软雅黑 Light" panose="020B0502040204020203" pitchFamily="34" charset="-122"/>
                <a:cs typeface="+mn-cs"/>
              </a:rPr>
              <a:t>，由此发展成多总线结构。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双总线结构</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2" action="ppaction://hlinksldjump"/>
              </a:rPr>
              <a:t>三总线结构</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3" action="ppaction://hlinksldjump"/>
              </a:rPr>
              <a:t>三总线结构的又一形式</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4" action="ppaction://hlinksldjump"/>
              </a:rPr>
              <a:t>四总线结构</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5">
                                            <p:txEl>
                                              <p:charRg st="0" end="69"/>
                                            </p:txEl>
                                          </p:spTgt>
                                        </p:tgtEl>
                                        <p:attrNameLst>
                                          <p:attrName>style.visibility</p:attrName>
                                        </p:attrNameLst>
                                      </p:cBhvr>
                                      <p:to>
                                        <p:strVal val="visible"/>
                                      </p:to>
                                    </p:set>
                                    <p:animEffect transition="in" filter="blinds(horizontal)">
                                      <p:cBhvr>
                                        <p:cTn id="7" dur="500"/>
                                        <p:tgtEl>
                                          <p:spTgt spid="417795">
                                            <p:txEl>
                                              <p:charRg st="0" end="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5">
                                            <p:txEl>
                                              <p:charRg st="69" end="75"/>
                                            </p:txEl>
                                          </p:spTgt>
                                        </p:tgtEl>
                                        <p:attrNameLst>
                                          <p:attrName>style.visibility</p:attrName>
                                        </p:attrNameLst>
                                      </p:cBhvr>
                                      <p:to>
                                        <p:strVal val="visible"/>
                                      </p:to>
                                    </p:set>
                                    <p:animEffect transition="in" filter="blinds(horizontal)">
                                      <p:cBhvr>
                                        <p:cTn id="12" dur="500"/>
                                        <p:tgtEl>
                                          <p:spTgt spid="417795">
                                            <p:txEl>
                                              <p:charRg st="69" end="7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17795">
                                            <p:txEl>
                                              <p:charRg st="75" end="81"/>
                                            </p:txEl>
                                          </p:spTgt>
                                        </p:tgtEl>
                                        <p:attrNameLst>
                                          <p:attrName>style.visibility</p:attrName>
                                        </p:attrNameLst>
                                      </p:cBhvr>
                                      <p:to>
                                        <p:strVal val="visible"/>
                                      </p:to>
                                    </p:set>
                                    <p:animEffect transition="in" filter="blinds(horizontal)">
                                      <p:cBhvr>
                                        <p:cTn id="15" dur="500"/>
                                        <p:tgtEl>
                                          <p:spTgt spid="417795">
                                            <p:txEl>
                                              <p:charRg st="75" end="8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7795">
                                            <p:txEl>
                                              <p:charRg st="81" end="92"/>
                                            </p:txEl>
                                          </p:spTgt>
                                        </p:tgtEl>
                                        <p:attrNameLst>
                                          <p:attrName>style.visibility</p:attrName>
                                        </p:attrNameLst>
                                      </p:cBhvr>
                                      <p:to>
                                        <p:strVal val="visible"/>
                                      </p:to>
                                    </p:set>
                                    <p:animEffect transition="in" filter="blinds(horizontal)">
                                      <p:cBhvr>
                                        <p:cTn id="18" dur="500"/>
                                        <p:tgtEl>
                                          <p:spTgt spid="417795">
                                            <p:txEl>
                                              <p:charRg st="81" end="9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7795">
                                            <p:txEl>
                                              <p:charRg st="92" end="98"/>
                                            </p:txEl>
                                          </p:spTgt>
                                        </p:tgtEl>
                                        <p:attrNameLst>
                                          <p:attrName>style.visibility</p:attrName>
                                        </p:attrNameLst>
                                      </p:cBhvr>
                                      <p:to>
                                        <p:strVal val="visible"/>
                                      </p:to>
                                    </p:set>
                                    <p:animEffect transition="in" filter="blinds(horizontal)">
                                      <p:cBhvr>
                                        <p:cTn id="21" dur="500"/>
                                        <p:tgtEl>
                                          <p:spTgt spid="417795">
                                            <p:txEl>
                                              <p:charRg st="92"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Rectangle 3"/>
          <p:cNvSpPr txBox="1"/>
          <p:nvPr/>
        </p:nvSpPr>
        <p:spPr>
          <a:xfrm>
            <a:off x="344488" y="779463"/>
            <a:ext cx="8618537" cy="1284287"/>
          </a:xfrm>
          <a:prstGeom prst="rect">
            <a:avLst/>
          </a:prstGeom>
          <a:solidFill>
            <a:schemeClr val="bg1"/>
          </a:solidFill>
          <a:ln w="9525" cap="flat" cmpd="sng">
            <a:solidFill>
              <a:srgbClr val="2709BB"/>
            </a:solidFill>
            <a:prstDash val="solid"/>
            <a:miter/>
            <a:headEnd type="none" w="med" len="med"/>
            <a:tailEnd type="none" w="med" len="med"/>
          </a:ln>
        </p:spPr>
        <p:txBody>
          <a:bodyPr anchor="t" anchorCtr="0"/>
          <a:p>
            <a:pPr marL="342900" indent="-342900">
              <a:lnSpc>
                <a:spcPct val="90000"/>
              </a:lnSpc>
              <a:spcBef>
                <a:spcPct val="20000"/>
              </a:spcBef>
              <a:buFont typeface="Wingdings" panose="05000000000000000000" pitchFamily="2" charset="2"/>
              <a:buChar char="Ø"/>
            </a:pPr>
            <a:r>
              <a:rPr lang="zh-CN" altLang="en-US" sz="2800" dirty="0">
                <a:solidFill>
                  <a:srgbClr val="2709BB"/>
                </a:solidFill>
                <a:latin typeface="微软雅黑 Light" panose="020B0502040204020203" pitchFamily="34" charset="-122"/>
                <a:ea typeface="微软雅黑 Light" panose="020B0502040204020203" pitchFamily="34" charset="-122"/>
              </a:rPr>
              <a:t>双总线结构的特点是将速度较低的</a:t>
            </a:r>
            <a:r>
              <a:rPr lang="en-US" altLang="zh-CN" sz="2800" dirty="0">
                <a:solidFill>
                  <a:srgbClr val="2709BB"/>
                </a:solidFill>
                <a:latin typeface="微软雅黑 Light" panose="020B0502040204020203" pitchFamily="34" charset="-122"/>
                <a:ea typeface="微软雅黑 Light" panose="020B0502040204020203" pitchFamily="34" charset="-122"/>
              </a:rPr>
              <a:t>I</a:t>
            </a:r>
            <a:r>
              <a:rPr lang="zh-CN" altLang="en-US" sz="2800" dirty="0">
                <a:solidFill>
                  <a:srgbClr val="2709BB"/>
                </a:solidFill>
                <a:latin typeface="微软雅黑 Light" panose="020B0502040204020203" pitchFamily="34" charset="-122"/>
                <a:ea typeface="微软雅黑 Light" panose="020B0502040204020203" pitchFamily="34" charset="-122"/>
              </a:rPr>
              <a:t>／</a:t>
            </a:r>
            <a:r>
              <a:rPr lang="en-US" altLang="zh-CN" sz="2800" dirty="0">
                <a:solidFill>
                  <a:srgbClr val="2709BB"/>
                </a:solidFill>
                <a:latin typeface="微软雅黑 Light" panose="020B0502040204020203" pitchFamily="34" charset="-122"/>
                <a:ea typeface="微软雅黑 Light" panose="020B0502040204020203" pitchFamily="34" charset="-122"/>
              </a:rPr>
              <a:t>O</a:t>
            </a:r>
            <a:r>
              <a:rPr lang="zh-CN" altLang="en-US" sz="2800" dirty="0">
                <a:solidFill>
                  <a:srgbClr val="2709BB"/>
                </a:solidFill>
                <a:latin typeface="微软雅黑 Light" panose="020B0502040204020203" pitchFamily="34" charset="-122"/>
                <a:ea typeface="微软雅黑 Light" panose="020B0502040204020203" pitchFamily="34" charset="-122"/>
              </a:rPr>
              <a:t>设备从单总线上分离出来，形成主存总线与</a:t>
            </a:r>
            <a:r>
              <a:rPr lang="en-US" altLang="zh-CN" sz="2800" dirty="0">
                <a:solidFill>
                  <a:srgbClr val="2709BB"/>
                </a:solidFill>
                <a:latin typeface="微软雅黑 Light" panose="020B0502040204020203" pitchFamily="34" charset="-122"/>
                <a:ea typeface="微软雅黑 Light" panose="020B0502040204020203" pitchFamily="34" charset="-122"/>
              </a:rPr>
              <a:t>I/O</a:t>
            </a:r>
            <a:r>
              <a:rPr lang="zh-CN" altLang="en-US" sz="2800" dirty="0">
                <a:solidFill>
                  <a:srgbClr val="2709BB"/>
                </a:solidFill>
                <a:latin typeface="微软雅黑 Light" panose="020B0502040204020203" pitchFamily="34" charset="-122"/>
                <a:ea typeface="微软雅黑 Light" panose="020B0502040204020203" pitchFamily="34" charset="-122"/>
              </a:rPr>
              <a:t>总线分开的结构。</a:t>
            </a:r>
            <a:endParaRPr lang="zh-CN" altLang="en-US" sz="2800" dirty="0">
              <a:solidFill>
                <a:srgbClr val="2709BB"/>
              </a:solidFill>
              <a:latin typeface="微软雅黑 Light" panose="020B0502040204020203" pitchFamily="34" charset="-122"/>
              <a:ea typeface="微软雅黑 Light" panose="020B0502040204020203" pitchFamily="34" charset="-122"/>
            </a:endParaRPr>
          </a:p>
          <a:p>
            <a:pPr marL="342900" indent="-342900">
              <a:lnSpc>
                <a:spcPct val="90000"/>
              </a:lnSpc>
              <a:spcBef>
                <a:spcPct val="20000"/>
              </a:spcBef>
              <a:buFont typeface="Wingdings" panose="05000000000000000000" pitchFamily="2" charset="2"/>
              <a:buChar char="Ø"/>
            </a:pPr>
            <a:r>
              <a:rPr lang="zh-CN" altLang="en-US" sz="2800" dirty="0">
                <a:solidFill>
                  <a:srgbClr val="2709BB"/>
                </a:solidFill>
                <a:latin typeface="微软雅黑 Light" panose="020B0502040204020203" pitchFamily="34" charset="-122"/>
                <a:ea typeface="微软雅黑 Light" panose="020B0502040204020203" pitchFamily="34" charset="-122"/>
              </a:rPr>
              <a:t>这种结构大多用于大、中型计算机系统。</a:t>
            </a:r>
            <a:endParaRPr lang="zh-CN" altLang="en-US" sz="2800" dirty="0">
              <a:solidFill>
                <a:srgbClr val="2709BB"/>
              </a:solidFill>
              <a:latin typeface="微软雅黑 Light" panose="020B0502040204020203" pitchFamily="34" charset="-122"/>
              <a:ea typeface="微软雅黑 Light" panose="020B0502040204020203" pitchFamily="34" charset="-122"/>
            </a:endParaRPr>
          </a:p>
        </p:txBody>
      </p:sp>
      <p:sp>
        <p:nvSpPr>
          <p:cNvPr id="40" name="AutoShape 3"/>
          <p:cNvSpPr/>
          <p:nvPr/>
        </p:nvSpPr>
        <p:spPr>
          <a:xfrm>
            <a:off x="395288" y="4752975"/>
            <a:ext cx="3081337" cy="784225"/>
          </a:xfrm>
          <a:prstGeom prst="wedgeRoundRectCallout">
            <a:avLst>
              <a:gd name="adj1" fmla="val 74162"/>
              <a:gd name="adj2" fmla="val -167083"/>
              <a:gd name="adj3" fmla="val 16667"/>
            </a:avLst>
          </a:prstGeom>
          <a:noFill/>
          <a:ln w="28575" cap="flat" cmpd="sng">
            <a:solidFill>
              <a:schemeClr val="tx1"/>
            </a:solidFill>
            <a:prstDash val="solid"/>
            <a:miter/>
            <a:headEnd type="none" w="med" len="med"/>
            <a:tailEnd type="none" w="med" len="med"/>
          </a:ln>
        </p:spPr>
        <p:txBody>
          <a:bodyPr wrap="none" anchor="t" anchorCtr="0">
            <a:spAutoFit/>
          </a:bodyPr>
          <a:p>
            <a:r>
              <a:rPr lang="zh-CN" altLang="en-US" sz="2000" dirty="0">
                <a:latin typeface="Times New Roman" panose="02020603050405020304" pitchFamily="18" charset="0"/>
                <a:ea typeface="宋体" panose="02010600030101010101" pitchFamily="2" charset="-122"/>
              </a:rPr>
              <a:t>具有特殊功能的处理器，</a:t>
            </a:r>
            <a:endParaRPr lang="zh-CN" altLang="en-US"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由通道对</a:t>
            </a:r>
            <a:r>
              <a:rPr lang="en-US" altLang="zh-CN" sz="2000" dirty="0">
                <a:latin typeface="Times New Roman" panose="02020603050405020304" pitchFamily="18" charset="0"/>
                <a:ea typeface="宋体" panose="02010600030101010101" pitchFamily="2" charset="-122"/>
              </a:rPr>
              <a:t>I/O</a:t>
            </a:r>
            <a:r>
              <a:rPr lang="zh-CN" altLang="en-US" sz="2000" dirty="0">
                <a:latin typeface="Times New Roman" panose="02020603050405020304" pitchFamily="18" charset="0"/>
                <a:ea typeface="宋体" panose="02010600030101010101" pitchFamily="2" charset="-122"/>
              </a:rPr>
              <a:t>统一管理</a:t>
            </a:r>
            <a:endParaRPr lang="zh-CN" altLang="en-US" sz="2000" dirty="0">
              <a:latin typeface="Times New Roman" panose="02020603050405020304" pitchFamily="18" charset="0"/>
              <a:ea typeface="宋体" panose="02010600030101010101" pitchFamily="2" charset="-122"/>
            </a:endParaRPr>
          </a:p>
        </p:txBody>
      </p:sp>
      <p:grpSp>
        <p:nvGrpSpPr>
          <p:cNvPr id="2" name="Group 4"/>
          <p:cNvGrpSpPr/>
          <p:nvPr/>
        </p:nvGrpSpPr>
        <p:grpSpPr>
          <a:xfrm>
            <a:off x="4335463" y="2760663"/>
            <a:ext cx="1379537" cy="1525587"/>
            <a:chOff x="2731" y="1631"/>
            <a:chExt cx="869" cy="961"/>
          </a:xfrm>
        </p:grpSpPr>
        <p:sp>
          <p:nvSpPr>
            <p:cNvPr id="55300" name="Rectangle 5"/>
            <p:cNvSpPr/>
            <p:nvPr/>
          </p:nvSpPr>
          <p:spPr>
            <a:xfrm>
              <a:off x="2974" y="1978"/>
              <a:ext cx="390" cy="233"/>
            </a:xfrm>
            <a:prstGeom prst="rect">
              <a:avLst/>
            </a:prstGeom>
            <a:noFill/>
            <a:ln w="38100">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通道</a:t>
              </a:r>
              <a:endParaRPr lang="zh-CN" altLang="en-US" sz="2400" dirty="0">
                <a:latin typeface="Times New Roman" panose="02020603050405020304" pitchFamily="18" charset="0"/>
                <a:ea typeface="宋体" panose="02010600030101010101" pitchFamily="2" charset="-122"/>
              </a:endParaRPr>
            </a:p>
          </p:txBody>
        </p:sp>
        <p:sp>
          <p:nvSpPr>
            <p:cNvPr id="55301" name="Freeform 6"/>
            <p:cNvSpPr/>
            <p:nvPr/>
          </p:nvSpPr>
          <p:spPr>
            <a:xfrm>
              <a:off x="3094" y="1631"/>
              <a:ext cx="142" cy="289"/>
            </a:xfrm>
            <a:custGeom>
              <a:avLst/>
              <a:gdLst/>
              <a:ahLst/>
              <a:cxnLst>
                <a:cxn ang="0">
                  <a:pos x="69" y="0"/>
                </a:cxn>
                <a:cxn ang="0">
                  <a:pos x="142" y="55"/>
                </a:cxn>
                <a:cxn ang="0">
                  <a:pos x="107" y="55"/>
                </a:cxn>
                <a:cxn ang="0">
                  <a:pos x="107" y="230"/>
                </a:cxn>
                <a:cxn ang="0">
                  <a:pos x="142" y="230"/>
                </a:cxn>
                <a:cxn ang="0">
                  <a:pos x="69" y="289"/>
                </a:cxn>
                <a:cxn ang="0">
                  <a:pos x="0" y="230"/>
                </a:cxn>
                <a:cxn ang="0">
                  <a:pos x="34" y="230"/>
                </a:cxn>
                <a:cxn ang="0">
                  <a:pos x="34" y="55"/>
                </a:cxn>
                <a:cxn ang="0">
                  <a:pos x="0" y="55"/>
                </a:cxn>
                <a:cxn ang="0">
                  <a:pos x="69" y="0"/>
                </a:cxn>
              </a:cxnLst>
              <a:pathLst>
                <a:path w="142" h="289">
                  <a:moveTo>
                    <a:pt x="69" y="0"/>
                  </a:moveTo>
                  <a:lnTo>
                    <a:pt x="142" y="55"/>
                  </a:lnTo>
                  <a:lnTo>
                    <a:pt x="107" y="55"/>
                  </a:lnTo>
                  <a:lnTo>
                    <a:pt x="107" y="230"/>
                  </a:lnTo>
                  <a:lnTo>
                    <a:pt x="142" y="230"/>
                  </a:lnTo>
                  <a:lnTo>
                    <a:pt x="69" y="289"/>
                  </a:lnTo>
                  <a:lnTo>
                    <a:pt x="0" y="230"/>
                  </a:lnTo>
                  <a:lnTo>
                    <a:pt x="34" y="230"/>
                  </a:lnTo>
                  <a:lnTo>
                    <a:pt x="34" y="55"/>
                  </a:lnTo>
                  <a:lnTo>
                    <a:pt x="0" y="55"/>
                  </a:lnTo>
                  <a:lnTo>
                    <a:pt x="69"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5302" name="Freeform 7"/>
            <p:cNvSpPr/>
            <p:nvPr/>
          </p:nvSpPr>
          <p:spPr>
            <a:xfrm>
              <a:off x="3094" y="2282"/>
              <a:ext cx="142" cy="310"/>
            </a:xfrm>
            <a:custGeom>
              <a:avLst/>
              <a:gdLst/>
              <a:ahLst/>
              <a:cxnLst>
                <a:cxn ang="0">
                  <a:pos x="73" y="0"/>
                </a:cxn>
                <a:cxn ang="0">
                  <a:pos x="142" y="63"/>
                </a:cxn>
                <a:cxn ang="0">
                  <a:pos x="107" y="63"/>
                </a:cxn>
                <a:cxn ang="0">
                  <a:pos x="107" y="248"/>
                </a:cxn>
                <a:cxn ang="0">
                  <a:pos x="142" y="248"/>
                </a:cxn>
                <a:cxn ang="0">
                  <a:pos x="73" y="310"/>
                </a:cxn>
                <a:cxn ang="0">
                  <a:pos x="0" y="248"/>
                </a:cxn>
                <a:cxn ang="0">
                  <a:pos x="34" y="248"/>
                </a:cxn>
                <a:cxn ang="0">
                  <a:pos x="34" y="63"/>
                </a:cxn>
                <a:cxn ang="0">
                  <a:pos x="0" y="63"/>
                </a:cxn>
                <a:cxn ang="0">
                  <a:pos x="73" y="0"/>
                </a:cxn>
              </a:cxnLst>
              <a:pathLst>
                <a:path w="142" h="310">
                  <a:moveTo>
                    <a:pt x="73" y="0"/>
                  </a:moveTo>
                  <a:lnTo>
                    <a:pt x="142" y="63"/>
                  </a:lnTo>
                  <a:lnTo>
                    <a:pt x="107" y="63"/>
                  </a:lnTo>
                  <a:lnTo>
                    <a:pt x="107" y="248"/>
                  </a:lnTo>
                  <a:lnTo>
                    <a:pt x="142" y="248"/>
                  </a:lnTo>
                  <a:lnTo>
                    <a:pt x="73" y="310"/>
                  </a:lnTo>
                  <a:lnTo>
                    <a:pt x="0" y="248"/>
                  </a:lnTo>
                  <a:lnTo>
                    <a:pt x="34" y="248"/>
                  </a:lnTo>
                  <a:lnTo>
                    <a:pt x="34" y="63"/>
                  </a:lnTo>
                  <a:lnTo>
                    <a:pt x="0" y="63"/>
                  </a:lnTo>
                  <a:lnTo>
                    <a:pt x="73"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5303" name="Rectangle 8"/>
            <p:cNvSpPr/>
            <p:nvPr/>
          </p:nvSpPr>
          <p:spPr>
            <a:xfrm>
              <a:off x="2731" y="1920"/>
              <a:ext cx="869" cy="34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3" name="Group 9"/>
          <p:cNvGrpSpPr/>
          <p:nvPr/>
        </p:nvGrpSpPr>
        <p:grpSpPr>
          <a:xfrm>
            <a:off x="677863" y="2762250"/>
            <a:ext cx="7359650" cy="3698875"/>
            <a:chOff x="427" y="1632"/>
            <a:chExt cx="4636" cy="2330"/>
          </a:xfrm>
        </p:grpSpPr>
        <p:grpSp>
          <p:nvGrpSpPr>
            <p:cNvPr id="55305" name="Group 10"/>
            <p:cNvGrpSpPr/>
            <p:nvPr/>
          </p:nvGrpSpPr>
          <p:grpSpPr>
            <a:xfrm>
              <a:off x="2731" y="2664"/>
              <a:ext cx="2332" cy="1298"/>
              <a:chOff x="2731" y="2664"/>
              <a:chExt cx="2332" cy="1298"/>
            </a:xfrm>
          </p:grpSpPr>
          <p:sp>
            <p:nvSpPr>
              <p:cNvPr id="55306" name="Freeform 11"/>
              <p:cNvSpPr/>
              <p:nvPr/>
            </p:nvSpPr>
            <p:spPr>
              <a:xfrm>
                <a:off x="4534" y="2664"/>
                <a:ext cx="142" cy="289"/>
              </a:xfrm>
              <a:custGeom>
                <a:avLst/>
                <a:gdLst/>
                <a:ahLst/>
                <a:cxnLst>
                  <a:cxn ang="0">
                    <a:pos x="73" y="0"/>
                  </a:cxn>
                  <a:cxn ang="0">
                    <a:pos x="142" y="59"/>
                  </a:cxn>
                  <a:cxn ang="0">
                    <a:pos x="107" y="59"/>
                  </a:cxn>
                  <a:cxn ang="0">
                    <a:pos x="107" y="230"/>
                  </a:cxn>
                  <a:cxn ang="0">
                    <a:pos x="142" y="230"/>
                  </a:cxn>
                  <a:cxn ang="0">
                    <a:pos x="73" y="289"/>
                  </a:cxn>
                  <a:cxn ang="0">
                    <a:pos x="0" y="230"/>
                  </a:cxn>
                  <a:cxn ang="0">
                    <a:pos x="34" y="230"/>
                  </a:cxn>
                  <a:cxn ang="0">
                    <a:pos x="34" y="59"/>
                  </a:cxn>
                  <a:cxn ang="0">
                    <a:pos x="0" y="59"/>
                  </a:cxn>
                  <a:cxn ang="0">
                    <a:pos x="73" y="0"/>
                  </a:cxn>
                </a:cxnLst>
                <a:pathLst>
                  <a:path w="142" h="289">
                    <a:moveTo>
                      <a:pt x="73" y="0"/>
                    </a:moveTo>
                    <a:lnTo>
                      <a:pt x="142" y="59"/>
                    </a:lnTo>
                    <a:lnTo>
                      <a:pt x="107" y="59"/>
                    </a:lnTo>
                    <a:lnTo>
                      <a:pt x="107" y="230"/>
                    </a:lnTo>
                    <a:lnTo>
                      <a:pt x="142" y="230"/>
                    </a:lnTo>
                    <a:lnTo>
                      <a:pt x="73" y="289"/>
                    </a:lnTo>
                    <a:lnTo>
                      <a:pt x="0" y="230"/>
                    </a:lnTo>
                    <a:lnTo>
                      <a:pt x="34" y="230"/>
                    </a:lnTo>
                    <a:lnTo>
                      <a:pt x="34" y="59"/>
                    </a:lnTo>
                    <a:lnTo>
                      <a:pt x="0" y="59"/>
                    </a:lnTo>
                    <a:lnTo>
                      <a:pt x="73"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5307" name="Rectangle 12"/>
              <p:cNvSpPr/>
              <p:nvPr/>
            </p:nvSpPr>
            <p:spPr>
              <a:xfrm>
                <a:off x="4171" y="3601"/>
                <a:ext cx="869" cy="34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08" name="Freeform 13"/>
              <p:cNvSpPr/>
              <p:nvPr/>
            </p:nvSpPr>
            <p:spPr>
              <a:xfrm>
                <a:off x="4534" y="3312"/>
                <a:ext cx="142" cy="289"/>
              </a:xfrm>
              <a:custGeom>
                <a:avLst/>
                <a:gdLst/>
                <a:ahLst/>
                <a:cxnLst>
                  <a:cxn ang="0">
                    <a:pos x="73" y="0"/>
                  </a:cxn>
                  <a:cxn ang="0">
                    <a:pos x="142" y="59"/>
                  </a:cxn>
                  <a:cxn ang="0">
                    <a:pos x="108" y="59"/>
                  </a:cxn>
                  <a:cxn ang="0">
                    <a:pos x="108" y="230"/>
                  </a:cxn>
                  <a:cxn ang="0">
                    <a:pos x="142" y="230"/>
                  </a:cxn>
                  <a:cxn ang="0">
                    <a:pos x="73" y="289"/>
                  </a:cxn>
                  <a:cxn ang="0">
                    <a:pos x="0" y="230"/>
                  </a:cxn>
                  <a:cxn ang="0">
                    <a:pos x="35" y="230"/>
                  </a:cxn>
                  <a:cxn ang="0">
                    <a:pos x="35" y="59"/>
                  </a:cxn>
                  <a:cxn ang="0">
                    <a:pos x="0" y="59"/>
                  </a:cxn>
                  <a:cxn ang="0">
                    <a:pos x="73" y="0"/>
                  </a:cxn>
                </a:cxnLst>
                <a:pathLst>
                  <a:path w="142" h="289">
                    <a:moveTo>
                      <a:pt x="73" y="0"/>
                    </a:moveTo>
                    <a:lnTo>
                      <a:pt x="142" y="59"/>
                    </a:lnTo>
                    <a:lnTo>
                      <a:pt x="108" y="59"/>
                    </a:lnTo>
                    <a:lnTo>
                      <a:pt x="108" y="230"/>
                    </a:lnTo>
                    <a:lnTo>
                      <a:pt x="142" y="230"/>
                    </a:lnTo>
                    <a:lnTo>
                      <a:pt x="73" y="289"/>
                    </a:lnTo>
                    <a:lnTo>
                      <a:pt x="0" y="230"/>
                    </a:lnTo>
                    <a:lnTo>
                      <a:pt x="35" y="230"/>
                    </a:lnTo>
                    <a:lnTo>
                      <a:pt x="35" y="59"/>
                    </a:lnTo>
                    <a:lnTo>
                      <a:pt x="0" y="59"/>
                    </a:lnTo>
                    <a:lnTo>
                      <a:pt x="73"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5309" name="Text Box 14"/>
              <p:cNvSpPr txBox="1"/>
              <p:nvPr/>
            </p:nvSpPr>
            <p:spPr>
              <a:xfrm>
                <a:off x="4171" y="2994"/>
                <a:ext cx="82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55310" name="Text Box 15"/>
              <p:cNvSpPr txBox="1"/>
              <p:nvPr/>
            </p:nvSpPr>
            <p:spPr>
              <a:xfrm>
                <a:off x="4239" y="3610"/>
                <a:ext cx="824" cy="330"/>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  设备</a:t>
                </a:r>
                <a:r>
                  <a:rPr lang="en-US" altLang="zh-CN" sz="2400" i="1"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p:txBody>
          </p:sp>
          <p:sp>
            <p:nvSpPr>
              <p:cNvPr id="55311" name="Text Box 16"/>
              <p:cNvSpPr txBox="1"/>
              <p:nvPr/>
            </p:nvSpPr>
            <p:spPr>
              <a:xfrm>
                <a:off x="3724" y="3505"/>
                <a:ext cx="308"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55312" name="Text Box 17"/>
              <p:cNvSpPr txBox="1"/>
              <p:nvPr/>
            </p:nvSpPr>
            <p:spPr>
              <a:xfrm>
                <a:off x="3724" y="2953"/>
                <a:ext cx="308"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55313" name="Rectangle 18"/>
              <p:cNvSpPr/>
              <p:nvPr/>
            </p:nvSpPr>
            <p:spPr>
              <a:xfrm>
                <a:off x="4171" y="2953"/>
                <a:ext cx="869" cy="34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14" name="Freeform 19"/>
              <p:cNvSpPr/>
              <p:nvPr/>
            </p:nvSpPr>
            <p:spPr>
              <a:xfrm>
                <a:off x="3094" y="2665"/>
                <a:ext cx="142" cy="289"/>
              </a:xfrm>
              <a:custGeom>
                <a:avLst/>
                <a:gdLst/>
                <a:ahLst/>
                <a:cxnLst>
                  <a:cxn ang="0">
                    <a:pos x="73" y="0"/>
                  </a:cxn>
                  <a:cxn ang="0">
                    <a:pos x="142" y="59"/>
                  </a:cxn>
                  <a:cxn ang="0">
                    <a:pos x="107" y="59"/>
                  </a:cxn>
                  <a:cxn ang="0">
                    <a:pos x="107" y="230"/>
                  </a:cxn>
                  <a:cxn ang="0">
                    <a:pos x="142" y="230"/>
                  </a:cxn>
                  <a:cxn ang="0">
                    <a:pos x="73" y="289"/>
                  </a:cxn>
                  <a:cxn ang="0">
                    <a:pos x="0" y="230"/>
                  </a:cxn>
                  <a:cxn ang="0">
                    <a:pos x="34" y="230"/>
                  </a:cxn>
                  <a:cxn ang="0">
                    <a:pos x="34" y="59"/>
                  </a:cxn>
                  <a:cxn ang="0">
                    <a:pos x="0" y="59"/>
                  </a:cxn>
                  <a:cxn ang="0">
                    <a:pos x="73" y="0"/>
                  </a:cxn>
                </a:cxnLst>
                <a:pathLst>
                  <a:path w="142" h="289">
                    <a:moveTo>
                      <a:pt x="73" y="0"/>
                    </a:moveTo>
                    <a:lnTo>
                      <a:pt x="142" y="59"/>
                    </a:lnTo>
                    <a:lnTo>
                      <a:pt x="107" y="59"/>
                    </a:lnTo>
                    <a:lnTo>
                      <a:pt x="107" y="230"/>
                    </a:lnTo>
                    <a:lnTo>
                      <a:pt x="142" y="230"/>
                    </a:lnTo>
                    <a:lnTo>
                      <a:pt x="73" y="289"/>
                    </a:lnTo>
                    <a:lnTo>
                      <a:pt x="0" y="230"/>
                    </a:lnTo>
                    <a:lnTo>
                      <a:pt x="34" y="230"/>
                    </a:lnTo>
                    <a:lnTo>
                      <a:pt x="34" y="59"/>
                    </a:lnTo>
                    <a:lnTo>
                      <a:pt x="0" y="59"/>
                    </a:lnTo>
                    <a:lnTo>
                      <a:pt x="73"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5315" name="Rectangle 20"/>
              <p:cNvSpPr/>
              <p:nvPr/>
            </p:nvSpPr>
            <p:spPr>
              <a:xfrm>
                <a:off x="2731" y="3613"/>
                <a:ext cx="869" cy="34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16" name="Freeform 21"/>
              <p:cNvSpPr/>
              <p:nvPr/>
            </p:nvSpPr>
            <p:spPr>
              <a:xfrm>
                <a:off x="3094" y="3324"/>
                <a:ext cx="142" cy="289"/>
              </a:xfrm>
              <a:custGeom>
                <a:avLst/>
                <a:gdLst/>
                <a:ahLst/>
                <a:cxnLst>
                  <a:cxn ang="0">
                    <a:pos x="73" y="0"/>
                  </a:cxn>
                  <a:cxn ang="0">
                    <a:pos x="142" y="59"/>
                  </a:cxn>
                  <a:cxn ang="0">
                    <a:pos x="108" y="59"/>
                  </a:cxn>
                  <a:cxn ang="0">
                    <a:pos x="108" y="230"/>
                  </a:cxn>
                  <a:cxn ang="0">
                    <a:pos x="142" y="230"/>
                  </a:cxn>
                  <a:cxn ang="0">
                    <a:pos x="73" y="289"/>
                  </a:cxn>
                  <a:cxn ang="0">
                    <a:pos x="0" y="230"/>
                  </a:cxn>
                  <a:cxn ang="0">
                    <a:pos x="35" y="230"/>
                  </a:cxn>
                  <a:cxn ang="0">
                    <a:pos x="35" y="59"/>
                  </a:cxn>
                  <a:cxn ang="0">
                    <a:pos x="0" y="59"/>
                  </a:cxn>
                  <a:cxn ang="0">
                    <a:pos x="73" y="0"/>
                  </a:cxn>
                </a:cxnLst>
                <a:pathLst>
                  <a:path w="142" h="289">
                    <a:moveTo>
                      <a:pt x="73" y="0"/>
                    </a:moveTo>
                    <a:lnTo>
                      <a:pt x="142" y="59"/>
                    </a:lnTo>
                    <a:lnTo>
                      <a:pt x="108" y="59"/>
                    </a:lnTo>
                    <a:lnTo>
                      <a:pt x="108" y="230"/>
                    </a:lnTo>
                    <a:lnTo>
                      <a:pt x="142" y="230"/>
                    </a:lnTo>
                    <a:lnTo>
                      <a:pt x="73" y="289"/>
                    </a:lnTo>
                    <a:lnTo>
                      <a:pt x="0" y="230"/>
                    </a:lnTo>
                    <a:lnTo>
                      <a:pt x="35" y="230"/>
                    </a:lnTo>
                    <a:lnTo>
                      <a:pt x="35" y="59"/>
                    </a:lnTo>
                    <a:lnTo>
                      <a:pt x="0" y="59"/>
                    </a:lnTo>
                    <a:lnTo>
                      <a:pt x="73"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5317" name="Text Box 22"/>
              <p:cNvSpPr txBox="1"/>
              <p:nvPr/>
            </p:nvSpPr>
            <p:spPr>
              <a:xfrm>
                <a:off x="2731" y="3011"/>
                <a:ext cx="82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55318" name="Text Box 23"/>
              <p:cNvSpPr txBox="1"/>
              <p:nvPr/>
            </p:nvSpPr>
            <p:spPr>
              <a:xfrm>
                <a:off x="2832" y="3622"/>
                <a:ext cx="758" cy="327"/>
              </a:xfrm>
              <a:prstGeom prst="rect">
                <a:avLst/>
              </a:prstGeom>
              <a:noFill/>
              <a:ln w="38100">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 设备</a:t>
                </a:r>
                <a:r>
                  <a:rPr lang="en-US" altLang="zh-CN" sz="24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p:txBody>
          </p:sp>
          <p:sp>
            <p:nvSpPr>
              <p:cNvPr id="55319" name="Rectangle 24"/>
              <p:cNvSpPr/>
              <p:nvPr/>
            </p:nvSpPr>
            <p:spPr>
              <a:xfrm>
                <a:off x="2731" y="2970"/>
                <a:ext cx="869" cy="34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55320" name="Group 25"/>
            <p:cNvGrpSpPr/>
            <p:nvPr/>
          </p:nvGrpSpPr>
          <p:grpSpPr>
            <a:xfrm>
              <a:off x="427" y="1632"/>
              <a:ext cx="2021" cy="637"/>
              <a:chOff x="427" y="1632"/>
              <a:chExt cx="2021" cy="637"/>
            </a:xfrm>
          </p:grpSpPr>
          <p:sp>
            <p:nvSpPr>
              <p:cNvPr id="55321" name="Rectangle 26"/>
              <p:cNvSpPr/>
              <p:nvPr/>
            </p:nvSpPr>
            <p:spPr>
              <a:xfrm>
                <a:off x="672" y="1978"/>
                <a:ext cx="399" cy="233"/>
              </a:xfrm>
              <a:prstGeom prst="rect">
                <a:avLst/>
              </a:prstGeom>
              <a:noFill/>
              <a:ln w="38100">
                <a:noFill/>
              </a:ln>
            </p:spPr>
            <p:txBody>
              <a:bodyPr wrap="none" lIns="0" tIns="0" rIns="0" bIns="0" anchor="t" anchorCtr="0">
                <a:spAutoFit/>
              </a:bodyPr>
              <a:p>
                <a:r>
                  <a:rPr lang="en-US" altLang="zh-CN" sz="2400" dirty="0">
                    <a:latin typeface="Times New Roman" panose="02020603050405020304" pitchFamily="18" charset="0"/>
                    <a:ea typeface="宋体" panose="02010600030101010101" pitchFamily="2" charset="-122"/>
                  </a:rPr>
                  <a:t>CPU</a:t>
                </a:r>
                <a:endParaRPr lang="en-US" altLang="zh-CN" sz="2400" dirty="0">
                  <a:latin typeface="Times New Roman" panose="02020603050405020304" pitchFamily="18" charset="0"/>
                  <a:ea typeface="宋体" panose="02010600030101010101" pitchFamily="2" charset="-122"/>
                </a:endParaRPr>
              </a:p>
            </p:txBody>
          </p:sp>
          <p:sp>
            <p:nvSpPr>
              <p:cNvPr id="55322" name="Freeform 27"/>
              <p:cNvSpPr/>
              <p:nvPr/>
            </p:nvSpPr>
            <p:spPr>
              <a:xfrm>
                <a:off x="791" y="1632"/>
                <a:ext cx="142" cy="289"/>
              </a:xfrm>
              <a:custGeom>
                <a:avLst/>
                <a:gdLst/>
                <a:ahLst/>
                <a:cxnLst>
                  <a:cxn ang="0">
                    <a:pos x="73" y="0"/>
                  </a:cxn>
                  <a:cxn ang="0">
                    <a:pos x="142" y="55"/>
                  </a:cxn>
                  <a:cxn ang="0">
                    <a:pos x="107" y="55"/>
                  </a:cxn>
                  <a:cxn ang="0">
                    <a:pos x="107" y="230"/>
                  </a:cxn>
                  <a:cxn ang="0">
                    <a:pos x="142" y="230"/>
                  </a:cxn>
                  <a:cxn ang="0">
                    <a:pos x="73" y="289"/>
                  </a:cxn>
                  <a:cxn ang="0">
                    <a:pos x="0" y="230"/>
                  </a:cxn>
                  <a:cxn ang="0">
                    <a:pos x="34" y="230"/>
                  </a:cxn>
                  <a:cxn ang="0">
                    <a:pos x="34" y="55"/>
                  </a:cxn>
                  <a:cxn ang="0">
                    <a:pos x="0" y="55"/>
                  </a:cxn>
                  <a:cxn ang="0">
                    <a:pos x="73" y="0"/>
                  </a:cxn>
                </a:cxnLst>
                <a:pathLst>
                  <a:path w="142" h="289">
                    <a:moveTo>
                      <a:pt x="73" y="0"/>
                    </a:moveTo>
                    <a:lnTo>
                      <a:pt x="142" y="55"/>
                    </a:lnTo>
                    <a:lnTo>
                      <a:pt x="107" y="55"/>
                    </a:lnTo>
                    <a:lnTo>
                      <a:pt x="107" y="230"/>
                    </a:lnTo>
                    <a:lnTo>
                      <a:pt x="142" y="230"/>
                    </a:lnTo>
                    <a:lnTo>
                      <a:pt x="73" y="289"/>
                    </a:lnTo>
                    <a:lnTo>
                      <a:pt x="0" y="230"/>
                    </a:lnTo>
                    <a:lnTo>
                      <a:pt x="34" y="230"/>
                    </a:lnTo>
                    <a:lnTo>
                      <a:pt x="34" y="55"/>
                    </a:lnTo>
                    <a:lnTo>
                      <a:pt x="0" y="55"/>
                    </a:lnTo>
                    <a:lnTo>
                      <a:pt x="73" y="0"/>
                    </a:lnTo>
                    <a:close/>
                  </a:path>
                </a:pathLst>
              </a:custGeom>
              <a:noFill/>
              <a:ln w="28575" cap="flat" cmpd="sng">
                <a:solidFill>
                  <a:srgbClr val="C00000"/>
                </a:solidFill>
                <a:prstDash val="solid"/>
                <a:round/>
                <a:headEnd type="none" w="med" len="med"/>
                <a:tailEnd type="none" w="med" len="med"/>
              </a:ln>
            </p:spPr>
            <p:txBody>
              <a:bodyPr/>
              <a:p>
                <a:endParaRPr lang="zh-CN" altLang="en-US"/>
              </a:p>
            </p:txBody>
          </p:sp>
          <p:sp>
            <p:nvSpPr>
              <p:cNvPr id="55323" name="Rectangle 28"/>
              <p:cNvSpPr/>
              <p:nvPr/>
            </p:nvSpPr>
            <p:spPr>
              <a:xfrm>
                <a:off x="1822" y="1978"/>
                <a:ext cx="390" cy="233"/>
              </a:xfrm>
              <a:prstGeom prst="rect">
                <a:avLst/>
              </a:prstGeom>
              <a:noFill/>
              <a:ln w="38100">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主存</a:t>
                </a:r>
                <a:endParaRPr lang="zh-CN" altLang="en-US" sz="2400" dirty="0">
                  <a:latin typeface="Times New Roman" panose="02020603050405020304" pitchFamily="18" charset="0"/>
                  <a:ea typeface="宋体" panose="02010600030101010101" pitchFamily="2" charset="-122"/>
                </a:endParaRPr>
              </a:p>
            </p:txBody>
          </p:sp>
          <p:sp>
            <p:nvSpPr>
              <p:cNvPr id="55324" name="Freeform 29"/>
              <p:cNvSpPr/>
              <p:nvPr/>
            </p:nvSpPr>
            <p:spPr>
              <a:xfrm>
                <a:off x="1941" y="1632"/>
                <a:ext cx="146" cy="289"/>
              </a:xfrm>
              <a:custGeom>
                <a:avLst/>
                <a:gdLst/>
                <a:ahLst/>
                <a:cxnLst>
                  <a:cxn ang="0">
                    <a:pos x="73" y="0"/>
                  </a:cxn>
                  <a:cxn ang="0">
                    <a:pos x="146" y="55"/>
                  </a:cxn>
                  <a:cxn ang="0">
                    <a:pos x="108" y="55"/>
                  </a:cxn>
                  <a:cxn ang="0">
                    <a:pos x="108" y="230"/>
                  </a:cxn>
                  <a:cxn ang="0">
                    <a:pos x="146" y="230"/>
                  </a:cxn>
                  <a:cxn ang="0">
                    <a:pos x="73" y="289"/>
                  </a:cxn>
                  <a:cxn ang="0">
                    <a:pos x="0" y="230"/>
                  </a:cxn>
                  <a:cxn ang="0">
                    <a:pos x="39" y="230"/>
                  </a:cxn>
                  <a:cxn ang="0">
                    <a:pos x="39" y="55"/>
                  </a:cxn>
                  <a:cxn ang="0">
                    <a:pos x="0" y="55"/>
                  </a:cxn>
                  <a:cxn ang="0">
                    <a:pos x="73" y="0"/>
                  </a:cxn>
                </a:cxnLst>
                <a:pathLst>
                  <a:path w="146" h="289">
                    <a:moveTo>
                      <a:pt x="73" y="0"/>
                    </a:moveTo>
                    <a:lnTo>
                      <a:pt x="146" y="55"/>
                    </a:lnTo>
                    <a:lnTo>
                      <a:pt x="108" y="55"/>
                    </a:lnTo>
                    <a:lnTo>
                      <a:pt x="108" y="230"/>
                    </a:lnTo>
                    <a:lnTo>
                      <a:pt x="146" y="230"/>
                    </a:lnTo>
                    <a:lnTo>
                      <a:pt x="73" y="289"/>
                    </a:lnTo>
                    <a:lnTo>
                      <a:pt x="0" y="230"/>
                    </a:lnTo>
                    <a:lnTo>
                      <a:pt x="39" y="230"/>
                    </a:lnTo>
                    <a:lnTo>
                      <a:pt x="39" y="55"/>
                    </a:lnTo>
                    <a:lnTo>
                      <a:pt x="0" y="55"/>
                    </a:lnTo>
                    <a:lnTo>
                      <a:pt x="73"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5325" name="Rectangle 30"/>
              <p:cNvSpPr/>
              <p:nvPr/>
            </p:nvSpPr>
            <p:spPr>
              <a:xfrm>
                <a:off x="1579" y="1920"/>
                <a:ext cx="869" cy="34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26" name="Rectangle 31"/>
              <p:cNvSpPr/>
              <p:nvPr/>
            </p:nvSpPr>
            <p:spPr>
              <a:xfrm>
                <a:off x="427" y="1920"/>
                <a:ext cx="869" cy="34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grpSp>
        <p:nvGrpSpPr>
          <p:cNvPr id="6" name="Group 32"/>
          <p:cNvGrpSpPr/>
          <p:nvPr/>
        </p:nvGrpSpPr>
        <p:grpSpPr>
          <a:xfrm>
            <a:off x="533400" y="2133600"/>
            <a:ext cx="8610600" cy="2305050"/>
            <a:chOff x="336" y="1236"/>
            <a:chExt cx="5424" cy="1452"/>
          </a:xfrm>
        </p:grpSpPr>
        <p:sp>
          <p:nvSpPr>
            <p:cNvPr id="55328" name="Rectangle 33"/>
            <p:cNvSpPr/>
            <p:nvPr/>
          </p:nvSpPr>
          <p:spPr>
            <a:xfrm>
              <a:off x="2598" y="1236"/>
              <a:ext cx="1530" cy="269"/>
            </a:xfrm>
            <a:prstGeom prst="rect">
              <a:avLst/>
            </a:prstGeom>
            <a:noFill/>
            <a:ln w="9525">
              <a:noFill/>
            </a:ln>
          </p:spPr>
          <p:txBody>
            <a:bodyPr lIns="0" tIns="0" rIns="0" bIns="0" anchor="t" anchorCtr="0">
              <a:spAutoFit/>
            </a:bodyPr>
            <a:p>
              <a:r>
                <a:rPr lang="zh-CN" altLang="en-US" sz="2800" dirty="0">
                  <a:solidFill>
                    <a:srgbClr val="C00000"/>
                  </a:solidFill>
                  <a:latin typeface="Arial" panose="020B0604020202020204" pitchFamily="34" charset="0"/>
                  <a:ea typeface="宋体" panose="02010600030101010101" pitchFamily="2" charset="-122"/>
                </a:rPr>
                <a:t>主存总线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5329" name="Rectangle 34"/>
            <p:cNvSpPr/>
            <p:nvPr/>
          </p:nvSpPr>
          <p:spPr>
            <a:xfrm>
              <a:off x="4024" y="2395"/>
              <a:ext cx="676" cy="216"/>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30" name="Rectangle 35"/>
            <p:cNvSpPr/>
            <p:nvPr/>
          </p:nvSpPr>
          <p:spPr>
            <a:xfrm>
              <a:off x="3622" y="2304"/>
              <a:ext cx="1274" cy="269"/>
            </a:xfrm>
            <a:prstGeom prst="rect">
              <a:avLst/>
            </a:prstGeom>
            <a:noFill/>
            <a:ln w="9525">
              <a:noFill/>
            </a:ln>
          </p:spPr>
          <p:txBody>
            <a:bodyPr lIns="0" tIns="0" rIns="0" bIns="0"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I/O</a:t>
              </a:r>
              <a:r>
                <a:rPr lang="zh-CN" altLang="en-US" sz="2800" dirty="0">
                  <a:solidFill>
                    <a:srgbClr val="C00000"/>
                  </a:solidFill>
                  <a:latin typeface="Times New Roman" panose="02020603050405020304" pitchFamily="18" charset="0"/>
                  <a:ea typeface="宋体" panose="02010600030101010101" pitchFamily="2" charset="-122"/>
                </a:rPr>
                <a:t>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5331" name="AutoShape 36"/>
            <p:cNvSpPr/>
            <p:nvPr/>
          </p:nvSpPr>
          <p:spPr>
            <a:xfrm>
              <a:off x="336" y="1500"/>
              <a:ext cx="5424" cy="156"/>
            </a:xfrm>
            <a:prstGeom prst="leftRightArrow">
              <a:avLst>
                <a:gd name="adj1" fmla="val 45833"/>
                <a:gd name="adj2" fmla="val 191874"/>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5332" name="AutoShape 37"/>
            <p:cNvSpPr/>
            <p:nvPr/>
          </p:nvSpPr>
          <p:spPr>
            <a:xfrm>
              <a:off x="2448" y="2532"/>
              <a:ext cx="3120" cy="156"/>
            </a:xfrm>
            <a:prstGeom prst="leftRightArrow">
              <a:avLst>
                <a:gd name="adj1" fmla="val 50000"/>
                <a:gd name="adj2" fmla="val 181111"/>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55333"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xEl>
                                              <p:charRg st="0" end="49"/>
                                            </p:txEl>
                                          </p:spTgt>
                                        </p:tgtEl>
                                        <p:attrNameLst>
                                          <p:attrName>style.visibility</p:attrName>
                                        </p:attrNameLst>
                                      </p:cBhvr>
                                      <p:to>
                                        <p:strVal val="visible"/>
                                      </p:to>
                                    </p:set>
                                    <p:animEffect transition="in" filter="blinds(horizontal)">
                                      <p:cBhvr>
                                        <p:cTn id="10" dur="500"/>
                                        <p:tgtEl>
                                          <p:spTgt spid="39">
                                            <p:txEl>
                                              <p:charRg st="0" end="4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
                                            <p:txEl>
                                              <p:charRg st="49" end="68"/>
                                            </p:txEl>
                                          </p:spTgt>
                                        </p:tgtEl>
                                        <p:attrNameLst>
                                          <p:attrName>style.visibility</p:attrName>
                                        </p:attrNameLst>
                                      </p:cBhvr>
                                      <p:to>
                                        <p:strVal val="visible"/>
                                      </p:to>
                                    </p:set>
                                    <p:animEffect transition="in" filter="blinds(horizontal)">
                                      <p:cBhvr>
                                        <p:cTn id="15" dur="500"/>
                                        <p:tgtEl>
                                          <p:spTgt spid="39">
                                            <p:txEl>
                                              <p:charRg st="49" end="6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out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strips(downLeft)">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build="p"/>
      <p:bldP spid="4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Text Box 3"/>
          <p:cNvSpPr txBox="1"/>
          <p:nvPr/>
        </p:nvSpPr>
        <p:spPr>
          <a:xfrm>
            <a:off x="512763" y="800100"/>
            <a:ext cx="8139112" cy="1373188"/>
          </a:xfrm>
          <a:prstGeom prst="rect">
            <a:avLst/>
          </a:prstGeom>
          <a:solidFill>
            <a:schemeClr val="bg1"/>
          </a:solidFill>
          <a:ln w="9525" cap="flat" cmpd="sng">
            <a:solidFill>
              <a:srgbClr val="2709BB"/>
            </a:solidFill>
            <a:prstDash val="solid"/>
            <a:miter/>
            <a:headEnd type="none" w="med" len="med"/>
            <a:tailEnd type="none" w="med" len="med"/>
          </a:ln>
        </p:spPr>
        <p:txBody>
          <a:bodyPr anchor="t" anchorCtr="0">
            <a:spAutoFit/>
          </a:bodyPr>
          <a:p>
            <a:pPr>
              <a:spcBef>
                <a:spcPct val="50000"/>
              </a:spcBef>
            </a:pPr>
            <a:r>
              <a:rPr lang="zh-CN" altLang="en-US" sz="2800" dirty="0">
                <a:solidFill>
                  <a:srgbClr val="2709BB"/>
                </a:solidFill>
                <a:latin typeface="微软雅黑 Light" panose="020B0502040204020203" pitchFamily="34" charset="-122"/>
                <a:ea typeface="微软雅黑 Light" panose="020B0502040204020203" pitchFamily="34" charset="-122"/>
              </a:rPr>
              <a:t>在三总线结构中，主存总线与</a:t>
            </a:r>
            <a:r>
              <a:rPr lang="en-US" altLang="zh-CN" sz="2800" dirty="0">
                <a:solidFill>
                  <a:srgbClr val="2709BB"/>
                </a:solidFill>
                <a:latin typeface="微软雅黑 Light" panose="020B0502040204020203" pitchFamily="34" charset="-122"/>
                <a:ea typeface="微软雅黑 Light" panose="020B0502040204020203" pitchFamily="34" charset="-122"/>
              </a:rPr>
              <a:t>DMA</a:t>
            </a:r>
            <a:r>
              <a:rPr lang="zh-CN" altLang="en-US" sz="2800" dirty="0">
                <a:solidFill>
                  <a:srgbClr val="2709BB"/>
                </a:solidFill>
                <a:latin typeface="微软雅黑 Light" panose="020B0502040204020203" pitchFamily="34" charset="-122"/>
                <a:ea typeface="微软雅黑 Light" panose="020B0502040204020203" pitchFamily="34" charset="-122"/>
              </a:rPr>
              <a:t>总线不能同时对主存进行存取，</a:t>
            </a:r>
            <a:r>
              <a:rPr lang="en-US" altLang="zh-CN" sz="2800" dirty="0">
                <a:solidFill>
                  <a:srgbClr val="2709BB"/>
                </a:solidFill>
                <a:latin typeface="微软雅黑 Light" panose="020B0502040204020203" pitchFamily="34" charset="-122"/>
                <a:ea typeface="微软雅黑 Light" panose="020B0502040204020203" pitchFamily="34" charset="-122"/>
              </a:rPr>
              <a:t>I</a:t>
            </a:r>
            <a:r>
              <a:rPr lang="zh-CN" altLang="en-US" sz="2800" dirty="0">
                <a:solidFill>
                  <a:srgbClr val="2709BB"/>
                </a:solidFill>
                <a:latin typeface="微软雅黑 Light" panose="020B0502040204020203" pitchFamily="34" charset="-122"/>
                <a:ea typeface="微软雅黑 Light" panose="020B0502040204020203" pitchFamily="34" charset="-122"/>
              </a:rPr>
              <a:t>／</a:t>
            </a:r>
            <a:r>
              <a:rPr lang="en-US" altLang="zh-CN" sz="2800" dirty="0">
                <a:solidFill>
                  <a:srgbClr val="2709BB"/>
                </a:solidFill>
                <a:latin typeface="微软雅黑 Light" panose="020B0502040204020203" pitchFamily="34" charset="-122"/>
                <a:ea typeface="微软雅黑 Light" panose="020B0502040204020203" pitchFamily="34" charset="-122"/>
              </a:rPr>
              <a:t>O</a:t>
            </a:r>
            <a:r>
              <a:rPr lang="zh-CN" altLang="en-US" sz="2800" dirty="0">
                <a:solidFill>
                  <a:srgbClr val="2709BB"/>
                </a:solidFill>
                <a:latin typeface="微软雅黑 Light" panose="020B0502040204020203" pitchFamily="34" charset="-122"/>
                <a:ea typeface="微软雅黑 Light" panose="020B0502040204020203" pitchFamily="34" charset="-122"/>
              </a:rPr>
              <a:t>总线只有在</a:t>
            </a:r>
            <a:r>
              <a:rPr lang="en-US" altLang="zh-CN" sz="2800" dirty="0">
                <a:solidFill>
                  <a:srgbClr val="2709BB"/>
                </a:solidFill>
                <a:latin typeface="微软雅黑 Light" panose="020B0502040204020203" pitchFamily="34" charset="-122"/>
                <a:ea typeface="微软雅黑 Light" panose="020B0502040204020203" pitchFamily="34" charset="-122"/>
              </a:rPr>
              <a:t>CPU</a:t>
            </a:r>
            <a:r>
              <a:rPr lang="zh-CN" altLang="en-US" sz="2800" dirty="0">
                <a:solidFill>
                  <a:srgbClr val="2709BB"/>
                </a:solidFill>
                <a:latin typeface="微软雅黑 Light" panose="020B0502040204020203" pitchFamily="34" charset="-122"/>
                <a:ea typeface="微软雅黑 Light" panose="020B0502040204020203" pitchFamily="34" charset="-122"/>
              </a:rPr>
              <a:t>执行</a:t>
            </a:r>
            <a:r>
              <a:rPr lang="en-US" altLang="zh-CN" sz="2800" dirty="0">
                <a:solidFill>
                  <a:srgbClr val="2709BB"/>
                </a:solidFill>
                <a:latin typeface="微软雅黑 Light" panose="020B0502040204020203" pitchFamily="34" charset="-122"/>
                <a:ea typeface="微软雅黑 Light" panose="020B0502040204020203" pitchFamily="34" charset="-122"/>
              </a:rPr>
              <a:t>I</a:t>
            </a:r>
            <a:r>
              <a:rPr lang="zh-CN" altLang="en-US" sz="2800" dirty="0">
                <a:solidFill>
                  <a:srgbClr val="2709BB"/>
                </a:solidFill>
                <a:latin typeface="微软雅黑 Light" panose="020B0502040204020203" pitchFamily="34" charset="-122"/>
                <a:ea typeface="微软雅黑 Light" panose="020B0502040204020203" pitchFamily="34" charset="-122"/>
              </a:rPr>
              <a:t>／</a:t>
            </a:r>
            <a:r>
              <a:rPr lang="en-US" altLang="zh-CN" sz="2800" dirty="0">
                <a:solidFill>
                  <a:srgbClr val="2709BB"/>
                </a:solidFill>
                <a:latin typeface="微软雅黑 Light" panose="020B0502040204020203" pitchFamily="34" charset="-122"/>
                <a:ea typeface="微软雅黑 Light" panose="020B0502040204020203" pitchFamily="34" charset="-122"/>
              </a:rPr>
              <a:t>O</a:t>
            </a:r>
            <a:r>
              <a:rPr lang="zh-CN" altLang="en-US" sz="2800" dirty="0">
                <a:solidFill>
                  <a:srgbClr val="2709BB"/>
                </a:solidFill>
                <a:latin typeface="微软雅黑 Light" panose="020B0502040204020203" pitchFamily="34" charset="-122"/>
                <a:ea typeface="微软雅黑 Light" panose="020B0502040204020203" pitchFamily="34" charset="-122"/>
              </a:rPr>
              <a:t>指令时才用到。</a:t>
            </a:r>
            <a:endParaRPr lang="zh-CN" altLang="en-US" sz="2800" dirty="0">
              <a:solidFill>
                <a:srgbClr val="2709BB"/>
              </a:solidFill>
              <a:latin typeface="微软雅黑 Light" panose="020B0502040204020203" pitchFamily="34" charset="-122"/>
              <a:ea typeface="微软雅黑 Light" panose="020B0502040204020203" pitchFamily="34" charset="-122"/>
            </a:endParaRPr>
          </a:p>
        </p:txBody>
      </p:sp>
      <p:grpSp>
        <p:nvGrpSpPr>
          <p:cNvPr id="2" name="Group 47"/>
          <p:cNvGrpSpPr/>
          <p:nvPr/>
        </p:nvGrpSpPr>
        <p:grpSpPr>
          <a:xfrm>
            <a:off x="133350" y="2454275"/>
            <a:ext cx="8848725" cy="2514600"/>
            <a:chOff x="84" y="1392"/>
            <a:chExt cx="5574" cy="1584"/>
          </a:xfrm>
        </p:grpSpPr>
        <p:grpSp>
          <p:nvGrpSpPr>
            <p:cNvPr id="56323" name="Group 4"/>
            <p:cNvGrpSpPr/>
            <p:nvPr/>
          </p:nvGrpSpPr>
          <p:grpSpPr>
            <a:xfrm>
              <a:off x="84" y="1922"/>
              <a:ext cx="1020" cy="343"/>
              <a:chOff x="84" y="1968"/>
              <a:chExt cx="1020" cy="343"/>
            </a:xfrm>
          </p:grpSpPr>
          <p:sp>
            <p:nvSpPr>
              <p:cNvPr id="56324" name="Rectangle 5"/>
              <p:cNvSpPr/>
              <p:nvPr/>
            </p:nvSpPr>
            <p:spPr>
              <a:xfrm>
                <a:off x="84" y="2002"/>
                <a:ext cx="836" cy="250"/>
              </a:xfrm>
              <a:prstGeom prst="rect">
                <a:avLst/>
              </a:prstGeom>
              <a:noFill/>
              <a:ln w="9525">
                <a:noFill/>
              </a:ln>
            </p:spPr>
            <p:txBody>
              <a:bodyPr wrap="none" lIns="0" tIns="0" rIns="0" bIns="0" anchor="t" anchorCtr="0">
                <a:spAutoFit/>
              </a:bodyPr>
              <a:p>
                <a:r>
                  <a:rPr lang="zh-CN" altLang="en-US" sz="2600" dirty="0">
                    <a:solidFill>
                      <a:srgbClr val="C00000"/>
                    </a:solidFill>
                    <a:latin typeface="Arial" panose="020B0604020202020204" pitchFamily="34" charset="0"/>
                    <a:ea typeface="宋体" panose="02010600030101010101" pitchFamily="2" charset="-122"/>
                  </a:rPr>
                  <a:t>主存总线</a:t>
                </a:r>
                <a:endParaRPr lang="zh-CN" altLang="en-US" sz="2600" dirty="0">
                  <a:solidFill>
                    <a:srgbClr val="C00000"/>
                  </a:solidFill>
                  <a:latin typeface="Times New Roman" panose="02020603050405020304" pitchFamily="18" charset="0"/>
                  <a:ea typeface="宋体" panose="02010600030101010101" pitchFamily="2" charset="-122"/>
                </a:endParaRPr>
              </a:p>
            </p:txBody>
          </p:sp>
          <p:sp>
            <p:nvSpPr>
              <p:cNvPr id="56325" name="Freeform 6"/>
              <p:cNvSpPr/>
              <p:nvPr/>
            </p:nvSpPr>
            <p:spPr>
              <a:xfrm>
                <a:off x="949" y="1968"/>
                <a:ext cx="155" cy="343"/>
              </a:xfrm>
              <a:custGeom>
                <a:avLst/>
                <a:gdLst/>
                <a:ahLst/>
                <a:cxnLst>
                  <a:cxn ang="0">
                    <a:pos x="305" y="0"/>
                  </a:cxn>
                  <a:cxn ang="0">
                    <a:pos x="594" y="48"/>
                  </a:cxn>
                  <a:cxn ang="0">
                    <a:pos x="451" y="48"/>
                  </a:cxn>
                  <a:cxn ang="0">
                    <a:pos x="451" y="200"/>
                  </a:cxn>
                  <a:cxn ang="0">
                    <a:pos x="594" y="200"/>
                  </a:cxn>
                  <a:cxn ang="0">
                    <a:pos x="305" y="248"/>
                  </a:cxn>
                  <a:cxn ang="0">
                    <a:pos x="0" y="200"/>
                  </a:cxn>
                  <a:cxn ang="0">
                    <a:pos x="148" y="200"/>
                  </a:cxn>
                  <a:cxn ang="0">
                    <a:pos x="148" y="48"/>
                  </a:cxn>
                  <a:cxn ang="0">
                    <a:pos x="0" y="48"/>
                  </a:cxn>
                  <a:cxn ang="0">
                    <a:pos x="305" y="0"/>
                  </a:cxn>
                </a:cxnLst>
                <a:pathLst>
                  <a:path w="124" h="362">
                    <a:moveTo>
                      <a:pt x="64" y="0"/>
                    </a:moveTo>
                    <a:lnTo>
                      <a:pt x="124" y="71"/>
                    </a:lnTo>
                    <a:lnTo>
                      <a:pt x="94" y="71"/>
                    </a:lnTo>
                    <a:lnTo>
                      <a:pt x="94" y="291"/>
                    </a:lnTo>
                    <a:lnTo>
                      <a:pt x="124" y="291"/>
                    </a:lnTo>
                    <a:lnTo>
                      <a:pt x="64" y="362"/>
                    </a:lnTo>
                    <a:lnTo>
                      <a:pt x="0" y="291"/>
                    </a:lnTo>
                    <a:lnTo>
                      <a:pt x="30" y="291"/>
                    </a:lnTo>
                    <a:lnTo>
                      <a:pt x="30" y="71"/>
                    </a:lnTo>
                    <a:lnTo>
                      <a:pt x="0" y="71"/>
                    </a:lnTo>
                    <a:lnTo>
                      <a:pt x="64" y="0"/>
                    </a:lnTo>
                    <a:close/>
                  </a:path>
                </a:pathLst>
              </a:custGeom>
              <a:solidFill>
                <a:schemeClr val="tx1"/>
              </a:solidFill>
              <a:ln w="17463" cap="flat" cmpd="sng">
                <a:solidFill>
                  <a:schemeClr val="tx1"/>
                </a:solidFill>
                <a:prstDash val="solid"/>
                <a:round/>
                <a:headEnd type="none" w="med" len="med"/>
                <a:tailEnd type="none" w="med" len="med"/>
              </a:ln>
            </p:spPr>
            <p:txBody>
              <a:bodyPr/>
              <a:p>
                <a:endParaRPr lang="zh-CN" altLang="en-US"/>
              </a:p>
            </p:txBody>
          </p:sp>
        </p:grpSp>
        <p:grpSp>
          <p:nvGrpSpPr>
            <p:cNvPr id="56326" name="Group 46"/>
            <p:cNvGrpSpPr/>
            <p:nvPr/>
          </p:nvGrpSpPr>
          <p:grpSpPr>
            <a:xfrm>
              <a:off x="1292" y="2426"/>
              <a:ext cx="914" cy="550"/>
              <a:chOff x="1292" y="2426"/>
              <a:chExt cx="914" cy="550"/>
            </a:xfrm>
          </p:grpSpPr>
          <p:sp>
            <p:nvSpPr>
              <p:cNvPr id="56327" name="Freeform 8"/>
              <p:cNvSpPr/>
              <p:nvPr/>
            </p:nvSpPr>
            <p:spPr>
              <a:xfrm>
                <a:off x="1466" y="2426"/>
                <a:ext cx="447" cy="125"/>
              </a:xfrm>
              <a:custGeom>
                <a:avLst/>
                <a:gdLst/>
                <a:ahLst/>
                <a:cxnLst>
                  <a:cxn ang="0">
                    <a:pos x="0" y="7"/>
                  </a:cxn>
                  <a:cxn ang="0">
                    <a:pos x="124" y="12"/>
                  </a:cxn>
                  <a:cxn ang="0">
                    <a:pos x="124" y="10"/>
                  </a:cxn>
                  <a:cxn ang="0">
                    <a:pos x="488" y="10"/>
                  </a:cxn>
                  <a:cxn ang="0">
                    <a:pos x="488" y="12"/>
                  </a:cxn>
                  <a:cxn ang="0">
                    <a:pos x="614" y="7"/>
                  </a:cxn>
                  <a:cxn ang="0">
                    <a:pos x="488" y="0"/>
                  </a:cxn>
                  <a:cxn ang="0">
                    <a:pos x="488" y="3"/>
                  </a:cxn>
                  <a:cxn ang="0">
                    <a:pos x="124" y="3"/>
                  </a:cxn>
                  <a:cxn ang="0">
                    <a:pos x="124" y="0"/>
                  </a:cxn>
                  <a:cxn ang="0">
                    <a:pos x="0" y="7"/>
                  </a:cxn>
                </a:cxnLst>
                <a:pathLst>
                  <a:path w="424" h="184">
                    <a:moveTo>
                      <a:pt x="0" y="92"/>
                    </a:moveTo>
                    <a:lnTo>
                      <a:pt x="86" y="184"/>
                    </a:lnTo>
                    <a:lnTo>
                      <a:pt x="86" y="138"/>
                    </a:lnTo>
                    <a:lnTo>
                      <a:pt x="338" y="138"/>
                    </a:lnTo>
                    <a:lnTo>
                      <a:pt x="338" y="184"/>
                    </a:lnTo>
                    <a:lnTo>
                      <a:pt x="424" y="92"/>
                    </a:lnTo>
                    <a:lnTo>
                      <a:pt x="338" y="0"/>
                    </a:lnTo>
                    <a:lnTo>
                      <a:pt x="338" y="46"/>
                    </a:lnTo>
                    <a:lnTo>
                      <a:pt x="86" y="46"/>
                    </a:lnTo>
                    <a:lnTo>
                      <a:pt x="86" y="0"/>
                    </a:lnTo>
                    <a:lnTo>
                      <a:pt x="0" y="92"/>
                    </a:lnTo>
                    <a:close/>
                  </a:path>
                </a:pathLst>
              </a:custGeom>
              <a:solidFill>
                <a:schemeClr val="tx1"/>
              </a:solidFill>
              <a:ln w="17463" cap="flat" cmpd="sng">
                <a:solidFill>
                  <a:schemeClr val="tx1"/>
                </a:solidFill>
                <a:prstDash val="solid"/>
                <a:round/>
                <a:headEnd type="none" w="med" len="med"/>
                <a:tailEnd type="none" w="med" len="med"/>
              </a:ln>
            </p:spPr>
            <p:txBody>
              <a:bodyPr/>
              <a:p>
                <a:endParaRPr lang="zh-CN" altLang="en-US"/>
              </a:p>
            </p:txBody>
          </p:sp>
          <p:sp>
            <p:nvSpPr>
              <p:cNvPr id="56328" name="Rectangle 9"/>
              <p:cNvSpPr/>
              <p:nvPr/>
            </p:nvSpPr>
            <p:spPr>
              <a:xfrm>
                <a:off x="1292" y="2726"/>
                <a:ext cx="914" cy="250"/>
              </a:xfrm>
              <a:prstGeom prst="rect">
                <a:avLst/>
              </a:prstGeom>
              <a:noFill/>
              <a:ln w="9525">
                <a:noFill/>
              </a:ln>
            </p:spPr>
            <p:txBody>
              <a:bodyPr wrap="none" lIns="0" tIns="0" rIns="0" bIns="0" anchor="t" anchorCtr="0">
                <a:spAutoFit/>
              </a:bodyPr>
              <a:p>
                <a:r>
                  <a:rPr lang="en-US" altLang="zh-CN" sz="2600" dirty="0">
                    <a:solidFill>
                      <a:srgbClr val="C00000"/>
                    </a:solidFill>
                    <a:latin typeface="Times New Roman" panose="02020603050405020304" pitchFamily="18" charset="0"/>
                    <a:ea typeface="宋体" panose="02010600030101010101" pitchFamily="2" charset="-122"/>
                  </a:rPr>
                  <a:t>DMA</a:t>
                </a:r>
                <a:r>
                  <a:rPr lang="zh-CN" altLang="en-US" sz="2600" dirty="0">
                    <a:solidFill>
                      <a:srgbClr val="C00000"/>
                    </a:solidFill>
                    <a:latin typeface="Arial" panose="020B0604020202020204" pitchFamily="34" charset="0"/>
                    <a:ea typeface="宋体" panose="02010600030101010101" pitchFamily="2" charset="-122"/>
                  </a:rPr>
                  <a:t>总线</a:t>
                </a:r>
                <a:endParaRPr lang="zh-CN" altLang="en-US" sz="2600" dirty="0">
                  <a:solidFill>
                    <a:srgbClr val="C00000"/>
                  </a:solidFill>
                  <a:latin typeface="Times New Roman" panose="02020603050405020304" pitchFamily="18" charset="0"/>
                  <a:ea typeface="宋体" panose="02010600030101010101" pitchFamily="2" charset="-122"/>
                </a:endParaRPr>
              </a:p>
            </p:txBody>
          </p:sp>
        </p:grpSp>
        <p:grpSp>
          <p:nvGrpSpPr>
            <p:cNvPr id="56329" name="Group 10"/>
            <p:cNvGrpSpPr/>
            <p:nvPr/>
          </p:nvGrpSpPr>
          <p:grpSpPr>
            <a:xfrm>
              <a:off x="1464" y="1392"/>
              <a:ext cx="4194" cy="406"/>
              <a:chOff x="1464" y="1438"/>
              <a:chExt cx="4194" cy="406"/>
            </a:xfrm>
          </p:grpSpPr>
          <p:sp>
            <p:nvSpPr>
              <p:cNvPr id="56330" name="Text Box 11"/>
              <p:cNvSpPr txBox="1"/>
              <p:nvPr/>
            </p:nvSpPr>
            <p:spPr>
              <a:xfrm>
                <a:off x="3143" y="1438"/>
                <a:ext cx="835" cy="308"/>
              </a:xfrm>
              <a:prstGeom prst="rect">
                <a:avLst/>
              </a:prstGeom>
              <a:noFill/>
              <a:ln w="9525">
                <a:noFill/>
              </a:ln>
            </p:spPr>
            <p:txBody>
              <a:bodyPr wrap="none" anchor="t" anchorCtr="0">
                <a:spAutoFit/>
              </a:bodyPr>
              <a:p>
                <a:r>
                  <a:rPr lang="en-US" altLang="zh-CN" sz="2600" dirty="0">
                    <a:solidFill>
                      <a:srgbClr val="C00000"/>
                    </a:solidFill>
                    <a:latin typeface="Times New Roman" panose="02020603050405020304" pitchFamily="18" charset="0"/>
                    <a:ea typeface="宋体" panose="02010600030101010101" pitchFamily="2" charset="-122"/>
                  </a:rPr>
                  <a:t>I/O</a:t>
                </a:r>
                <a:r>
                  <a:rPr lang="zh-CN" altLang="en-US" sz="2600" dirty="0">
                    <a:solidFill>
                      <a:srgbClr val="C00000"/>
                    </a:solidFill>
                    <a:latin typeface="Times New Roman" panose="02020603050405020304" pitchFamily="18" charset="0"/>
                    <a:ea typeface="宋体" panose="02010600030101010101" pitchFamily="2" charset="-122"/>
                  </a:rPr>
                  <a:t>总线</a:t>
                </a:r>
                <a:endParaRPr lang="zh-CN" altLang="en-US" sz="2600" dirty="0">
                  <a:solidFill>
                    <a:srgbClr val="C00000"/>
                  </a:solidFill>
                  <a:latin typeface="Times New Roman" panose="02020603050405020304" pitchFamily="18" charset="0"/>
                  <a:ea typeface="宋体" panose="02010600030101010101" pitchFamily="2" charset="-122"/>
                </a:endParaRPr>
              </a:p>
            </p:txBody>
          </p:sp>
          <p:sp>
            <p:nvSpPr>
              <p:cNvPr id="56331" name="AutoShape 12"/>
              <p:cNvSpPr/>
              <p:nvPr/>
            </p:nvSpPr>
            <p:spPr>
              <a:xfrm>
                <a:off x="1464" y="1688"/>
                <a:ext cx="4194" cy="156"/>
              </a:xfrm>
              <a:prstGeom prst="leftRightArrow">
                <a:avLst>
                  <a:gd name="adj1" fmla="val 50000"/>
                  <a:gd name="adj2" fmla="val 143882"/>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grpSp>
        <p:nvGrpSpPr>
          <p:cNvPr id="6" name="Group 13"/>
          <p:cNvGrpSpPr/>
          <p:nvPr/>
        </p:nvGrpSpPr>
        <p:grpSpPr>
          <a:xfrm>
            <a:off x="914400" y="2635250"/>
            <a:ext cx="7848600" cy="3379788"/>
            <a:chOff x="576" y="1552"/>
            <a:chExt cx="4944" cy="2129"/>
          </a:xfrm>
        </p:grpSpPr>
        <p:grpSp>
          <p:nvGrpSpPr>
            <p:cNvPr id="56333" name="Group 14"/>
            <p:cNvGrpSpPr/>
            <p:nvPr/>
          </p:nvGrpSpPr>
          <p:grpSpPr>
            <a:xfrm>
              <a:off x="576" y="1552"/>
              <a:ext cx="1008" cy="1197"/>
              <a:chOff x="576" y="1552"/>
              <a:chExt cx="1008" cy="1197"/>
            </a:xfrm>
          </p:grpSpPr>
          <p:sp>
            <p:nvSpPr>
              <p:cNvPr id="56334" name="Rectangle 15"/>
              <p:cNvSpPr/>
              <p:nvPr/>
            </p:nvSpPr>
            <p:spPr>
              <a:xfrm>
                <a:off x="576" y="1552"/>
                <a:ext cx="889" cy="42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35" name="Rectangle 16"/>
              <p:cNvSpPr/>
              <p:nvPr/>
            </p:nvSpPr>
            <p:spPr>
              <a:xfrm>
                <a:off x="805" y="1642"/>
                <a:ext cx="635" cy="233"/>
              </a:xfrm>
              <a:prstGeom prst="rect">
                <a:avLst/>
              </a:prstGeom>
              <a:noFill/>
              <a:ln w="38100">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 CPU</a:t>
                </a:r>
                <a:endParaRPr lang="en-US" altLang="zh-CN" sz="2400" dirty="0">
                  <a:latin typeface="Times New Roman" panose="02020603050405020304" pitchFamily="18" charset="0"/>
                  <a:ea typeface="宋体" panose="02010600030101010101" pitchFamily="2" charset="-122"/>
                </a:endParaRPr>
              </a:p>
            </p:txBody>
          </p:sp>
          <p:sp>
            <p:nvSpPr>
              <p:cNvPr id="56336" name="Rectangle 17"/>
              <p:cNvSpPr/>
              <p:nvPr/>
            </p:nvSpPr>
            <p:spPr>
              <a:xfrm>
                <a:off x="576" y="2320"/>
                <a:ext cx="889" cy="42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37" name="Rectangle 18"/>
              <p:cNvSpPr/>
              <p:nvPr/>
            </p:nvSpPr>
            <p:spPr>
              <a:xfrm>
                <a:off x="701" y="2368"/>
                <a:ext cx="883" cy="269"/>
              </a:xfrm>
              <a:prstGeom prst="rect">
                <a:avLst/>
              </a:prstGeom>
              <a:noFill/>
              <a:ln w="38100">
                <a:noFill/>
              </a:ln>
            </p:spPr>
            <p:txBody>
              <a:bodyPr lIns="0" tIns="0" rIns="0" bIns="0" anchor="t" anchorCtr="0">
                <a:spAutoFit/>
              </a:bodyPr>
              <a:p>
                <a:r>
                  <a:rPr lang="zh-CN" altLang="en-US" sz="28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主存</a:t>
                </a:r>
                <a:endParaRPr lang="zh-CN" altLang="en-US" sz="2400" dirty="0">
                  <a:latin typeface="Times New Roman" panose="02020603050405020304" pitchFamily="18" charset="0"/>
                  <a:ea typeface="宋体" panose="02010600030101010101" pitchFamily="2" charset="-122"/>
                </a:endParaRPr>
              </a:p>
            </p:txBody>
          </p:sp>
        </p:grpSp>
        <p:grpSp>
          <p:nvGrpSpPr>
            <p:cNvPr id="56338" name="Group 19"/>
            <p:cNvGrpSpPr/>
            <p:nvPr/>
          </p:nvGrpSpPr>
          <p:grpSpPr>
            <a:xfrm>
              <a:off x="1918" y="1824"/>
              <a:ext cx="3602" cy="1857"/>
              <a:chOff x="1918" y="1824"/>
              <a:chExt cx="3602" cy="1857"/>
            </a:xfrm>
          </p:grpSpPr>
          <p:sp>
            <p:nvSpPr>
              <p:cNvPr id="56339" name="Rectangle 20"/>
              <p:cNvSpPr/>
              <p:nvPr/>
            </p:nvSpPr>
            <p:spPr>
              <a:xfrm>
                <a:off x="3160" y="3252"/>
                <a:ext cx="890" cy="42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40" name="Rectangle 21"/>
              <p:cNvSpPr/>
              <p:nvPr/>
            </p:nvSpPr>
            <p:spPr>
              <a:xfrm>
                <a:off x="3358" y="3360"/>
                <a:ext cx="674" cy="233"/>
              </a:xfrm>
              <a:prstGeom prst="rect">
                <a:avLst/>
              </a:prstGeom>
              <a:noFill/>
              <a:ln w="38100">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设备</a:t>
                </a:r>
                <a:r>
                  <a:rPr lang="zh-CN" altLang="en-US" sz="2400" dirty="0">
                    <a:latin typeface="Times New Roman" panose="02020603050405020304" pitchFamily="18" charset="0"/>
                    <a:ea typeface="宋体" panose="02010600030101010101" pitchFamily="2" charset="-122"/>
                  </a:rPr>
                  <a:t>1</a:t>
                </a:r>
                <a:endParaRPr lang="zh-CN" altLang="en-US" sz="2400" dirty="0">
                  <a:latin typeface="Times New Roman" panose="02020603050405020304" pitchFamily="18" charset="0"/>
                  <a:ea typeface="宋体" panose="02010600030101010101" pitchFamily="2" charset="-122"/>
                </a:endParaRPr>
              </a:p>
            </p:txBody>
          </p:sp>
          <p:sp>
            <p:nvSpPr>
              <p:cNvPr id="56341" name="Freeform 22"/>
              <p:cNvSpPr/>
              <p:nvPr/>
            </p:nvSpPr>
            <p:spPr>
              <a:xfrm>
                <a:off x="3542" y="2753"/>
                <a:ext cx="125" cy="481"/>
              </a:xfrm>
              <a:custGeom>
                <a:avLst/>
                <a:gdLst/>
                <a:ahLst/>
                <a:cxnLst>
                  <a:cxn ang="0">
                    <a:pos x="70" y="0"/>
                  </a:cxn>
                  <a:cxn ang="0">
                    <a:pos x="137" y="90"/>
                  </a:cxn>
                  <a:cxn ang="0">
                    <a:pos x="107" y="90"/>
                  </a:cxn>
                  <a:cxn ang="0">
                    <a:pos x="107" y="367"/>
                  </a:cxn>
                  <a:cxn ang="0">
                    <a:pos x="137" y="367"/>
                  </a:cxn>
                  <a:cxn ang="0">
                    <a:pos x="70" y="457"/>
                  </a:cxn>
                  <a:cxn ang="0">
                    <a:pos x="0" y="367"/>
                  </a:cxn>
                  <a:cxn ang="0">
                    <a:pos x="30" y="367"/>
                  </a:cxn>
                  <a:cxn ang="0">
                    <a:pos x="30" y="90"/>
                  </a:cxn>
                  <a:cxn ang="0">
                    <a:pos x="0" y="90"/>
                  </a:cxn>
                  <a:cxn ang="0">
                    <a:pos x="70" y="0"/>
                  </a:cxn>
                </a:cxnLst>
                <a:pathLst>
                  <a:path w="123" h="485">
                    <a:moveTo>
                      <a:pt x="63" y="0"/>
                    </a:moveTo>
                    <a:lnTo>
                      <a:pt x="123" y="97"/>
                    </a:lnTo>
                    <a:lnTo>
                      <a:pt x="93" y="97"/>
                    </a:lnTo>
                    <a:lnTo>
                      <a:pt x="93" y="388"/>
                    </a:lnTo>
                    <a:lnTo>
                      <a:pt x="123" y="388"/>
                    </a:lnTo>
                    <a:lnTo>
                      <a:pt x="63" y="485"/>
                    </a:lnTo>
                    <a:lnTo>
                      <a:pt x="0" y="388"/>
                    </a:lnTo>
                    <a:lnTo>
                      <a:pt x="30" y="388"/>
                    </a:lnTo>
                    <a:lnTo>
                      <a:pt x="30" y="97"/>
                    </a:lnTo>
                    <a:lnTo>
                      <a:pt x="0" y="97"/>
                    </a:lnTo>
                    <a:lnTo>
                      <a:pt x="63"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nvGrpSpPr>
              <p:cNvPr id="56342" name="Group 23"/>
              <p:cNvGrpSpPr/>
              <p:nvPr/>
            </p:nvGrpSpPr>
            <p:grpSpPr>
              <a:xfrm>
                <a:off x="4556" y="2753"/>
                <a:ext cx="916" cy="928"/>
                <a:chOff x="4556" y="2753"/>
                <a:chExt cx="916" cy="928"/>
              </a:xfrm>
            </p:grpSpPr>
            <p:sp>
              <p:nvSpPr>
                <p:cNvPr id="56343" name="Rectangle 24"/>
                <p:cNvSpPr/>
                <p:nvPr/>
              </p:nvSpPr>
              <p:spPr>
                <a:xfrm>
                  <a:off x="4556" y="3252"/>
                  <a:ext cx="890" cy="42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44" name="Rectangle 25"/>
                <p:cNvSpPr/>
                <p:nvPr/>
              </p:nvSpPr>
              <p:spPr>
                <a:xfrm>
                  <a:off x="4739" y="3360"/>
                  <a:ext cx="733" cy="233"/>
                </a:xfrm>
                <a:prstGeom prst="rect">
                  <a:avLst/>
                </a:prstGeom>
                <a:noFill/>
                <a:ln w="38100">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设备</a:t>
                  </a:r>
                  <a:r>
                    <a:rPr lang="en-US" altLang="zh-CN" sz="2400" i="1" dirty="0">
                      <a:latin typeface="Times New Roman" panose="02020603050405020304" pitchFamily="18" charset="0"/>
                      <a:ea typeface="宋体" panose="02010600030101010101" pitchFamily="2" charset="-122"/>
                    </a:rPr>
                    <a:t>n</a:t>
                  </a:r>
                  <a:endParaRPr lang="zh-CN" altLang="en-US" sz="2400" i="1" dirty="0">
                    <a:latin typeface="Times New Roman" panose="02020603050405020304" pitchFamily="18" charset="0"/>
                    <a:ea typeface="宋体" panose="02010600030101010101" pitchFamily="2" charset="-122"/>
                  </a:endParaRPr>
                </a:p>
              </p:txBody>
            </p:sp>
            <p:sp>
              <p:nvSpPr>
                <p:cNvPr id="56345" name="Freeform 26"/>
                <p:cNvSpPr/>
                <p:nvPr/>
              </p:nvSpPr>
              <p:spPr>
                <a:xfrm>
                  <a:off x="4939" y="2753"/>
                  <a:ext cx="124" cy="487"/>
                </a:xfrm>
                <a:custGeom>
                  <a:avLst/>
                  <a:gdLst/>
                  <a:ahLst/>
                  <a:cxnLst>
                    <a:cxn ang="0">
                      <a:pos x="64" y="0"/>
                    </a:cxn>
                    <a:cxn ang="0">
                      <a:pos x="124" y="97"/>
                    </a:cxn>
                    <a:cxn ang="0">
                      <a:pos x="94" y="97"/>
                    </a:cxn>
                    <a:cxn ang="0">
                      <a:pos x="94" y="402"/>
                    </a:cxn>
                    <a:cxn ang="0">
                      <a:pos x="124" y="402"/>
                    </a:cxn>
                    <a:cxn ang="0">
                      <a:pos x="64" y="499"/>
                    </a:cxn>
                    <a:cxn ang="0">
                      <a:pos x="0" y="402"/>
                    </a:cxn>
                    <a:cxn ang="0">
                      <a:pos x="30" y="402"/>
                    </a:cxn>
                    <a:cxn ang="0">
                      <a:pos x="30" y="97"/>
                    </a:cxn>
                    <a:cxn ang="0">
                      <a:pos x="0" y="97"/>
                    </a:cxn>
                    <a:cxn ang="0">
                      <a:pos x="64" y="0"/>
                    </a:cxn>
                  </a:cxnLst>
                  <a:pathLst>
                    <a:path w="124" h="485">
                      <a:moveTo>
                        <a:pt x="64" y="0"/>
                      </a:moveTo>
                      <a:lnTo>
                        <a:pt x="124" y="97"/>
                      </a:lnTo>
                      <a:lnTo>
                        <a:pt x="94" y="97"/>
                      </a:lnTo>
                      <a:lnTo>
                        <a:pt x="94" y="388"/>
                      </a:lnTo>
                      <a:lnTo>
                        <a:pt x="124" y="388"/>
                      </a:lnTo>
                      <a:lnTo>
                        <a:pt x="64" y="485"/>
                      </a:lnTo>
                      <a:lnTo>
                        <a:pt x="0" y="388"/>
                      </a:lnTo>
                      <a:lnTo>
                        <a:pt x="30" y="388"/>
                      </a:lnTo>
                      <a:lnTo>
                        <a:pt x="30" y="97"/>
                      </a:lnTo>
                      <a:lnTo>
                        <a:pt x="0" y="97"/>
                      </a:lnTo>
                      <a:lnTo>
                        <a:pt x="64"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sp>
            <p:nvSpPr>
              <p:cNvPr id="56346" name="Rectangle 27"/>
              <p:cNvSpPr/>
              <p:nvPr/>
            </p:nvSpPr>
            <p:spPr>
              <a:xfrm>
                <a:off x="1925" y="3252"/>
                <a:ext cx="889" cy="42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47" name="Rectangle 28"/>
              <p:cNvSpPr/>
              <p:nvPr/>
            </p:nvSpPr>
            <p:spPr>
              <a:xfrm>
                <a:off x="1968" y="3360"/>
                <a:ext cx="1008" cy="233"/>
              </a:xfrm>
              <a:prstGeom prst="rect">
                <a:avLst/>
              </a:prstGeom>
              <a:noFill/>
              <a:ln w="38100">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高速外设</a:t>
                </a:r>
                <a:endParaRPr lang="zh-CN" altLang="en-US" sz="2400" dirty="0">
                  <a:latin typeface="Times New Roman" panose="02020603050405020304" pitchFamily="18" charset="0"/>
                  <a:ea typeface="宋体" panose="02010600030101010101" pitchFamily="2" charset="-122"/>
                </a:endParaRPr>
              </a:p>
            </p:txBody>
          </p:sp>
          <p:sp>
            <p:nvSpPr>
              <p:cNvPr id="56348" name="Freeform 29"/>
              <p:cNvSpPr/>
              <p:nvPr/>
            </p:nvSpPr>
            <p:spPr>
              <a:xfrm>
                <a:off x="2301" y="2754"/>
                <a:ext cx="124" cy="480"/>
              </a:xfrm>
              <a:custGeom>
                <a:avLst/>
                <a:gdLst/>
                <a:ahLst/>
                <a:cxnLst>
                  <a:cxn ang="0">
                    <a:pos x="64" y="0"/>
                  </a:cxn>
                  <a:cxn ang="0">
                    <a:pos x="124" y="97"/>
                  </a:cxn>
                  <a:cxn ang="0">
                    <a:pos x="94" y="97"/>
                  </a:cxn>
                  <a:cxn ang="0">
                    <a:pos x="94" y="383"/>
                  </a:cxn>
                  <a:cxn ang="0">
                    <a:pos x="124" y="383"/>
                  </a:cxn>
                  <a:cxn ang="0">
                    <a:pos x="64" y="480"/>
                  </a:cxn>
                  <a:cxn ang="0">
                    <a:pos x="0" y="383"/>
                  </a:cxn>
                  <a:cxn ang="0">
                    <a:pos x="30" y="383"/>
                  </a:cxn>
                  <a:cxn ang="0">
                    <a:pos x="30" y="97"/>
                  </a:cxn>
                  <a:cxn ang="0">
                    <a:pos x="0" y="97"/>
                  </a:cxn>
                  <a:cxn ang="0">
                    <a:pos x="64" y="0"/>
                  </a:cxn>
                </a:cxnLst>
                <a:pathLst>
                  <a:path w="124" h="480">
                    <a:moveTo>
                      <a:pt x="64" y="0"/>
                    </a:moveTo>
                    <a:lnTo>
                      <a:pt x="124" y="97"/>
                    </a:lnTo>
                    <a:lnTo>
                      <a:pt x="94" y="97"/>
                    </a:lnTo>
                    <a:lnTo>
                      <a:pt x="94" y="383"/>
                    </a:lnTo>
                    <a:lnTo>
                      <a:pt x="124" y="383"/>
                    </a:lnTo>
                    <a:lnTo>
                      <a:pt x="64" y="480"/>
                    </a:lnTo>
                    <a:lnTo>
                      <a:pt x="0" y="383"/>
                    </a:lnTo>
                    <a:lnTo>
                      <a:pt x="30" y="383"/>
                    </a:lnTo>
                    <a:lnTo>
                      <a:pt x="30" y="97"/>
                    </a:lnTo>
                    <a:lnTo>
                      <a:pt x="0" y="97"/>
                    </a:lnTo>
                    <a:lnTo>
                      <a:pt x="64"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6349" name="Rectangle 30"/>
              <p:cNvSpPr/>
              <p:nvPr/>
            </p:nvSpPr>
            <p:spPr>
              <a:xfrm>
                <a:off x="1918" y="2320"/>
                <a:ext cx="890" cy="42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50" name="Freeform 31"/>
              <p:cNvSpPr/>
              <p:nvPr/>
            </p:nvSpPr>
            <p:spPr>
              <a:xfrm>
                <a:off x="2301" y="1839"/>
                <a:ext cx="124" cy="480"/>
              </a:xfrm>
              <a:custGeom>
                <a:avLst/>
                <a:gdLst/>
                <a:ahLst/>
                <a:cxnLst>
                  <a:cxn ang="0">
                    <a:pos x="64" y="0"/>
                  </a:cxn>
                  <a:cxn ang="0">
                    <a:pos x="124" y="97"/>
                  </a:cxn>
                  <a:cxn ang="0">
                    <a:pos x="94" y="97"/>
                  </a:cxn>
                  <a:cxn ang="0">
                    <a:pos x="94" y="383"/>
                  </a:cxn>
                  <a:cxn ang="0">
                    <a:pos x="124" y="383"/>
                  </a:cxn>
                  <a:cxn ang="0">
                    <a:pos x="64" y="480"/>
                  </a:cxn>
                  <a:cxn ang="0">
                    <a:pos x="0" y="383"/>
                  </a:cxn>
                  <a:cxn ang="0">
                    <a:pos x="30" y="383"/>
                  </a:cxn>
                  <a:cxn ang="0">
                    <a:pos x="30" y="97"/>
                  </a:cxn>
                  <a:cxn ang="0">
                    <a:pos x="0" y="97"/>
                  </a:cxn>
                  <a:cxn ang="0">
                    <a:pos x="64" y="0"/>
                  </a:cxn>
                </a:cxnLst>
                <a:pathLst>
                  <a:path w="124" h="480">
                    <a:moveTo>
                      <a:pt x="64" y="0"/>
                    </a:moveTo>
                    <a:lnTo>
                      <a:pt x="124" y="97"/>
                    </a:lnTo>
                    <a:lnTo>
                      <a:pt x="94" y="97"/>
                    </a:lnTo>
                    <a:lnTo>
                      <a:pt x="94" y="383"/>
                    </a:lnTo>
                    <a:lnTo>
                      <a:pt x="124" y="383"/>
                    </a:lnTo>
                    <a:lnTo>
                      <a:pt x="64" y="480"/>
                    </a:lnTo>
                    <a:lnTo>
                      <a:pt x="0" y="383"/>
                    </a:lnTo>
                    <a:lnTo>
                      <a:pt x="30" y="383"/>
                    </a:lnTo>
                    <a:lnTo>
                      <a:pt x="30" y="97"/>
                    </a:lnTo>
                    <a:lnTo>
                      <a:pt x="0" y="97"/>
                    </a:lnTo>
                    <a:lnTo>
                      <a:pt x="64"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6351" name="Text Box 32"/>
              <p:cNvSpPr txBox="1"/>
              <p:nvPr/>
            </p:nvSpPr>
            <p:spPr>
              <a:xfrm>
                <a:off x="1955" y="2400"/>
                <a:ext cx="973" cy="288"/>
              </a:xfrm>
              <a:prstGeom prst="rect">
                <a:avLst/>
              </a:prstGeom>
              <a:noFill/>
              <a:ln w="38100">
                <a:noFill/>
              </a:ln>
            </p:spPr>
            <p:txBody>
              <a:bodyPr anchor="t" anchorCtr="0">
                <a:spAutoFit/>
              </a:bodyPr>
              <a:p>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56352" name="Rectangle 33"/>
              <p:cNvSpPr/>
              <p:nvPr/>
            </p:nvSpPr>
            <p:spPr>
              <a:xfrm>
                <a:off x="3159" y="2320"/>
                <a:ext cx="890" cy="42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53" name="Freeform 34"/>
              <p:cNvSpPr/>
              <p:nvPr/>
            </p:nvSpPr>
            <p:spPr>
              <a:xfrm>
                <a:off x="3543" y="1831"/>
                <a:ext cx="123" cy="480"/>
              </a:xfrm>
              <a:custGeom>
                <a:avLst/>
                <a:gdLst/>
                <a:ahLst/>
                <a:cxnLst>
                  <a:cxn ang="0">
                    <a:pos x="63" y="0"/>
                  </a:cxn>
                  <a:cxn ang="0">
                    <a:pos x="123" y="97"/>
                  </a:cxn>
                  <a:cxn ang="0">
                    <a:pos x="93" y="97"/>
                  </a:cxn>
                  <a:cxn ang="0">
                    <a:pos x="93" y="383"/>
                  </a:cxn>
                  <a:cxn ang="0">
                    <a:pos x="123" y="383"/>
                  </a:cxn>
                  <a:cxn ang="0">
                    <a:pos x="63" y="480"/>
                  </a:cxn>
                  <a:cxn ang="0">
                    <a:pos x="0" y="383"/>
                  </a:cxn>
                  <a:cxn ang="0">
                    <a:pos x="30" y="383"/>
                  </a:cxn>
                  <a:cxn ang="0">
                    <a:pos x="30" y="97"/>
                  </a:cxn>
                  <a:cxn ang="0">
                    <a:pos x="0" y="97"/>
                  </a:cxn>
                  <a:cxn ang="0">
                    <a:pos x="63" y="0"/>
                  </a:cxn>
                </a:cxnLst>
                <a:pathLst>
                  <a:path w="123" h="480">
                    <a:moveTo>
                      <a:pt x="63" y="0"/>
                    </a:moveTo>
                    <a:lnTo>
                      <a:pt x="123" y="97"/>
                    </a:lnTo>
                    <a:lnTo>
                      <a:pt x="93" y="97"/>
                    </a:lnTo>
                    <a:lnTo>
                      <a:pt x="93" y="383"/>
                    </a:lnTo>
                    <a:lnTo>
                      <a:pt x="123" y="383"/>
                    </a:lnTo>
                    <a:lnTo>
                      <a:pt x="63" y="480"/>
                    </a:lnTo>
                    <a:lnTo>
                      <a:pt x="0" y="383"/>
                    </a:lnTo>
                    <a:lnTo>
                      <a:pt x="30" y="383"/>
                    </a:lnTo>
                    <a:lnTo>
                      <a:pt x="30" y="97"/>
                    </a:lnTo>
                    <a:lnTo>
                      <a:pt x="0" y="97"/>
                    </a:lnTo>
                    <a:lnTo>
                      <a:pt x="63"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6354" name="Text Box 35"/>
              <p:cNvSpPr txBox="1"/>
              <p:nvPr/>
            </p:nvSpPr>
            <p:spPr>
              <a:xfrm>
                <a:off x="3205" y="2400"/>
                <a:ext cx="1019" cy="288"/>
              </a:xfrm>
              <a:prstGeom prst="rect">
                <a:avLst/>
              </a:prstGeom>
              <a:noFill/>
              <a:ln w="38100">
                <a:noFill/>
              </a:ln>
            </p:spPr>
            <p:txBody>
              <a:bodyPr anchor="t" anchorCtr="0">
                <a:spAutoFit/>
              </a:bodyPr>
              <a:p>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56355" name="Rectangle 36"/>
              <p:cNvSpPr/>
              <p:nvPr/>
            </p:nvSpPr>
            <p:spPr>
              <a:xfrm>
                <a:off x="4555" y="2320"/>
                <a:ext cx="890" cy="42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56" name="Freeform 37"/>
              <p:cNvSpPr/>
              <p:nvPr/>
            </p:nvSpPr>
            <p:spPr>
              <a:xfrm>
                <a:off x="4939" y="1824"/>
                <a:ext cx="123" cy="480"/>
              </a:xfrm>
              <a:custGeom>
                <a:avLst/>
                <a:gdLst/>
                <a:ahLst/>
                <a:cxnLst>
                  <a:cxn ang="0">
                    <a:pos x="63" y="0"/>
                  </a:cxn>
                  <a:cxn ang="0">
                    <a:pos x="123" y="97"/>
                  </a:cxn>
                  <a:cxn ang="0">
                    <a:pos x="93" y="97"/>
                  </a:cxn>
                  <a:cxn ang="0">
                    <a:pos x="93" y="383"/>
                  </a:cxn>
                  <a:cxn ang="0">
                    <a:pos x="123" y="383"/>
                  </a:cxn>
                  <a:cxn ang="0">
                    <a:pos x="63" y="480"/>
                  </a:cxn>
                  <a:cxn ang="0">
                    <a:pos x="0" y="383"/>
                  </a:cxn>
                  <a:cxn ang="0">
                    <a:pos x="30" y="383"/>
                  </a:cxn>
                  <a:cxn ang="0">
                    <a:pos x="30" y="97"/>
                  </a:cxn>
                  <a:cxn ang="0">
                    <a:pos x="0" y="97"/>
                  </a:cxn>
                  <a:cxn ang="0">
                    <a:pos x="63" y="0"/>
                  </a:cxn>
                </a:cxnLst>
                <a:pathLst>
                  <a:path w="123" h="480">
                    <a:moveTo>
                      <a:pt x="63" y="0"/>
                    </a:moveTo>
                    <a:lnTo>
                      <a:pt x="123" y="97"/>
                    </a:lnTo>
                    <a:lnTo>
                      <a:pt x="93" y="97"/>
                    </a:lnTo>
                    <a:lnTo>
                      <a:pt x="93" y="383"/>
                    </a:lnTo>
                    <a:lnTo>
                      <a:pt x="123" y="383"/>
                    </a:lnTo>
                    <a:lnTo>
                      <a:pt x="63" y="480"/>
                    </a:lnTo>
                    <a:lnTo>
                      <a:pt x="0" y="383"/>
                    </a:lnTo>
                    <a:lnTo>
                      <a:pt x="30" y="383"/>
                    </a:lnTo>
                    <a:lnTo>
                      <a:pt x="30" y="97"/>
                    </a:lnTo>
                    <a:lnTo>
                      <a:pt x="0" y="97"/>
                    </a:lnTo>
                    <a:lnTo>
                      <a:pt x="63"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6357" name="Text Box 38"/>
              <p:cNvSpPr txBox="1"/>
              <p:nvPr/>
            </p:nvSpPr>
            <p:spPr>
              <a:xfrm>
                <a:off x="4597" y="2400"/>
                <a:ext cx="923" cy="288"/>
              </a:xfrm>
              <a:prstGeom prst="rect">
                <a:avLst/>
              </a:prstGeom>
              <a:noFill/>
              <a:ln w="38100">
                <a:noFill/>
              </a:ln>
            </p:spPr>
            <p:txBody>
              <a:bodyPr anchor="t" anchorCtr="0">
                <a:spAutoFit/>
              </a:bodyPr>
              <a:p>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56358" name="Text Box 39"/>
              <p:cNvSpPr txBox="1"/>
              <p:nvPr/>
            </p:nvSpPr>
            <p:spPr>
              <a:xfrm>
                <a:off x="4166" y="3319"/>
                <a:ext cx="308" cy="288"/>
              </a:xfrm>
              <a:prstGeom prst="rect">
                <a:avLst/>
              </a:prstGeom>
              <a:noFill/>
              <a:ln w="38100">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56359" name="Text Box 40"/>
              <p:cNvSpPr txBox="1"/>
              <p:nvPr/>
            </p:nvSpPr>
            <p:spPr>
              <a:xfrm>
                <a:off x="4176" y="2359"/>
                <a:ext cx="308" cy="288"/>
              </a:xfrm>
              <a:prstGeom prst="rect">
                <a:avLst/>
              </a:prstGeom>
              <a:noFill/>
              <a:ln w="38100">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grpSp>
      <p:sp>
        <p:nvSpPr>
          <p:cNvPr id="56360" name="矩形 8"/>
          <p:cNvSpPr/>
          <p:nvPr/>
        </p:nvSpPr>
        <p:spPr>
          <a:xfrm>
            <a:off x="7926388" y="157163"/>
            <a:ext cx="984250"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168400" y="603250"/>
            <a:ext cx="3200400" cy="7366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总线概述</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97667" name="Rectangle 3"/>
          <p:cNvSpPr>
            <a:spLocks noGrp="1" noChangeArrowheads="1"/>
          </p:cNvSpPr>
          <p:nvPr>
            <p:ph idx="1"/>
          </p:nvPr>
        </p:nvSpPr>
        <p:spPr>
          <a:xfrm>
            <a:off x="831850" y="1360488"/>
            <a:ext cx="7831138" cy="3111500"/>
          </a:xfrm>
          <a:solidFill>
            <a:schemeClr val="bg1"/>
          </a:solidFill>
          <a:ln>
            <a:solidFill>
              <a:srgbClr val="2709BB"/>
            </a:solidFill>
          </a:ln>
        </p:spPr>
        <p:txBody>
          <a:bodyPr vert="horz" wrap="square" lIns="91440" tIns="45720" rIns="91440" bIns="45720" numCol="1" anchor="t" anchorCtr="0" compatLnSpc="1"/>
          <a:lstStyle/>
          <a:p>
            <a:pPr marL="342900" marR="0" lvl="0" indent="-342900" algn="l" defTabSz="457200" rtl="0" eaLnBrk="0" fontAlgn="base" latinLnBrk="0" hangingPunct="0">
              <a:lnSpc>
                <a:spcPts val="3600"/>
              </a:lnSpc>
              <a:spcBef>
                <a:spcPts val="600"/>
              </a:spcBef>
              <a:spcAft>
                <a:spcPts val="600"/>
              </a:spcAft>
              <a:buClr>
                <a:srgbClr val="2709BB"/>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rgbClr val="C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总线的特点：连线少、易于集成化、可替换性好、分时传送。</a:t>
            </a:r>
            <a:endParaRPr kumimoji="0" lang="en-US" altLang="zh-CN" sz="2800" b="1" i="0" u="none" strike="noStrike" kern="1200" cap="none" spc="0" normalizeH="0" baseline="0" noProof="0" dirty="0" smtClean="0">
              <a:ln>
                <a:noFill/>
              </a:ln>
              <a:solidFill>
                <a:srgbClr val="C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457200" rtl="0" eaLnBrk="0" fontAlgn="base" latinLnBrk="0" hangingPunct="0">
              <a:lnSpc>
                <a:spcPts val="3600"/>
              </a:lnSpc>
              <a:spcBef>
                <a:spcPts val="600"/>
              </a:spcBef>
              <a:spcAft>
                <a:spcPts val="600"/>
              </a:spcAft>
              <a:buClr>
                <a:srgbClr val="2709BB"/>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rgbClr val="C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总线上部件特点：</a:t>
            </a:r>
            <a:r>
              <a:rPr kumimoji="0" lang="zh-CN" altLang="en-US" sz="2800" b="1" i="0" u="none" strike="noStrike" kern="1200" cap="none" spc="0" normalizeH="0" baseline="0" noProof="0" dirty="0" smtClean="0">
                <a:ln>
                  <a:noFill/>
                </a:ln>
                <a:solidFill>
                  <a:srgbClr val="C00000"/>
                </a:solidFill>
                <a:effectLst/>
                <a:uLnTx/>
                <a:uFillTx/>
                <a:latin typeface="微软雅黑 Light" panose="020B0502040204020203" pitchFamily="34" charset="-122"/>
                <a:ea typeface="微软雅黑 Light" panose="020B0502040204020203" pitchFamily="34" charset="-122"/>
                <a:cs typeface="+mn-cs"/>
              </a:rPr>
              <a:t>当多个部件与总线相连时，同一时刻只允许有一个部件向总线发送信息，而多个部件可以同时从总线上接收信息。</a:t>
            </a:r>
            <a:endParaRPr kumimoji="0" lang="zh-CN" altLang="en-US" sz="2800" b="1" i="0" u="none" strike="noStrike" kern="1200" cap="none" spc="0" normalizeH="0" baseline="0" noProof="0" dirty="0" smtClean="0">
              <a:ln>
                <a:noFill/>
              </a:ln>
              <a:solidFill>
                <a:srgbClr val="C00000"/>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457200" rtl="0" eaLnBrk="0" fontAlgn="base" latinLnBrk="0" hangingPunct="0">
              <a:lnSpc>
                <a:spcPts val="3600"/>
              </a:lnSpc>
              <a:spcBef>
                <a:spcPts val="600"/>
              </a:spcBef>
              <a:spcAft>
                <a:spcPts val="600"/>
              </a:spcAft>
              <a:buClr>
                <a:srgbClr val="2709BB"/>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rPr>
              <a:t>总线上的信息可以串行，传送也可以并行传送</a:t>
            </a:r>
            <a:endParaRPr kumimoji="0" lang="zh-CN" altLang="en-US" sz="2800" b="1" i="0" u="none" strike="noStrike" kern="1200" cap="none" spc="0" normalizeH="0" baseline="0" noProof="0" dirty="0">
              <a:ln>
                <a:noFill/>
              </a:ln>
              <a:solidFill>
                <a:srgbClr val="2709BB"/>
              </a:solidFill>
              <a:effectLst/>
              <a:uLnTx/>
              <a:uFillTx/>
              <a:latin typeface="微软雅黑 Light" panose="020B0502040204020203" pitchFamily="34" charset="-122"/>
              <a:ea typeface="微软雅黑 Light" panose="020B0502040204020203" pitchFamily="34" charset="-122"/>
              <a:cs typeface="+mn-cs"/>
            </a:endParaRPr>
          </a:p>
        </p:txBody>
      </p:sp>
      <p:sp>
        <p:nvSpPr>
          <p:cNvPr id="20483" name="矩形 8"/>
          <p:cNvSpPr/>
          <p:nvPr/>
        </p:nvSpPr>
        <p:spPr>
          <a:xfrm>
            <a:off x="7943850" y="184150"/>
            <a:ext cx="684213"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3.1</a:t>
            </a:r>
            <a:endParaRPr lang="zh-CN" altLang="en-US" sz="2800" dirty="0">
              <a:solidFill>
                <a:srgbClr val="C00000"/>
              </a:solidFill>
              <a:latin typeface="Arial" panose="020B0604020202020204" pitchFamily="34" charset="0"/>
              <a:ea typeface="宋体" panose="02010600030101010101" pitchFamily="2" charset="-122"/>
            </a:endParaRPr>
          </a:p>
        </p:txBody>
      </p:sp>
      <p:sp>
        <p:nvSpPr>
          <p:cNvPr id="6" name="Line 9"/>
          <p:cNvSpPr/>
          <p:nvPr/>
        </p:nvSpPr>
        <p:spPr>
          <a:xfrm>
            <a:off x="3505200" y="4876800"/>
            <a:ext cx="228600" cy="0"/>
          </a:xfrm>
          <a:prstGeom prst="line">
            <a:avLst/>
          </a:prstGeom>
          <a:ln w="57150" cap="flat" cmpd="sng">
            <a:solidFill>
              <a:schemeClr val="tx1"/>
            </a:solidFill>
            <a:prstDash val="solid"/>
            <a:round/>
            <a:headEnd type="none" w="med" len="med"/>
            <a:tailEnd type="none" w="med" len="med"/>
          </a:ln>
        </p:spPr>
      </p:sp>
      <p:sp>
        <p:nvSpPr>
          <p:cNvPr id="7" name="Line 10"/>
          <p:cNvSpPr/>
          <p:nvPr/>
        </p:nvSpPr>
        <p:spPr>
          <a:xfrm>
            <a:off x="3810000" y="4876800"/>
            <a:ext cx="228600" cy="0"/>
          </a:xfrm>
          <a:prstGeom prst="line">
            <a:avLst/>
          </a:prstGeom>
          <a:ln w="57150" cap="flat" cmpd="sng">
            <a:solidFill>
              <a:schemeClr val="tx1"/>
            </a:solidFill>
            <a:prstDash val="solid"/>
            <a:round/>
            <a:headEnd type="none" w="med" len="med"/>
            <a:tailEnd type="none" w="med" len="med"/>
          </a:ln>
        </p:spPr>
      </p:sp>
      <p:sp>
        <p:nvSpPr>
          <p:cNvPr id="8" name="Line 11"/>
          <p:cNvSpPr/>
          <p:nvPr/>
        </p:nvSpPr>
        <p:spPr>
          <a:xfrm>
            <a:off x="4114800" y="4876800"/>
            <a:ext cx="228600" cy="0"/>
          </a:xfrm>
          <a:prstGeom prst="line">
            <a:avLst/>
          </a:prstGeom>
          <a:ln w="57150" cap="flat" cmpd="sng">
            <a:solidFill>
              <a:schemeClr val="tx1"/>
            </a:solidFill>
            <a:prstDash val="solid"/>
            <a:round/>
            <a:headEnd type="none" w="med" len="med"/>
            <a:tailEnd type="none" w="med" len="med"/>
          </a:ln>
        </p:spPr>
      </p:sp>
      <p:sp>
        <p:nvSpPr>
          <p:cNvPr id="9" name="Line 12"/>
          <p:cNvSpPr/>
          <p:nvPr/>
        </p:nvSpPr>
        <p:spPr>
          <a:xfrm>
            <a:off x="4419600" y="4876800"/>
            <a:ext cx="228600" cy="0"/>
          </a:xfrm>
          <a:prstGeom prst="line">
            <a:avLst/>
          </a:prstGeom>
          <a:ln w="57150" cap="flat" cmpd="sng">
            <a:solidFill>
              <a:schemeClr val="tx1"/>
            </a:solidFill>
            <a:prstDash val="solid"/>
            <a:round/>
            <a:headEnd type="none" w="med" len="med"/>
            <a:tailEnd type="none" w="med" len="med"/>
          </a:ln>
        </p:spPr>
      </p:sp>
      <p:sp>
        <p:nvSpPr>
          <p:cNvPr id="10" name="Line 13"/>
          <p:cNvSpPr/>
          <p:nvPr/>
        </p:nvSpPr>
        <p:spPr>
          <a:xfrm>
            <a:off x="4724400" y="4876800"/>
            <a:ext cx="228600" cy="0"/>
          </a:xfrm>
          <a:prstGeom prst="line">
            <a:avLst/>
          </a:prstGeom>
          <a:ln w="57150" cap="flat" cmpd="sng">
            <a:solidFill>
              <a:schemeClr val="tx1"/>
            </a:solidFill>
            <a:prstDash val="solid"/>
            <a:round/>
            <a:headEnd type="none" w="med" len="med"/>
            <a:tailEnd type="none" w="med" len="med"/>
          </a:ln>
        </p:spPr>
      </p:sp>
      <p:sp>
        <p:nvSpPr>
          <p:cNvPr id="11" name="Line 14"/>
          <p:cNvSpPr/>
          <p:nvPr/>
        </p:nvSpPr>
        <p:spPr>
          <a:xfrm>
            <a:off x="5029200" y="4876800"/>
            <a:ext cx="228600" cy="0"/>
          </a:xfrm>
          <a:prstGeom prst="line">
            <a:avLst/>
          </a:prstGeom>
          <a:ln w="57150" cap="flat" cmpd="sng">
            <a:solidFill>
              <a:schemeClr val="tx1"/>
            </a:solidFill>
            <a:prstDash val="solid"/>
            <a:round/>
            <a:headEnd type="none" w="med" len="med"/>
            <a:tailEnd type="none" w="med" len="med"/>
          </a:ln>
        </p:spPr>
      </p:sp>
      <p:sp>
        <p:nvSpPr>
          <p:cNvPr id="12" name="Line 15"/>
          <p:cNvSpPr/>
          <p:nvPr/>
        </p:nvSpPr>
        <p:spPr>
          <a:xfrm>
            <a:off x="5334000" y="4876800"/>
            <a:ext cx="228600" cy="0"/>
          </a:xfrm>
          <a:prstGeom prst="line">
            <a:avLst/>
          </a:prstGeom>
          <a:ln w="57150" cap="flat" cmpd="sng">
            <a:solidFill>
              <a:schemeClr val="tx1"/>
            </a:solidFill>
            <a:prstDash val="solid"/>
            <a:round/>
            <a:headEnd type="none" w="med" len="med"/>
            <a:tailEnd type="none" w="med" len="med"/>
          </a:ln>
        </p:spPr>
      </p:sp>
      <p:sp>
        <p:nvSpPr>
          <p:cNvPr id="13" name="Line 16"/>
          <p:cNvSpPr/>
          <p:nvPr/>
        </p:nvSpPr>
        <p:spPr>
          <a:xfrm>
            <a:off x="5638800" y="4876800"/>
            <a:ext cx="228600" cy="0"/>
          </a:xfrm>
          <a:prstGeom prst="line">
            <a:avLst/>
          </a:prstGeom>
          <a:ln w="57150" cap="flat" cmpd="sng">
            <a:solidFill>
              <a:schemeClr val="tx1"/>
            </a:solidFill>
            <a:prstDash val="solid"/>
            <a:round/>
            <a:headEnd type="none" w="med" len="med"/>
            <a:tailEnd type="none" w="med" len="med"/>
          </a:ln>
        </p:spPr>
      </p:sp>
      <p:sp>
        <p:nvSpPr>
          <p:cNvPr id="14" name="Line 17"/>
          <p:cNvSpPr/>
          <p:nvPr/>
        </p:nvSpPr>
        <p:spPr>
          <a:xfrm>
            <a:off x="5943600" y="4876800"/>
            <a:ext cx="228600" cy="0"/>
          </a:xfrm>
          <a:prstGeom prst="line">
            <a:avLst/>
          </a:prstGeom>
          <a:ln w="57150" cap="flat" cmpd="sng">
            <a:solidFill>
              <a:schemeClr val="tx1"/>
            </a:solidFill>
            <a:prstDash val="solid"/>
            <a:round/>
            <a:headEnd type="none" w="med" len="med"/>
            <a:tailEnd type="none" w="med" len="med"/>
          </a:ln>
        </p:spPr>
      </p:sp>
      <p:sp>
        <p:nvSpPr>
          <p:cNvPr id="15" name="Line 18"/>
          <p:cNvSpPr/>
          <p:nvPr/>
        </p:nvSpPr>
        <p:spPr>
          <a:xfrm>
            <a:off x="6248400" y="4876800"/>
            <a:ext cx="228600" cy="0"/>
          </a:xfrm>
          <a:prstGeom prst="line">
            <a:avLst/>
          </a:prstGeom>
          <a:ln w="57150" cap="flat" cmpd="sng">
            <a:solidFill>
              <a:schemeClr val="tx1"/>
            </a:solidFill>
            <a:prstDash val="solid"/>
            <a:round/>
            <a:headEnd type="none" w="med" len="med"/>
            <a:tailEnd type="none" w="med" len="med"/>
          </a:ln>
        </p:spPr>
      </p:sp>
      <p:sp>
        <p:nvSpPr>
          <p:cNvPr id="16" name="Text Box 19"/>
          <p:cNvSpPr txBox="1"/>
          <p:nvPr/>
        </p:nvSpPr>
        <p:spPr>
          <a:xfrm>
            <a:off x="2076450" y="4679950"/>
            <a:ext cx="906463" cy="523875"/>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串行</a:t>
            </a:r>
            <a:endParaRPr lang="zh-CN" altLang="en-US" sz="2800" dirty="0">
              <a:latin typeface="Times New Roman" panose="02020603050405020304" pitchFamily="18" charset="0"/>
              <a:ea typeface="宋体" panose="02010600030101010101" pitchFamily="2" charset="-122"/>
            </a:endParaRPr>
          </a:p>
        </p:txBody>
      </p:sp>
      <p:grpSp>
        <p:nvGrpSpPr>
          <p:cNvPr id="2" name="Group 20"/>
          <p:cNvGrpSpPr/>
          <p:nvPr/>
        </p:nvGrpSpPr>
        <p:grpSpPr>
          <a:xfrm>
            <a:off x="3505200" y="5334000"/>
            <a:ext cx="228600" cy="990600"/>
            <a:chOff x="2016" y="1824"/>
            <a:chExt cx="144" cy="624"/>
          </a:xfrm>
        </p:grpSpPr>
        <p:sp>
          <p:nvSpPr>
            <p:cNvPr id="20496" name="Line 21"/>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497" name="Line 22"/>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498" name="Line 23"/>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499" name="Line 24"/>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00" name="Line 25"/>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01" name="Line 26"/>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02" name="Line 27"/>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03" name="Line 28"/>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3" name="Group 29"/>
          <p:cNvGrpSpPr/>
          <p:nvPr/>
        </p:nvGrpSpPr>
        <p:grpSpPr>
          <a:xfrm>
            <a:off x="3810000" y="5334000"/>
            <a:ext cx="228600" cy="990600"/>
            <a:chOff x="2016" y="1824"/>
            <a:chExt cx="144" cy="624"/>
          </a:xfrm>
        </p:grpSpPr>
        <p:sp>
          <p:nvSpPr>
            <p:cNvPr id="20505" name="Line 30"/>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06" name="Line 31"/>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07" name="Line 32"/>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08" name="Line 33"/>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09" name="Line 34"/>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10" name="Line 35"/>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11" name="Line 36"/>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12" name="Line 37"/>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4" name="Group 38"/>
          <p:cNvGrpSpPr/>
          <p:nvPr/>
        </p:nvGrpSpPr>
        <p:grpSpPr>
          <a:xfrm>
            <a:off x="4114800" y="5334000"/>
            <a:ext cx="228600" cy="990600"/>
            <a:chOff x="2016" y="1824"/>
            <a:chExt cx="144" cy="624"/>
          </a:xfrm>
        </p:grpSpPr>
        <p:sp>
          <p:nvSpPr>
            <p:cNvPr id="20514" name="Line 39"/>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15" name="Line 40"/>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16" name="Line 41"/>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17" name="Line 42"/>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18" name="Line 43"/>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19" name="Line 44"/>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20" name="Line 45"/>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21" name="Line 46"/>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5" name="Group 47"/>
          <p:cNvGrpSpPr/>
          <p:nvPr/>
        </p:nvGrpSpPr>
        <p:grpSpPr>
          <a:xfrm>
            <a:off x="4419600" y="5334000"/>
            <a:ext cx="228600" cy="990600"/>
            <a:chOff x="2016" y="1824"/>
            <a:chExt cx="144" cy="624"/>
          </a:xfrm>
        </p:grpSpPr>
        <p:sp>
          <p:nvSpPr>
            <p:cNvPr id="20523" name="Line 48"/>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24" name="Line 49"/>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25" name="Line 50"/>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26" name="Line 51"/>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27" name="Line 52"/>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28" name="Line 53"/>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29" name="Line 54"/>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30" name="Line 55"/>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17" name="Group 56"/>
          <p:cNvGrpSpPr/>
          <p:nvPr/>
        </p:nvGrpSpPr>
        <p:grpSpPr>
          <a:xfrm>
            <a:off x="4724400" y="5334000"/>
            <a:ext cx="228600" cy="990600"/>
            <a:chOff x="2016" y="1824"/>
            <a:chExt cx="144" cy="624"/>
          </a:xfrm>
        </p:grpSpPr>
        <p:sp>
          <p:nvSpPr>
            <p:cNvPr id="20532" name="Line 57"/>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33" name="Line 58"/>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34" name="Line 59"/>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35" name="Line 60"/>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36" name="Line 61"/>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37" name="Line 62"/>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38" name="Line 63"/>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39" name="Line 64"/>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18" name="Group 65"/>
          <p:cNvGrpSpPr/>
          <p:nvPr/>
        </p:nvGrpSpPr>
        <p:grpSpPr>
          <a:xfrm>
            <a:off x="5029200" y="5334000"/>
            <a:ext cx="228600" cy="990600"/>
            <a:chOff x="2016" y="1824"/>
            <a:chExt cx="144" cy="624"/>
          </a:xfrm>
        </p:grpSpPr>
        <p:sp>
          <p:nvSpPr>
            <p:cNvPr id="20541" name="Line 66"/>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42" name="Line 67"/>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43" name="Line 68"/>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44" name="Line 69"/>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45" name="Line 70"/>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46" name="Line 71"/>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47" name="Line 72"/>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48" name="Line 73"/>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19" name="Group 74"/>
          <p:cNvGrpSpPr/>
          <p:nvPr/>
        </p:nvGrpSpPr>
        <p:grpSpPr>
          <a:xfrm>
            <a:off x="5334000" y="5334000"/>
            <a:ext cx="228600" cy="990600"/>
            <a:chOff x="2016" y="1824"/>
            <a:chExt cx="144" cy="624"/>
          </a:xfrm>
        </p:grpSpPr>
        <p:sp>
          <p:nvSpPr>
            <p:cNvPr id="20550" name="Line 75"/>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51" name="Line 76"/>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52" name="Line 77"/>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53" name="Line 78"/>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54" name="Line 79"/>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55" name="Line 80"/>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56" name="Line 81"/>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57" name="Line 82"/>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20" name="Group 83"/>
          <p:cNvGrpSpPr/>
          <p:nvPr/>
        </p:nvGrpSpPr>
        <p:grpSpPr>
          <a:xfrm>
            <a:off x="5638800" y="5334000"/>
            <a:ext cx="228600" cy="990600"/>
            <a:chOff x="2016" y="1824"/>
            <a:chExt cx="144" cy="624"/>
          </a:xfrm>
        </p:grpSpPr>
        <p:sp>
          <p:nvSpPr>
            <p:cNvPr id="20559" name="Line 84"/>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60" name="Line 85"/>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61" name="Line 86"/>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62" name="Line 87"/>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63" name="Line 88"/>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64" name="Line 89"/>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65" name="Line 90"/>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66" name="Line 91"/>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21" name="Group 92"/>
          <p:cNvGrpSpPr/>
          <p:nvPr/>
        </p:nvGrpSpPr>
        <p:grpSpPr>
          <a:xfrm>
            <a:off x="5943600" y="5334000"/>
            <a:ext cx="228600" cy="990600"/>
            <a:chOff x="2016" y="1824"/>
            <a:chExt cx="144" cy="624"/>
          </a:xfrm>
        </p:grpSpPr>
        <p:sp>
          <p:nvSpPr>
            <p:cNvPr id="20568" name="Line 93"/>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69" name="Line 94"/>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70" name="Line 95"/>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71" name="Line 96"/>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72" name="Line 97"/>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73" name="Line 98"/>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74" name="Line 99"/>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75" name="Line 100"/>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grpSp>
        <p:nvGrpSpPr>
          <p:cNvPr id="22" name="Group 101"/>
          <p:cNvGrpSpPr/>
          <p:nvPr/>
        </p:nvGrpSpPr>
        <p:grpSpPr>
          <a:xfrm>
            <a:off x="6248400" y="5334000"/>
            <a:ext cx="228600" cy="990600"/>
            <a:chOff x="2016" y="1824"/>
            <a:chExt cx="144" cy="624"/>
          </a:xfrm>
        </p:grpSpPr>
        <p:sp>
          <p:nvSpPr>
            <p:cNvPr id="20577" name="Line 102"/>
            <p:cNvSpPr/>
            <p:nvPr/>
          </p:nvSpPr>
          <p:spPr>
            <a:xfrm>
              <a:off x="2016" y="2358"/>
              <a:ext cx="144" cy="0"/>
            </a:xfrm>
            <a:prstGeom prst="line">
              <a:avLst/>
            </a:prstGeom>
            <a:ln w="57150" cap="flat" cmpd="sng">
              <a:solidFill>
                <a:schemeClr val="tx1"/>
              </a:solidFill>
              <a:prstDash val="solid"/>
              <a:round/>
              <a:headEnd type="none" w="med" len="med"/>
              <a:tailEnd type="none" w="med" len="med"/>
            </a:ln>
          </p:spPr>
        </p:sp>
        <p:sp>
          <p:nvSpPr>
            <p:cNvPr id="20578" name="Line 103"/>
            <p:cNvSpPr/>
            <p:nvPr/>
          </p:nvSpPr>
          <p:spPr>
            <a:xfrm>
              <a:off x="2016" y="2448"/>
              <a:ext cx="144" cy="0"/>
            </a:xfrm>
            <a:prstGeom prst="line">
              <a:avLst/>
            </a:prstGeom>
            <a:ln w="57150" cap="flat" cmpd="sng">
              <a:solidFill>
                <a:schemeClr val="tx1"/>
              </a:solidFill>
              <a:prstDash val="solid"/>
              <a:round/>
              <a:headEnd type="none" w="med" len="med"/>
              <a:tailEnd type="none" w="med" len="med"/>
            </a:ln>
          </p:spPr>
        </p:sp>
        <p:sp>
          <p:nvSpPr>
            <p:cNvPr id="20579" name="Line 104"/>
            <p:cNvSpPr/>
            <p:nvPr/>
          </p:nvSpPr>
          <p:spPr>
            <a:xfrm>
              <a:off x="2016" y="2269"/>
              <a:ext cx="144" cy="0"/>
            </a:xfrm>
            <a:prstGeom prst="line">
              <a:avLst/>
            </a:prstGeom>
            <a:ln w="57150" cap="flat" cmpd="sng">
              <a:solidFill>
                <a:schemeClr val="tx1"/>
              </a:solidFill>
              <a:prstDash val="solid"/>
              <a:round/>
              <a:headEnd type="none" w="med" len="med"/>
              <a:tailEnd type="none" w="med" len="med"/>
            </a:ln>
          </p:spPr>
        </p:sp>
        <p:sp>
          <p:nvSpPr>
            <p:cNvPr id="20580" name="Line 105"/>
            <p:cNvSpPr/>
            <p:nvPr/>
          </p:nvSpPr>
          <p:spPr>
            <a:xfrm>
              <a:off x="2016" y="2180"/>
              <a:ext cx="144" cy="0"/>
            </a:xfrm>
            <a:prstGeom prst="line">
              <a:avLst/>
            </a:prstGeom>
            <a:ln w="57150" cap="flat" cmpd="sng">
              <a:solidFill>
                <a:schemeClr val="tx1"/>
              </a:solidFill>
              <a:prstDash val="solid"/>
              <a:round/>
              <a:headEnd type="none" w="med" len="med"/>
              <a:tailEnd type="none" w="med" len="med"/>
            </a:ln>
          </p:spPr>
        </p:sp>
        <p:sp>
          <p:nvSpPr>
            <p:cNvPr id="20581" name="Line 106"/>
            <p:cNvSpPr/>
            <p:nvPr/>
          </p:nvSpPr>
          <p:spPr>
            <a:xfrm>
              <a:off x="2016" y="2002"/>
              <a:ext cx="144" cy="0"/>
            </a:xfrm>
            <a:prstGeom prst="line">
              <a:avLst/>
            </a:prstGeom>
            <a:ln w="57150" cap="flat" cmpd="sng">
              <a:solidFill>
                <a:schemeClr val="tx1"/>
              </a:solidFill>
              <a:prstDash val="solid"/>
              <a:round/>
              <a:headEnd type="none" w="med" len="med"/>
              <a:tailEnd type="none" w="med" len="med"/>
            </a:ln>
          </p:spPr>
        </p:sp>
        <p:sp>
          <p:nvSpPr>
            <p:cNvPr id="20582" name="Line 107"/>
            <p:cNvSpPr/>
            <p:nvPr/>
          </p:nvSpPr>
          <p:spPr>
            <a:xfrm>
              <a:off x="2016" y="2091"/>
              <a:ext cx="144" cy="0"/>
            </a:xfrm>
            <a:prstGeom prst="line">
              <a:avLst/>
            </a:prstGeom>
            <a:ln w="57150" cap="flat" cmpd="sng">
              <a:solidFill>
                <a:schemeClr val="tx1"/>
              </a:solidFill>
              <a:prstDash val="solid"/>
              <a:round/>
              <a:headEnd type="none" w="med" len="med"/>
              <a:tailEnd type="none" w="med" len="med"/>
            </a:ln>
          </p:spPr>
        </p:sp>
        <p:sp>
          <p:nvSpPr>
            <p:cNvPr id="20583" name="Line 108"/>
            <p:cNvSpPr/>
            <p:nvPr/>
          </p:nvSpPr>
          <p:spPr>
            <a:xfrm>
              <a:off x="2016" y="1913"/>
              <a:ext cx="144" cy="0"/>
            </a:xfrm>
            <a:prstGeom prst="line">
              <a:avLst/>
            </a:prstGeom>
            <a:ln w="57150" cap="flat" cmpd="sng">
              <a:solidFill>
                <a:schemeClr val="tx1"/>
              </a:solidFill>
              <a:prstDash val="solid"/>
              <a:round/>
              <a:headEnd type="none" w="med" len="med"/>
              <a:tailEnd type="none" w="med" len="med"/>
            </a:ln>
          </p:spPr>
        </p:sp>
        <p:sp>
          <p:nvSpPr>
            <p:cNvPr id="20584" name="Line 109"/>
            <p:cNvSpPr/>
            <p:nvPr/>
          </p:nvSpPr>
          <p:spPr>
            <a:xfrm>
              <a:off x="2016" y="1824"/>
              <a:ext cx="144" cy="0"/>
            </a:xfrm>
            <a:prstGeom prst="line">
              <a:avLst/>
            </a:prstGeom>
            <a:ln w="57150" cap="flat" cmpd="sng">
              <a:solidFill>
                <a:schemeClr val="tx1"/>
              </a:solidFill>
              <a:prstDash val="solid"/>
              <a:round/>
              <a:headEnd type="none" w="med" len="med"/>
              <a:tailEnd type="none" w="med" len="med"/>
            </a:ln>
          </p:spPr>
        </p:sp>
      </p:grpSp>
      <p:sp>
        <p:nvSpPr>
          <p:cNvPr id="109" name="Text Box 110"/>
          <p:cNvSpPr txBox="1"/>
          <p:nvPr/>
        </p:nvSpPr>
        <p:spPr>
          <a:xfrm>
            <a:off x="2076450" y="5562600"/>
            <a:ext cx="906463" cy="523875"/>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并行</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667"/>
                                        </p:tgtEl>
                                        <p:attrNameLst>
                                          <p:attrName>style.visibility</p:attrName>
                                        </p:attrNameLst>
                                      </p:cBhvr>
                                      <p:to>
                                        <p:strVal val="visible"/>
                                      </p:to>
                                    </p:set>
                                    <p:animEffect transition="in" filter="blinds(horizontal)">
                                      <p:cBhvr>
                                        <p:cTn id="7" dur="500"/>
                                        <p:tgtEl>
                                          <p:spTgt spid="4976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7667">
                                            <p:txEl>
                                              <p:charRg st="0" end="28"/>
                                            </p:txEl>
                                          </p:spTgt>
                                        </p:tgtEl>
                                        <p:attrNameLst>
                                          <p:attrName>style.visibility</p:attrName>
                                        </p:attrNameLst>
                                      </p:cBhvr>
                                      <p:to>
                                        <p:strVal val="visible"/>
                                      </p:to>
                                    </p:set>
                                    <p:animEffect transition="in" filter="blinds(horizontal)">
                                      <p:cBhvr>
                                        <p:cTn id="10" dur="500"/>
                                        <p:tgtEl>
                                          <p:spTgt spid="497667">
                                            <p:txEl>
                                              <p:charRg st="0" end="28"/>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7667">
                                            <p:txEl>
                                              <p:charRg st="28" end="87"/>
                                            </p:txEl>
                                          </p:spTgt>
                                        </p:tgtEl>
                                        <p:attrNameLst>
                                          <p:attrName>style.visibility</p:attrName>
                                        </p:attrNameLst>
                                      </p:cBhvr>
                                      <p:to>
                                        <p:strVal val="visible"/>
                                      </p:to>
                                    </p:set>
                                    <p:animEffect transition="in" filter="blinds(horizontal)">
                                      <p:cBhvr>
                                        <p:cTn id="13" dur="500"/>
                                        <p:tgtEl>
                                          <p:spTgt spid="497667">
                                            <p:txEl>
                                              <p:charRg st="28" end="8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97667">
                                            <p:txEl>
                                              <p:charRg st="87" end="108"/>
                                            </p:txEl>
                                          </p:spTgt>
                                        </p:tgtEl>
                                        <p:attrNameLst>
                                          <p:attrName>style.visibility</p:attrName>
                                        </p:attrNameLst>
                                      </p:cBhvr>
                                      <p:to>
                                        <p:strVal val="visible"/>
                                      </p:to>
                                    </p:set>
                                    <p:animEffect transition="in" filter="blinds(horizontal)">
                                      <p:cBhvr>
                                        <p:cTn id="18" dur="500"/>
                                        <p:tgtEl>
                                          <p:spTgt spid="497667">
                                            <p:txEl>
                                              <p:charRg st="87" end="10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lide(fromLeft)">
                                      <p:cBhvr>
                                        <p:cTn id="28" dur="500"/>
                                        <p:tgtEl>
                                          <p:spTgt spid="6"/>
                                        </p:tgtEl>
                                      </p:cBhvr>
                                    </p:animEffect>
                                  </p:childTnLst>
                                </p:cTn>
                              </p:par>
                            </p:childTnLst>
                          </p:cTn>
                        </p:par>
                        <p:par>
                          <p:cTn id="29" fill="hold">
                            <p:stCondLst>
                              <p:cond delay="500"/>
                            </p:stCondLst>
                            <p:childTnLst>
                              <p:par>
                                <p:cTn id="30" presetID="12" presetClass="entr" presetSubtype="8"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Left)">
                                      <p:cBhvr>
                                        <p:cTn id="32" dur="500"/>
                                        <p:tgtEl>
                                          <p:spTgt spid="7"/>
                                        </p:tgtEl>
                                      </p:cBhvr>
                                    </p:animEffect>
                                  </p:childTnLst>
                                </p:cTn>
                              </p:par>
                            </p:childTnLst>
                          </p:cTn>
                        </p:par>
                        <p:par>
                          <p:cTn id="33" fill="hold">
                            <p:stCondLst>
                              <p:cond delay="1000"/>
                            </p:stCondLst>
                            <p:childTnLst>
                              <p:par>
                                <p:cTn id="34" presetID="12" presetClass="entr" presetSubtype="8"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slide(fromLeft)">
                                      <p:cBhvr>
                                        <p:cTn id="36" dur="500"/>
                                        <p:tgtEl>
                                          <p:spTgt spid="8"/>
                                        </p:tgtEl>
                                      </p:cBhvr>
                                    </p:animEffect>
                                  </p:childTnLst>
                                </p:cTn>
                              </p:par>
                            </p:childTnLst>
                          </p:cTn>
                        </p:par>
                        <p:par>
                          <p:cTn id="37" fill="hold">
                            <p:stCondLst>
                              <p:cond delay="1500"/>
                            </p:stCondLst>
                            <p:childTnLst>
                              <p:par>
                                <p:cTn id="38" presetID="12" presetClass="entr" presetSubtype="8"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lide(fromLeft)">
                                      <p:cBhvr>
                                        <p:cTn id="40" dur="500"/>
                                        <p:tgtEl>
                                          <p:spTgt spid="9"/>
                                        </p:tgtEl>
                                      </p:cBhvr>
                                    </p:animEffect>
                                  </p:childTnLst>
                                </p:cTn>
                              </p:par>
                            </p:childTnLst>
                          </p:cTn>
                        </p:par>
                        <p:par>
                          <p:cTn id="41" fill="hold">
                            <p:stCondLst>
                              <p:cond delay="2000"/>
                            </p:stCondLst>
                            <p:childTnLst>
                              <p:par>
                                <p:cTn id="42" presetID="12" presetClass="entr" presetSubtype="8"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slide(fromLeft)">
                                      <p:cBhvr>
                                        <p:cTn id="44" dur="500"/>
                                        <p:tgtEl>
                                          <p:spTgt spid="10"/>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slide(fromLeft)">
                                      <p:cBhvr>
                                        <p:cTn id="48" dur="500"/>
                                        <p:tgtEl>
                                          <p:spTgt spid="11"/>
                                        </p:tgtEl>
                                      </p:cBhvr>
                                    </p:animEffect>
                                  </p:childTnLst>
                                </p:cTn>
                              </p:par>
                            </p:childTnLst>
                          </p:cTn>
                        </p:par>
                        <p:par>
                          <p:cTn id="49" fill="hold">
                            <p:stCondLst>
                              <p:cond delay="3000"/>
                            </p:stCondLst>
                            <p:childTnLst>
                              <p:par>
                                <p:cTn id="50" presetID="12" presetClass="entr" presetSubtype="8"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lide(fromLeft)">
                                      <p:cBhvr>
                                        <p:cTn id="52" dur="500"/>
                                        <p:tgtEl>
                                          <p:spTgt spid="12"/>
                                        </p:tgtEl>
                                      </p:cBhvr>
                                    </p:animEffect>
                                  </p:childTnLst>
                                </p:cTn>
                              </p:par>
                            </p:childTnLst>
                          </p:cTn>
                        </p:par>
                        <p:par>
                          <p:cTn id="53" fill="hold">
                            <p:stCondLst>
                              <p:cond delay="3500"/>
                            </p:stCondLst>
                            <p:childTnLst>
                              <p:par>
                                <p:cTn id="54" presetID="12" presetClass="entr" presetSubtype="8"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slide(fromLeft)">
                                      <p:cBhvr>
                                        <p:cTn id="56" dur="500"/>
                                        <p:tgtEl>
                                          <p:spTgt spid="13"/>
                                        </p:tgtEl>
                                      </p:cBhvr>
                                    </p:animEffect>
                                  </p:childTnLst>
                                </p:cTn>
                              </p:par>
                            </p:childTnLst>
                          </p:cTn>
                        </p:par>
                        <p:par>
                          <p:cTn id="57" fill="hold">
                            <p:stCondLst>
                              <p:cond delay="4000"/>
                            </p:stCondLst>
                            <p:childTnLst>
                              <p:par>
                                <p:cTn id="58" presetID="12" presetClass="entr" presetSubtype="8"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slide(fromLeft)">
                                      <p:cBhvr>
                                        <p:cTn id="60" dur="500"/>
                                        <p:tgtEl>
                                          <p:spTgt spid="14"/>
                                        </p:tgtEl>
                                      </p:cBhvr>
                                    </p:animEffect>
                                  </p:childTnLst>
                                </p:cTn>
                              </p:par>
                            </p:childTnLst>
                          </p:cTn>
                        </p:par>
                        <p:par>
                          <p:cTn id="61" fill="hold">
                            <p:stCondLst>
                              <p:cond delay="4500"/>
                            </p:stCondLst>
                            <p:childTnLst>
                              <p:par>
                                <p:cTn id="62" presetID="12" presetClass="entr" presetSubtype="8"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slide(fromLeft)">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blinds(horizontal)">
                                      <p:cBhvr>
                                        <p:cTn id="69" dur="500"/>
                                        <p:tgtEl>
                                          <p:spTgt spid="109"/>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8"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slide(fromLeft)">
                                      <p:cBhvr>
                                        <p:cTn id="74" dur="500"/>
                                        <p:tgtEl>
                                          <p:spTgt spid="2"/>
                                        </p:tgtEl>
                                      </p:cBhvr>
                                    </p:animEffect>
                                  </p:childTnLst>
                                </p:cTn>
                              </p:par>
                            </p:childTnLst>
                          </p:cTn>
                        </p:par>
                        <p:par>
                          <p:cTn id="75" fill="hold">
                            <p:stCondLst>
                              <p:cond delay="500"/>
                            </p:stCondLst>
                            <p:childTnLst>
                              <p:par>
                                <p:cTn id="76" presetID="12" presetClass="entr" presetSubtype="8"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slide(fromLeft)">
                                      <p:cBhvr>
                                        <p:cTn id="78" dur="500"/>
                                        <p:tgtEl>
                                          <p:spTgt spid="3"/>
                                        </p:tgtEl>
                                      </p:cBhvr>
                                    </p:animEffect>
                                  </p:childTnLst>
                                </p:cTn>
                              </p:par>
                            </p:childTnLst>
                          </p:cTn>
                        </p:par>
                        <p:par>
                          <p:cTn id="79" fill="hold">
                            <p:stCondLst>
                              <p:cond delay="1000"/>
                            </p:stCondLst>
                            <p:childTnLst>
                              <p:par>
                                <p:cTn id="80" presetID="12" presetClass="entr" presetSubtype="8"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slide(fromLeft)">
                                      <p:cBhvr>
                                        <p:cTn id="82" dur="500"/>
                                        <p:tgtEl>
                                          <p:spTgt spid="4"/>
                                        </p:tgtEl>
                                      </p:cBhvr>
                                    </p:animEffect>
                                  </p:childTnLst>
                                </p:cTn>
                              </p:par>
                            </p:childTnLst>
                          </p:cTn>
                        </p:par>
                        <p:par>
                          <p:cTn id="83" fill="hold">
                            <p:stCondLst>
                              <p:cond delay="1500"/>
                            </p:stCondLst>
                            <p:childTnLst>
                              <p:par>
                                <p:cTn id="84" presetID="1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slide(fromLeft)">
                                      <p:cBhvr>
                                        <p:cTn id="86" dur="500"/>
                                        <p:tgtEl>
                                          <p:spTgt spid="5"/>
                                        </p:tgtEl>
                                      </p:cBhvr>
                                    </p:animEffect>
                                  </p:childTnLst>
                                </p:cTn>
                              </p:par>
                            </p:childTnLst>
                          </p:cTn>
                        </p:par>
                        <p:par>
                          <p:cTn id="87" fill="hold">
                            <p:stCondLst>
                              <p:cond delay="2000"/>
                            </p:stCondLst>
                            <p:childTnLst>
                              <p:par>
                                <p:cTn id="88" presetID="12" presetClass="entr" presetSubtype="8" fill="hold" nodeType="after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slide(fromLeft)">
                                      <p:cBhvr>
                                        <p:cTn id="90" dur="500"/>
                                        <p:tgtEl>
                                          <p:spTgt spid="17"/>
                                        </p:tgtEl>
                                      </p:cBhvr>
                                    </p:animEffect>
                                  </p:childTnLst>
                                </p:cTn>
                              </p:par>
                            </p:childTnLst>
                          </p:cTn>
                        </p:par>
                        <p:par>
                          <p:cTn id="91" fill="hold">
                            <p:stCondLst>
                              <p:cond delay="2500"/>
                            </p:stCondLst>
                            <p:childTnLst>
                              <p:par>
                                <p:cTn id="92" presetID="12" presetClass="entr" presetSubtype="8" fill="hold" nodeType="after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slide(fromLeft)">
                                      <p:cBhvr>
                                        <p:cTn id="94" dur="500"/>
                                        <p:tgtEl>
                                          <p:spTgt spid="18"/>
                                        </p:tgtEl>
                                      </p:cBhvr>
                                    </p:animEffect>
                                  </p:childTnLst>
                                </p:cTn>
                              </p:par>
                            </p:childTnLst>
                          </p:cTn>
                        </p:par>
                        <p:par>
                          <p:cTn id="95" fill="hold">
                            <p:stCondLst>
                              <p:cond delay="3000"/>
                            </p:stCondLst>
                            <p:childTnLst>
                              <p:par>
                                <p:cTn id="96" presetID="12" presetClass="entr" presetSubtype="8" fill="hold"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slide(fromLeft)">
                                      <p:cBhvr>
                                        <p:cTn id="98" dur="500"/>
                                        <p:tgtEl>
                                          <p:spTgt spid="19"/>
                                        </p:tgtEl>
                                      </p:cBhvr>
                                    </p:animEffect>
                                  </p:childTnLst>
                                </p:cTn>
                              </p:par>
                            </p:childTnLst>
                          </p:cTn>
                        </p:par>
                        <p:par>
                          <p:cTn id="99" fill="hold">
                            <p:stCondLst>
                              <p:cond delay="3500"/>
                            </p:stCondLst>
                            <p:childTnLst>
                              <p:par>
                                <p:cTn id="100" presetID="12" presetClass="entr" presetSubtype="8" fill="hold" nodeType="after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slide(fromLeft)">
                                      <p:cBhvr>
                                        <p:cTn id="102" dur="500"/>
                                        <p:tgtEl>
                                          <p:spTgt spid="20"/>
                                        </p:tgtEl>
                                      </p:cBhvr>
                                    </p:animEffect>
                                  </p:childTnLst>
                                </p:cTn>
                              </p:par>
                            </p:childTnLst>
                          </p:cTn>
                        </p:par>
                        <p:par>
                          <p:cTn id="103" fill="hold">
                            <p:stCondLst>
                              <p:cond delay="4000"/>
                            </p:stCondLst>
                            <p:childTnLst>
                              <p:par>
                                <p:cTn id="104" presetID="12" presetClass="entr" presetSubtype="8" fill="hold" nodeType="after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slide(fromLeft)">
                                      <p:cBhvr>
                                        <p:cTn id="106" dur="500"/>
                                        <p:tgtEl>
                                          <p:spTgt spid="21"/>
                                        </p:tgtEl>
                                      </p:cBhvr>
                                    </p:animEffect>
                                  </p:childTnLst>
                                </p:cTn>
                              </p:par>
                            </p:childTnLst>
                          </p:cTn>
                        </p:par>
                        <p:par>
                          <p:cTn id="107" fill="hold">
                            <p:stCondLst>
                              <p:cond delay="4500"/>
                            </p:stCondLst>
                            <p:childTnLst>
                              <p:par>
                                <p:cTn id="108" presetID="12" presetClass="entr" presetSubtype="8" fill="hold" nodeType="after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slide(fromLeft)">
                                      <p:cBhvr>
                                        <p:cTn id="1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nimBg="1" build="p"/>
      <p:bldP spid="16" grpId="0"/>
      <p:bldP spid="10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3" name="Text Box 3"/>
          <p:cNvSpPr txBox="1"/>
          <p:nvPr/>
        </p:nvSpPr>
        <p:spPr>
          <a:xfrm>
            <a:off x="468313" y="449263"/>
            <a:ext cx="7453312" cy="1244600"/>
          </a:xfrm>
          <a:prstGeom prst="rect">
            <a:avLst/>
          </a:prstGeom>
          <a:solidFill>
            <a:schemeClr val="bg1"/>
          </a:solidFill>
          <a:ln w="9525" cap="flat" cmpd="sng">
            <a:solidFill>
              <a:srgbClr val="2709BB"/>
            </a:solidFill>
            <a:prstDash val="solid"/>
            <a:miter/>
            <a:headEnd type="none" w="med" len="med"/>
            <a:tailEnd type="none" w="med" len="med"/>
          </a:ln>
        </p:spPr>
        <p:txBody>
          <a:bodyPr anchor="t" anchorCtr="0">
            <a:spAutoFit/>
          </a:bodyPr>
          <a:p>
            <a:pPr>
              <a:lnSpc>
                <a:spcPct val="90000"/>
              </a:lnSpc>
              <a:spcBef>
                <a:spcPct val="20000"/>
              </a:spcBef>
              <a:buFont typeface="Wingdings" panose="05000000000000000000" pitchFamily="2" charset="2"/>
            </a:pPr>
            <a:r>
              <a:rPr lang="zh-CN" altLang="en-US" sz="2800" dirty="0">
                <a:solidFill>
                  <a:srgbClr val="2709BB"/>
                </a:solidFill>
                <a:latin typeface="微软雅黑 Light" panose="020B0502040204020203" pitchFamily="34" charset="-122"/>
                <a:ea typeface="微软雅黑 Light" panose="020B0502040204020203" pitchFamily="34" charset="-122"/>
              </a:rPr>
              <a:t>下图是三总线的另外一种形式，处理器与高速缓冲存储器</a:t>
            </a:r>
            <a:r>
              <a:rPr lang="en-US" altLang="zh-CN" sz="2800" dirty="0">
                <a:solidFill>
                  <a:srgbClr val="2709BB"/>
                </a:solidFill>
                <a:latin typeface="微软雅黑 Light" panose="020B0502040204020203" pitchFamily="34" charset="-122"/>
                <a:ea typeface="微软雅黑 Light" panose="020B0502040204020203" pitchFamily="34" charset="-122"/>
              </a:rPr>
              <a:t>Cache</a:t>
            </a:r>
            <a:r>
              <a:rPr lang="zh-CN" altLang="en-US" sz="2800" dirty="0">
                <a:solidFill>
                  <a:srgbClr val="2709BB"/>
                </a:solidFill>
                <a:latin typeface="微软雅黑 Light" panose="020B0502040204020203" pitchFamily="34" charset="-122"/>
                <a:ea typeface="微软雅黑 Light" panose="020B0502040204020203" pitchFamily="34" charset="-122"/>
              </a:rPr>
              <a:t>之间有一条局部总线，它将</a:t>
            </a:r>
            <a:r>
              <a:rPr lang="en-US" altLang="zh-CN" sz="2800" dirty="0">
                <a:solidFill>
                  <a:srgbClr val="2709BB"/>
                </a:solidFill>
                <a:latin typeface="微软雅黑 Light" panose="020B0502040204020203" pitchFamily="34" charset="-122"/>
                <a:ea typeface="微软雅黑 Light" panose="020B0502040204020203" pitchFamily="34" charset="-122"/>
              </a:rPr>
              <a:t>CPU</a:t>
            </a:r>
            <a:r>
              <a:rPr lang="zh-CN" altLang="en-US" sz="2800" dirty="0">
                <a:solidFill>
                  <a:srgbClr val="2709BB"/>
                </a:solidFill>
                <a:latin typeface="微软雅黑 Light" panose="020B0502040204020203" pitchFamily="34" charset="-122"/>
                <a:ea typeface="微软雅黑 Light" panose="020B0502040204020203" pitchFamily="34" charset="-122"/>
              </a:rPr>
              <a:t>与</a:t>
            </a:r>
            <a:r>
              <a:rPr lang="en-US" altLang="zh-CN" sz="2800" dirty="0">
                <a:solidFill>
                  <a:srgbClr val="2709BB"/>
                </a:solidFill>
                <a:latin typeface="微软雅黑 Light" panose="020B0502040204020203" pitchFamily="34" charset="-122"/>
                <a:ea typeface="微软雅黑 Light" panose="020B0502040204020203" pitchFamily="34" charset="-122"/>
              </a:rPr>
              <a:t>Cache</a:t>
            </a:r>
            <a:r>
              <a:rPr lang="zh-CN" altLang="en-US" sz="2800" dirty="0">
                <a:solidFill>
                  <a:srgbClr val="2709BB"/>
                </a:solidFill>
                <a:latin typeface="微软雅黑 Light" panose="020B0502040204020203" pitchFamily="34" charset="-122"/>
                <a:ea typeface="微软雅黑 Light" panose="020B0502040204020203" pitchFamily="34" charset="-122"/>
              </a:rPr>
              <a:t>或与更多的局部设备连接。</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grpSp>
        <p:nvGrpSpPr>
          <p:cNvPr id="2" name="Group 6"/>
          <p:cNvGrpSpPr/>
          <p:nvPr/>
        </p:nvGrpSpPr>
        <p:grpSpPr>
          <a:xfrm>
            <a:off x="457200" y="1782763"/>
            <a:ext cx="8763000" cy="4572000"/>
            <a:chOff x="288" y="1104"/>
            <a:chExt cx="5520" cy="2880"/>
          </a:xfrm>
        </p:grpSpPr>
        <p:sp>
          <p:nvSpPr>
            <p:cNvPr id="57347" name="Line 7"/>
            <p:cNvSpPr/>
            <p:nvPr/>
          </p:nvSpPr>
          <p:spPr>
            <a:xfrm>
              <a:off x="807" y="3539"/>
              <a:ext cx="1" cy="409"/>
            </a:xfrm>
            <a:prstGeom prst="line">
              <a:avLst/>
            </a:prstGeom>
            <a:ln w="38100" cap="flat" cmpd="sng">
              <a:solidFill>
                <a:schemeClr val="tx1"/>
              </a:solidFill>
              <a:prstDash val="solid"/>
              <a:round/>
              <a:headEnd type="none" w="med" len="med"/>
              <a:tailEnd type="none" w="med" len="med"/>
            </a:ln>
          </p:spPr>
        </p:sp>
        <p:sp>
          <p:nvSpPr>
            <p:cNvPr id="57348" name="Rectangle 8"/>
            <p:cNvSpPr/>
            <p:nvPr/>
          </p:nvSpPr>
          <p:spPr>
            <a:xfrm>
              <a:off x="432" y="3183"/>
              <a:ext cx="751" cy="35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49" name="Rectangle 9"/>
            <p:cNvSpPr/>
            <p:nvPr/>
          </p:nvSpPr>
          <p:spPr>
            <a:xfrm>
              <a:off x="518" y="3222"/>
              <a:ext cx="874" cy="233"/>
            </a:xfrm>
            <a:prstGeom prst="rect">
              <a:avLst/>
            </a:prstGeom>
            <a:noFill/>
            <a:ln w="9525">
              <a:noFill/>
            </a:ln>
          </p:spPr>
          <p:txBody>
            <a:bodyPr lIns="0" tIns="0" rIns="0" bIns="0" anchor="t" anchorCtr="0">
              <a:spAutoFit/>
            </a:bodyPr>
            <a:p>
              <a:r>
                <a:rPr lang="zh-CN" altLang="en-US" sz="2400" dirty="0">
                  <a:latin typeface="宋体" panose="02010600030101010101" pitchFamily="2" charset="-122"/>
                  <a:ea typeface="宋体" panose="02010600030101010101" pitchFamily="2" charset="-122"/>
                </a:rPr>
                <a:t>局域网</a:t>
              </a:r>
              <a:endParaRPr lang="zh-CN" altLang="en-US" sz="2400" dirty="0">
                <a:latin typeface="Times New Roman" panose="02020603050405020304" pitchFamily="18" charset="0"/>
                <a:ea typeface="宋体" panose="02010600030101010101" pitchFamily="2" charset="-122"/>
              </a:endParaRPr>
            </a:p>
          </p:txBody>
        </p:sp>
        <p:sp>
          <p:nvSpPr>
            <p:cNvPr id="57350" name="Rectangle 10"/>
            <p:cNvSpPr/>
            <p:nvPr/>
          </p:nvSpPr>
          <p:spPr>
            <a:xfrm>
              <a:off x="2538" y="2400"/>
              <a:ext cx="900" cy="269"/>
            </a:xfrm>
            <a:prstGeom prst="rect">
              <a:avLst/>
            </a:prstGeom>
            <a:noFill/>
            <a:ln w="9525">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系统总线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7351" name="Freeform 11"/>
            <p:cNvSpPr/>
            <p:nvPr/>
          </p:nvSpPr>
          <p:spPr>
            <a:xfrm>
              <a:off x="641" y="2677"/>
              <a:ext cx="4695" cy="107"/>
            </a:xfrm>
            <a:custGeom>
              <a:avLst/>
              <a:gdLst/>
              <a:ahLst/>
              <a:cxnLst>
                <a:cxn ang="0">
                  <a:pos x="0" y="0"/>
                </a:cxn>
                <a:cxn ang="0">
                  <a:pos x="149" y="1"/>
                </a:cxn>
                <a:cxn ang="0">
                  <a:pos x="149" y="1"/>
                </a:cxn>
                <a:cxn ang="0">
                  <a:pos x="4544" y="1"/>
                </a:cxn>
                <a:cxn ang="0">
                  <a:pos x="4544" y="1"/>
                </a:cxn>
                <a:cxn ang="0">
                  <a:pos x="4695" y="0"/>
                </a:cxn>
                <a:cxn ang="0">
                  <a:pos x="4544" y="0"/>
                </a:cxn>
                <a:cxn ang="0">
                  <a:pos x="4544" y="0"/>
                </a:cxn>
                <a:cxn ang="0">
                  <a:pos x="149" y="0"/>
                </a:cxn>
                <a:cxn ang="0">
                  <a:pos x="149" y="0"/>
                </a:cxn>
                <a:cxn ang="0">
                  <a:pos x="0" y="0"/>
                </a:cxn>
              </a:cxnLst>
              <a:pathLst>
                <a:path w="4695" h="224">
                  <a:moveTo>
                    <a:pt x="0" y="113"/>
                  </a:moveTo>
                  <a:lnTo>
                    <a:pt x="149" y="224"/>
                  </a:lnTo>
                  <a:lnTo>
                    <a:pt x="149" y="178"/>
                  </a:lnTo>
                  <a:lnTo>
                    <a:pt x="4544" y="178"/>
                  </a:lnTo>
                  <a:lnTo>
                    <a:pt x="4544" y="224"/>
                  </a:lnTo>
                  <a:lnTo>
                    <a:pt x="4695" y="113"/>
                  </a:lnTo>
                  <a:lnTo>
                    <a:pt x="4544" y="0"/>
                  </a:lnTo>
                  <a:lnTo>
                    <a:pt x="4544" y="46"/>
                  </a:lnTo>
                  <a:lnTo>
                    <a:pt x="149" y="46"/>
                  </a:lnTo>
                  <a:lnTo>
                    <a:pt x="149" y="0"/>
                  </a:lnTo>
                  <a:lnTo>
                    <a:pt x="0" y="113"/>
                  </a:lnTo>
                  <a:close/>
                </a:path>
              </a:pathLst>
            </a:custGeom>
            <a:solidFill>
              <a:schemeClr val="tx1"/>
            </a:solidFill>
            <a:ln w="19050" cap="flat" cmpd="sng">
              <a:solidFill>
                <a:schemeClr val="tx1"/>
              </a:solidFill>
              <a:prstDash val="solid"/>
              <a:round/>
              <a:headEnd type="none" w="med" len="med"/>
              <a:tailEnd type="none" w="med" len="med"/>
            </a:ln>
          </p:spPr>
          <p:txBody>
            <a:bodyPr/>
            <a:p>
              <a:endParaRPr lang="zh-CN" altLang="en-US"/>
            </a:p>
          </p:txBody>
        </p:sp>
        <p:sp>
          <p:nvSpPr>
            <p:cNvPr id="57352" name="Rectangle 12"/>
            <p:cNvSpPr/>
            <p:nvPr/>
          </p:nvSpPr>
          <p:spPr>
            <a:xfrm>
              <a:off x="1211" y="1296"/>
              <a:ext cx="847" cy="347"/>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53" name="Rectangle 13"/>
            <p:cNvSpPr/>
            <p:nvPr/>
          </p:nvSpPr>
          <p:spPr>
            <a:xfrm>
              <a:off x="1452" y="1354"/>
              <a:ext cx="756" cy="233"/>
            </a:xfrm>
            <a:prstGeom prst="rect">
              <a:avLst/>
            </a:prstGeom>
            <a:noFill/>
            <a:ln w="38100">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CPU</a:t>
              </a:r>
              <a:endParaRPr lang="en-US" altLang="zh-CN" sz="2400" dirty="0">
                <a:latin typeface="Times New Roman" panose="02020603050405020304" pitchFamily="18" charset="0"/>
                <a:ea typeface="宋体" panose="02010600030101010101" pitchFamily="2" charset="-122"/>
              </a:endParaRPr>
            </a:p>
          </p:txBody>
        </p:sp>
        <p:sp>
          <p:nvSpPr>
            <p:cNvPr id="57354" name="Rectangle 14"/>
            <p:cNvSpPr/>
            <p:nvPr/>
          </p:nvSpPr>
          <p:spPr>
            <a:xfrm>
              <a:off x="3569" y="1296"/>
              <a:ext cx="847" cy="347"/>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55" name="Rectangle 15"/>
            <p:cNvSpPr/>
            <p:nvPr/>
          </p:nvSpPr>
          <p:spPr>
            <a:xfrm>
              <a:off x="3742" y="1354"/>
              <a:ext cx="866" cy="233"/>
            </a:xfrm>
            <a:prstGeom prst="rect">
              <a:avLst/>
            </a:prstGeom>
            <a:noFill/>
            <a:ln w="952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Cache</a:t>
              </a:r>
              <a:endParaRPr lang="en-US" altLang="zh-CN" sz="2400" dirty="0">
                <a:latin typeface="Times New Roman" panose="02020603050405020304" pitchFamily="18" charset="0"/>
                <a:ea typeface="宋体" panose="02010600030101010101" pitchFamily="2" charset="-122"/>
              </a:endParaRPr>
            </a:p>
          </p:txBody>
        </p:sp>
        <p:sp>
          <p:nvSpPr>
            <p:cNvPr id="57356" name="Rectangle 16"/>
            <p:cNvSpPr/>
            <p:nvPr/>
          </p:nvSpPr>
          <p:spPr>
            <a:xfrm>
              <a:off x="2517" y="1296"/>
              <a:ext cx="603" cy="231"/>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57" name="Rectangle 17"/>
            <p:cNvSpPr/>
            <p:nvPr/>
          </p:nvSpPr>
          <p:spPr>
            <a:xfrm>
              <a:off x="2367" y="1104"/>
              <a:ext cx="900" cy="269"/>
            </a:xfrm>
            <a:prstGeom prst="rect">
              <a:avLst/>
            </a:prstGeom>
            <a:noFill/>
            <a:ln w="9525">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局部总线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7358" name="Freeform 18"/>
            <p:cNvSpPr/>
            <p:nvPr/>
          </p:nvSpPr>
          <p:spPr>
            <a:xfrm>
              <a:off x="2064" y="1392"/>
              <a:ext cx="1507" cy="96"/>
            </a:xfrm>
            <a:custGeom>
              <a:avLst/>
              <a:gdLst/>
              <a:ahLst/>
              <a:cxnLst>
                <a:cxn ang="0">
                  <a:pos x="0" y="3"/>
                </a:cxn>
                <a:cxn ang="0">
                  <a:pos x="232" y="7"/>
                </a:cxn>
                <a:cxn ang="0">
                  <a:pos x="232" y="5"/>
                </a:cxn>
                <a:cxn ang="0">
                  <a:pos x="2025" y="5"/>
                </a:cxn>
                <a:cxn ang="0">
                  <a:pos x="2025" y="7"/>
                </a:cxn>
                <a:cxn ang="0">
                  <a:pos x="2256" y="3"/>
                </a:cxn>
                <a:cxn ang="0">
                  <a:pos x="2025" y="0"/>
                </a:cxn>
                <a:cxn ang="0">
                  <a:pos x="2025" y="2"/>
                </a:cxn>
                <a:cxn ang="0">
                  <a:pos x="232" y="2"/>
                </a:cxn>
                <a:cxn ang="0">
                  <a:pos x="232" y="0"/>
                </a:cxn>
                <a:cxn ang="0">
                  <a:pos x="0" y="3"/>
                </a:cxn>
              </a:cxnLst>
              <a:pathLst>
                <a:path w="1409" h="149">
                  <a:moveTo>
                    <a:pt x="0" y="74"/>
                  </a:moveTo>
                  <a:lnTo>
                    <a:pt x="145" y="149"/>
                  </a:lnTo>
                  <a:lnTo>
                    <a:pt x="145" y="111"/>
                  </a:lnTo>
                  <a:lnTo>
                    <a:pt x="1264" y="111"/>
                  </a:lnTo>
                  <a:lnTo>
                    <a:pt x="1264" y="149"/>
                  </a:lnTo>
                  <a:lnTo>
                    <a:pt x="1409" y="74"/>
                  </a:lnTo>
                  <a:lnTo>
                    <a:pt x="1264" y="0"/>
                  </a:lnTo>
                  <a:lnTo>
                    <a:pt x="1264" y="38"/>
                  </a:lnTo>
                  <a:lnTo>
                    <a:pt x="145" y="38"/>
                  </a:lnTo>
                  <a:lnTo>
                    <a:pt x="145" y="0"/>
                  </a:lnTo>
                  <a:lnTo>
                    <a:pt x="0" y="74"/>
                  </a:lnTo>
                  <a:close/>
                </a:path>
              </a:pathLst>
            </a:custGeom>
            <a:solidFill>
              <a:schemeClr val="tx1"/>
            </a:solidFill>
            <a:ln w="19050" cap="flat" cmpd="sng">
              <a:solidFill>
                <a:schemeClr val="tx1"/>
              </a:solidFill>
              <a:prstDash val="solid"/>
              <a:round/>
              <a:headEnd type="none" w="med" len="med"/>
              <a:tailEnd type="none" w="med" len="med"/>
            </a:ln>
          </p:spPr>
          <p:txBody>
            <a:bodyPr/>
            <a:p>
              <a:endParaRPr lang="zh-CN" altLang="en-US"/>
            </a:p>
          </p:txBody>
        </p:sp>
        <p:sp>
          <p:nvSpPr>
            <p:cNvPr id="57359" name="Rectangle 19"/>
            <p:cNvSpPr/>
            <p:nvPr/>
          </p:nvSpPr>
          <p:spPr>
            <a:xfrm>
              <a:off x="2177" y="3180"/>
              <a:ext cx="1248" cy="35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60" name="Rectangle 20"/>
            <p:cNvSpPr/>
            <p:nvPr/>
          </p:nvSpPr>
          <p:spPr>
            <a:xfrm>
              <a:off x="2222" y="3222"/>
              <a:ext cx="1666" cy="233"/>
            </a:xfrm>
            <a:prstGeom prst="rect">
              <a:avLst/>
            </a:prstGeom>
            <a:noFill/>
            <a:ln w="9525">
              <a:noFill/>
            </a:ln>
          </p:spPr>
          <p:txBody>
            <a:bodyPr lIns="0" tIns="0" rIns="0" bIns="0" anchor="t" anchorCtr="0">
              <a:spAutoFit/>
            </a:bodyPr>
            <a:p>
              <a:r>
                <a:rPr lang="zh-CN" altLang="en-US" sz="2400" dirty="0">
                  <a:latin typeface="宋体" panose="02010600030101010101" pitchFamily="2" charset="-122"/>
                  <a:ea typeface="宋体" panose="02010600030101010101" pitchFamily="2" charset="-122"/>
                </a:rPr>
                <a:t>扩展总线接口</a:t>
              </a:r>
              <a:endParaRPr lang="zh-CN" altLang="en-US" sz="2400" dirty="0">
                <a:latin typeface="Times New Roman" panose="02020603050405020304" pitchFamily="18" charset="0"/>
                <a:ea typeface="宋体" panose="02010600030101010101" pitchFamily="2" charset="-122"/>
              </a:endParaRPr>
            </a:p>
          </p:txBody>
        </p:sp>
        <p:sp>
          <p:nvSpPr>
            <p:cNvPr id="57361" name="Line 21"/>
            <p:cNvSpPr/>
            <p:nvPr/>
          </p:nvSpPr>
          <p:spPr>
            <a:xfrm>
              <a:off x="2801" y="3537"/>
              <a:ext cx="1" cy="406"/>
            </a:xfrm>
            <a:prstGeom prst="line">
              <a:avLst/>
            </a:prstGeom>
            <a:ln w="38100" cap="flat" cmpd="sng">
              <a:solidFill>
                <a:schemeClr val="tx1"/>
              </a:solidFill>
              <a:prstDash val="solid"/>
              <a:round/>
              <a:headEnd type="none" w="med" len="med"/>
              <a:tailEnd type="none" w="med" len="med"/>
            </a:ln>
          </p:spPr>
        </p:sp>
        <p:sp>
          <p:nvSpPr>
            <p:cNvPr id="57362" name="Freeform 22"/>
            <p:cNvSpPr/>
            <p:nvPr/>
          </p:nvSpPr>
          <p:spPr>
            <a:xfrm>
              <a:off x="2798" y="2739"/>
              <a:ext cx="1" cy="447"/>
            </a:xfrm>
            <a:custGeom>
              <a:avLst/>
              <a:gdLst/>
              <a:ahLst/>
              <a:cxnLst>
                <a:cxn ang="0">
                  <a:pos x="0" y="0"/>
                </a:cxn>
                <a:cxn ang="0">
                  <a:pos x="0" y="447"/>
                </a:cxn>
              </a:cxnLst>
              <a:pathLst>
                <a:path w="1" h="447">
                  <a:moveTo>
                    <a:pt x="0" y="0"/>
                  </a:moveTo>
                  <a:lnTo>
                    <a:pt x="0" y="447"/>
                  </a:lnTo>
                </a:path>
              </a:pathLst>
            </a:custGeom>
            <a:solidFill>
              <a:srgbClr val="FFFFFF"/>
            </a:solidFill>
            <a:ln w="38100" cap="flat" cmpd="sng">
              <a:solidFill>
                <a:schemeClr val="tx1"/>
              </a:solidFill>
              <a:prstDash val="solid"/>
              <a:round/>
              <a:headEnd type="none" w="med" len="med"/>
              <a:tailEnd type="none" w="med" len="med"/>
            </a:ln>
          </p:spPr>
          <p:txBody>
            <a:bodyPr/>
            <a:p>
              <a:endParaRPr lang="zh-CN" altLang="en-US"/>
            </a:p>
          </p:txBody>
        </p:sp>
        <p:sp>
          <p:nvSpPr>
            <p:cNvPr id="57363" name="Rectangle 23"/>
            <p:cNvSpPr/>
            <p:nvPr/>
          </p:nvSpPr>
          <p:spPr>
            <a:xfrm>
              <a:off x="2992" y="3640"/>
              <a:ext cx="714" cy="266"/>
            </a:xfrm>
            <a:prstGeom prst="rect">
              <a:avLst/>
            </a:prstGeom>
            <a:noFill/>
            <a:ln w="19050">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64" name="Rectangle 24"/>
            <p:cNvSpPr/>
            <p:nvPr/>
          </p:nvSpPr>
          <p:spPr>
            <a:xfrm>
              <a:off x="2897" y="3612"/>
              <a:ext cx="900" cy="269"/>
            </a:xfrm>
            <a:prstGeom prst="rect">
              <a:avLst/>
            </a:prstGeom>
            <a:noFill/>
            <a:ln w="9525">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扩展总线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7365" name="Freeform 25"/>
            <p:cNvSpPr/>
            <p:nvPr/>
          </p:nvSpPr>
          <p:spPr>
            <a:xfrm>
              <a:off x="288" y="3888"/>
              <a:ext cx="5280" cy="96"/>
            </a:xfrm>
            <a:custGeom>
              <a:avLst/>
              <a:gdLst/>
              <a:ahLst/>
              <a:cxnLst>
                <a:cxn ang="0">
                  <a:pos x="0" y="0"/>
                </a:cxn>
                <a:cxn ang="0">
                  <a:pos x="342" y="0"/>
                </a:cxn>
                <a:cxn ang="0">
                  <a:pos x="342" y="0"/>
                </a:cxn>
                <a:cxn ang="0">
                  <a:pos x="10342" y="0"/>
                </a:cxn>
                <a:cxn ang="0">
                  <a:pos x="10342" y="0"/>
                </a:cxn>
                <a:cxn ang="0">
                  <a:pos x="10681" y="0"/>
                </a:cxn>
                <a:cxn ang="0">
                  <a:pos x="10342" y="0"/>
                </a:cxn>
                <a:cxn ang="0">
                  <a:pos x="10342" y="0"/>
                </a:cxn>
                <a:cxn ang="0">
                  <a:pos x="342" y="0"/>
                </a:cxn>
                <a:cxn ang="0">
                  <a:pos x="342" y="0"/>
                </a:cxn>
                <a:cxn ang="0">
                  <a:pos x="0" y="0"/>
                </a:cxn>
              </a:cxnLst>
              <a:pathLst>
                <a:path w="4695" h="222">
                  <a:moveTo>
                    <a:pt x="0" y="111"/>
                  </a:moveTo>
                  <a:lnTo>
                    <a:pt x="149" y="222"/>
                  </a:lnTo>
                  <a:lnTo>
                    <a:pt x="149" y="178"/>
                  </a:lnTo>
                  <a:lnTo>
                    <a:pt x="4546" y="178"/>
                  </a:lnTo>
                  <a:lnTo>
                    <a:pt x="4546" y="222"/>
                  </a:lnTo>
                  <a:lnTo>
                    <a:pt x="4695" y="111"/>
                  </a:lnTo>
                  <a:lnTo>
                    <a:pt x="4546" y="0"/>
                  </a:lnTo>
                  <a:lnTo>
                    <a:pt x="4546" y="44"/>
                  </a:lnTo>
                  <a:lnTo>
                    <a:pt x="149" y="44"/>
                  </a:lnTo>
                  <a:lnTo>
                    <a:pt x="149" y="0"/>
                  </a:lnTo>
                  <a:lnTo>
                    <a:pt x="0" y="111"/>
                  </a:lnTo>
                  <a:close/>
                </a:path>
              </a:pathLst>
            </a:custGeom>
            <a:solidFill>
              <a:schemeClr val="tx1"/>
            </a:solidFill>
            <a:ln w="19050" cap="flat" cmpd="sng">
              <a:solidFill>
                <a:schemeClr val="tx1"/>
              </a:solidFill>
              <a:prstDash val="solid"/>
              <a:round/>
              <a:headEnd type="none" w="med" len="med"/>
              <a:tailEnd type="none" w="med" len="med"/>
            </a:ln>
          </p:spPr>
          <p:txBody>
            <a:bodyPr/>
            <a:p>
              <a:endParaRPr lang="zh-CN" altLang="en-US"/>
            </a:p>
          </p:txBody>
        </p:sp>
        <p:sp>
          <p:nvSpPr>
            <p:cNvPr id="57366" name="Line 26"/>
            <p:cNvSpPr/>
            <p:nvPr/>
          </p:nvSpPr>
          <p:spPr>
            <a:xfrm>
              <a:off x="3977" y="3527"/>
              <a:ext cx="1" cy="409"/>
            </a:xfrm>
            <a:prstGeom prst="line">
              <a:avLst/>
            </a:prstGeom>
            <a:ln w="38100" cap="flat" cmpd="sng">
              <a:solidFill>
                <a:schemeClr val="tx1"/>
              </a:solidFill>
              <a:prstDash val="solid"/>
              <a:round/>
              <a:headEnd type="none" w="med" len="med"/>
              <a:tailEnd type="none" w="med" len="med"/>
            </a:ln>
          </p:spPr>
        </p:sp>
        <p:sp>
          <p:nvSpPr>
            <p:cNvPr id="57367" name="Rectangle 27"/>
            <p:cNvSpPr/>
            <p:nvPr/>
          </p:nvSpPr>
          <p:spPr>
            <a:xfrm>
              <a:off x="3569" y="3183"/>
              <a:ext cx="816" cy="35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68" name="Rectangle 28"/>
            <p:cNvSpPr/>
            <p:nvPr/>
          </p:nvSpPr>
          <p:spPr>
            <a:xfrm>
              <a:off x="3658" y="3222"/>
              <a:ext cx="1046" cy="233"/>
            </a:xfrm>
            <a:prstGeom prst="rect">
              <a:avLst/>
            </a:prstGeom>
            <a:noFill/>
            <a:ln w="952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Modem</a:t>
              </a:r>
              <a:endParaRPr lang="en-US" altLang="zh-CN" sz="2400" dirty="0">
                <a:latin typeface="Times New Roman" panose="02020603050405020304" pitchFamily="18" charset="0"/>
                <a:ea typeface="宋体" panose="02010600030101010101" pitchFamily="2" charset="-122"/>
              </a:endParaRPr>
            </a:p>
          </p:txBody>
        </p:sp>
        <p:sp>
          <p:nvSpPr>
            <p:cNvPr id="57369" name="Line 29"/>
            <p:cNvSpPr/>
            <p:nvPr/>
          </p:nvSpPr>
          <p:spPr>
            <a:xfrm>
              <a:off x="4960" y="3537"/>
              <a:ext cx="1" cy="408"/>
            </a:xfrm>
            <a:prstGeom prst="line">
              <a:avLst/>
            </a:prstGeom>
            <a:ln w="38100" cap="flat" cmpd="sng">
              <a:solidFill>
                <a:schemeClr val="tx1"/>
              </a:solidFill>
              <a:prstDash val="solid"/>
              <a:round/>
              <a:headEnd type="none" w="med" len="med"/>
              <a:tailEnd type="none" w="med" len="med"/>
            </a:ln>
          </p:spPr>
        </p:sp>
        <p:sp>
          <p:nvSpPr>
            <p:cNvPr id="57370" name="Rectangle 30"/>
            <p:cNvSpPr/>
            <p:nvPr/>
          </p:nvSpPr>
          <p:spPr>
            <a:xfrm>
              <a:off x="4481" y="3180"/>
              <a:ext cx="960" cy="35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71" name="Rectangle 31"/>
            <p:cNvSpPr/>
            <p:nvPr/>
          </p:nvSpPr>
          <p:spPr>
            <a:xfrm>
              <a:off x="4559" y="3222"/>
              <a:ext cx="1249" cy="233"/>
            </a:xfrm>
            <a:prstGeom prst="rect">
              <a:avLst/>
            </a:prstGeom>
            <a:noFill/>
            <a:ln w="9525">
              <a:noFill/>
            </a:ln>
          </p:spPr>
          <p:txBody>
            <a:bodyPr lIns="0" tIns="0" rIns="0" bIns="0" anchor="t" anchorCtr="0">
              <a:spAutoFit/>
            </a:bodyPr>
            <a:p>
              <a:r>
                <a:rPr lang="zh-CN" altLang="en-US" sz="2400" dirty="0">
                  <a:latin typeface="宋体" panose="02010600030101010101" pitchFamily="2" charset="-122"/>
                  <a:ea typeface="宋体" panose="02010600030101010101" pitchFamily="2" charset="-122"/>
                </a:rPr>
                <a:t>串行接口</a:t>
              </a:r>
              <a:endParaRPr lang="zh-CN" altLang="en-US" sz="2400" dirty="0">
                <a:latin typeface="Times New Roman" panose="02020603050405020304" pitchFamily="18" charset="0"/>
                <a:ea typeface="宋体" panose="02010600030101010101" pitchFamily="2" charset="-122"/>
              </a:endParaRPr>
            </a:p>
          </p:txBody>
        </p:sp>
        <p:sp>
          <p:nvSpPr>
            <p:cNvPr id="57372" name="Freeform 32"/>
            <p:cNvSpPr/>
            <p:nvPr/>
          </p:nvSpPr>
          <p:spPr>
            <a:xfrm>
              <a:off x="1682" y="3537"/>
              <a:ext cx="1" cy="403"/>
            </a:xfrm>
            <a:custGeom>
              <a:avLst/>
              <a:gdLst/>
              <a:ahLst/>
              <a:cxnLst>
                <a:cxn ang="0">
                  <a:pos x="0" y="0"/>
                </a:cxn>
                <a:cxn ang="0">
                  <a:pos x="0" y="403"/>
                </a:cxn>
              </a:cxnLst>
              <a:pathLst>
                <a:path w="1" h="403">
                  <a:moveTo>
                    <a:pt x="0" y="0"/>
                  </a:moveTo>
                  <a:lnTo>
                    <a:pt x="0" y="403"/>
                  </a:lnTo>
                </a:path>
              </a:pathLst>
            </a:custGeom>
            <a:solidFill>
              <a:srgbClr val="FFFFFF"/>
            </a:solidFill>
            <a:ln w="38100" cap="flat" cmpd="sng">
              <a:solidFill>
                <a:schemeClr val="tx1"/>
              </a:solidFill>
              <a:prstDash val="solid"/>
              <a:round/>
              <a:headEnd type="none" w="med" len="med"/>
              <a:tailEnd type="none" w="med" len="med"/>
            </a:ln>
          </p:spPr>
          <p:txBody>
            <a:bodyPr/>
            <a:p>
              <a:endParaRPr lang="zh-CN" altLang="en-US"/>
            </a:p>
          </p:txBody>
        </p:sp>
        <p:sp>
          <p:nvSpPr>
            <p:cNvPr id="57373" name="Rectangle 33"/>
            <p:cNvSpPr/>
            <p:nvPr/>
          </p:nvSpPr>
          <p:spPr>
            <a:xfrm>
              <a:off x="1305" y="3183"/>
              <a:ext cx="753" cy="35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74" name="Rectangle 34"/>
            <p:cNvSpPr/>
            <p:nvPr/>
          </p:nvSpPr>
          <p:spPr>
            <a:xfrm>
              <a:off x="1480" y="3222"/>
              <a:ext cx="680" cy="233"/>
            </a:xfrm>
            <a:prstGeom prst="rect">
              <a:avLst/>
            </a:prstGeom>
            <a:noFill/>
            <a:ln w="952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SCSI</a:t>
              </a:r>
              <a:endParaRPr lang="en-US" altLang="zh-CN" sz="2400" dirty="0">
                <a:latin typeface="Times New Roman" panose="02020603050405020304" pitchFamily="18" charset="0"/>
                <a:ea typeface="宋体" panose="02010600030101010101" pitchFamily="2" charset="-122"/>
              </a:endParaRPr>
            </a:p>
          </p:txBody>
        </p:sp>
        <p:sp>
          <p:nvSpPr>
            <p:cNvPr id="57375" name="Rectangle 35"/>
            <p:cNvSpPr/>
            <p:nvPr/>
          </p:nvSpPr>
          <p:spPr>
            <a:xfrm>
              <a:off x="2169" y="1776"/>
              <a:ext cx="1584" cy="35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400" dirty="0">
                <a:latin typeface="Times New Roman" panose="02020603050405020304" pitchFamily="18" charset="0"/>
                <a:ea typeface="宋体" panose="02010600030101010101" pitchFamily="2" charset="-122"/>
              </a:endParaRPr>
            </a:p>
          </p:txBody>
        </p:sp>
        <p:sp>
          <p:nvSpPr>
            <p:cNvPr id="57376" name="Text Box 36"/>
            <p:cNvSpPr txBox="1"/>
            <p:nvPr/>
          </p:nvSpPr>
          <p:spPr>
            <a:xfrm>
              <a:off x="2274" y="1824"/>
              <a:ext cx="2046" cy="288"/>
            </a:xfrm>
            <a:prstGeom prst="rect">
              <a:avLst/>
            </a:prstGeom>
            <a:noFill/>
            <a:ln w="38100">
              <a:noFill/>
            </a:ln>
          </p:spPr>
          <p:txBody>
            <a:bodyPr anchor="t" anchorCtr="0">
              <a:spAutoFit/>
            </a:bodyPr>
            <a:p>
              <a:r>
                <a:rPr lang="zh-CN" altLang="en-US" sz="2400" dirty="0">
                  <a:latin typeface="Times New Roman" panose="02020603050405020304" pitchFamily="18" charset="0"/>
                  <a:ea typeface="宋体" panose="02010600030101010101" pitchFamily="2" charset="-122"/>
                </a:rPr>
                <a:t>局部</a:t>
              </a:r>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控制器</a:t>
              </a:r>
              <a:endParaRPr lang="zh-CN" altLang="en-US" sz="2400" dirty="0">
                <a:latin typeface="Times New Roman" panose="02020603050405020304" pitchFamily="18" charset="0"/>
                <a:ea typeface="宋体" panose="02010600030101010101" pitchFamily="2" charset="-122"/>
              </a:endParaRPr>
            </a:p>
          </p:txBody>
        </p:sp>
        <p:sp>
          <p:nvSpPr>
            <p:cNvPr id="57377" name="Rectangle 37"/>
            <p:cNvSpPr/>
            <p:nvPr/>
          </p:nvSpPr>
          <p:spPr>
            <a:xfrm>
              <a:off x="1211" y="1776"/>
              <a:ext cx="847" cy="35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400" dirty="0">
                <a:latin typeface="Times New Roman" panose="02020603050405020304" pitchFamily="18" charset="0"/>
                <a:ea typeface="宋体" panose="02010600030101010101" pitchFamily="2" charset="-122"/>
              </a:endParaRPr>
            </a:p>
          </p:txBody>
        </p:sp>
        <p:sp>
          <p:nvSpPr>
            <p:cNvPr id="57378" name="Rectangle 38"/>
            <p:cNvSpPr/>
            <p:nvPr/>
          </p:nvSpPr>
          <p:spPr>
            <a:xfrm>
              <a:off x="1457" y="1824"/>
              <a:ext cx="799" cy="233"/>
            </a:xfrm>
            <a:prstGeom prst="rect">
              <a:avLst/>
            </a:prstGeom>
            <a:noFill/>
            <a:ln w="9525">
              <a:noFill/>
            </a:ln>
          </p:spPr>
          <p:txBody>
            <a:bodyPr lIns="0" tIns="0" rIns="0" bIns="0" anchor="t" anchorCtr="0">
              <a:spAutoFit/>
            </a:bodyPr>
            <a:p>
              <a:r>
                <a:rPr lang="zh-CN" altLang="en-US" sz="2400" dirty="0">
                  <a:latin typeface="宋体" panose="02010600030101010101" pitchFamily="2" charset="-122"/>
                  <a:ea typeface="宋体" panose="02010600030101010101" pitchFamily="2" charset="-122"/>
                </a:rPr>
                <a:t>主存</a:t>
              </a:r>
              <a:endParaRPr lang="zh-CN" altLang="en-US" sz="2400" dirty="0">
                <a:latin typeface="Times New Roman" panose="02020603050405020304" pitchFamily="18" charset="0"/>
                <a:ea typeface="宋体" panose="02010600030101010101" pitchFamily="2" charset="-122"/>
              </a:endParaRPr>
            </a:p>
          </p:txBody>
        </p:sp>
        <p:sp>
          <p:nvSpPr>
            <p:cNvPr id="57379" name="Line 39"/>
            <p:cNvSpPr/>
            <p:nvPr/>
          </p:nvSpPr>
          <p:spPr>
            <a:xfrm>
              <a:off x="1697" y="2119"/>
              <a:ext cx="0" cy="624"/>
            </a:xfrm>
            <a:prstGeom prst="line">
              <a:avLst/>
            </a:prstGeom>
            <a:ln w="38100" cap="flat" cmpd="sng">
              <a:solidFill>
                <a:schemeClr val="tx1"/>
              </a:solidFill>
              <a:prstDash val="solid"/>
              <a:round/>
              <a:headEnd type="none" w="med" len="med"/>
              <a:tailEnd type="none" w="med" len="med"/>
            </a:ln>
          </p:spPr>
        </p:sp>
        <p:sp>
          <p:nvSpPr>
            <p:cNvPr id="57380" name="Line 40"/>
            <p:cNvSpPr/>
            <p:nvPr/>
          </p:nvSpPr>
          <p:spPr>
            <a:xfrm>
              <a:off x="4039" y="1632"/>
              <a:ext cx="0" cy="1104"/>
            </a:xfrm>
            <a:prstGeom prst="line">
              <a:avLst/>
            </a:prstGeom>
            <a:ln w="38100" cap="flat" cmpd="sng">
              <a:solidFill>
                <a:schemeClr val="tx1"/>
              </a:solidFill>
              <a:prstDash val="solid"/>
              <a:round/>
              <a:headEnd type="none" w="med" len="med"/>
              <a:tailEnd type="none" w="med" len="med"/>
            </a:ln>
          </p:spPr>
        </p:sp>
        <p:sp>
          <p:nvSpPr>
            <p:cNvPr id="57381" name="Line 41"/>
            <p:cNvSpPr/>
            <p:nvPr/>
          </p:nvSpPr>
          <p:spPr>
            <a:xfrm>
              <a:off x="2832" y="1440"/>
              <a:ext cx="0" cy="336"/>
            </a:xfrm>
            <a:prstGeom prst="line">
              <a:avLst/>
            </a:prstGeom>
            <a:ln w="38100" cap="flat" cmpd="sng">
              <a:solidFill>
                <a:schemeClr val="tx1"/>
              </a:solidFill>
              <a:prstDash val="solid"/>
              <a:round/>
              <a:headEnd type="none" w="med" len="med"/>
              <a:tailEnd type="none" w="med" len="med"/>
            </a:ln>
          </p:spPr>
        </p:sp>
      </p:grpSp>
      <p:sp>
        <p:nvSpPr>
          <p:cNvPr id="57382" name="矩形 8"/>
          <p:cNvSpPr/>
          <p:nvPr/>
        </p:nvSpPr>
        <p:spPr>
          <a:xfrm>
            <a:off x="8016875" y="130175"/>
            <a:ext cx="98425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43"/>
                                        </p:tgtEl>
                                        <p:attrNameLst>
                                          <p:attrName>style.visibility</p:attrName>
                                        </p:attrNameLst>
                                      </p:cBhvr>
                                      <p:to>
                                        <p:strVal val="visible"/>
                                      </p:to>
                                    </p:set>
                                    <p:animEffect transition="in" filter="blinds(horizontal)">
                                      <p:cBhvr>
                                        <p:cTn id="7" dur="500"/>
                                        <p:tgtEl>
                                          <p:spTgt spid="4198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7" name="Text Box 3"/>
          <p:cNvSpPr txBox="1"/>
          <p:nvPr/>
        </p:nvSpPr>
        <p:spPr>
          <a:xfrm>
            <a:off x="611188" y="476250"/>
            <a:ext cx="7239000" cy="946150"/>
          </a:xfrm>
          <a:prstGeom prst="rect">
            <a:avLst/>
          </a:prstGeom>
          <a:solidFill>
            <a:schemeClr val="bg1"/>
          </a:solidFill>
          <a:ln w="9525" cap="flat" cmpd="sng">
            <a:solidFill>
              <a:srgbClr val="2709BB"/>
            </a:solidFill>
            <a:prstDash val="solid"/>
            <a:miter/>
            <a:headEnd type="none" w="med" len="med"/>
            <a:tailEnd type="none" w="med" len="med"/>
          </a:ln>
        </p:spPr>
        <p:txBody>
          <a:bodyPr anchor="t" anchorCtr="0">
            <a:spAutoFit/>
          </a:bodyPr>
          <a:p>
            <a:pPr>
              <a:spcBef>
                <a:spcPct val="50000"/>
              </a:spcBef>
            </a:pPr>
            <a:r>
              <a:rPr lang="zh-CN" altLang="en-US" sz="2800" dirty="0">
                <a:solidFill>
                  <a:srgbClr val="2709BB"/>
                </a:solidFill>
                <a:latin typeface="微软雅黑 Light" panose="020B0502040204020203" pitchFamily="34" charset="-122"/>
                <a:ea typeface="微软雅黑 Light" panose="020B0502040204020203" pitchFamily="34" charset="-122"/>
              </a:rPr>
              <a:t>为了进一步提高</a:t>
            </a:r>
            <a:r>
              <a:rPr lang="en-US" altLang="zh-CN" sz="2800" dirty="0">
                <a:solidFill>
                  <a:srgbClr val="2709BB"/>
                </a:solidFill>
                <a:latin typeface="微软雅黑 Light" panose="020B0502040204020203" pitchFamily="34" charset="-122"/>
                <a:ea typeface="微软雅黑 Light" panose="020B0502040204020203" pitchFamily="34" charset="-122"/>
              </a:rPr>
              <a:t>I</a:t>
            </a:r>
            <a:r>
              <a:rPr lang="zh-CN" altLang="en-US" sz="2800" dirty="0">
                <a:solidFill>
                  <a:srgbClr val="2709BB"/>
                </a:solidFill>
                <a:latin typeface="微软雅黑 Light" panose="020B0502040204020203" pitchFamily="34" charset="-122"/>
                <a:ea typeface="微软雅黑 Light" panose="020B0502040204020203" pitchFamily="34" charset="-122"/>
              </a:rPr>
              <a:t>／</a:t>
            </a:r>
            <a:r>
              <a:rPr lang="en-US" altLang="zh-CN" sz="2800" dirty="0">
                <a:solidFill>
                  <a:srgbClr val="2709BB"/>
                </a:solidFill>
                <a:latin typeface="微软雅黑 Light" panose="020B0502040204020203" pitchFamily="34" charset="-122"/>
                <a:ea typeface="微软雅黑 Light" panose="020B0502040204020203" pitchFamily="34" charset="-122"/>
              </a:rPr>
              <a:t>O</a:t>
            </a:r>
            <a:r>
              <a:rPr lang="zh-CN" altLang="en-US" sz="2800" dirty="0">
                <a:solidFill>
                  <a:srgbClr val="2709BB"/>
                </a:solidFill>
                <a:latin typeface="微软雅黑 Light" panose="020B0502040204020203" pitchFamily="34" charset="-122"/>
                <a:ea typeface="微软雅黑 Light" panose="020B0502040204020203" pitchFamily="34" charset="-122"/>
              </a:rPr>
              <a:t>的性能，使其更快地响应命令，又出现了四总线结构，如下图所示</a:t>
            </a:r>
            <a:endParaRPr lang="zh-CN" altLang="en-US" sz="2800" dirty="0">
              <a:solidFill>
                <a:srgbClr val="2709BB"/>
              </a:solidFill>
              <a:latin typeface="微软雅黑 Light" panose="020B0502040204020203" pitchFamily="34" charset="-122"/>
              <a:ea typeface="微软雅黑 Light" panose="020B0502040204020203" pitchFamily="34" charset="-122"/>
            </a:endParaRPr>
          </a:p>
        </p:txBody>
      </p:sp>
      <p:grpSp>
        <p:nvGrpSpPr>
          <p:cNvPr id="2" name="Group 6"/>
          <p:cNvGrpSpPr/>
          <p:nvPr/>
        </p:nvGrpSpPr>
        <p:grpSpPr>
          <a:xfrm>
            <a:off x="228600" y="1628775"/>
            <a:ext cx="8704263" cy="5029200"/>
            <a:chOff x="144" y="816"/>
            <a:chExt cx="5483" cy="3168"/>
          </a:xfrm>
        </p:grpSpPr>
        <p:sp>
          <p:nvSpPr>
            <p:cNvPr id="58371" name="Rectangle 7"/>
            <p:cNvSpPr/>
            <p:nvPr/>
          </p:nvSpPr>
          <p:spPr>
            <a:xfrm>
              <a:off x="2326" y="1378"/>
              <a:ext cx="1034" cy="30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400" dirty="0">
                <a:latin typeface="Times New Roman" panose="02020603050405020304" pitchFamily="18" charset="0"/>
                <a:ea typeface="宋体" panose="02010600030101010101" pitchFamily="2" charset="-122"/>
              </a:endParaRPr>
            </a:p>
          </p:txBody>
        </p:sp>
        <p:sp>
          <p:nvSpPr>
            <p:cNvPr id="58372" name="Rectangle 8"/>
            <p:cNvSpPr/>
            <p:nvPr/>
          </p:nvSpPr>
          <p:spPr>
            <a:xfrm>
              <a:off x="4433" y="816"/>
              <a:ext cx="847" cy="30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373" name="Rectangle 9"/>
            <p:cNvSpPr/>
            <p:nvPr/>
          </p:nvSpPr>
          <p:spPr>
            <a:xfrm>
              <a:off x="4632" y="833"/>
              <a:ext cx="450" cy="269"/>
            </a:xfrm>
            <a:prstGeom prst="rect">
              <a:avLst/>
            </a:prstGeom>
            <a:noFill/>
            <a:ln w="38100">
              <a:noFill/>
            </a:ln>
          </p:spPr>
          <p:txBody>
            <a:bodyPr wrap="none" lIns="0" tIns="0" rIns="0" bIns="0" anchor="t" anchorCtr="0">
              <a:spAutoFit/>
            </a:bodyPr>
            <a:p>
              <a:r>
                <a:rPr lang="zh-CN" altLang="en-US" sz="2800" dirty="0">
                  <a:latin typeface="宋体" panose="02010600030101010101" pitchFamily="2" charset="-122"/>
                  <a:ea typeface="宋体" panose="02010600030101010101" pitchFamily="2" charset="-122"/>
                </a:rPr>
                <a:t>主存</a:t>
              </a:r>
              <a:endParaRPr lang="zh-CN" altLang="en-US" sz="2800" dirty="0">
                <a:latin typeface="Times New Roman" panose="02020603050405020304" pitchFamily="18" charset="0"/>
                <a:ea typeface="宋体" panose="02010600030101010101" pitchFamily="2" charset="-122"/>
              </a:endParaRPr>
            </a:p>
          </p:txBody>
        </p:sp>
        <p:sp>
          <p:nvSpPr>
            <p:cNvPr id="58374" name="Rectangle 10"/>
            <p:cNvSpPr/>
            <p:nvPr/>
          </p:nvSpPr>
          <p:spPr>
            <a:xfrm>
              <a:off x="1488" y="3151"/>
              <a:ext cx="1248" cy="30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375" name="Rectangle 11"/>
            <p:cNvSpPr/>
            <p:nvPr/>
          </p:nvSpPr>
          <p:spPr>
            <a:xfrm>
              <a:off x="1533" y="3187"/>
              <a:ext cx="1169" cy="233"/>
            </a:xfrm>
            <a:prstGeom prst="rect">
              <a:avLst/>
            </a:prstGeom>
            <a:noFill/>
            <a:ln w="38100">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扩展总线接口</a:t>
              </a:r>
              <a:endParaRPr lang="zh-CN" altLang="en-US" sz="2400" dirty="0">
                <a:latin typeface="Times New Roman" panose="02020603050405020304" pitchFamily="18" charset="0"/>
                <a:ea typeface="宋体" panose="02010600030101010101" pitchFamily="2" charset="-122"/>
              </a:endParaRPr>
            </a:p>
          </p:txBody>
        </p:sp>
        <p:sp>
          <p:nvSpPr>
            <p:cNvPr id="58376" name="Rectangle 12"/>
            <p:cNvSpPr/>
            <p:nvPr/>
          </p:nvSpPr>
          <p:spPr>
            <a:xfrm>
              <a:off x="4433" y="2010"/>
              <a:ext cx="847" cy="30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377" name="Rectangle 13"/>
            <p:cNvSpPr/>
            <p:nvPr/>
          </p:nvSpPr>
          <p:spPr>
            <a:xfrm>
              <a:off x="4567" y="2046"/>
              <a:ext cx="585" cy="233"/>
            </a:xfrm>
            <a:prstGeom prst="rect">
              <a:avLst/>
            </a:prstGeom>
            <a:noFill/>
            <a:ln w="38100">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局域网</a:t>
              </a:r>
              <a:endParaRPr lang="zh-CN" altLang="en-US" sz="2400" dirty="0">
                <a:latin typeface="Times New Roman" panose="02020603050405020304" pitchFamily="18" charset="0"/>
                <a:ea typeface="宋体" panose="02010600030101010101" pitchFamily="2" charset="-122"/>
              </a:endParaRPr>
            </a:p>
          </p:txBody>
        </p:sp>
        <p:sp>
          <p:nvSpPr>
            <p:cNvPr id="58378" name="Rectangle 14"/>
            <p:cNvSpPr/>
            <p:nvPr/>
          </p:nvSpPr>
          <p:spPr>
            <a:xfrm>
              <a:off x="384" y="2016"/>
              <a:ext cx="846" cy="30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379" name="Rectangle 15"/>
            <p:cNvSpPr/>
            <p:nvPr/>
          </p:nvSpPr>
          <p:spPr>
            <a:xfrm>
              <a:off x="593" y="2053"/>
              <a:ext cx="432" cy="233"/>
            </a:xfrm>
            <a:prstGeom prst="rect">
              <a:avLst/>
            </a:prstGeom>
            <a:noFill/>
            <a:ln w="38100">
              <a:noFill/>
            </a:ln>
          </p:spPr>
          <p:txBody>
            <a:bodyPr wrap="none" lIns="0" tIns="0" rIns="0" bIns="0" anchor="t" anchorCtr="0">
              <a:spAutoFit/>
            </a:bodyPr>
            <a:p>
              <a:r>
                <a:rPr lang="en-US" altLang="zh-CN" sz="2400" dirty="0">
                  <a:latin typeface="Times New Roman" panose="02020603050405020304" pitchFamily="18" charset="0"/>
                  <a:ea typeface="宋体" panose="02010600030101010101" pitchFamily="2" charset="-122"/>
                </a:rPr>
                <a:t>SCSI</a:t>
              </a:r>
              <a:endParaRPr lang="en-US" altLang="zh-CN" sz="2400" dirty="0">
                <a:latin typeface="Times New Roman" panose="02020603050405020304" pitchFamily="18" charset="0"/>
                <a:ea typeface="宋体" panose="02010600030101010101" pitchFamily="2" charset="-122"/>
              </a:endParaRPr>
            </a:p>
          </p:txBody>
        </p:sp>
        <p:sp>
          <p:nvSpPr>
            <p:cNvPr id="58380" name="Rectangle 16"/>
            <p:cNvSpPr/>
            <p:nvPr/>
          </p:nvSpPr>
          <p:spPr>
            <a:xfrm>
              <a:off x="3142" y="2010"/>
              <a:ext cx="847" cy="30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381" name="Rectangle 17"/>
            <p:cNvSpPr/>
            <p:nvPr/>
          </p:nvSpPr>
          <p:spPr>
            <a:xfrm>
              <a:off x="3276" y="2046"/>
              <a:ext cx="585" cy="233"/>
            </a:xfrm>
            <a:prstGeom prst="rect">
              <a:avLst/>
            </a:prstGeom>
            <a:noFill/>
            <a:ln w="38100">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多媒体</a:t>
              </a:r>
              <a:endParaRPr lang="zh-CN" altLang="en-US" sz="2400" dirty="0">
                <a:latin typeface="Times New Roman" panose="02020603050405020304" pitchFamily="18" charset="0"/>
                <a:ea typeface="宋体" panose="02010600030101010101" pitchFamily="2" charset="-122"/>
              </a:endParaRPr>
            </a:p>
          </p:txBody>
        </p:sp>
        <p:sp>
          <p:nvSpPr>
            <p:cNvPr id="58382" name="Freeform 18"/>
            <p:cNvSpPr/>
            <p:nvPr/>
          </p:nvSpPr>
          <p:spPr>
            <a:xfrm>
              <a:off x="4854" y="1117"/>
              <a:ext cx="47" cy="419"/>
            </a:xfrm>
            <a:custGeom>
              <a:avLst/>
              <a:gdLst/>
              <a:ahLst/>
              <a:cxnLst>
                <a:cxn ang="0">
                  <a:pos x="0" y="0"/>
                </a:cxn>
                <a:cxn ang="0">
                  <a:pos x="0" y="335"/>
                </a:cxn>
              </a:cxnLst>
              <a:pathLst>
                <a:path w="1" h="435">
                  <a:moveTo>
                    <a:pt x="0" y="0"/>
                  </a:moveTo>
                  <a:lnTo>
                    <a:pt x="0" y="435"/>
                  </a:lnTo>
                </a:path>
              </a:pathLst>
            </a:custGeom>
            <a:solidFill>
              <a:srgbClr val="FFFFFF"/>
            </a:solidFill>
            <a:ln w="38100" cap="flat" cmpd="sng">
              <a:solidFill>
                <a:schemeClr val="tx1"/>
              </a:solidFill>
              <a:prstDash val="solid"/>
              <a:round/>
              <a:headEnd type="none" w="med" len="med"/>
              <a:tailEnd type="none" w="med" len="med"/>
            </a:ln>
          </p:spPr>
          <p:txBody>
            <a:bodyPr/>
            <a:p>
              <a:endParaRPr lang="zh-CN" altLang="en-US"/>
            </a:p>
          </p:txBody>
        </p:sp>
        <p:sp>
          <p:nvSpPr>
            <p:cNvPr id="58383" name="Freeform 19"/>
            <p:cNvSpPr/>
            <p:nvPr/>
          </p:nvSpPr>
          <p:spPr>
            <a:xfrm>
              <a:off x="144" y="2496"/>
              <a:ext cx="5467" cy="118"/>
            </a:xfrm>
            <a:custGeom>
              <a:avLst/>
              <a:gdLst/>
              <a:ahLst/>
              <a:cxnLst>
                <a:cxn ang="0">
                  <a:pos x="0" y="4"/>
                </a:cxn>
                <a:cxn ang="0">
                  <a:pos x="186" y="7"/>
                </a:cxn>
                <a:cxn ang="0">
                  <a:pos x="186" y="6"/>
                </a:cxn>
                <a:cxn ang="0">
                  <a:pos x="7515" y="6"/>
                </a:cxn>
                <a:cxn ang="0">
                  <a:pos x="7515" y="7"/>
                </a:cxn>
                <a:cxn ang="0">
                  <a:pos x="7707" y="4"/>
                </a:cxn>
                <a:cxn ang="0">
                  <a:pos x="7515" y="0"/>
                </a:cxn>
                <a:cxn ang="0">
                  <a:pos x="7515" y="1"/>
                </a:cxn>
                <a:cxn ang="0">
                  <a:pos x="186" y="1"/>
                </a:cxn>
                <a:cxn ang="0">
                  <a:pos x="186" y="0"/>
                </a:cxn>
                <a:cxn ang="0">
                  <a:pos x="0" y="4"/>
                </a:cxn>
              </a:cxnLst>
              <a:pathLst>
                <a:path w="5163" h="189">
                  <a:moveTo>
                    <a:pt x="0" y="94"/>
                  </a:moveTo>
                  <a:lnTo>
                    <a:pt x="125" y="189"/>
                  </a:lnTo>
                  <a:lnTo>
                    <a:pt x="125" y="146"/>
                  </a:lnTo>
                  <a:lnTo>
                    <a:pt x="5035" y="146"/>
                  </a:lnTo>
                  <a:lnTo>
                    <a:pt x="5035" y="189"/>
                  </a:lnTo>
                  <a:lnTo>
                    <a:pt x="5163" y="94"/>
                  </a:lnTo>
                  <a:lnTo>
                    <a:pt x="5035" y="0"/>
                  </a:lnTo>
                  <a:lnTo>
                    <a:pt x="5035" y="43"/>
                  </a:lnTo>
                  <a:lnTo>
                    <a:pt x="125" y="43"/>
                  </a:lnTo>
                  <a:lnTo>
                    <a:pt x="125" y="0"/>
                  </a:lnTo>
                  <a:lnTo>
                    <a:pt x="0" y="94"/>
                  </a:lnTo>
                  <a:close/>
                </a:path>
              </a:pathLst>
            </a:custGeom>
            <a:solidFill>
              <a:schemeClr val="tx1"/>
            </a:solidFill>
            <a:ln w="38100" cap="flat" cmpd="sng">
              <a:solidFill>
                <a:schemeClr val="tx1"/>
              </a:solidFill>
              <a:prstDash val="solid"/>
              <a:round/>
              <a:headEnd type="none" w="med" len="med"/>
              <a:tailEnd type="none" w="med" len="med"/>
            </a:ln>
          </p:spPr>
          <p:txBody>
            <a:bodyPr/>
            <a:p>
              <a:endParaRPr lang="zh-CN" altLang="en-US"/>
            </a:p>
          </p:txBody>
        </p:sp>
        <p:sp>
          <p:nvSpPr>
            <p:cNvPr id="58384" name="Line 20"/>
            <p:cNvSpPr/>
            <p:nvPr/>
          </p:nvSpPr>
          <p:spPr>
            <a:xfrm>
              <a:off x="815" y="3463"/>
              <a:ext cx="1" cy="228"/>
            </a:xfrm>
            <a:prstGeom prst="line">
              <a:avLst/>
            </a:prstGeom>
            <a:ln w="38100" cap="flat" cmpd="sng">
              <a:solidFill>
                <a:schemeClr val="tx1"/>
              </a:solidFill>
              <a:prstDash val="solid"/>
              <a:round/>
              <a:headEnd type="none" w="med" len="med"/>
              <a:tailEnd type="none" w="med" len="med"/>
            </a:ln>
          </p:spPr>
        </p:sp>
        <p:sp>
          <p:nvSpPr>
            <p:cNvPr id="58385" name="Freeform 21"/>
            <p:cNvSpPr/>
            <p:nvPr/>
          </p:nvSpPr>
          <p:spPr>
            <a:xfrm>
              <a:off x="2112" y="2312"/>
              <a:ext cx="1" cy="229"/>
            </a:xfrm>
            <a:custGeom>
              <a:avLst/>
              <a:gdLst/>
              <a:ahLst/>
              <a:cxnLst>
                <a:cxn ang="0">
                  <a:pos x="0" y="0"/>
                </a:cxn>
                <a:cxn ang="0">
                  <a:pos x="1" y="229"/>
                </a:cxn>
              </a:cxnLst>
              <a:pathLst>
                <a:path w="1" h="229">
                  <a:moveTo>
                    <a:pt x="0" y="0"/>
                  </a:moveTo>
                  <a:lnTo>
                    <a:pt x="1" y="229"/>
                  </a:lnTo>
                </a:path>
              </a:pathLst>
            </a:custGeom>
            <a:solidFill>
              <a:srgbClr val="FFFFFF"/>
            </a:solidFill>
            <a:ln w="38100" cap="flat" cmpd="sng">
              <a:solidFill>
                <a:schemeClr val="tx1"/>
              </a:solidFill>
              <a:prstDash val="solid"/>
              <a:round/>
              <a:headEnd type="none" w="med" len="med"/>
              <a:tailEnd type="none" w="med" len="med"/>
            </a:ln>
          </p:spPr>
          <p:txBody>
            <a:bodyPr/>
            <a:p>
              <a:endParaRPr lang="zh-CN" altLang="en-US"/>
            </a:p>
          </p:txBody>
        </p:sp>
        <p:sp>
          <p:nvSpPr>
            <p:cNvPr id="58386" name="Line 22"/>
            <p:cNvSpPr/>
            <p:nvPr/>
          </p:nvSpPr>
          <p:spPr>
            <a:xfrm>
              <a:off x="3578" y="2311"/>
              <a:ext cx="1" cy="230"/>
            </a:xfrm>
            <a:prstGeom prst="line">
              <a:avLst/>
            </a:prstGeom>
            <a:ln w="38100" cap="flat" cmpd="sng">
              <a:solidFill>
                <a:schemeClr val="tx1"/>
              </a:solidFill>
              <a:prstDash val="solid"/>
              <a:round/>
              <a:headEnd type="none" w="med" len="med"/>
              <a:tailEnd type="none" w="med" len="med"/>
            </a:ln>
          </p:spPr>
        </p:sp>
        <p:sp>
          <p:nvSpPr>
            <p:cNvPr id="58387" name="Line 23"/>
            <p:cNvSpPr/>
            <p:nvPr/>
          </p:nvSpPr>
          <p:spPr>
            <a:xfrm>
              <a:off x="4895" y="2311"/>
              <a:ext cx="1" cy="230"/>
            </a:xfrm>
            <a:prstGeom prst="line">
              <a:avLst/>
            </a:prstGeom>
            <a:ln w="38100" cap="flat" cmpd="sng">
              <a:solidFill>
                <a:schemeClr val="tx1"/>
              </a:solidFill>
              <a:prstDash val="solid"/>
              <a:round/>
              <a:headEnd type="none" w="med" len="med"/>
              <a:tailEnd type="none" w="med" len="med"/>
            </a:ln>
          </p:spPr>
        </p:sp>
        <p:sp>
          <p:nvSpPr>
            <p:cNvPr id="58388" name="Line 24"/>
            <p:cNvSpPr/>
            <p:nvPr/>
          </p:nvSpPr>
          <p:spPr>
            <a:xfrm>
              <a:off x="2880" y="1683"/>
              <a:ext cx="0" cy="909"/>
            </a:xfrm>
            <a:prstGeom prst="line">
              <a:avLst/>
            </a:prstGeom>
            <a:ln w="38100" cap="flat" cmpd="sng">
              <a:solidFill>
                <a:schemeClr val="tx1"/>
              </a:solidFill>
              <a:prstDash val="solid"/>
              <a:round/>
              <a:headEnd type="none" w="med" len="med"/>
              <a:tailEnd type="none" w="med" len="med"/>
            </a:ln>
          </p:spPr>
        </p:sp>
        <p:sp>
          <p:nvSpPr>
            <p:cNvPr id="58389" name="Line 25"/>
            <p:cNvSpPr/>
            <p:nvPr/>
          </p:nvSpPr>
          <p:spPr>
            <a:xfrm>
              <a:off x="816" y="2314"/>
              <a:ext cx="1" cy="230"/>
            </a:xfrm>
            <a:prstGeom prst="line">
              <a:avLst/>
            </a:prstGeom>
            <a:ln w="38100" cap="flat" cmpd="sng">
              <a:solidFill>
                <a:schemeClr val="tx1"/>
              </a:solidFill>
              <a:prstDash val="solid"/>
              <a:round/>
              <a:headEnd type="none" w="med" len="med"/>
              <a:tailEnd type="none" w="med" len="med"/>
            </a:ln>
          </p:spPr>
        </p:sp>
        <p:sp>
          <p:nvSpPr>
            <p:cNvPr id="58390" name="Line 26"/>
            <p:cNvSpPr/>
            <p:nvPr/>
          </p:nvSpPr>
          <p:spPr>
            <a:xfrm>
              <a:off x="2112" y="3463"/>
              <a:ext cx="1" cy="228"/>
            </a:xfrm>
            <a:prstGeom prst="line">
              <a:avLst/>
            </a:prstGeom>
            <a:ln w="38100" cap="flat" cmpd="sng">
              <a:solidFill>
                <a:schemeClr val="tx1"/>
              </a:solidFill>
              <a:prstDash val="solid"/>
              <a:round/>
              <a:headEnd type="none" w="med" len="med"/>
              <a:tailEnd type="none" w="med" len="med"/>
            </a:ln>
          </p:spPr>
        </p:sp>
        <p:sp>
          <p:nvSpPr>
            <p:cNvPr id="58391" name="Line 27"/>
            <p:cNvSpPr/>
            <p:nvPr/>
          </p:nvSpPr>
          <p:spPr>
            <a:xfrm>
              <a:off x="3578" y="3452"/>
              <a:ext cx="1" cy="250"/>
            </a:xfrm>
            <a:prstGeom prst="line">
              <a:avLst/>
            </a:prstGeom>
            <a:ln w="38100" cap="flat" cmpd="sng">
              <a:solidFill>
                <a:schemeClr val="tx1"/>
              </a:solidFill>
              <a:prstDash val="solid"/>
              <a:round/>
              <a:headEnd type="none" w="med" len="med"/>
              <a:tailEnd type="none" w="med" len="med"/>
            </a:ln>
          </p:spPr>
        </p:sp>
        <p:sp>
          <p:nvSpPr>
            <p:cNvPr id="58392" name="Freeform 28"/>
            <p:cNvSpPr/>
            <p:nvPr/>
          </p:nvSpPr>
          <p:spPr>
            <a:xfrm>
              <a:off x="4896" y="3456"/>
              <a:ext cx="5" cy="246"/>
            </a:xfrm>
            <a:custGeom>
              <a:avLst/>
              <a:gdLst/>
              <a:ahLst/>
              <a:cxnLst>
                <a:cxn ang="0">
                  <a:pos x="5" y="0"/>
                </a:cxn>
                <a:cxn ang="0">
                  <a:pos x="0" y="246"/>
                </a:cxn>
              </a:cxnLst>
              <a:pathLst>
                <a:path w="5" h="246">
                  <a:moveTo>
                    <a:pt x="5" y="0"/>
                  </a:moveTo>
                  <a:lnTo>
                    <a:pt x="0" y="246"/>
                  </a:lnTo>
                </a:path>
              </a:pathLst>
            </a:custGeom>
            <a:solidFill>
              <a:srgbClr val="FFFFFF"/>
            </a:solidFill>
            <a:ln w="38100" cap="flat" cmpd="sng">
              <a:solidFill>
                <a:schemeClr val="tx1"/>
              </a:solidFill>
              <a:prstDash val="solid"/>
              <a:round/>
              <a:headEnd type="none" w="med" len="med"/>
              <a:tailEnd type="none" w="med" len="med"/>
            </a:ln>
          </p:spPr>
          <p:txBody>
            <a:bodyPr/>
            <a:p>
              <a:endParaRPr lang="zh-CN" altLang="en-US"/>
            </a:p>
          </p:txBody>
        </p:sp>
        <p:sp>
          <p:nvSpPr>
            <p:cNvPr id="58393" name="Freeform 29"/>
            <p:cNvSpPr/>
            <p:nvPr/>
          </p:nvSpPr>
          <p:spPr>
            <a:xfrm>
              <a:off x="2112" y="2574"/>
              <a:ext cx="1" cy="576"/>
            </a:xfrm>
            <a:custGeom>
              <a:avLst/>
              <a:gdLst/>
              <a:ahLst/>
              <a:cxnLst>
                <a:cxn ang="0">
                  <a:pos x="0" y="0"/>
                </a:cxn>
                <a:cxn ang="0">
                  <a:pos x="0" y="576"/>
                </a:cxn>
              </a:cxnLst>
              <a:pathLst>
                <a:path w="1" h="576">
                  <a:moveTo>
                    <a:pt x="0" y="0"/>
                  </a:moveTo>
                  <a:lnTo>
                    <a:pt x="0" y="576"/>
                  </a:lnTo>
                </a:path>
              </a:pathLst>
            </a:custGeom>
            <a:solidFill>
              <a:srgbClr val="FFFFFF"/>
            </a:solidFill>
            <a:ln w="38100" cap="flat" cmpd="sng">
              <a:solidFill>
                <a:schemeClr val="tx1"/>
              </a:solidFill>
              <a:prstDash val="solid"/>
              <a:round/>
              <a:headEnd type="none" w="med" len="med"/>
              <a:tailEnd type="none" w="med" len="med"/>
            </a:ln>
          </p:spPr>
          <p:txBody>
            <a:bodyPr/>
            <a:p>
              <a:endParaRPr lang="zh-CN" altLang="en-US"/>
            </a:p>
          </p:txBody>
        </p:sp>
        <p:sp>
          <p:nvSpPr>
            <p:cNvPr id="58394" name="Freeform 30"/>
            <p:cNvSpPr/>
            <p:nvPr/>
          </p:nvSpPr>
          <p:spPr>
            <a:xfrm>
              <a:off x="3360" y="1486"/>
              <a:ext cx="2267" cy="116"/>
            </a:xfrm>
            <a:custGeom>
              <a:avLst/>
              <a:gdLst/>
              <a:ahLst/>
              <a:cxnLst>
                <a:cxn ang="0">
                  <a:pos x="0" y="4"/>
                </a:cxn>
                <a:cxn ang="0">
                  <a:pos x="127" y="6"/>
                </a:cxn>
                <a:cxn ang="0">
                  <a:pos x="127" y="4"/>
                </a:cxn>
                <a:cxn ang="0">
                  <a:pos x="2140" y="4"/>
                </a:cxn>
                <a:cxn ang="0">
                  <a:pos x="2140" y="6"/>
                </a:cxn>
                <a:cxn ang="0">
                  <a:pos x="2267" y="4"/>
                </a:cxn>
                <a:cxn ang="0">
                  <a:pos x="2140" y="0"/>
                </a:cxn>
                <a:cxn ang="0">
                  <a:pos x="2140" y="1"/>
                </a:cxn>
                <a:cxn ang="0">
                  <a:pos x="127" y="1"/>
                </a:cxn>
                <a:cxn ang="0">
                  <a:pos x="127" y="0"/>
                </a:cxn>
                <a:cxn ang="0">
                  <a:pos x="0" y="4"/>
                </a:cxn>
              </a:cxnLst>
              <a:pathLst>
                <a:path w="2267" h="189">
                  <a:moveTo>
                    <a:pt x="0" y="95"/>
                  </a:moveTo>
                  <a:lnTo>
                    <a:pt x="127" y="189"/>
                  </a:lnTo>
                  <a:lnTo>
                    <a:pt x="127" y="140"/>
                  </a:lnTo>
                  <a:lnTo>
                    <a:pt x="2140" y="140"/>
                  </a:lnTo>
                  <a:lnTo>
                    <a:pt x="2140" y="189"/>
                  </a:lnTo>
                  <a:lnTo>
                    <a:pt x="2267" y="95"/>
                  </a:lnTo>
                  <a:lnTo>
                    <a:pt x="2140" y="0"/>
                  </a:lnTo>
                  <a:lnTo>
                    <a:pt x="2140" y="50"/>
                  </a:lnTo>
                  <a:lnTo>
                    <a:pt x="127" y="50"/>
                  </a:lnTo>
                  <a:lnTo>
                    <a:pt x="127" y="0"/>
                  </a:lnTo>
                  <a:lnTo>
                    <a:pt x="0" y="95"/>
                  </a:lnTo>
                  <a:close/>
                </a:path>
              </a:pathLst>
            </a:custGeom>
            <a:solidFill>
              <a:schemeClr val="tx1"/>
            </a:solidFill>
            <a:ln w="38100" cap="flat" cmpd="sng">
              <a:solidFill>
                <a:schemeClr val="tx1"/>
              </a:solidFill>
              <a:prstDash val="solid"/>
              <a:round/>
              <a:headEnd type="none" w="med" len="med"/>
              <a:tailEnd type="none" w="med" len="med"/>
            </a:ln>
          </p:spPr>
          <p:txBody>
            <a:bodyPr/>
            <a:p>
              <a:endParaRPr lang="zh-CN" altLang="en-US"/>
            </a:p>
          </p:txBody>
        </p:sp>
        <p:sp>
          <p:nvSpPr>
            <p:cNvPr id="58395" name="Rectangle 31"/>
            <p:cNvSpPr/>
            <p:nvPr/>
          </p:nvSpPr>
          <p:spPr>
            <a:xfrm>
              <a:off x="384" y="1392"/>
              <a:ext cx="846" cy="30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396" name="Rectangle 32"/>
            <p:cNvSpPr/>
            <p:nvPr/>
          </p:nvSpPr>
          <p:spPr>
            <a:xfrm>
              <a:off x="609" y="1429"/>
              <a:ext cx="399" cy="233"/>
            </a:xfrm>
            <a:prstGeom prst="rect">
              <a:avLst/>
            </a:prstGeom>
            <a:noFill/>
            <a:ln w="38100">
              <a:noFill/>
            </a:ln>
          </p:spPr>
          <p:txBody>
            <a:bodyPr wrap="none" lIns="0" tIns="0" rIns="0" bIns="0" anchor="t" anchorCtr="0">
              <a:spAutoFit/>
            </a:bodyPr>
            <a:p>
              <a:r>
                <a:rPr lang="en-US" altLang="zh-CN" sz="2400" dirty="0">
                  <a:latin typeface="Times New Roman" panose="02020603050405020304" pitchFamily="18" charset="0"/>
                  <a:ea typeface="宋体" panose="02010600030101010101" pitchFamily="2" charset="-122"/>
                </a:rPr>
                <a:t>CPU</a:t>
              </a:r>
              <a:endParaRPr lang="en-US" altLang="zh-CN" sz="2400" dirty="0">
                <a:latin typeface="Times New Roman" panose="02020603050405020304" pitchFamily="18" charset="0"/>
                <a:ea typeface="宋体" panose="02010600030101010101" pitchFamily="2" charset="-122"/>
              </a:endParaRPr>
            </a:p>
          </p:txBody>
        </p:sp>
        <p:sp>
          <p:nvSpPr>
            <p:cNvPr id="58397" name="Freeform 33"/>
            <p:cNvSpPr/>
            <p:nvPr/>
          </p:nvSpPr>
          <p:spPr>
            <a:xfrm>
              <a:off x="144" y="3600"/>
              <a:ext cx="5451" cy="118"/>
            </a:xfrm>
            <a:custGeom>
              <a:avLst/>
              <a:gdLst/>
              <a:ahLst/>
              <a:cxnLst>
                <a:cxn ang="0">
                  <a:pos x="0" y="4"/>
                </a:cxn>
                <a:cxn ang="0">
                  <a:pos x="185" y="7"/>
                </a:cxn>
                <a:cxn ang="0">
                  <a:pos x="185" y="6"/>
                </a:cxn>
                <a:cxn ang="0">
                  <a:pos x="7346" y="6"/>
                </a:cxn>
                <a:cxn ang="0">
                  <a:pos x="7346" y="7"/>
                </a:cxn>
                <a:cxn ang="0">
                  <a:pos x="7532" y="4"/>
                </a:cxn>
                <a:cxn ang="0">
                  <a:pos x="7346" y="0"/>
                </a:cxn>
                <a:cxn ang="0">
                  <a:pos x="7346" y="1"/>
                </a:cxn>
                <a:cxn ang="0">
                  <a:pos x="185" y="1"/>
                </a:cxn>
                <a:cxn ang="0">
                  <a:pos x="185" y="0"/>
                </a:cxn>
                <a:cxn ang="0">
                  <a:pos x="0" y="4"/>
                </a:cxn>
              </a:cxnLst>
              <a:pathLst>
                <a:path w="5165" h="189">
                  <a:moveTo>
                    <a:pt x="0" y="95"/>
                  </a:moveTo>
                  <a:lnTo>
                    <a:pt x="127" y="189"/>
                  </a:lnTo>
                  <a:lnTo>
                    <a:pt x="127" y="146"/>
                  </a:lnTo>
                  <a:lnTo>
                    <a:pt x="5038" y="146"/>
                  </a:lnTo>
                  <a:lnTo>
                    <a:pt x="5038" y="189"/>
                  </a:lnTo>
                  <a:lnTo>
                    <a:pt x="5165" y="95"/>
                  </a:lnTo>
                  <a:lnTo>
                    <a:pt x="5038" y="0"/>
                  </a:lnTo>
                  <a:lnTo>
                    <a:pt x="5038" y="44"/>
                  </a:lnTo>
                  <a:lnTo>
                    <a:pt x="127" y="44"/>
                  </a:lnTo>
                  <a:lnTo>
                    <a:pt x="127" y="0"/>
                  </a:lnTo>
                  <a:lnTo>
                    <a:pt x="0" y="95"/>
                  </a:lnTo>
                  <a:close/>
                </a:path>
              </a:pathLst>
            </a:custGeom>
            <a:solidFill>
              <a:schemeClr val="tx1"/>
            </a:solidFill>
            <a:ln w="38100" cap="flat" cmpd="sng">
              <a:solidFill>
                <a:schemeClr val="tx1"/>
              </a:solidFill>
              <a:prstDash val="solid"/>
              <a:round/>
              <a:headEnd type="none" w="med" len="med"/>
              <a:tailEnd type="none" w="med" len="med"/>
            </a:ln>
          </p:spPr>
          <p:txBody>
            <a:bodyPr/>
            <a:p>
              <a:endParaRPr lang="zh-CN" altLang="en-US"/>
            </a:p>
          </p:txBody>
        </p:sp>
        <p:sp>
          <p:nvSpPr>
            <p:cNvPr id="58398" name="Rectangle 34"/>
            <p:cNvSpPr/>
            <p:nvPr/>
          </p:nvSpPr>
          <p:spPr>
            <a:xfrm>
              <a:off x="3117" y="3185"/>
              <a:ext cx="974" cy="233"/>
            </a:xfrm>
            <a:prstGeom prst="rect">
              <a:avLst/>
            </a:prstGeom>
            <a:noFill/>
            <a:ln w="38100">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调制解调器</a:t>
              </a:r>
              <a:endParaRPr lang="zh-CN" altLang="en-US" sz="2400" dirty="0">
                <a:latin typeface="Times New Roman" panose="02020603050405020304" pitchFamily="18" charset="0"/>
                <a:ea typeface="宋体" panose="02010600030101010101" pitchFamily="2" charset="-122"/>
              </a:endParaRPr>
            </a:p>
          </p:txBody>
        </p:sp>
        <p:sp>
          <p:nvSpPr>
            <p:cNvPr id="58399" name="Rectangle 35"/>
            <p:cNvSpPr/>
            <p:nvPr/>
          </p:nvSpPr>
          <p:spPr>
            <a:xfrm>
              <a:off x="4558" y="3185"/>
              <a:ext cx="780" cy="233"/>
            </a:xfrm>
            <a:prstGeom prst="rect">
              <a:avLst/>
            </a:prstGeom>
            <a:noFill/>
            <a:ln w="38100">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串行接口</a:t>
              </a:r>
              <a:endParaRPr lang="zh-CN" altLang="en-US" sz="2400" dirty="0">
                <a:latin typeface="Times New Roman" panose="02020603050405020304" pitchFamily="18" charset="0"/>
                <a:ea typeface="宋体" panose="02010600030101010101" pitchFamily="2" charset="-122"/>
              </a:endParaRPr>
            </a:p>
          </p:txBody>
        </p:sp>
        <p:sp>
          <p:nvSpPr>
            <p:cNvPr id="58400" name="Rectangle 36"/>
            <p:cNvSpPr/>
            <p:nvPr/>
          </p:nvSpPr>
          <p:spPr>
            <a:xfrm>
              <a:off x="384" y="3151"/>
              <a:ext cx="846" cy="30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401" name="Rectangle 37"/>
            <p:cNvSpPr/>
            <p:nvPr/>
          </p:nvSpPr>
          <p:spPr>
            <a:xfrm>
              <a:off x="609" y="3188"/>
              <a:ext cx="384" cy="233"/>
            </a:xfrm>
            <a:prstGeom prst="rect">
              <a:avLst/>
            </a:prstGeom>
            <a:noFill/>
            <a:ln w="38100">
              <a:noFill/>
            </a:ln>
          </p:spPr>
          <p:txBody>
            <a:bodyPr wrap="none" lIns="0" tIns="0" rIns="0" bIns="0" anchor="t" anchorCtr="0">
              <a:spAutoFit/>
            </a:bodyPr>
            <a:p>
              <a:r>
                <a:rPr lang="en-US" altLang="zh-CN" sz="2400" dirty="0">
                  <a:latin typeface="Times New Roman" panose="02020603050405020304" pitchFamily="18" charset="0"/>
                  <a:ea typeface="宋体" panose="02010600030101010101" pitchFamily="2" charset="-122"/>
                </a:rPr>
                <a:t>FAX</a:t>
              </a:r>
              <a:endParaRPr lang="en-US" altLang="zh-CN" sz="2400" dirty="0">
                <a:latin typeface="Times New Roman" panose="02020603050405020304" pitchFamily="18" charset="0"/>
                <a:ea typeface="宋体" panose="02010600030101010101" pitchFamily="2" charset="-122"/>
              </a:endParaRPr>
            </a:p>
          </p:txBody>
        </p:sp>
        <p:sp>
          <p:nvSpPr>
            <p:cNvPr id="58402" name="Rectangle 38"/>
            <p:cNvSpPr/>
            <p:nvPr/>
          </p:nvSpPr>
          <p:spPr>
            <a:xfrm>
              <a:off x="4044" y="1603"/>
              <a:ext cx="900" cy="269"/>
            </a:xfrm>
            <a:prstGeom prst="rect">
              <a:avLst/>
            </a:prstGeom>
            <a:noFill/>
            <a:ln w="38100">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系统总线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8403" name="Rectangle 39"/>
            <p:cNvSpPr/>
            <p:nvPr/>
          </p:nvSpPr>
          <p:spPr>
            <a:xfrm>
              <a:off x="1296" y="1603"/>
              <a:ext cx="900" cy="269"/>
            </a:xfrm>
            <a:prstGeom prst="rect">
              <a:avLst/>
            </a:prstGeom>
            <a:noFill/>
            <a:ln w="38100">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局部总线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8404" name="Rectangle 40"/>
            <p:cNvSpPr/>
            <p:nvPr/>
          </p:nvSpPr>
          <p:spPr>
            <a:xfrm>
              <a:off x="2428" y="2611"/>
              <a:ext cx="900" cy="269"/>
            </a:xfrm>
            <a:prstGeom prst="rect">
              <a:avLst/>
            </a:prstGeom>
            <a:noFill/>
            <a:ln w="38100">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高速总线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8405" name="Rectangle 41"/>
            <p:cNvSpPr/>
            <p:nvPr/>
          </p:nvSpPr>
          <p:spPr>
            <a:xfrm>
              <a:off x="2420" y="3715"/>
              <a:ext cx="900" cy="269"/>
            </a:xfrm>
            <a:prstGeom prst="rect">
              <a:avLst/>
            </a:prstGeom>
            <a:noFill/>
            <a:ln w="38100">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扩展总线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8406" name="Rectangle 42"/>
            <p:cNvSpPr/>
            <p:nvPr/>
          </p:nvSpPr>
          <p:spPr>
            <a:xfrm>
              <a:off x="1910" y="2046"/>
              <a:ext cx="390" cy="233"/>
            </a:xfrm>
            <a:prstGeom prst="rect">
              <a:avLst/>
            </a:prstGeom>
            <a:noFill/>
            <a:ln w="38100">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图形</a:t>
              </a:r>
              <a:endParaRPr lang="zh-CN" altLang="en-US" sz="2400" dirty="0">
                <a:latin typeface="Times New Roman" panose="02020603050405020304" pitchFamily="18" charset="0"/>
                <a:ea typeface="宋体" panose="02010600030101010101" pitchFamily="2" charset="-122"/>
              </a:endParaRPr>
            </a:p>
          </p:txBody>
        </p:sp>
        <p:sp>
          <p:nvSpPr>
            <p:cNvPr id="58407" name="Rectangle 43"/>
            <p:cNvSpPr/>
            <p:nvPr/>
          </p:nvSpPr>
          <p:spPr>
            <a:xfrm>
              <a:off x="1680" y="2010"/>
              <a:ext cx="846" cy="30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408" name="Rectangle 44"/>
            <p:cNvSpPr/>
            <p:nvPr/>
          </p:nvSpPr>
          <p:spPr>
            <a:xfrm>
              <a:off x="2976" y="3149"/>
              <a:ext cx="1248" cy="30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409" name="Rectangle 45"/>
            <p:cNvSpPr/>
            <p:nvPr/>
          </p:nvSpPr>
          <p:spPr>
            <a:xfrm>
              <a:off x="4320" y="3149"/>
              <a:ext cx="1248" cy="30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410" name="Text Box 46"/>
            <p:cNvSpPr txBox="1"/>
            <p:nvPr/>
          </p:nvSpPr>
          <p:spPr>
            <a:xfrm>
              <a:off x="2406" y="1386"/>
              <a:ext cx="875" cy="288"/>
            </a:xfrm>
            <a:prstGeom prst="rect">
              <a:avLst/>
            </a:prstGeom>
            <a:noFill/>
            <a:ln w="38100">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Cache/</a:t>
              </a:r>
              <a:r>
                <a:rPr lang="zh-CN" altLang="en-US" sz="2400" dirty="0">
                  <a:latin typeface="Times New Roman" panose="02020603050405020304" pitchFamily="18" charset="0"/>
                  <a:ea typeface="宋体" panose="02010600030101010101" pitchFamily="2" charset="-122"/>
                </a:rPr>
                <a:t>桥</a:t>
              </a:r>
              <a:endParaRPr lang="zh-CN" altLang="en-US" sz="2400" dirty="0">
                <a:latin typeface="Times New Roman" panose="02020603050405020304" pitchFamily="18" charset="0"/>
                <a:ea typeface="宋体" panose="02010600030101010101" pitchFamily="2" charset="-122"/>
              </a:endParaRPr>
            </a:p>
          </p:txBody>
        </p:sp>
        <p:sp>
          <p:nvSpPr>
            <p:cNvPr id="58411" name="AutoShape 47"/>
            <p:cNvSpPr/>
            <p:nvPr/>
          </p:nvSpPr>
          <p:spPr>
            <a:xfrm>
              <a:off x="1260" y="1472"/>
              <a:ext cx="1031" cy="144"/>
            </a:xfrm>
            <a:prstGeom prst="leftRightArrow">
              <a:avLst>
                <a:gd name="adj1" fmla="val 37500"/>
                <a:gd name="adj2" fmla="val 82270"/>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58412" name="矩形 8"/>
          <p:cNvSpPr/>
          <p:nvPr/>
        </p:nvSpPr>
        <p:spPr>
          <a:xfrm>
            <a:off x="8016875" y="130175"/>
            <a:ext cx="98425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7"/>
                                        </p:tgtEl>
                                        <p:attrNameLst>
                                          <p:attrName>style.visibility</p:attrName>
                                        </p:attrNameLst>
                                      </p:cBhvr>
                                      <p:to>
                                        <p:strVal val="visible"/>
                                      </p:to>
                                    </p:set>
                                    <p:animEffect transition="in" filter="blinds(horizontal)">
                                      <p:cBhvr>
                                        <p:cTn id="7" dur="500"/>
                                        <p:tgtEl>
                                          <p:spTgt spid="420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171575" y="596900"/>
            <a:ext cx="7696200" cy="762000"/>
          </a:xfrm>
          <a:ln/>
        </p:spPr>
        <p:txBody>
          <a:bodyPr vert="horz" wrap="square" lIns="91440" tIns="45720" rIns="91440" bIns="45720" anchor="t" anchorCtr="0"/>
          <a:p>
            <a:pPr defTabSz="457200"/>
            <a:r>
              <a:rPr lang="en-US" altLang="zh-CN" sz="4800" dirty="0">
                <a:solidFill>
                  <a:srgbClr val="C00000"/>
                </a:solidFill>
                <a:latin typeface="微软雅黑 Light" panose="020B0502040204020203" pitchFamily="34" charset="-122"/>
                <a:ea typeface="微软雅黑 Light" panose="020B0502040204020203" pitchFamily="34" charset="-122"/>
                <a:cs typeface="+mj-cs"/>
              </a:rPr>
              <a:t>3.4.3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总线结构举例</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9394" name="Rectangle 3"/>
          <p:cNvSpPr>
            <a:spLocks noGrp="1"/>
          </p:cNvSpPr>
          <p:nvPr>
            <p:ph idx="1"/>
          </p:nvPr>
        </p:nvSpPr>
        <p:spPr>
          <a:xfrm>
            <a:off x="2362200" y="2514600"/>
            <a:ext cx="4419600" cy="2392363"/>
          </a:xfrm>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传统微型机总线结构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VL-BUS</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局部总线结构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PCI</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总线结构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4" action="ppaction://hlinksldjump"/>
              </a:rPr>
              <a:t>多层</a:t>
            </a: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4" action="ppaction://hlinksldjump"/>
              </a:rPr>
              <a:t>PCI</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4" action="ppaction://hlinksldjump"/>
              </a:rPr>
              <a:t>总线结构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7" name="Group 1030"/>
          <p:cNvGrpSpPr/>
          <p:nvPr/>
        </p:nvGrpSpPr>
        <p:grpSpPr>
          <a:xfrm>
            <a:off x="244475" y="1620838"/>
            <a:ext cx="8723313" cy="3729037"/>
            <a:chOff x="97" y="1296"/>
            <a:chExt cx="5495" cy="2349"/>
          </a:xfrm>
        </p:grpSpPr>
        <p:sp>
          <p:nvSpPr>
            <p:cNvPr id="60418" name="Freeform 1031"/>
            <p:cNvSpPr/>
            <p:nvPr/>
          </p:nvSpPr>
          <p:spPr>
            <a:xfrm>
              <a:off x="2867" y="2513"/>
              <a:ext cx="109" cy="348"/>
            </a:xfrm>
            <a:custGeom>
              <a:avLst/>
              <a:gdLst/>
              <a:ahLst/>
              <a:cxnLst>
                <a:cxn ang="0">
                  <a:pos x="0" y="55"/>
                </a:cxn>
                <a:cxn ang="0">
                  <a:pos x="0" y="55"/>
                </a:cxn>
                <a:cxn ang="0">
                  <a:pos x="0" y="0"/>
                </a:cxn>
                <a:cxn ang="0">
                  <a:pos x="0" y="0"/>
                </a:cxn>
                <a:cxn ang="0">
                  <a:pos x="0" y="55"/>
                </a:cxn>
                <a:cxn ang="0">
                  <a:pos x="0" y="55"/>
                </a:cxn>
                <a:cxn ang="0">
                  <a:pos x="0" y="62"/>
                </a:cxn>
                <a:cxn ang="0">
                  <a:pos x="0" y="55"/>
                </a:cxn>
              </a:cxnLst>
              <a:pathLst>
                <a:path w="276" h="464">
                  <a:moveTo>
                    <a:pt x="0" y="406"/>
                  </a:moveTo>
                  <a:lnTo>
                    <a:pt x="51" y="406"/>
                  </a:lnTo>
                  <a:lnTo>
                    <a:pt x="51" y="0"/>
                  </a:lnTo>
                  <a:lnTo>
                    <a:pt x="225" y="0"/>
                  </a:lnTo>
                  <a:lnTo>
                    <a:pt x="225" y="406"/>
                  </a:lnTo>
                  <a:lnTo>
                    <a:pt x="276" y="406"/>
                  </a:lnTo>
                  <a:lnTo>
                    <a:pt x="138" y="464"/>
                  </a:lnTo>
                  <a:lnTo>
                    <a:pt x="0" y="406"/>
                  </a:lnTo>
                  <a:close/>
                </a:path>
              </a:pathLst>
            </a:custGeom>
            <a:solidFill>
              <a:schemeClr val="tx1"/>
            </a:solidFill>
            <a:ln w="19050" cap="flat" cmpd="sng">
              <a:solidFill>
                <a:schemeClr val="tx1"/>
              </a:solidFill>
              <a:prstDash val="solid"/>
              <a:round/>
              <a:headEnd type="none" w="med" len="med"/>
              <a:tailEnd type="none" w="med" len="med"/>
            </a:ln>
          </p:spPr>
          <p:txBody>
            <a:bodyPr/>
            <a:p>
              <a:endParaRPr lang="zh-CN" altLang="en-US"/>
            </a:p>
          </p:txBody>
        </p:sp>
        <p:sp>
          <p:nvSpPr>
            <p:cNvPr id="60419" name="Rectangle 1032"/>
            <p:cNvSpPr/>
            <p:nvPr/>
          </p:nvSpPr>
          <p:spPr>
            <a:xfrm>
              <a:off x="4512" y="1809"/>
              <a:ext cx="1080" cy="29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20" name="Rectangle 1033"/>
            <p:cNvSpPr/>
            <p:nvPr/>
          </p:nvSpPr>
          <p:spPr>
            <a:xfrm>
              <a:off x="4763" y="1843"/>
              <a:ext cx="585" cy="233"/>
            </a:xfrm>
            <a:prstGeom prst="rect">
              <a:avLst/>
            </a:prstGeom>
            <a:noFill/>
            <a:ln w="9525">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存储器</a:t>
              </a:r>
              <a:endParaRPr lang="zh-CN" altLang="en-US" sz="2400" dirty="0">
                <a:latin typeface="Times New Roman" panose="02020603050405020304" pitchFamily="18" charset="0"/>
                <a:ea typeface="宋体" panose="02010600030101010101" pitchFamily="2" charset="-122"/>
              </a:endParaRPr>
            </a:p>
          </p:txBody>
        </p:sp>
        <p:sp>
          <p:nvSpPr>
            <p:cNvPr id="60421" name="Rectangle 1034"/>
            <p:cNvSpPr/>
            <p:nvPr/>
          </p:nvSpPr>
          <p:spPr>
            <a:xfrm>
              <a:off x="97" y="2683"/>
              <a:ext cx="708" cy="54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22" name="Rectangle 1035"/>
            <p:cNvSpPr/>
            <p:nvPr/>
          </p:nvSpPr>
          <p:spPr>
            <a:xfrm>
              <a:off x="138" y="2724"/>
              <a:ext cx="632" cy="465"/>
            </a:xfrm>
            <a:prstGeom prst="rect">
              <a:avLst/>
            </a:prstGeom>
            <a:noFill/>
            <a:ln w="9525">
              <a:noFill/>
            </a:ln>
          </p:spPr>
          <p:txBody>
            <a:bodyPr wrap="none" lIns="0" tIns="0" rIns="0" bIns="0" anchor="t" anchorCtr="0">
              <a:spAutoFit/>
            </a:bodyPr>
            <a:p>
              <a:r>
                <a:rPr lang="en-US" altLang="zh-CN" sz="2400" dirty="0">
                  <a:latin typeface="Times New Roman" panose="02020603050405020304" pitchFamily="18" charset="0"/>
                  <a:ea typeface="宋体" panose="02010600030101010101" pitchFamily="2" charset="-122"/>
                </a:rPr>
                <a:t>SCSI II</a:t>
              </a:r>
              <a:endParaRPr lang="en-US" altLang="zh-CN" sz="2400" dirty="0">
                <a:latin typeface="Times New Roman" panose="02020603050405020304" pitchFamily="18" charset="0"/>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控制器</a:t>
              </a:r>
              <a:endParaRPr lang="zh-CN" altLang="en-US" sz="2400" dirty="0">
                <a:latin typeface="宋体" panose="02010600030101010101" pitchFamily="2" charset="-122"/>
                <a:ea typeface="宋体" panose="02010600030101010101" pitchFamily="2" charset="-122"/>
              </a:endParaRPr>
            </a:p>
          </p:txBody>
        </p:sp>
        <p:sp>
          <p:nvSpPr>
            <p:cNvPr id="60423" name="Freeform 1036"/>
            <p:cNvSpPr/>
            <p:nvPr/>
          </p:nvSpPr>
          <p:spPr>
            <a:xfrm>
              <a:off x="2867" y="1640"/>
              <a:ext cx="96" cy="576"/>
            </a:xfrm>
            <a:custGeom>
              <a:avLst/>
              <a:gdLst/>
              <a:ahLst/>
              <a:cxnLst>
                <a:cxn ang="0">
                  <a:pos x="0" y="1846"/>
                </a:cxn>
                <a:cxn ang="0">
                  <a:pos x="0" y="1846"/>
                </a:cxn>
                <a:cxn ang="0">
                  <a:pos x="0" y="0"/>
                </a:cxn>
                <a:cxn ang="0">
                  <a:pos x="0" y="0"/>
                </a:cxn>
                <a:cxn ang="0">
                  <a:pos x="0" y="1846"/>
                </a:cxn>
                <a:cxn ang="0">
                  <a:pos x="0" y="1846"/>
                </a:cxn>
                <a:cxn ang="0">
                  <a:pos x="0" y="2108"/>
                </a:cxn>
                <a:cxn ang="0">
                  <a:pos x="0" y="1846"/>
                </a:cxn>
              </a:cxnLst>
              <a:pathLst>
                <a:path w="276" h="464">
                  <a:moveTo>
                    <a:pt x="0" y="406"/>
                  </a:moveTo>
                  <a:lnTo>
                    <a:pt x="51" y="406"/>
                  </a:lnTo>
                  <a:lnTo>
                    <a:pt x="51" y="0"/>
                  </a:lnTo>
                  <a:lnTo>
                    <a:pt x="225" y="0"/>
                  </a:lnTo>
                  <a:lnTo>
                    <a:pt x="225" y="406"/>
                  </a:lnTo>
                  <a:lnTo>
                    <a:pt x="276" y="406"/>
                  </a:lnTo>
                  <a:lnTo>
                    <a:pt x="138" y="464"/>
                  </a:lnTo>
                  <a:lnTo>
                    <a:pt x="0" y="406"/>
                  </a:lnTo>
                  <a:close/>
                </a:path>
              </a:pathLst>
            </a:custGeom>
            <a:solidFill>
              <a:schemeClr val="tx1"/>
            </a:solidFill>
            <a:ln w="19050" cap="flat" cmpd="sng">
              <a:solidFill>
                <a:schemeClr val="tx1"/>
              </a:solidFill>
              <a:prstDash val="solid"/>
              <a:round/>
              <a:headEnd type="none" w="med" len="med"/>
              <a:tailEnd type="none" w="med" len="med"/>
            </a:ln>
          </p:spPr>
          <p:txBody>
            <a:bodyPr/>
            <a:p>
              <a:endParaRPr lang="zh-CN" altLang="en-US"/>
            </a:p>
          </p:txBody>
        </p:sp>
        <p:sp>
          <p:nvSpPr>
            <p:cNvPr id="60424" name="Freeform 1037"/>
            <p:cNvSpPr/>
            <p:nvPr/>
          </p:nvSpPr>
          <p:spPr>
            <a:xfrm>
              <a:off x="864" y="1579"/>
              <a:ext cx="3648" cy="118"/>
            </a:xfrm>
            <a:custGeom>
              <a:avLst/>
              <a:gdLst/>
              <a:ahLst/>
              <a:cxnLst>
                <a:cxn ang="0">
                  <a:pos x="0" y="0"/>
                </a:cxn>
                <a:cxn ang="0">
                  <a:pos x="236" y="0"/>
                </a:cxn>
                <a:cxn ang="0">
                  <a:pos x="236" y="0"/>
                </a:cxn>
                <a:cxn ang="0">
                  <a:pos x="8076" y="0"/>
                </a:cxn>
                <a:cxn ang="0">
                  <a:pos x="8076" y="0"/>
                </a:cxn>
                <a:cxn ang="0">
                  <a:pos x="8316" y="0"/>
                </a:cxn>
                <a:cxn ang="0">
                  <a:pos x="8076" y="0"/>
                </a:cxn>
                <a:cxn ang="0">
                  <a:pos x="8076" y="0"/>
                </a:cxn>
                <a:cxn ang="0">
                  <a:pos x="236" y="0"/>
                </a:cxn>
                <a:cxn ang="0">
                  <a:pos x="236" y="0"/>
                </a:cxn>
                <a:cxn ang="0">
                  <a:pos x="0" y="0"/>
                </a:cxn>
              </a:cxnLst>
              <a:pathLst>
                <a:path w="3180" h="365">
                  <a:moveTo>
                    <a:pt x="0" y="182"/>
                  </a:moveTo>
                  <a:lnTo>
                    <a:pt x="91" y="365"/>
                  </a:lnTo>
                  <a:lnTo>
                    <a:pt x="91" y="282"/>
                  </a:lnTo>
                  <a:lnTo>
                    <a:pt x="3089" y="282"/>
                  </a:lnTo>
                  <a:lnTo>
                    <a:pt x="3089" y="365"/>
                  </a:lnTo>
                  <a:lnTo>
                    <a:pt x="3180" y="182"/>
                  </a:lnTo>
                  <a:lnTo>
                    <a:pt x="3089" y="0"/>
                  </a:lnTo>
                  <a:lnTo>
                    <a:pt x="3089" y="83"/>
                  </a:lnTo>
                  <a:lnTo>
                    <a:pt x="91" y="83"/>
                  </a:lnTo>
                  <a:lnTo>
                    <a:pt x="91" y="0"/>
                  </a:lnTo>
                  <a:lnTo>
                    <a:pt x="0" y="182"/>
                  </a:lnTo>
                  <a:close/>
                </a:path>
              </a:pathLst>
            </a:custGeom>
            <a:solidFill>
              <a:schemeClr val="tx1"/>
            </a:solidFill>
            <a:ln w="19050" cap="flat" cmpd="sng">
              <a:solidFill>
                <a:schemeClr val="tx1"/>
              </a:solidFill>
              <a:prstDash val="solid"/>
              <a:round/>
              <a:headEnd type="none" w="med" len="med"/>
              <a:tailEnd type="none" w="med" len="med"/>
            </a:ln>
          </p:spPr>
          <p:txBody>
            <a:bodyPr/>
            <a:p>
              <a:endParaRPr lang="zh-CN" altLang="en-US"/>
            </a:p>
          </p:txBody>
        </p:sp>
        <p:sp>
          <p:nvSpPr>
            <p:cNvPr id="60425" name="Freeform 1038"/>
            <p:cNvSpPr/>
            <p:nvPr/>
          </p:nvSpPr>
          <p:spPr>
            <a:xfrm>
              <a:off x="816" y="2827"/>
              <a:ext cx="4752" cy="118"/>
            </a:xfrm>
            <a:custGeom>
              <a:avLst/>
              <a:gdLst/>
              <a:ahLst/>
              <a:cxnLst>
                <a:cxn ang="0">
                  <a:pos x="0" y="0"/>
                </a:cxn>
                <a:cxn ang="0">
                  <a:pos x="239" y="0"/>
                </a:cxn>
                <a:cxn ang="0">
                  <a:pos x="239" y="0"/>
                </a:cxn>
                <a:cxn ang="0">
                  <a:pos x="11047" y="0"/>
                </a:cxn>
                <a:cxn ang="0">
                  <a:pos x="11047" y="0"/>
                </a:cxn>
                <a:cxn ang="0">
                  <a:pos x="11286" y="0"/>
                </a:cxn>
                <a:cxn ang="0">
                  <a:pos x="11047" y="0"/>
                </a:cxn>
                <a:cxn ang="0">
                  <a:pos x="11047" y="0"/>
                </a:cxn>
                <a:cxn ang="0">
                  <a:pos x="239" y="0"/>
                </a:cxn>
                <a:cxn ang="0">
                  <a:pos x="239" y="0"/>
                </a:cxn>
                <a:cxn ang="0">
                  <a:pos x="0" y="0"/>
                </a:cxn>
              </a:cxnLst>
              <a:pathLst>
                <a:path w="4114" h="344">
                  <a:moveTo>
                    <a:pt x="0" y="174"/>
                  </a:moveTo>
                  <a:lnTo>
                    <a:pt x="87" y="344"/>
                  </a:lnTo>
                  <a:lnTo>
                    <a:pt x="87" y="261"/>
                  </a:lnTo>
                  <a:lnTo>
                    <a:pt x="4027" y="261"/>
                  </a:lnTo>
                  <a:lnTo>
                    <a:pt x="4027" y="344"/>
                  </a:lnTo>
                  <a:lnTo>
                    <a:pt x="4114" y="174"/>
                  </a:lnTo>
                  <a:lnTo>
                    <a:pt x="4027" y="0"/>
                  </a:lnTo>
                  <a:lnTo>
                    <a:pt x="4027" y="83"/>
                  </a:lnTo>
                  <a:lnTo>
                    <a:pt x="87" y="83"/>
                  </a:lnTo>
                  <a:lnTo>
                    <a:pt x="87" y="0"/>
                  </a:lnTo>
                  <a:lnTo>
                    <a:pt x="0" y="174"/>
                  </a:lnTo>
                  <a:close/>
                </a:path>
              </a:pathLst>
            </a:custGeom>
            <a:solidFill>
              <a:schemeClr val="tx1"/>
            </a:solidFill>
            <a:ln w="19050" cap="flat" cmpd="sng">
              <a:solidFill>
                <a:schemeClr val="tx1"/>
              </a:solidFill>
              <a:prstDash val="solid"/>
              <a:round/>
              <a:headEnd type="none" w="med" len="med"/>
              <a:tailEnd type="none" w="med" len="med"/>
            </a:ln>
          </p:spPr>
          <p:txBody>
            <a:bodyPr/>
            <a:p>
              <a:endParaRPr lang="zh-CN" altLang="en-US"/>
            </a:p>
          </p:txBody>
        </p:sp>
        <p:sp>
          <p:nvSpPr>
            <p:cNvPr id="60426" name="Rectangle 1039"/>
            <p:cNvSpPr/>
            <p:nvPr/>
          </p:nvSpPr>
          <p:spPr>
            <a:xfrm>
              <a:off x="4512" y="1514"/>
              <a:ext cx="1080" cy="29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27" name="Rectangle 1040"/>
            <p:cNvSpPr/>
            <p:nvPr/>
          </p:nvSpPr>
          <p:spPr>
            <a:xfrm>
              <a:off x="4569" y="1549"/>
              <a:ext cx="974" cy="233"/>
            </a:xfrm>
            <a:prstGeom prst="rect">
              <a:avLst/>
            </a:prstGeom>
            <a:noFill/>
            <a:ln w="9525">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主存控制器</a:t>
              </a:r>
              <a:endParaRPr lang="zh-CN" altLang="en-US" sz="2400" dirty="0">
                <a:latin typeface="Times New Roman" panose="02020603050405020304" pitchFamily="18" charset="0"/>
                <a:ea typeface="宋体" panose="02010600030101010101" pitchFamily="2" charset="-122"/>
              </a:endParaRPr>
            </a:p>
          </p:txBody>
        </p:sp>
        <p:sp>
          <p:nvSpPr>
            <p:cNvPr id="60428" name="Rectangle 1041"/>
            <p:cNvSpPr/>
            <p:nvPr/>
          </p:nvSpPr>
          <p:spPr>
            <a:xfrm>
              <a:off x="3456" y="2592"/>
              <a:ext cx="953" cy="269"/>
            </a:xfrm>
            <a:prstGeom prst="rect">
              <a:avLst/>
            </a:prstGeom>
            <a:noFill/>
            <a:ln w="9525">
              <a:noFill/>
            </a:ln>
          </p:spPr>
          <p:txBody>
            <a:bodyPr wrap="none" lIns="0" tIns="0" rIns="0" bIns="0"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ISA EISA</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60429" name="Rectangle 1042"/>
            <p:cNvSpPr/>
            <p:nvPr/>
          </p:nvSpPr>
          <p:spPr>
            <a:xfrm>
              <a:off x="2404" y="2805"/>
              <a:ext cx="1167" cy="17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30" name="Rectangle 1043"/>
            <p:cNvSpPr/>
            <p:nvPr/>
          </p:nvSpPr>
          <p:spPr>
            <a:xfrm>
              <a:off x="1008" y="2640"/>
              <a:ext cx="1432" cy="192"/>
            </a:xfrm>
            <a:prstGeom prst="rect">
              <a:avLst/>
            </a:prstGeom>
            <a:noFill/>
            <a:ln w="9525">
              <a:noFill/>
            </a:ln>
          </p:spPr>
          <p:txBody>
            <a:bodyPr wrap="none" lIns="0" tIns="0" rIns="0" bIns="0" anchor="t" anchorCtr="0">
              <a:spAutoFit/>
            </a:bodyPr>
            <a:p>
              <a:r>
                <a:rPr lang="en-US" altLang="zh-CN" sz="2000" dirty="0">
                  <a:latin typeface="Times New Roman" panose="02020603050405020304" pitchFamily="18" charset="0"/>
                  <a:ea typeface="宋体" panose="02010600030101010101" pitchFamily="2" charset="-122"/>
                </a:rPr>
                <a:t>8 MHz1</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位数据通路</a:t>
              </a:r>
              <a:endParaRPr lang="zh-CN" altLang="en-US" sz="2000" dirty="0">
                <a:latin typeface="宋体" panose="02010600030101010101" pitchFamily="2" charset="-122"/>
                <a:ea typeface="宋体" panose="02010600030101010101" pitchFamily="2" charset="-122"/>
              </a:endParaRPr>
            </a:p>
          </p:txBody>
        </p:sp>
        <p:sp>
          <p:nvSpPr>
            <p:cNvPr id="60431" name="Rectangle 1044"/>
            <p:cNvSpPr/>
            <p:nvPr/>
          </p:nvSpPr>
          <p:spPr>
            <a:xfrm>
              <a:off x="2064" y="2221"/>
              <a:ext cx="1723" cy="29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32" name="Rectangle 1045"/>
            <p:cNvSpPr/>
            <p:nvPr/>
          </p:nvSpPr>
          <p:spPr>
            <a:xfrm>
              <a:off x="2256" y="2246"/>
              <a:ext cx="1364" cy="233"/>
            </a:xfrm>
            <a:prstGeom prst="rect">
              <a:avLst/>
            </a:prstGeom>
            <a:noFill/>
            <a:ln w="9525">
              <a:noFill/>
            </a:ln>
          </p:spPr>
          <p:txBody>
            <a:bodyPr wrap="none" lIns="0" tIns="0" rIns="0" bIns="0" anchor="t" anchorCtr="0">
              <a:spAutoFit/>
            </a:bodyPr>
            <a:p>
              <a:r>
                <a:rPr lang="zh-CN" altLang="en-US" sz="2400" dirty="0">
                  <a:latin typeface="宋体" panose="02010600030101010101" pitchFamily="2" charset="-122"/>
                  <a:ea typeface="宋体" panose="02010600030101010101" pitchFamily="2" charset="-122"/>
                </a:rPr>
                <a:t>标准总线控制器</a:t>
              </a:r>
              <a:endParaRPr lang="zh-CN" altLang="en-US" sz="2400" dirty="0">
                <a:latin typeface="Times New Roman" panose="02020603050405020304" pitchFamily="18" charset="0"/>
                <a:ea typeface="宋体" panose="02010600030101010101" pitchFamily="2" charset="-122"/>
              </a:endParaRPr>
            </a:p>
          </p:txBody>
        </p:sp>
        <p:sp>
          <p:nvSpPr>
            <p:cNvPr id="60433" name="Rectangle 1046"/>
            <p:cNvSpPr/>
            <p:nvPr/>
          </p:nvSpPr>
          <p:spPr>
            <a:xfrm>
              <a:off x="1104" y="1392"/>
              <a:ext cx="1528" cy="194"/>
            </a:xfrm>
            <a:prstGeom prst="rect">
              <a:avLst/>
            </a:prstGeom>
            <a:noFill/>
            <a:ln w="9525">
              <a:noFill/>
            </a:ln>
          </p:spPr>
          <p:txBody>
            <a:bodyPr wrap="none" lIns="0" tIns="0" rIns="0" bIns="0" anchor="t" anchorCtr="0">
              <a:spAutoFit/>
            </a:bodyPr>
            <a:p>
              <a:r>
                <a:rPr lang="en-US" altLang="zh-CN" sz="2000" dirty="0">
                  <a:latin typeface="Times New Roman" panose="02020603050405020304" pitchFamily="18" charset="0"/>
                  <a:ea typeface="宋体" panose="02010600030101010101" pitchFamily="2" charset="-122"/>
                </a:rPr>
                <a:t>33 MHz</a:t>
              </a:r>
              <a:r>
                <a:rPr lang="en-US" altLang="zh-CN" sz="2000" dirty="0">
                  <a:latin typeface="宋体" panose="02010600030101010101" pitchFamily="2" charset="-122"/>
                  <a:ea typeface="宋体" panose="02010600030101010101" pitchFamily="2" charset="-122"/>
                </a:rPr>
                <a:t>32</a:t>
              </a:r>
              <a:r>
                <a:rPr lang="zh-CN" altLang="en-US" sz="2000" dirty="0">
                  <a:latin typeface="宋体" panose="02010600030101010101" pitchFamily="2" charset="-122"/>
                  <a:ea typeface="宋体" panose="02010600030101010101" pitchFamily="2" charset="-122"/>
                </a:rPr>
                <a:t>位数据通路</a:t>
              </a:r>
              <a:endParaRPr lang="zh-CN" altLang="en-US" sz="2000" dirty="0">
                <a:latin typeface="宋体" panose="02010600030101010101" pitchFamily="2" charset="-122"/>
                <a:ea typeface="宋体" panose="02010600030101010101" pitchFamily="2" charset="-122"/>
              </a:endParaRPr>
            </a:p>
          </p:txBody>
        </p:sp>
        <p:sp>
          <p:nvSpPr>
            <p:cNvPr id="60434" name="Rectangle 1047"/>
            <p:cNvSpPr/>
            <p:nvPr/>
          </p:nvSpPr>
          <p:spPr>
            <a:xfrm>
              <a:off x="2625" y="1296"/>
              <a:ext cx="669" cy="232"/>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35" name="Rectangle 1048"/>
            <p:cNvSpPr/>
            <p:nvPr/>
          </p:nvSpPr>
          <p:spPr>
            <a:xfrm>
              <a:off x="3120" y="1296"/>
              <a:ext cx="900" cy="269"/>
            </a:xfrm>
            <a:prstGeom prst="rect">
              <a:avLst/>
            </a:prstGeom>
            <a:noFill/>
            <a:ln w="9525">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系统总线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60436" name="Freeform 1049"/>
            <p:cNvSpPr/>
            <p:nvPr/>
          </p:nvSpPr>
          <p:spPr>
            <a:xfrm>
              <a:off x="4497" y="2922"/>
              <a:ext cx="159" cy="411"/>
            </a:xfrm>
            <a:custGeom>
              <a:avLst/>
              <a:gdLst/>
              <a:ahLst/>
              <a:cxnLst>
                <a:cxn ang="0">
                  <a:pos x="77" y="0"/>
                </a:cxn>
                <a:cxn ang="0">
                  <a:pos x="159" y="82"/>
                </a:cxn>
                <a:cxn ang="0">
                  <a:pos x="120" y="82"/>
                </a:cxn>
                <a:cxn ang="0">
                  <a:pos x="120" y="329"/>
                </a:cxn>
                <a:cxn ang="0">
                  <a:pos x="159" y="329"/>
                </a:cxn>
                <a:cxn ang="0">
                  <a:pos x="77" y="411"/>
                </a:cxn>
                <a:cxn ang="0">
                  <a:pos x="0" y="329"/>
                </a:cxn>
                <a:cxn ang="0">
                  <a:pos x="39" y="329"/>
                </a:cxn>
                <a:cxn ang="0">
                  <a:pos x="39" y="82"/>
                </a:cxn>
                <a:cxn ang="0">
                  <a:pos x="0" y="82"/>
                </a:cxn>
                <a:cxn ang="0">
                  <a:pos x="77" y="0"/>
                </a:cxn>
              </a:cxnLst>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0437" name="Rectangle 1050"/>
            <p:cNvSpPr/>
            <p:nvPr/>
          </p:nvSpPr>
          <p:spPr>
            <a:xfrm>
              <a:off x="4032" y="3331"/>
              <a:ext cx="1114" cy="31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调制解调器</a:t>
              </a:r>
              <a:endParaRPr lang="zh-CN" altLang="en-US" sz="2400" dirty="0">
                <a:latin typeface="Times New Roman" panose="02020603050405020304" pitchFamily="18" charset="0"/>
                <a:ea typeface="宋体" panose="02010600030101010101" pitchFamily="2" charset="-122"/>
              </a:endParaRPr>
            </a:p>
          </p:txBody>
        </p:sp>
        <p:sp>
          <p:nvSpPr>
            <p:cNvPr id="60438" name="Rectangle 1051"/>
            <p:cNvSpPr/>
            <p:nvPr/>
          </p:nvSpPr>
          <p:spPr>
            <a:xfrm>
              <a:off x="816" y="3331"/>
              <a:ext cx="736" cy="310"/>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多媒体</a:t>
              </a:r>
              <a:endParaRPr lang="zh-CN" altLang="en-US" sz="2400" dirty="0">
                <a:latin typeface="Times New Roman" panose="02020603050405020304" pitchFamily="18" charset="0"/>
                <a:ea typeface="宋体" panose="02010600030101010101" pitchFamily="2" charset="-122"/>
              </a:endParaRPr>
            </a:p>
          </p:txBody>
        </p:sp>
        <p:sp>
          <p:nvSpPr>
            <p:cNvPr id="60439" name="Freeform 1052"/>
            <p:cNvSpPr/>
            <p:nvPr/>
          </p:nvSpPr>
          <p:spPr>
            <a:xfrm>
              <a:off x="3312" y="2927"/>
              <a:ext cx="163" cy="396"/>
            </a:xfrm>
            <a:custGeom>
              <a:avLst/>
              <a:gdLst/>
              <a:ahLst/>
              <a:cxnLst>
                <a:cxn ang="0">
                  <a:pos x="82" y="0"/>
                </a:cxn>
                <a:cxn ang="0">
                  <a:pos x="163" y="78"/>
                </a:cxn>
                <a:cxn ang="0">
                  <a:pos x="121" y="78"/>
                </a:cxn>
                <a:cxn ang="0">
                  <a:pos x="121" y="318"/>
                </a:cxn>
                <a:cxn ang="0">
                  <a:pos x="163" y="318"/>
                </a:cxn>
                <a:cxn ang="0">
                  <a:pos x="82" y="396"/>
                </a:cxn>
                <a:cxn ang="0">
                  <a:pos x="0" y="318"/>
                </a:cxn>
                <a:cxn ang="0">
                  <a:pos x="43" y="318"/>
                </a:cxn>
                <a:cxn ang="0">
                  <a:pos x="43" y="78"/>
                </a:cxn>
                <a:cxn ang="0">
                  <a:pos x="0" y="78"/>
                </a:cxn>
                <a:cxn ang="0">
                  <a:pos x="82" y="0"/>
                </a:cxn>
              </a:cxnLst>
              <a:pathLst>
                <a:path w="163" h="396">
                  <a:moveTo>
                    <a:pt x="82" y="0"/>
                  </a:moveTo>
                  <a:lnTo>
                    <a:pt x="163" y="78"/>
                  </a:lnTo>
                  <a:lnTo>
                    <a:pt x="121" y="78"/>
                  </a:lnTo>
                  <a:lnTo>
                    <a:pt x="121" y="318"/>
                  </a:lnTo>
                  <a:lnTo>
                    <a:pt x="163" y="318"/>
                  </a:lnTo>
                  <a:lnTo>
                    <a:pt x="82" y="396"/>
                  </a:lnTo>
                  <a:lnTo>
                    <a:pt x="0" y="318"/>
                  </a:lnTo>
                  <a:lnTo>
                    <a:pt x="43" y="318"/>
                  </a:lnTo>
                  <a:lnTo>
                    <a:pt x="43" y="78"/>
                  </a:lnTo>
                  <a:lnTo>
                    <a:pt x="0" y="78"/>
                  </a:lnTo>
                  <a:lnTo>
                    <a:pt x="82"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0440" name="Freeform 1053"/>
            <p:cNvSpPr/>
            <p:nvPr/>
          </p:nvSpPr>
          <p:spPr>
            <a:xfrm>
              <a:off x="1104" y="2927"/>
              <a:ext cx="163" cy="396"/>
            </a:xfrm>
            <a:custGeom>
              <a:avLst/>
              <a:gdLst/>
              <a:ahLst/>
              <a:cxnLst>
                <a:cxn ang="0">
                  <a:pos x="81" y="0"/>
                </a:cxn>
                <a:cxn ang="0">
                  <a:pos x="163" y="78"/>
                </a:cxn>
                <a:cxn ang="0">
                  <a:pos x="120" y="78"/>
                </a:cxn>
                <a:cxn ang="0">
                  <a:pos x="120" y="318"/>
                </a:cxn>
                <a:cxn ang="0">
                  <a:pos x="163" y="318"/>
                </a:cxn>
                <a:cxn ang="0">
                  <a:pos x="81" y="396"/>
                </a:cxn>
                <a:cxn ang="0">
                  <a:pos x="0" y="318"/>
                </a:cxn>
                <a:cxn ang="0">
                  <a:pos x="43" y="318"/>
                </a:cxn>
                <a:cxn ang="0">
                  <a:pos x="43" y="78"/>
                </a:cxn>
                <a:cxn ang="0">
                  <a:pos x="0" y="78"/>
                </a:cxn>
                <a:cxn ang="0">
                  <a:pos x="81" y="0"/>
                </a:cxn>
              </a:cxnLst>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0441" name="Freeform 1054"/>
            <p:cNvSpPr/>
            <p:nvPr/>
          </p:nvSpPr>
          <p:spPr>
            <a:xfrm>
              <a:off x="2112" y="2927"/>
              <a:ext cx="158" cy="396"/>
            </a:xfrm>
            <a:custGeom>
              <a:avLst/>
              <a:gdLst/>
              <a:ahLst/>
              <a:cxnLst>
                <a:cxn ang="0">
                  <a:pos x="81" y="0"/>
                </a:cxn>
                <a:cxn ang="0">
                  <a:pos x="158" y="78"/>
                </a:cxn>
                <a:cxn ang="0">
                  <a:pos x="120" y="78"/>
                </a:cxn>
                <a:cxn ang="0">
                  <a:pos x="120" y="318"/>
                </a:cxn>
                <a:cxn ang="0">
                  <a:pos x="158" y="318"/>
                </a:cxn>
                <a:cxn ang="0">
                  <a:pos x="81" y="396"/>
                </a:cxn>
                <a:cxn ang="0">
                  <a:pos x="0" y="318"/>
                </a:cxn>
                <a:cxn ang="0">
                  <a:pos x="38" y="318"/>
                </a:cxn>
                <a:cxn ang="0">
                  <a:pos x="38" y="78"/>
                </a:cxn>
                <a:cxn ang="0">
                  <a:pos x="0" y="78"/>
                </a:cxn>
                <a:cxn ang="0">
                  <a:pos x="81" y="0"/>
                </a:cxn>
              </a:cxnLst>
              <a:pathLst>
                <a:path w="158" h="396">
                  <a:moveTo>
                    <a:pt x="81" y="0"/>
                  </a:moveTo>
                  <a:lnTo>
                    <a:pt x="158" y="78"/>
                  </a:lnTo>
                  <a:lnTo>
                    <a:pt x="120" y="78"/>
                  </a:lnTo>
                  <a:lnTo>
                    <a:pt x="120" y="318"/>
                  </a:lnTo>
                  <a:lnTo>
                    <a:pt x="158" y="318"/>
                  </a:lnTo>
                  <a:lnTo>
                    <a:pt x="81" y="396"/>
                  </a:lnTo>
                  <a:lnTo>
                    <a:pt x="0" y="318"/>
                  </a:lnTo>
                  <a:lnTo>
                    <a:pt x="38" y="318"/>
                  </a:lnTo>
                  <a:lnTo>
                    <a:pt x="38" y="78"/>
                  </a:lnTo>
                  <a:lnTo>
                    <a:pt x="0" y="78"/>
                  </a:lnTo>
                  <a:lnTo>
                    <a:pt x="8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0442" name="Rectangle 1055"/>
            <p:cNvSpPr/>
            <p:nvPr/>
          </p:nvSpPr>
          <p:spPr>
            <a:xfrm>
              <a:off x="1625" y="3331"/>
              <a:ext cx="1127" cy="310"/>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高速局域网</a:t>
              </a:r>
              <a:endParaRPr lang="zh-CN" altLang="en-US" sz="2400" dirty="0">
                <a:latin typeface="Times New Roman" panose="02020603050405020304" pitchFamily="18" charset="0"/>
                <a:ea typeface="宋体" panose="02010600030101010101" pitchFamily="2" charset="-122"/>
              </a:endParaRPr>
            </a:p>
          </p:txBody>
        </p:sp>
        <p:sp>
          <p:nvSpPr>
            <p:cNvPr id="60443" name="Rectangle 1056"/>
            <p:cNvSpPr/>
            <p:nvPr/>
          </p:nvSpPr>
          <p:spPr>
            <a:xfrm>
              <a:off x="2837" y="3331"/>
              <a:ext cx="1147" cy="310"/>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高性能图形</a:t>
              </a:r>
              <a:endParaRPr lang="zh-CN" altLang="en-US" sz="2400" dirty="0">
                <a:latin typeface="Times New Roman" panose="02020603050405020304" pitchFamily="18" charset="0"/>
                <a:ea typeface="宋体" panose="02010600030101010101" pitchFamily="2" charset="-122"/>
              </a:endParaRPr>
            </a:p>
          </p:txBody>
        </p:sp>
        <p:sp>
          <p:nvSpPr>
            <p:cNvPr id="60444" name="Rectangle 1057"/>
            <p:cNvSpPr/>
            <p:nvPr/>
          </p:nvSpPr>
          <p:spPr>
            <a:xfrm>
              <a:off x="192" y="1531"/>
              <a:ext cx="660" cy="288"/>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CPU</a:t>
              </a:r>
              <a:endParaRPr lang="en-US" altLang="zh-CN" sz="2400" dirty="0">
                <a:latin typeface="Times New Roman" panose="02020603050405020304" pitchFamily="18" charset="0"/>
                <a:ea typeface="宋体" panose="02010600030101010101" pitchFamily="2" charset="-122"/>
              </a:endParaRPr>
            </a:p>
          </p:txBody>
        </p:sp>
        <p:sp>
          <p:nvSpPr>
            <p:cNvPr id="60445" name="Text Box 1058"/>
            <p:cNvSpPr txBox="1"/>
            <p:nvPr/>
          </p:nvSpPr>
          <p:spPr>
            <a:xfrm>
              <a:off x="5174" y="3281"/>
              <a:ext cx="340" cy="327"/>
            </a:xfrm>
            <a:prstGeom prst="rect">
              <a:avLst/>
            </a:prstGeom>
            <a:noFill/>
            <a:ln w="38100">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grpSp>
      <p:sp>
        <p:nvSpPr>
          <p:cNvPr id="60446" name="矩形 8"/>
          <p:cNvSpPr/>
          <p:nvPr/>
        </p:nvSpPr>
        <p:spPr>
          <a:xfrm>
            <a:off x="7961313" y="1746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41" name="Group 6"/>
          <p:cNvGrpSpPr/>
          <p:nvPr/>
        </p:nvGrpSpPr>
        <p:grpSpPr>
          <a:xfrm>
            <a:off x="242888" y="925513"/>
            <a:ext cx="8763000" cy="4997450"/>
            <a:chOff x="96" y="797"/>
            <a:chExt cx="5520" cy="3148"/>
          </a:xfrm>
        </p:grpSpPr>
        <p:sp>
          <p:nvSpPr>
            <p:cNvPr id="61442" name="Rectangle 7"/>
            <p:cNvSpPr/>
            <p:nvPr/>
          </p:nvSpPr>
          <p:spPr>
            <a:xfrm>
              <a:off x="2736" y="2208"/>
              <a:ext cx="1679" cy="192"/>
            </a:xfrm>
            <a:prstGeom prst="rect">
              <a:avLst/>
            </a:prstGeom>
            <a:noFill/>
            <a:ln w="9525">
              <a:noFill/>
            </a:ln>
          </p:spPr>
          <p:txBody>
            <a:bodyPr lIns="0" tIns="0" rIns="0" bIns="0" anchor="t" anchorCtr="0">
              <a:spAutoFit/>
            </a:bodyPr>
            <a:p>
              <a:r>
                <a:rPr lang="en-US" altLang="zh-CN" sz="2000" dirty="0">
                  <a:latin typeface="Times New Roman" panose="02020603050405020304" pitchFamily="18" charset="0"/>
                  <a:ea typeface="宋体" panose="02010600030101010101" pitchFamily="2" charset="-122"/>
                </a:rPr>
                <a:t>33 MHz</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32</a:t>
              </a:r>
              <a:r>
                <a:rPr lang="zh-CN" altLang="en-US" sz="2000" dirty="0">
                  <a:latin typeface="宋体" panose="02010600030101010101" pitchFamily="2" charset="-122"/>
                  <a:ea typeface="宋体" panose="02010600030101010101" pitchFamily="2" charset="-122"/>
                </a:rPr>
                <a:t>位数据通路</a:t>
              </a:r>
              <a:endParaRPr lang="zh-CN" altLang="en-US" sz="2000" dirty="0">
                <a:latin typeface="宋体" panose="02010600030101010101" pitchFamily="2" charset="-122"/>
                <a:ea typeface="宋体" panose="02010600030101010101" pitchFamily="2" charset="-122"/>
              </a:endParaRPr>
            </a:p>
          </p:txBody>
        </p:sp>
        <p:sp>
          <p:nvSpPr>
            <p:cNvPr id="61443" name="Rectangle 8"/>
            <p:cNvSpPr/>
            <p:nvPr/>
          </p:nvSpPr>
          <p:spPr>
            <a:xfrm>
              <a:off x="2496" y="797"/>
              <a:ext cx="900" cy="269"/>
            </a:xfrm>
            <a:prstGeom prst="rect">
              <a:avLst/>
            </a:prstGeom>
            <a:noFill/>
            <a:ln w="9525">
              <a:noFill/>
            </a:ln>
          </p:spPr>
          <p:txBody>
            <a:bodyPr wrap="none" lIns="0" tIns="0" rIns="0" bIns="0" anchor="t" anchorCtr="0">
              <a:spAutoFit/>
            </a:bodyPr>
            <a:p>
              <a:r>
                <a:rPr lang="zh-CN" altLang="en-US" sz="2800" dirty="0">
                  <a:solidFill>
                    <a:srgbClr val="C00000"/>
                  </a:solidFill>
                  <a:latin typeface="宋体" panose="02010600030101010101" pitchFamily="2" charset="-122"/>
                  <a:ea typeface="宋体" panose="02010600030101010101" pitchFamily="2" charset="-122"/>
                </a:rPr>
                <a:t>系统总线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61444" name="Rectangle 9"/>
            <p:cNvSpPr/>
            <p:nvPr/>
          </p:nvSpPr>
          <p:spPr>
            <a:xfrm>
              <a:off x="672" y="2869"/>
              <a:ext cx="1009" cy="269"/>
            </a:xfrm>
            <a:prstGeom prst="rect">
              <a:avLst/>
            </a:prstGeom>
            <a:noFill/>
            <a:ln w="9525">
              <a:noFill/>
            </a:ln>
          </p:spPr>
          <p:txBody>
            <a:bodyPr wrap="none" lIns="0" tIns="0" rIns="0" bIns="0"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ISA  EISA</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61445" name="Freeform 10"/>
            <p:cNvSpPr/>
            <p:nvPr/>
          </p:nvSpPr>
          <p:spPr>
            <a:xfrm>
              <a:off x="474" y="2740"/>
              <a:ext cx="150" cy="392"/>
            </a:xfrm>
            <a:custGeom>
              <a:avLst/>
              <a:gdLst/>
              <a:ahLst/>
              <a:cxnLst>
                <a:cxn ang="0">
                  <a:pos x="76" y="0"/>
                </a:cxn>
                <a:cxn ang="0">
                  <a:pos x="150" y="38"/>
                </a:cxn>
                <a:cxn ang="0">
                  <a:pos x="114" y="38"/>
                </a:cxn>
                <a:cxn ang="0">
                  <a:pos x="114" y="157"/>
                </a:cxn>
                <a:cxn ang="0">
                  <a:pos x="150" y="157"/>
                </a:cxn>
                <a:cxn ang="0">
                  <a:pos x="76" y="196"/>
                </a:cxn>
                <a:cxn ang="0">
                  <a:pos x="0" y="157"/>
                </a:cxn>
                <a:cxn ang="0">
                  <a:pos x="38" y="157"/>
                </a:cxn>
                <a:cxn ang="0">
                  <a:pos x="38" y="38"/>
                </a:cxn>
                <a:cxn ang="0">
                  <a:pos x="0" y="38"/>
                </a:cxn>
                <a:cxn ang="0">
                  <a:pos x="76" y="0"/>
                </a:cxn>
              </a:cxnLst>
              <a:pathLst>
                <a:path w="150" h="440">
                  <a:moveTo>
                    <a:pt x="76" y="0"/>
                  </a:moveTo>
                  <a:lnTo>
                    <a:pt x="150" y="87"/>
                  </a:lnTo>
                  <a:lnTo>
                    <a:pt x="114" y="87"/>
                  </a:lnTo>
                  <a:lnTo>
                    <a:pt x="114" y="352"/>
                  </a:lnTo>
                  <a:lnTo>
                    <a:pt x="150" y="352"/>
                  </a:lnTo>
                  <a:lnTo>
                    <a:pt x="76" y="440"/>
                  </a:lnTo>
                  <a:lnTo>
                    <a:pt x="0" y="352"/>
                  </a:lnTo>
                  <a:lnTo>
                    <a:pt x="38" y="352"/>
                  </a:lnTo>
                  <a:lnTo>
                    <a:pt x="38" y="87"/>
                  </a:lnTo>
                  <a:lnTo>
                    <a:pt x="0" y="87"/>
                  </a:lnTo>
                  <a:lnTo>
                    <a:pt x="76"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1446" name="Rectangle 11"/>
            <p:cNvSpPr/>
            <p:nvPr/>
          </p:nvSpPr>
          <p:spPr>
            <a:xfrm>
              <a:off x="2000" y="3018"/>
              <a:ext cx="736" cy="310"/>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多媒体</a:t>
              </a:r>
              <a:endParaRPr lang="zh-CN" altLang="en-US" sz="2400" dirty="0">
                <a:latin typeface="Times New Roman" panose="02020603050405020304" pitchFamily="18" charset="0"/>
                <a:ea typeface="宋体" panose="02010600030101010101" pitchFamily="2" charset="-122"/>
              </a:endParaRPr>
            </a:p>
          </p:txBody>
        </p:sp>
        <p:sp>
          <p:nvSpPr>
            <p:cNvPr id="61447" name="Freeform 12"/>
            <p:cNvSpPr/>
            <p:nvPr/>
          </p:nvSpPr>
          <p:spPr>
            <a:xfrm>
              <a:off x="2286" y="2544"/>
              <a:ext cx="163" cy="462"/>
            </a:xfrm>
            <a:custGeom>
              <a:avLst/>
              <a:gdLst/>
              <a:ahLst/>
              <a:cxnLst>
                <a:cxn ang="0">
                  <a:pos x="81" y="0"/>
                </a:cxn>
                <a:cxn ang="0">
                  <a:pos x="163" y="230"/>
                </a:cxn>
                <a:cxn ang="0">
                  <a:pos x="120" y="230"/>
                </a:cxn>
                <a:cxn ang="0">
                  <a:pos x="120" y="936"/>
                </a:cxn>
                <a:cxn ang="0">
                  <a:pos x="163" y="936"/>
                </a:cxn>
                <a:cxn ang="0">
                  <a:pos x="81" y="1165"/>
                </a:cxn>
                <a:cxn ang="0">
                  <a:pos x="0" y="936"/>
                </a:cxn>
                <a:cxn ang="0">
                  <a:pos x="43" y="936"/>
                </a:cxn>
                <a:cxn ang="0">
                  <a:pos x="43" y="230"/>
                </a:cxn>
                <a:cxn ang="0">
                  <a:pos x="0" y="230"/>
                </a:cxn>
                <a:cxn ang="0">
                  <a:pos x="81" y="0"/>
                </a:cxn>
              </a:cxnLst>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1448" name="Rectangle 13"/>
            <p:cNvSpPr/>
            <p:nvPr/>
          </p:nvSpPr>
          <p:spPr>
            <a:xfrm>
              <a:off x="2809" y="3018"/>
              <a:ext cx="1127" cy="310"/>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高速局域网</a:t>
              </a:r>
              <a:endParaRPr lang="zh-CN" altLang="en-US" sz="2400" dirty="0">
                <a:latin typeface="Times New Roman" panose="02020603050405020304" pitchFamily="18" charset="0"/>
                <a:ea typeface="宋体" panose="02010600030101010101" pitchFamily="2" charset="-122"/>
              </a:endParaRPr>
            </a:p>
          </p:txBody>
        </p:sp>
        <p:sp>
          <p:nvSpPr>
            <p:cNvPr id="61449" name="Rectangle 14"/>
            <p:cNvSpPr/>
            <p:nvPr/>
          </p:nvSpPr>
          <p:spPr>
            <a:xfrm>
              <a:off x="4032" y="3018"/>
              <a:ext cx="1152" cy="310"/>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高性能图形</a:t>
              </a:r>
              <a:endParaRPr lang="zh-CN" altLang="en-US" sz="2400" dirty="0">
                <a:latin typeface="Times New Roman" panose="02020603050405020304" pitchFamily="18" charset="0"/>
                <a:ea typeface="宋体" panose="02010600030101010101" pitchFamily="2" charset="-122"/>
              </a:endParaRPr>
            </a:p>
          </p:txBody>
        </p:sp>
        <p:sp>
          <p:nvSpPr>
            <p:cNvPr id="61450" name="Freeform 15"/>
            <p:cNvSpPr/>
            <p:nvPr/>
          </p:nvSpPr>
          <p:spPr>
            <a:xfrm>
              <a:off x="465" y="3216"/>
              <a:ext cx="159" cy="411"/>
            </a:xfrm>
            <a:custGeom>
              <a:avLst/>
              <a:gdLst/>
              <a:ahLst/>
              <a:cxnLst>
                <a:cxn ang="0">
                  <a:pos x="82" y="0"/>
                </a:cxn>
                <a:cxn ang="0">
                  <a:pos x="159" y="82"/>
                </a:cxn>
                <a:cxn ang="0">
                  <a:pos x="121" y="82"/>
                </a:cxn>
                <a:cxn ang="0">
                  <a:pos x="121" y="329"/>
                </a:cxn>
                <a:cxn ang="0">
                  <a:pos x="159" y="329"/>
                </a:cxn>
                <a:cxn ang="0">
                  <a:pos x="82" y="411"/>
                </a:cxn>
                <a:cxn ang="0">
                  <a:pos x="0" y="329"/>
                </a:cxn>
                <a:cxn ang="0">
                  <a:pos x="39" y="329"/>
                </a:cxn>
                <a:cxn ang="0">
                  <a:pos x="39" y="82"/>
                </a:cxn>
                <a:cxn ang="0">
                  <a:pos x="0" y="82"/>
                </a:cxn>
                <a:cxn ang="0">
                  <a:pos x="82" y="0"/>
                </a:cxn>
              </a:cxnLst>
              <a:pathLst>
                <a:path w="159" h="411">
                  <a:moveTo>
                    <a:pt x="82" y="0"/>
                  </a:moveTo>
                  <a:lnTo>
                    <a:pt x="159" y="82"/>
                  </a:lnTo>
                  <a:lnTo>
                    <a:pt x="121" y="82"/>
                  </a:lnTo>
                  <a:lnTo>
                    <a:pt x="121" y="329"/>
                  </a:lnTo>
                  <a:lnTo>
                    <a:pt x="159" y="329"/>
                  </a:lnTo>
                  <a:lnTo>
                    <a:pt x="82" y="411"/>
                  </a:lnTo>
                  <a:lnTo>
                    <a:pt x="0" y="329"/>
                  </a:lnTo>
                  <a:lnTo>
                    <a:pt x="39" y="329"/>
                  </a:lnTo>
                  <a:lnTo>
                    <a:pt x="39" y="82"/>
                  </a:lnTo>
                  <a:lnTo>
                    <a:pt x="0" y="82"/>
                  </a:lnTo>
                  <a:lnTo>
                    <a:pt x="82"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1451" name="Freeform 16"/>
            <p:cNvSpPr/>
            <p:nvPr/>
          </p:nvSpPr>
          <p:spPr>
            <a:xfrm>
              <a:off x="1452" y="3216"/>
              <a:ext cx="159" cy="411"/>
            </a:xfrm>
            <a:custGeom>
              <a:avLst/>
              <a:gdLst/>
              <a:ahLst/>
              <a:cxnLst>
                <a:cxn ang="0">
                  <a:pos x="77" y="0"/>
                </a:cxn>
                <a:cxn ang="0">
                  <a:pos x="159" y="82"/>
                </a:cxn>
                <a:cxn ang="0">
                  <a:pos x="120" y="82"/>
                </a:cxn>
                <a:cxn ang="0">
                  <a:pos x="120" y="329"/>
                </a:cxn>
                <a:cxn ang="0">
                  <a:pos x="159" y="329"/>
                </a:cxn>
                <a:cxn ang="0">
                  <a:pos x="77" y="411"/>
                </a:cxn>
                <a:cxn ang="0">
                  <a:pos x="0" y="329"/>
                </a:cxn>
                <a:cxn ang="0">
                  <a:pos x="39" y="329"/>
                </a:cxn>
                <a:cxn ang="0">
                  <a:pos x="39" y="82"/>
                </a:cxn>
                <a:cxn ang="0">
                  <a:pos x="0" y="82"/>
                </a:cxn>
                <a:cxn ang="0">
                  <a:pos x="77" y="0"/>
                </a:cxn>
              </a:cxnLst>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1452" name="Rectangle 17"/>
            <p:cNvSpPr/>
            <p:nvPr/>
          </p:nvSpPr>
          <p:spPr>
            <a:xfrm>
              <a:off x="1142" y="3631"/>
              <a:ext cx="1114" cy="31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调制解调器</a:t>
              </a:r>
              <a:endParaRPr lang="zh-CN" altLang="en-US" sz="2400" dirty="0">
                <a:latin typeface="Times New Roman" panose="02020603050405020304" pitchFamily="18" charset="0"/>
                <a:ea typeface="宋体" panose="02010600030101010101" pitchFamily="2" charset="-122"/>
              </a:endParaRPr>
            </a:p>
          </p:txBody>
        </p:sp>
        <p:sp>
          <p:nvSpPr>
            <p:cNvPr id="61453" name="Rectangle 18"/>
            <p:cNvSpPr/>
            <p:nvPr/>
          </p:nvSpPr>
          <p:spPr>
            <a:xfrm>
              <a:off x="96" y="3631"/>
              <a:ext cx="971" cy="31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图文传真</a:t>
              </a:r>
              <a:endParaRPr lang="zh-CN" altLang="en-US" sz="2400" dirty="0">
                <a:latin typeface="Times New Roman" panose="02020603050405020304" pitchFamily="18" charset="0"/>
                <a:ea typeface="宋体" panose="02010600030101010101" pitchFamily="2" charset="-122"/>
              </a:endParaRPr>
            </a:p>
          </p:txBody>
        </p:sp>
        <p:sp>
          <p:nvSpPr>
            <p:cNvPr id="61454" name="Text Box 19"/>
            <p:cNvSpPr txBox="1"/>
            <p:nvPr/>
          </p:nvSpPr>
          <p:spPr>
            <a:xfrm>
              <a:off x="1584" y="3350"/>
              <a:ext cx="1710"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8 MHz</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位数据通路</a:t>
              </a:r>
              <a:endParaRPr lang="zh-CN" altLang="en-US" sz="2000" dirty="0">
                <a:latin typeface="宋体" panose="02010600030101010101" pitchFamily="2" charset="-122"/>
                <a:ea typeface="宋体" panose="02010600030101010101" pitchFamily="2" charset="-122"/>
              </a:endParaRPr>
            </a:p>
          </p:txBody>
        </p:sp>
        <p:sp>
          <p:nvSpPr>
            <p:cNvPr id="61455" name="Rectangle 20"/>
            <p:cNvSpPr/>
            <p:nvPr/>
          </p:nvSpPr>
          <p:spPr>
            <a:xfrm>
              <a:off x="144" y="2232"/>
              <a:ext cx="904" cy="50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400" dirty="0">
                <a:latin typeface="Times New Roman" panose="02020603050405020304" pitchFamily="18" charset="0"/>
                <a:ea typeface="宋体" panose="02010600030101010101" pitchFamily="2" charset="-122"/>
              </a:endParaRPr>
            </a:p>
          </p:txBody>
        </p:sp>
        <p:sp>
          <p:nvSpPr>
            <p:cNvPr id="61456" name="Text Box 21"/>
            <p:cNvSpPr txBox="1"/>
            <p:nvPr/>
          </p:nvSpPr>
          <p:spPr>
            <a:xfrm>
              <a:off x="144" y="2242"/>
              <a:ext cx="896" cy="523"/>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标准总线</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控制器</a:t>
              </a:r>
              <a:endParaRPr lang="zh-CN" altLang="en-US" sz="2400" dirty="0">
                <a:latin typeface="Times New Roman" panose="02020603050405020304" pitchFamily="18" charset="0"/>
                <a:ea typeface="宋体" panose="02010600030101010101" pitchFamily="2" charset="-122"/>
              </a:endParaRPr>
            </a:p>
          </p:txBody>
        </p:sp>
        <p:sp>
          <p:nvSpPr>
            <p:cNvPr id="61457" name="Rectangle 22"/>
            <p:cNvSpPr/>
            <p:nvPr/>
          </p:nvSpPr>
          <p:spPr>
            <a:xfrm>
              <a:off x="144" y="998"/>
              <a:ext cx="680" cy="35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400" dirty="0">
                <a:latin typeface="Times New Roman" panose="02020603050405020304" pitchFamily="18" charset="0"/>
                <a:ea typeface="宋体" panose="02010600030101010101" pitchFamily="2" charset="-122"/>
              </a:endParaRPr>
            </a:p>
          </p:txBody>
        </p:sp>
        <p:sp>
          <p:nvSpPr>
            <p:cNvPr id="61458" name="Text Box 23"/>
            <p:cNvSpPr txBox="1"/>
            <p:nvPr/>
          </p:nvSpPr>
          <p:spPr>
            <a:xfrm>
              <a:off x="228" y="1033"/>
              <a:ext cx="511"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CPU</a:t>
              </a:r>
              <a:endParaRPr lang="en-US" altLang="zh-CN" sz="2400" dirty="0">
                <a:latin typeface="Times New Roman" panose="02020603050405020304" pitchFamily="18" charset="0"/>
                <a:ea typeface="宋体" panose="02010600030101010101" pitchFamily="2" charset="-122"/>
              </a:endParaRPr>
            </a:p>
          </p:txBody>
        </p:sp>
        <p:sp>
          <p:nvSpPr>
            <p:cNvPr id="61459" name="Rectangle 24"/>
            <p:cNvSpPr/>
            <p:nvPr/>
          </p:nvSpPr>
          <p:spPr>
            <a:xfrm>
              <a:off x="4526" y="1152"/>
              <a:ext cx="1090" cy="28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800" dirty="0">
                <a:latin typeface="Times New Roman" panose="02020603050405020304" pitchFamily="18" charset="0"/>
                <a:ea typeface="宋体" panose="02010600030101010101" pitchFamily="2" charset="-122"/>
              </a:endParaRPr>
            </a:p>
          </p:txBody>
        </p:sp>
        <p:sp>
          <p:nvSpPr>
            <p:cNvPr id="61460" name="Text Box 25"/>
            <p:cNvSpPr txBox="1"/>
            <p:nvPr/>
          </p:nvSpPr>
          <p:spPr>
            <a:xfrm>
              <a:off x="4535" y="864"/>
              <a:ext cx="1081"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主存控制器</a:t>
              </a:r>
              <a:endParaRPr lang="zh-CN" altLang="en-US" sz="2400" dirty="0">
                <a:latin typeface="Times New Roman" panose="02020603050405020304" pitchFamily="18" charset="0"/>
                <a:ea typeface="宋体" panose="02010600030101010101" pitchFamily="2" charset="-122"/>
              </a:endParaRPr>
            </a:p>
          </p:txBody>
        </p:sp>
        <p:sp>
          <p:nvSpPr>
            <p:cNvPr id="61461" name="Text Box 26"/>
            <p:cNvSpPr txBox="1"/>
            <p:nvPr/>
          </p:nvSpPr>
          <p:spPr>
            <a:xfrm>
              <a:off x="4723" y="1152"/>
              <a:ext cx="69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存储器</a:t>
              </a:r>
              <a:endParaRPr lang="zh-CN" altLang="en-US" sz="2400" dirty="0">
                <a:latin typeface="Times New Roman" panose="02020603050405020304" pitchFamily="18" charset="0"/>
                <a:ea typeface="宋体" panose="02010600030101010101" pitchFamily="2" charset="-122"/>
              </a:endParaRPr>
            </a:p>
          </p:txBody>
        </p:sp>
        <p:sp>
          <p:nvSpPr>
            <p:cNvPr id="61462" name="Rectangle 27"/>
            <p:cNvSpPr/>
            <p:nvPr/>
          </p:nvSpPr>
          <p:spPr>
            <a:xfrm>
              <a:off x="4526" y="1581"/>
              <a:ext cx="1090" cy="52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800" dirty="0">
                <a:latin typeface="Times New Roman" panose="02020603050405020304" pitchFamily="18" charset="0"/>
                <a:ea typeface="宋体" panose="02010600030101010101" pitchFamily="2" charset="-122"/>
              </a:endParaRPr>
            </a:p>
          </p:txBody>
        </p:sp>
        <p:sp>
          <p:nvSpPr>
            <p:cNvPr id="61463" name="Text Box 28"/>
            <p:cNvSpPr txBox="1"/>
            <p:nvPr/>
          </p:nvSpPr>
          <p:spPr>
            <a:xfrm>
              <a:off x="4620" y="1594"/>
              <a:ext cx="896" cy="523"/>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局部总线</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控制器</a:t>
              </a:r>
              <a:endParaRPr lang="zh-CN" altLang="en-US" sz="2400" dirty="0">
                <a:latin typeface="Times New Roman" panose="02020603050405020304" pitchFamily="18" charset="0"/>
                <a:ea typeface="宋体" panose="02010600030101010101" pitchFamily="2" charset="-122"/>
              </a:endParaRPr>
            </a:p>
          </p:txBody>
        </p:sp>
        <p:sp>
          <p:nvSpPr>
            <p:cNvPr id="61464" name="Rectangle 29"/>
            <p:cNvSpPr/>
            <p:nvPr/>
          </p:nvSpPr>
          <p:spPr>
            <a:xfrm>
              <a:off x="4848" y="2208"/>
              <a:ext cx="720" cy="528"/>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61465" name="Text Box 30"/>
            <p:cNvSpPr txBox="1"/>
            <p:nvPr/>
          </p:nvSpPr>
          <p:spPr>
            <a:xfrm>
              <a:off x="4848" y="2213"/>
              <a:ext cx="701" cy="523"/>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SCSIⅡ</a:t>
              </a:r>
              <a:endParaRPr lang="en-US" altLang="zh-CN"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控制器</a:t>
              </a:r>
              <a:endParaRPr lang="zh-CN" altLang="en-US" sz="2400" dirty="0">
                <a:latin typeface="Times New Roman" panose="02020603050405020304" pitchFamily="18" charset="0"/>
                <a:ea typeface="宋体" panose="02010600030101010101" pitchFamily="2" charset="-122"/>
              </a:endParaRPr>
            </a:p>
          </p:txBody>
        </p:sp>
        <p:sp>
          <p:nvSpPr>
            <p:cNvPr id="61466" name="Rectangle 31"/>
            <p:cNvSpPr/>
            <p:nvPr/>
          </p:nvSpPr>
          <p:spPr>
            <a:xfrm>
              <a:off x="4526" y="864"/>
              <a:ext cx="1090" cy="28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800" dirty="0">
                <a:latin typeface="Times New Roman" panose="02020603050405020304" pitchFamily="18" charset="0"/>
                <a:ea typeface="宋体" panose="02010600030101010101" pitchFamily="2" charset="-122"/>
              </a:endParaRPr>
            </a:p>
          </p:txBody>
        </p:sp>
        <p:grpSp>
          <p:nvGrpSpPr>
            <p:cNvPr id="61467" name="Group 32"/>
            <p:cNvGrpSpPr/>
            <p:nvPr/>
          </p:nvGrpSpPr>
          <p:grpSpPr>
            <a:xfrm>
              <a:off x="1296" y="2121"/>
              <a:ext cx="1031" cy="327"/>
              <a:chOff x="1417" y="2040"/>
              <a:chExt cx="1031" cy="327"/>
            </a:xfrm>
          </p:grpSpPr>
          <p:sp>
            <p:nvSpPr>
              <p:cNvPr id="61468" name="Text Box 33"/>
              <p:cNvSpPr txBox="1"/>
              <p:nvPr/>
            </p:nvSpPr>
            <p:spPr>
              <a:xfrm>
                <a:off x="1417" y="2040"/>
                <a:ext cx="1031" cy="327"/>
              </a:xfrm>
              <a:prstGeom prst="rect">
                <a:avLst/>
              </a:prstGeom>
              <a:noFill/>
              <a:ln w="9525">
                <a:noFill/>
              </a:ln>
            </p:spPr>
            <p:txBody>
              <a:bodyPr wrap="none"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VL   BUS</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61469" name="Line 34"/>
              <p:cNvSpPr/>
              <p:nvPr/>
            </p:nvSpPr>
            <p:spPr>
              <a:xfrm>
                <a:off x="1776" y="2207"/>
                <a:ext cx="144" cy="0"/>
              </a:xfrm>
              <a:prstGeom prst="line">
                <a:avLst/>
              </a:prstGeom>
              <a:ln w="9525" cap="flat" cmpd="sng">
                <a:solidFill>
                  <a:schemeClr val="folHlink"/>
                </a:solidFill>
                <a:prstDash val="solid"/>
                <a:round/>
                <a:headEnd type="none" w="med" len="med"/>
                <a:tailEnd type="none" w="med" len="med"/>
              </a:ln>
            </p:spPr>
          </p:sp>
        </p:grpSp>
        <p:sp>
          <p:nvSpPr>
            <p:cNvPr id="61470" name="AutoShape 35"/>
            <p:cNvSpPr/>
            <p:nvPr/>
          </p:nvSpPr>
          <p:spPr>
            <a:xfrm>
              <a:off x="828" y="1104"/>
              <a:ext cx="3673" cy="118"/>
            </a:xfrm>
            <a:prstGeom prst="leftRightArrow">
              <a:avLst>
                <a:gd name="adj1" fmla="val 50000"/>
                <a:gd name="adj2" fmla="val 77961"/>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71" name="AutoShape 36"/>
            <p:cNvSpPr/>
            <p:nvPr/>
          </p:nvSpPr>
          <p:spPr>
            <a:xfrm>
              <a:off x="1067" y="2413"/>
              <a:ext cx="3769" cy="131"/>
            </a:xfrm>
            <a:prstGeom prst="leftRightArrow">
              <a:avLst>
                <a:gd name="adj1" fmla="val 50000"/>
                <a:gd name="adj2" fmla="val 72060"/>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72" name="Rectangle 37"/>
            <p:cNvSpPr/>
            <p:nvPr/>
          </p:nvSpPr>
          <p:spPr>
            <a:xfrm>
              <a:off x="2496" y="1200"/>
              <a:ext cx="96" cy="1248"/>
            </a:xfrm>
            <a:prstGeom prst="rect">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73" name="AutoShape 38"/>
            <p:cNvSpPr/>
            <p:nvPr/>
          </p:nvSpPr>
          <p:spPr>
            <a:xfrm>
              <a:off x="2592" y="1758"/>
              <a:ext cx="1920" cy="118"/>
            </a:xfrm>
            <a:prstGeom prst="rightArrow">
              <a:avLst>
                <a:gd name="adj1" fmla="val 60000"/>
                <a:gd name="adj2" fmla="val 117589"/>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74" name="AutoShape 39"/>
            <p:cNvSpPr/>
            <p:nvPr/>
          </p:nvSpPr>
          <p:spPr>
            <a:xfrm>
              <a:off x="124" y="3120"/>
              <a:ext cx="1768" cy="131"/>
            </a:xfrm>
            <a:prstGeom prst="leftRightArrow">
              <a:avLst>
                <a:gd name="adj1" fmla="val 50000"/>
                <a:gd name="adj2" fmla="val 92098"/>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75" name="Text Box 40"/>
            <p:cNvSpPr txBox="1"/>
            <p:nvPr/>
          </p:nvSpPr>
          <p:spPr>
            <a:xfrm>
              <a:off x="2300" y="3546"/>
              <a:ext cx="340" cy="327"/>
            </a:xfrm>
            <a:prstGeom prst="rect">
              <a:avLst/>
            </a:prstGeom>
            <a:noFill/>
            <a:ln w="38100">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61476" name="Text Box 41"/>
            <p:cNvSpPr txBox="1"/>
            <p:nvPr/>
          </p:nvSpPr>
          <p:spPr>
            <a:xfrm>
              <a:off x="1632" y="2793"/>
              <a:ext cx="340" cy="327"/>
            </a:xfrm>
            <a:prstGeom prst="rect">
              <a:avLst/>
            </a:prstGeom>
            <a:noFill/>
            <a:ln w="38100">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61477" name="Freeform 42"/>
            <p:cNvSpPr/>
            <p:nvPr/>
          </p:nvSpPr>
          <p:spPr>
            <a:xfrm>
              <a:off x="3291" y="2544"/>
              <a:ext cx="163" cy="462"/>
            </a:xfrm>
            <a:custGeom>
              <a:avLst/>
              <a:gdLst/>
              <a:ahLst/>
              <a:cxnLst>
                <a:cxn ang="0">
                  <a:pos x="81" y="0"/>
                </a:cxn>
                <a:cxn ang="0">
                  <a:pos x="163" y="230"/>
                </a:cxn>
                <a:cxn ang="0">
                  <a:pos x="120" y="230"/>
                </a:cxn>
                <a:cxn ang="0">
                  <a:pos x="120" y="936"/>
                </a:cxn>
                <a:cxn ang="0">
                  <a:pos x="163" y="936"/>
                </a:cxn>
                <a:cxn ang="0">
                  <a:pos x="81" y="1165"/>
                </a:cxn>
                <a:cxn ang="0">
                  <a:pos x="0" y="936"/>
                </a:cxn>
                <a:cxn ang="0">
                  <a:pos x="43" y="936"/>
                </a:cxn>
                <a:cxn ang="0">
                  <a:pos x="43" y="230"/>
                </a:cxn>
                <a:cxn ang="0">
                  <a:pos x="0" y="230"/>
                </a:cxn>
                <a:cxn ang="0">
                  <a:pos x="81" y="0"/>
                </a:cxn>
              </a:cxnLst>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1478" name="Freeform 43"/>
            <p:cNvSpPr/>
            <p:nvPr/>
          </p:nvSpPr>
          <p:spPr>
            <a:xfrm>
              <a:off x="4526" y="2544"/>
              <a:ext cx="163" cy="462"/>
            </a:xfrm>
            <a:custGeom>
              <a:avLst/>
              <a:gdLst/>
              <a:ahLst/>
              <a:cxnLst>
                <a:cxn ang="0">
                  <a:pos x="81" y="0"/>
                </a:cxn>
                <a:cxn ang="0">
                  <a:pos x="163" y="230"/>
                </a:cxn>
                <a:cxn ang="0">
                  <a:pos x="120" y="230"/>
                </a:cxn>
                <a:cxn ang="0">
                  <a:pos x="120" y="936"/>
                </a:cxn>
                <a:cxn ang="0">
                  <a:pos x="163" y="936"/>
                </a:cxn>
                <a:cxn ang="0">
                  <a:pos x="81" y="1165"/>
                </a:cxn>
                <a:cxn ang="0">
                  <a:pos x="0" y="936"/>
                </a:cxn>
                <a:cxn ang="0">
                  <a:pos x="43" y="936"/>
                </a:cxn>
                <a:cxn ang="0">
                  <a:pos x="43" y="230"/>
                </a:cxn>
                <a:cxn ang="0">
                  <a:pos x="0" y="230"/>
                </a:cxn>
                <a:cxn ang="0">
                  <a:pos x="81" y="0"/>
                </a:cxn>
              </a:cxnLst>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sp>
        <p:nvSpPr>
          <p:cNvPr id="61479" name="矩形 8"/>
          <p:cNvSpPr/>
          <p:nvPr/>
        </p:nvSpPr>
        <p:spPr>
          <a:xfrm>
            <a:off x="7961313" y="1746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5" name="Group 6"/>
          <p:cNvGrpSpPr/>
          <p:nvPr/>
        </p:nvGrpSpPr>
        <p:grpSpPr>
          <a:xfrm>
            <a:off x="260350" y="908050"/>
            <a:ext cx="8763000" cy="4770438"/>
            <a:chOff x="96" y="912"/>
            <a:chExt cx="5520" cy="3005"/>
          </a:xfrm>
        </p:grpSpPr>
        <p:sp>
          <p:nvSpPr>
            <p:cNvPr id="62466" name="Rectangle 7"/>
            <p:cNvSpPr/>
            <p:nvPr/>
          </p:nvSpPr>
          <p:spPr>
            <a:xfrm>
              <a:off x="96" y="1121"/>
              <a:ext cx="736" cy="362"/>
            </a:xfrm>
            <a:prstGeom prst="rect">
              <a:avLst/>
            </a:prstGeom>
            <a:noFill/>
            <a:ln w="38100" cap="flat" cmpd="sng">
              <a:solidFill>
                <a:schemeClr val="tx1"/>
              </a:solidFill>
              <a:prstDash val="solid"/>
              <a:miter/>
              <a:headEnd type="none" w="med" len="med"/>
              <a:tailEnd type="none" w="med" len="med"/>
            </a:ln>
          </p:spPr>
          <p:txBody>
            <a:bodyPr anchor="ctr" anchorCtr="1"/>
            <a:p>
              <a:r>
                <a:rPr lang="en-US" altLang="zh-CN" sz="2400" dirty="0">
                  <a:latin typeface="Times New Roman" panose="02020603050405020304" pitchFamily="18" charset="0"/>
                  <a:ea typeface="宋体" panose="02010600030101010101" pitchFamily="2" charset="-122"/>
                </a:rPr>
                <a:t>CPU</a:t>
              </a:r>
              <a:endParaRPr lang="en-US" altLang="zh-CN" sz="2400" dirty="0">
                <a:latin typeface="Times New Roman" panose="02020603050405020304" pitchFamily="18" charset="0"/>
                <a:ea typeface="宋体" panose="02010600030101010101" pitchFamily="2" charset="-122"/>
              </a:endParaRPr>
            </a:p>
          </p:txBody>
        </p:sp>
        <p:sp>
          <p:nvSpPr>
            <p:cNvPr id="62467" name="Rectangle 8"/>
            <p:cNvSpPr/>
            <p:nvPr/>
          </p:nvSpPr>
          <p:spPr>
            <a:xfrm>
              <a:off x="2288" y="2905"/>
              <a:ext cx="736" cy="33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多媒体</a:t>
              </a:r>
              <a:endParaRPr lang="zh-CN" altLang="en-US" sz="2400" dirty="0">
                <a:latin typeface="Times New Roman" panose="02020603050405020304" pitchFamily="18" charset="0"/>
                <a:ea typeface="宋体" panose="02010600030101010101" pitchFamily="2" charset="-122"/>
              </a:endParaRPr>
            </a:p>
          </p:txBody>
        </p:sp>
        <p:sp>
          <p:nvSpPr>
            <p:cNvPr id="62468" name="Rectangle 9"/>
            <p:cNvSpPr/>
            <p:nvPr/>
          </p:nvSpPr>
          <p:spPr>
            <a:xfrm>
              <a:off x="2419" y="1729"/>
              <a:ext cx="832" cy="34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800" dirty="0">
                  <a:latin typeface="Times New Roman" panose="02020603050405020304" pitchFamily="18" charset="0"/>
                  <a:ea typeface="宋体" panose="02010600030101010101" pitchFamily="2" charset="-122"/>
                </a:rPr>
                <a:t>PCI </a:t>
              </a:r>
              <a:r>
                <a:rPr lang="zh-CN" altLang="en-US" sz="2800" dirty="0">
                  <a:latin typeface="Times New Roman" panose="02020603050405020304" pitchFamily="18" charset="0"/>
                  <a:ea typeface="宋体" panose="02010600030101010101" pitchFamily="2" charset="-122"/>
                </a:rPr>
                <a:t>桥</a:t>
              </a:r>
              <a:endParaRPr lang="zh-CN" altLang="en-US" sz="2800" dirty="0">
                <a:latin typeface="Times New Roman" panose="02020603050405020304" pitchFamily="18" charset="0"/>
                <a:ea typeface="宋体" panose="02010600030101010101" pitchFamily="2" charset="-122"/>
              </a:endParaRPr>
            </a:p>
          </p:txBody>
        </p:sp>
        <p:sp>
          <p:nvSpPr>
            <p:cNvPr id="62469" name="Freeform 10"/>
            <p:cNvSpPr/>
            <p:nvPr/>
          </p:nvSpPr>
          <p:spPr>
            <a:xfrm>
              <a:off x="4589" y="2472"/>
              <a:ext cx="163" cy="427"/>
            </a:xfrm>
            <a:custGeom>
              <a:avLst/>
              <a:gdLst/>
              <a:ahLst/>
              <a:cxnLst>
                <a:cxn ang="0">
                  <a:pos x="82" y="0"/>
                </a:cxn>
                <a:cxn ang="0">
                  <a:pos x="163" y="133"/>
                </a:cxn>
                <a:cxn ang="0">
                  <a:pos x="121" y="133"/>
                </a:cxn>
                <a:cxn ang="0">
                  <a:pos x="121" y="539"/>
                </a:cxn>
                <a:cxn ang="0">
                  <a:pos x="163" y="539"/>
                </a:cxn>
                <a:cxn ang="0">
                  <a:pos x="82" y="671"/>
                </a:cxn>
                <a:cxn ang="0">
                  <a:pos x="0" y="539"/>
                </a:cxn>
                <a:cxn ang="0">
                  <a:pos x="43" y="539"/>
                </a:cxn>
                <a:cxn ang="0">
                  <a:pos x="43" y="133"/>
                </a:cxn>
                <a:cxn ang="0">
                  <a:pos x="0" y="133"/>
                </a:cxn>
                <a:cxn ang="0">
                  <a:pos x="82" y="0"/>
                </a:cxn>
              </a:cxnLst>
              <a:pathLst>
                <a:path w="163" h="396">
                  <a:moveTo>
                    <a:pt x="82" y="0"/>
                  </a:moveTo>
                  <a:lnTo>
                    <a:pt x="163" y="78"/>
                  </a:lnTo>
                  <a:lnTo>
                    <a:pt x="121" y="78"/>
                  </a:lnTo>
                  <a:lnTo>
                    <a:pt x="121" y="318"/>
                  </a:lnTo>
                  <a:lnTo>
                    <a:pt x="163" y="318"/>
                  </a:lnTo>
                  <a:lnTo>
                    <a:pt x="82" y="396"/>
                  </a:lnTo>
                  <a:lnTo>
                    <a:pt x="0" y="318"/>
                  </a:lnTo>
                  <a:lnTo>
                    <a:pt x="43" y="318"/>
                  </a:lnTo>
                  <a:lnTo>
                    <a:pt x="43" y="78"/>
                  </a:lnTo>
                  <a:lnTo>
                    <a:pt x="0" y="78"/>
                  </a:lnTo>
                  <a:lnTo>
                    <a:pt x="82"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2470" name="Freeform 11"/>
            <p:cNvSpPr/>
            <p:nvPr/>
          </p:nvSpPr>
          <p:spPr>
            <a:xfrm>
              <a:off x="2621" y="2472"/>
              <a:ext cx="163" cy="427"/>
            </a:xfrm>
            <a:custGeom>
              <a:avLst/>
              <a:gdLst/>
              <a:ahLst/>
              <a:cxnLst>
                <a:cxn ang="0">
                  <a:pos x="81" y="0"/>
                </a:cxn>
                <a:cxn ang="0">
                  <a:pos x="163" y="133"/>
                </a:cxn>
                <a:cxn ang="0">
                  <a:pos x="120" y="133"/>
                </a:cxn>
                <a:cxn ang="0">
                  <a:pos x="120" y="539"/>
                </a:cxn>
                <a:cxn ang="0">
                  <a:pos x="163" y="539"/>
                </a:cxn>
                <a:cxn ang="0">
                  <a:pos x="81" y="671"/>
                </a:cxn>
                <a:cxn ang="0">
                  <a:pos x="0" y="539"/>
                </a:cxn>
                <a:cxn ang="0">
                  <a:pos x="43" y="539"/>
                </a:cxn>
                <a:cxn ang="0">
                  <a:pos x="43" y="133"/>
                </a:cxn>
                <a:cxn ang="0">
                  <a:pos x="0" y="133"/>
                </a:cxn>
                <a:cxn ang="0">
                  <a:pos x="81" y="0"/>
                </a:cxn>
              </a:cxnLst>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2471" name="Freeform 12"/>
            <p:cNvSpPr/>
            <p:nvPr/>
          </p:nvSpPr>
          <p:spPr>
            <a:xfrm>
              <a:off x="3600" y="2472"/>
              <a:ext cx="158" cy="427"/>
            </a:xfrm>
            <a:custGeom>
              <a:avLst/>
              <a:gdLst/>
              <a:ahLst/>
              <a:cxnLst>
                <a:cxn ang="0">
                  <a:pos x="81" y="0"/>
                </a:cxn>
                <a:cxn ang="0">
                  <a:pos x="158" y="133"/>
                </a:cxn>
                <a:cxn ang="0">
                  <a:pos x="120" y="133"/>
                </a:cxn>
                <a:cxn ang="0">
                  <a:pos x="120" y="539"/>
                </a:cxn>
                <a:cxn ang="0">
                  <a:pos x="158" y="539"/>
                </a:cxn>
                <a:cxn ang="0">
                  <a:pos x="81" y="671"/>
                </a:cxn>
                <a:cxn ang="0">
                  <a:pos x="0" y="539"/>
                </a:cxn>
                <a:cxn ang="0">
                  <a:pos x="38" y="539"/>
                </a:cxn>
                <a:cxn ang="0">
                  <a:pos x="38" y="133"/>
                </a:cxn>
                <a:cxn ang="0">
                  <a:pos x="0" y="133"/>
                </a:cxn>
                <a:cxn ang="0">
                  <a:pos x="81" y="0"/>
                </a:cxn>
              </a:cxnLst>
              <a:pathLst>
                <a:path w="158" h="396">
                  <a:moveTo>
                    <a:pt x="81" y="0"/>
                  </a:moveTo>
                  <a:lnTo>
                    <a:pt x="158" y="78"/>
                  </a:lnTo>
                  <a:lnTo>
                    <a:pt x="120" y="78"/>
                  </a:lnTo>
                  <a:lnTo>
                    <a:pt x="120" y="318"/>
                  </a:lnTo>
                  <a:lnTo>
                    <a:pt x="158" y="318"/>
                  </a:lnTo>
                  <a:lnTo>
                    <a:pt x="81" y="396"/>
                  </a:lnTo>
                  <a:lnTo>
                    <a:pt x="0" y="318"/>
                  </a:lnTo>
                  <a:lnTo>
                    <a:pt x="38" y="318"/>
                  </a:lnTo>
                  <a:lnTo>
                    <a:pt x="38" y="78"/>
                  </a:lnTo>
                  <a:lnTo>
                    <a:pt x="0" y="78"/>
                  </a:lnTo>
                  <a:lnTo>
                    <a:pt x="8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2472" name="Freeform 13"/>
            <p:cNvSpPr/>
            <p:nvPr/>
          </p:nvSpPr>
          <p:spPr>
            <a:xfrm>
              <a:off x="513" y="3132"/>
              <a:ext cx="159" cy="442"/>
            </a:xfrm>
            <a:custGeom>
              <a:avLst/>
              <a:gdLst/>
              <a:ahLst/>
              <a:cxnLst>
                <a:cxn ang="0">
                  <a:pos x="82" y="0"/>
                </a:cxn>
                <a:cxn ang="0">
                  <a:pos x="159" y="137"/>
                </a:cxn>
                <a:cxn ang="0">
                  <a:pos x="121" y="137"/>
                </a:cxn>
                <a:cxn ang="0">
                  <a:pos x="121" y="548"/>
                </a:cxn>
                <a:cxn ang="0">
                  <a:pos x="159" y="548"/>
                </a:cxn>
                <a:cxn ang="0">
                  <a:pos x="82" y="684"/>
                </a:cxn>
                <a:cxn ang="0">
                  <a:pos x="0" y="548"/>
                </a:cxn>
                <a:cxn ang="0">
                  <a:pos x="39" y="548"/>
                </a:cxn>
                <a:cxn ang="0">
                  <a:pos x="39" y="137"/>
                </a:cxn>
                <a:cxn ang="0">
                  <a:pos x="0" y="137"/>
                </a:cxn>
                <a:cxn ang="0">
                  <a:pos x="82" y="0"/>
                </a:cxn>
              </a:cxnLst>
              <a:pathLst>
                <a:path w="159" h="411">
                  <a:moveTo>
                    <a:pt x="82" y="0"/>
                  </a:moveTo>
                  <a:lnTo>
                    <a:pt x="159" y="82"/>
                  </a:lnTo>
                  <a:lnTo>
                    <a:pt x="121" y="82"/>
                  </a:lnTo>
                  <a:lnTo>
                    <a:pt x="121" y="329"/>
                  </a:lnTo>
                  <a:lnTo>
                    <a:pt x="159" y="329"/>
                  </a:lnTo>
                  <a:lnTo>
                    <a:pt x="82" y="411"/>
                  </a:lnTo>
                  <a:lnTo>
                    <a:pt x="0" y="329"/>
                  </a:lnTo>
                  <a:lnTo>
                    <a:pt x="39" y="329"/>
                  </a:lnTo>
                  <a:lnTo>
                    <a:pt x="39" y="82"/>
                  </a:lnTo>
                  <a:lnTo>
                    <a:pt x="0" y="82"/>
                  </a:lnTo>
                  <a:lnTo>
                    <a:pt x="82"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2473" name="Freeform 14"/>
            <p:cNvSpPr/>
            <p:nvPr/>
          </p:nvSpPr>
          <p:spPr>
            <a:xfrm>
              <a:off x="1761" y="3132"/>
              <a:ext cx="159" cy="442"/>
            </a:xfrm>
            <a:custGeom>
              <a:avLst/>
              <a:gdLst/>
              <a:ahLst/>
              <a:cxnLst>
                <a:cxn ang="0">
                  <a:pos x="77" y="0"/>
                </a:cxn>
                <a:cxn ang="0">
                  <a:pos x="159" y="137"/>
                </a:cxn>
                <a:cxn ang="0">
                  <a:pos x="120" y="137"/>
                </a:cxn>
                <a:cxn ang="0">
                  <a:pos x="120" y="548"/>
                </a:cxn>
                <a:cxn ang="0">
                  <a:pos x="159" y="548"/>
                </a:cxn>
                <a:cxn ang="0">
                  <a:pos x="77" y="684"/>
                </a:cxn>
                <a:cxn ang="0">
                  <a:pos x="0" y="548"/>
                </a:cxn>
                <a:cxn ang="0">
                  <a:pos x="39" y="548"/>
                </a:cxn>
                <a:cxn ang="0">
                  <a:pos x="39" y="137"/>
                </a:cxn>
                <a:cxn ang="0">
                  <a:pos x="0" y="137"/>
                </a:cxn>
                <a:cxn ang="0">
                  <a:pos x="77" y="0"/>
                </a:cxn>
              </a:cxnLst>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2474" name="Freeform 15"/>
            <p:cNvSpPr/>
            <p:nvPr/>
          </p:nvSpPr>
          <p:spPr>
            <a:xfrm>
              <a:off x="513" y="2705"/>
              <a:ext cx="159" cy="314"/>
            </a:xfrm>
            <a:custGeom>
              <a:avLst/>
              <a:gdLst/>
              <a:ahLst/>
              <a:cxnLst>
                <a:cxn ang="0">
                  <a:pos x="78" y="0"/>
                </a:cxn>
                <a:cxn ang="0">
                  <a:pos x="159" y="101"/>
                </a:cxn>
                <a:cxn ang="0">
                  <a:pos x="120" y="101"/>
                </a:cxn>
                <a:cxn ang="0">
                  <a:pos x="120" y="390"/>
                </a:cxn>
                <a:cxn ang="0">
                  <a:pos x="159" y="390"/>
                </a:cxn>
                <a:cxn ang="0">
                  <a:pos x="78" y="485"/>
                </a:cxn>
                <a:cxn ang="0">
                  <a:pos x="0" y="390"/>
                </a:cxn>
                <a:cxn ang="0">
                  <a:pos x="39" y="390"/>
                </a:cxn>
                <a:cxn ang="0">
                  <a:pos x="39" y="101"/>
                </a:cxn>
                <a:cxn ang="0">
                  <a:pos x="0" y="101"/>
                </a:cxn>
                <a:cxn ang="0">
                  <a:pos x="78" y="0"/>
                </a:cxn>
              </a:cxnLst>
              <a:pathLst>
                <a:path w="159" h="292">
                  <a:moveTo>
                    <a:pt x="78" y="0"/>
                  </a:moveTo>
                  <a:lnTo>
                    <a:pt x="159" y="60"/>
                  </a:lnTo>
                  <a:lnTo>
                    <a:pt x="120" y="60"/>
                  </a:lnTo>
                  <a:lnTo>
                    <a:pt x="120" y="235"/>
                  </a:lnTo>
                  <a:lnTo>
                    <a:pt x="159" y="235"/>
                  </a:lnTo>
                  <a:lnTo>
                    <a:pt x="78" y="292"/>
                  </a:lnTo>
                  <a:lnTo>
                    <a:pt x="0" y="235"/>
                  </a:lnTo>
                  <a:lnTo>
                    <a:pt x="39" y="235"/>
                  </a:lnTo>
                  <a:lnTo>
                    <a:pt x="39" y="60"/>
                  </a:lnTo>
                  <a:lnTo>
                    <a:pt x="0" y="60"/>
                  </a:lnTo>
                  <a:lnTo>
                    <a:pt x="78"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2475" name="Rectangle 16"/>
            <p:cNvSpPr/>
            <p:nvPr/>
          </p:nvSpPr>
          <p:spPr>
            <a:xfrm>
              <a:off x="3097" y="2905"/>
              <a:ext cx="1127" cy="33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高速局域网</a:t>
              </a:r>
              <a:endParaRPr lang="zh-CN" altLang="en-US" sz="2400" dirty="0">
                <a:latin typeface="Times New Roman" panose="02020603050405020304" pitchFamily="18" charset="0"/>
                <a:ea typeface="宋体" panose="02010600030101010101" pitchFamily="2" charset="-122"/>
              </a:endParaRPr>
            </a:p>
          </p:txBody>
        </p:sp>
        <p:sp>
          <p:nvSpPr>
            <p:cNvPr id="62476" name="Rectangle 17"/>
            <p:cNvSpPr/>
            <p:nvPr/>
          </p:nvSpPr>
          <p:spPr>
            <a:xfrm>
              <a:off x="4346" y="2905"/>
              <a:ext cx="1174" cy="334"/>
            </a:xfrm>
            <a:prstGeom prst="rect">
              <a:avLst/>
            </a:prstGeom>
            <a:noFill/>
            <a:ln w="38100" cap="flat" cmpd="sng">
              <a:solidFill>
                <a:schemeClr val="tx1"/>
              </a:solidFill>
              <a:prstDash val="solid"/>
              <a:miter/>
              <a:headEnd type="none" w="med" len="med"/>
              <a:tailEnd type="none" w="med" len="med"/>
            </a:ln>
          </p:spPr>
          <p:txBody>
            <a:bodyPr lIns="140400" anchor="t" anchorCtr="0"/>
            <a:p>
              <a:r>
                <a:rPr lang="zh-CN" altLang="en-US" sz="2400" dirty="0">
                  <a:latin typeface="Times New Roman" panose="02020603050405020304" pitchFamily="18" charset="0"/>
                  <a:ea typeface="宋体" panose="02010600030101010101" pitchFamily="2" charset="-122"/>
                </a:rPr>
                <a:t>高性能图形</a:t>
              </a:r>
              <a:endParaRPr lang="zh-CN" altLang="en-US" sz="2400" dirty="0">
                <a:latin typeface="Times New Roman" panose="02020603050405020304" pitchFamily="18" charset="0"/>
                <a:ea typeface="宋体" panose="02010600030101010101" pitchFamily="2" charset="-122"/>
              </a:endParaRPr>
            </a:p>
          </p:txBody>
        </p:sp>
        <p:sp>
          <p:nvSpPr>
            <p:cNvPr id="62477" name="Rectangle 18"/>
            <p:cNvSpPr/>
            <p:nvPr/>
          </p:nvSpPr>
          <p:spPr>
            <a:xfrm>
              <a:off x="1142" y="3579"/>
              <a:ext cx="1114" cy="338"/>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调制解调器</a:t>
              </a:r>
              <a:endParaRPr lang="zh-CN" altLang="en-US" sz="2400" dirty="0">
                <a:latin typeface="Times New Roman" panose="02020603050405020304" pitchFamily="18" charset="0"/>
                <a:ea typeface="宋体" panose="02010600030101010101" pitchFamily="2" charset="-122"/>
              </a:endParaRPr>
            </a:p>
          </p:txBody>
        </p:sp>
        <p:sp>
          <p:nvSpPr>
            <p:cNvPr id="62478" name="Rectangle 19"/>
            <p:cNvSpPr/>
            <p:nvPr/>
          </p:nvSpPr>
          <p:spPr>
            <a:xfrm>
              <a:off x="96" y="3579"/>
              <a:ext cx="971" cy="338"/>
            </a:xfrm>
            <a:prstGeom prst="rect">
              <a:avLst/>
            </a:prstGeom>
            <a:noFill/>
            <a:ln w="38100" cap="flat" cmpd="sng">
              <a:solidFill>
                <a:schemeClr val="tx1"/>
              </a:solidFill>
              <a:prstDash val="solid"/>
              <a:miter/>
              <a:headEnd type="none" w="med" len="med"/>
              <a:tailEnd type="none" w="med" len="med"/>
            </a:ln>
          </p:spPr>
          <p:txBody>
            <a:bodyPr lIns="129600" anchor="t" anchorCtr="0"/>
            <a:p>
              <a:r>
                <a:rPr lang="zh-CN" altLang="en-US" sz="2400" dirty="0">
                  <a:latin typeface="Times New Roman" panose="02020603050405020304" pitchFamily="18" charset="0"/>
                  <a:ea typeface="宋体" panose="02010600030101010101" pitchFamily="2" charset="-122"/>
                </a:rPr>
                <a:t>图文传真</a:t>
              </a:r>
              <a:endParaRPr lang="zh-CN" altLang="en-US" sz="2400" dirty="0">
                <a:latin typeface="Times New Roman" panose="02020603050405020304" pitchFamily="18" charset="0"/>
                <a:ea typeface="宋体" panose="02010600030101010101" pitchFamily="2" charset="-122"/>
              </a:endParaRPr>
            </a:p>
          </p:txBody>
        </p:sp>
        <p:grpSp>
          <p:nvGrpSpPr>
            <p:cNvPr id="62479" name="Group 20"/>
            <p:cNvGrpSpPr/>
            <p:nvPr/>
          </p:nvGrpSpPr>
          <p:grpSpPr>
            <a:xfrm>
              <a:off x="2304" y="3708"/>
              <a:ext cx="170" cy="36"/>
              <a:chOff x="2216" y="4009"/>
              <a:chExt cx="170" cy="34"/>
            </a:xfrm>
          </p:grpSpPr>
          <p:sp>
            <p:nvSpPr>
              <p:cNvPr id="62480" name="Freeform 21"/>
              <p:cNvSpPr/>
              <p:nvPr/>
            </p:nvSpPr>
            <p:spPr>
              <a:xfrm>
                <a:off x="2216" y="4009"/>
                <a:ext cx="31" cy="34"/>
              </a:xfrm>
              <a:custGeom>
                <a:avLst/>
                <a:gdLst/>
                <a:ahLst/>
                <a:cxnLst>
                  <a:cxn ang="0">
                    <a:pos x="15" y="0"/>
                  </a:cxn>
                  <a:cxn ang="0">
                    <a:pos x="4" y="4"/>
                  </a:cxn>
                  <a:cxn ang="0">
                    <a:pos x="0" y="15"/>
                  </a:cxn>
                  <a:cxn ang="0">
                    <a:pos x="4" y="26"/>
                  </a:cxn>
                  <a:cxn ang="0">
                    <a:pos x="15" y="34"/>
                  </a:cxn>
                  <a:cxn ang="0">
                    <a:pos x="15" y="34"/>
                  </a:cxn>
                  <a:cxn ang="0">
                    <a:pos x="27" y="26"/>
                  </a:cxn>
                  <a:cxn ang="0">
                    <a:pos x="31" y="15"/>
                  </a:cxn>
                  <a:cxn ang="0">
                    <a:pos x="27" y="4"/>
                  </a:cxn>
                  <a:cxn ang="0">
                    <a:pos x="15" y="0"/>
                  </a:cxn>
                </a:cxnLst>
                <a:pathLst>
                  <a:path w="31" h="34">
                    <a:moveTo>
                      <a:pt x="15" y="0"/>
                    </a:moveTo>
                    <a:lnTo>
                      <a:pt x="4" y="4"/>
                    </a:lnTo>
                    <a:lnTo>
                      <a:pt x="0" y="15"/>
                    </a:lnTo>
                    <a:lnTo>
                      <a:pt x="4" y="26"/>
                    </a:lnTo>
                    <a:lnTo>
                      <a:pt x="15" y="34"/>
                    </a:lnTo>
                    <a:lnTo>
                      <a:pt x="27" y="26"/>
                    </a:lnTo>
                    <a:lnTo>
                      <a:pt x="31" y="15"/>
                    </a:lnTo>
                    <a:lnTo>
                      <a:pt x="27" y="4"/>
                    </a:lnTo>
                    <a:lnTo>
                      <a:pt x="15"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sp>
            <p:nvSpPr>
              <p:cNvPr id="62481" name="Freeform 22"/>
              <p:cNvSpPr/>
              <p:nvPr/>
            </p:nvSpPr>
            <p:spPr>
              <a:xfrm>
                <a:off x="2281" y="4009"/>
                <a:ext cx="35" cy="34"/>
              </a:xfrm>
              <a:custGeom>
                <a:avLst/>
                <a:gdLst/>
                <a:ahLst/>
                <a:cxnLst>
                  <a:cxn ang="0">
                    <a:pos x="20" y="0"/>
                  </a:cxn>
                  <a:cxn ang="0">
                    <a:pos x="8" y="4"/>
                  </a:cxn>
                  <a:cxn ang="0">
                    <a:pos x="0" y="15"/>
                  </a:cxn>
                  <a:cxn ang="0">
                    <a:pos x="8" y="26"/>
                  </a:cxn>
                  <a:cxn ang="0">
                    <a:pos x="20" y="34"/>
                  </a:cxn>
                  <a:cxn ang="0">
                    <a:pos x="20" y="34"/>
                  </a:cxn>
                  <a:cxn ang="0">
                    <a:pos x="31" y="26"/>
                  </a:cxn>
                  <a:cxn ang="0">
                    <a:pos x="35" y="15"/>
                  </a:cxn>
                  <a:cxn ang="0">
                    <a:pos x="31" y="4"/>
                  </a:cxn>
                  <a:cxn ang="0">
                    <a:pos x="20" y="0"/>
                  </a:cxn>
                </a:cxnLst>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sp>
            <p:nvSpPr>
              <p:cNvPr id="62482" name="Freeform 23"/>
              <p:cNvSpPr/>
              <p:nvPr/>
            </p:nvSpPr>
            <p:spPr>
              <a:xfrm>
                <a:off x="2351" y="4009"/>
                <a:ext cx="35" cy="34"/>
              </a:xfrm>
              <a:custGeom>
                <a:avLst/>
                <a:gdLst/>
                <a:ahLst/>
                <a:cxnLst>
                  <a:cxn ang="0">
                    <a:pos x="20" y="0"/>
                  </a:cxn>
                  <a:cxn ang="0">
                    <a:pos x="8" y="4"/>
                  </a:cxn>
                  <a:cxn ang="0">
                    <a:pos x="0" y="15"/>
                  </a:cxn>
                  <a:cxn ang="0">
                    <a:pos x="8" y="26"/>
                  </a:cxn>
                  <a:cxn ang="0">
                    <a:pos x="20" y="34"/>
                  </a:cxn>
                  <a:cxn ang="0">
                    <a:pos x="20" y="34"/>
                  </a:cxn>
                  <a:cxn ang="0">
                    <a:pos x="31" y="26"/>
                  </a:cxn>
                  <a:cxn ang="0">
                    <a:pos x="35" y="15"/>
                  </a:cxn>
                  <a:cxn ang="0">
                    <a:pos x="31" y="4"/>
                  </a:cxn>
                  <a:cxn ang="0">
                    <a:pos x="20" y="0"/>
                  </a:cxn>
                </a:cxnLst>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grpSp>
        <p:sp>
          <p:nvSpPr>
            <p:cNvPr id="62483" name="Text Box 24"/>
            <p:cNvSpPr txBox="1"/>
            <p:nvPr/>
          </p:nvSpPr>
          <p:spPr>
            <a:xfrm>
              <a:off x="3408" y="2073"/>
              <a:ext cx="1008" cy="327"/>
            </a:xfrm>
            <a:prstGeom prst="rect">
              <a:avLst/>
            </a:prstGeom>
            <a:noFill/>
            <a:ln w="9525">
              <a:noFill/>
            </a:ln>
          </p:spPr>
          <p:txBody>
            <a:bodyPr wrap="none"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PCI </a:t>
              </a:r>
              <a:r>
                <a:rPr lang="zh-CN" altLang="en-US" sz="2800" dirty="0">
                  <a:solidFill>
                    <a:srgbClr val="C00000"/>
                  </a:solidFill>
                  <a:latin typeface="Times New Roman" panose="02020603050405020304" pitchFamily="18" charset="0"/>
                  <a:ea typeface="宋体" panose="02010600030101010101" pitchFamily="2" charset="-122"/>
                </a:rPr>
                <a:t>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62484" name="Text Box 25"/>
            <p:cNvSpPr txBox="1"/>
            <p:nvPr/>
          </p:nvSpPr>
          <p:spPr>
            <a:xfrm>
              <a:off x="2327" y="912"/>
              <a:ext cx="1016" cy="327"/>
            </a:xfrm>
            <a:prstGeom prst="rect">
              <a:avLst/>
            </a:prstGeom>
            <a:noFill/>
            <a:ln w="9525">
              <a:noFill/>
            </a:ln>
          </p:spPr>
          <p:txBody>
            <a:bodyPr wrap="none"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系统总线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62485" name="Text Box 26"/>
            <p:cNvSpPr txBox="1"/>
            <p:nvPr/>
          </p:nvSpPr>
          <p:spPr>
            <a:xfrm>
              <a:off x="1041" y="2160"/>
              <a:ext cx="1788"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33 MHz</a:t>
              </a:r>
              <a:r>
                <a:rPr lang="zh-CN" altLang="en-US" sz="2000" dirty="0">
                  <a:latin typeface="Times New Roman" panose="02020603050405020304" pitchFamily="18" charset="0"/>
                  <a:ea typeface="宋体" panose="02010600030101010101" pitchFamily="2" charset="-122"/>
                </a:rPr>
                <a:t>的</a:t>
              </a:r>
              <a:r>
                <a:rPr lang="en-US" altLang="zh-CN" sz="2000" dirty="0">
                  <a:latin typeface="Times New Roman" panose="02020603050405020304" pitchFamily="18" charset="0"/>
                  <a:ea typeface="宋体" panose="02010600030101010101" pitchFamily="2" charset="-122"/>
                </a:rPr>
                <a:t>32</a:t>
              </a:r>
              <a:r>
                <a:rPr lang="zh-CN" altLang="en-US" sz="2000" dirty="0">
                  <a:latin typeface="Times New Roman" panose="02020603050405020304" pitchFamily="18" charset="0"/>
                  <a:ea typeface="宋体" panose="02010600030101010101" pitchFamily="2" charset="-122"/>
                </a:rPr>
                <a:t>位数据通路</a:t>
              </a:r>
              <a:endParaRPr lang="zh-CN" altLang="en-US" sz="2000" dirty="0">
                <a:latin typeface="Times New Roman" panose="02020603050405020304" pitchFamily="18" charset="0"/>
                <a:ea typeface="宋体" panose="02010600030101010101" pitchFamily="2" charset="-122"/>
              </a:endParaRPr>
            </a:p>
          </p:txBody>
        </p:sp>
        <p:sp>
          <p:nvSpPr>
            <p:cNvPr id="62486" name="Text Box 27"/>
            <p:cNvSpPr txBox="1"/>
            <p:nvPr/>
          </p:nvSpPr>
          <p:spPr>
            <a:xfrm>
              <a:off x="624" y="2774"/>
              <a:ext cx="1708"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8 MHz</a:t>
              </a:r>
              <a:r>
                <a:rPr lang="zh-CN" altLang="en-US" sz="2000" dirty="0">
                  <a:latin typeface="Times New Roman" panose="02020603050405020304" pitchFamily="18" charset="0"/>
                  <a:ea typeface="宋体" panose="02010600030101010101" pitchFamily="2" charset="-122"/>
                </a:rPr>
                <a:t>的</a:t>
              </a:r>
              <a:r>
                <a:rPr lang="en-US" altLang="zh-CN" sz="2000" dirty="0">
                  <a:latin typeface="Times New Roman" panose="02020603050405020304" pitchFamily="18" charset="0"/>
                  <a:ea typeface="宋体" panose="02010600030101010101" pitchFamily="2" charset="-122"/>
                </a:rPr>
                <a:t>16</a:t>
              </a:r>
              <a:r>
                <a:rPr lang="zh-CN" altLang="en-US" sz="2000" dirty="0">
                  <a:latin typeface="Times New Roman" panose="02020603050405020304" pitchFamily="18" charset="0"/>
                  <a:ea typeface="宋体" panose="02010600030101010101" pitchFamily="2" charset="-122"/>
                </a:rPr>
                <a:t>位数据通路</a:t>
              </a:r>
              <a:endParaRPr lang="zh-CN" altLang="en-US" sz="2000" dirty="0">
                <a:latin typeface="Times New Roman" panose="02020603050405020304" pitchFamily="18" charset="0"/>
                <a:ea typeface="宋体" panose="02010600030101010101" pitchFamily="2" charset="-122"/>
              </a:endParaRPr>
            </a:p>
          </p:txBody>
        </p:sp>
        <p:sp>
          <p:nvSpPr>
            <p:cNvPr id="62487" name="Text Box 28"/>
            <p:cNvSpPr txBox="1"/>
            <p:nvPr/>
          </p:nvSpPr>
          <p:spPr>
            <a:xfrm>
              <a:off x="659" y="3081"/>
              <a:ext cx="1069" cy="327"/>
            </a:xfrm>
            <a:prstGeom prst="rect">
              <a:avLst/>
            </a:prstGeom>
            <a:noFill/>
            <a:ln w="9525">
              <a:noFill/>
            </a:ln>
          </p:spPr>
          <p:txBody>
            <a:bodyPr wrap="none"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ISA EISA</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62488" name="Rectangle 29"/>
            <p:cNvSpPr/>
            <p:nvPr/>
          </p:nvSpPr>
          <p:spPr>
            <a:xfrm>
              <a:off x="96" y="2160"/>
              <a:ext cx="912" cy="547"/>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400" dirty="0">
                <a:latin typeface="Times New Roman" panose="02020603050405020304" pitchFamily="18" charset="0"/>
                <a:ea typeface="宋体" panose="02010600030101010101" pitchFamily="2" charset="-122"/>
              </a:endParaRPr>
            </a:p>
          </p:txBody>
        </p:sp>
        <p:sp>
          <p:nvSpPr>
            <p:cNvPr id="62489" name="Text Box 30"/>
            <p:cNvSpPr txBox="1"/>
            <p:nvPr/>
          </p:nvSpPr>
          <p:spPr>
            <a:xfrm>
              <a:off x="120" y="2165"/>
              <a:ext cx="896" cy="523"/>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标准总线</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控制器</a:t>
              </a:r>
              <a:endParaRPr lang="zh-CN" altLang="en-US" sz="2400" dirty="0">
                <a:latin typeface="Times New Roman" panose="02020603050405020304" pitchFamily="18" charset="0"/>
                <a:ea typeface="宋体" panose="02010600030101010101" pitchFamily="2" charset="-122"/>
              </a:endParaRPr>
            </a:p>
          </p:txBody>
        </p:sp>
        <p:sp>
          <p:nvSpPr>
            <p:cNvPr id="62490" name="Rectangle 31"/>
            <p:cNvSpPr/>
            <p:nvPr/>
          </p:nvSpPr>
          <p:spPr>
            <a:xfrm>
              <a:off x="4896" y="2165"/>
              <a:ext cx="720" cy="569"/>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400" dirty="0">
                <a:latin typeface="Times New Roman" panose="02020603050405020304" pitchFamily="18" charset="0"/>
                <a:ea typeface="宋体" panose="02010600030101010101" pitchFamily="2" charset="-122"/>
              </a:endParaRPr>
            </a:p>
          </p:txBody>
        </p:sp>
        <p:sp>
          <p:nvSpPr>
            <p:cNvPr id="62491" name="Text Box 32"/>
            <p:cNvSpPr txBox="1"/>
            <p:nvPr/>
          </p:nvSpPr>
          <p:spPr>
            <a:xfrm>
              <a:off x="4848" y="2165"/>
              <a:ext cx="749" cy="523"/>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SCSIⅡ</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控制器</a:t>
              </a:r>
              <a:endParaRPr lang="zh-CN" altLang="en-US" sz="3200" dirty="0">
                <a:latin typeface="Times New Roman" panose="02020603050405020304" pitchFamily="18" charset="0"/>
                <a:ea typeface="宋体" panose="02010600030101010101" pitchFamily="2" charset="-122"/>
              </a:endParaRPr>
            </a:p>
          </p:txBody>
        </p:sp>
        <p:sp>
          <p:nvSpPr>
            <p:cNvPr id="62492" name="Rectangle 33"/>
            <p:cNvSpPr/>
            <p:nvPr/>
          </p:nvSpPr>
          <p:spPr>
            <a:xfrm>
              <a:off x="4848" y="1129"/>
              <a:ext cx="768" cy="334"/>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zh-CN" sz="2800" dirty="0">
                <a:latin typeface="Times New Roman" panose="02020603050405020304" pitchFamily="18" charset="0"/>
                <a:ea typeface="宋体" panose="02010600030101010101" pitchFamily="2" charset="-122"/>
              </a:endParaRPr>
            </a:p>
          </p:txBody>
        </p:sp>
        <p:sp>
          <p:nvSpPr>
            <p:cNvPr id="62493" name="Text Box 34"/>
            <p:cNvSpPr txBox="1"/>
            <p:nvPr/>
          </p:nvSpPr>
          <p:spPr>
            <a:xfrm>
              <a:off x="4860" y="1141"/>
              <a:ext cx="69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存储器</a:t>
              </a:r>
              <a:endParaRPr lang="zh-CN" altLang="en-US" sz="2400" dirty="0">
                <a:latin typeface="Times New Roman" panose="02020603050405020304" pitchFamily="18" charset="0"/>
                <a:ea typeface="宋体" panose="02010600030101010101" pitchFamily="2" charset="-122"/>
              </a:endParaRPr>
            </a:p>
          </p:txBody>
        </p:sp>
        <p:grpSp>
          <p:nvGrpSpPr>
            <p:cNvPr id="62494" name="Group 35"/>
            <p:cNvGrpSpPr/>
            <p:nvPr/>
          </p:nvGrpSpPr>
          <p:grpSpPr>
            <a:xfrm>
              <a:off x="1968" y="3228"/>
              <a:ext cx="170" cy="36"/>
              <a:chOff x="2216" y="4009"/>
              <a:chExt cx="170" cy="34"/>
            </a:xfrm>
          </p:grpSpPr>
          <p:sp>
            <p:nvSpPr>
              <p:cNvPr id="62495" name="Freeform 36"/>
              <p:cNvSpPr/>
              <p:nvPr/>
            </p:nvSpPr>
            <p:spPr>
              <a:xfrm>
                <a:off x="2216" y="4009"/>
                <a:ext cx="31" cy="34"/>
              </a:xfrm>
              <a:custGeom>
                <a:avLst/>
                <a:gdLst/>
                <a:ahLst/>
                <a:cxnLst>
                  <a:cxn ang="0">
                    <a:pos x="15" y="0"/>
                  </a:cxn>
                  <a:cxn ang="0">
                    <a:pos x="4" y="4"/>
                  </a:cxn>
                  <a:cxn ang="0">
                    <a:pos x="0" y="15"/>
                  </a:cxn>
                  <a:cxn ang="0">
                    <a:pos x="4" y="26"/>
                  </a:cxn>
                  <a:cxn ang="0">
                    <a:pos x="15" y="34"/>
                  </a:cxn>
                  <a:cxn ang="0">
                    <a:pos x="15" y="34"/>
                  </a:cxn>
                  <a:cxn ang="0">
                    <a:pos x="27" y="26"/>
                  </a:cxn>
                  <a:cxn ang="0">
                    <a:pos x="31" y="15"/>
                  </a:cxn>
                  <a:cxn ang="0">
                    <a:pos x="27" y="4"/>
                  </a:cxn>
                  <a:cxn ang="0">
                    <a:pos x="15" y="0"/>
                  </a:cxn>
                </a:cxnLst>
                <a:pathLst>
                  <a:path w="31" h="34">
                    <a:moveTo>
                      <a:pt x="15" y="0"/>
                    </a:moveTo>
                    <a:lnTo>
                      <a:pt x="4" y="4"/>
                    </a:lnTo>
                    <a:lnTo>
                      <a:pt x="0" y="15"/>
                    </a:lnTo>
                    <a:lnTo>
                      <a:pt x="4" y="26"/>
                    </a:lnTo>
                    <a:lnTo>
                      <a:pt x="15" y="34"/>
                    </a:lnTo>
                    <a:lnTo>
                      <a:pt x="27" y="26"/>
                    </a:lnTo>
                    <a:lnTo>
                      <a:pt x="31" y="15"/>
                    </a:lnTo>
                    <a:lnTo>
                      <a:pt x="27" y="4"/>
                    </a:lnTo>
                    <a:lnTo>
                      <a:pt x="15"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sp>
            <p:nvSpPr>
              <p:cNvPr id="62496" name="Freeform 37"/>
              <p:cNvSpPr/>
              <p:nvPr/>
            </p:nvSpPr>
            <p:spPr>
              <a:xfrm>
                <a:off x="2281" y="4009"/>
                <a:ext cx="35" cy="34"/>
              </a:xfrm>
              <a:custGeom>
                <a:avLst/>
                <a:gdLst/>
                <a:ahLst/>
                <a:cxnLst>
                  <a:cxn ang="0">
                    <a:pos x="20" y="0"/>
                  </a:cxn>
                  <a:cxn ang="0">
                    <a:pos x="8" y="4"/>
                  </a:cxn>
                  <a:cxn ang="0">
                    <a:pos x="0" y="15"/>
                  </a:cxn>
                  <a:cxn ang="0">
                    <a:pos x="8" y="26"/>
                  </a:cxn>
                  <a:cxn ang="0">
                    <a:pos x="20" y="34"/>
                  </a:cxn>
                  <a:cxn ang="0">
                    <a:pos x="20" y="34"/>
                  </a:cxn>
                  <a:cxn ang="0">
                    <a:pos x="31" y="26"/>
                  </a:cxn>
                  <a:cxn ang="0">
                    <a:pos x="35" y="15"/>
                  </a:cxn>
                  <a:cxn ang="0">
                    <a:pos x="31" y="4"/>
                  </a:cxn>
                  <a:cxn ang="0">
                    <a:pos x="20" y="0"/>
                  </a:cxn>
                </a:cxnLst>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sp>
            <p:nvSpPr>
              <p:cNvPr id="62497" name="Freeform 38"/>
              <p:cNvSpPr/>
              <p:nvPr/>
            </p:nvSpPr>
            <p:spPr>
              <a:xfrm>
                <a:off x="2351" y="4009"/>
                <a:ext cx="35" cy="34"/>
              </a:xfrm>
              <a:custGeom>
                <a:avLst/>
                <a:gdLst/>
                <a:ahLst/>
                <a:cxnLst>
                  <a:cxn ang="0">
                    <a:pos x="20" y="0"/>
                  </a:cxn>
                  <a:cxn ang="0">
                    <a:pos x="8" y="4"/>
                  </a:cxn>
                  <a:cxn ang="0">
                    <a:pos x="0" y="15"/>
                  </a:cxn>
                  <a:cxn ang="0">
                    <a:pos x="8" y="26"/>
                  </a:cxn>
                  <a:cxn ang="0">
                    <a:pos x="20" y="34"/>
                  </a:cxn>
                  <a:cxn ang="0">
                    <a:pos x="20" y="34"/>
                  </a:cxn>
                  <a:cxn ang="0">
                    <a:pos x="31" y="26"/>
                  </a:cxn>
                  <a:cxn ang="0">
                    <a:pos x="35" y="15"/>
                  </a:cxn>
                  <a:cxn ang="0">
                    <a:pos x="31" y="4"/>
                  </a:cxn>
                  <a:cxn ang="0">
                    <a:pos x="20" y="0"/>
                  </a:cxn>
                </a:cxnLst>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grpSp>
        <p:sp>
          <p:nvSpPr>
            <p:cNvPr id="62498" name="AutoShape 39"/>
            <p:cNvSpPr/>
            <p:nvPr/>
          </p:nvSpPr>
          <p:spPr>
            <a:xfrm>
              <a:off x="852" y="1248"/>
              <a:ext cx="3965" cy="118"/>
            </a:xfrm>
            <a:prstGeom prst="leftRightArrow">
              <a:avLst>
                <a:gd name="adj1" fmla="val 40000"/>
                <a:gd name="adj2" fmla="val 82915"/>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2499" name="AutoShape 40"/>
            <p:cNvSpPr/>
            <p:nvPr/>
          </p:nvSpPr>
          <p:spPr>
            <a:xfrm>
              <a:off x="2775" y="1284"/>
              <a:ext cx="118" cy="432"/>
            </a:xfrm>
            <a:prstGeom prst="downArrow">
              <a:avLst>
                <a:gd name="adj1" fmla="val 50000"/>
                <a:gd name="adj2" fmla="val 91474"/>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2500" name="AutoShape 41"/>
            <p:cNvSpPr/>
            <p:nvPr/>
          </p:nvSpPr>
          <p:spPr>
            <a:xfrm>
              <a:off x="1023" y="2378"/>
              <a:ext cx="3852" cy="118"/>
            </a:xfrm>
            <a:prstGeom prst="leftRightArrow">
              <a:avLst>
                <a:gd name="adj1" fmla="val 40000"/>
                <a:gd name="adj2" fmla="val 80552"/>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2501" name="Rectangle 42"/>
            <p:cNvSpPr/>
            <p:nvPr/>
          </p:nvSpPr>
          <p:spPr>
            <a:xfrm>
              <a:off x="2798" y="2064"/>
              <a:ext cx="73" cy="336"/>
            </a:xfrm>
            <a:prstGeom prst="rect">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2502" name="AutoShape 43"/>
            <p:cNvSpPr/>
            <p:nvPr/>
          </p:nvSpPr>
          <p:spPr>
            <a:xfrm>
              <a:off x="144" y="3000"/>
              <a:ext cx="1995" cy="131"/>
            </a:xfrm>
            <a:prstGeom prst="leftRightArrow">
              <a:avLst>
                <a:gd name="adj1" fmla="val 50000"/>
                <a:gd name="adj2" fmla="val 113865"/>
              </a:avLst>
            </a:prstGeom>
            <a:solidFill>
              <a:schemeClr val="tx1"/>
            </a:solidFill>
            <a:ln w="381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62503" name="矩形 8"/>
          <p:cNvSpPr/>
          <p:nvPr/>
        </p:nvSpPr>
        <p:spPr>
          <a:xfrm>
            <a:off x="7961313" y="1746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3489" name="Group 7"/>
          <p:cNvGrpSpPr/>
          <p:nvPr/>
        </p:nvGrpSpPr>
        <p:grpSpPr>
          <a:xfrm>
            <a:off x="449263" y="531813"/>
            <a:ext cx="8408987" cy="5684837"/>
            <a:chOff x="192" y="643"/>
            <a:chExt cx="5297" cy="3581"/>
          </a:xfrm>
        </p:grpSpPr>
        <p:sp>
          <p:nvSpPr>
            <p:cNvPr id="63490" name="Text Box 8"/>
            <p:cNvSpPr txBox="1"/>
            <p:nvPr/>
          </p:nvSpPr>
          <p:spPr>
            <a:xfrm>
              <a:off x="4560" y="3936"/>
              <a:ext cx="929" cy="288"/>
            </a:xfrm>
            <a:prstGeom prst="rect">
              <a:avLst/>
            </a:prstGeom>
            <a:noFill/>
            <a:ln w="952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PCI</a:t>
              </a:r>
              <a:r>
                <a:rPr lang="zh-CN" altLang="en-US" sz="2400" dirty="0">
                  <a:solidFill>
                    <a:srgbClr val="C00000"/>
                  </a:solidFill>
                  <a:latin typeface="Times New Roman" panose="02020603050405020304" pitchFamily="18" charset="0"/>
                  <a:ea typeface="宋体" panose="02010600030101010101" pitchFamily="2" charset="-122"/>
                </a:rPr>
                <a:t>总线</a:t>
              </a:r>
              <a:r>
                <a:rPr lang="en-US" altLang="zh-CN" sz="2400" dirty="0">
                  <a:solidFill>
                    <a:srgbClr val="C00000"/>
                  </a:solidFill>
                  <a:latin typeface="Times New Roman" panose="02020603050405020304" pitchFamily="18" charset="0"/>
                  <a:ea typeface="宋体" panose="02010600030101010101" pitchFamily="2" charset="-122"/>
                </a:rPr>
                <a:t>2</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3491" name="Line 9"/>
            <p:cNvSpPr/>
            <p:nvPr/>
          </p:nvSpPr>
          <p:spPr>
            <a:xfrm>
              <a:off x="1665" y="1026"/>
              <a:ext cx="1" cy="318"/>
            </a:xfrm>
            <a:prstGeom prst="line">
              <a:avLst/>
            </a:prstGeom>
            <a:ln w="76200" cap="flat" cmpd="sng">
              <a:solidFill>
                <a:schemeClr val="tx1"/>
              </a:solidFill>
              <a:prstDash val="solid"/>
              <a:round/>
              <a:headEnd type="none" w="sm" len="sm"/>
              <a:tailEnd type="none" w="med" len="med"/>
            </a:ln>
          </p:spPr>
        </p:sp>
        <p:sp>
          <p:nvSpPr>
            <p:cNvPr id="63492" name="Line 10"/>
            <p:cNvSpPr/>
            <p:nvPr/>
          </p:nvSpPr>
          <p:spPr>
            <a:xfrm>
              <a:off x="2448" y="1008"/>
              <a:ext cx="0" cy="336"/>
            </a:xfrm>
            <a:prstGeom prst="line">
              <a:avLst/>
            </a:prstGeom>
            <a:ln w="76200" cap="flat" cmpd="sng">
              <a:solidFill>
                <a:schemeClr val="tx1"/>
              </a:solidFill>
              <a:prstDash val="solid"/>
              <a:round/>
              <a:headEnd type="none" w="sm" len="sm"/>
              <a:tailEnd type="none" w="med" len="med"/>
            </a:ln>
          </p:spPr>
        </p:sp>
        <p:sp>
          <p:nvSpPr>
            <p:cNvPr id="63493" name="Line 11"/>
            <p:cNvSpPr/>
            <p:nvPr/>
          </p:nvSpPr>
          <p:spPr>
            <a:xfrm>
              <a:off x="3861" y="1792"/>
              <a:ext cx="1" cy="224"/>
            </a:xfrm>
            <a:prstGeom prst="line">
              <a:avLst/>
            </a:prstGeom>
            <a:ln w="76200" cap="flat" cmpd="sng">
              <a:solidFill>
                <a:schemeClr val="tx1"/>
              </a:solidFill>
              <a:prstDash val="solid"/>
              <a:round/>
              <a:headEnd type="none" w="sm" len="sm"/>
              <a:tailEnd type="none" w="med" len="med"/>
            </a:ln>
          </p:spPr>
        </p:sp>
        <p:sp>
          <p:nvSpPr>
            <p:cNvPr id="63494" name="Freeform 12"/>
            <p:cNvSpPr/>
            <p:nvPr/>
          </p:nvSpPr>
          <p:spPr>
            <a:xfrm>
              <a:off x="1296" y="2016"/>
              <a:ext cx="240" cy="1200"/>
            </a:xfrm>
            <a:custGeom>
              <a:avLst/>
              <a:gdLst/>
              <a:ahLst/>
              <a:cxnLst>
                <a:cxn ang="0">
                  <a:pos x="4547" y="0"/>
                </a:cxn>
                <a:cxn ang="0">
                  <a:pos x="4052" y="3"/>
                </a:cxn>
                <a:cxn ang="0">
                  <a:pos x="3582" y="4"/>
                </a:cxn>
                <a:cxn ang="0">
                  <a:pos x="3226" y="9"/>
                </a:cxn>
                <a:cxn ang="0">
                  <a:pos x="2877" y="15"/>
                </a:cxn>
                <a:cxn ang="0">
                  <a:pos x="2389" y="31"/>
                </a:cxn>
                <a:cxn ang="0">
                  <a:pos x="2255" y="51"/>
                </a:cxn>
                <a:cxn ang="0">
                  <a:pos x="2255" y="254"/>
                </a:cxn>
                <a:cxn ang="0">
                  <a:pos x="2042" y="274"/>
                </a:cxn>
                <a:cxn ang="0">
                  <a:pos x="1556" y="289"/>
                </a:cxn>
                <a:cxn ang="0">
                  <a:pos x="1210" y="296"/>
                </a:cxn>
                <a:cxn ang="0">
                  <a:pos x="839" y="301"/>
                </a:cxn>
                <a:cxn ang="0">
                  <a:pos x="454" y="302"/>
                </a:cxn>
                <a:cxn ang="0">
                  <a:pos x="0" y="304"/>
                </a:cxn>
                <a:cxn ang="0">
                  <a:pos x="454" y="305"/>
                </a:cxn>
                <a:cxn ang="0">
                  <a:pos x="839" y="309"/>
                </a:cxn>
                <a:cxn ang="0">
                  <a:pos x="1210" y="314"/>
                </a:cxn>
                <a:cxn ang="0">
                  <a:pos x="1556" y="320"/>
                </a:cxn>
                <a:cxn ang="0">
                  <a:pos x="2042" y="336"/>
                </a:cxn>
                <a:cxn ang="0">
                  <a:pos x="2255" y="355"/>
                </a:cxn>
                <a:cxn ang="0">
                  <a:pos x="2255" y="559"/>
                </a:cxn>
                <a:cxn ang="0">
                  <a:pos x="2389" y="578"/>
                </a:cxn>
                <a:cxn ang="0">
                  <a:pos x="2877" y="594"/>
                </a:cxn>
                <a:cxn ang="0">
                  <a:pos x="3226" y="601"/>
                </a:cxn>
                <a:cxn ang="0">
                  <a:pos x="3582" y="605"/>
                </a:cxn>
                <a:cxn ang="0">
                  <a:pos x="4052" y="606"/>
                </a:cxn>
                <a:cxn ang="0">
                  <a:pos x="4547" y="607"/>
                </a:cxn>
              </a:cxnLst>
              <a:pathLst>
                <a:path w="147" h="1344">
                  <a:moveTo>
                    <a:pt x="147" y="0"/>
                  </a:moveTo>
                  <a:lnTo>
                    <a:pt x="131" y="3"/>
                  </a:lnTo>
                  <a:lnTo>
                    <a:pt x="116" y="10"/>
                  </a:lnTo>
                  <a:lnTo>
                    <a:pt x="104" y="20"/>
                  </a:lnTo>
                  <a:lnTo>
                    <a:pt x="93" y="34"/>
                  </a:lnTo>
                  <a:lnTo>
                    <a:pt x="77" y="69"/>
                  </a:lnTo>
                  <a:lnTo>
                    <a:pt x="73" y="114"/>
                  </a:lnTo>
                  <a:lnTo>
                    <a:pt x="73" y="562"/>
                  </a:lnTo>
                  <a:lnTo>
                    <a:pt x="66" y="606"/>
                  </a:lnTo>
                  <a:lnTo>
                    <a:pt x="50" y="641"/>
                  </a:lnTo>
                  <a:lnTo>
                    <a:pt x="39" y="655"/>
                  </a:lnTo>
                  <a:lnTo>
                    <a:pt x="27" y="665"/>
                  </a:lnTo>
                  <a:lnTo>
                    <a:pt x="15" y="668"/>
                  </a:lnTo>
                  <a:lnTo>
                    <a:pt x="0" y="672"/>
                  </a:lnTo>
                  <a:lnTo>
                    <a:pt x="15" y="675"/>
                  </a:lnTo>
                  <a:lnTo>
                    <a:pt x="27" y="682"/>
                  </a:lnTo>
                  <a:lnTo>
                    <a:pt x="39" y="693"/>
                  </a:lnTo>
                  <a:lnTo>
                    <a:pt x="50" y="706"/>
                  </a:lnTo>
                  <a:lnTo>
                    <a:pt x="66" y="741"/>
                  </a:lnTo>
                  <a:lnTo>
                    <a:pt x="73" y="786"/>
                  </a:lnTo>
                  <a:lnTo>
                    <a:pt x="73" y="1234"/>
                  </a:lnTo>
                  <a:lnTo>
                    <a:pt x="77" y="1278"/>
                  </a:lnTo>
                  <a:lnTo>
                    <a:pt x="93" y="1313"/>
                  </a:lnTo>
                  <a:lnTo>
                    <a:pt x="104" y="1327"/>
                  </a:lnTo>
                  <a:lnTo>
                    <a:pt x="116" y="1337"/>
                  </a:lnTo>
                  <a:lnTo>
                    <a:pt x="131" y="1340"/>
                  </a:lnTo>
                  <a:lnTo>
                    <a:pt x="147" y="134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3495" name="Line 13"/>
            <p:cNvSpPr/>
            <p:nvPr/>
          </p:nvSpPr>
          <p:spPr>
            <a:xfrm>
              <a:off x="3594" y="3480"/>
              <a:ext cx="1" cy="1"/>
            </a:xfrm>
            <a:prstGeom prst="line">
              <a:avLst/>
            </a:prstGeom>
            <a:ln w="28575" cap="flat" cmpd="sng">
              <a:solidFill>
                <a:schemeClr val="folHlink"/>
              </a:solidFill>
              <a:prstDash val="solid"/>
              <a:round/>
              <a:headEnd type="none" w="med" len="med"/>
              <a:tailEnd type="none" w="med" len="med"/>
            </a:ln>
          </p:spPr>
        </p:sp>
        <p:sp>
          <p:nvSpPr>
            <p:cNvPr id="63496" name="Line 14"/>
            <p:cNvSpPr/>
            <p:nvPr/>
          </p:nvSpPr>
          <p:spPr>
            <a:xfrm>
              <a:off x="3594" y="3480"/>
              <a:ext cx="1" cy="1"/>
            </a:xfrm>
            <a:prstGeom prst="line">
              <a:avLst/>
            </a:prstGeom>
            <a:ln w="28575" cap="flat" cmpd="sng">
              <a:solidFill>
                <a:schemeClr val="folHlink"/>
              </a:solidFill>
              <a:prstDash val="solid"/>
              <a:round/>
              <a:headEnd type="none" w="med" len="med"/>
              <a:tailEnd type="none" w="med" len="med"/>
            </a:ln>
          </p:spPr>
        </p:sp>
        <p:sp>
          <p:nvSpPr>
            <p:cNvPr id="63497" name="Oval 15"/>
            <p:cNvSpPr/>
            <p:nvPr/>
          </p:nvSpPr>
          <p:spPr>
            <a:xfrm>
              <a:off x="1654" y="1009"/>
              <a:ext cx="27" cy="24"/>
            </a:xfrm>
            <a:prstGeom prst="ellipse">
              <a:avLst/>
            </a:prstGeom>
            <a:solidFill>
              <a:srgbClr val="000000"/>
            </a:solidFill>
            <a:ln w="38100" cap="flat" cmpd="sng">
              <a:solidFill>
                <a:schemeClr val="folHlink"/>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3498" name="Oval 16"/>
            <p:cNvSpPr/>
            <p:nvPr/>
          </p:nvSpPr>
          <p:spPr>
            <a:xfrm>
              <a:off x="2425" y="1009"/>
              <a:ext cx="27" cy="24"/>
            </a:xfrm>
            <a:prstGeom prst="ellipse">
              <a:avLst/>
            </a:prstGeom>
            <a:solidFill>
              <a:srgbClr val="000000"/>
            </a:solidFill>
            <a:ln w="38100" cap="flat" cmpd="sng">
              <a:solidFill>
                <a:schemeClr val="folHlink"/>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3499" name="Rectangle 17"/>
            <p:cNvSpPr/>
            <p:nvPr/>
          </p:nvSpPr>
          <p:spPr>
            <a:xfrm>
              <a:off x="4512" y="816"/>
              <a:ext cx="864" cy="336"/>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zh-CN" altLang="en-US" sz="2400" dirty="0">
                  <a:latin typeface="Times New Roman" panose="02020603050405020304" pitchFamily="18" charset="0"/>
                  <a:ea typeface="宋体" panose="02010600030101010101" pitchFamily="2" charset="-122"/>
                </a:rPr>
                <a:t>存储器</a:t>
              </a:r>
              <a:endParaRPr lang="zh-CN" altLang="en-US" sz="2400" dirty="0">
                <a:latin typeface="Times New Roman" panose="02020603050405020304" pitchFamily="18" charset="0"/>
                <a:ea typeface="宋体" panose="02010600030101010101" pitchFamily="2" charset="-122"/>
              </a:endParaRPr>
            </a:p>
          </p:txBody>
        </p:sp>
        <p:sp>
          <p:nvSpPr>
            <p:cNvPr id="63500" name="Rectangle 18"/>
            <p:cNvSpPr/>
            <p:nvPr/>
          </p:nvSpPr>
          <p:spPr>
            <a:xfrm>
              <a:off x="1296" y="1344"/>
              <a:ext cx="672" cy="288"/>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zh-CN" altLang="en-US" sz="2400" dirty="0">
                  <a:latin typeface="Times New Roman" panose="02020603050405020304" pitchFamily="18" charset="0"/>
                  <a:ea typeface="宋体" panose="02010600030101010101" pitchFamily="2" charset="-122"/>
                </a:rPr>
                <a:t>桥</a:t>
              </a:r>
              <a:r>
                <a:rPr lang="en-US" altLang="zh-CN" sz="2400" dirty="0">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63501" name="Rectangle 19"/>
            <p:cNvSpPr/>
            <p:nvPr/>
          </p:nvSpPr>
          <p:spPr>
            <a:xfrm>
              <a:off x="2112" y="1344"/>
              <a:ext cx="672" cy="288"/>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zh-CN" altLang="en-US" sz="2400" dirty="0">
                  <a:latin typeface="Times New Roman" panose="02020603050405020304" pitchFamily="18" charset="0"/>
                  <a:ea typeface="宋体" panose="02010600030101010101" pitchFamily="2" charset="-122"/>
                </a:rPr>
                <a:t>桥</a:t>
              </a:r>
              <a:r>
                <a:rPr lang="en-US" altLang="zh-CN" sz="2400" dirty="0">
                  <a:latin typeface="Times New Roman" panose="02020603050405020304" pitchFamily="18" charset="0"/>
                  <a:ea typeface="宋体" panose="02010600030101010101" pitchFamily="2" charset="-122"/>
                </a:rPr>
                <a:t>4</a:t>
              </a:r>
              <a:endParaRPr lang="en-US" altLang="zh-CN" sz="2400" dirty="0">
                <a:latin typeface="Times New Roman" panose="02020603050405020304" pitchFamily="18" charset="0"/>
                <a:ea typeface="宋体" panose="02010600030101010101" pitchFamily="2" charset="-122"/>
              </a:endParaRPr>
            </a:p>
          </p:txBody>
        </p:sp>
        <p:sp>
          <p:nvSpPr>
            <p:cNvPr id="63502" name="Rectangle 20"/>
            <p:cNvSpPr/>
            <p:nvPr/>
          </p:nvSpPr>
          <p:spPr>
            <a:xfrm>
              <a:off x="2496" y="2016"/>
              <a:ext cx="960" cy="288"/>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en-US" altLang="zh-CN" sz="2400" dirty="0">
                  <a:latin typeface="Times New Roman" panose="02020603050405020304" pitchFamily="18" charset="0"/>
                  <a:ea typeface="宋体" panose="02010600030101010101" pitchFamily="2" charset="-122"/>
                </a:rPr>
                <a:t> PCI</a:t>
              </a:r>
              <a:r>
                <a:rPr lang="zh-CN" altLang="en-US" sz="2400" dirty="0">
                  <a:latin typeface="Times New Roman" panose="02020603050405020304" pitchFamily="18" charset="0"/>
                  <a:ea typeface="宋体" panose="02010600030101010101" pitchFamily="2" charset="-122"/>
                </a:rPr>
                <a:t>设备</a:t>
              </a:r>
              <a:endParaRPr lang="zh-CN" altLang="en-US" sz="2400" dirty="0">
                <a:latin typeface="Times New Roman" panose="02020603050405020304" pitchFamily="18" charset="0"/>
                <a:ea typeface="宋体" panose="02010600030101010101" pitchFamily="2" charset="-122"/>
              </a:endParaRPr>
            </a:p>
          </p:txBody>
        </p:sp>
        <p:sp>
          <p:nvSpPr>
            <p:cNvPr id="63503" name="Rectangle 21"/>
            <p:cNvSpPr/>
            <p:nvPr/>
          </p:nvSpPr>
          <p:spPr>
            <a:xfrm>
              <a:off x="3552" y="2016"/>
              <a:ext cx="672" cy="288"/>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zh-CN" altLang="en-US" sz="2400" dirty="0">
                  <a:latin typeface="Times New Roman" panose="02020603050405020304" pitchFamily="18" charset="0"/>
                  <a:ea typeface="宋体" panose="02010600030101010101" pitchFamily="2" charset="-122"/>
                </a:rPr>
                <a:t>桥</a:t>
              </a:r>
              <a:r>
                <a:rPr lang="en-US" altLang="zh-CN" sz="2400" dirty="0">
                  <a:latin typeface="Times New Roman" panose="02020603050405020304" pitchFamily="18" charset="0"/>
                  <a:ea typeface="宋体" panose="02010600030101010101" pitchFamily="2" charset="-122"/>
                </a:rPr>
                <a:t>5</a:t>
              </a:r>
              <a:endParaRPr lang="en-US" altLang="zh-CN" sz="2400" dirty="0">
                <a:latin typeface="Times New Roman" panose="02020603050405020304" pitchFamily="18" charset="0"/>
                <a:ea typeface="宋体" panose="02010600030101010101" pitchFamily="2" charset="-122"/>
              </a:endParaRPr>
            </a:p>
          </p:txBody>
        </p:sp>
        <p:sp>
          <p:nvSpPr>
            <p:cNvPr id="63504" name="Rectangle 22"/>
            <p:cNvSpPr/>
            <p:nvPr/>
          </p:nvSpPr>
          <p:spPr>
            <a:xfrm>
              <a:off x="1584" y="2880"/>
              <a:ext cx="768" cy="288"/>
            </a:xfrm>
            <a:prstGeom prst="rect">
              <a:avLst/>
            </a:prstGeom>
            <a:noFill/>
            <a:ln w="38100" cap="flat" cmpd="sng">
              <a:solidFill>
                <a:schemeClr val="tx1"/>
              </a:solidFill>
              <a:prstDash val="solid"/>
              <a:miter/>
              <a:headEnd type="none" w="med" len="med"/>
              <a:tailEnd type="none" w="med" len="med"/>
            </a:ln>
          </p:spPr>
          <p:txBody>
            <a:bodyPr wrap="none" tIns="7200" anchor="ctr" anchorCtr="1"/>
            <a:p>
              <a:pPr algn="ctr"/>
              <a:r>
                <a:rPr lang="zh-CN" altLang="en-US" sz="2400" dirty="0">
                  <a:latin typeface="Times New Roman" panose="02020603050405020304" pitchFamily="18" charset="0"/>
                  <a:ea typeface="宋体" panose="02010600030101010101" pitchFamily="2" charset="-122"/>
                </a:rPr>
                <a:t>总线桥</a:t>
              </a:r>
              <a:endParaRPr lang="zh-CN" altLang="en-US" sz="2400" dirty="0">
                <a:latin typeface="Times New Roman" panose="02020603050405020304" pitchFamily="18" charset="0"/>
                <a:ea typeface="宋体" panose="02010600030101010101" pitchFamily="2" charset="-122"/>
              </a:endParaRPr>
            </a:p>
          </p:txBody>
        </p:sp>
        <p:sp>
          <p:nvSpPr>
            <p:cNvPr id="63505" name="Rectangle 23"/>
            <p:cNvSpPr/>
            <p:nvPr/>
          </p:nvSpPr>
          <p:spPr>
            <a:xfrm>
              <a:off x="3216" y="2880"/>
              <a:ext cx="672" cy="288"/>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zh-CN" altLang="en-US" sz="2400" dirty="0">
                  <a:latin typeface="Times New Roman" panose="02020603050405020304" pitchFamily="18" charset="0"/>
                  <a:ea typeface="宋体" panose="02010600030101010101" pitchFamily="2" charset="-122"/>
                </a:rPr>
                <a:t>桥</a:t>
              </a:r>
              <a:r>
                <a:rPr lang="en-US" altLang="zh-CN" sz="2400" dirty="0">
                  <a:latin typeface="Times New Roman" panose="02020603050405020304" pitchFamily="18" charset="0"/>
                  <a:ea typeface="宋体" panose="02010600030101010101" pitchFamily="2" charset="-122"/>
                </a:rPr>
                <a:t>3</a:t>
              </a:r>
              <a:endParaRPr lang="en-US" altLang="zh-CN" sz="2400" dirty="0">
                <a:latin typeface="Times New Roman" panose="02020603050405020304" pitchFamily="18" charset="0"/>
                <a:ea typeface="宋体" panose="02010600030101010101" pitchFamily="2" charset="-122"/>
              </a:endParaRPr>
            </a:p>
          </p:txBody>
        </p:sp>
        <p:sp>
          <p:nvSpPr>
            <p:cNvPr id="63506" name="Rectangle 24"/>
            <p:cNvSpPr/>
            <p:nvPr/>
          </p:nvSpPr>
          <p:spPr>
            <a:xfrm>
              <a:off x="2448" y="2880"/>
              <a:ext cx="672" cy="288"/>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zh-CN" altLang="en-US" sz="2400" dirty="0">
                  <a:latin typeface="Times New Roman" panose="02020603050405020304" pitchFamily="18" charset="0"/>
                  <a:ea typeface="宋体" panose="02010600030101010101" pitchFamily="2" charset="-122"/>
                </a:rPr>
                <a:t>桥</a:t>
              </a:r>
              <a:r>
                <a:rPr lang="en-US" altLang="zh-CN" sz="2400" dirty="0">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63507" name="Freeform 25"/>
            <p:cNvSpPr/>
            <p:nvPr/>
          </p:nvSpPr>
          <p:spPr>
            <a:xfrm>
              <a:off x="2784" y="3168"/>
              <a:ext cx="1728" cy="336"/>
            </a:xfrm>
            <a:custGeom>
              <a:avLst/>
              <a:gdLst/>
              <a:ahLst/>
              <a:cxnLst>
                <a:cxn ang="0">
                  <a:pos x="0" y="0"/>
                </a:cxn>
                <a:cxn ang="0">
                  <a:pos x="0" y="336"/>
                </a:cxn>
                <a:cxn ang="0">
                  <a:pos x="519" y="336"/>
                </a:cxn>
              </a:cxnLst>
              <a:pathLst>
                <a:path w="2112" h="336">
                  <a:moveTo>
                    <a:pt x="0" y="0"/>
                  </a:moveTo>
                  <a:lnTo>
                    <a:pt x="0" y="336"/>
                  </a:lnTo>
                  <a:lnTo>
                    <a:pt x="2112" y="336"/>
                  </a:lnTo>
                </a:path>
              </a:pathLst>
            </a:custGeom>
            <a:noFill/>
            <a:ln w="76200" cap="flat" cmpd="sng">
              <a:solidFill>
                <a:schemeClr val="tx1"/>
              </a:solidFill>
              <a:prstDash val="solid"/>
              <a:round/>
              <a:headEnd type="none" w="med" len="med"/>
              <a:tailEnd type="none" w="med" len="med"/>
            </a:ln>
          </p:spPr>
          <p:txBody>
            <a:bodyPr/>
            <a:p>
              <a:endParaRPr lang="zh-CN" altLang="en-US"/>
            </a:p>
          </p:txBody>
        </p:sp>
        <p:sp>
          <p:nvSpPr>
            <p:cNvPr id="63508" name="Freeform 26"/>
            <p:cNvSpPr/>
            <p:nvPr/>
          </p:nvSpPr>
          <p:spPr>
            <a:xfrm>
              <a:off x="3552" y="3168"/>
              <a:ext cx="960" cy="192"/>
            </a:xfrm>
            <a:custGeom>
              <a:avLst/>
              <a:gdLst/>
              <a:ahLst/>
              <a:cxnLst>
                <a:cxn ang="0">
                  <a:pos x="0" y="0"/>
                </a:cxn>
                <a:cxn ang="0">
                  <a:pos x="0" y="192"/>
                </a:cxn>
                <a:cxn ang="0">
                  <a:pos x="159" y="192"/>
                </a:cxn>
              </a:cxnLst>
              <a:pathLst>
                <a:path w="1296" h="192">
                  <a:moveTo>
                    <a:pt x="0" y="0"/>
                  </a:moveTo>
                  <a:lnTo>
                    <a:pt x="0" y="192"/>
                  </a:lnTo>
                  <a:lnTo>
                    <a:pt x="1296" y="192"/>
                  </a:lnTo>
                </a:path>
              </a:pathLst>
            </a:custGeom>
            <a:noFill/>
            <a:ln w="76200" cap="flat" cmpd="sng">
              <a:solidFill>
                <a:schemeClr val="tx1"/>
              </a:solidFill>
              <a:prstDash val="solid"/>
              <a:round/>
              <a:headEnd type="none" w="med" len="med"/>
              <a:tailEnd type="none" w="med" len="med"/>
            </a:ln>
          </p:spPr>
          <p:txBody>
            <a:bodyPr/>
            <a:p>
              <a:endParaRPr lang="zh-CN" altLang="en-US"/>
            </a:p>
          </p:txBody>
        </p:sp>
        <p:sp>
          <p:nvSpPr>
            <p:cNvPr id="63509" name="Freeform 27"/>
            <p:cNvSpPr/>
            <p:nvPr/>
          </p:nvSpPr>
          <p:spPr>
            <a:xfrm>
              <a:off x="1968" y="3168"/>
              <a:ext cx="1488" cy="816"/>
            </a:xfrm>
            <a:custGeom>
              <a:avLst/>
              <a:gdLst/>
              <a:ahLst/>
              <a:cxnLst>
                <a:cxn ang="0">
                  <a:pos x="0" y="0"/>
                </a:cxn>
                <a:cxn ang="0">
                  <a:pos x="0" y="11118"/>
                </a:cxn>
                <a:cxn ang="0">
                  <a:pos x="31" y="11118"/>
                </a:cxn>
              </a:cxnLst>
              <a:pathLst>
                <a:path w="2832" h="528">
                  <a:moveTo>
                    <a:pt x="0" y="0"/>
                  </a:moveTo>
                  <a:lnTo>
                    <a:pt x="0" y="528"/>
                  </a:lnTo>
                  <a:lnTo>
                    <a:pt x="2832" y="528"/>
                  </a:lnTo>
                </a:path>
              </a:pathLst>
            </a:custGeom>
            <a:noFill/>
            <a:ln w="76200" cap="flat" cmpd="sng">
              <a:solidFill>
                <a:schemeClr val="tx1"/>
              </a:solidFill>
              <a:prstDash val="solid"/>
              <a:round/>
              <a:headEnd type="none" w="med" len="med"/>
              <a:tailEnd type="none" w="med" len="med"/>
            </a:ln>
          </p:spPr>
          <p:txBody>
            <a:bodyPr/>
            <a:p>
              <a:endParaRPr lang="zh-CN" altLang="en-US"/>
            </a:p>
          </p:txBody>
        </p:sp>
        <p:sp>
          <p:nvSpPr>
            <p:cNvPr id="63510" name="Rectangle 28"/>
            <p:cNvSpPr/>
            <p:nvPr/>
          </p:nvSpPr>
          <p:spPr>
            <a:xfrm>
              <a:off x="3984" y="2880"/>
              <a:ext cx="528" cy="288"/>
            </a:xfrm>
            <a:prstGeom prst="rect">
              <a:avLst/>
            </a:prstGeom>
            <a:noFill/>
            <a:ln w="38100" cap="flat" cmpd="sng">
              <a:solidFill>
                <a:schemeClr val="tx1"/>
              </a:solidFill>
              <a:prstDash val="solid"/>
              <a:miter/>
              <a:headEnd type="none" w="med" len="med"/>
              <a:tailEnd type="none" w="med" len="med"/>
            </a:ln>
          </p:spPr>
          <p:txBody>
            <a:bodyPr wrap="none" tIns="7200" anchor="ctr" anchorCtr="1"/>
            <a:p>
              <a:pPr algn="ctr"/>
              <a:r>
                <a:rPr lang="zh-CN" altLang="en-US" sz="2400" dirty="0">
                  <a:latin typeface="Times New Roman" panose="02020603050405020304" pitchFamily="18" charset="0"/>
                  <a:ea typeface="宋体" panose="02010600030101010101" pitchFamily="2" charset="-122"/>
                </a:rPr>
                <a:t>设备</a:t>
              </a:r>
              <a:endParaRPr lang="zh-CN" altLang="en-US" sz="2400" dirty="0">
                <a:latin typeface="Times New Roman" panose="02020603050405020304" pitchFamily="18" charset="0"/>
                <a:ea typeface="宋体" panose="02010600030101010101" pitchFamily="2" charset="-122"/>
              </a:endParaRPr>
            </a:p>
          </p:txBody>
        </p:sp>
        <p:sp>
          <p:nvSpPr>
            <p:cNvPr id="63511" name="Rectangle 29"/>
            <p:cNvSpPr/>
            <p:nvPr/>
          </p:nvSpPr>
          <p:spPr>
            <a:xfrm>
              <a:off x="3600" y="3648"/>
              <a:ext cx="672" cy="288"/>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zh-CN" altLang="en-US" sz="2400" dirty="0">
                  <a:latin typeface="Times New Roman" panose="02020603050405020304" pitchFamily="18" charset="0"/>
                  <a:ea typeface="宋体" panose="02010600030101010101" pitchFamily="2" charset="-122"/>
                </a:rPr>
                <a:t>桥</a:t>
              </a:r>
              <a:r>
                <a:rPr lang="en-US" altLang="zh-CN" sz="2400" dirty="0">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63512" name="Line 30"/>
            <p:cNvSpPr/>
            <p:nvPr/>
          </p:nvSpPr>
          <p:spPr>
            <a:xfrm>
              <a:off x="3888" y="3504"/>
              <a:ext cx="0" cy="144"/>
            </a:xfrm>
            <a:prstGeom prst="line">
              <a:avLst/>
            </a:prstGeom>
            <a:ln w="76200" cap="flat" cmpd="sng">
              <a:solidFill>
                <a:schemeClr val="tx1"/>
              </a:solidFill>
              <a:prstDash val="solid"/>
              <a:round/>
              <a:headEnd type="none" w="sm" len="sm"/>
              <a:tailEnd type="none" w="sm" len="sm"/>
            </a:ln>
          </p:spPr>
        </p:sp>
        <p:sp>
          <p:nvSpPr>
            <p:cNvPr id="63513" name="Freeform 31"/>
            <p:cNvSpPr/>
            <p:nvPr/>
          </p:nvSpPr>
          <p:spPr>
            <a:xfrm>
              <a:off x="3888" y="3936"/>
              <a:ext cx="624" cy="144"/>
            </a:xfrm>
            <a:custGeom>
              <a:avLst/>
              <a:gdLst/>
              <a:ahLst/>
              <a:cxnLst>
                <a:cxn ang="0">
                  <a:pos x="0" y="0"/>
                </a:cxn>
                <a:cxn ang="0">
                  <a:pos x="0" y="7"/>
                </a:cxn>
                <a:cxn ang="0">
                  <a:pos x="20" y="7"/>
                </a:cxn>
              </a:cxnLst>
              <a:pathLst>
                <a:path w="1104" h="240">
                  <a:moveTo>
                    <a:pt x="0" y="0"/>
                  </a:moveTo>
                  <a:lnTo>
                    <a:pt x="0" y="240"/>
                  </a:lnTo>
                  <a:lnTo>
                    <a:pt x="1104" y="240"/>
                  </a:lnTo>
                </a:path>
              </a:pathLst>
            </a:custGeom>
            <a:noFill/>
            <a:ln w="76200" cap="flat" cmpd="sng">
              <a:solidFill>
                <a:schemeClr val="tx1"/>
              </a:solidFill>
              <a:prstDash val="solid"/>
              <a:round/>
              <a:headEnd type="none" w="med" len="med"/>
              <a:tailEnd type="none" w="med" len="med"/>
            </a:ln>
          </p:spPr>
          <p:txBody>
            <a:bodyPr/>
            <a:p>
              <a:endParaRPr lang="zh-CN" altLang="en-US"/>
            </a:p>
          </p:txBody>
        </p:sp>
        <p:sp>
          <p:nvSpPr>
            <p:cNvPr id="63514" name="Text Box 32"/>
            <p:cNvSpPr txBox="1"/>
            <p:nvPr/>
          </p:nvSpPr>
          <p:spPr>
            <a:xfrm>
              <a:off x="280" y="1405"/>
              <a:ext cx="888" cy="288"/>
            </a:xfrm>
            <a:prstGeom prst="rect">
              <a:avLst/>
            </a:prstGeom>
            <a:noFill/>
            <a:ln w="952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第一级桥</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63515" name="Text Box 33"/>
            <p:cNvSpPr txBox="1"/>
            <p:nvPr/>
          </p:nvSpPr>
          <p:spPr>
            <a:xfrm>
              <a:off x="280" y="2495"/>
              <a:ext cx="888" cy="288"/>
            </a:xfrm>
            <a:prstGeom prst="rect">
              <a:avLst/>
            </a:prstGeom>
            <a:noFill/>
            <a:ln w="952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第二级桥</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63516" name="Text Box 34"/>
            <p:cNvSpPr txBox="1"/>
            <p:nvPr/>
          </p:nvSpPr>
          <p:spPr>
            <a:xfrm>
              <a:off x="280" y="3585"/>
              <a:ext cx="888" cy="288"/>
            </a:xfrm>
            <a:prstGeom prst="rect">
              <a:avLst/>
            </a:prstGeom>
            <a:noFill/>
            <a:ln w="952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第三级桥</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63517" name="Text Box 35"/>
            <p:cNvSpPr txBox="1"/>
            <p:nvPr/>
          </p:nvSpPr>
          <p:spPr>
            <a:xfrm>
              <a:off x="4560" y="1632"/>
              <a:ext cx="929" cy="288"/>
            </a:xfrm>
            <a:prstGeom prst="rect">
              <a:avLst/>
            </a:prstGeom>
            <a:noFill/>
            <a:ln w="952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PCI</a:t>
              </a:r>
              <a:r>
                <a:rPr lang="zh-CN" altLang="en-US" sz="2400" dirty="0">
                  <a:solidFill>
                    <a:srgbClr val="C00000"/>
                  </a:solidFill>
                  <a:latin typeface="Times New Roman" panose="02020603050405020304" pitchFamily="18" charset="0"/>
                  <a:ea typeface="宋体" panose="02010600030101010101" pitchFamily="2" charset="-122"/>
                </a:rPr>
                <a:t>总线</a:t>
              </a:r>
              <a:r>
                <a:rPr lang="en-US" altLang="zh-CN" sz="2400" dirty="0">
                  <a:solidFill>
                    <a:srgbClr val="C00000"/>
                  </a:solidFill>
                  <a:latin typeface="Times New Roman" panose="02020603050405020304" pitchFamily="18" charset="0"/>
                  <a:ea typeface="宋体" panose="02010600030101010101" pitchFamily="2" charset="-122"/>
                </a:rPr>
                <a:t>4</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3518" name="Text Box 36"/>
            <p:cNvSpPr txBox="1"/>
            <p:nvPr/>
          </p:nvSpPr>
          <p:spPr>
            <a:xfrm>
              <a:off x="4560" y="2304"/>
              <a:ext cx="929" cy="288"/>
            </a:xfrm>
            <a:prstGeom prst="rect">
              <a:avLst/>
            </a:prstGeom>
            <a:noFill/>
            <a:ln w="952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PCI</a:t>
              </a:r>
              <a:r>
                <a:rPr lang="zh-CN" altLang="en-US" sz="2400" dirty="0">
                  <a:solidFill>
                    <a:srgbClr val="C00000"/>
                  </a:solidFill>
                  <a:latin typeface="Times New Roman" panose="02020603050405020304" pitchFamily="18" charset="0"/>
                  <a:ea typeface="宋体" panose="02010600030101010101" pitchFamily="2" charset="-122"/>
                </a:rPr>
                <a:t>总线</a:t>
              </a:r>
              <a:r>
                <a:rPr lang="en-US" altLang="zh-CN" sz="2400" dirty="0">
                  <a:solidFill>
                    <a:srgbClr val="C00000"/>
                  </a:solidFill>
                  <a:latin typeface="Times New Roman" panose="02020603050405020304" pitchFamily="18" charset="0"/>
                  <a:ea typeface="宋体" panose="02010600030101010101" pitchFamily="2" charset="-122"/>
                </a:rPr>
                <a:t>5</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3519" name="Text Box 37"/>
            <p:cNvSpPr txBox="1"/>
            <p:nvPr/>
          </p:nvSpPr>
          <p:spPr>
            <a:xfrm>
              <a:off x="4560" y="3168"/>
              <a:ext cx="929" cy="288"/>
            </a:xfrm>
            <a:prstGeom prst="rect">
              <a:avLst/>
            </a:prstGeom>
            <a:noFill/>
            <a:ln w="952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PCI</a:t>
              </a:r>
              <a:r>
                <a:rPr lang="zh-CN" altLang="en-US" sz="2400" dirty="0">
                  <a:solidFill>
                    <a:srgbClr val="C00000"/>
                  </a:solidFill>
                  <a:latin typeface="Times New Roman" panose="02020603050405020304" pitchFamily="18" charset="0"/>
                  <a:ea typeface="宋体" panose="02010600030101010101" pitchFamily="2" charset="-122"/>
                </a:rPr>
                <a:t>总线</a:t>
              </a:r>
              <a:r>
                <a:rPr lang="en-US" altLang="zh-CN" sz="2400" dirty="0">
                  <a:solidFill>
                    <a:srgbClr val="C00000"/>
                  </a:solidFill>
                  <a:latin typeface="Times New Roman" panose="02020603050405020304" pitchFamily="18" charset="0"/>
                  <a:ea typeface="宋体" panose="02010600030101010101" pitchFamily="2" charset="-122"/>
                </a:rPr>
                <a:t>3</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3520" name="Text Box 38"/>
            <p:cNvSpPr txBox="1"/>
            <p:nvPr/>
          </p:nvSpPr>
          <p:spPr>
            <a:xfrm>
              <a:off x="4560" y="3408"/>
              <a:ext cx="929" cy="288"/>
            </a:xfrm>
            <a:prstGeom prst="rect">
              <a:avLst/>
            </a:prstGeom>
            <a:noFill/>
            <a:ln w="952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PCI</a:t>
              </a:r>
              <a:r>
                <a:rPr lang="zh-CN" altLang="en-US" sz="2400" dirty="0">
                  <a:solidFill>
                    <a:srgbClr val="C00000"/>
                  </a:solidFill>
                  <a:latin typeface="Times New Roman" panose="02020603050405020304" pitchFamily="18" charset="0"/>
                  <a:ea typeface="宋体" panose="02010600030101010101" pitchFamily="2" charset="-122"/>
                </a:rPr>
                <a:t>总线</a:t>
              </a:r>
              <a:r>
                <a:rPr lang="en-US" altLang="zh-CN" sz="2400" dirty="0">
                  <a:solidFill>
                    <a:srgbClr val="C00000"/>
                  </a:solidFill>
                  <a:latin typeface="Times New Roman" panose="02020603050405020304" pitchFamily="18" charset="0"/>
                  <a:ea typeface="宋体" panose="02010600030101010101" pitchFamily="2" charset="-122"/>
                </a:rPr>
                <a:t>1</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3521" name="Freeform 39"/>
            <p:cNvSpPr/>
            <p:nvPr/>
          </p:nvSpPr>
          <p:spPr>
            <a:xfrm>
              <a:off x="2448" y="1632"/>
              <a:ext cx="2064" cy="144"/>
            </a:xfrm>
            <a:custGeom>
              <a:avLst/>
              <a:gdLst/>
              <a:ahLst/>
              <a:cxnLst>
                <a:cxn ang="0">
                  <a:pos x="0" y="0"/>
                </a:cxn>
                <a:cxn ang="0">
                  <a:pos x="0" y="144"/>
                </a:cxn>
                <a:cxn ang="0">
                  <a:pos x="2377" y="144"/>
                </a:cxn>
              </a:cxnLst>
              <a:pathLst>
                <a:path w="2016" h="144">
                  <a:moveTo>
                    <a:pt x="0" y="0"/>
                  </a:moveTo>
                  <a:lnTo>
                    <a:pt x="0" y="144"/>
                  </a:lnTo>
                  <a:lnTo>
                    <a:pt x="2016" y="144"/>
                  </a:lnTo>
                </a:path>
              </a:pathLst>
            </a:custGeom>
            <a:noFill/>
            <a:ln w="76200" cap="flat" cmpd="sng">
              <a:solidFill>
                <a:schemeClr val="tx1"/>
              </a:solidFill>
              <a:prstDash val="solid"/>
              <a:round/>
              <a:headEnd type="none" w="med" len="med"/>
              <a:tailEnd type="none" w="med" len="med"/>
            </a:ln>
          </p:spPr>
          <p:txBody>
            <a:bodyPr/>
            <a:p>
              <a:endParaRPr lang="zh-CN" altLang="en-US"/>
            </a:p>
          </p:txBody>
        </p:sp>
        <p:sp>
          <p:nvSpPr>
            <p:cNvPr id="63522" name="Text Box 40"/>
            <p:cNvSpPr txBox="1"/>
            <p:nvPr/>
          </p:nvSpPr>
          <p:spPr>
            <a:xfrm>
              <a:off x="1718" y="2345"/>
              <a:ext cx="929" cy="288"/>
            </a:xfrm>
            <a:prstGeom prst="rect">
              <a:avLst/>
            </a:prstGeom>
            <a:noFill/>
            <a:ln w="952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PCI</a:t>
              </a:r>
              <a:r>
                <a:rPr lang="zh-CN" altLang="en-US" sz="2400" dirty="0">
                  <a:solidFill>
                    <a:srgbClr val="C00000"/>
                  </a:solidFill>
                  <a:latin typeface="Times New Roman" panose="02020603050405020304" pitchFamily="18" charset="0"/>
                  <a:ea typeface="宋体" panose="02010600030101010101" pitchFamily="2" charset="-122"/>
                </a:rPr>
                <a:t>总线</a:t>
              </a:r>
              <a:r>
                <a:rPr lang="en-US" altLang="zh-CN" sz="2400" dirty="0">
                  <a:solidFill>
                    <a:srgbClr val="C00000"/>
                  </a:solidFill>
                  <a:latin typeface="Times New Roman" panose="02020603050405020304" pitchFamily="18" charset="0"/>
                  <a:ea typeface="宋体" panose="02010600030101010101" pitchFamily="2" charset="-122"/>
                </a:rPr>
                <a:t>0</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3523" name="Text Box 41"/>
            <p:cNvSpPr txBox="1"/>
            <p:nvPr/>
          </p:nvSpPr>
          <p:spPr>
            <a:xfrm>
              <a:off x="2112" y="643"/>
              <a:ext cx="1145" cy="365"/>
            </a:xfrm>
            <a:prstGeom prst="rect">
              <a:avLst/>
            </a:prstGeom>
            <a:noFill/>
            <a:ln w="952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存储器总线</a:t>
              </a:r>
              <a:r>
                <a:rPr lang="zh-CN" altLang="en-US" sz="3200" dirty="0">
                  <a:solidFill>
                    <a:srgbClr val="C00000"/>
                  </a:solidFill>
                  <a:latin typeface="Times New Roman" panose="02020603050405020304" pitchFamily="18" charset="0"/>
                  <a:ea typeface="宋体" panose="02010600030101010101" pitchFamily="2" charset="-122"/>
                </a:rPr>
                <a:t> </a:t>
              </a:r>
              <a:endParaRPr lang="zh-CN" altLang="en-US" sz="3200" dirty="0">
                <a:solidFill>
                  <a:srgbClr val="C00000"/>
                </a:solidFill>
                <a:latin typeface="Times New Roman" panose="02020603050405020304" pitchFamily="18" charset="0"/>
                <a:ea typeface="宋体" panose="02010600030101010101" pitchFamily="2" charset="-122"/>
              </a:endParaRPr>
            </a:p>
          </p:txBody>
        </p:sp>
        <p:sp>
          <p:nvSpPr>
            <p:cNvPr id="63524" name="Line 42"/>
            <p:cNvSpPr/>
            <p:nvPr/>
          </p:nvSpPr>
          <p:spPr>
            <a:xfrm>
              <a:off x="1056" y="1008"/>
              <a:ext cx="3456" cy="0"/>
            </a:xfrm>
            <a:prstGeom prst="line">
              <a:avLst/>
            </a:prstGeom>
            <a:ln w="76200" cap="flat" cmpd="sng">
              <a:solidFill>
                <a:schemeClr val="tx1"/>
              </a:solidFill>
              <a:prstDash val="solid"/>
              <a:round/>
              <a:headEnd type="none" w="med" len="med"/>
              <a:tailEnd type="none" w="med" len="med"/>
            </a:ln>
          </p:spPr>
        </p:sp>
        <p:sp>
          <p:nvSpPr>
            <p:cNvPr id="63525" name="Line 43"/>
            <p:cNvSpPr/>
            <p:nvPr/>
          </p:nvSpPr>
          <p:spPr>
            <a:xfrm>
              <a:off x="2928" y="1776"/>
              <a:ext cx="0" cy="240"/>
            </a:xfrm>
            <a:prstGeom prst="line">
              <a:avLst/>
            </a:prstGeom>
            <a:ln w="76200" cap="flat" cmpd="sng">
              <a:solidFill>
                <a:schemeClr val="tx1"/>
              </a:solidFill>
              <a:prstDash val="solid"/>
              <a:round/>
              <a:headEnd type="none" w="sm" len="sm"/>
              <a:tailEnd type="none" w="med" len="med"/>
            </a:ln>
          </p:spPr>
        </p:sp>
        <p:sp>
          <p:nvSpPr>
            <p:cNvPr id="63526" name="Freeform 44"/>
            <p:cNvSpPr/>
            <p:nvPr/>
          </p:nvSpPr>
          <p:spPr>
            <a:xfrm>
              <a:off x="3888" y="2304"/>
              <a:ext cx="624" cy="144"/>
            </a:xfrm>
            <a:custGeom>
              <a:avLst/>
              <a:gdLst/>
              <a:ahLst/>
              <a:cxnLst>
                <a:cxn ang="0">
                  <a:pos x="0" y="0"/>
                </a:cxn>
                <a:cxn ang="0">
                  <a:pos x="0" y="144"/>
                </a:cxn>
                <a:cxn ang="0">
                  <a:pos x="400" y="144"/>
                </a:cxn>
              </a:cxnLst>
              <a:pathLst>
                <a:path w="672" h="144">
                  <a:moveTo>
                    <a:pt x="0" y="0"/>
                  </a:moveTo>
                  <a:lnTo>
                    <a:pt x="0" y="144"/>
                  </a:lnTo>
                  <a:lnTo>
                    <a:pt x="672" y="144"/>
                  </a:lnTo>
                </a:path>
              </a:pathLst>
            </a:custGeom>
            <a:noFill/>
            <a:ln w="76200" cap="flat" cmpd="sng">
              <a:solidFill>
                <a:schemeClr val="tx1"/>
              </a:solidFill>
              <a:prstDash val="solid"/>
              <a:round/>
              <a:headEnd type="none" w="med" len="med"/>
              <a:tailEnd type="none" w="med" len="med"/>
            </a:ln>
          </p:spPr>
          <p:txBody>
            <a:bodyPr/>
            <a:p>
              <a:endParaRPr lang="zh-CN" altLang="en-US"/>
            </a:p>
          </p:txBody>
        </p:sp>
        <p:sp>
          <p:nvSpPr>
            <p:cNvPr id="63527" name="Freeform 45"/>
            <p:cNvSpPr/>
            <p:nvPr/>
          </p:nvSpPr>
          <p:spPr>
            <a:xfrm>
              <a:off x="1632" y="1632"/>
              <a:ext cx="2880" cy="1008"/>
            </a:xfrm>
            <a:custGeom>
              <a:avLst/>
              <a:gdLst/>
              <a:ahLst/>
              <a:cxnLst>
                <a:cxn ang="0">
                  <a:pos x="0" y="0"/>
                </a:cxn>
                <a:cxn ang="0">
                  <a:pos x="0" y="1008"/>
                </a:cxn>
                <a:cxn ang="0">
                  <a:pos x="2366" y="1008"/>
                </a:cxn>
              </a:cxnLst>
              <a:pathLst>
                <a:path w="2976" h="1008">
                  <a:moveTo>
                    <a:pt x="0" y="0"/>
                  </a:moveTo>
                  <a:lnTo>
                    <a:pt x="0" y="1008"/>
                  </a:lnTo>
                  <a:lnTo>
                    <a:pt x="2976" y="1008"/>
                  </a:lnTo>
                </a:path>
              </a:pathLst>
            </a:custGeom>
            <a:noFill/>
            <a:ln w="76200" cap="flat" cmpd="sng">
              <a:solidFill>
                <a:schemeClr val="tx1"/>
              </a:solidFill>
              <a:prstDash val="solid"/>
              <a:round/>
              <a:headEnd type="none" w="med" len="med"/>
              <a:tailEnd type="none" w="med" len="med"/>
            </a:ln>
          </p:spPr>
          <p:txBody>
            <a:bodyPr/>
            <a:p>
              <a:endParaRPr lang="zh-CN" altLang="en-US"/>
            </a:p>
          </p:txBody>
        </p:sp>
        <p:sp>
          <p:nvSpPr>
            <p:cNvPr id="63528" name="Line 46"/>
            <p:cNvSpPr/>
            <p:nvPr/>
          </p:nvSpPr>
          <p:spPr>
            <a:xfrm flipV="1">
              <a:off x="3552" y="2640"/>
              <a:ext cx="0" cy="240"/>
            </a:xfrm>
            <a:prstGeom prst="line">
              <a:avLst/>
            </a:prstGeom>
            <a:ln w="76200" cap="flat" cmpd="sng">
              <a:solidFill>
                <a:schemeClr val="tx1"/>
              </a:solidFill>
              <a:prstDash val="solid"/>
              <a:round/>
              <a:headEnd type="none" w="med" len="med"/>
              <a:tailEnd type="none" w="sm" len="sm"/>
            </a:ln>
          </p:spPr>
        </p:sp>
        <p:sp>
          <p:nvSpPr>
            <p:cNvPr id="63529" name="Line 47"/>
            <p:cNvSpPr/>
            <p:nvPr/>
          </p:nvSpPr>
          <p:spPr>
            <a:xfrm flipV="1">
              <a:off x="1968" y="2640"/>
              <a:ext cx="0" cy="240"/>
            </a:xfrm>
            <a:prstGeom prst="line">
              <a:avLst/>
            </a:prstGeom>
            <a:ln w="76200" cap="flat" cmpd="sng">
              <a:solidFill>
                <a:schemeClr val="tx1"/>
              </a:solidFill>
              <a:prstDash val="solid"/>
              <a:round/>
              <a:headEnd type="none" w="sm" len="sm"/>
              <a:tailEnd type="none" w="sm" len="sm"/>
            </a:ln>
          </p:spPr>
        </p:sp>
        <p:sp>
          <p:nvSpPr>
            <p:cNvPr id="63530" name="Line 48"/>
            <p:cNvSpPr/>
            <p:nvPr/>
          </p:nvSpPr>
          <p:spPr>
            <a:xfrm flipV="1">
              <a:off x="2784" y="2640"/>
              <a:ext cx="0" cy="240"/>
            </a:xfrm>
            <a:prstGeom prst="line">
              <a:avLst/>
            </a:prstGeom>
            <a:ln w="76200" cap="flat" cmpd="sng">
              <a:solidFill>
                <a:schemeClr val="tx1"/>
              </a:solidFill>
              <a:prstDash val="solid"/>
              <a:round/>
              <a:headEnd type="none" w="sm" len="sm"/>
              <a:tailEnd type="none" w="sm" len="sm"/>
            </a:ln>
          </p:spPr>
        </p:sp>
        <p:sp>
          <p:nvSpPr>
            <p:cNvPr id="63531" name="Line 49"/>
            <p:cNvSpPr/>
            <p:nvPr/>
          </p:nvSpPr>
          <p:spPr>
            <a:xfrm flipV="1">
              <a:off x="4272" y="2640"/>
              <a:ext cx="0" cy="240"/>
            </a:xfrm>
            <a:prstGeom prst="line">
              <a:avLst/>
            </a:prstGeom>
            <a:ln w="76200" cap="flat" cmpd="sng">
              <a:solidFill>
                <a:schemeClr val="tx1"/>
              </a:solidFill>
              <a:prstDash val="solid"/>
              <a:round/>
              <a:headEnd type="none" w="med" len="med"/>
              <a:tailEnd type="none" w="sm" len="sm"/>
            </a:ln>
          </p:spPr>
        </p:sp>
        <p:sp>
          <p:nvSpPr>
            <p:cNvPr id="63532" name="Text Box 50"/>
            <p:cNvSpPr txBox="1"/>
            <p:nvPr/>
          </p:nvSpPr>
          <p:spPr>
            <a:xfrm>
              <a:off x="2156" y="3681"/>
              <a:ext cx="888" cy="288"/>
            </a:xfrm>
            <a:prstGeom prst="rect">
              <a:avLst/>
            </a:prstGeom>
            <a:noFill/>
            <a:ln w="952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标准总线</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63533" name="Rectangle 51"/>
            <p:cNvSpPr/>
            <p:nvPr/>
          </p:nvSpPr>
          <p:spPr>
            <a:xfrm>
              <a:off x="192" y="816"/>
              <a:ext cx="864" cy="336"/>
            </a:xfrm>
            <a:prstGeom prst="rect">
              <a:avLst/>
            </a:prstGeom>
            <a:noFill/>
            <a:ln w="38100" cap="flat" cmpd="sng">
              <a:solidFill>
                <a:schemeClr val="tx1"/>
              </a:solidFill>
              <a:prstDash val="solid"/>
              <a:miter/>
              <a:headEnd type="none" w="med" len="med"/>
              <a:tailEnd type="none" w="med" len="med"/>
            </a:ln>
          </p:spPr>
          <p:txBody>
            <a:bodyPr wrap="none" anchor="ctr" anchorCtr="1"/>
            <a:p>
              <a:pPr algn="ctr"/>
              <a:r>
                <a:rPr lang="en-US" altLang="zh-CN" sz="2400" dirty="0">
                  <a:latin typeface="Times New Roman" panose="02020603050405020304" pitchFamily="18" charset="0"/>
                  <a:ea typeface="宋体" panose="02010600030101010101" pitchFamily="2" charset="-122"/>
                </a:rPr>
                <a:t>CPU</a:t>
              </a:r>
              <a:endParaRPr lang="en-US" altLang="zh-CN" sz="2400" dirty="0">
                <a:latin typeface="Times New Roman" panose="02020603050405020304" pitchFamily="18" charset="0"/>
                <a:ea typeface="宋体" panose="02010600030101010101" pitchFamily="2" charset="-122"/>
              </a:endParaRPr>
            </a:p>
          </p:txBody>
        </p:sp>
      </p:grpSp>
      <p:sp>
        <p:nvSpPr>
          <p:cNvPr id="63534" name="矩形 8"/>
          <p:cNvSpPr/>
          <p:nvPr/>
        </p:nvSpPr>
        <p:spPr>
          <a:xfrm>
            <a:off x="8016875" y="130175"/>
            <a:ext cx="98425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xfrm>
            <a:off x="1144588" y="609600"/>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3.5 </a:t>
            </a:r>
            <a:r>
              <a:rPr lang="zh-CN" altLang="en-US" dirty="0">
                <a:solidFill>
                  <a:srgbClr val="C00000"/>
                </a:solidFill>
                <a:latin typeface="微软雅黑 Light" panose="020B0502040204020203" pitchFamily="34" charset="-122"/>
                <a:ea typeface="微软雅黑 Light" panose="020B0502040204020203" pitchFamily="34" charset="-122"/>
                <a:cs typeface="+mj-cs"/>
              </a:rPr>
              <a:t>总线控制</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28035" name="Rectangle 3"/>
          <p:cNvSpPr>
            <a:spLocks noGrp="1"/>
          </p:cNvSpPr>
          <p:nvPr>
            <p:ph idx="1"/>
          </p:nvPr>
        </p:nvSpPr>
        <p:spPr>
          <a:xfrm>
            <a:off x="1066800" y="1828800"/>
            <a:ext cx="6700838" cy="3505200"/>
          </a:xfrm>
          <a:ln/>
        </p:spPr>
        <p:txBody>
          <a:bodyPr vert="horz" wrap="square" lIns="91440" tIns="45720" rIns="91440" bIns="45720" anchor="t" anchorCtr="0"/>
          <a:p>
            <a:pPr defTabSz="457200">
              <a:lnSpc>
                <a:spcPct val="90000"/>
              </a:lnSpc>
              <a:buClr>
                <a:srgbClr val="2709BB"/>
              </a:buClr>
              <a:buFont typeface="Wingdings" panose="05000000000000000000" pitchFamily="2" charset="2"/>
              <a:buNone/>
            </a:pPr>
            <a:r>
              <a:rPr lang="en-US" altLang="zh-CN" dirty="0">
                <a:solidFill>
                  <a:schemeClr val="tx1"/>
                </a:solidFill>
                <a:latin typeface="Times New Roman" panose="02020603050405020304" pitchFamily="18" charset="0"/>
                <a:ea typeface="宋体" panose="02010600030101010101" pitchFamily="2" charset="-122"/>
                <a:cs typeface="+mn-cs"/>
              </a:rPr>
              <a:t>		       </a:t>
            </a:r>
            <a:r>
              <a:rPr lang="zh-CN" altLang="en-US" dirty="0">
                <a:solidFill>
                  <a:srgbClr val="2709BB"/>
                </a:solidFill>
                <a:latin typeface="微软雅黑 Light" panose="020B0502040204020203" pitchFamily="34" charset="-122"/>
                <a:ea typeface="微软雅黑 Light" panose="020B0502040204020203" pitchFamily="34" charset="-122"/>
                <a:cs typeface="+mn-cs"/>
              </a:rPr>
              <a:t>总线上连接着多个部件，由哪个部件发送信息，给信息传送定时，防止信息丢失，避免多个部件同时发送，规定接受信息的部件等问题，由总线控制器统一管理。</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lnSpc>
                <a:spcPct val="90000"/>
              </a:lnSpc>
              <a:buClr>
                <a:srgbClr val="2709BB"/>
              </a:buClr>
              <a:buFont typeface="Wingdings" panose="05000000000000000000" pitchFamily="2" charset="2"/>
              <a:buNone/>
            </a:pP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lvl="2" defTabSz="457200">
              <a:lnSpc>
                <a:spcPct val="90000"/>
              </a:lnSpc>
            </a:pPr>
            <a:r>
              <a:rPr lang="en-US" altLang="zh-CN" dirty="0">
                <a:solidFill>
                  <a:srgbClr val="2709BB"/>
                </a:solidFill>
                <a:latin typeface="微软雅黑 Light" panose="020B0502040204020203" pitchFamily="34" charset="-122"/>
                <a:ea typeface="微软雅黑 Light" panose="020B0502040204020203" pitchFamily="34" charset="-122"/>
                <a:hlinkClick r:id="rId1" action="ppaction://hlinksldjump"/>
              </a:rPr>
              <a:t>3.5.1 </a:t>
            </a:r>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总线判优控制</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lnSpc>
                <a:spcPct val="90000"/>
              </a:lnSpc>
            </a:pPr>
            <a:r>
              <a:rPr lang="en-US" altLang="zh-CN" dirty="0">
                <a:solidFill>
                  <a:srgbClr val="2709BB"/>
                </a:solidFill>
                <a:latin typeface="微软雅黑 Light" panose="020B0502040204020203" pitchFamily="34" charset="-122"/>
                <a:ea typeface="微软雅黑 Light" panose="020B0502040204020203" pitchFamily="34" charset="-122"/>
                <a:hlinkClick r:id="rId2" action="ppaction://hlinksldjump"/>
              </a:rPr>
              <a:t>3.5.2 </a:t>
            </a:r>
            <a:r>
              <a:rPr lang="zh-CN" altLang="en-US" dirty="0">
                <a:solidFill>
                  <a:srgbClr val="2709BB"/>
                </a:solidFill>
                <a:latin typeface="微软雅黑 Light" panose="020B0502040204020203" pitchFamily="34" charset="-122"/>
                <a:ea typeface="微软雅黑 Light" panose="020B0502040204020203" pitchFamily="34" charset="-122"/>
                <a:hlinkClick r:id="rId2" action="ppaction://hlinksldjump"/>
              </a:rPr>
              <a:t>总线通信控制</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charRg st="0" end="81"/>
                                            </p:txEl>
                                          </p:spTgt>
                                        </p:tgtEl>
                                        <p:attrNameLst>
                                          <p:attrName>style.visibility</p:attrName>
                                        </p:attrNameLst>
                                      </p:cBhvr>
                                      <p:to>
                                        <p:strVal val="visible"/>
                                      </p:to>
                                    </p:set>
                                    <p:animEffect transition="in" filter="blinds(horizontal)">
                                      <p:cBhvr>
                                        <p:cTn id="7" dur="500"/>
                                        <p:tgtEl>
                                          <p:spTgt spid="428035">
                                            <p:txEl>
                                              <p:charRg st="0"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charRg st="82" end="95"/>
                                            </p:txEl>
                                          </p:spTgt>
                                        </p:tgtEl>
                                        <p:attrNameLst>
                                          <p:attrName>style.visibility</p:attrName>
                                        </p:attrNameLst>
                                      </p:cBhvr>
                                      <p:to>
                                        <p:strVal val="visible"/>
                                      </p:to>
                                    </p:set>
                                    <p:animEffect transition="in" filter="blinds(horizontal)">
                                      <p:cBhvr>
                                        <p:cTn id="12" dur="500"/>
                                        <p:tgtEl>
                                          <p:spTgt spid="428035">
                                            <p:txEl>
                                              <p:charRg st="82" end="9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28035">
                                            <p:txEl>
                                              <p:charRg st="95" end="108"/>
                                            </p:txEl>
                                          </p:spTgt>
                                        </p:tgtEl>
                                        <p:attrNameLst>
                                          <p:attrName>style.visibility</p:attrName>
                                        </p:attrNameLst>
                                      </p:cBhvr>
                                      <p:to>
                                        <p:strVal val="visible"/>
                                      </p:to>
                                    </p:set>
                                    <p:animEffect transition="in" filter="blinds(horizontal)">
                                      <p:cBhvr>
                                        <p:cTn id="15" dur="500"/>
                                        <p:tgtEl>
                                          <p:spTgt spid="428035">
                                            <p:txEl>
                                              <p:charRg st="95"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1127125" y="614363"/>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3.5.1 </a:t>
            </a:r>
            <a:r>
              <a:rPr lang="zh-CN" altLang="en-US" dirty="0">
                <a:solidFill>
                  <a:srgbClr val="C00000"/>
                </a:solidFill>
                <a:latin typeface="微软雅黑 Light" panose="020B0502040204020203" pitchFamily="34" charset="-122"/>
                <a:ea typeface="微软雅黑 Light" panose="020B0502040204020203" pitchFamily="34" charset="-122"/>
                <a:cs typeface="+mj-cs"/>
              </a:rPr>
              <a:t>总线判优控制</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29059" name="Rectangle 3"/>
          <p:cNvSpPr>
            <a:spLocks noGrp="1"/>
          </p:cNvSpPr>
          <p:nvPr>
            <p:ph idx="1"/>
          </p:nvPr>
        </p:nvSpPr>
        <p:spPr>
          <a:xfrm>
            <a:off x="588963" y="1584325"/>
            <a:ext cx="8080375" cy="4246563"/>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总线上的设备，分为主设备和从设备两种。</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总线的主设备（主模块）指一次总线传输期间，拥有总线控制权的设备（模块）。</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总线的从设备（从模块）</a:t>
            </a:r>
            <a:r>
              <a:rPr lang="en-US" altLang="zh-CN" dirty="0">
                <a:solidFill>
                  <a:srgbClr val="C00000"/>
                </a:solidFill>
                <a:latin typeface="微软雅黑 Light" panose="020B0502040204020203" pitchFamily="34" charset="-122"/>
                <a:ea typeface="微软雅黑 Light" panose="020B0502040204020203" pitchFamily="34" charset="-122"/>
                <a:cs typeface="+mn-cs"/>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指一次总线传输期间，配合主设备完成传输的设备（模块），它只能被动接受主设备发来的命令。</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主设备对总线有控制权，从设备只能响应从主设备发来的总线命令。</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blinds(horizontal)">
                                      <p:cBhvr>
                                        <p:cTn id="7" dur="500"/>
                                        <p:tgtEl>
                                          <p:spTgt spid="4290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9059">
                                            <p:txEl>
                                              <p:charRg st="0" end="20"/>
                                            </p:txEl>
                                          </p:spTgt>
                                        </p:tgtEl>
                                        <p:attrNameLst>
                                          <p:attrName>style.visibility</p:attrName>
                                        </p:attrNameLst>
                                      </p:cBhvr>
                                      <p:to>
                                        <p:strVal val="visible"/>
                                      </p:to>
                                    </p:set>
                                    <p:animEffect transition="in" filter="blinds(horizontal)">
                                      <p:cBhvr>
                                        <p:cTn id="10" dur="500"/>
                                        <p:tgtEl>
                                          <p:spTgt spid="429059">
                                            <p:txEl>
                                              <p:charRg st="0" end="2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9059">
                                            <p:txEl>
                                              <p:charRg st="20" end="57"/>
                                            </p:txEl>
                                          </p:spTgt>
                                        </p:tgtEl>
                                        <p:attrNameLst>
                                          <p:attrName>style.visibility</p:attrName>
                                        </p:attrNameLst>
                                      </p:cBhvr>
                                      <p:to>
                                        <p:strVal val="visible"/>
                                      </p:to>
                                    </p:set>
                                    <p:animEffect transition="in" filter="blinds(horizontal)">
                                      <p:cBhvr>
                                        <p:cTn id="15" dur="500"/>
                                        <p:tgtEl>
                                          <p:spTgt spid="429059">
                                            <p:txEl>
                                              <p:charRg st="20" end="5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9059">
                                            <p:txEl>
                                              <p:charRg st="57" end="114"/>
                                            </p:txEl>
                                          </p:spTgt>
                                        </p:tgtEl>
                                        <p:attrNameLst>
                                          <p:attrName>style.visibility</p:attrName>
                                        </p:attrNameLst>
                                      </p:cBhvr>
                                      <p:to>
                                        <p:strVal val="visible"/>
                                      </p:to>
                                    </p:set>
                                    <p:animEffect transition="in" filter="blinds(horizontal)">
                                      <p:cBhvr>
                                        <p:cTn id="20" dur="500"/>
                                        <p:tgtEl>
                                          <p:spTgt spid="429059">
                                            <p:txEl>
                                              <p:charRg st="57" end="11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29059">
                                            <p:txEl>
                                              <p:charRg st="114" end="145"/>
                                            </p:txEl>
                                          </p:spTgt>
                                        </p:tgtEl>
                                        <p:attrNameLst>
                                          <p:attrName>style.visibility</p:attrName>
                                        </p:attrNameLst>
                                      </p:cBhvr>
                                      <p:to>
                                        <p:strVal val="visible"/>
                                      </p:to>
                                    </p:set>
                                    <p:animEffect transition="in" filter="blinds(horizontal)">
                                      <p:cBhvr>
                                        <p:cTn id="25" dur="500"/>
                                        <p:tgtEl>
                                          <p:spTgt spid="429059">
                                            <p:txEl>
                                              <p:charRg st="114"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nimBg="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xfrm>
            <a:off x="1127125" y="614363"/>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3.5.1 </a:t>
            </a:r>
            <a:r>
              <a:rPr lang="zh-CN" altLang="en-US" dirty="0">
                <a:solidFill>
                  <a:srgbClr val="C00000"/>
                </a:solidFill>
                <a:latin typeface="微软雅黑 Light" panose="020B0502040204020203" pitchFamily="34" charset="-122"/>
                <a:ea typeface="微软雅黑 Light" panose="020B0502040204020203" pitchFamily="34" charset="-122"/>
                <a:cs typeface="+mj-cs"/>
              </a:rPr>
              <a:t>总线判优控制</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29059" name="Rectangle 3"/>
          <p:cNvSpPr>
            <a:spLocks noGrp="1"/>
          </p:cNvSpPr>
          <p:nvPr>
            <p:ph idx="1"/>
          </p:nvPr>
        </p:nvSpPr>
        <p:spPr>
          <a:xfrm>
            <a:off x="623888" y="1520825"/>
            <a:ext cx="8080375" cy="464502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众多部件共享总线，在争夺总线使用权时，只能按各部件的优先等级来解决。</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总线判优控制解决多个部件同时申请总线时的使用权分配问题。</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总线判优控制可分集中式和分布式两种，前者将控制逻辑集中在一处</a:t>
            </a:r>
            <a:r>
              <a:rPr lang="en-US" altLang="zh-CN" dirty="0">
                <a:solidFill>
                  <a:srgbClr val="2709BB"/>
                </a:solidFill>
                <a:latin typeface="微软雅黑 Light" panose="020B0502040204020203" pitchFamily="34" charset="-122"/>
                <a:ea typeface="微软雅黑 Light" panose="020B0502040204020203" pitchFamily="34" charset="-122"/>
                <a:cs typeface="+mn-cs"/>
              </a:rPr>
              <a:t>(</a:t>
            </a:r>
            <a:r>
              <a:rPr lang="zh-CN" altLang="en-US" dirty="0">
                <a:solidFill>
                  <a:srgbClr val="2709BB"/>
                </a:solidFill>
                <a:latin typeface="微软雅黑 Light" panose="020B0502040204020203" pitchFamily="34" charset="-122"/>
                <a:ea typeface="微软雅黑 Light" panose="020B0502040204020203" pitchFamily="34" charset="-122"/>
                <a:cs typeface="+mn-cs"/>
              </a:rPr>
              <a:t>如在</a:t>
            </a:r>
            <a:r>
              <a:rPr lang="en-US" altLang="zh-CN" dirty="0">
                <a:solidFill>
                  <a:srgbClr val="2709BB"/>
                </a:solidFill>
                <a:latin typeface="微软雅黑 Light" panose="020B0502040204020203" pitchFamily="34" charset="-122"/>
                <a:ea typeface="微软雅黑 Light" panose="020B0502040204020203" pitchFamily="34" charset="-122"/>
                <a:cs typeface="+mn-cs"/>
              </a:rPr>
              <a:t>CPU</a:t>
            </a:r>
            <a:r>
              <a:rPr lang="zh-CN" altLang="en-US" dirty="0">
                <a:solidFill>
                  <a:srgbClr val="2709BB"/>
                </a:solidFill>
                <a:latin typeface="微软雅黑 Light" panose="020B0502040204020203" pitchFamily="34" charset="-122"/>
                <a:ea typeface="微软雅黑 Light" panose="020B0502040204020203" pitchFamily="34" charset="-122"/>
                <a:cs typeface="+mn-cs"/>
              </a:rPr>
              <a:t>中</a:t>
            </a:r>
            <a:r>
              <a:rPr lang="en-US" altLang="zh-CN" dirty="0">
                <a:solidFill>
                  <a:srgbClr val="2709BB"/>
                </a:solidFill>
                <a:latin typeface="微软雅黑 Light" panose="020B0502040204020203" pitchFamily="34" charset="-122"/>
                <a:ea typeface="微软雅黑 Light" panose="020B0502040204020203" pitchFamily="34" charset="-122"/>
                <a:cs typeface="+mn-cs"/>
              </a:rPr>
              <a:t>),</a:t>
            </a:r>
            <a:r>
              <a:rPr lang="zh-CN" altLang="en-US" dirty="0">
                <a:solidFill>
                  <a:srgbClr val="2709BB"/>
                </a:solidFill>
                <a:latin typeface="微软雅黑 Light" panose="020B0502040204020203" pitchFamily="34" charset="-122"/>
                <a:ea typeface="微软雅黑 Light" panose="020B0502040204020203" pitchFamily="34" charset="-122"/>
                <a:cs typeface="+mn-cs"/>
              </a:rPr>
              <a:t>后者将控制逻辑分散在与总线连接的各个部件或设备上。</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下面给出三</a:t>
            </a:r>
            <a:r>
              <a:rPr lang="zh-CN" altLang="en-US" dirty="0">
                <a:solidFill>
                  <a:srgbClr val="C00000"/>
                </a:solidFill>
                <a:latin typeface="微软雅黑 Light" panose="020B0502040204020203" pitchFamily="34" charset="-122"/>
                <a:ea typeface="微软雅黑 Light" panose="020B0502040204020203" pitchFamily="34" charset="-122"/>
                <a:cs typeface="+mn-cs"/>
              </a:rPr>
              <a:t>种集中控制优先权仲裁方式：链式查询、计数器查询、独立请求。</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blinds(horizontal)">
                                      <p:cBhvr>
                                        <p:cTn id="7" dur="500"/>
                                        <p:tgtEl>
                                          <p:spTgt spid="4290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9059">
                                            <p:txEl>
                                              <p:charRg st="0" end="35"/>
                                            </p:txEl>
                                          </p:spTgt>
                                        </p:tgtEl>
                                        <p:attrNameLst>
                                          <p:attrName>style.visibility</p:attrName>
                                        </p:attrNameLst>
                                      </p:cBhvr>
                                      <p:to>
                                        <p:strVal val="visible"/>
                                      </p:to>
                                    </p:set>
                                    <p:animEffect transition="in" filter="blinds(horizontal)">
                                      <p:cBhvr>
                                        <p:cTn id="10" dur="500"/>
                                        <p:tgtEl>
                                          <p:spTgt spid="429059">
                                            <p:txEl>
                                              <p:charRg st="0" end="3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9059">
                                            <p:txEl>
                                              <p:charRg st="35" end="64"/>
                                            </p:txEl>
                                          </p:spTgt>
                                        </p:tgtEl>
                                        <p:attrNameLst>
                                          <p:attrName>style.visibility</p:attrName>
                                        </p:attrNameLst>
                                      </p:cBhvr>
                                      <p:to>
                                        <p:strVal val="visible"/>
                                      </p:to>
                                    </p:set>
                                    <p:animEffect transition="in" filter="blinds(horizontal)">
                                      <p:cBhvr>
                                        <p:cTn id="15" dur="500"/>
                                        <p:tgtEl>
                                          <p:spTgt spid="429059">
                                            <p:txEl>
                                              <p:charRg st="35" end="6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9059">
                                            <p:txEl>
                                              <p:charRg st="64" end="129"/>
                                            </p:txEl>
                                          </p:spTgt>
                                        </p:tgtEl>
                                        <p:attrNameLst>
                                          <p:attrName>style.visibility</p:attrName>
                                        </p:attrNameLst>
                                      </p:cBhvr>
                                      <p:to>
                                        <p:strVal val="visible"/>
                                      </p:to>
                                    </p:set>
                                    <p:animEffect transition="in" filter="blinds(horizontal)">
                                      <p:cBhvr>
                                        <p:cTn id="20" dur="500"/>
                                        <p:tgtEl>
                                          <p:spTgt spid="429059">
                                            <p:txEl>
                                              <p:charRg st="64" end="12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29059">
                                            <p:txEl>
                                              <p:charRg st="129" end="164"/>
                                            </p:txEl>
                                          </p:spTgt>
                                        </p:tgtEl>
                                        <p:attrNameLst>
                                          <p:attrName>style.visibility</p:attrName>
                                        </p:attrNameLst>
                                      </p:cBhvr>
                                      <p:to>
                                        <p:strVal val="visible"/>
                                      </p:to>
                                    </p:set>
                                    <p:animEffect transition="in" filter="blinds(horizontal)">
                                      <p:cBhvr>
                                        <p:cTn id="25" dur="500"/>
                                        <p:tgtEl>
                                          <p:spTgt spid="429059">
                                            <p:txEl>
                                              <p:charRg st="129"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nimBg="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1252538" y="595313"/>
            <a:ext cx="7696200" cy="6858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单总线结构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88099" name="Rectangle 3"/>
          <p:cNvSpPr>
            <a:spLocks noGrp="1"/>
          </p:cNvSpPr>
          <p:nvPr>
            <p:ph idx="1"/>
          </p:nvPr>
        </p:nvSpPr>
        <p:spPr>
          <a:xfrm>
            <a:off x="1212850" y="1949450"/>
            <a:ext cx="7261225" cy="3128963"/>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将</a:t>
            </a:r>
            <a:r>
              <a:rPr lang="en-US" altLang="zh-CN" dirty="0">
                <a:solidFill>
                  <a:srgbClr val="2709BB"/>
                </a:solidFill>
                <a:latin typeface="楷体_GB2312" pitchFamily="49" charset="-122"/>
                <a:ea typeface="微软雅黑 Light" panose="020B0502040204020203" pitchFamily="34" charset="-122"/>
                <a:cs typeface="+mn-cs"/>
              </a:rPr>
              <a:t>CPU</a:t>
            </a:r>
            <a:r>
              <a:rPr lang="zh-CN" altLang="en-US" dirty="0">
                <a:solidFill>
                  <a:srgbClr val="2709BB"/>
                </a:solidFill>
                <a:latin typeface="楷体_GB2312" pitchFamily="49" charset="-122"/>
                <a:ea typeface="微软雅黑 Light" panose="020B0502040204020203" pitchFamily="34" charset="-122"/>
                <a:cs typeface="+mn-cs"/>
              </a:rPr>
              <a:t>、主存和</a:t>
            </a:r>
            <a:r>
              <a:rPr lang="en-US" altLang="zh-CN" dirty="0">
                <a:solidFill>
                  <a:srgbClr val="2709BB"/>
                </a:solidFill>
                <a:latin typeface="楷体_GB2312" pitchFamily="49" charset="-122"/>
                <a:ea typeface="微软雅黑 Light" panose="020B0502040204020203" pitchFamily="34" charset="-122"/>
                <a:cs typeface="+mn-cs"/>
              </a:rPr>
              <a:t>I/O</a:t>
            </a:r>
            <a:r>
              <a:rPr lang="zh-CN" altLang="en-US" dirty="0">
                <a:solidFill>
                  <a:srgbClr val="2709BB"/>
                </a:solidFill>
                <a:latin typeface="楷体_GB2312" pitchFamily="49" charset="-122"/>
                <a:ea typeface="微软雅黑 Light" panose="020B0502040204020203" pitchFamily="34" charset="-122"/>
                <a:cs typeface="+mn-cs"/>
              </a:rPr>
              <a:t>设备都挂到一组总线上就形成单总线结构。</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总线内部必须设判优机构，让各部件按优先级高低占用总线。</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主存和</a:t>
            </a:r>
            <a:r>
              <a:rPr lang="en-US" altLang="zh-CN" dirty="0">
                <a:solidFill>
                  <a:srgbClr val="2709BB"/>
                </a:solidFill>
                <a:latin typeface="楷体_GB2312" pitchFamily="49" charset="-122"/>
                <a:ea typeface="微软雅黑 Light" panose="020B0502040204020203" pitchFamily="34" charset="-122"/>
                <a:cs typeface="+mn-cs"/>
              </a:rPr>
              <a:t>I/O</a:t>
            </a:r>
            <a:r>
              <a:rPr lang="zh-CN" altLang="en-US" dirty="0">
                <a:solidFill>
                  <a:srgbClr val="2709BB"/>
                </a:solidFill>
                <a:latin typeface="楷体_GB2312" pitchFamily="49" charset="-122"/>
                <a:ea typeface="微软雅黑 Light" panose="020B0502040204020203" pitchFamily="34" charset="-122"/>
                <a:cs typeface="+mn-cs"/>
              </a:rPr>
              <a:t>设备之间的信息交换可以不通过</a:t>
            </a:r>
            <a:r>
              <a:rPr lang="en-US" altLang="zh-CN" dirty="0">
                <a:solidFill>
                  <a:srgbClr val="2709BB"/>
                </a:solidFill>
                <a:latin typeface="楷体_GB2312" pitchFamily="49" charset="-122"/>
                <a:ea typeface="微软雅黑 Light" panose="020B0502040204020203" pitchFamily="34" charset="-122"/>
                <a:cs typeface="+mn-cs"/>
              </a:rPr>
              <a:t>CPU</a:t>
            </a:r>
            <a:r>
              <a:rPr lang="zh-CN" altLang="en-US" dirty="0">
                <a:solidFill>
                  <a:srgbClr val="2709BB"/>
                </a:solidFill>
                <a:latin typeface="楷体_GB2312" pitchFamily="49" charset="-122"/>
                <a:ea typeface="微软雅黑 Light" panose="020B0502040204020203" pitchFamily="34" charset="-122"/>
                <a:cs typeface="+mn-cs"/>
              </a:rPr>
              <a:t>。</a:t>
            </a:r>
            <a:endParaRPr lang="en-US" altLang="zh-CN" dirty="0">
              <a:solidFill>
                <a:srgbClr val="2709BB"/>
              </a:solidFill>
              <a:latin typeface="楷体_GB2312" pitchFamily="49" charset="-122"/>
              <a:ea typeface="微软雅黑 Light" panose="020B0502040204020203" pitchFamily="34" charset="-122"/>
              <a:cs typeface="+mn-cs"/>
            </a:endParaRPr>
          </a:p>
        </p:txBody>
      </p:sp>
      <p:sp>
        <p:nvSpPr>
          <p:cNvPr id="21507" name="矩形 8"/>
          <p:cNvSpPr/>
          <p:nvPr/>
        </p:nvSpPr>
        <p:spPr>
          <a:xfrm>
            <a:off x="7943850" y="184150"/>
            <a:ext cx="684213"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8099"/>
                                        </p:tgtEl>
                                        <p:attrNameLst>
                                          <p:attrName>style.visibility</p:attrName>
                                        </p:attrNameLst>
                                      </p:cBhvr>
                                      <p:to>
                                        <p:strVal val="visible"/>
                                      </p:to>
                                    </p:set>
                                    <p:animEffect transition="in" filter="blinds(horizontal)">
                                      <p:cBhvr>
                                        <p:cTn id="7" dur="500"/>
                                        <p:tgtEl>
                                          <p:spTgt spid="3880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8099">
                                            <p:txEl>
                                              <p:charRg st="0" end="31"/>
                                            </p:txEl>
                                          </p:spTgt>
                                        </p:tgtEl>
                                        <p:attrNameLst>
                                          <p:attrName>style.visibility</p:attrName>
                                        </p:attrNameLst>
                                      </p:cBhvr>
                                      <p:to>
                                        <p:strVal val="visible"/>
                                      </p:to>
                                    </p:set>
                                    <p:animEffect transition="in" filter="blinds(horizontal)">
                                      <p:cBhvr>
                                        <p:cTn id="10" dur="500"/>
                                        <p:tgtEl>
                                          <p:spTgt spid="388099">
                                            <p:txEl>
                                              <p:charRg st="0" end="3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8099">
                                            <p:txEl>
                                              <p:charRg st="31" end="59"/>
                                            </p:txEl>
                                          </p:spTgt>
                                        </p:tgtEl>
                                        <p:attrNameLst>
                                          <p:attrName>style.visibility</p:attrName>
                                        </p:attrNameLst>
                                      </p:cBhvr>
                                      <p:to>
                                        <p:strVal val="visible"/>
                                      </p:to>
                                    </p:set>
                                    <p:animEffect transition="in" filter="blinds(horizontal)">
                                      <p:cBhvr>
                                        <p:cTn id="15" dur="500"/>
                                        <p:tgtEl>
                                          <p:spTgt spid="388099">
                                            <p:txEl>
                                              <p:charRg st="31" end="5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8099">
                                            <p:txEl>
                                              <p:charRg st="59" end="84"/>
                                            </p:txEl>
                                          </p:spTgt>
                                        </p:tgtEl>
                                        <p:attrNameLst>
                                          <p:attrName>style.visibility</p:attrName>
                                        </p:attrNameLst>
                                      </p:cBhvr>
                                      <p:to>
                                        <p:strVal val="visible"/>
                                      </p:to>
                                    </p:set>
                                    <p:animEffect transition="in" filter="blinds(horizontal)">
                                      <p:cBhvr>
                                        <p:cTn id="20" dur="500"/>
                                        <p:tgtEl>
                                          <p:spTgt spid="388099">
                                            <p:txEl>
                                              <p:charRg st="59"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57"/>
          <p:cNvSpPr>
            <a:spLocks noGrp="1"/>
          </p:cNvSpPr>
          <p:nvPr>
            <p:ph type="title"/>
          </p:nvPr>
        </p:nvSpPr>
        <p:spPr>
          <a:xfrm>
            <a:off x="1222375" y="606425"/>
            <a:ext cx="7070725" cy="769938"/>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链式查询</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62"/>
          <p:cNvGrpSpPr/>
          <p:nvPr/>
        </p:nvGrpSpPr>
        <p:grpSpPr>
          <a:xfrm>
            <a:off x="457200" y="431800"/>
            <a:ext cx="8686800" cy="5608638"/>
            <a:chOff x="288" y="403"/>
            <a:chExt cx="5472" cy="3533"/>
          </a:xfrm>
        </p:grpSpPr>
        <p:sp>
          <p:nvSpPr>
            <p:cNvPr id="67587" name="Rectangle 4"/>
            <p:cNvSpPr/>
            <p:nvPr/>
          </p:nvSpPr>
          <p:spPr>
            <a:xfrm>
              <a:off x="288" y="1152"/>
              <a:ext cx="624" cy="2784"/>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zh-CN" altLang="en-US" sz="3200" dirty="0">
                  <a:latin typeface="Times New Roman" panose="02020603050405020304" pitchFamily="18" charset="0"/>
                  <a:ea typeface="宋体" panose="02010600030101010101" pitchFamily="2" charset="-122"/>
                </a:rPr>
                <a:t>总</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线</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控</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制</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部</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件</a:t>
              </a:r>
              <a:endParaRPr lang="zh-CN" altLang="en-US" sz="3200" dirty="0">
                <a:latin typeface="Times New Roman" panose="02020603050405020304" pitchFamily="18" charset="0"/>
                <a:ea typeface="宋体" panose="02010600030101010101" pitchFamily="2" charset="-122"/>
              </a:endParaRPr>
            </a:p>
          </p:txBody>
        </p:sp>
        <p:sp>
          <p:nvSpPr>
            <p:cNvPr id="67588" name="Line 5"/>
            <p:cNvSpPr/>
            <p:nvPr/>
          </p:nvSpPr>
          <p:spPr>
            <a:xfrm>
              <a:off x="912" y="1440"/>
              <a:ext cx="4032" cy="0"/>
            </a:xfrm>
            <a:prstGeom prst="line">
              <a:avLst/>
            </a:prstGeom>
            <a:ln w="76200" cap="flat" cmpd="sng">
              <a:solidFill>
                <a:schemeClr val="tx1"/>
              </a:solidFill>
              <a:prstDash val="solid"/>
              <a:round/>
              <a:headEnd type="none" w="med" len="med"/>
              <a:tailEnd type="none" w="med" len="med"/>
            </a:ln>
          </p:spPr>
        </p:sp>
        <p:sp>
          <p:nvSpPr>
            <p:cNvPr id="67589" name="Line 6"/>
            <p:cNvSpPr/>
            <p:nvPr/>
          </p:nvSpPr>
          <p:spPr>
            <a:xfrm>
              <a:off x="912" y="1776"/>
              <a:ext cx="4032" cy="0"/>
            </a:xfrm>
            <a:prstGeom prst="line">
              <a:avLst/>
            </a:prstGeom>
            <a:ln w="76200" cap="flat" cmpd="sng">
              <a:solidFill>
                <a:schemeClr val="tx1"/>
              </a:solidFill>
              <a:prstDash val="solid"/>
              <a:round/>
              <a:headEnd type="none" w="med" len="med"/>
              <a:tailEnd type="none" w="med" len="med"/>
            </a:ln>
          </p:spPr>
        </p:sp>
        <p:sp>
          <p:nvSpPr>
            <p:cNvPr id="67590" name="Line 7"/>
            <p:cNvSpPr/>
            <p:nvPr/>
          </p:nvSpPr>
          <p:spPr>
            <a:xfrm>
              <a:off x="912" y="2112"/>
              <a:ext cx="4032" cy="0"/>
            </a:xfrm>
            <a:prstGeom prst="line">
              <a:avLst/>
            </a:prstGeom>
            <a:ln w="38100" cap="flat" cmpd="sng">
              <a:solidFill>
                <a:schemeClr val="tx1"/>
              </a:solidFill>
              <a:prstDash val="solid"/>
              <a:round/>
              <a:headEnd type="stealth" w="lg" len="lg"/>
              <a:tailEnd type="none" w="med" len="med"/>
            </a:ln>
          </p:spPr>
        </p:sp>
        <p:sp>
          <p:nvSpPr>
            <p:cNvPr id="67591" name="Line 8"/>
            <p:cNvSpPr/>
            <p:nvPr/>
          </p:nvSpPr>
          <p:spPr>
            <a:xfrm>
              <a:off x="912" y="2448"/>
              <a:ext cx="4032" cy="0"/>
            </a:xfrm>
            <a:prstGeom prst="line">
              <a:avLst/>
            </a:prstGeom>
            <a:ln w="38100" cap="flat" cmpd="sng">
              <a:solidFill>
                <a:schemeClr val="tx1"/>
              </a:solidFill>
              <a:prstDash val="solid"/>
              <a:round/>
              <a:headEnd type="stealth" w="lg" len="lg"/>
              <a:tailEnd type="none" w="med" len="med"/>
            </a:ln>
          </p:spPr>
        </p:sp>
        <p:sp>
          <p:nvSpPr>
            <p:cNvPr id="67592" name="Rectangle 9"/>
            <p:cNvSpPr/>
            <p:nvPr/>
          </p:nvSpPr>
          <p:spPr>
            <a:xfrm>
              <a:off x="1440" y="2832"/>
              <a:ext cx="1056" cy="528"/>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接口0</a:t>
              </a:r>
              <a:endParaRPr lang="zh-CN" altLang="en-US" sz="2400" dirty="0">
                <a:latin typeface="Times New Roman" panose="02020603050405020304" pitchFamily="18" charset="0"/>
                <a:ea typeface="宋体" panose="02010600030101010101" pitchFamily="2" charset="-122"/>
              </a:endParaRPr>
            </a:p>
          </p:txBody>
        </p:sp>
        <p:sp>
          <p:nvSpPr>
            <p:cNvPr id="67593" name="Text Box 10"/>
            <p:cNvSpPr txBox="1"/>
            <p:nvPr/>
          </p:nvSpPr>
          <p:spPr>
            <a:xfrm>
              <a:off x="3708" y="2880"/>
              <a:ext cx="372" cy="365"/>
            </a:xfrm>
            <a:prstGeom prst="rect">
              <a:avLst/>
            </a:prstGeom>
            <a:noFill/>
            <a:ln w="9525">
              <a:noFill/>
            </a:ln>
          </p:spPr>
          <p:txBody>
            <a:bodyPr wrap="none" anchor="t" anchorCtr="0">
              <a:spAutoFit/>
            </a:bodyPr>
            <a:p>
              <a:r>
                <a:rPr lang="zh-CN" altLang="en-US" sz="3200" dirty="0">
                  <a:solidFill>
                    <a:srgbClr val="C00000"/>
                  </a:solidFill>
                  <a:latin typeface="Times New Roman" panose="02020603050405020304" pitchFamily="18" charset="0"/>
                  <a:ea typeface="宋体" panose="02010600030101010101" pitchFamily="2" charset="-122"/>
                </a:rPr>
                <a:t>…</a:t>
              </a:r>
              <a:endParaRPr lang="zh-CN" altLang="en-US" sz="3200" dirty="0">
                <a:solidFill>
                  <a:srgbClr val="C00000"/>
                </a:solidFill>
                <a:latin typeface="Times New Roman" panose="02020603050405020304" pitchFamily="18" charset="0"/>
                <a:ea typeface="宋体" panose="02010600030101010101" pitchFamily="2" charset="-122"/>
              </a:endParaRPr>
            </a:p>
          </p:txBody>
        </p:sp>
        <p:sp>
          <p:nvSpPr>
            <p:cNvPr id="67594" name="Line 11"/>
            <p:cNvSpPr/>
            <p:nvPr/>
          </p:nvSpPr>
          <p:spPr>
            <a:xfrm flipV="1">
              <a:off x="1584" y="2448"/>
              <a:ext cx="0" cy="384"/>
            </a:xfrm>
            <a:prstGeom prst="line">
              <a:avLst/>
            </a:prstGeom>
            <a:ln w="38100" cap="flat" cmpd="sng">
              <a:solidFill>
                <a:schemeClr val="tx1"/>
              </a:solidFill>
              <a:prstDash val="solid"/>
              <a:round/>
              <a:headEnd type="none" w="med" len="med"/>
              <a:tailEnd type="stealth" w="lg" len="lg"/>
            </a:ln>
          </p:spPr>
        </p:sp>
        <p:sp>
          <p:nvSpPr>
            <p:cNvPr id="67595" name="Line 12"/>
            <p:cNvSpPr/>
            <p:nvPr/>
          </p:nvSpPr>
          <p:spPr>
            <a:xfrm flipV="1">
              <a:off x="1824" y="2112"/>
              <a:ext cx="0" cy="720"/>
            </a:xfrm>
            <a:prstGeom prst="line">
              <a:avLst/>
            </a:prstGeom>
            <a:ln w="38100" cap="flat" cmpd="sng">
              <a:solidFill>
                <a:schemeClr val="tx1"/>
              </a:solidFill>
              <a:prstDash val="solid"/>
              <a:round/>
              <a:headEnd type="none" w="med" len="med"/>
              <a:tailEnd type="stealth" w="lg" len="lg"/>
            </a:ln>
          </p:spPr>
        </p:sp>
        <p:sp>
          <p:nvSpPr>
            <p:cNvPr id="67596" name="Line 13"/>
            <p:cNvSpPr/>
            <p:nvPr/>
          </p:nvSpPr>
          <p:spPr>
            <a:xfrm>
              <a:off x="2064" y="1776"/>
              <a:ext cx="0" cy="1056"/>
            </a:xfrm>
            <a:prstGeom prst="line">
              <a:avLst/>
            </a:prstGeom>
            <a:ln w="38100" cap="flat" cmpd="sng">
              <a:solidFill>
                <a:schemeClr val="tx1"/>
              </a:solidFill>
              <a:prstDash val="solid"/>
              <a:round/>
              <a:headEnd type="oval" w="med" len="med"/>
              <a:tailEnd type="stealth" w="lg" len="lg"/>
            </a:ln>
          </p:spPr>
        </p:sp>
        <p:sp>
          <p:nvSpPr>
            <p:cNvPr id="67597" name="Line 14"/>
            <p:cNvSpPr/>
            <p:nvPr/>
          </p:nvSpPr>
          <p:spPr>
            <a:xfrm>
              <a:off x="2304" y="1440"/>
              <a:ext cx="0" cy="1392"/>
            </a:xfrm>
            <a:prstGeom prst="line">
              <a:avLst/>
            </a:prstGeom>
            <a:ln w="38100" cap="flat" cmpd="sng">
              <a:solidFill>
                <a:schemeClr val="tx1"/>
              </a:solidFill>
              <a:prstDash val="solid"/>
              <a:round/>
              <a:headEnd type="oval" w="med" len="med"/>
              <a:tailEnd type="stealth" w="lg" len="lg"/>
            </a:ln>
          </p:spPr>
        </p:sp>
        <p:sp>
          <p:nvSpPr>
            <p:cNvPr id="67598" name="Line 15"/>
            <p:cNvSpPr/>
            <p:nvPr/>
          </p:nvSpPr>
          <p:spPr>
            <a:xfrm flipV="1">
              <a:off x="2736" y="2448"/>
              <a:ext cx="0" cy="384"/>
            </a:xfrm>
            <a:prstGeom prst="line">
              <a:avLst/>
            </a:prstGeom>
            <a:ln w="38100" cap="flat" cmpd="sng">
              <a:solidFill>
                <a:schemeClr val="tx1"/>
              </a:solidFill>
              <a:prstDash val="solid"/>
              <a:round/>
              <a:headEnd type="none" w="med" len="med"/>
              <a:tailEnd type="stealth" w="lg" len="lg"/>
            </a:ln>
          </p:spPr>
        </p:sp>
        <p:sp>
          <p:nvSpPr>
            <p:cNvPr id="67599" name="Line 16"/>
            <p:cNvSpPr/>
            <p:nvPr/>
          </p:nvSpPr>
          <p:spPr>
            <a:xfrm flipV="1">
              <a:off x="2976" y="2112"/>
              <a:ext cx="0" cy="720"/>
            </a:xfrm>
            <a:prstGeom prst="line">
              <a:avLst/>
            </a:prstGeom>
            <a:ln w="38100" cap="flat" cmpd="sng">
              <a:solidFill>
                <a:schemeClr val="tx1"/>
              </a:solidFill>
              <a:prstDash val="solid"/>
              <a:round/>
              <a:headEnd type="none" w="med" len="med"/>
              <a:tailEnd type="stealth" w="lg" len="lg"/>
            </a:ln>
          </p:spPr>
        </p:sp>
        <p:sp>
          <p:nvSpPr>
            <p:cNvPr id="67600" name="Line 17"/>
            <p:cNvSpPr/>
            <p:nvPr/>
          </p:nvSpPr>
          <p:spPr>
            <a:xfrm>
              <a:off x="3216" y="1776"/>
              <a:ext cx="0" cy="1056"/>
            </a:xfrm>
            <a:prstGeom prst="line">
              <a:avLst/>
            </a:prstGeom>
            <a:ln w="38100" cap="flat" cmpd="sng">
              <a:solidFill>
                <a:schemeClr val="tx1"/>
              </a:solidFill>
              <a:prstDash val="solid"/>
              <a:round/>
              <a:headEnd type="oval" w="med" len="med"/>
              <a:tailEnd type="stealth" w="lg" len="lg"/>
            </a:ln>
          </p:spPr>
        </p:sp>
        <p:sp>
          <p:nvSpPr>
            <p:cNvPr id="67601" name="Line 18"/>
            <p:cNvSpPr/>
            <p:nvPr/>
          </p:nvSpPr>
          <p:spPr>
            <a:xfrm>
              <a:off x="3456" y="1440"/>
              <a:ext cx="0" cy="1392"/>
            </a:xfrm>
            <a:prstGeom prst="line">
              <a:avLst/>
            </a:prstGeom>
            <a:ln w="38100" cap="flat" cmpd="sng">
              <a:solidFill>
                <a:schemeClr val="tx1"/>
              </a:solidFill>
              <a:prstDash val="solid"/>
              <a:round/>
              <a:headEnd type="oval" w="med" len="med"/>
              <a:tailEnd type="stealth" w="lg" len="lg"/>
            </a:ln>
          </p:spPr>
        </p:sp>
        <p:sp>
          <p:nvSpPr>
            <p:cNvPr id="67602" name="Line 19"/>
            <p:cNvSpPr/>
            <p:nvPr/>
          </p:nvSpPr>
          <p:spPr>
            <a:xfrm flipV="1">
              <a:off x="4128" y="2448"/>
              <a:ext cx="0" cy="384"/>
            </a:xfrm>
            <a:prstGeom prst="line">
              <a:avLst/>
            </a:prstGeom>
            <a:ln w="38100" cap="flat" cmpd="sng">
              <a:solidFill>
                <a:schemeClr val="tx1"/>
              </a:solidFill>
              <a:prstDash val="solid"/>
              <a:round/>
              <a:headEnd type="none" w="med" len="med"/>
              <a:tailEnd type="stealth" w="lg" len="lg"/>
            </a:ln>
          </p:spPr>
        </p:sp>
        <p:sp>
          <p:nvSpPr>
            <p:cNvPr id="67603" name="Line 20"/>
            <p:cNvSpPr/>
            <p:nvPr/>
          </p:nvSpPr>
          <p:spPr>
            <a:xfrm flipV="1">
              <a:off x="4368" y="2112"/>
              <a:ext cx="0" cy="720"/>
            </a:xfrm>
            <a:prstGeom prst="line">
              <a:avLst/>
            </a:prstGeom>
            <a:ln w="38100" cap="flat" cmpd="sng">
              <a:solidFill>
                <a:schemeClr val="tx1"/>
              </a:solidFill>
              <a:prstDash val="solid"/>
              <a:round/>
              <a:headEnd type="none" w="med" len="med"/>
              <a:tailEnd type="stealth" w="lg" len="lg"/>
            </a:ln>
          </p:spPr>
        </p:sp>
        <p:sp>
          <p:nvSpPr>
            <p:cNvPr id="67604" name="Line 21"/>
            <p:cNvSpPr/>
            <p:nvPr/>
          </p:nvSpPr>
          <p:spPr>
            <a:xfrm>
              <a:off x="4608" y="1776"/>
              <a:ext cx="0" cy="1056"/>
            </a:xfrm>
            <a:prstGeom prst="line">
              <a:avLst/>
            </a:prstGeom>
            <a:ln w="38100" cap="flat" cmpd="sng">
              <a:solidFill>
                <a:schemeClr val="tx1"/>
              </a:solidFill>
              <a:prstDash val="solid"/>
              <a:round/>
              <a:headEnd type="oval" w="med" len="med"/>
              <a:tailEnd type="stealth" w="lg" len="lg"/>
            </a:ln>
          </p:spPr>
        </p:sp>
        <p:sp>
          <p:nvSpPr>
            <p:cNvPr id="67605" name="Line 22"/>
            <p:cNvSpPr/>
            <p:nvPr/>
          </p:nvSpPr>
          <p:spPr>
            <a:xfrm>
              <a:off x="4848" y="1440"/>
              <a:ext cx="0" cy="1392"/>
            </a:xfrm>
            <a:prstGeom prst="line">
              <a:avLst/>
            </a:prstGeom>
            <a:ln w="38100" cap="flat" cmpd="sng">
              <a:solidFill>
                <a:schemeClr val="tx1"/>
              </a:solidFill>
              <a:prstDash val="solid"/>
              <a:round/>
              <a:headEnd type="oval" w="med" len="med"/>
              <a:tailEnd type="stealth" w="lg" len="lg"/>
            </a:ln>
          </p:spPr>
        </p:sp>
        <p:sp>
          <p:nvSpPr>
            <p:cNvPr id="67606" name="Text Box 23"/>
            <p:cNvSpPr txBox="1"/>
            <p:nvPr/>
          </p:nvSpPr>
          <p:spPr>
            <a:xfrm>
              <a:off x="1110" y="1817"/>
              <a:ext cx="351"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BS</a:t>
              </a:r>
              <a:endParaRPr lang="en-US" altLang="zh-CN" sz="2400" dirty="0">
                <a:latin typeface="Times New Roman" panose="02020603050405020304" pitchFamily="18" charset="0"/>
                <a:ea typeface="宋体" panose="02010600030101010101" pitchFamily="2" charset="-122"/>
              </a:endParaRPr>
            </a:p>
          </p:txBody>
        </p:sp>
        <p:sp>
          <p:nvSpPr>
            <p:cNvPr id="67607" name="Text Box 24"/>
            <p:cNvSpPr txBox="1"/>
            <p:nvPr/>
          </p:nvSpPr>
          <p:spPr>
            <a:xfrm>
              <a:off x="1110" y="2153"/>
              <a:ext cx="383"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BR</a:t>
              </a:r>
              <a:endParaRPr lang="en-US" altLang="zh-CN" sz="2400" dirty="0">
                <a:latin typeface="Times New Roman" panose="02020603050405020304" pitchFamily="18" charset="0"/>
                <a:ea typeface="宋体" panose="02010600030101010101" pitchFamily="2" charset="-122"/>
              </a:endParaRPr>
            </a:p>
          </p:txBody>
        </p:sp>
        <p:sp>
          <p:nvSpPr>
            <p:cNvPr id="67608" name="Freeform 25"/>
            <p:cNvSpPr/>
            <p:nvPr/>
          </p:nvSpPr>
          <p:spPr>
            <a:xfrm>
              <a:off x="912" y="3360"/>
              <a:ext cx="720" cy="432"/>
            </a:xfrm>
            <a:custGeom>
              <a:avLst/>
              <a:gdLst/>
              <a:ahLst/>
              <a:cxnLst>
                <a:cxn ang="0">
                  <a:pos x="0" y="14697"/>
                </a:cxn>
                <a:cxn ang="0">
                  <a:pos x="720" y="14697"/>
                </a:cxn>
                <a:cxn ang="0">
                  <a:pos x="720" y="0"/>
                </a:cxn>
              </a:cxnLst>
              <a:pathLst>
                <a:path w="720" h="240">
                  <a:moveTo>
                    <a:pt x="0" y="240"/>
                  </a:moveTo>
                  <a:lnTo>
                    <a:pt x="720" y="240"/>
                  </a:lnTo>
                  <a:lnTo>
                    <a:pt x="720" y="0"/>
                  </a:lnTo>
                </a:path>
              </a:pathLst>
            </a:custGeom>
            <a:noFill/>
            <a:ln w="38100" cap="flat" cmpd="sng">
              <a:solidFill>
                <a:schemeClr val="tx1"/>
              </a:solidFill>
              <a:prstDash val="solid"/>
              <a:round/>
              <a:headEnd type="none" w="med" len="med"/>
              <a:tailEnd type="stealth" w="lg" len="lg"/>
            </a:ln>
          </p:spPr>
          <p:txBody>
            <a:bodyPr/>
            <a:p>
              <a:endParaRPr lang="zh-CN" altLang="en-US"/>
            </a:p>
          </p:txBody>
        </p:sp>
        <p:sp>
          <p:nvSpPr>
            <p:cNvPr id="67609" name="Rectangle 26"/>
            <p:cNvSpPr/>
            <p:nvPr/>
          </p:nvSpPr>
          <p:spPr>
            <a:xfrm>
              <a:off x="2640" y="2832"/>
              <a:ext cx="1056" cy="528"/>
            </a:xfrm>
            <a:prstGeom prst="rect">
              <a:avLst/>
            </a:prstGeom>
            <a:noFill/>
            <a:ln w="38100" cap="flat" cmpd="sng">
              <a:solidFill>
                <a:schemeClr val="folHlink"/>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接口1</a:t>
              </a:r>
              <a:endParaRPr lang="zh-CN" altLang="en-US" sz="2400" dirty="0">
                <a:latin typeface="Times New Roman" panose="02020603050405020304" pitchFamily="18" charset="0"/>
                <a:ea typeface="宋体" panose="02010600030101010101" pitchFamily="2" charset="-122"/>
              </a:endParaRPr>
            </a:p>
          </p:txBody>
        </p:sp>
        <p:sp>
          <p:nvSpPr>
            <p:cNvPr id="67610" name="Rectangle 27"/>
            <p:cNvSpPr/>
            <p:nvPr/>
          </p:nvSpPr>
          <p:spPr>
            <a:xfrm>
              <a:off x="4032" y="2832"/>
              <a:ext cx="1056" cy="528"/>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a:t>
              </a:r>
              <a:r>
                <a:rPr lang="en-US" altLang="zh-CN" sz="2400" i="1" dirty="0">
                  <a:latin typeface="Times New Roman" panose="02020603050405020304" pitchFamily="18" charset="0"/>
                  <a:ea typeface="宋体" panose="02010600030101010101" pitchFamily="2" charset="-122"/>
                </a:rPr>
                <a:t>n</a:t>
              </a:r>
              <a:endParaRPr lang="en-US" altLang="zh-CN" sz="2400" i="1" dirty="0">
                <a:latin typeface="Times New Roman" panose="02020603050405020304" pitchFamily="18" charset="0"/>
                <a:ea typeface="宋体" panose="02010600030101010101" pitchFamily="2" charset="-122"/>
              </a:endParaRPr>
            </a:p>
          </p:txBody>
        </p:sp>
        <p:sp>
          <p:nvSpPr>
            <p:cNvPr id="67611" name="Freeform 28"/>
            <p:cNvSpPr/>
            <p:nvPr/>
          </p:nvSpPr>
          <p:spPr>
            <a:xfrm>
              <a:off x="1632" y="3216"/>
              <a:ext cx="672" cy="144"/>
            </a:xfrm>
            <a:custGeom>
              <a:avLst/>
              <a:gdLst/>
              <a:ahLst/>
              <a:cxnLst>
                <a:cxn ang="0">
                  <a:pos x="0" y="144"/>
                </a:cxn>
                <a:cxn ang="0">
                  <a:pos x="260" y="48"/>
                </a:cxn>
                <a:cxn ang="0">
                  <a:pos x="1558" y="0"/>
                </a:cxn>
                <a:cxn ang="0">
                  <a:pos x="2598" y="48"/>
                </a:cxn>
                <a:cxn ang="0">
                  <a:pos x="2856" y="144"/>
                </a:cxn>
              </a:cxnLst>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7612" name="Freeform 29"/>
            <p:cNvSpPr/>
            <p:nvPr/>
          </p:nvSpPr>
          <p:spPr>
            <a:xfrm>
              <a:off x="2304" y="3360"/>
              <a:ext cx="528" cy="432"/>
            </a:xfrm>
            <a:custGeom>
              <a:avLst/>
              <a:gdLst/>
              <a:ahLst/>
              <a:cxnLst>
                <a:cxn ang="0">
                  <a:pos x="0" y="14697"/>
                </a:cxn>
                <a:cxn ang="0">
                  <a:pos x="82" y="14697"/>
                </a:cxn>
                <a:cxn ang="0">
                  <a:pos x="82" y="0"/>
                </a:cxn>
              </a:cxnLst>
              <a:pathLst>
                <a:path w="720" h="240">
                  <a:moveTo>
                    <a:pt x="0" y="240"/>
                  </a:moveTo>
                  <a:lnTo>
                    <a:pt x="720" y="240"/>
                  </a:lnTo>
                  <a:lnTo>
                    <a:pt x="720" y="0"/>
                  </a:lnTo>
                </a:path>
              </a:pathLst>
            </a:custGeom>
            <a:noFill/>
            <a:ln w="38100" cap="flat" cmpd="sng">
              <a:solidFill>
                <a:schemeClr val="tx1"/>
              </a:solidFill>
              <a:prstDash val="solid"/>
              <a:round/>
              <a:headEnd type="none" w="med" len="med"/>
              <a:tailEnd type="stealth" w="lg" len="lg"/>
            </a:ln>
          </p:spPr>
          <p:txBody>
            <a:bodyPr/>
            <a:p>
              <a:endParaRPr lang="zh-CN" altLang="en-US"/>
            </a:p>
          </p:txBody>
        </p:sp>
        <p:sp>
          <p:nvSpPr>
            <p:cNvPr id="67613" name="Line 30"/>
            <p:cNvSpPr/>
            <p:nvPr/>
          </p:nvSpPr>
          <p:spPr>
            <a:xfrm>
              <a:off x="2304" y="3360"/>
              <a:ext cx="0" cy="432"/>
            </a:xfrm>
            <a:prstGeom prst="line">
              <a:avLst/>
            </a:prstGeom>
            <a:ln w="38100" cap="flat" cmpd="sng">
              <a:solidFill>
                <a:schemeClr val="tx1"/>
              </a:solidFill>
              <a:prstDash val="solid"/>
              <a:round/>
              <a:headEnd type="none" w="med" len="med"/>
              <a:tailEnd type="stealth" w="lg" len="lg"/>
            </a:ln>
          </p:spPr>
        </p:sp>
        <p:sp>
          <p:nvSpPr>
            <p:cNvPr id="67614" name="Freeform 31"/>
            <p:cNvSpPr/>
            <p:nvPr/>
          </p:nvSpPr>
          <p:spPr>
            <a:xfrm>
              <a:off x="2832" y="3216"/>
              <a:ext cx="672" cy="144"/>
            </a:xfrm>
            <a:custGeom>
              <a:avLst/>
              <a:gdLst/>
              <a:ahLst/>
              <a:cxnLst>
                <a:cxn ang="0">
                  <a:pos x="0" y="144"/>
                </a:cxn>
                <a:cxn ang="0">
                  <a:pos x="260" y="48"/>
                </a:cxn>
                <a:cxn ang="0">
                  <a:pos x="1558" y="0"/>
                </a:cxn>
                <a:cxn ang="0">
                  <a:pos x="2598" y="48"/>
                </a:cxn>
                <a:cxn ang="0">
                  <a:pos x="2856" y="144"/>
                </a:cxn>
              </a:cxnLst>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7615" name="Freeform 32"/>
            <p:cNvSpPr/>
            <p:nvPr/>
          </p:nvSpPr>
          <p:spPr>
            <a:xfrm>
              <a:off x="4224" y="3216"/>
              <a:ext cx="672" cy="144"/>
            </a:xfrm>
            <a:custGeom>
              <a:avLst/>
              <a:gdLst/>
              <a:ahLst/>
              <a:cxnLst>
                <a:cxn ang="0">
                  <a:pos x="0" y="144"/>
                </a:cxn>
                <a:cxn ang="0">
                  <a:pos x="260" y="48"/>
                </a:cxn>
                <a:cxn ang="0">
                  <a:pos x="1558" y="0"/>
                </a:cxn>
                <a:cxn ang="0">
                  <a:pos x="2598" y="48"/>
                </a:cxn>
                <a:cxn ang="0">
                  <a:pos x="2856" y="144"/>
                </a:cxn>
              </a:cxnLst>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67616" name="Line 33"/>
            <p:cNvSpPr/>
            <p:nvPr/>
          </p:nvSpPr>
          <p:spPr>
            <a:xfrm>
              <a:off x="3504" y="3360"/>
              <a:ext cx="0" cy="432"/>
            </a:xfrm>
            <a:prstGeom prst="line">
              <a:avLst/>
            </a:prstGeom>
            <a:ln w="38100" cap="flat" cmpd="sng">
              <a:solidFill>
                <a:schemeClr val="tx1"/>
              </a:solidFill>
              <a:prstDash val="solid"/>
              <a:round/>
              <a:headEnd type="none" w="med" len="med"/>
              <a:tailEnd type="stealth" w="lg" len="lg"/>
            </a:ln>
          </p:spPr>
        </p:sp>
        <p:sp>
          <p:nvSpPr>
            <p:cNvPr id="67617" name="Line 34"/>
            <p:cNvSpPr/>
            <p:nvPr/>
          </p:nvSpPr>
          <p:spPr>
            <a:xfrm>
              <a:off x="4896" y="3360"/>
              <a:ext cx="0" cy="432"/>
            </a:xfrm>
            <a:prstGeom prst="line">
              <a:avLst/>
            </a:prstGeom>
            <a:ln w="38100" cap="flat" cmpd="sng">
              <a:solidFill>
                <a:schemeClr val="tx1"/>
              </a:solidFill>
              <a:prstDash val="solid"/>
              <a:round/>
              <a:headEnd type="none" w="med" len="med"/>
              <a:tailEnd type="stealth" w="lg" len="lg"/>
            </a:ln>
          </p:spPr>
        </p:sp>
        <p:sp>
          <p:nvSpPr>
            <p:cNvPr id="67618" name="Line 35"/>
            <p:cNvSpPr/>
            <p:nvPr/>
          </p:nvSpPr>
          <p:spPr>
            <a:xfrm>
              <a:off x="4896" y="3792"/>
              <a:ext cx="480" cy="0"/>
            </a:xfrm>
            <a:prstGeom prst="line">
              <a:avLst/>
            </a:prstGeom>
            <a:ln w="38100" cap="flat" cmpd="sng">
              <a:solidFill>
                <a:schemeClr val="tx1"/>
              </a:solidFill>
              <a:prstDash val="solid"/>
              <a:round/>
              <a:headEnd type="none" w="med" len="med"/>
              <a:tailEnd type="stealth" w="lg" len="lg"/>
            </a:ln>
          </p:spPr>
        </p:sp>
        <p:sp>
          <p:nvSpPr>
            <p:cNvPr id="67619" name="Text Box 36"/>
            <p:cNvSpPr txBox="1"/>
            <p:nvPr/>
          </p:nvSpPr>
          <p:spPr>
            <a:xfrm>
              <a:off x="5388" y="3552"/>
              <a:ext cx="372" cy="365"/>
            </a:xfrm>
            <a:prstGeom prst="rect">
              <a:avLst/>
            </a:prstGeom>
            <a:noFill/>
            <a:ln w="9525">
              <a:noFill/>
            </a:ln>
          </p:spPr>
          <p:txBody>
            <a:bodyPr wrap="none" anchor="t" anchorCtr="0">
              <a:spAutoFit/>
            </a:bodyPr>
            <a:p>
              <a:r>
                <a:rPr lang="zh-CN" altLang="en-US" sz="3200" dirty="0">
                  <a:latin typeface="Times New Roman" panose="02020603050405020304" pitchFamily="18" charset="0"/>
                  <a:ea typeface="宋体" panose="02010600030101010101" pitchFamily="2" charset="-122"/>
                </a:rPr>
                <a:t>…</a:t>
              </a:r>
              <a:endParaRPr lang="zh-CN" altLang="en-US" sz="3200" dirty="0">
                <a:latin typeface="Times New Roman" panose="02020603050405020304" pitchFamily="18" charset="0"/>
                <a:ea typeface="宋体" panose="02010600030101010101" pitchFamily="2" charset="-122"/>
              </a:endParaRPr>
            </a:p>
          </p:txBody>
        </p:sp>
        <p:sp>
          <p:nvSpPr>
            <p:cNvPr id="67620" name="Text Box 37"/>
            <p:cNvSpPr txBox="1"/>
            <p:nvPr/>
          </p:nvSpPr>
          <p:spPr>
            <a:xfrm>
              <a:off x="1110" y="3509"/>
              <a:ext cx="393"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BG</a:t>
              </a:r>
              <a:endParaRPr lang="en-US" altLang="zh-CN" sz="2400" dirty="0">
                <a:latin typeface="Times New Roman" panose="02020603050405020304" pitchFamily="18" charset="0"/>
                <a:ea typeface="宋体" panose="02010600030101010101" pitchFamily="2" charset="-122"/>
              </a:endParaRPr>
            </a:p>
          </p:txBody>
        </p:sp>
        <p:sp>
          <p:nvSpPr>
            <p:cNvPr id="67621" name="Line 38"/>
            <p:cNvSpPr/>
            <p:nvPr/>
          </p:nvSpPr>
          <p:spPr>
            <a:xfrm>
              <a:off x="3504" y="3792"/>
              <a:ext cx="720" cy="0"/>
            </a:xfrm>
            <a:prstGeom prst="line">
              <a:avLst/>
            </a:prstGeom>
            <a:ln w="38100" cap="flat" cmpd="sng">
              <a:solidFill>
                <a:schemeClr val="tx1"/>
              </a:solidFill>
              <a:prstDash val="solid"/>
              <a:round/>
              <a:headEnd type="none" w="med" len="med"/>
              <a:tailEnd type="none" w="med" len="med"/>
            </a:ln>
          </p:spPr>
        </p:sp>
        <p:sp>
          <p:nvSpPr>
            <p:cNvPr id="67622" name="Line 39"/>
            <p:cNvSpPr/>
            <p:nvPr/>
          </p:nvSpPr>
          <p:spPr>
            <a:xfrm flipV="1">
              <a:off x="4224" y="3360"/>
              <a:ext cx="0" cy="432"/>
            </a:xfrm>
            <a:prstGeom prst="line">
              <a:avLst/>
            </a:prstGeom>
            <a:ln w="38100" cap="flat" cmpd="sng">
              <a:solidFill>
                <a:schemeClr val="tx1"/>
              </a:solidFill>
              <a:prstDash val="solid"/>
              <a:round/>
              <a:headEnd type="none" w="med" len="med"/>
              <a:tailEnd type="stealth" w="lg" len="lg"/>
            </a:ln>
          </p:spPr>
        </p:sp>
        <p:grpSp>
          <p:nvGrpSpPr>
            <p:cNvPr id="67623" name="Group 60"/>
            <p:cNvGrpSpPr/>
            <p:nvPr/>
          </p:nvGrpSpPr>
          <p:grpSpPr>
            <a:xfrm>
              <a:off x="3168" y="403"/>
              <a:ext cx="2471" cy="1493"/>
              <a:chOff x="3168" y="403"/>
              <a:chExt cx="2471" cy="1493"/>
            </a:xfrm>
          </p:grpSpPr>
          <p:sp>
            <p:nvSpPr>
              <p:cNvPr id="67624" name="Text Box 41"/>
              <p:cNvSpPr txBox="1"/>
              <p:nvPr/>
            </p:nvSpPr>
            <p:spPr>
              <a:xfrm>
                <a:off x="4944" y="1272"/>
                <a:ext cx="69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数据线</a:t>
                </a:r>
                <a:endParaRPr lang="zh-CN" altLang="en-US" sz="2400" dirty="0">
                  <a:latin typeface="Times New Roman" panose="02020603050405020304" pitchFamily="18" charset="0"/>
                  <a:ea typeface="宋体" panose="02010600030101010101" pitchFamily="2" charset="-122"/>
                </a:endParaRPr>
              </a:p>
            </p:txBody>
          </p:sp>
          <p:sp>
            <p:nvSpPr>
              <p:cNvPr id="67625" name="Text Box 42"/>
              <p:cNvSpPr txBox="1"/>
              <p:nvPr/>
            </p:nvSpPr>
            <p:spPr>
              <a:xfrm>
                <a:off x="4944" y="1608"/>
                <a:ext cx="69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地址线</a:t>
                </a:r>
                <a:endParaRPr lang="zh-CN" altLang="en-US" sz="2400" dirty="0">
                  <a:latin typeface="Times New Roman" panose="02020603050405020304" pitchFamily="18" charset="0"/>
                  <a:ea typeface="宋体" panose="02010600030101010101" pitchFamily="2" charset="-122"/>
                </a:endParaRPr>
              </a:p>
            </p:txBody>
          </p:sp>
          <p:sp>
            <p:nvSpPr>
              <p:cNvPr id="67626" name="Text Box 43"/>
              <p:cNvSpPr txBox="1"/>
              <p:nvPr/>
            </p:nvSpPr>
            <p:spPr>
              <a:xfrm>
                <a:off x="3168" y="403"/>
                <a:ext cx="1708" cy="989"/>
              </a:xfrm>
              <a:prstGeom prst="rect">
                <a:avLst/>
              </a:prstGeom>
              <a:noFill/>
              <a:ln w="9525">
                <a:noFill/>
              </a:ln>
            </p:spPr>
            <p:txBody>
              <a:bodyPr anchor="t" anchorCtr="0">
                <a:spAutoFit/>
              </a:bodyPr>
              <a:p>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BS</a:t>
                </a:r>
                <a:r>
                  <a:rPr lang="en-US" altLang="zh-CN"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－总线忙</a:t>
                </a:r>
                <a:endParaRPr lang="zh-CN" altLang="en-US"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BR</a:t>
                </a:r>
                <a:r>
                  <a:rPr lang="zh-CN" altLang="en-US" sz="2400" dirty="0">
                    <a:latin typeface="Times New Roman" panose="02020603050405020304" pitchFamily="18" charset="0"/>
                    <a:ea typeface="宋体" panose="02010600030101010101" pitchFamily="2" charset="-122"/>
                  </a:rPr>
                  <a:t>－总线请求</a:t>
                </a:r>
                <a:endParaRPr lang="zh-CN" altLang="en-US"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BG</a:t>
                </a:r>
                <a:r>
                  <a:rPr lang="zh-CN" altLang="en-US" sz="2400" dirty="0">
                    <a:latin typeface="Times New Roman" panose="02020603050405020304" pitchFamily="18" charset="0"/>
                    <a:ea typeface="宋体" panose="02010600030101010101" pitchFamily="2" charset="-122"/>
                  </a:rPr>
                  <a:t>－总线同意</a:t>
                </a:r>
                <a:endParaRPr lang="zh-CN" altLang="en-US" sz="2400" dirty="0">
                  <a:latin typeface="Times New Roman" panose="02020603050405020304" pitchFamily="18" charset="0"/>
                  <a:ea typeface="宋体" panose="02010600030101010101" pitchFamily="2" charset="-122"/>
                </a:endParaRPr>
              </a:p>
            </p:txBody>
          </p:sp>
        </p:grpSp>
      </p:grpSp>
      <p:sp>
        <p:nvSpPr>
          <p:cNvPr id="101" name="Line 44"/>
          <p:cNvSpPr/>
          <p:nvPr/>
        </p:nvSpPr>
        <p:spPr>
          <a:xfrm flipH="1">
            <a:off x="1447800" y="3144838"/>
            <a:ext cx="3276600" cy="0"/>
          </a:xfrm>
          <a:prstGeom prst="line">
            <a:avLst/>
          </a:prstGeom>
          <a:ln w="76200" cap="flat" cmpd="sng">
            <a:solidFill>
              <a:srgbClr val="C00000"/>
            </a:solidFill>
            <a:prstDash val="solid"/>
            <a:round/>
            <a:headEnd type="none" w="med" len="med"/>
            <a:tailEnd type="stealth" w="med" len="med"/>
          </a:ln>
        </p:spPr>
      </p:sp>
      <p:sp>
        <p:nvSpPr>
          <p:cNvPr id="102" name="Line 45"/>
          <p:cNvSpPr/>
          <p:nvPr/>
        </p:nvSpPr>
        <p:spPr>
          <a:xfrm>
            <a:off x="1447800" y="3678238"/>
            <a:ext cx="5105400" cy="0"/>
          </a:xfrm>
          <a:prstGeom prst="line">
            <a:avLst/>
          </a:prstGeom>
          <a:ln w="76200" cap="flat" cmpd="sng">
            <a:solidFill>
              <a:srgbClr val="C00000"/>
            </a:solidFill>
            <a:prstDash val="solid"/>
            <a:round/>
            <a:headEnd type="stealth" w="med" len="med"/>
            <a:tailEnd type="none" w="med" len="med"/>
          </a:ln>
        </p:spPr>
      </p:sp>
      <p:grpSp>
        <p:nvGrpSpPr>
          <p:cNvPr id="4" name="Group 46"/>
          <p:cNvGrpSpPr/>
          <p:nvPr/>
        </p:nvGrpSpPr>
        <p:grpSpPr>
          <a:xfrm>
            <a:off x="4343400" y="3678238"/>
            <a:ext cx="2209800" cy="609600"/>
            <a:chOff x="2736" y="1296"/>
            <a:chExt cx="1392" cy="384"/>
          </a:xfrm>
        </p:grpSpPr>
        <p:sp>
          <p:nvSpPr>
            <p:cNvPr id="67630" name="Line 47"/>
            <p:cNvSpPr/>
            <p:nvPr/>
          </p:nvSpPr>
          <p:spPr>
            <a:xfrm flipV="1">
              <a:off x="2736" y="1296"/>
              <a:ext cx="0" cy="384"/>
            </a:xfrm>
            <a:prstGeom prst="line">
              <a:avLst/>
            </a:prstGeom>
            <a:ln w="76200" cap="flat" cmpd="sng">
              <a:solidFill>
                <a:srgbClr val="C00000"/>
              </a:solidFill>
              <a:prstDash val="solid"/>
              <a:round/>
              <a:headEnd type="none" w="med" len="med"/>
              <a:tailEnd type="stealth" w="med" len="med"/>
            </a:ln>
          </p:spPr>
        </p:sp>
        <p:sp>
          <p:nvSpPr>
            <p:cNvPr id="67631" name="Line 48"/>
            <p:cNvSpPr/>
            <p:nvPr/>
          </p:nvSpPr>
          <p:spPr>
            <a:xfrm flipV="1">
              <a:off x="4128" y="1296"/>
              <a:ext cx="0" cy="384"/>
            </a:xfrm>
            <a:prstGeom prst="line">
              <a:avLst/>
            </a:prstGeom>
            <a:ln w="76200" cap="flat" cmpd="sng">
              <a:solidFill>
                <a:srgbClr val="C00000"/>
              </a:solidFill>
              <a:prstDash val="solid"/>
              <a:round/>
              <a:headEnd type="none" w="med" len="med"/>
              <a:tailEnd type="stealth" w="med" len="med"/>
            </a:ln>
          </p:spPr>
        </p:sp>
      </p:grpSp>
      <p:sp>
        <p:nvSpPr>
          <p:cNvPr id="106" name="Line 49"/>
          <p:cNvSpPr/>
          <p:nvPr/>
        </p:nvSpPr>
        <p:spPr>
          <a:xfrm flipV="1">
            <a:off x="2590800" y="5126038"/>
            <a:ext cx="0" cy="685800"/>
          </a:xfrm>
          <a:prstGeom prst="line">
            <a:avLst/>
          </a:prstGeom>
          <a:ln w="76200" cap="flat" cmpd="sng">
            <a:solidFill>
              <a:srgbClr val="C00000"/>
            </a:solidFill>
            <a:prstDash val="solid"/>
            <a:round/>
            <a:headEnd type="none" w="med" len="med"/>
            <a:tailEnd type="stealth" w="med" len="med"/>
          </a:ln>
        </p:spPr>
      </p:sp>
      <p:sp>
        <p:nvSpPr>
          <p:cNvPr id="107" name="Line 50"/>
          <p:cNvSpPr/>
          <p:nvPr/>
        </p:nvSpPr>
        <p:spPr>
          <a:xfrm>
            <a:off x="1447800" y="5811838"/>
            <a:ext cx="1143000" cy="0"/>
          </a:xfrm>
          <a:prstGeom prst="line">
            <a:avLst/>
          </a:prstGeom>
          <a:ln w="76200" cap="flat" cmpd="sng">
            <a:solidFill>
              <a:srgbClr val="C00000"/>
            </a:solidFill>
            <a:prstDash val="solid"/>
            <a:round/>
            <a:headEnd type="none" w="med" len="med"/>
            <a:tailEnd type="none" w="med" len="med"/>
          </a:ln>
        </p:spPr>
      </p:sp>
      <p:sp>
        <p:nvSpPr>
          <p:cNvPr id="108" name="Freeform 51"/>
          <p:cNvSpPr/>
          <p:nvPr/>
        </p:nvSpPr>
        <p:spPr>
          <a:xfrm>
            <a:off x="2590800" y="4897438"/>
            <a:ext cx="1066800" cy="228600"/>
          </a:xfrm>
          <a:custGeom>
            <a:avLst/>
            <a:gdLst/>
            <a:ahLst/>
            <a:cxnLst>
              <a:cxn ang="0">
                <a:pos x="0" y="2147483647"/>
              </a:cxn>
              <a:cxn ang="0">
                <a:pos x="2147483647" y="2147483647"/>
              </a:cxn>
              <a:cxn ang="0">
                <a:pos x="2147483647" y="0"/>
              </a:cxn>
              <a:cxn ang="0">
                <a:pos x="2147483647" y="2147483647"/>
              </a:cxn>
              <a:cxn ang="0">
                <a:pos x="2147483647" y="2147483647"/>
              </a:cxn>
            </a:cxnLst>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76200" cap="flat" cmpd="sng">
            <a:solidFill>
              <a:srgbClr val="C00000"/>
            </a:solidFill>
            <a:prstDash val="solid"/>
            <a:round/>
            <a:headEnd type="none" w="med" len="med"/>
            <a:tailEnd type="none" w="med" len="med"/>
          </a:ln>
        </p:spPr>
        <p:txBody>
          <a:bodyPr/>
          <a:p>
            <a:endParaRPr lang="zh-CN" altLang="en-US"/>
          </a:p>
        </p:txBody>
      </p:sp>
      <p:sp>
        <p:nvSpPr>
          <p:cNvPr id="109" name="Line 52"/>
          <p:cNvSpPr/>
          <p:nvPr/>
        </p:nvSpPr>
        <p:spPr>
          <a:xfrm>
            <a:off x="3657600" y="5126038"/>
            <a:ext cx="0" cy="685800"/>
          </a:xfrm>
          <a:prstGeom prst="line">
            <a:avLst/>
          </a:prstGeom>
          <a:ln w="76200" cap="flat" cmpd="sng">
            <a:solidFill>
              <a:srgbClr val="C00000"/>
            </a:solidFill>
            <a:prstDash val="solid"/>
            <a:round/>
            <a:headEnd type="none" w="med" len="med"/>
            <a:tailEnd type="stealth" w="med" len="med"/>
          </a:ln>
        </p:spPr>
      </p:sp>
      <p:sp>
        <p:nvSpPr>
          <p:cNvPr id="110" name="Line 53"/>
          <p:cNvSpPr/>
          <p:nvPr/>
        </p:nvSpPr>
        <p:spPr>
          <a:xfrm>
            <a:off x="3657600" y="5811838"/>
            <a:ext cx="838200" cy="0"/>
          </a:xfrm>
          <a:prstGeom prst="line">
            <a:avLst/>
          </a:prstGeom>
          <a:ln w="76200" cap="flat" cmpd="sng">
            <a:solidFill>
              <a:srgbClr val="C00000"/>
            </a:solidFill>
            <a:prstDash val="solid"/>
            <a:round/>
            <a:headEnd type="none" w="med" len="med"/>
            <a:tailEnd type="none" w="med" len="med"/>
          </a:ln>
        </p:spPr>
      </p:sp>
      <p:sp>
        <p:nvSpPr>
          <p:cNvPr id="111" name="Line 54"/>
          <p:cNvSpPr/>
          <p:nvPr/>
        </p:nvSpPr>
        <p:spPr>
          <a:xfrm flipV="1">
            <a:off x="4495800" y="5126038"/>
            <a:ext cx="0" cy="685800"/>
          </a:xfrm>
          <a:prstGeom prst="line">
            <a:avLst/>
          </a:prstGeom>
          <a:ln w="76200" cap="flat" cmpd="sng">
            <a:solidFill>
              <a:srgbClr val="C00000"/>
            </a:solidFill>
            <a:prstDash val="solid"/>
            <a:round/>
            <a:headEnd type="none" w="med" len="med"/>
            <a:tailEnd type="stealth" w="med" len="med"/>
          </a:ln>
        </p:spPr>
      </p:sp>
      <p:sp>
        <p:nvSpPr>
          <p:cNvPr id="112" name="Line 55"/>
          <p:cNvSpPr/>
          <p:nvPr/>
        </p:nvSpPr>
        <p:spPr>
          <a:xfrm flipV="1">
            <a:off x="4724400" y="3144838"/>
            <a:ext cx="0" cy="1143000"/>
          </a:xfrm>
          <a:prstGeom prst="line">
            <a:avLst/>
          </a:prstGeom>
          <a:ln w="76200" cap="flat" cmpd="sng">
            <a:solidFill>
              <a:srgbClr val="C00000"/>
            </a:solidFill>
            <a:prstDash val="solid"/>
            <a:round/>
            <a:headEnd type="none" w="med" len="med"/>
            <a:tailEnd type="stealth" w="med" len="med"/>
          </a:ln>
        </p:spPr>
      </p:sp>
      <p:sp>
        <p:nvSpPr>
          <p:cNvPr id="113" name="Rectangle 57"/>
          <p:cNvSpPr/>
          <p:nvPr/>
        </p:nvSpPr>
        <p:spPr>
          <a:xfrm>
            <a:off x="4191000" y="4287838"/>
            <a:ext cx="1676400" cy="838200"/>
          </a:xfrm>
          <a:prstGeom prst="rect">
            <a:avLst/>
          </a:prstGeom>
          <a:solidFill>
            <a:srgbClr val="C00000"/>
          </a:solidFill>
          <a:ln w="9525" cap="flat" cmpd="sng">
            <a:solidFill>
              <a:srgbClr val="C00000"/>
            </a:solidFill>
            <a:prstDash val="solid"/>
            <a:miter/>
            <a:headEnd type="none" w="med" len="med"/>
            <a:tailEnd type="none" w="med" len="med"/>
          </a:ln>
        </p:spPr>
        <p:txBody>
          <a:bodyPr wrap="none" anchor="ctr" anchorCtr="0"/>
          <a:p>
            <a:pPr algn="ctr"/>
            <a:r>
              <a:rPr lang="en-US" altLang="zh-CN" sz="2400" dirty="0">
                <a:solidFill>
                  <a:schemeClr val="bg2"/>
                </a:solidFill>
                <a:latin typeface="Times New Roman" panose="02020603050405020304" pitchFamily="18" charset="0"/>
                <a:ea typeface="宋体" panose="02010600030101010101" pitchFamily="2" charset="-122"/>
              </a:rPr>
              <a:t>I/O</a:t>
            </a:r>
            <a:r>
              <a:rPr lang="zh-CN" altLang="en-US" sz="2400" dirty="0">
                <a:solidFill>
                  <a:schemeClr val="bg2"/>
                </a:solidFill>
                <a:latin typeface="Times New Roman" panose="02020603050405020304" pitchFamily="18" charset="0"/>
                <a:ea typeface="宋体" panose="02010600030101010101" pitchFamily="2" charset="-122"/>
              </a:rPr>
              <a:t>接口1</a:t>
            </a:r>
            <a:endParaRPr lang="zh-CN" altLang="en-US" sz="2400" dirty="0">
              <a:solidFill>
                <a:schemeClr val="bg2"/>
              </a:solidFill>
              <a:latin typeface="Times New Roman" panose="02020603050405020304" pitchFamily="18" charset="0"/>
              <a:ea typeface="宋体" panose="02010600030101010101" pitchFamily="2" charset="-122"/>
            </a:endParaRPr>
          </a:p>
        </p:txBody>
      </p:sp>
      <p:sp>
        <p:nvSpPr>
          <p:cNvPr id="67640" name="矩形 8"/>
          <p:cNvSpPr/>
          <p:nvPr/>
        </p:nvSpPr>
        <p:spPr>
          <a:xfrm>
            <a:off x="8016875" y="130175"/>
            <a:ext cx="98425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par>
                          <p:cTn id="13" fill="hold">
                            <p:stCondLst>
                              <p:cond delay="500"/>
                            </p:stCondLst>
                            <p:childTnLst>
                              <p:par>
                                <p:cTn id="14" presetID="12" presetClass="entr" presetSubtype="2" fill="hold" nodeType="after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slide(fromRight)">
                                      <p:cBhvr>
                                        <p:cTn id="16" dur="500"/>
                                        <p:tgtEl>
                                          <p:spTgt spid="10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slide(fromLeft)">
                                      <p:cBhvr>
                                        <p:cTn id="21" dur="500"/>
                                        <p:tgtEl>
                                          <p:spTgt spid="107"/>
                                        </p:tgtEl>
                                      </p:cBhvr>
                                    </p:animEffect>
                                  </p:childTnLst>
                                </p:cTn>
                              </p:par>
                            </p:childTnLst>
                          </p:cTn>
                        </p:par>
                        <p:par>
                          <p:cTn id="22" fill="hold">
                            <p:stCondLst>
                              <p:cond delay="500"/>
                            </p:stCondLst>
                            <p:childTnLst>
                              <p:par>
                                <p:cTn id="23" presetID="12" presetClass="entr" presetSubtype="4" fill="hold" nodeType="after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slide(fromBottom)">
                                      <p:cBhvr>
                                        <p:cTn id="25" dur="500"/>
                                        <p:tgtEl>
                                          <p:spTgt spid="106"/>
                                        </p:tgtEl>
                                      </p:cBhvr>
                                    </p:animEffect>
                                  </p:childTnLst>
                                </p:cTn>
                              </p:par>
                            </p:childTnLst>
                          </p:cTn>
                        </p:par>
                        <p:par>
                          <p:cTn id="26" fill="hold">
                            <p:stCondLst>
                              <p:cond delay="1000"/>
                            </p:stCondLst>
                            <p:childTnLst>
                              <p:par>
                                <p:cTn id="27" presetID="18" presetClass="entr" presetSubtype="3" fill="hold" nodeType="after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strips(upRight)">
                                      <p:cBhvr>
                                        <p:cTn id="29" dur="500"/>
                                        <p:tgtEl>
                                          <p:spTgt spid="108"/>
                                        </p:tgtEl>
                                      </p:cBhvr>
                                    </p:animEffect>
                                  </p:childTnLst>
                                </p:cTn>
                              </p:par>
                            </p:childTnLst>
                          </p:cTn>
                        </p:par>
                        <p:par>
                          <p:cTn id="30" fill="hold">
                            <p:stCondLst>
                              <p:cond delay="1500"/>
                            </p:stCondLst>
                            <p:childTnLst>
                              <p:par>
                                <p:cTn id="31" presetID="18" presetClass="entr" presetSubtype="12" fill="hold" nodeType="after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strips(downLeft)">
                                      <p:cBhvr>
                                        <p:cTn id="33" dur="500"/>
                                        <p:tgtEl>
                                          <p:spTgt spid="109"/>
                                        </p:tgtEl>
                                      </p:cBhvr>
                                    </p:animEffect>
                                  </p:childTnLst>
                                </p:cTn>
                              </p:par>
                            </p:childTnLst>
                          </p:cTn>
                        </p:par>
                        <p:par>
                          <p:cTn id="34" fill="hold">
                            <p:stCondLst>
                              <p:cond delay="2000"/>
                            </p:stCondLst>
                            <p:childTnLst>
                              <p:par>
                                <p:cTn id="35" presetID="17" presetClass="entr" presetSubtype="8" fill="hold" nodeType="afterEffect">
                                  <p:stCondLst>
                                    <p:cond delay="0"/>
                                  </p:stCondLst>
                                  <p:childTnLst>
                                    <p:set>
                                      <p:cBhvr>
                                        <p:cTn id="36" dur="1" fill="hold">
                                          <p:stCondLst>
                                            <p:cond delay="0"/>
                                          </p:stCondLst>
                                        </p:cTn>
                                        <p:tgtEl>
                                          <p:spTgt spid="110"/>
                                        </p:tgtEl>
                                        <p:attrNameLst>
                                          <p:attrName>style.visibility</p:attrName>
                                        </p:attrNameLst>
                                      </p:cBhvr>
                                      <p:to>
                                        <p:strVal val="visible"/>
                                      </p:to>
                                    </p:set>
                                    <p:anim calcmode="lin" valueType="num">
                                      <p:cBhvr>
                                        <p:cTn id="37" dur="500" fill="hold"/>
                                        <p:tgtEl>
                                          <p:spTgt spid="110"/>
                                        </p:tgtEl>
                                        <p:attrNameLst>
                                          <p:attrName>ppt_x</p:attrName>
                                        </p:attrNameLst>
                                      </p:cBhvr>
                                      <p:tavLst>
                                        <p:tav tm="0">
                                          <p:val>
                                            <p:strVal val="#ppt_x-#ppt_w/2"/>
                                          </p:val>
                                        </p:tav>
                                        <p:tav tm="100000">
                                          <p:val>
                                            <p:strVal val="#ppt_x"/>
                                          </p:val>
                                        </p:tav>
                                      </p:tavLst>
                                    </p:anim>
                                    <p:anim calcmode="lin" valueType="num">
                                      <p:cBhvr>
                                        <p:cTn id="38" dur="500" fill="hold"/>
                                        <p:tgtEl>
                                          <p:spTgt spid="110"/>
                                        </p:tgtEl>
                                        <p:attrNameLst>
                                          <p:attrName>ppt_y</p:attrName>
                                        </p:attrNameLst>
                                      </p:cBhvr>
                                      <p:tavLst>
                                        <p:tav tm="0">
                                          <p:val>
                                            <p:strVal val="#ppt_y"/>
                                          </p:val>
                                        </p:tav>
                                        <p:tav tm="100000">
                                          <p:val>
                                            <p:strVal val="#ppt_y"/>
                                          </p:val>
                                        </p:tav>
                                      </p:tavLst>
                                    </p:anim>
                                    <p:anim calcmode="lin" valueType="num">
                                      <p:cBhvr>
                                        <p:cTn id="39" dur="500" fill="hold"/>
                                        <p:tgtEl>
                                          <p:spTgt spid="110"/>
                                        </p:tgtEl>
                                        <p:attrNameLst>
                                          <p:attrName>ppt_w</p:attrName>
                                        </p:attrNameLst>
                                      </p:cBhvr>
                                      <p:tavLst>
                                        <p:tav tm="0">
                                          <p:val>
                                            <p:fltVal val="0.000000"/>
                                          </p:val>
                                        </p:tav>
                                        <p:tav tm="100000">
                                          <p:val>
                                            <p:strVal val="#ppt_w"/>
                                          </p:val>
                                        </p:tav>
                                      </p:tavLst>
                                    </p:anim>
                                    <p:anim calcmode="lin" valueType="num">
                                      <p:cBhvr>
                                        <p:cTn id="40" dur="500" fill="hold"/>
                                        <p:tgtEl>
                                          <p:spTgt spid="110"/>
                                        </p:tgtEl>
                                        <p:attrNameLst>
                                          <p:attrName>ppt_h</p:attrName>
                                        </p:attrNameLst>
                                      </p:cBhvr>
                                      <p:tavLst>
                                        <p:tav tm="0">
                                          <p:val>
                                            <p:strVal val="#ppt_h"/>
                                          </p:val>
                                        </p:tav>
                                        <p:tav tm="100000">
                                          <p:val>
                                            <p:strVal val="#ppt_h"/>
                                          </p:val>
                                        </p:tav>
                                      </p:tavLst>
                                    </p:anim>
                                  </p:childTnLst>
                                </p:cTn>
                              </p:par>
                            </p:childTnLst>
                          </p:cTn>
                        </p:par>
                        <p:par>
                          <p:cTn id="41" fill="hold">
                            <p:stCondLst>
                              <p:cond delay="2500"/>
                            </p:stCondLst>
                            <p:childTnLst>
                              <p:par>
                                <p:cTn id="42" presetID="12" presetClass="entr" presetSubtype="4" fill="hold" nodeType="afterEffect">
                                  <p:stCondLst>
                                    <p:cond delay="0"/>
                                  </p:stCondLst>
                                  <p:childTnLst>
                                    <p:set>
                                      <p:cBhvr>
                                        <p:cTn id="43" dur="1" fill="hold">
                                          <p:stCondLst>
                                            <p:cond delay="0"/>
                                          </p:stCondLst>
                                        </p:cTn>
                                        <p:tgtEl>
                                          <p:spTgt spid="111"/>
                                        </p:tgtEl>
                                        <p:attrNameLst>
                                          <p:attrName>style.visibility</p:attrName>
                                        </p:attrNameLst>
                                      </p:cBhvr>
                                      <p:to>
                                        <p:strVal val="visible"/>
                                      </p:to>
                                    </p:set>
                                    <p:animEffect transition="in" filter="slide(fromBottom)">
                                      <p:cBhvr>
                                        <p:cTn id="44" dur="500"/>
                                        <p:tgtEl>
                                          <p:spTgt spid="111"/>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13"/>
                                        </p:tgtEl>
                                        <p:attrNameLst>
                                          <p:attrName>style.visibility</p:attrName>
                                        </p:attrNameLst>
                                      </p:cBhvr>
                                      <p:to>
                                        <p:strVal val="visible"/>
                                      </p:to>
                                    </p:set>
                                    <p:animEffect transition="in" filter="box(out)">
                                      <p:cBhvr>
                                        <p:cTn id="49" dur="500"/>
                                        <p:tgtEl>
                                          <p:spTgt spid="113"/>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slide(fromBottom)">
                                      <p:cBhvr>
                                        <p:cTn id="54" dur="500"/>
                                        <p:tgtEl>
                                          <p:spTgt spid="112"/>
                                        </p:tgtEl>
                                      </p:cBhvr>
                                    </p:animEffect>
                                  </p:childTnLst>
                                </p:cTn>
                              </p:par>
                            </p:childTnLst>
                          </p:cTn>
                        </p:par>
                        <p:par>
                          <p:cTn id="55" fill="hold">
                            <p:stCondLst>
                              <p:cond delay="500"/>
                            </p:stCondLst>
                            <p:childTnLst>
                              <p:par>
                                <p:cTn id="56" presetID="12" presetClass="entr" presetSubtype="2"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slide(fromRight)">
                                      <p:cBhvr>
                                        <p:cTn id="5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74"/>
          <p:cNvSpPr>
            <a:spLocks noGrp="1"/>
          </p:cNvSpPr>
          <p:nvPr>
            <p:ph type="title"/>
          </p:nvPr>
        </p:nvSpPr>
        <p:spPr>
          <a:xfrm>
            <a:off x="1222375" y="606425"/>
            <a:ext cx="7070725" cy="769938"/>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计数器定时查询</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2"/>
          <p:cNvGrpSpPr/>
          <p:nvPr/>
        </p:nvGrpSpPr>
        <p:grpSpPr>
          <a:xfrm>
            <a:off x="287338" y="3870325"/>
            <a:ext cx="685800" cy="762000"/>
            <a:chOff x="1536" y="3888"/>
            <a:chExt cx="432" cy="480"/>
          </a:xfrm>
        </p:grpSpPr>
        <p:sp>
          <p:nvSpPr>
            <p:cNvPr id="68611" name="Rectangle 3"/>
            <p:cNvSpPr/>
            <p:nvPr/>
          </p:nvSpPr>
          <p:spPr>
            <a:xfrm>
              <a:off x="1536" y="3888"/>
              <a:ext cx="384" cy="480"/>
            </a:xfrm>
            <a:prstGeom prst="rect">
              <a:avLst/>
            </a:prstGeom>
            <a:solidFill>
              <a:schemeClr val="folHlink"/>
            </a:solidFill>
            <a:ln w="28575" cap="flat" cmpd="sng">
              <a:solidFill>
                <a:schemeClr val="folHlink"/>
              </a:solidFill>
              <a:prstDash val="solid"/>
              <a:miter/>
              <a:headEnd type="none" w="med" len="med"/>
              <a:tailEnd type="none" w="med" len="med"/>
            </a:ln>
          </p:spPr>
          <p:txBody>
            <a:bodyPr wrap="none" anchor="ctr" anchorCtr="0"/>
            <a:p>
              <a:pPr algn="ctr"/>
              <a:endParaRPr lang="zh-CN" altLang="en-US" sz="3200" dirty="0">
                <a:latin typeface="Times New Roman" panose="02020603050405020304" pitchFamily="18" charset="0"/>
                <a:ea typeface="宋体" panose="02010600030101010101" pitchFamily="2" charset="-122"/>
              </a:endParaRPr>
            </a:p>
          </p:txBody>
        </p:sp>
        <p:sp>
          <p:nvSpPr>
            <p:cNvPr id="68612" name="Text Box 4"/>
            <p:cNvSpPr txBox="1"/>
            <p:nvPr/>
          </p:nvSpPr>
          <p:spPr>
            <a:xfrm>
              <a:off x="1536" y="3936"/>
              <a:ext cx="432" cy="365"/>
            </a:xfrm>
            <a:prstGeom prst="rect">
              <a:avLst/>
            </a:prstGeom>
            <a:noFill/>
            <a:ln w="9525">
              <a:noFill/>
            </a:ln>
          </p:spPr>
          <p:txBody>
            <a:bodyPr anchor="t" anchorCtr="0">
              <a:spAutoFit/>
            </a:bodyPr>
            <a:p>
              <a:r>
                <a:rPr lang="zh-CN" altLang="en-US" sz="3200" dirty="0">
                  <a:solidFill>
                    <a:schemeClr val="bg2"/>
                  </a:solidFill>
                  <a:latin typeface="Times New Roman" panose="02020603050405020304" pitchFamily="18" charset="0"/>
                  <a:ea typeface="宋体" panose="02010600030101010101" pitchFamily="2" charset="-122"/>
                </a:rPr>
                <a:t> 0</a:t>
              </a:r>
              <a:endParaRPr lang="zh-CN" altLang="en-US" sz="3200" dirty="0">
                <a:solidFill>
                  <a:schemeClr val="bg2"/>
                </a:solidFill>
                <a:latin typeface="Times New Roman" panose="02020603050405020304" pitchFamily="18" charset="0"/>
                <a:ea typeface="宋体" panose="02010600030101010101" pitchFamily="2" charset="-122"/>
              </a:endParaRPr>
            </a:p>
          </p:txBody>
        </p:sp>
      </p:grpSp>
      <p:grpSp>
        <p:nvGrpSpPr>
          <p:cNvPr id="3" name="Group 75"/>
          <p:cNvGrpSpPr/>
          <p:nvPr/>
        </p:nvGrpSpPr>
        <p:grpSpPr>
          <a:xfrm>
            <a:off x="1277938" y="776288"/>
            <a:ext cx="7848600" cy="5761037"/>
            <a:chOff x="816" y="403"/>
            <a:chExt cx="4944" cy="3629"/>
          </a:xfrm>
        </p:grpSpPr>
        <p:sp>
          <p:nvSpPr>
            <p:cNvPr id="68614" name="Text Box 6"/>
            <p:cNvSpPr txBox="1"/>
            <p:nvPr/>
          </p:nvSpPr>
          <p:spPr>
            <a:xfrm>
              <a:off x="3152" y="403"/>
              <a:ext cx="1497" cy="756"/>
            </a:xfrm>
            <a:prstGeom prst="rect">
              <a:avLst/>
            </a:prstGeom>
            <a:noFill/>
            <a:ln w="9525">
              <a:noFill/>
            </a:ln>
          </p:spPr>
          <p:txBody>
            <a:bodyPr anchor="t" anchorCtr="0">
              <a:spAutoFit/>
            </a:bodyPr>
            <a:p>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BS</a:t>
              </a:r>
              <a:r>
                <a:rPr lang="en-US" altLang="zh-CN"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－总线忙</a:t>
              </a:r>
              <a:endParaRPr lang="zh-CN" altLang="en-US"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BR</a:t>
              </a:r>
              <a:r>
                <a:rPr lang="zh-CN" altLang="en-US" sz="2400" dirty="0">
                  <a:latin typeface="Times New Roman" panose="02020603050405020304" pitchFamily="18" charset="0"/>
                  <a:ea typeface="宋体" panose="02010600030101010101" pitchFamily="2" charset="-122"/>
                </a:rPr>
                <a:t>－总线请求</a:t>
              </a:r>
              <a:endParaRPr lang="zh-CN" altLang="en-US" sz="2400" dirty="0">
                <a:latin typeface="Times New Roman" panose="02020603050405020304" pitchFamily="18" charset="0"/>
                <a:ea typeface="宋体" panose="02010600030101010101" pitchFamily="2" charset="-122"/>
              </a:endParaRPr>
            </a:p>
          </p:txBody>
        </p:sp>
        <p:sp>
          <p:nvSpPr>
            <p:cNvPr id="68615" name="Rectangle 7"/>
            <p:cNvSpPr/>
            <p:nvPr/>
          </p:nvSpPr>
          <p:spPr>
            <a:xfrm>
              <a:off x="816" y="864"/>
              <a:ext cx="576" cy="3168"/>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zh-CN" altLang="en-US" sz="3200" dirty="0">
                  <a:latin typeface="Times New Roman" panose="02020603050405020304" pitchFamily="18" charset="0"/>
                  <a:ea typeface="宋体" panose="02010600030101010101" pitchFamily="2" charset="-122"/>
                </a:rPr>
                <a:t>总</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线</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控</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制</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部</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件</a:t>
              </a:r>
              <a:endParaRPr lang="zh-CN" altLang="en-US" sz="3200" dirty="0">
                <a:latin typeface="Times New Roman" panose="02020603050405020304" pitchFamily="18" charset="0"/>
                <a:ea typeface="宋体" panose="02010600030101010101" pitchFamily="2" charset="-122"/>
              </a:endParaRPr>
            </a:p>
          </p:txBody>
        </p:sp>
        <p:sp>
          <p:nvSpPr>
            <p:cNvPr id="68616" name="Line 8"/>
            <p:cNvSpPr/>
            <p:nvPr/>
          </p:nvSpPr>
          <p:spPr>
            <a:xfrm>
              <a:off x="1392" y="1536"/>
              <a:ext cx="4368" cy="0"/>
            </a:xfrm>
            <a:prstGeom prst="line">
              <a:avLst/>
            </a:prstGeom>
            <a:ln w="76200" cap="flat" cmpd="sng">
              <a:solidFill>
                <a:schemeClr val="tx1"/>
              </a:solidFill>
              <a:prstDash val="solid"/>
              <a:round/>
              <a:headEnd type="none" w="med" len="med"/>
              <a:tailEnd type="none" w="med" len="med"/>
            </a:ln>
          </p:spPr>
        </p:sp>
        <p:sp>
          <p:nvSpPr>
            <p:cNvPr id="68617" name="Text Box 9"/>
            <p:cNvSpPr txBox="1"/>
            <p:nvPr/>
          </p:nvSpPr>
          <p:spPr>
            <a:xfrm>
              <a:off x="4608" y="866"/>
              <a:ext cx="647"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数据线</a:t>
              </a:r>
              <a:endParaRPr lang="zh-CN" altLang="en-US" sz="2200" dirty="0">
                <a:latin typeface="Times New Roman" panose="02020603050405020304" pitchFamily="18" charset="0"/>
                <a:ea typeface="宋体" panose="02010600030101010101" pitchFamily="2" charset="-122"/>
              </a:endParaRPr>
            </a:p>
          </p:txBody>
        </p:sp>
        <p:sp>
          <p:nvSpPr>
            <p:cNvPr id="68618" name="Line 10"/>
            <p:cNvSpPr/>
            <p:nvPr/>
          </p:nvSpPr>
          <p:spPr>
            <a:xfrm>
              <a:off x="1392" y="1920"/>
              <a:ext cx="4368" cy="0"/>
            </a:xfrm>
            <a:prstGeom prst="line">
              <a:avLst/>
            </a:prstGeom>
            <a:ln w="38100" cap="flat" cmpd="sng">
              <a:solidFill>
                <a:schemeClr val="tx1"/>
              </a:solidFill>
              <a:prstDash val="solid"/>
              <a:round/>
              <a:headEnd type="none" w="med" len="med"/>
              <a:tailEnd type="none" w="med" len="med"/>
            </a:ln>
          </p:spPr>
        </p:sp>
        <p:sp>
          <p:nvSpPr>
            <p:cNvPr id="68619" name="Text Box 11"/>
            <p:cNvSpPr txBox="1"/>
            <p:nvPr/>
          </p:nvSpPr>
          <p:spPr>
            <a:xfrm>
              <a:off x="4608" y="1250"/>
              <a:ext cx="647"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地址线</a:t>
              </a:r>
              <a:endParaRPr lang="zh-CN" altLang="en-US" sz="2200" dirty="0">
                <a:latin typeface="Times New Roman" panose="02020603050405020304" pitchFamily="18" charset="0"/>
                <a:ea typeface="宋体" panose="02010600030101010101" pitchFamily="2" charset="-122"/>
              </a:endParaRPr>
            </a:p>
          </p:txBody>
        </p:sp>
        <p:sp>
          <p:nvSpPr>
            <p:cNvPr id="68620" name="Line 12"/>
            <p:cNvSpPr/>
            <p:nvPr/>
          </p:nvSpPr>
          <p:spPr>
            <a:xfrm>
              <a:off x="1392" y="2304"/>
              <a:ext cx="4368" cy="0"/>
            </a:xfrm>
            <a:prstGeom prst="line">
              <a:avLst/>
            </a:prstGeom>
            <a:ln w="38100" cap="flat" cmpd="sng">
              <a:solidFill>
                <a:schemeClr val="tx1"/>
              </a:solidFill>
              <a:prstDash val="solid"/>
              <a:round/>
              <a:headEnd type="stealth" w="lg" len="lg"/>
              <a:tailEnd type="none" w="med" len="med"/>
            </a:ln>
          </p:spPr>
        </p:sp>
        <p:sp>
          <p:nvSpPr>
            <p:cNvPr id="68621" name="Line 13"/>
            <p:cNvSpPr/>
            <p:nvPr/>
          </p:nvSpPr>
          <p:spPr>
            <a:xfrm>
              <a:off x="1392" y="2688"/>
              <a:ext cx="4368" cy="0"/>
            </a:xfrm>
            <a:prstGeom prst="line">
              <a:avLst/>
            </a:prstGeom>
            <a:ln w="38100" cap="flat" cmpd="sng">
              <a:solidFill>
                <a:schemeClr val="tx1"/>
              </a:solidFill>
              <a:prstDash val="solid"/>
              <a:round/>
              <a:headEnd type="stealth" w="lg" len="lg"/>
              <a:tailEnd type="none" w="med" len="med"/>
            </a:ln>
          </p:spPr>
        </p:sp>
        <p:sp>
          <p:nvSpPr>
            <p:cNvPr id="68622" name="Rectangle 14"/>
            <p:cNvSpPr/>
            <p:nvPr/>
          </p:nvSpPr>
          <p:spPr>
            <a:xfrm>
              <a:off x="1920" y="3264"/>
              <a:ext cx="1056" cy="528"/>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接口0</a:t>
              </a:r>
              <a:endParaRPr lang="zh-CN" altLang="en-US" sz="2400" dirty="0">
                <a:latin typeface="Times New Roman" panose="02020603050405020304" pitchFamily="18" charset="0"/>
                <a:ea typeface="宋体" panose="02010600030101010101" pitchFamily="2" charset="-122"/>
              </a:endParaRPr>
            </a:p>
          </p:txBody>
        </p:sp>
        <p:sp>
          <p:nvSpPr>
            <p:cNvPr id="68623" name="Text Box 15"/>
            <p:cNvSpPr txBox="1"/>
            <p:nvPr/>
          </p:nvSpPr>
          <p:spPr>
            <a:xfrm>
              <a:off x="4188" y="3312"/>
              <a:ext cx="372" cy="365"/>
            </a:xfrm>
            <a:prstGeom prst="rect">
              <a:avLst/>
            </a:prstGeom>
            <a:noFill/>
            <a:ln w="9525">
              <a:noFill/>
            </a:ln>
          </p:spPr>
          <p:txBody>
            <a:bodyPr wrap="none" anchor="t" anchorCtr="0">
              <a:spAutoFit/>
            </a:bodyPr>
            <a:p>
              <a:r>
                <a:rPr lang="zh-CN" altLang="en-US" sz="3200" dirty="0">
                  <a:solidFill>
                    <a:srgbClr val="C00000"/>
                  </a:solidFill>
                  <a:latin typeface="Times New Roman" panose="02020603050405020304" pitchFamily="18" charset="0"/>
                  <a:ea typeface="宋体" panose="02010600030101010101" pitchFamily="2" charset="-122"/>
                </a:rPr>
                <a:t>…</a:t>
              </a:r>
              <a:endParaRPr lang="zh-CN" altLang="en-US" sz="3200" dirty="0">
                <a:solidFill>
                  <a:srgbClr val="C00000"/>
                </a:solidFill>
                <a:latin typeface="Times New Roman" panose="02020603050405020304" pitchFamily="18" charset="0"/>
                <a:ea typeface="宋体" panose="02010600030101010101" pitchFamily="2" charset="-122"/>
              </a:endParaRPr>
            </a:p>
          </p:txBody>
        </p:sp>
        <p:sp>
          <p:nvSpPr>
            <p:cNvPr id="68624" name="Text Box 16"/>
            <p:cNvSpPr txBox="1"/>
            <p:nvPr/>
          </p:nvSpPr>
          <p:spPr>
            <a:xfrm>
              <a:off x="1626" y="2048"/>
              <a:ext cx="351"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BS</a:t>
              </a:r>
              <a:endParaRPr lang="zh-CN" altLang="en-US" sz="2400" dirty="0">
                <a:latin typeface="Times New Roman" panose="02020603050405020304" pitchFamily="18" charset="0"/>
                <a:ea typeface="宋体" panose="02010600030101010101" pitchFamily="2" charset="-122"/>
              </a:endParaRPr>
            </a:p>
          </p:txBody>
        </p:sp>
        <p:sp>
          <p:nvSpPr>
            <p:cNvPr id="68625" name="Text Box 17"/>
            <p:cNvSpPr txBox="1"/>
            <p:nvPr/>
          </p:nvSpPr>
          <p:spPr>
            <a:xfrm>
              <a:off x="1637" y="2432"/>
              <a:ext cx="383"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BR</a:t>
              </a:r>
              <a:endParaRPr lang="en-US" altLang="zh-CN" sz="2400" dirty="0">
                <a:latin typeface="Times New Roman" panose="02020603050405020304" pitchFamily="18" charset="0"/>
                <a:ea typeface="宋体" panose="02010600030101010101" pitchFamily="2" charset="-122"/>
              </a:endParaRPr>
            </a:p>
          </p:txBody>
        </p:sp>
        <p:sp>
          <p:nvSpPr>
            <p:cNvPr id="68626" name="Rectangle 18"/>
            <p:cNvSpPr/>
            <p:nvPr/>
          </p:nvSpPr>
          <p:spPr>
            <a:xfrm>
              <a:off x="3120" y="3264"/>
              <a:ext cx="1056" cy="528"/>
            </a:xfrm>
            <a:prstGeom prst="rect">
              <a:avLst/>
            </a:prstGeom>
            <a:noFill/>
            <a:ln w="38100" cap="flat" cmpd="sng">
              <a:solidFill>
                <a:schemeClr val="folHlink"/>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接口1</a:t>
              </a:r>
              <a:endParaRPr lang="zh-CN" altLang="en-US" sz="2400" dirty="0">
                <a:latin typeface="Times New Roman" panose="02020603050405020304" pitchFamily="18" charset="0"/>
                <a:ea typeface="宋体" panose="02010600030101010101" pitchFamily="2" charset="-122"/>
              </a:endParaRPr>
            </a:p>
          </p:txBody>
        </p:sp>
        <p:sp>
          <p:nvSpPr>
            <p:cNvPr id="68627" name="Rectangle 19"/>
            <p:cNvSpPr/>
            <p:nvPr/>
          </p:nvSpPr>
          <p:spPr>
            <a:xfrm>
              <a:off x="4512" y="3264"/>
              <a:ext cx="1056" cy="528"/>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a:t>
              </a:r>
              <a:r>
                <a:rPr lang="en-US" altLang="zh-CN" sz="2400" i="1" dirty="0">
                  <a:latin typeface="Times New Roman" panose="02020603050405020304" pitchFamily="18" charset="0"/>
                  <a:ea typeface="宋体" panose="02010600030101010101" pitchFamily="2" charset="-122"/>
                </a:rPr>
                <a:t>n</a:t>
              </a:r>
              <a:endParaRPr lang="en-US" altLang="zh-CN" sz="2400" i="1" dirty="0">
                <a:latin typeface="Times New Roman" panose="02020603050405020304" pitchFamily="18" charset="0"/>
                <a:ea typeface="宋体" panose="02010600030101010101" pitchFamily="2" charset="-122"/>
              </a:endParaRPr>
            </a:p>
          </p:txBody>
        </p:sp>
        <p:sp>
          <p:nvSpPr>
            <p:cNvPr id="68628" name="Line 20"/>
            <p:cNvSpPr/>
            <p:nvPr/>
          </p:nvSpPr>
          <p:spPr>
            <a:xfrm>
              <a:off x="1392" y="1152"/>
              <a:ext cx="4368" cy="0"/>
            </a:xfrm>
            <a:prstGeom prst="line">
              <a:avLst/>
            </a:prstGeom>
            <a:ln w="76200" cap="flat" cmpd="sng">
              <a:solidFill>
                <a:schemeClr val="tx1"/>
              </a:solidFill>
              <a:prstDash val="solid"/>
              <a:round/>
              <a:headEnd type="none" w="med" len="med"/>
              <a:tailEnd type="none" w="med" len="med"/>
            </a:ln>
          </p:spPr>
        </p:sp>
        <p:sp>
          <p:nvSpPr>
            <p:cNvPr id="68629" name="Text Box 21"/>
            <p:cNvSpPr txBox="1"/>
            <p:nvPr/>
          </p:nvSpPr>
          <p:spPr>
            <a:xfrm>
              <a:off x="4220" y="1634"/>
              <a:ext cx="824"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设备地址</a:t>
              </a:r>
              <a:endParaRPr lang="zh-CN" altLang="en-US" sz="2200" dirty="0">
                <a:latin typeface="Times New Roman" panose="02020603050405020304" pitchFamily="18" charset="0"/>
                <a:ea typeface="宋体" panose="02010600030101010101" pitchFamily="2" charset="-122"/>
              </a:endParaRPr>
            </a:p>
          </p:txBody>
        </p:sp>
        <p:sp>
          <p:nvSpPr>
            <p:cNvPr id="68630" name="Line 22"/>
            <p:cNvSpPr/>
            <p:nvPr/>
          </p:nvSpPr>
          <p:spPr>
            <a:xfrm flipV="1">
              <a:off x="2064" y="2688"/>
              <a:ext cx="0" cy="576"/>
            </a:xfrm>
            <a:prstGeom prst="line">
              <a:avLst/>
            </a:prstGeom>
            <a:ln w="38100" cap="flat" cmpd="sng">
              <a:solidFill>
                <a:schemeClr val="tx1"/>
              </a:solidFill>
              <a:prstDash val="solid"/>
              <a:round/>
              <a:headEnd type="none" w="med" len="med"/>
              <a:tailEnd type="stealth" w="lg" len="lg"/>
            </a:ln>
          </p:spPr>
        </p:sp>
        <p:sp>
          <p:nvSpPr>
            <p:cNvPr id="68631" name="Line 23"/>
            <p:cNvSpPr/>
            <p:nvPr/>
          </p:nvSpPr>
          <p:spPr>
            <a:xfrm flipV="1">
              <a:off x="2256" y="2304"/>
              <a:ext cx="0" cy="960"/>
            </a:xfrm>
            <a:prstGeom prst="line">
              <a:avLst/>
            </a:prstGeom>
            <a:ln w="38100" cap="flat" cmpd="sng">
              <a:solidFill>
                <a:schemeClr val="tx1"/>
              </a:solidFill>
              <a:prstDash val="solid"/>
              <a:round/>
              <a:headEnd type="none" w="med" len="med"/>
              <a:tailEnd type="stealth" w="lg" len="lg"/>
            </a:ln>
          </p:spPr>
        </p:sp>
        <p:sp>
          <p:nvSpPr>
            <p:cNvPr id="68632" name="Line 24"/>
            <p:cNvSpPr/>
            <p:nvPr/>
          </p:nvSpPr>
          <p:spPr>
            <a:xfrm>
              <a:off x="2448" y="1920"/>
              <a:ext cx="0" cy="1344"/>
            </a:xfrm>
            <a:prstGeom prst="line">
              <a:avLst/>
            </a:prstGeom>
            <a:ln w="38100" cap="flat" cmpd="sng">
              <a:solidFill>
                <a:schemeClr val="tx1"/>
              </a:solidFill>
              <a:prstDash val="solid"/>
              <a:round/>
              <a:headEnd type="oval" w="med" len="med"/>
              <a:tailEnd type="stealth" w="lg" len="lg"/>
            </a:ln>
          </p:spPr>
        </p:sp>
        <p:sp>
          <p:nvSpPr>
            <p:cNvPr id="68633" name="Line 25"/>
            <p:cNvSpPr/>
            <p:nvPr/>
          </p:nvSpPr>
          <p:spPr>
            <a:xfrm>
              <a:off x="2640" y="1536"/>
              <a:ext cx="0" cy="1728"/>
            </a:xfrm>
            <a:prstGeom prst="line">
              <a:avLst/>
            </a:prstGeom>
            <a:ln w="38100" cap="flat" cmpd="sng">
              <a:solidFill>
                <a:schemeClr val="tx1"/>
              </a:solidFill>
              <a:prstDash val="solid"/>
              <a:round/>
              <a:headEnd type="oval" w="med" len="med"/>
              <a:tailEnd type="stealth" w="lg" len="lg"/>
            </a:ln>
          </p:spPr>
        </p:sp>
        <p:sp>
          <p:nvSpPr>
            <p:cNvPr id="68634" name="Line 26"/>
            <p:cNvSpPr/>
            <p:nvPr/>
          </p:nvSpPr>
          <p:spPr>
            <a:xfrm>
              <a:off x="2832" y="1152"/>
              <a:ext cx="0" cy="2112"/>
            </a:xfrm>
            <a:prstGeom prst="line">
              <a:avLst/>
            </a:prstGeom>
            <a:ln w="38100" cap="flat" cmpd="sng">
              <a:solidFill>
                <a:schemeClr val="tx1"/>
              </a:solidFill>
              <a:prstDash val="solid"/>
              <a:round/>
              <a:headEnd type="oval" w="med" len="med"/>
              <a:tailEnd type="stealth" w="lg" len="lg"/>
            </a:ln>
          </p:spPr>
        </p:sp>
        <p:sp>
          <p:nvSpPr>
            <p:cNvPr id="68635" name="Line 27"/>
            <p:cNvSpPr/>
            <p:nvPr/>
          </p:nvSpPr>
          <p:spPr>
            <a:xfrm flipV="1">
              <a:off x="3264" y="2688"/>
              <a:ext cx="0" cy="576"/>
            </a:xfrm>
            <a:prstGeom prst="line">
              <a:avLst/>
            </a:prstGeom>
            <a:ln w="38100" cap="flat" cmpd="sng">
              <a:solidFill>
                <a:schemeClr val="tx1"/>
              </a:solidFill>
              <a:prstDash val="solid"/>
              <a:round/>
              <a:headEnd type="none" w="med" len="med"/>
              <a:tailEnd type="stealth" w="lg" len="lg"/>
            </a:ln>
          </p:spPr>
        </p:sp>
        <p:sp>
          <p:nvSpPr>
            <p:cNvPr id="68636" name="Line 28"/>
            <p:cNvSpPr/>
            <p:nvPr/>
          </p:nvSpPr>
          <p:spPr>
            <a:xfrm flipV="1">
              <a:off x="3456" y="2304"/>
              <a:ext cx="0" cy="960"/>
            </a:xfrm>
            <a:prstGeom prst="line">
              <a:avLst/>
            </a:prstGeom>
            <a:ln w="38100" cap="flat" cmpd="sng">
              <a:solidFill>
                <a:schemeClr val="tx1"/>
              </a:solidFill>
              <a:prstDash val="solid"/>
              <a:round/>
              <a:headEnd type="none" w="med" len="med"/>
              <a:tailEnd type="stealth" w="lg" len="lg"/>
            </a:ln>
          </p:spPr>
        </p:sp>
        <p:sp>
          <p:nvSpPr>
            <p:cNvPr id="68637" name="Line 29"/>
            <p:cNvSpPr/>
            <p:nvPr/>
          </p:nvSpPr>
          <p:spPr>
            <a:xfrm>
              <a:off x="3648" y="1920"/>
              <a:ext cx="0" cy="1344"/>
            </a:xfrm>
            <a:prstGeom prst="line">
              <a:avLst/>
            </a:prstGeom>
            <a:ln w="38100" cap="flat" cmpd="sng">
              <a:solidFill>
                <a:schemeClr val="tx1"/>
              </a:solidFill>
              <a:prstDash val="solid"/>
              <a:round/>
              <a:headEnd type="oval" w="med" len="med"/>
              <a:tailEnd type="stealth" w="lg" len="lg"/>
            </a:ln>
          </p:spPr>
        </p:sp>
        <p:sp>
          <p:nvSpPr>
            <p:cNvPr id="68638" name="Line 30"/>
            <p:cNvSpPr/>
            <p:nvPr/>
          </p:nvSpPr>
          <p:spPr>
            <a:xfrm>
              <a:off x="3840" y="1536"/>
              <a:ext cx="0" cy="1728"/>
            </a:xfrm>
            <a:prstGeom prst="line">
              <a:avLst/>
            </a:prstGeom>
            <a:ln w="38100" cap="flat" cmpd="sng">
              <a:solidFill>
                <a:schemeClr val="tx1"/>
              </a:solidFill>
              <a:prstDash val="solid"/>
              <a:round/>
              <a:headEnd type="oval" w="med" len="med"/>
              <a:tailEnd type="stealth" w="lg" len="lg"/>
            </a:ln>
          </p:spPr>
        </p:sp>
        <p:sp>
          <p:nvSpPr>
            <p:cNvPr id="68639" name="Line 31"/>
            <p:cNvSpPr/>
            <p:nvPr/>
          </p:nvSpPr>
          <p:spPr>
            <a:xfrm>
              <a:off x="4032" y="1152"/>
              <a:ext cx="0" cy="2112"/>
            </a:xfrm>
            <a:prstGeom prst="line">
              <a:avLst/>
            </a:prstGeom>
            <a:ln w="38100" cap="flat" cmpd="sng">
              <a:solidFill>
                <a:schemeClr val="tx1"/>
              </a:solidFill>
              <a:prstDash val="solid"/>
              <a:round/>
              <a:headEnd type="oval" w="med" len="med"/>
              <a:tailEnd type="stealth" w="lg" len="lg"/>
            </a:ln>
          </p:spPr>
        </p:sp>
        <p:sp>
          <p:nvSpPr>
            <p:cNvPr id="68640" name="Line 32"/>
            <p:cNvSpPr/>
            <p:nvPr/>
          </p:nvSpPr>
          <p:spPr>
            <a:xfrm flipV="1">
              <a:off x="4608" y="2688"/>
              <a:ext cx="0" cy="576"/>
            </a:xfrm>
            <a:prstGeom prst="line">
              <a:avLst/>
            </a:prstGeom>
            <a:ln w="38100" cap="flat" cmpd="sng">
              <a:solidFill>
                <a:schemeClr val="tx1"/>
              </a:solidFill>
              <a:prstDash val="solid"/>
              <a:round/>
              <a:headEnd type="none" w="med" len="med"/>
              <a:tailEnd type="stealth" w="lg" len="lg"/>
            </a:ln>
          </p:spPr>
        </p:sp>
        <p:sp>
          <p:nvSpPr>
            <p:cNvPr id="68641" name="Line 33"/>
            <p:cNvSpPr/>
            <p:nvPr/>
          </p:nvSpPr>
          <p:spPr>
            <a:xfrm flipV="1">
              <a:off x="4800" y="2304"/>
              <a:ext cx="0" cy="960"/>
            </a:xfrm>
            <a:prstGeom prst="line">
              <a:avLst/>
            </a:prstGeom>
            <a:ln w="38100" cap="flat" cmpd="sng">
              <a:solidFill>
                <a:schemeClr val="tx1"/>
              </a:solidFill>
              <a:prstDash val="solid"/>
              <a:round/>
              <a:headEnd type="none" w="med" len="med"/>
              <a:tailEnd type="stealth" w="lg" len="lg"/>
            </a:ln>
          </p:spPr>
        </p:sp>
        <p:sp>
          <p:nvSpPr>
            <p:cNvPr id="68642" name="Line 34"/>
            <p:cNvSpPr/>
            <p:nvPr/>
          </p:nvSpPr>
          <p:spPr>
            <a:xfrm>
              <a:off x="4992" y="1920"/>
              <a:ext cx="0" cy="1344"/>
            </a:xfrm>
            <a:prstGeom prst="line">
              <a:avLst/>
            </a:prstGeom>
            <a:ln w="38100" cap="flat" cmpd="sng">
              <a:solidFill>
                <a:schemeClr val="tx1"/>
              </a:solidFill>
              <a:prstDash val="solid"/>
              <a:round/>
              <a:headEnd type="oval" w="med" len="med"/>
              <a:tailEnd type="stealth" w="lg" len="lg"/>
            </a:ln>
          </p:spPr>
        </p:sp>
        <p:sp>
          <p:nvSpPr>
            <p:cNvPr id="68643" name="Line 35"/>
            <p:cNvSpPr/>
            <p:nvPr/>
          </p:nvSpPr>
          <p:spPr>
            <a:xfrm>
              <a:off x="5184" y="1536"/>
              <a:ext cx="0" cy="1728"/>
            </a:xfrm>
            <a:prstGeom prst="line">
              <a:avLst/>
            </a:prstGeom>
            <a:ln w="38100" cap="flat" cmpd="sng">
              <a:solidFill>
                <a:schemeClr val="tx1"/>
              </a:solidFill>
              <a:prstDash val="solid"/>
              <a:round/>
              <a:headEnd type="oval" w="med" len="med"/>
              <a:tailEnd type="stealth" w="lg" len="lg"/>
            </a:ln>
          </p:spPr>
        </p:sp>
        <p:sp>
          <p:nvSpPr>
            <p:cNvPr id="68644" name="Line 36"/>
            <p:cNvSpPr/>
            <p:nvPr/>
          </p:nvSpPr>
          <p:spPr>
            <a:xfrm>
              <a:off x="5376" y="1152"/>
              <a:ext cx="0" cy="2112"/>
            </a:xfrm>
            <a:prstGeom prst="line">
              <a:avLst/>
            </a:prstGeom>
            <a:ln w="38100" cap="flat" cmpd="sng">
              <a:solidFill>
                <a:schemeClr val="tx1"/>
              </a:solidFill>
              <a:prstDash val="solid"/>
              <a:round/>
              <a:headEnd type="oval" w="med" len="med"/>
              <a:tailEnd type="stealth" w="lg" len="lg"/>
            </a:ln>
          </p:spPr>
        </p:sp>
      </p:grpSp>
      <p:grpSp>
        <p:nvGrpSpPr>
          <p:cNvPr id="4" name="Group 38"/>
          <p:cNvGrpSpPr/>
          <p:nvPr/>
        </p:nvGrpSpPr>
        <p:grpSpPr>
          <a:xfrm>
            <a:off x="2192338" y="3184525"/>
            <a:ext cx="6934200" cy="2133600"/>
            <a:chOff x="1680" y="2160"/>
            <a:chExt cx="4368" cy="1344"/>
          </a:xfrm>
        </p:grpSpPr>
        <p:grpSp>
          <p:nvGrpSpPr>
            <p:cNvPr id="68646" name="Group 39"/>
            <p:cNvGrpSpPr/>
            <p:nvPr/>
          </p:nvGrpSpPr>
          <p:grpSpPr>
            <a:xfrm>
              <a:off x="2736" y="2160"/>
              <a:ext cx="2544" cy="1344"/>
              <a:chOff x="2736" y="2160"/>
              <a:chExt cx="2544" cy="1344"/>
            </a:xfrm>
          </p:grpSpPr>
          <p:sp>
            <p:nvSpPr>
              <p:cNvPr id="68647" name="Line 40"/>
              <p:cNvSpPr/>
              <p:nvPr/>
            </p:nvSpPr>
            <p:spPr>
              <a:xfrm>
                <a:off x="2736" y="2160"/>
                <a:ext cx="0" cy="1344"/>
              </a:xfrm>
              <a:prstGeom prst="line">
                <a:avLst/>
              </a:prstGeom>
              <a:ln w="76200" cap="flat" cmpd="sng">
                <a:solidFill>
                  <a:schemeClr val="folHlink"/>
                </a:solidFill>
                <a:prstDash val="solid"/>
                <a:round/>
                <a:headEnd type="oval" w="med" len="med"/>
                <a:tailEnd type="stealth" w="med" len="med"/>
              </a:ln>
            </p:spPr>
          </p:sp>
          <p:sp>
            <p:nvSpPr>
              <p:cNvPr id="68648" name="Line 41"/>
              <p:cNvSpPr/>
              <p:nvPr/>
            </p:nvSpPr>
            <p:spPr>
              <a:xfrm>
                <a:off x="3936" y="2160"/>
                <a:ext cx="0" cy="1344"/>
              </a:xfrm>
              <a:prstGeom prst="line">
                <a:avLst/>
              </a:prstGeom>
              <a:ln w="76200" cap="flat" cmpd="sng">
                <a:solidFill>
                  <a:schemeClr val="folHlink"/>
                </a:solidFill>
                <a:prstDash val="solid"/>
                <a:round/>
                <a:headEnd type="oval" w="med" len="med"/>
                <a:tailEnd type="stealth" w="med" len="med"/>
              </a:ln>
            </p:spPr>
          </p:sp>
          <p:sp>
            <p:nvSpPr>
              <p:cNvPr id="68649" name="Line 42"/>
              <p:cNvSpPr/>
              <p:nvPr/>
            </p:nvSpPr>
            <p:spPr>
              <a:xfrm>
                <a:off x="5280" y="2160"/>
                <a:ext cx="0" cy="1344"/>
              </a:xfrm>
              <a:prstGeom prst="line">
                <a:avLst/>
              </a:prstGeom>
              <a:ln w="76200" cap="flat" cmpd="sng">
                <a:solidFill>
                  <a:schemeClr val="folHlink"/>
                </a:solidFill>
                <a:prstDash val="solid"/>
                <a:round/>
                <a:headEnd type="oval" w="med" len="med"/>
                <a:tailEnd type="stealth" w="med" len="med"/>
              </a:ln>
            </p:spPr>
          </p:sp>
        </p:grpSp>
        <p:sp>
          <p:nvSpPr>
            <p:cNvPr id="68650" name="Line 43"/>
            <p:cNvSpPr/>
            <p:nvPr/>
          </p:nvSpPr>
          <p:spPr>
            <a:xfrm>
              <a:off x="1680" y="2160"/>
              <a:ext cx="4368" cy="0"/>
            </a:xfrm>
            <a:prstGeom prst="line">
              <a:avLst/>
            </a:prstGeom>
            <a:ln w="76200" cap="flat" cmpd="sng">
              <a:solidFill>
                <a:schemeClr val="folHlink"/>
              </a:solidFill>
              <a:prstDash val="solid"/>
              <a:round/>
              <a:headEnd type="none" w="med" len="med"/>
              <a:tailEnd type="none" w="med" len="med"/>
            </a:ln>
          </p:spPr>
        </p:sp>
      </p:grpSp>
      <p:grpSp>
        <p:nvGrpSpPr>
          <p:cNvPr id="6" name="Group 44"/>
          <p:cNvGrpSpPr/>
          <p:nvPr/>
        </p:nvGrpSpPr>
        <p:grpSpPr>
          <a:xfrm>
            <a:off x="2192338" y="3184525"/>
            <a:ext cx="6934200" cy="2133600"/>
            <a:chOff x="1392" y="1920"/>
            <a:chExt cx="4368" cy="1344"/>
          </a:xfrm>
        </p:grpSpPr>
        <p:grpSp>
          <p:nvGrpSpPr>
            <p:cNvPr id="68652" name="Group 45"/>
            <p:cNvGrpSpPr/>
            <p:nvPr/>
          </p:nvGrpSpPr>
          <p:grpSpPr>
            <a:xfrm>
              <a:off x="2448" y="1920"/>
              <a:ext cx="2544" cy="1344"/>
              <a:chOff x="2448" y="1920"/>
              <a:chExt cx="2544" cy="1344"/>
            </a:xfrm>
          </p:grpSpPr>
          <p:sp>
            <p:nvSpPr>
              <p:cNvPr id="68653" name="Line 46"/>
              <p:cNvSpPr/>
              <p:nvPr/>
            </p:nvSpPr>
            <p:spPr>
              <a:xfrm>
                <a:off x="2448" y="1920"/>
                <a:ext cx="0" cy="1344"/>
              </a:xfrm>
              <a:prstGeom prst="line">
                <a:avLst/>
              </a:prstGeom>
              <a:ln w="76200" cap="flat" cmpd="sng">
                <a:solidFill>
                  <a:srgbClr val="C28F00"/>
                </a:solidFill>
                <a:prstDash val="solid"/>
                <a:round/>
                <a:headEnd type="oval" w="med" len="med"/>
                <a:tailEnd type="stealth" w="med" len="med"/>
              </a:ln>
            </p:spPr>
          </p:sp>
          <p:sp>
            <p:nvSpPr>
              <p:cNvPr id="68654" name="Line 47"/>
              <p:cNvSpPr/>
              <p:nvPr/>
            </p:nvSpPr>
            <p:spPr>
              <a:xfrm>
                <a:off x="3648" y="1920"/>
                <a:ext cx="0" cy="1344"/>
              </a:xfrm>
              <a:prstGeom prst="line">
                <a:avLst/>
              </a:prstGeom>
              <a:ln w="76200" cap="flat" cmpd="sng">
                <a:solidFill>
                  <a:srgbClr val="C28F00"/>
                </a:solidFill>
                <a:prstDash val="solid"/>
                <a:round/>
                <a:headEnd type="oval" w="med" len="med"/>
                <a:tailEnd type="stealth" w="med" len="med"/>
              </a:ln>
            </p:spPr>
          </p:sp>
          <p:sp>
            <p:nvSpPr>
              <p:cNvPr id="68655" name="Line 48"/>
              <p:cNvSpPr/>
              <p:nvPr/>
            </p:nvSpPr>
            <p:spPr>
              <a:xfrm>
                <a:off x="4992" y="1920"/>
                <a:ext cx="0" cy="1344"/>
              </a:xfrm>
              <a:prstGeom prst="line">
                <a:avLst/>
              </a:prstGeom>
              <a:ln w="76200" cap="flat" cmpd="sng">
                <a:solidFill>
                  <a:srgbClr val="C28F00"/>
                </a:solidFill>
                <a:prstDash val="solid"/>
                <a:round/>
                <a:headEnd type="oval" w="med" len="med"/>
                <a:tailEnd type="stealth" w="med" len="med"/>
              </a:ln>
            </p:spPr>
          </p:sp>
        </p:grpSp>
        <p:sp>
          <p:nvSpPr>
            <p:cNvPr id="68656" name="Line 49"/>
            <p:cNvSpPr/>
            <p:nvPr/>
          </p:nvSpPr>
          <p:spPr>
            <a:xfrm>
              <a:off x="1392" y="1920"/>
              <a:ext cx="4368" cy="0"/>
            </a:xfrm>
            <a:prstGeom prst="line">
              <a:avLst/>
            </a:prstGeom>
            <a:ln w="76200" cap="flat" cmpd="sng">
              <a:solidFill>
                <a:srgbClr val="C28F00"/>
              </a:solidFill>
              <a:prstDash val="solid"/>
              <a:round/>
              <a:headEnd type="none" w="med" len="med"/>
              <a:tailEnd type="none" w="med" len="med"/>
            </a:ln>
          </p:spPr>
        </p:sp>
      </p:grpSp>
      <p:sp>
        <p:nvSpPr>
          <p:cNvPr id="124" name="Line 50"/>
          <p:cNvSpPr/>
          <p:nvPr/>
        </p:nvSpPr>
        <p:spPr>
          <a:xfrm flipV="1">
            <a:off x="5468938" y="3794125"/>
            <a:ext cx="0" cy="1524000"/>
          </a:xfrm>
          <a:prstGeom prst="line">
            <a:avLst/>
          </a:prstGeom>
          <a:ln w="76200" cap="flat" cmpd="sng">
            <a:solidFill>
              <a:srgbClr val="C00000"/>
            </a:solidFill>
            <a:prstDash val="solid"/>
            <a:round/>
            <a:headEnd type="none" w="med" len="med"/>
            <a:tailEnd type="stealth" w="med" len="med"/>
          </a:ln>
        </p:spPr>
      </p:sp>
      <p:grpSp>
        <p:nvGrpSpPr>
          <p:cNvPr id="8" name="Group 51"/>
          <p:cNvGrpSpPr/>
          <p:nvPr/>
        </p:nvGrpSpPr>
        <p:grpSpPr>
          <a:xfrm>
            <a:off x="5164138" y="4403725"/>
            <a:ext cx="2133600" cy="914400"/>
            <a:chOff x="3264" y="2688"/>
            <a:chExt cx="1344" cy="576"/>
          </a:xfrm>
        </p:grpSpPr>
        <p:sp>
          <p:nvSpPr>
            <p:cNvPr id="68659" name="Line 52"/>
            <p:cNvSpPr/>
            <p:nvPr/>
          </p:nvSpPr>
          <p:spPr>
            <a:xfrm flipV="1">
              <a:off x="4608" y="2688"/>
              <a:ext cx="0" cy="576"/>
            </a:xfrm>
            <a:prstGeom prst="line">
              <a:avLst/>
            </a:prstGeom>
            <a:ln w="76200" cap="flat" cmpd="sng">
              <a:solidFill>
                <a:srgbClr val="C00000"/>
              </a:solidFill>
              <a:prstDash val="solid"/>
              <a:round/>
              <a:headEnd type="none" w="med" len="med"/>
              <a:tailEnd type="stealth" w="med" len="med"/>
            </a:ln>
          </p:spPr>
        </p:sp>
        <p:sp>
          <p:nvSpPr>
            <p:cNvPr id="68660" name="Line 53"/>
            <p:cNvSpPr/>
            <p:nvPr/>
          </p:nvSpPr>
          <p:spPr>
            <a:xfrm flipV="1">
              <a:off x="3264" y="2688"/>
              <a:ext cx="0" cy="576"/>
            </a:xfrm>
            <a:prstGeom prst="line">
              <a:avLst/>
            </a:prstGeom>
            <a:ln w="76200" cap="flat" cmpd="sng">
              <a:solidFill>
                <a:srgbClr val="C00000"/>
              </a:solidFill>
              <a:prstDash val="solid"/>
              <a:round/>
              <a:headEnd type="none" w="med" len="med"/>
              <a:tailEnd type="stealth" w="med" len="med"/>
            </a:ln>
          </p:spPr>
        </p:sp>
      </p:grpSp>
      <p:sp>
        <p:nvSpPr>
          <p:cNvPr id="128" name="Line 54"/>
          <p:cNvSpPr/>
          <p:nvPr/>
        </p:nvSpPr>
        <p:spPr>
          <a:xfrm>
            <a:off x="2192338" y="4403725"/>
            <a:ext cx="5105400" cy="0"/>
          </a:xfrm>
          <a:prstGeom prst="line">
            <a:avLst/>
          </a:prstGeom>
          <a:ln w="76200" cap="flat" cmpd="sng">
            <a:solidFill>
              <a:srgbClr val="C00000"/>
            </a:solidFill>
            <a:prstDash val="solid"/>
            <a:round/>
            <a:headEnd type="stealth" w="med" len="med"/>
            <a:tailEnd type="none" w="med" len="med"/>
          </a:ln>
        </p:spPr>
      </p:sp>
      <p:grpSp>
        <p:nvGrpSpPr>
          <p:cNvPr id="9" name="Group 55"/>
          <p:cNvGrpSpPr/>
          <p:nvPr/>
        </p:nvGrpSpPr>
        <p:grpSpPr>
          <a:xfrm>
            <a:off x="2192338" y="3184525"/>
            <a:ext cx="6934200" cy="2133600"/>
            <a:chOff x="1392" y="1920"/>
            <a:chExt cx="4368" cy="1344"/>
          </a:xfrm>
        </p:grpSpPr>
        <p:grpSp>
          <p:nvGrpSpPr>
            <p:cNvPr id="68663" name="Group 56"/>
            <p:cNvGrpSpPr/>
            <p:nvPr/>
          </p:nvGrpSpPr>
          <p:grpSpPr>
            <a:xfrm>
              <a:off x="2448" y="1920"/>
              <a:ext cx="2544" cy="1344"/>
              <a:chOff x="2448" y="1920"/>
              <a:chExt cx="2544" cy="1344"/>
            </a:xfrm>
          </p:grpSpPr>
          <p:sp>
            <p:nvSpPr>
              <p:cNvPr id="68664" name="Line 57"/>
              <p:cNvSpPr/>
              <p:nvPr/>
            </p:nvSpPr>
            <p:spPr>
              <a:xfrm>
                <a:off x="2448" y="1920"/>
                <a:ext cx="0" cy="1344"/>
              </a:xfrm>
              <a:prstGeom prst="line">
                <a:avLst/>
              </a:prstGeom>
              <a:ln w="76200" cap="flat" cmpd="sng">
                <a:solidFill>
                  <a:srgbClr val="C00000"/>
                </a:solidFill>
                <a:prstDash val="solid"/>
                <a:round/>
                <a:headEnd type="oval" w="med" len="med"/>
                <a:tailEnd type="stealth" w="med" len="med"/>
              </a:ln>
            </p:spPr>
          </p:sp>
          <p:sp>
            <p:nvSpPr>
              <p:cNvPr id="68665" name="Line 58"/>
              <p:cNvSpPr/>
              <p:nvPr/>
            </p:nvSpPr>
            <p:spPr>
              <a:xfrm>
                <a:off x="3648" y="1920"/>
                <a:ext cx="0" cy="1344"/>
              </a:xfrm>
              <a:prstGeom prst="line">
                <a:avLst/>
              </a:prstGeom>
              <a:ln w="76200" cap="flat" cmpd="sng">
                <a:solidFill>
                  <a:srgbClr val="C00000"/>
                </a:solidFill>
                <a:prstDash val="solid"/>
                <a:round/>
                <a:headEnd type="oval" w="med" len="med"/>
                <a:tailEnd type="stealth" w="med" len="med"/>
              </a:ln>
            </p:spPr>
          </p:sp>
          <p:sp>
            <p:nvSpPr>
              <p:cNvPr id="68666" name="Line 59"/>
              <p:cNvSpPr/>
              <p:nvPr/>
            </p:nvSpPr>
            <p:spPr>
              <a:xfrm>
                <a:off x="4992" y="1920"/>
                <a:ext cx="0" cy="1344"/>
              </a:xfrm>
              <a:prstGeom prst="line">
                <a:avLst/>
              </a:prstGeom>
              <a:ln w="76200" cap="flat" cmpd="sng">
                <a:solidFill>
                  <a:srgbClr val="C00000"/>
                </a:solidFill>
                <a:prstDash val="solid"/>
                <a:round/>
                <a:headEnd type="oval" w="med" len="med"/>
                <a:tailEnd type="stealth" w="med" len="med"/>
              </a:ln>
            </p:spPr>
          </p:sp>
        </p:grpSp>
        <p:sp>
          <p:nvSpPr>
            <p:cNvPr id="68667" name="Line 60"/>
            <p:cNvSpPr/>
            <p:nvPr/>
          </p:nvSpPr>
          <p:spPr>
            <a:xfrm>
              <a:off x="1392" y="1920"/>
              <a:ext cx="4368" cy="0"/>
            </a:xfrm>
            <a:prstGeom prst="line">
              <a:avLst/>
            </a:prstGeom>
            <a:ln w="76200" cap="flat" cmpd="sng">
              <a:solidFill>
                <a:srgbClr val="C00000"/>
              </a:solidFill>
              <a:prstDash val="solid"/>
              <a:round/>
              <a:headEnd type="none" w="med" len="med"/>
              <a:tailEnd type="none" w="med" len="med"/>
            </a:ln>
          </p:spPr>
        </p:sp>
      </p:grpSp>
      <p:sp>
        <p:nvSpPr>
          <p:cNvPr id="135" name="Line 61"/>
          <p:cNvSpPr/>
          <p:nvPr/>
        </p:nvSpPr>
        <p:spPr>
          <a:xfrm>
            <a:off x="2192338" y="3794125"/>
            <a:ext cx="3276600" cy="0"/>
          </a:xfrm>
          <a:prstGeom prst="line">
            <a:avLst/>
          </a:prstGeom>
          <a:ln w="76200" cap="flat" cmpd="sng">
            <a:solidFill>
              <a:srgbClr val="C00000"/>
            </a:solidFill>
            <a:prstDash val="solid"/>
            <a:round/>
            <a:headEnd type="stealth" w="med" len="med"/>
            <a:tailEnd type="none" w="med" len="med"/>
          </a:ln>
        </p:spPr>
      </p:sp>
      <p:sp>
        <p:nvSpPr>
          <p:cNvPr id="136" name="Rectangle 62"/>
          <p:cNvSpPr/>
          <p:nvPr/>
        </p:nvSpPr>
        <p:spPr>
          <a:xfrm>
            <a:off x="4935538" y="5318125"/>
            <a:ext cx="1676400" cy="838200"/>
          </a:xfrm>
          <a:prstGeom prst="rect">
            <a:avLst/>
          </a:prstGeom>
          <a:solidFill>
            <a:srgbClr val="C00000"/>
          </a:solidFill>
          <a:ln w="9525" cap="flat" cmpd="sng">
            <a:solidFill>
              <a:srgbClr val="C00000"/>
            </a:solidFill>
            <a:prstDash val="solid"/>
            <a:miter/>
            <a:headEnd type="none" w="med" len="med"/>
            <a:tailEnd type="none" w="med" len="med"/>
          </a:ln>
        </p:spPr>
        <p:txBody>
          <a:bodyPr wrap="none" anchor="ctr" anchorCtr="0"/>
          <a:p>
            <a:pPr algn="ctr"/>
            <a:r>
              <a:rPr lang="en-US" altLang="zh-CN" sz="2400" dirty="0">
                <a:solidFill>
                  <a:schemeClr val="bg2"/>
                </a:solidFill>
                <a:latin typeface="Times New Roman" panose="02020603050405020304" pitchFamily="18" charset="0"/>
                <a:ea typeface="宋体" panose="02010600030101010101" pitchFamily="2" charset="-122"/>
              </a:rPr>
              <a:t>I/O</a:t>
            </a:r>
            <a:r>
              <a:rPr lang="zh-CN" altLang="en-US" sz="2400" dirty="0">
                <a:solidFill>
                  <a:schemeClr val="bg2"/>
                </a:solidFill>
                <a:latin typeface="Times New Roman" panose="02020603050405020304" pitchFamily="18" charset="0"/>
                <a:ea typeface="宋体" panose="02010600030101010101" pitchFamily="2" charset="-122"/>
              </a:rPr>
              <a:t>接口1</a:t>
            </a:r>
            <a:endParaRPr lang="zh-CN" altLang="en-US" sz="2400" dirty="0">
              <a:solidFill>
                <a:schemeClr val="bg2"/>
              </a:solidFill>
              <a:latin typeface="Times New Roman" panose="02020603050405020304" pitchFamily="18" charset="0"/>
              <a:ea typeface="宋体" panose="02010600030101010101" pitchFamily="2" charset="-122"/>
            </a:endParaRPr>
          </a:p>
        </p:txBody>
      </p:sp>
      <p:grpSp>
        <p:nvGrpSpPr>
          <p:cNvPr id="11" name="Group 64"/>
          <p:cNvGrpSpPr/>
          <p:nvPr/>
        </p:nvGrpSpPr>
        <p:grpSpPr>
          <a:xfrm>
            <a:off x="22225" y="3870325"/>
            <a:ext cx="1143000" cy="1600200"/>
            <a:chOff x="25" y="2352"/>
            <a:chExt cx="720" cy="1008"/>
          </a:xfrm>
        </p:grpSpPr>
        <p:sp>
          <p:nvSpPr>
            <p:cNvPr id="68671" name="Rectangle 65"/>
            <p:cNvSpPr/>
            <p:nvPr/>
          </p:nvSpPr>
          <p:spPr>
            <a:xfrm>
              <a:off x="192" y="2352"/>
              <a:ext cx="384" cy="480"/>
            </a:xfrm>
            <a:prstGeom prst="rect">
              <a:avLst/>
            </a:prstGeom>
            <a:noFill/>
            <a:ln w="28575" cap="flat" cmpd="sng">
              <a:solidFill>
                <a:schemeClr val="folHlink"/>
              </a:solidFill>
              <a:prstDash val="solid"/>
              <a:miter/>
              <a:headEnd type="none" w="med" len="med"/>
              <a:tailEnd type="none" w="med" len="med"/>
            </a:ln>
          </p:spPr>
          <p:txBody>
            <a:bodyPr wrap="none" anchor="ctr" anchorCtr="0"/>
            <a:p>
              <a:pPr algn="ctr"/>
              <a:endParaRPr lang="zh-CN" altLang="en-US" sz="3200" dirty="0">
                <a:latin typeface="Times New Roman" panose="02020603050405020304" pitchFamily="18" charset="0"/>
                <a:ea typeface="宋体" panose="02010600030101010101" pitchFamily="2" charset="-122"/>
              </a:endParaRPr>
            </a:p>
          </p:txBody>
        </p:sp>
        <p:grpSp>
          <p:nvGrpSpPr>
            <p:cNvPr id="68672" name="Group 66"/>
            <p:cNvGrpSpPr/>
            <p:nvPr/>
          </p:nvGrpSpPr>
          <p:grpSpPr>
            <a:xfrm>
              <a:off x="25" y="2976"/>
              <a:ext cx="720" cy="384"/>
              <a:chOff x="25" y="2976"/>
              <a:chExt cx="720" cy="384"/>
            </a:xfrm>
          </p:grpSpPr>
          <p:sp>
            <p:nvSpPr>
              <p:cNvPr id="68673" name="Text Box 67"/>
              <p:cNvSpPr txBox="1"/>
              <p:nvPr/>
            </p:nvSpPr>
            <p:spPr>
              <a:xfrm>
                <a:off x="45" y="3053"/>
                <a:ext cx="633" cy="262"/>
              </a:xfrm>
              <a:prstGeom prst="rect">
                <a:avLst/>
              </a:prstGeom>
              <a:noFill/>
              <a:ln w="9525">
                <a:noFill/>
              </a:ln>
            </p:spPr>
            <p:txBody>
              <a:bodyPr wrap="none" lIns="0" tIns="46800" rIns="0" bIns="0" anchor="t" anchorCtr="0">
                <a:spAutoFit/>
              </a:bodyPr>
              <a:p>
                <a:r>
                  <a:rPr lang="zh-CN" altLang="en-US" sz="2400" dirty="0">
                    <a:latin typeface="Times New Roman" panose="02020603050405020304" pitchFamily="18" charset="0"/>
                    <a:ea typeface="宋体" panose="02010600030101010101" pitchFamily="2" charset="-122"/>
                  </a:rPr>
                  <a:t> 计数器</a:t>
                </a:r>
                <a:endParaRPr lang="zh-CN" altLang="en-US" sz="2400" dirty="0">
                  <a:latin typeface="Times New Roman" panose="02020603050405020304" pitchFamily="18" charset="0"/>
                  <a:ea typeface="宋体" panose="02010600030101010101" pitchFamily="2" charset="-122"/>
                </a:endParaRPr>
              </a:p>
            </p:txBody>
          </p:sp>
          <p:sp>
            <p:nvSpPr>
              <p:cNvPr id="68674" name="AutoShape 68"/>
              <p:cNvSpPr/>
              <p:nvPr/>
            </p:nvSpPr>
            <p:spPr>
              <a:xfrm>
                <a:off x="25" y="2976"/>
                <a:ext cx="720" cy="384"/>
              </a:xfrm>
              <a:prstGeom prst="wedgeRoundRectCallout">
                <a:avLst>
                  <a:gd name="adj1" fmla="val 73194"/>
                  <a:gd name="adj2" fmla="val 97398"/>
                  <a:gd name="adj3" fmla="val 16667"/>
                </a:avLst>
              </a:prstGeom>
              <a:noFill/>
              <a:ln w="9525" cap="flat" cmpd="sng">
                <a:solidFill>
                  <a:srgbClr val="C00000"/>
                </a:solidFill>
                <a:prstDash val="solid"/>
                <a:miter/>
                <a:headEnd type="none" w="med" len="med"/>
                <a:tailEnd type="none" w="med" len="med"/>
              </a:ln>
            </p:spPr>
            <p:txBody>
              <a:bodyPr anchor="t" anchorCtr="0"/>
              <a:p>
                <a:pPr algn="ctr"/>
                <a:endParaRPr lang="zh-CN" altLang="en-US" sz="2400" dirty="0">
                  <a:latin typeface="Times New Roman" panose="02020603050405020304" pitchFamily="18" charset="0"/>
                  <a:ea typeface="宋体" panose="02010600030101010101" pitchFamily="2" charset="-122"/>
                </a:endParaRPr>
              </a:p>
            </p:txBody>
          </p:sp>
        </p:grpSp>
      </p:grpSp>
      <p:sp>
        <p:nvSpPr>
          <p:cNvPr id="142" name="Text Box 69"/>
          <p:cNvSpPr txBox="1"/>
          <p:nvPr/>
        </p:nvSpPr>
        <p:spPr>
          <a:xfrm>
            <a:off x="6688138" y="2727325"/>
            <a:ext cx="1611312" cy="427038"/>
          </a:xfrm>
          <a:prstGeom prst="rect">
            <a:avLst/>
          </a:prstGeom>
          <a:noFill/>
          <a:ln w="9525">
            <a:noFill/>
          </a:ln>
        </p:spPr>
        <p:txBody>
          <a:bodyPr anchor="t" anchorCtr="0">
            <a:spAutoFit/>
          </a:bodyPr>
          <a:p>
            <a:r>
              <a:rPr lang="zh-CN" altLang="en-US" sz="2200" dirty="0">
                <a:solidFill>
                  <a:srgbClr val="C00000"/>
                </a:solidFill>
                <a:latin typeface="Times New Roman" panose="02020603050405020304" pitchFamily="18" charset="0"/>
                <a:ea typeface="宋体" panose="02010600030101010101" pitchFamily="2" charset="-122"/>
              </a:rPr>
              <a:t>设备地址</a:t>
            </a:r>
            <a:endParaRPr lang="zh-CN" altLang="en-US" sz="2200" dirty="0">
              <a:solidFill>
                <a:srgbClr val="C00000"/>
              </a:solidFill>
              <a:latin typeface="Times New Roman" panose="02020603050405020304" pitchFamily="18" charset="0"/>
              <a:ea typeface="宋体" panose="02010600030101010101" pitchFamily="2" charset="-122"/>
            </a:endParaRPr>
          </a:p>
        </p:txBody>
      </p:sp>
      <p:grpSp>
        <p:nvGrpSpPr>
          <p:cNvPr id="13" name="Group 70"/>
          <p:cNvGrpSpPr/>
          <p:nvPr/>
        </p:nvGrpSpPr>
        <p:grpSpPr>
          <a:xfrm>
            <a:off x="287338" y="3867150"/>
            <a:ext cx="685800" cy="762000"/>
            <a:chOff x="2592" y="3840"/>
            <a:chExt cx="432" cy="480"/>
          </a:xfrm>
        </p:grpSpPr>
        <p:sp>
          <p:nvSpPr>
            <p:cNvPr id="68677" name="Rectangle 71"/>
            <p:cNvSpPr/>
            <p:nvPr/>
          </p:nvSpPr>
          <p:spPr>
            <a:xfrm>
              <a:off x="2592" y="3840"/>
              <a:ext cx="384" cy="480"/>
            </a:xfrm>
            <a:prstGeom prst="rect">
              <a:avLst/>
            </a:prstGeom>
            <a:solidFill>
              <a:srgbClr val="C00000"/>
            </a:solidFill>
            <a:ln w="28575" cap="flat" cmpd="sng">
              <a:solidFill>
                <a:srgbClr val="C00000"/>
              </a:solidFill>
              <a:prstDash val="solid"/>
              <a:miter/>
              <a:headEnd type="none" w="med" len="med"/>
              <a:tailEnd type="none" w="med" len="med"/>
            </a:ln>
          </p:spPr>
          <p:txBody>
            <a:bodyPr wrap="none" anchor="ctr" anchorCtr="0"/>
            <a:p>
              <a:pPr algn="ctr"/>
              <a:endParaRPr lang="zh-CN" altLang="en-US" sz="3200" dirty="0">
                <a:latin typeface="Times New Roman" panose="02020603050405020304" pitchFamily="18" charset="0"/>
                <a:ea typeface="宋体" panose="02010600030101010101" pitchFamily="2" charset="-122"/>
              </a:endParaRPr>
            </a:p>
          </p:txBody>
        </p:sp>
        <p:sp>
          <p:nvSpPr>
            <p:cNvPr id="68678" name="Text Box 72"/>
            <p:cNvSpPr txBox="1"/>
            <p:nvPr/>
          </p:nvSpPr>
          <p:spPr>
            <a:xfrm>
              <a:off x="2592" y="3888"/>
              <a:ext cx="432" cy="365"/>
            </a:xfrm>
            <a:prstGeom prst="rect">
              <a:avLst/>
            </a:prstGeom>
            <a:noFill/>
            <a:ln w="9525">
              <a:noFill/>
            </a:ln>
          </p:spPr>
          <p:txBody>
            <a:bodyPr anchor="t" anchorCtr="0">
              <a:spAutoFit/>
            </a:bodyPr>
            <a:p>
              <a:r>
                <a:rPr lang="zh-CN" altLang="en-US" sz="3200" dirty="0">
                  <a:solidFill>
                    <a:schemeClr val="bg2"/>
                  </a:solidFill>
                  <a:latin typeface="Times New Roman" panose="02020603050405020304" pitchFamily="18" charset="0"/>
                  <a:ea typeface="宋体" panose="02010600030101010101" pitchFamily="2" charset="-122"/>
                </a:rPr>
                <a:t> 1</a:t>
              </a:r>
              <a:endParaRPr lang="zh-CN" altLang="en-US" sz="3200" dirty="0">
                <a:solidFill>
                  <a:schemeClr val="bg2"/>
                </a:solidFill>
                <a:latin typeface="Times New Roman" panose="02020603050405020304" pitchFamily="18" charset="0"/>
                <a:ea typeface="宋体" panose="02010600030101010101" pitchFamily="2" charset="-122"/>
              </a:endParaRPr>
            </a:p>
          </p:txBody>
        </p:sp>
      </p:grpSp>
      <p:sp>
        <p:nvSpPr>
          <p:cNvPr id="68679" name="矩形 8"/>
          <p:cNvSpPr/>
          <p:nvPr/>
        </p:nvSpPr>
        <p:spPr>
          <a:xfrm>
            <a:off x="8016875" y="130175"/>
            <a:ext cx="98425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blinds(horizontal)">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par>
                          <p:cTn id="23" fill="hold">
                            <p:stCondLst>
                              <p:cond delay="500"/>
                            </p:stCondLst>
                            <p:childTnLst>
                              <p:par>
                                <p:cTn id="24" presetID="12" presetClass="entr" presetSubtype="2" fill="hold" nodeType="after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slide(fromRight)">
                                      <p:cBhvr>
                                        <p:cTn id="26" dur="500"/>
                                        <p:tgtEl>
                                          <p:spTgt spid="1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strips(downRigh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strips(downRight)">
                                      <p:cBhvr>
                                        <p:cTn id="46" dur="500"/>
                                        <p:tgtEl>
                                          <p:spTgt spid="6"/>
                                        </p:tgtEl>
                                      </p:cBhvr>
                                    </p:animEffect>
                                  </p:childTnLst>
                                </p:cTn>
                              </p:par>
                            </p:childTnLst>
                          </p:cTn>
                        </p:par>
                        <p:par>
                          <p:cTn id="47" fill="hold">
                            <p:stCondLst>
                              <p:cond delay="500"/>
                            </p:stCondLst>
                            <p:childTnLst>
                              <p:par>
                                <p:cTn id="48" presetID="18" presetClass="entr" presetSubtype="6"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strips(downRigh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36"/>
                                        </p:tgtEl>
                                        <p:attrNameLst>
                                          <p:attrName>style.visibility</p:attrName>
                                        </p:attrNameLst>
                                      </p:cBhvr>
                                      <p:to>
                                        <p:strVal val="visible"/>
                                      </p:to>
                                    </p:set>
                                    <p:animEffect transition="in" filter="box(out)">
                                      <p:cBhvr>
                                        <p:cTn id="55" dur="500"/>
                                        <p:tgtEl>
                                          <p:spTgt spid="13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24"/>
                                        </p:tgtEl>
                                        <p:attrNameLst>
                                          <p:attrName>style.visibility</p:attrName>
                                        </p:attrNameLst>
                                      </p:cBhvr>
                                      <p:to>
                                        <p:strVal val="visible"/>
                                      </p:to>
                                    </p:set>
                                    <p:animEffect transition="in" filter="slide(fromBottom)">
                                      <p:cBhvr>
                                        <p:cTn id="60" dur="500"/>
                                        <p:tgtEl>
                                          <p:spTgt spid="124"/>
                                        </p:tgtEl>
                                      </p:cBhvr>
                                    </p:animEffect>
                                  </p:childTnLst>
                                </p:cTn>
                              </p:par>
                            </p:childTnLst>
                          </p:cTn>
                        </p:par>
                        <p:par>
                          <p:cTn id="61" fill="hold">
                            <p:stCondLst>
                              <p:cond delay="500"/>
                            </p:stCondLst>
                            <p:childTnLst>
                              <p:par>
                                <p:cTn id="62" presetID="12" presetClass="entr" presetSubtype="2" fill="hold" nodeType="afterEffect">
                                  <p:stCondLst>
                                    <p:cond delay="0"/>
                                  </p:stCondLst>
                                  <p:childTnLst>
                                    <p:set>
                                      <p:cBhvr>
                                        <p:cTn id="63" dur="1" fill="hold">
                                          <p:stCondLst>
                                            <p:cond delay="0"/>
                                          </p:stCondLst>
                                        </p:cTn>
                                        <p:tgtEl>
                                          <p:spTgt spid="135"/>
                                        </p:tgtEl>
                                        <p:attrNameLst>
                                          <p:attrName>style.visibility</p:attrName>
                                        </p:attrNameLst>
                                      </p:cBhvr>
                                      <p:to>
                                        <p:strVal val="visible"/>
                                      </p:to>
                                    </p:set>
                                    <p:animEffect transition="in" filter="slide(fromRight)">
                                      <p:cBhvr>
                                        <p:cTn id="6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ldLvl="0" animBg="1"/>
      <p:bldP spid="14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42"/>
          <p:cNvSpPr>
            <a:spLocks noGrp="1"/>
          </p:cNvSpPr>
          <p:nvPr>
            <p:ph type="title"/>
          </p:nvPr>
        </p:nvSpPr>
        <p:spPr>
          <a:xfrm>
            <a:off x="1222375" y="606425"/>
            <a:ext cx="7070725" cy="769938"/>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独立请求方式</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2"/>
          <p:cNvGrpSpPr/>
          <p:nvPr/>
        </p:nvGrpSpPr>
        <p:grpSpPr>
          <a:xfrm>
            <a:off x="508000" y="6007100"/>
            <a:ext cx="1103313" cy="609600"/>
            <a:chOff x="240" y="3744"/>
            <a:chExt cx="695" cy="384"/>
          </a:xfrm>
        </p:grpSpPr>
        <p:sp>
          <p:nvSpPr>
            <p:cNvPr id="69635" name="Text Box 3"/>
            <p:cNvSpPr txBox="1"/>
            <p:nvPr/>
          </p:nvSpPr>
          <p:spPr>
            <a:xfrm>
              <a:off x="240" y="3792"/>
              <a:ext cx="69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排队器</a:t>
              </a:r>
              <a:endParaRPr lang="zh-CN" altLang="en-US" sz="2400" dirty="0">
                <a:latin typeface="Times New Roman" panose="02020603050405020304" pitchFamily="18" charset="0"/>
                <a:ea typeface="宋体" panose="02010600030101010101" pitchFamily="2" charset="-122"/>
              </a:endParaRPr>
            </a:p>
          </p:txBody>
        </p:sp>
        <p:sp>
          <p:nvSpPr>
            <p:cNvPr id="69636" name="AutoShape 4"/>
            <p:cNvSpPr/>
            <p:nvPr/>
          </p:nvSpPr>
          <p:spPr>
            <a:xfrm>
              <a:off x="240" y="3744"/>
              <a:ext cx="672" cy="384"/>
            </a:xfrm>
            <a:prstGeom prst="wedgeRoundRectCallout">
              <a:avLst>
                <a:gd name="adj1" fmla="val -21727"/>
                <a:gd name="adj2" fmla="val -142190"/>
                <a:gd name="adj3" fmla="val 16667"/>
              </a:avLst>
            </a:prstGeom>
            <a:noFill/>
            <a:ln w="9525" cap="flat" cmpd="sng">
              <a:solidFill>
                <a:schemeClr val="folHlink"/>
              </a:solidFill>
              <a:prstDash val="solid"/>
              <a:miter/>
              <a:headEnd type="none" w="med" len="med"/>
              <a:tailEnd type="none" w="med" len="med"/>
            </a:ln>
          </p:spPr>
          <p:txBody>
            <a:bodyPr anchor="t" anchorCtr="0"/>
            <a:p>
              <a:pPr algn="ctr"/>
              <a:endParaRPr lang="zh-CN" altLang="en-US" sz="2400" dirty="0">
                <a:latin typeface="Times New Roman" panose="02020603050405020304" pitchFamily="18" charset="0"/>
                <a:ea typeface="宋体" panose="02010600030101010101" pitchFamily="2" charset="-122"/>
              </a:endParaRPr>
            </a:p>
          </p:txBody>
        </p:sp>
      </p:grpSp>
      <p:grpSp>
        <p:nvGrpSpPr>
          <p:cNvPr id="3" name="Group 5"/>
          <p:cNvGrpSpPr/>
          <p:nvPr/>
        </p:nvGrpSpPr>
        <p:grpSpPr>
          <a:xfrm>
            <a:off x="508000" y="6007100"/>
            <a:ext cx="1112838" cy="609600"/>
            <a:chOff x="1296" y="3744"/>
            <a:chExt cx="701" cy="384"/>
          </a:xfrm>
        </p:grpSpPr>
        <p:sp>
          <p:nvSpPr>
            <p:cNvPr id="69638" name="AutoShape 6"/>
            <p:cNvSpPr/>
            <p:nvPr/>
          </p:nvSpPr>
          <p:spPr>
            <a:xfrm>
              <a:off x="1296" y="3744"/>
              <a:ext cx="672" cy="384"/>
            </a:xfrm>
            <a:prstGeom prst="wedgeRoundRectCallout">
              <a:avLst>
                <a:gd name="adj1" fmla="val -21727"/>
                <a:gd name="adj2" fmla="val -142190"/>
                <a:gd name="adj3" fmla="val 16667"/>
              </a:avLst>
            </a:prstGeom>
            <a:solidFill>
              <a:srgbClr val="C00000"/>
            </a:solidFill>
            <a:ln w="9525" cap="flat" cmpd="sng">
              <a:solidFill>
                <a:schemeClr val="folHlink"/>
              </a:solidFill>
              <a:prstDash val="solid"/>
              <a:miter/>
              <a:headEnd type="none" w="med" len="med"/>
              <a:tailEnd type="none" w="med" len="med"/>
            </a:ln>
          </p:spPr>
          <p:txBody>
            <a:bodyPr anchor="t" anchorCtr="0"/>
            <a:p>
              <a:pPr algn="ctr"/>
              <a:endParaRPr lang="zh-CN" altLang="en-US" sz="2400" dirty="0">
                <a:solidFill>
                  <a:schemeClr val="bg2"/>
                </a:solidFill>
                <a:latin typeface="Times New Roman" panose="02020603050405020304" pitchFamily="18" charset="0"/>
                <a:ea typeface="宋体" panose="02010600030101010101" pitchFamily="2" charset="-122"/>
              </a:endParaRPr>
            </a:p>
          </p:txBody>
        </p:sp>
        <p:sp>
          <p:nvSpPr>
            <p:cNvPr id="69639" name="Text Box 7"/>
            <p:cNvSpPr txBox="1"/>
            <p:nvPr/>
          </p:nvSpPr>
          <p:spPr>
            <a:xfrm>
              <a:off x="1296" y="3792"/>
              <a:ext cx="701" cy="291"/>
            </a:xfrm>
            <a:prstGeom prst="rect">
              <a:avLst/>
            </a:prstGeom>
            <a:solidFill>
              <a:srgbClr val="C00000"/>
            </a:solidFill>
            <a:ln w="9525">
              <a:noFill/>
            </a:ln>
          </p:spPr>
          <p:txBody>
            <a:bodyPr wrap="none" anchor="t" anchorCtr="0">
              <a:spAutoFit/>
            </a:bodyPr>
            <a:p>
              <a:r>
                <a:rPr lang="zh-CN" altLang="en-US" sz="2400" dirty="0">
                  <a:solidFill>
                    <a:schemeClr val="bg2"/>
                  </a:solidFill>
                  <a:latin typeface="Times New Roman" panose="02020603050405020304" pitchFamily="18" charset="0"/>
                  <a:ea typeface="宋体" panose="02010600030101010101" pitchFamily="2" charset="-122"/>
                </a:rPr>
                <a:t>排队器</a:t>
              </a:r>
              <a:endParaRPr lang="zh-CN" altLang="en-US" sz="2400" dirty="0">
                <a:solidFill>
                  <a:schemeClr val="bg2"/>
                </a:solidFill>
                <a:latin typeface="Times New Roman" panose="02020603050405020304" pitchFamily="18" charset="0"/>
                <a:ea typeface="宋体" panose="02010600030101010101" pitchFamily="2" charset="-122"/>
              </a:endParaRPr>
            </a:p>
          </p:txBody>
        </p:sp>
      </p:grpSp>
      <p:grpSp>
        <p:nvGrpSpPr>
          <p:cNvPr id="4" name="Group 9"/>
          <p:cNvGrpSpPr/>
          <p:nvPr/>
        </p:nvGrpSpPr>
        <p:grpSpPr>
          <a:xfrm>
            <a:off x="419100" y="506413"/>
            <a:ext cx="8699500" cy="5348287"/>
            <a:chOff x="184" y="279"/>
            <a:chExt cx="5480" cy="3369"/>
          </a:xfrm>
        </p:grpSpPr>
        <p:sp>
          <p:nvSpPr>
            <p:cNvPr id="69641" name="Rectangle 10"/>
            <p:cNvSpPr/>
            <p:nvPr/>
          </p:nvSpPr>
          <p:spPr>
            <a:xfrm>
              <a:off x="184" y="912"/>
              <a:ext cx="528" cy="2640"/>
            </a:xfrm>
            <a:prstGeom prst="rect">
              <a:avLst/>
            </a:prstGeom>
            <a:noFill/>
            <a:ln w="57150" cap="flat" cmpd="sng">
              <a:solidFill>
                <a:srgbClr val="C00000"/>
              </a:solidFill>
              <a:prstDash val="solid"/>
              <a:miter/>
              <a:headEnd type="none" w="med" len="med"/>
              <a:tailEnd type="none" w="med" len="med"/>
            </a:ln>
          </p:spPr>
          <p:txBody>
            <a:bodyPr wrap="none" anchor="ctr" anchorCtr="0"/>
            <a:p>
              <a:pPr algn="ctr"/>
              <a:r>
                <a:rPr lang="zh-CN" altLang="en-US" sz="3200" dirty="0">
                  <a:latin typeface="Times New Roman" panose="02020603050405020304" pitchFamily="18" charset="0"/>
                  <a:ea typeface="宋体" panose="02010600030101010101" pitchFamily="2" charset="-122"/>
                </a:rPr>
                <a:t>总</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线</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控</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制</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部</a:t>
              </a:r>
              <a:endParaRPr lang="zh-CN" altLang="en-US" sz="3200" dirty="0">
                <a:latin typeface="Times New Roman" panose="02020603050405020304" pitchFamily="18" charset="0"/>
                <a:ea typeface="宋体" panose="02010600030101010101" pitchFamily="2" charset="-122"/>
              </a:endParaRPr>
            </a:p>
            <a:p>
              <a:pPr algn="ctr"/>
              <a:r>
                <a:rPr lang="zh-CN" altLang="en-US" sz="3200" dirty="0">
                  <a:latin typeface="Times New Roman" panose="02020603050405020304" pitchFamily="18" charset="0"/>
                  <a:ea typeface="宋体" panose="02010600030101010101" pitchFamily="2" charset="-122"/>
                </a:rPr>
                <a:t>件</a:t>
              </a:r>
              <a:endParaRPr lang="zh-CN" altLang="en-US" sz="3200" dirty="0">
                <a:latin typeface="Times New Roman" panose="02020603050405020304" pitchFamily="18" charset="0"/>
                <a:ea typeface="宋体" panose="02010600030101010101" pitchFamily="2" charset="-122"/>
              </a:endParaRPr>
            </a:p>
          </p:txBody>
        </p:sp>
        <p:sp>
          <p:nvSpPr>
            <p:cNvPr id="69642" name="Line 11"/>
            <p:cNvSpPr/>
            <p:nvPr/>
          </p:nvSpPr>
          <p:spPr>
            <a:xfrm>
              <a:off x="712" y="1296"/>
              <a:ext cx="4280" cy="0"/>
            </a:xfrm>
            <a:prstGeom prst="line">
              <a:avLst/>
            </a:prstGeom>
            <a:ln w="76200" cap="flat" cmpd="sng">
              <a:solidFill>
                <a:schemeClr val="tx1"/>
              </a:solidFill>
              <a:prstDash val="solid"/>
              <a:round/>
              <a:headEnd type="none" w="med" len="med"/>
              <a:tailEnd type="none" w="med" len="med"/>
            </a:ln>
          </p:spPr>
        </p:sp>
        <p:sp>
          <p:nvSpPr>
            <p:cNvPr id="69643" name="Text Box 12"/>
            <p:cNvSpPr txBox="1"/>
            <p:nvPr/>
          </p:nvSpPr>
          <p:spPr>
            <a:xfrm>
              <a:off x="4969" y="885"/>
              <a:ext cx="69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数据线</a:t>
              </a:r>
              <a:endParaRPr lang="zh-CN" altLang="en-US" sz="2400" dirty="0">
                <a:latin typeface="Times New Roman" panose="02020603050405020304" pitchFamily="18" charset="0"/>
                <a:ea typeface="宋体" panose="02010600030101010101" pitchFamily="2" charset="-122"/>
              </a:endParaRPr>
            </a:p>
          </p:txBody>
        </p:sp>
        <p:sp>
          <p:nvSpPr>
            <p:cNvPr id="69644" name="Text Box 13"/>
            <p:cNvSpPr txBox="1"/>
            <p:nvPr/>
          </p:nvSpPr>
          <p:spPr>
            <a:xfrm>
              <a:off x="4969" y="1151"/>
              <a:ext cx="69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地址线</a:t>
              </a:r>
              <a:endParaRPr lang="zh-CN" altLang="en-US" sz="2400" dirty="0">
                <a:latin typeface="Times New Roman" panose="02020603050405020304" pitchFamily="18" charset="0"/>
                <a:ea typeface="宋体" panose="02010600030101010101" pitchFamily="2" charset="-122"/>
              </a:endParaRPr>
            </a:p>
          </p:txBody>
        </p:sp>
        <p:sp>
          <p:nvSpPr>
            <p:cNvPr id="69645" name="Rectangle 14"/>
            <p:cNvSpPr/>
            <p:nvPr/>
          </p:nvSpPr>
          <p:spPr>
            <a:xfrm>
              <a:off x="1240" y="3120"/>
              <a:ext cx="1056" cy="528"/>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en-US" altLang="zh-CN" sz="2800" dirty="0">
                  <a:latin typeface="Times New Roman" panose="02020603050405020304" pitchFamily="18" charset="0"/>
                  <a:ea typeface="宋体" panose="02010600030101010101" pitchFamily="2" charset="-122"/>
                </a:rPr>
                <a:t>I/O</a:t>
              </a:r>
              <a:r>
                <a:rPr lang="zh-CN" altLang="en-US" sz="2800" dirty="0">
                  <a:latin typeface="Times New Roman" panose="02020603050405020304" pitchFamily="18" charset="0"/>
                  <a:ea typeface="宋体" panose="02010600030101010101" pitchFamily="2" charset="-122"/>
                </a:rPr>
                <a:t>接口0</a:t>
              </a:r>
              <a:endParaRPr lang="zh-CN" altLang="en-US" sz="2800" dirty="0">
                <a:latin typeface="Times New Roman" panose="02020603050405020304" pitchFamily="18" charset="0"/>
                <a:ea typeface="宋体" panose="02010600030101010101" pitchFamily="2" charset="-122"/>
              </a:endParaRPr>
            </a:p>
          </p:txBody>
        </p:sp>
        <p:sp>
          <p:nvSpPr>
            <p:cNvPr id="69646" name="Rectangle 15"/>
            <p:cNvSpPr/>
            <p:nvPr/>
          </p:nvSpPr>
          <p:spPr>
            <a:xfrm>
              <a:off x="2440" y="3120"/>
              <a:ext cx="1056" cy="528"/>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en-US" altLang="zh-CN" sz="2800" dirty="0">
                  <a:latin typeface="Times New Roman" panose="02020603050405020304" pitchFamily="18" charset="0"/>
                  <a:ea typeface="宋体" panose="02010600030101010101" pitchFamily="2" charset="-122"/>
                </a:rPr>
                <a:t>I/O</a:t>
              </a:r>
              <a:r>
                <a:rPr lang="zh-CN" altLang="en-US" sz="2800" dirty="0">
                  <a:latin typeface="Times New Roman" panose="02020603050405020304" pitchFamily="18" charset="0"/>
                  <a:ea typeface="宋体" panose="02010600030101010101" pitchFamily="2" charset="-122"/>
                </a:rPr>
                <a:t>接口1</a:t>
              </a:r>
              <a:endParaRPr lang="zh-CN" altLang="en-US" sz="2800" dirty="0">
                <a:latin typeface="Times New Roman" panose="02020603050405020304" pitchFamily="18" charset="0"/>
                <a:ea typeface="宋体" panose="02010600030101010101" pitchFamily="2" charset="-122"/>
              </a:endParaRPr>
            </a:p>
          </p:txBody>
        </p:sp>
        <p:sp>
          <p:nvSpPr>
            <p:cNvPr id="69647" name="Rectangle 16"/>
            <p:cNvSpPr/>
            <p:nvPr/>
          </p:nvSpPr>
          <p:spPr>
            <a:xfrm>
              <a:off x="3888" y="3120"/>
              <a:ext cx="1056" cy="528"/>
            </a:xfrm>
            <a:prstGeom prst="rect">
              <a:avLst/>
            </a:prstGeom>
            <a:noFill/>
            <a:ln w="38100" cap="flat" cmpd="sng">
              <a:solidFill>
                <a:srgbClr val="C00000"/>
              </a:solidFill>
              <a:prstDash val="solid"/>
              <a:miter/>
              <a:headEnd type="none" w="med" len="med"/>
              <a:tailEnd type="none" w="med" len="med"/>
            </a:ln>
          </p:spPr>
          <p:txBody>
            <a:bodyPr wrap="none" anchor="ctr" anchorCtr="0"/>
            <a:p>
              <a:pPr algn="ctr"/>
              <a:r>
                <a:rPr lang="en-US" altLang="zh-CN" sz="2800" dirty="0">
                  <a:latin typeface="Times New Roman" panose="02020603050405020304" pitchFamily="18" charset="0"/>
                  <a:ea typeface="宋体" panose="02010600030101010101" pitchFamily="2" charset="-122"/>
                </a:rPr>
                <a:t>I/O</a:t>
              </a:r>
              <a:r>
                <a:rPr lang="zh-CN" altLang="en-US" sz="2800" dirty="0">
                  <a:latin typeface="Times New Roman" panose="02020603050405020304" pitchFamily="18" charset="0"/>
                  <a:ea typeface="宋体" panose="02010600030101010101" pitchFamily="2" charset="-122"/>
                </a:rPr>
                <a:t>接口</a:t>
              </a:r>
              <a:r>
                <a:rPr lang="en-US" altLang="zh-CN" sz="2800" i="1" dirty="0">
                  <a:latin typeface="Times New Roman" panose="02020603050405020304" pitchFamily="18" charset="0"/>
                  <a:ea typeface="宋体" panose="02010600030101010101" pitchFamily="2" charset="-122"/>
                </a:rPr>
                <a:t>n</a:t>
              </a:r>
              <a:endParaRPr lang="en-US" altLang="zh-CN" sz="2800" i="1" dirty="0">
                <a:latin typeface="Times New Roman" panose="02020603050405020304" pitchFamily="18" charset="0"/>
                <a:ea typeface="宋体" panose="02010600030101010101" pitchFamily="2" charset="-122"/>
              </a:endParaRPr>
            </a:p>
          </p:txBody>
        </p:sp>
        <p:sp>
          <p:nvSpPr>
            <p:cNvPr id="69648" name="Line 17"/>
            <p:cNvSpPr/>
            <p:nvPr/>
          </p:nvSpPr>
          <p:spPr>
            <a:xfrm>
              <a:off x="712" y="1056"/>
              <a:ext cx="4280" cy="0"/>
            </a:xfrm>
            <a:prstGeom prst="line">
              <a:avLst/>
            </a:prstGeom>
            <a:ln w="76200" cap="flat" cmpd="sng">
              <a:solidFill>
                <a:schemeClr val="tx1"/>
              </a:solidFill>
              <a:prstDash val="solid"/>
              <a:round/>
              <a:headEnd type="none" w="med" len="med"/>
              <a:tailEnd type="none" w="med" len="med"/>
            </a:ln>
          </p:spPr>
        </p:sp>
        <p:sp>
          <p:nvSpPr>
            <p:cNvPr id="69649" name="Freeform 18"/>
            <p:cNvSpPr/>
            <p:nvPr/>
          </p:nvSpPr>
          <p:spPr>
            <a:xfrm>
              <a:off x="720" y="1536"/>
              <a:ext cx="3552" cy="1584"/>
            </a:xfrm>
            <a:custGeom>
              <a:avLst/>
              <a:gdLst/>
              <a:ahLst/>
              <a:cxnLst>
                <a:cxn ang="0">
                  <a:pos x="0" y="0"/>
                </a:cxn>
                <a:cxn ang="0">
                  <a:pos x="3552" y="0"/>
                </a:cxn>
                <a:cxn ang="0">
                  <a:pos x="3552" y="10704"/>
                </a:cxn>
              </a:cxnLst>
              <a:pathLst>
                <a:path w="3552" h="1152">
                  <a:moveTo>
                    <a:pt x="0" y="0"/>
                  </a:moveTo>
                  <a:lnTo>
                    <a:pt x="3552" y="0"/>
                  </a:lnTo>
                  <a:lnTo>
                    <a:pt x="3552" y="1152"/>
                  </a:lnTo>
                </a:path>
              </a:pathLst>
            </a:custGeom>
            <a:noFill/>
            <a:ln w="38100" cap="flat" cmpd="sng">
              <a:solidFill>
                <a:schemeClr val="tx1"/>
              </a:solidFill>
              <a:prstDash val="solid"/>
              <a:round/>
              <a:headEnd type="none" w="med" len="med"/>
              <a:tailEnd type="stealth" w="lg" len="lg"/>
            </a:ln>
          </p:spPr>
          <p:txBody>
            <a:bodyPr/>
            <a:p>
              <a:endParaRPr lang="zh-CN" altLang="en-US"/>
            </a:p>
          </p:txBody>
        </p:sp>
        <p:sp>
          <p:nvSpPr>
            <p:cNvPr id="69650" name="Freeform 19"/>
            <p:cNvSpPr/>
            <p:nvPr/>
          </p:nvSpPr>
          <p:spPr>
            <a:xfrm>
              <a:off x="720" y="1776"/>
              <a:ext cx="3312" cy="1344"/>
            </a:xfrm>
            <a:custGeom>
              <a:avLst/>
              <a:gdLst/>
              <a:ahLst/>
              <a:cxnLst>
                <a:cxn ang="0">
                  <a:pos x="0" y="0"/>
                </a:cxn>
                <a:cxn ang="0">
                  <a:pos x="2176" y="0"/>
                </a:cxn>
                <a:cxn ang="0">
                  <a:pos x="2176" y="3389"/>
                </a:cxn>
              </a:cxnLst>
              <a:pathLst>
                <a:path w="3552" h="1152">
                  <a:moveTo>
                    <a:pt x="0" y="0"/>
                  </a:moveTo>
                  <a:lnTo>
                    <a:pt x="3552" y="0"/>
                  </a:lnTo>
                  <a:lnTo>
                    <a:pt x="3552" y="1152"/>
                  </a:lnTo>
                </a:path>
              </a:pathLst>
            </a:custGeom>
            <a:noFill/>
            <a:ln w="38100" cap="flat" cmpd="sng">
              <a:solidFill>
                <a:schemeClr val="tx1"/>
              </a:solidFill>
              <a:prstDash val="solid"/>
              <a:round/>
              <a:headEnd type="stealth" w="lg" len="lg"/>
              <a:tailEnd type="none" w="lg" len="lg"/>
            </a:ln>
          </p:spPr>
          <p:txBody>
            <a:bodyPr/>
            <a:p>
              <a:endParaRPr lang="zh-CN" altLang="en-US"/>
            </a:p>
          </p:txBody>
        </p:sp>
        <p:sp>
          <p:nvSpPr>
            <p:cNvPr id="69651" name="Freeform 20"/>
            <p:cNvSpPr/>
            <p:nvPr/>
          </p:nvSpPr>
          <p:spPr>
            <a:xfrm>
              <a:off x="720" y="2736"/>
              <a:ext cx="672" cy="384"/>
            </a:xfrm>
            <a:custGeom>
              <a:avLst/>
              <a:gdLst/>
              <a:ahLst/>
              <a:cxnLst>
                <a:cxn ang="0">
                  <a:pos x="0" y="0"/>
                </a:cxn>
                <a:cxn ang="0">
                  <a:pos x="0" y="0"/>
                </a:cxn>
                <a:cxn ang="0">
                  <a:pos x="0" y="1"/>
                </a:cxn>
              </a:cxnLst>
              <a:pathLst>
                <a:path w="3552" h="1152">
                  <a:moveTo>
                    <a:pt x="0" y="0"/>
                  </a:moveTo>
                  <a:lnTo>
                    <a:pt x="3552" y="0"/>
                  </a:lnTo>
                  <a:lnTo>
                    <a:pt x="3552" y="1152"/>
                  </a:lnTo>
                </a:path>
              </a:pathLst>
            </a:custGeom>
            <a:noFill/>
            <a:ln w="38100" cap="flat" cmpd="sng">
              <a:solidFill>
                <a:schemeClr val="tx1"/>
              </a:solidFill>
              <a:prstDash val="solid"/>
              <a:round/>
              <a:headEnd type="stealth" w="lg" len="lg"/>
              <a:tailEnd type="none" w="lg" len="lg"/>
            </a:ln>
          </p:spPr>
          <p:txBody>
            <a:bodyPr/>
            <a:p>
              <a:endParaRPr lang="zh-CN" altLang="en-US"/>
            </a:p>
          </p:txBody>
        </p:sp>
        <p:sp>
          <p:nvSpPr>
            <p:cNvPr id="69652" name="Freeform 21"/>
            <p:cNvSpPr/>
            <p:nvPr/>
          </p:nvSpPr>
          <p:spPr>
            <a:xfrm>
              <a:off x="720" y="2256"/>
              <a:ext cx="1968" cy="864"/>
            </a:xfrm>
            <a:custGeom>
              <a:avLst/>
              <a:gdLst/>
              <a:ahLst/>
              <a:cxnLst>
                <a:cxn ang="0">
                  <a:pos x="0" y="0"/>
                </a:cxn>
                <a:cxn ang="0">
                  <a:pos x="57" y="0"/>
                </a:cxn>
                <a:cxn ang="0">
                  <a:pos x="57" y="154"/>
                </a:cxn>
              </a:cxnLst>
              <a:pathLst>
                <a:path w="3552" h="1152">
                  <a:moveTo>
                    <a:pt x="0" y="0"/>
                  </a:moveTo>
                  <a:lnTo>
                    <a:pt x="3552" y="0"/>
                  </a:lnTo>
                  <a:lnTo>
                    <a:pt x="3552" y="1152"/>
                  </a:lnTo>
                </a:path>
              </a:pathLst>
            </a:custGeom>
            <a:noFill/>
            <a:ln w="38100" cap="flat" cmpd="sng">
              <a:solidFill>
                <a:schemeClr val="tx1"/>
              </a:solidFill>
              <a:prstDash val="solid"/>
              <a:round/>
              <a:headEnd type="stealth" w="lg" len="lg"/>
              <a:tailEnd type="none" w="lg" len="lg"/>
            </a:ln>
          </p:spPr>
          <p:txBody>
            <a:bodyPr/>
            <a:p>
              <a:endParaRPr lang="zh-CN" altLang="en-US"/>
            </a:p>
          </p:txBody>
        </p:sp>
        <p:sp>
          <p:nvSpPr>
            <p:cNvPr id="69653" name="Freeform 22"/>
            <p:cNvSpPr/>
            <p:nvPr/>
          </p:nvSpPr>
          <p:spPr>
            <a:xfrm>
              <a:off x="720" y="2016"/>
              <a:ext cx="2160" cy="1104"/>
            </a:xfrm>
            <a:custGeom>
              <a:avLst/>
              <a:gdLst/>
              <a:ahLst/>
              <a:cxnLst>
                <a:cxn ang="0">
                  <a:pos x="0" y="0"/>
                </a:cxn>
                <a:cxn ang="0">
                  <a:pos x="109" y="0"/>
                </a:cxn>
                <a:cxn ang="0">
                  <a:pos x="109" y="855"/>
                </a:cxn>
              </a:cxnLst>
              <a:pathLst>
                <a:path w="3552" h="1152">
                  <a:moveTo>
                    <a:pt x="0" y="0"/>
                  </a:moveTo>
                  <a:lnTo>
                    <a:pt x="3552" y="0"/>
                  </a:lnTo>
                  <a:lnTo>
                    <a:pt x="3552" y="1152"/>
                  </a:lnTo>
                </a:path>
              </a:pathLst>
            </a:custGeom>
            <a:noFill/>
            <a:ln w="38100" cap="flat" cmpd="sng">
              <a:solidFill>
                <a:schemeClr val="tx1"/>
              </a:solidFill>
              <a:prstDash val="solid"/>
              <a:round/>
              <a:headEnd type="none" w="med" len="med"/>
              <a:tailEnd type="stealth" w="lg" len="lg"/>
            </a:ln>
          </p:spPr>
          <p:txBody>
            <a:bodyPr/>
            <a:p>
              <a:endParaRPr lang="zh-CN" altLang="en-US"/>
            </a:p>
          </p:txBody>
        </p:sp>
        <p:sp>
          <p:nvSpPr>
            <p:cNvPr id="69654" name="Freeform 23"/>
            <p:cNvSpPr/>
            <p:nvPr/>
          </p:nvSpPr>
          <p:spPr>
            <a:xfrm>
              <a:off x="720" y="2496"/>
              <a:ext cx="864" cy="624"/>
            </a:xfrm>
            <a:custGeom>
              <a:avLst/>
              <a:gdLst/>
              <a:ahLst/>
              <a:cxnLst>
                <a:cxn ang="0">
                  <a:pos x="0" y="0"/>
                </a:cxn>
                <a:cxn ang="0">
                  <a:pos x="0" y="0"/>
                </a:cxn>
                <a:cxn ang="0">
                  <a:pos x="0" y="16"/>
                </a:cxn>
              </a:cxnLst>
              <a:pathLst>
                <a:path w="3552" h="1152">
                  <a:moveTo>
                    <a:pt x="0" y="0"/>
                  </a:moveTo>
                  <a:lnTo>
                    <a:pt x="3552" y="0"/>
                  </a:lnTo>
                  <a:lnTo>
                    <a:pt x="3552" y="1152"/>
                  </a:lnTo>
                </a:path>
              </a:pathLst>
            </a:custGeom>
            <a:noFill/>
            <a:ln w="38100" cap="flat" cmpd="sng">
              <a:solidFill>
                <a:schemeClr val="tx1"/>
              </a:solidFill>
              <a:prstDash val="solid"/>
              <a:round/>
              <a:headEnd type="none" w="med" len="med"/>
              <a:tailEnd type="stealth" w="lg" len="lg"/>
            </a:ln>
          </p:spPr>
          <p:txBody>
            <a:bodyPr/>
            <a:p>
              <a:endParaRPr lang="zh-CN" altLang="en-US"/>
            </a:p>
          </p:txBody>
        </p:sp>
        <p:sp>
          <p:nvSpPr>
            <p:cNvPr id="69655" name="Text Box 24"/>
            <p:cNvSpPr txBox="1"/>
            <p:nvPr/>
          </p:nvSpPr>
          <p:spPr>
            <a:xfrm>
              <a:off x="3504" y="3120"/>
              <a:ext cx="372" cy="365"/>
            </a:xfrm>
            <a:prstGeom prst="rect">
              <a:avLst/>
            </a:prstGeom>
            <a:noFill/>
            <a:ln w="9525">
              <a:noFill/>
            </a:ln>
          </p:spPr>
          <p:txBody>
            <a:bodyPr wrap="none" anchor="t" anchorCtr="0">
              <a:spAutoFit/>
            </a:bodyPr>
            <a:p>
              <a:r>
                <a:rPr lang="zh-CN" altLang="en-US" sz="3200" dirty="0">
                  <a:solidFill>
                    <a:srgbClr val="C00000"/>
                  </a:solidFill>
                  <a:latin typeface="Times New Roman" panose="02020603050405020304" pitchFamily="18" charset="0"/>
                  <a:ea typeface="宋体" panose="02010600030101010101" pitchFamily="2" charset="-122"/>
                </a:rPr>
                <a:t>…</a:t>
              </a:r>
              <a:endParaRPr lang="zh-CN" altLang="en-US" sz="3200" dirty="0">
                <a:solidFill>
                  <a:srgbClr val="C00000"/>
                </a:solidFill>
                <a:latin typeface="Times New Roman" panose="02020603050405020304" pitchFamily="18" charset="0"/>
                <a:ea typeface="宋体" panose="02010600030101010101" pitchFamily="2" charset="-122"/>
              </a:endParaRPr>
            </a:p>
          </p:txBody>
        </p:sp>
        <p:sp>
          <p:nvSpPr>
            <p:cNvPr id="69656" name="Text Box 25"/>
            <p:cNvSpPr txBox="1"/>
            <p:nvPr/>
          </p:nvSpPr>
          <p:spPr>
            <a:xfrm>
              <a:off x="1020" y="2527"/>
              <a:ext cx="528" cy="192"/>
            </a:xfrm>
            <a:prstGeom prst="rect">
              <a:avLst/>
            </a:prstGeom>
            <a:noFill/>
            <a:ln w="9525">
              <a:noFill/>
            </a:ln>
          </p:spPr>
          <p:txBody>
            <a:bodyPr lIns="0" tIns="0" rIns="0" bIns="0"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BR</a:t>
              </a:r>
              <a:r>
                <a:rPr lang="en-US" altLang="zh-CN" sz="2000" baseline="-20000" dirty="0">
                  <a:latin typeface="Times New Roman" panose="02020603050405020304" pitchFamily="18" charset="0"/>
                  <a:ea typeface="宋体" panose="02010600030101010101" pitchFamily="2" charset="-122"/>
                </a:rPr>
                <a:t>0</a:t>
              </a:r>
              <a:endParaRPr lang="en-US" altLang="zh-CN" sz="2000" baseline="-20000" dirty="0">
                <a:latin typeface="Times New Roman" panose="02020603050405020304" pitchFamily="18" charset="0"/>
                <a:ea typeface="宋体" panose="02010600030101010101" pitchFamily="2" charset="-122"/>
              </a:endParaRPr>
            </a:p>
          </p:txBody>
        </p:sp>
        <p:sp>
          <p:nvSpPr>
            <p:cNvPr id="69657" name="Text Box 26"/>
            <p:cNvSpPr txBox="1"/>
            <p:nvPr/>
          </p:nvSpPr>
          <p:spPr>
            <a:xfrm>
              <a:off x="1152" y="2292"/>
              <a:ext cx="528" cy="192"/>
            </a:xfrm>
            <a:prstGeom prst="rect">
              <a:avLst/>
            </a:prstGeom>
            <a:noFill/>
            <a:ln w="9525">
              <a:noFill/>
            </a:ln>
          </p:spPr>
          <p:txBody>
            <a:bodyPr lIns="0" tIns="0" rIns="0" bIns="0"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   BG</a:t>
              </a:r>
              <a:r>
                <a:rPr lang="en-US" altLang="zh-CN" sz="2000" baseline="-20000" dirty="0">
                  <a:latin typeface="Times New Roman" panose="02020603050405020304" pitchFamily="18" charset="0"/>
                  <a:ea typeface="宋体" panose="02010600030101010101" pitchFamily="2" charset="-122"/>
                </a:rPr>
                <a:t>0</a:t>
              </a:r>
              <a:endParaRPr lang="en-US" altLang="zh-CN" sz="2000" baseline="-20000" dirty="0">
                <a:latin typeface="Times New Roman" panose="02020603050405020304" pitchFamily="18" charset="0"/>
                <a:ea typeface="宋体" panose="02010600030101010101" pitchFamily="2" charset="-122"/>
              </a:endParaRPr>
            </a:p>
          </p:txBody>
        </p:sp>
        <p:sp>
          <p:nvSpPr>
            <p:cNvPr id="69658" name="Text Box 27"/>
            <p:cNvSpPr txBox="1"/>
            <p:nvPr/>
          </p:nvSpPr>
          <p:spPr>
            <a:xfrm>
              <a:off x="2208" y="2035"/>
              <a:ext cx="528" cy="192"/>
            </a:xfrm>
            <a:prstGeom prst="rect">
              <a:avLst/>
            </a:prstGeom>
            <a:noFill/>
            <a:ln w="9525">
              <a:noFill/>
            </a:ln>
          </p:spPr>
          <p:txBody>
            <a:bodyPr lIns="0" tIns="0" rIns="0" bIns="0"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BR</a:t>
              </a:r>
              <a:r>
                <a:rPr lang="en-US" altLang="zh-CN" sz="2000" baseline="-20000" dirty="0">
                  <a:latin typeface="Times New Roman" panose="02020603050405020304" pitchFamily="18" charset="0"/>
                  <a:ea typeface="宋体" panose="02010600030101010101" pitchFamily="2" charset="-122"/>
                </a:rPr>
                <a:t>1</a:t>
              </a:r>
              <a:endParaRPr lang="en-US" altLang="zh-CN" sz="2000" baseline="-20000" dirty="0">
                <a:latin typeface="Times New Roman" panose="02020603050405020304" pitchFamily="18" charset="0"/>
                <a:ea typeface="宋体" panose="02010600030101010101" pitchFamily="2" charset="-122"/>
              </a:endParaRPr>
            </a:p>
          </p:txBody>
        </p:sp>
        <p:sp>
          <p:nvSpPr>
            <p:cNvPr id="69659" name="Text Box 28"/>
            <p:cNvSpPr txBox="1"/>
            <p:nvPr/>
          </p:nvSpPr>
          <p:spPr>
            <a:xfrm>
              <a:off x="2448" y="1795"/>
              <a:ext cx="528" cy="192"/>
            </a:xfrm>
            <a:prstGeom prst="rect">
              <a:avLst/>
            </a:prstGeom>
            <a:noFill/>
            <a:ln w="9525">
              <a:noFill/>
            </a:ln>
          </p:spPr>
          <p:txBody>
            <a:bodyPr lIns="0" tIns="0" rIns="0" bIns="0"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BG</a:t>
              </a:r>
              <a:r>
                <a:rPr lang="en-US" altLang="zh-CN" sz="2000" baseline="-20000" dirty="0">
                  <a:latin typeface="Times New Roman" panose="02020603050405020304" pitchFamily="18" charset="0"/>
                  <a:ea typeface="宋体" panose="02010600030101010101" pitchFamily="2" charset="-122"/>
                </a:rPr>
                <a:t>1</a:t>
              </a:r>
              <a:endParaRPr lang="en-US" altLang="zh-CN" sz="2000" baseline="-20000" dirty="0">
                <a:latin typeface="Times New Roman" panose="02020603050405020304" pitchFamily="18" charset="0"/>
                <a:ea typeface="宋体" panose="02010600030101010101" pitchFamily="2" charset="-122"/>
              </a:endParaRPr>
            </a:p>
          </p:txBody>
        </p:sp>
        <p:sp>
          <p:nvSpPr>
            <p:cNvPr id="69660" name="Text Box 29"/>
            <p:cNvSpPr txBox="1"/>
            <p:nvPr/>
          </p:nvSpPr>
          <p:spPr>
            <a:xfrm>
              <a:off x="3600" y="1568"/>
              <a:ext cx="528" cy="192"/>
            </a:xfrm>
            <a:prstGeom prst="rect">
              <a:avLst/>
            </a:prstGeom>
            <a:noFill/>
            <a:ln w="9525">
              <a:noFill/>
            </a:ln>
          </p:spPr>
          <p:txBody>
            <a:bodyPr lIns="0" tIns="0" rIns="0" bIns="0"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BR</a:t>
              </a:r>
              <a:r>
                <a:rPr lang="en-US" altLang="zh-CN" sz="2000" i="1" baseline="-20000" dirty="0">
                  <a:latin typeface="Times New Roman" panose="02020603050405020304" pitchFamily="18" charset="0"/>
                  <a:ea typeface="宋体" panose="02010600030101010101" pitchFamily="2" charset="-122"/>
                </a:rPr>
                <a:t>n</a:t>
              </a:r>
              <a:endParaRPr lang="en-US" altLang="zh-CN" sz="2000" i="1" baseline="-20000" dirty="0">
                <a:latin typeface="Times New Roman" panose="02020603050405020304" pitchFamily="18" charset="0"/>
                <a:ea typeface="宋体" panose="02010600030101010101" pitchFamily="2" charset="-122"/>
              </a:endParaRPr>
            </a:p>
          </p:txBody>
        </p:sp>
        <p:sp>
          <p:nvSpPr>
            <p:cNvPr id="69661" name="Text Box 30"/>
            <p:cNvSpPr txBox="1"/>
            <p:nvPr/>
          </p:nvSpPr>
          <p:spPr>
            <a:xfrm>
              <a:off x="3840" y="1321"/>
              <a:ext cx="528" cy="192"/>
            </a:xfrm>
            <a:prstGeom prst="rect">
              <a:avLst/>
            </a:prstGeom>
            <a:noFill/>
            <a:ln w="9525">
              <a:noFill/>
            </a:ln>
          </p:spPr>
          <p:txBody>
            <a:bodyPr lIns="0" tIns="0" rIns="0" bIns="0"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BG</a:t>
              </a:r>
              <a:r>
                <a:rPr lang="en-US" altLang="zh-CN" sz="2000" i="1" baseline="-20000" dirty="0">
                  <a:latin typeface="Times New Roman" panose="02020603050405020304" pitchFamily="18" charset="0"/>
                  <a:ea typeface="宋体" panose="02010600030101010101" pitchFamily="2" charset="-122"/>
                </a:rPr>
                <a:t>n</a:t>
              </a:r>
              <a:endParaRPr lang="en-US" altLang="zh-CN" sz="2000" i="1" baseline="-20000" dirty="0">
                <a:latin typeface="Times New Roman" panose="02020603050405020304" pitchFamily="18" charset="0"/>
                <a:ea typeface="宋体" panose="02010600030101010101" pitchFamily="2" charset="-122"/>
              </a:endParaRPr>
            </a:p>
          </p:txBody>
        </p:sp>
        <p:sp>
          <p:nvSpPr>
            <p:cNvPr id="69662" name="Line 31"/>
            <p:cNvSpPr/>
            <p:nvPr/>
          </p:nvSpPr>
          <p:spPr>
            <a:xfrm>
              <a:off x="1824" y="1296"/>
              <a:ext cx="0" cy="1824"/>
            </a:xfrm>
            <a:prstGeom prst="line">
              <a:avLst/>
            </a:prstGeom>
            <a:ln w="38100" cap="flat" cmpd="sng">
              <a:solidFill>
                <a:schemeClr val="tx1"/>
              </a:solidFill>
              <a:prstDash val="solid"/>
              <a:round/>
              <a:headEnd type="oval" w="med" len="med"/>
              <a:tailEnd type="stealth" w="lg" len="lg"/>
            </a:ln>
          </p:spPr>
        </p:sp>
        <p:sp>
          <p:nvSpPr>
            <p:cNvPr id="69663" name="Line 32"/>
            <p:cNvSpPr/>
            <p:nvPr/>
          </p:nvSpPr>
          <p:spPr>
            <a:xfrm>
              <a:off x="2064" y="1056"/>
              <a:ext cx="0" cy="2064"/>
            </a:xfrm>
            <a:prstGeom prst="line">
              <a:avLst/>
            </a:prstGeom>
            <a:ln w="38100" cap="flat" cmpd="sng">
              <a:solidFill>
                <a:schemeClr val="tx1"/>
              </a:solidFill>
              <a:prstDash val="solid"/>
              <a:round/>
              <a:headEnd type="oval" w="med" len="med"/>
              <a:tailEnd type="stealth" w="lg" len="lg"/>
            </a:ln>
          </p:spPr>
        </p:sp>
        <p:sp>
          <p:nvSpPr>
            <p:cNvPr id="69664" name="Line 33"/>
            <p:cNvSpPr/>
            <p:nvPr/>
          </p:nvSpPr>
          <p:spPr>
            <a:xfrm>
              <a:off x="3120" y="1296"/>
              <a:ext cx="0" cy="1824"/>
            </a:xfrm>
            <a:prstGeom prst="line">
              <a:avLst/>
            </a:prstGeom>
            <a:ln w="38100" cap="flat" cmpd="sng">
              <a:solidFill>
                <a:schemeClr val="tx1"/>
              </a:solidFill>
              <a:prstDash val="solid"/>
              <a:round/>
              <a:headEnd type="oval" w="med" len="med"/>
              <a:tailEnd type="stealth" w="lg" len="lg"/>
            </a:ln>
          </p:spPr>
        </p:sp>
        <p:sp>
          <p:nvSpPr>
            <p:cNvPr id="69665" name="Line 34"/>
            <p:cNvSpPr/>
            <p:nvPr/>
          </p:nvSpPr>
          <p:spPr>
            <a:xfrm>
              <a:off x="4512" y="1296"/>
              <a:ext cx="0" cy="1824"/>
            </a:xfrm>
            <a:prstGeom prst="line">
              <a:avLst/>
            </a:prstGeom>
            <a:ln w="38100" cap="flat" cmpd="sng">
              <a:solidFill>
                <a:schemeClr val="tx1"/>
              </a:solidFill>
              <a:prstDash val="solid"/>
              <a:round/>
              <a:headEnd type="oval" w="med" len="med"/>
              <a:tailEnd type="stealth" w="lg" len="lg"/>
            </a:ln>
          </p:spPr>
        </p:sp>
        <p:sp>
          <p:nvSpPr>
            <p:cNvPr id="69666" name="Line 35"/>
            <p:cNvSpPr/>
            <p:nvPr/>
          </p:nvSpPr>
          <p:spPr>
            <a:xfrm>
              <a:off x="3360" y="1056"/>
              <a:ext cx="0" cy="2064"/>
            </a:xfrm>
            <a:prstGeom prst="line">
              <a:avLst/>
            </a:prstGeom>
            <a:ln w="38100" cap="flat" cmpd="sng">
              <a:solidFill>
                <a:schemeClr val="tx1"/>
              </a:solidFill>
              <a:prstDash val="solid"/>
              <a:round/>
              <a:headEnd type="oval" w="med" len="med"/>
              <a:tailEnd type="stealth" w="lg" len="lg"/>
            </a:ln>
          </p:spPr>
        </p:sp>
        <p:sp>
          <p:nvSpPr>
            <p:cNvPr id="69667" name="Line 36"/>
            <p:cNvSpPr/>
            <p:nvPr/>
          </p:nvSpPr>
          <p:spPr>
            <a:xfrm>
              <a:off x="4752" y="1056"/>
              <a:ext cx="0" cy="2064"/>
            </a:xfrm>
            <a:prstGeom prst="line">
              <a:avLst/>
            </a:prstGeom>
            <a:ln w="38100" cap="flat" cmpd="sng">
              <a:solidFill>
                <a:schemeClr val="tx1"/>
              </a:solidFill>
              <a:prstDash val="solid"/>
              <a:round/>
              <a:headEnd type="oval" w="med" len="med"/>
              <a:tailEnd type="stealth" w="lg" len="lg"/>
            </a:ln>
          </p:spPr>
        </p:sp>
        <p:sp>
          <p:nvSpPr>
            <p:cNvPr id="69668" name="Text Box 37"/>
            <p:cNvSpPr txBox="1"/>
            <p:nvPr/>
          </p:nvSpPr>
          <p:spPr>
            <a:xfrm>
              <a:off x="3072" y="279"/>
              <a:ext cx="1488" cy="756"/>
            </a:xfrm>
            <a:prstGeom prst="rect">
              <a:avLst/>
            </a:prstGeom>
            <a:noFill/>
            <a:ln w="9525">
              <a:noFill/>
            </a:ln>
          </p:spPr>
          <p:txBody>
            <a:bodyPr anchor="t" anchorCtr="0">
              <a:spAutoFit/>
            </a:bodyPr>
            <a:p>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BG</a:t>
              </a:r>
              <a:r>
                <a:rPr lang="zh-CN" altLang="en-US" sz="2400" dirty="0">
                  <a:latin typeface="Times New Roman" panose="02020603050405020304" pitchFamily="18" charset="0"/>
                  <a:ea typeface="宋体" panose="02010600030101010101" pitchFamily="2" charset="-122"/>
                </a:rPr>
                <a:t>－总线同意</a:t>
              </a:r>
              <a:endParaRPr lang="en-US" altLang="zh-CN" sz="24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BR</a:t>
              </a:r>
              <a:r>
                <a:rPr lang="zh-CN" altLang="en-US" sz="2400" dirty="0">
                  <a:latin typeface="Times New Roman" panose="02020603050405020304" pitchFamily="18" charset="0"/>
                  <a:ea typeface="宋体" panose="02010600030101010101" pitchFamily="2" charset="-122"/>
                </a:rPr>
                <a:t>－总线请求</a:t>
              </a:r>
              <a:endParaRPr lang="zh-CN" altLang="en-US" sz="2400" dirty="0">
                <a:latin typeface="Times New Roman" panose="02020603050405020304" pitchFamily="18" charset="0"/>
                <a:ea typeface="宋体" panose="02010600030101010101" pitchFamily="2" charset="-122"/>
              </a:endParaRPr>
            </a:p>
          </p:txBody>
        </p:sp>
      </p:grpSp>
      <p:grpSp>
        <p:nvGrpSpPr>
          <p:cNvPr id="5" name="Group 38"/>
          <p:cNvGrpSpPr/>
          <p:nvPr/>
        </p:nvGrpSpPr>
        <p:grpSpPr>
          <a:xfrm>
            <a:off x="1270000" y="2882900"/>
            <a:ext cx="5257800" cy="2133600"/>
            <a:chOff x="720" y="1776"/>
            <a:chExt cx="3312" cy="1344"/>
          </a:xfrm>
        </p:grpSpPr>
        <p:sp>
          <p:nvSpPr>
            <p:cNvPr id="69670" name="Freeform 39"/>
            <p:cNvSpPr/>
            <p:nvPr/>
          </p:nvSpPr>
          <p:spPr>
            <a:xfrm>
              <a:off x="720" y="1776"/>
              <a:ext cx="3312" cy="1344"/>
            </a:xfrm>
            <a:custGeom>
              <a:avLst/>
              <a:gdLst/>
              <a:ahLst/>
              <a:cxnLst>
                <a:cxn ang="0">
                  <a:pos x="0" y="0"/>
                </a:cxn>
                <a:cxn ang="0">
                  <a:pos x="2176" y="0"/>
                </a:cxn>
                <a:cxn ang="0">
                  <a:pos x="2176" y="3389"/>
                </a:cxn>
              </a:cxnLst>
              <a:pathLst>
                <a:path w="3552" h="1152">
                  <a:moveTo>
                    <a:pt x="0" y="0"/>
                  </a:moveTo>
                  <a:lnTo>
                    <a:pt x="3552" y="0"/>
                  </a:lnTo>
                  <a:lnTo>
                    <a:pt x="3552" y="1152"/>
                  </a:lnTo>
                </a:path>
              </a:pathLst>
            </a:custGeom>
            <a:noFill/>
            <a:ln w="76200" cap="flat" cmpd="sng">
              <a:solidFill>
                <a:srgbClr val="C00000"/>
              </a:solidFill>
              <a:prstDash val="solid"/>
              <a:round/>
              <a:headEnd type="stealth" w="med" len="med"/>
              <a:tailEnd type="none" w="lg" len="lg"/>
            </a:ln>
          </p:spPr>
          <p:txBody>
            <a:bodyPr/>
            <a:p>
              <a:endParaRPr lang="zh-CN" altLang="en-US"/>
            </a:p>
          </p:txBody>
        </p:sp>
        <p:sp>
          <p:nvSpPr>
            <p:cNvPr id="69671" name="Freeform 40"/>
            <p:cNvSpPr/>
            <p:nvPr/>
          </p:nvSpPr>
          <p:spPr>
            <a:xfrm>
              <a:off x="720" y="2256"/>
              <a:ext cx="1968" cy="864"/>
            </a:xfrm>
            <a:custGeom>
              <a:avLst/>
              <a:gdLst/>
              <a:ahLst/>
              <a:cxnLst>
                <a:cxn ang="0">
                  <a:pos x="0" y="0"/>
                </a:cxn>
                <a:cxn ang="0">
                  <a:pos x="57" y="0"/>
                </a:cxn>
                <a:cxn ang="0">
                  <a:pos x="57" y="154"/>
                </a:cxn>
              </a:cxnLst>
              <a:pathLst>
                <a:path w="3552" h="1152">
                  <a:moveTo>
                    <a:pt x="0" y="0"/>
                  </a:moveTo>
                  <a:lnTo>
                    <a:pt x="3552" y="0"/>
                  </a:lnTo>
                  <a:lnTo>
                    <a:pt x="3552" y="1152"/>
                  </a:lnTo>
                </a:path>
              </a:pathLst>
            </a:custGeom>
            <a:noFill/>
            <a:ln w="76200" cap="flat" cmpd="sng">
              <a:solidFill>
                <a:srgbClr val="C00000"/>
              </a:solidFill>
              <a:prstDash val="solid"/>
              <a:round/>
              <a:headEnd type="stealth" w="med" len="med"/>
              <a:tailEnd type="none" w="lg" len="lg"/>
            </a:ln>
          </p:spPr>
          <p:txBody>
            <a:bodyPr/>
            <a:p>
              <a:endParaRPr lang="zh-CN" altLang="en-US"/>
            </a:p>
          </p:txBody>
        </p:sp>
        <p:sp>
          <p:nvSpPr>
            <p:cNvPr id="69672" name="Freeform 41"/>
            <p:cNvSpPr/>
            <p:nvPr/>
          </p:nvSpPr>
          <p:spPr>
            <a:xfrm>
              <a:off x="720" y="2736"/>
              <a:ext cx="672" cy="384"/>
            </a:xfrm>
            <a:custGeom>
              <a:avLst/>
              <a:gdLst/>
              <a:ahLst/>
              <a:cxnLst>
                <a:cxn ang="0">
                  <a:pos x="0" y="0"/>
                </a:cxn>
                <a:cxn ang="0">
                  <a:pos x="0" y="0"/>
                </a:cxn>
                <a:cxn ang="0">
                  <a:pos x="0" y="1"/>
                </a:cxn>
              </a:cxnLst>
              <a:pathLst>
                <a:path w="3552" h="1152">
                  <a:moveTo>
                    <a:pt x="0" y="0"/>
                  </a:moveTo>
                  <a:lnTo>
                    <a:pt x="3552" y="0"/>
                  </a:lnTo>
                  <a:lnTo>
                    <a:pt x="3552" y="1152"/>
                  </a:lnTo>
                </a:path>
              </a:pathLst>
            </a:custGeom>
            <a:noFill/>
            <a:ln w="76200" cap="flat" cmpd="sng">
              <a:solidFill>
                <a:srgbClr val="C00000"/>
              </a:solidFill>
              <a:prstDash val="solid"/>
              <a:round/>
              <a:headEnd type="stealth" w="med" len="med"/>
              <a:tailEnd type="none" w="lg" len="lg"/>
            </a:ln>
          </p:spPr>
          <p:txBody>
            <a:bodyPr/>
            <a:p>
              <a:endParaRPr lang="zh-CN" altLang="en-US"/>
            </a:p>
          </p:txBody>
        </p:sp>
      </p:grpSp>
      <p:sp>
        <p:nvSpPr>
          <p:cNvPr id="84" name="Freeform 42"/>
          <p:cNvSpPr/>
          <p:nvPr/>
        </p:nvSpPr>
        <p:spPr>
          <a:xfrm>
            <a:off x="1270000" y="2501900"/>
            <a:ext cx="5638800" cy="2514600"/>
          </a:xfrm>
          <a:custGeom>
            <a:avLst/>
            <a:gdLst/>
            <a:ahLst/>
            <a:cxnLst>
              <a:cxn ang="0">
                <a:pos x="0" y="0"/>
              </a:cxn>
              <a:cxn ang="0">
                <a:pos x="2147483647" y="0"/>
              </a:cxn>
              <a:cxn ang="0">
                <a:pos x="2147483647" y="2147483647"/>
              </a:cxn>
            </a:cxnLst>
            <a:pathLst>
              <a:path w="3552" h="1152">
                <a:moveTo>
                  <a:pt x="0" y="0"/>
                </a:moveTo>
                <a:lnTo>
                  <a:pt x="3552" y="0"/>
                </a:lnTo>
                <a:lnTo>
                  <a:pt x="3552" y="1152"/>
                </a:lnTo>
              </a:path>
            </a:pathLst>
          </a:custGeom>
          <a:noFill/>
          <a:ln w="76200" cap="flat" cmpd="sng">
            <a:solidFill>
              <a:srgbClr val="C00000"/>
            </a:solidFill>
            <a:prstDash val="solid"/>
            <a:round/>
            <a:headEnd type="none" w="med" len="med"/>
            <a:tailEnd type="stealth" w="med" len="med"/>
          </a:ln>
        </p:spPr>
        <p:txBody>
          <a:bodyPr/>
          <a:p>
            <a:endParaRPr lang="zh-CN" altLang="en-US"/>
          </a:p>
        </p:txBody>
      </p:sp>
      <p:sp>
        <p:nvSpPr>
          <p:cNvPr id="69674"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strips(downRight)">
                                      <p:cBhvr>
                                        <p:cTn id="2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xfrm>
            <a:off x="1127125" y="614363"/>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三种方式比较</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29059" name="Rectangle 3"/>
          <p:cNvSpPr>
            <a:spLocks noGrp="1"/>
          </p:cNvSpPr>
          <p:nvPr>
            <p:ph idx="1"/>
          </p:nvPr>
        </p:nvSpPr>
        <p:spPr>
          <a:xfrm>
            <a:off x="723900" y="2063750"/>
            <a:ext cx="7777163" cy="318770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链式查询方式连线简单，易于扩充，对电路故障最敏感，优先级固定。</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计数器查询方式优先级设置较灵活，对故障不敏感，连线及控制过程较复杂。</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独立请求方式判优速度最快，但硬件器件用量大，连线多，成本较高。</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blinds(horizontal)">
                                      <p:cBhvr>
                                        <p:cTn id="7" dur="500"/>
                                        <p:tgtEl>
                                          <p:spTgt spid="4290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9059">
                                            <p:txEl>
                                              <p:charRg st="0" end="26"/>
                                            </p:txEl>
                                          </p:spTgt>
                                        </p:tgtEl>
                                        <p:attrNameLst>
                                          <p:attrName>style.visibility</p:attrName>
                                        </p:attrNameLst>
                                      </p:cBhvr>
                                      <p:to>
                                        <p:strVal val="visible"/>
                                      </p:to>
                                    </p:set>
                                    <p:animEffect transition="in" filter="blinds(horizontal)">
                                      <p:cBhvr>
                                        <p:cTn id="10" dur="500"/>
                                        <p:tgtEl>
                                          <p:spTgt spid="429059">
                                            <p:txEl>
                                              <p:charRg st="0" end="2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9059">
                                            <p:txEl>
                                              <p:charRg st="26" end="61"/>
                                            </p:txEl>
                                          </p:spTgt>
                                        </p:tgtEl>
                                        <p:attrNameLst>
                                          <p:attrName>style.visibility</p:attrName>
                                        </p:attrNameLst>
                                      </p:cBhvr>
                                      <p:to>
                                        <p:strVal val="visible"/>
                                      </p:to>
                                    </p:set>
                                    <p:animEffect transition="in" filter="blinds(horizontal)">
                                      <p:cBhvr>
                                        <p:cTn id="15" dur="500"/>
                                        <p:tgtEl>
                                          <p:spTgt spid="429059">
                                            <p:txEl>
                                              <p:charRg st="26" end="6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9059">
                                            <p:txEl>
                                              <p:charRg st="61" end="93"/>
                                            </p:txEl>
                                          </p:spTgt>
                                        </p:tgtEl>
                                        <p:attrNameLst>
                                          <p:attrName>style.visibility</p:attrName>
                                        </p:attrNameLst>
                                      </p:cBhvr>
                                      <p:to>
                                        <p:strVal val="visible"/>
                                      </p:to>
                                    </p:set>
                                    <p:animEffect transition="in" filter="blinds(horizontal)">
                                      <p:cBhvr>
                                        <p:cTn id="20" dur="500"/>
                                        <p:tgtEl>
                                          <p:spTgt spid="429059">
                                            <p:txEl>
                                              <p:charRg st="61"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nimBg="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3.5.2 </a:t>
            </a:r>
            <a:r>
              <a:rPr lang="zh-CN" altLang="en-US" dirty="0">
                <a:solidFill>
                  <a:srgbClr val="C00000"/>
                </a:solidFill>
                <a:latin typeface="微软雅黑 Light" panose="020B0502040204020203" pitchFamily="34" charset="-122"/>
                <a:ea typeface="微软雅黑 Light" panose="020B0502040204020203" pitchFamily="34" charset="-122"/>
                <a:cs typeface="+mj-cs"/>
              </a:rPr>
              <a:t>总线通信控制</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33155" name="Rectangle 3"/>
          <p:cNvSpPr>
            <a:spLocks noGrp="1"/>
          </p:cNvSpPr>
          <p:nvPr>
            <p:ph idx="1"/>
          </p:nvPr>
        </p:nvSpPr>
        <p:spPr>
          <a:xfrm>
            <a:off x="352425" y="1462088"/>
            <a:ext cx="8447088" cy="4594225"/>
          </a:xfrm>
          <a:solidFill>
            <a:schemeClr val="bg1"/>
          </a:solidFill>
          <a:ln>
            <a:solidFill>
              <a:srgbClr val="2709BB"/>
            </a:solidFill>
            <a:miter/>
          </a:ln>
        </p:spPr>
        <p:txBody>
          <a:bodyPr vert="horz" wrap="square" lIns="91440" tIns="45720" rIns="91440" bIns="45720" anchor="t" anchorCtr="0"/>
          <a:p>
            <a:pPr algn="just" defTabSz="457200">
              <a:lnSpc>
                <a:spcPts val="33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在通信时间上，按分时方式来解决，即哪一个部件获得使用权，此刻就由它传送，下一部件获得使用权，接着下一时刻传送</a:t>
            </a:r>
            <a:r>
              <a:rPr lang="en-US" altLang="zh-CN" dirty="0">
                <a:solidFill>
                  <a:srgbClr val="2709BB"/>
                </a:solidFill>
                <a:latin typeface="微软雅黑 Light" panose="020B0502040204020203" pitchFamily="34" charset="-122"/>
                <a:ea typeface="微软雅黑 Light" panose="020B0502040204020203" pitchFamily="34" charset="-122"/>
                <a:cs typeface="+mn-cs"/>
              </a:rPr>
              <a:t>,</a:t>
            </a:r>
            <a:r>
              <a:rPr lang="zh-CN" altLang="en-US" dirty="0">
                <a:solidFill>
                  <a:srgbClr val="2709BB"/>
                </a:solidFill>
                <a:latin typeface="微软雅黑 Light" panose="020B0502040204020203" pitchFamily="34" charset="-122"/>
                <a:ea typeface="微软雅黑 Light" panose="020B0502040204020203" pitchFamily="34" charset="-122"/>
                <a:cs typeface="+mn-cs"/>
              </a:rPr>
              <a:t>一个接一个轮流交替传送。</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algn="just" defTabSz="457200">
              <a:lnSpc>
                <a:spcPts val="33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总线完成一次完整而可靠的传输所需时间称为总线的传输周期，可分为四个阶段：申请分配阶段、寻址阶段、传数阶段、结束阶段。</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algn="just" defTabSz="457200">
              <a:lnSpc>
                <a:spcPts val="33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总线的通信控制指总线传送过程中双方的时间配合方式，主要解决通信双方如何获知传输开始和传输结束，以及通信双方如何协调如何配合。</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algn="just" defTabSz="457200">
              <a:lnSpc>
                <a:spcPts val="33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下面介绍总线通信控制的四种方式。</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blinds(horizontal)">
                                      <p:cBhvr>
                                        <p:cTn id="7" dur="500"/>
                                        <p:tgtEl>
                                          <p:spTgt spid="4331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3155">
                                            <p:txEl>
                                              <p:charRg st="0" end="68"/>
                                            </p:txEl>
                                          </p:spTgt>
                                        </p:tgtEl>
                                        <p:attrNameLst>
                                          <p:attrName>style.visibility</p:attrName>
                                        </p:attrNameLst>
                                      </p:cBhvr>
                                      <p:to>
                                        <p:strVal val="visible"/>
                                      </p:to>
                                    </p:set>
                                    <p:animEffect transition="in" filter="blinds(horizontal)">
                                      <p:cBhvr>
                                        <p:cTn id="10" dur="500"/>
                                        <p:tgtEl>
                                          <p:spTgt spid="433155">
                                            <p:txEl>
                                              <p:charRg st="0" end="6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3155">
                                            <p:txEl>
                                              <p:charRg st="68" end="127"/>
                                            </p:txEl>
                                          </p:spTgt>
                                        </p:tgtEl>
                                        <p:attrNameLst>
                                          <p:attrName>style.visibility</p:attrName>
                                        </p:attrNameLst>
                                      </p:cBhvr>
                                      <p:to>
                                        <p:strVal val="visible"/>
                                      </p:to>
                                    </p:set>
                                    <p:animEffect transition="in" filter="blinds(horizontal)">
                                      <p:cBhvr>
                                        <p:cTn id="15" dur="500"/>
                                        <p:tgtEl>
                                          <p:spTgt spid="433155">
                                            <p:txEl>
                                              <p:charRg st="68" end="12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3155">
                                            <p:txEl>
                                              <p:charRg st="127" end="190"/>
                                            </p:txEl>
                                          </p:spTgt>
                                        </p:tgtEl>
                                        <p:attrNameLst>
                                          <p:attrName>style.visibility</p:attrName>
                                        </p:attrNameLst>
                                      </p:cBhvr>
                                      <p:to>
                                        <p:strVal val="visible"/>
                                      </p:to>
                                    </p:set>
                                    <p:animEffect transition="in" filter="blinds(horizontal)">
                                      <p:cBhvr>
                                        <p:cTn id="20" dur="500"/>
                                        <p:tgtEl>
                                          <p:spTgt spid="433155">
                                            <p:txEl>
                                              <p:charRg st="127" end="19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3155">
                                            <p:txEl>
                                              <p:charRg st="190" end="207"/>
                                            </p:txEl>
                                          </p:spTgt>
                                        </p:tgtEl>
                                        <p:attrNameLst>
                                          <p:attrName>style.visibility</p:attrName>
                                        </p:attrNameLst>
                                      </p:cBhvr>
                                      <p:to>
                                        <p:strVal val="visible"/>
                                      </p:to>
                                    </p:set>
                                    <p:animEffect transition="in" filter="blinds(horizontal)">
                                      <p:cBhvr>
                                        <p:cTn id="25" dur="500"/>
                                        <p:tgtEl>
                                          <p:spTgt spid="433155">
                                            <p:txEl>
                                              <p:charRg st="190"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nimBg="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 </a:t>
            </a:r>
            <a:r>
              <a:rPr lang="zh-CN" altLang="en-US" dirty="0">
                <a:solidFill>
                  <a:srgbClr val="C00000"/>
                </a:solidFill>
                <a:latin typeface="微软雅黑 Light" panose="020B0502040204020203" pitchFamily="34" charset="-122"/>
                <a:ea typeface="微软雅黑 Light" panose="020B0502040204020203" pitchFamily="34" charset="-122"/>
                <a:cs typeface="+mj-cs"/>
              </a:rPr>
              <a:t>同步通信</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34179" name="Rectangle 3"/>
          <p:cNvSpPr>
            <a:spLocks noGrp="1"/>
          </p:cNvSpPr>
          <p:nvPr>
            <p:ph idx="1"/>
          </p:nvPr>
        </p:nvSpPr>
        <p:spPr>
          <a:xfrm>
            <a:off x="669925" y="1365250"/>
            <a:ext cx="8016875" cy="5108575"/>
          </a:xfrm>
          <a:solidFill>
            <a:schemeClr val="bg1"/>
          </a:solidFill>
          <a:ln>
            <a:solidFill>
              <a:srgbClr val="2709BB"/>
            </a:solidFill>
            <a:miter/>
          </a:ln>
        </p:spPr>
        <p:txBody>
          <a:bodyPr vert="horz" wrap="square" lIns="91440" tIns="45720" rIns="91440" bIns="45720" anchor="t" anchorCtr="0"/>
          <a:p>
            <a:pPr defTabSz="457200">
              <a:lnSpc>
                <a:spcPts val="33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通信双方由统一时标控制数据传送为同步通信。</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300"/>
              </a:lnSpc>
              <a:spcBef>
                <a:spcPts val="400"/>
              </a:spcBef>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时标通常由</a:t>
            </a:r>
            <a:r>
              <a:rPr lang="en-US" altLang="zh-CN" dirty="0">
                <a:solidFill>
                  <a:srgbClr val="2709BB"/>
                </a:solidFill>
                <a:latin typeface="微软雅黑 Light" panose="020B0502040204020203" pitchFamily="34" charset="-122"/>
                <a:ea typeface="微软雅黑 Light" panose="020B0502040204020203" pitchFamily="34" charset="-122"/>
                <a:cs typeface="+mn-cs"/>
              </a:rPr>
              <a:t>CPU</a:t>
            </a:r>
            <a:r>
              <a:rPr lang="zh-CN" altLang="en-US" dirty="0">
                <a:solidFill>
                  <a:srgbClr val="2709BB"/>
                </a:solidFill>
                <a:latin typeface="微软雅黑 Light" panose="020B0502040204020203" pitchFamily="34" charset="-122"/>
                <a:ea typeface="微软雅黑 Light" panose="020B0502040204020203" pitchFamily="34" charset="-122"/>
                <a:cs typeface="+mn-cs"/>
              </a:rPr>
              <a:t>的总线控制部件发出，或由每个部件各自的时序发生器发出，但必须由总线控制部件发出的时钟信号进行同步。</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lnSpc>
                <a:spcPts val="33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这种通信的优点是规定明确、统一，模块间的配合简单一致。</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3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缺点是主从模块须在限定时间内完成规定要求</a:t>
            </a:r>
            <a:r>
              <a:rPr lang="en-US" altLang="zh-CN" dirty="0">
                <a:solidFill>
                  <a:srgbClr val="C00000"/>
                </a:solidFill>
                <a:latin typeface="微软雅黑 Light" panose="020B0502040204020203" pitchFamily="34" charset="-122"/>
                <a:ea typeface="微软雅黑 Light" panose="020B0502040204020203" pitchFamily="34" charset="-122"/>
                <a:cs typeface="+mn-cs"/>
              </a:rPr>
              <a:t>, </a:t>
            </a:r>
            <a:r>
              <a:rPr lang="zh-CN" altLang="en-US" dirty="0">
                <a:solidFill>
                  <a:srgbClr val="C00000"/>
                </a:solidFill>
                <a:latin typeface="微软雅黑 Light" panose="020B0502040204020203" pitchFamily="34" charset="-122"/>
                <a:ea typeface="微软雅黑 Light" panose="020B0502040204020203" pitchFamily="34" charset="-122"/>
                <a:cs typeface="+mn-cs"/>
              </a:rPr>
              <a:t>不同速度部件必须按最慢速度部件来设计公共时钟，效率低，使用受局限，灵活性差。</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300"/>
              </a:lnSpc>
              <a:spcBef>
                <a:spcPts val="400"/>
              </a:spcBef>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同步通信一般用于总线长度较短，各部件存取时间比较一致的场合。</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72707"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blinds(horizontal)">
                                      <p:cBhvr>
                                        <p:cTn id="7" dur="500"/>
                                        <p:tgtEl>
                                          <p:spTgt spid="4341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4179">
                                            <p:txEl>
                                              <p:charRg st="0" end="22"/>
                                            </p:txEl>
                                          </p:spTgt>
                                        </p:tgtEl>
                                        <p:attrNameLst>
                                          <p:attrName>style.visibility</p:attrName>
                                        </p:attrNameLst>
                                      </p:cBhvr>
                                      <p:to>
                                        <p:strVal val="visible"/>
                                      </p:to>
                                    </p:set>
                                    <p:animEffect transition="in" filter="blinds(horizontal)">
                                      <p:cBhvr>
                                        <p:cTn id="10" dur="500"/>
                                        <p:tgtEl>
                                          <p:spTgt spid="434179">
                                            <p:txEl>
                                              <p:charRg st="0" end="2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4179">
                                            <p:txEl>
                                              <p:charRg st="22" end="80"/>
                                            </p:txEl>
                                          </p:spTgt>
                                        </p:tgtEl>
                                        <p:attrNameLst>
                                          <p:attrName>style.visibility</p:attrName>
                                        </p:attrNameLst>
                                      </p:cBhvr>
                                      <p:to>
                                        <p:strVal val="visible"/>
                                      </p:to>
                                    </p:set>
                                    <p:animEffect transition="in" filter="blinds(horizontal)">
                                      <p:cBhvr>
                                        <p:cTn id="15" dur="500"/>
                                        <p:tgtEl>
                                          <p:spTgt spid="434179">
                                            <p:txEl>
                                              <p:charRg st="22" end="8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4179">
                                            <p:txEl>
                                              <p:charRg st="80" end="108"/>
                                            </p:txEl>
                                          </p:spTgt>
                                        </p:tgtEl>
                                        <p:attrNameLst>
                                          <p:attrName>style.visibility</p:attrName>
                                        </p:attrNameLst>
                                      </p:cBhvr>
                                      <p:to>
                                        <p:strVal val="visible"/>
                                      </p:to>
                                    </p:set>
                                    <p:animEffect transition="in" filter="blinds(horizontal)">
                                      <p:cBhvr>
                                        <p:cTn id="20" dur="500"/>
                                        <p:tgtEl>
                                          <p:spTgt spid="434179">
                                            <p:txEl>
                                              <p:charRg st="80" end="10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4179">
                                            <p:txEl>
                                              <p:charRg st="108" end="169"/>
                                            </p:txEl>
                                          </p:spTgt>
                                        </p:tgtEl>
                                        <p:attrNameLst>
                                          <p:attrName>style.visibility</p:attrName>
                                        </p:attrNameLst>
                                      </p:cBhvr>
                                      <p:to>
                                        <p:strVal val="visible"/>
                                      </p:to>
                                    </p:set>
                                    <p:animEffect transition="in" filter="blinds(horizontal)">
                                      <p:cBhvr>
                                        <p:cTn id="25" dur="500"/>
                                        <p:tgtEl>
                                          <p:spTgt spid="434179">
                                            <p:txEl>
                                              <p:charRg st="108" end="16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4179">
                                            <p:txEl>
                                              <p:charRg st="169" end="200"/>
                                            </p:txEl>
                                          </p:spTgt>
                                        </p:tgtEl>
                                        <p:attrNameLst>
                                          <p:attrName>style.visibility</p:attrName>
                                        </p:attrNameLst>
                                      </p:cBhvr>
                                      <p:to>
                                        <p:strVal val="visible"/>
                                      </p:to>
                                    </p:set>
                                    <p:animEffect transition="in" filter="blinds(horizontal)">
                                      <p:cBhvr>
                                        <p:cTn id="30" dur="500"/>
                                        <p:tgtEl>
                                          <p:spTgt spid="434179">
                                            <p:txEl>
                                              <p:charRg st="169"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animBg="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 Box 8"/>
          <p:cNvSpPr txBox="1"/>
          <p:nvPr/>
        </p:nvSpPr>
        <p:spPr>
          <a:xfrm>
            <a:off x="1003300" y="585788"/>
            <a:ext cx="4724400" cy="769937"/>
          </a:xfrm>
          <a:prstGeom prst="rect">
            <a:avLst/>
          </a:prstGeom>
          <a:noFill/>
          <a:ln w="9525">
            <a:noFill/>
          </a:ln>
        </p:spPr>
        <p:txBody>
          <a:bodyPr anchor="t" anchorCtr="0">
            <a:spAutoFit/>
          </a:bodyPr>
          <a:p>
            <a:r>
              <a:rPr lang="en-US" altLang="zh-CN" sz="4400" dirty="0">
                <a:solidFill>
                  <a:srgbClr val="C00000"/>
                </a:solidFill>
                <a:latin typeface="微软雅黑 Light" panose="020B0502040204020203" pitchFamily="34" charset="-122"/>
                <a:ea typeface="微软雅黑 Light" panose="020B0502040204020203" pitchFamily="34" charset="-122"/>
              </a:rPr>
              <a:t> </a:t>
            </a:r>
            <a:r>
              <a:rPr lang="zh-CN" altLang="en-US" sz="4400" dirty="0">
                <a:solidFill>
                  <a:srgbClr val="C00000"/>
                </a:solidFill>
                <a:latin typeface="微软雅黑 Light" panose="020B0502040204020203" pitchFamily="34" charset="-122"/>
                <a:ea typeface="微软雅黑 Light" panose="020B0502040204020203" pitchFamily="34" charset="-122"/>
              </a:rPr>
              <a:t>同步式数据输入</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
        <p:nvSpPr>
          <p:cNvPr id="73730"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grpSp>
        <p:nvGrpSpPr>
          <p:cNvPr id="2" name="Group 2"/>
          <p:cNvGrpSpPr/>
          <p:nvPr/>
        </p:nvGrpSpPr>
        <p:grpSpPr>
          <a:xfrm>
            <a:off x="195263" y="4035425"/>
            <a:ext cx="8847137" cy="1143000"/>
            <a:chOff x="96" y="2592"/>
            <a:chExt cx="5573" cy="720"/>
          </a:xfrm>
        </p:grpSpPr>
        <p:grpSp>
          <p:nvGrpSpPr>
            <p:cNvPr id="73732" name="Group 3"/>
            <p:cNvGrpSpPr/>
            <p:nvPr/>
          </p:nvGrpSpPr>
          <p:grpSpPr>
            <a:xfrm>
              <a:off x="468" y="2745"/>
              <a:ext cx="5201" cy="567"/>
              <a:chOff x="468" y="2745"/>
              <a:chExt cx="5201" cy="567"/>
            </a:xfrm>
          </p:grpSpPr>
          <p:sp>
            <p:nvSpPr>
              <p:cNvPr id="73733" name="Freeform 4"/>
              <p:cNvSpPr/>
              <p:nvPr/>
            </p:nvSpPr>
            <p:spPr>
              <a:xfrm>
                <a:off x="468" y="2831"/>
                <a:ext cx="1115" cy="1"/>
              </a:xfrm>
              <a:custGeom>
                <a:avLst/>
                <a:gdLst/>
                <a:ahLst/>
                <a:cxnLst>
                  <a:cxn ang="0">
                    <a:pos x="0" y="1"/>
                  </a:cxn>
                  <a:cxn ang="0">
                    <a:pos x="861" y="0"/>
                  </a:cxn>
                </a:cxnLst>
                <a:pathLst>
                  <a:path w="1174" h="1">
                    <a:moveTo>
                      <a:pt x="0" y="1"/>
                    </a:moveTo>
                    <a:lnTo>
                      <a:pt x="1174" y="0"/>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3734" name="Line 5"/>
              <p:cNvSpPr/>
              <p:nvPr/>
            </p:nvSpPr>
            <p:spPr>
              <a:xfrm rot="8100000">
                <a:off x="1776" y="2745"/>
                <a:ext cx="0" cy="567"/>
              </a:xfrm>
              <a:prstGeom prst="line">
                <a:avLst/>
              </a:prstGeom>
              <a:ln w="38100" cap="flat" cmpd="sng">
                <a:solidFill>
                  <a:schemeClr val="tx1"/>
                </a:solidFill>
                <a:prstDash val="solid"/>
                <a:round/>
                <a:headEnd type="none" w="med" len="med"/>
                <a:tailEnd type="none" w="med" len="med"/>
              </a:ln>
            </p:spPr>
          </p:sp>
          <p:sp>
            <p:nvSpPr>
              <p:cNvPr id="73735" name="Line 6"/>
              <p:cNvSpPr/>
              <p:nvPr/>
            </p:nvSpPr>
            <p:spPr>
              <a:xfrm rot="2700000">
                <a:off x="3643" y="2737"/>
                <a:ext cx="0" cy="555"/>
              </a:xfrm>
              <a:prstGeom prst="line">
                <a:avLst/>
              </a:prstGeom>
              <a:ln w="38100" cap="flat" cmpd="sng">
                <a:solidFill>
                  <a:schemeClr val="tx1"/>
                </a:solidFill>
                <a:prstDash val="solid"/>
                <a:round/>
                <a:headEnd type="none" w="med" len="med"/>
                <a:tailEnd type="none" w="med" len="med"/>
              </a:ln>
            </p:spPr>
          </p:sp>
          <p:sp>
            <p:nvSpPr>
              <p:cNvPr id="73736" name="Line 7"/>
              <p:cNvSpPr/>
              <p:nvPr/>
            </p:nvSpPr>
            <p:spPr>
              <a:xfrm>
                <a:off x="1968" y="3216"/>
                <a:ext cx="1488" cy="0"/>
              </a:xfrm>
              <a:prstGeom prst="line">
                <a:avLst/>
              </a:prstGeom>
              <a:ln w="38100" cap="flat" cmpd="sng">
                <a:solidFill>
                  <a:schemeClr val="tx1"/>
                </a:solidFill>
                <a:prstDash val="solid"/>
                <a:round/>
                <a:headEnd type="none" w="med" len="med"/>
                <a:tailEnd type="none" w="med" len="med"/>
              </a:ln>
            </p:spPr>
          </p:sp>
          <p:sp>
            <p:nvSpPr>
              <p:cNvPr id="73737" name="Line 8"/>
              <p:cNvSpPr/>
              <p:nvPr/>
            </p:nvSpPr>
            <p:spPr>
              <a:xfrm>
                <a:off x="3840" y="2832"/>
                <a:ext cx="1829" cy="0"/>
              </a:xfrm>
              <a:prstGeom prst="line">
                <a:avLst/>
              </a:prstGeom>
              <a:ln w="38100" cap="flat" cmpd="sng">
                <a:solidFill>
                  <a:schemeClr val="tx1"/>
                </a:solidFill>
                <a:prstDash val="solid"/>
                <a:round/>
                <a:headEnd type="none" w="med" len="med"/>
                <a:tailEnd type="none" w="med" len="med"/>
              </a:ln>
            </p:spPr>
          </p:sp>
        </p:grpSp>
        <p:sp>
          <p:nvSpPr>
            <p:cNvPr id="73738" name="Text Box 9"/>
            <p:cNvSpPr txBox="1"/>
            <p:nvPr/>
          </p:nvSpPr>
          <p:spPr>
            <a:xfrm>
              <a:off x="96" y="2592"/>
              <a:ext cx="576" cy="523"/>
            </a:xfrm>
            <a:prstGeom prst="rect">
              <a:avLst/>
            </a:prstGeom>
            <a:noFill/>
            <a:ln w="9525">
              <a:noFill/>
            </a:ln>
          </p:spPr>
          <p:txBody>
            <a:bodyPr lIns="0"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  读</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命令</a:t>
              </a:r>
              <a:endParaRPr lang="zh-CN" altLang="en-US" sz="2400" dirty="0">
                <a:latin typeface="Times New Roman" panose="02020603050405020304" pitchFamily="18" charset="0"/>
                <a:ea typeface="宋体" panose="02010600030101010101" pitchFamily="2" charset="-122"/>
              </a:endParaRPr>
            </a:p>
          </p:txBody>
        </p:sp>
      </p:grpSp>
      <p:grpSp>
        <p:nvGrpSpPr>
          <p:cNvPr id="4" name="Group 11"/>
          <p:cNvGrpSpPr/>
          <p:nvPr/>
        </p:nvGrpSpPr>
        <p:grpSpPr>
          <a:xfrm>
            <a:off x="93663" y="1430338"/>
            <a:ext cx="8915400" cy="1633537"/>
            <a:chOff x="48" y="941"/>
            <a:chExt cx="5616" cy="1029"/>
          </a:xfrm>
        </p:grpSpPr>
        <p:grpSp>
          <p:nvGrpSpPr>
            <p:cNvPr id="73740" name="Group 12"/>
            <p:cNvGrpSpPr/>
            <p:nvPr/>
          </p:nvGrpSpPr>
          <p:grpSpPr>
            <a:xfrm>
              <a:off x="480" y="941"/>
              <a:ext cx="5184" cy="1029"/>
              <a:chOff x="480" y="941"/>
              <a:chExt cx="5184" cy="1029"/>
            </a:xfrm>
          </p:grpSpPr>
          <p:sp>
            <p:nvSpPr>
              <p:cNvPr id="73741" name="Rectangle 13"/>
              <p:cNvSpPr/>
              <p:nvPr/>
            </p:nvSpPr>
            <p:spPr>
              <a:xfrm>
                <a:off x="1505" y="1768"/>
                <a:ext cx="159" cy="202"/>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1</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73742" name="Line 14"/>
              <p:cNvSpPr/>
              <p:nvPr/>
            </p:nvSpPr>
            <p:spPr>
              <a:xfrm>
                <a:off x="2938" y="1779"/>
                <a:ext cx="1" cy="187"/>
              </a:xfrm>
              <a:prstGeom prst="line">
                <a:avLst/>
              </a:prstGeom>
              <a:ln w="15875" cap="flat" cmpd="sng">
                <a:solidFill>
                  <a:schemeClr val="tx1"/>
                </a:solidFill>
                <a:prstDash val="solid"/>
                <a:round/>
                <a:headEnd type="none" w="med" len="med"/>
                <a:tailEnd type="none" w="med" len="med"/>
              </a:ln>
            </p:spPr>
          </p:sp>
          <p:sp>
            <p:nvSpPr>
              <p:cNvPr id="73743" name="Line 15"/>
              <p:cNvSpPr/>
              <p:nvPr/>
            </p:nvSpPr>
            <p:spPr>
              <a:xfrm>
                <a:off x="3850" y="1779"/>
                <a:ext cx="2" cy="187"/>
              </a:xfrm>
              <a:prstGeom prst="line">
                <a:avLst/>
              </a:prstGeom>
              <a:ln w="15875" cap="flat" cmpd="sng">
                <a:solidFill>
                  <a:schemeClr val="tx1"/>
                </a:solidFill>
                <a:prstDash val="solid"/>
                <a:round/>
                <a:headEnd type="none" w="med" len="med"/>
                <a:tailEnd type="none" w="med" len="med"/>
              </a:ln>
            </p:spPr>
          </p:sp>
          <p:sp>
            <p:nvSpPr>
              <p:cNvPr id="73744" name="Line 16"/>
              <p:cNvSpPr/>
              <p:nvPr/>
            </p:nvSpPr>
            <p:spPr>
              <a:xfrm>
                <a:off x="4751" y="1779"/>
                <a:ext cx="1" cy="187"/>
              </a:xfrm>
              <a:prstGeom prst="line">
                <a:avLst/>
              </a:prstGeom>
              <a:ln w="15875" cap="flat" cmpd="sng">
                <a:solidFill>
                  <a:schemeClr val="tx1"/>
                </a:solidFill>
                <a:prstDash val="solid"/>
                <a:round/>
                <a:headEnd type="none" w="med" len="med"/>
                <a:tailEnd type="none" w="med" len="med"/>
              </a:ln>
            </p:spPr>
          </p:sp>
          <p:sp>
            <p:nvSpPr>
              <p:cNvPr id="73745" name="Rectangle 17"/>
              <p:cNvSpPr/>
              <p:nvPr/>
            </p:nvSpPr>
            <p:spPr>
              <a:xfrm>
                <a:off x="2508" y="1008"/>
                <a:ext cx="1365" cy="36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3746" name="Line 18"/>
              <p:cNvSpPr/>
              <p:nvPr/>
            </p:nvSpPr>
            <p:spPr>
              <a:xfrm>
                <a:off x="4749" y="1008"/>
                <a:ext cx="1" cy="186"/>
              </a:xfrm>
              <a:prstGeom prst="line">
                <a:avLst/>
              </a:prstGeom>
              <a:ln w="15875" cap="flat" cmpd="sng">
                <a:solidFill>
                  <a:schemeClr val="tx1"/>
                </a:solidFill>
                <a:prstDash val="solid"/>
                <a:round/>
                <a:headEnd type="none" w="med" len="med"/>
                <a:tailEnd type="none" w="med" len="med"/>
              </a:ln>
            </p:spPr>
          </p:sp>
          <p:sp>
            <p:nvSpPr>
              <p:cNvPr id="73747" name="Rectangle 19"/>
              <p:cNvSpPr/>
              <p:nvPr/>
            </p:nvSpPr>
            <p:spPr>
              <a:xfrm>
                <a:off x="2250" y="941"/>
                <a:ext cx="1557" cy="310"/>
              </a:xfrm>
              <a:prstGeom prst="rect">
                <a:avLst/>
              </a:prstGeom>
              <a:noFill/>
              <a:ln w="9525">
                <a:noFill/>
              </a:ln>
            </p:spPr>
            <p:txBody>
              <a:bodyPr wrap="none" lIns="0" tIns="0" rIns="0" bIns="0" anchor="t" anchorCtr="0">
                <a:spAutoFit/>
              </a:bodyPr>
              <a:p>
                <a:r>
                  <a:rPr lang="zh-CN" altLang="en-US" sz="3200" dirty="0">
                    <a:solidFill>
                      <a:srgbClr val="C00000"/>
                    </a:solidFill>
                    <a:latin typeface="Arial" panose="020B0604020202020204" pitchFamily="34" charset="0"/>
                    <a:ea typeface="宋体" panose="02010600030101010101" pitchFamily="2" charset="-122"/>
                  </a:rPr>
                  <a:t>总线传输周期</a:t>
                </a:r>
                <a:endParaRPr lang="zh-CN" altLang="en-US" sz="3200" dirty="0">
                  <a:solidFill>
                    <a:srgbClr val="C00000"/>
                  </a:solidFill>
                  <a:latin typeface="Times New Roman" panose="02020603050405020304" pitchFamily="18" charset="0"/>
                  <a:ea typeface="宋体" panose="02010600030101010101" pitchFamily="2" charset="-122"/>
                </a:endParaRPr>
              </a:p>
            </p:txBody>
          </p:sp>
          <p:sp>
            <p:nvSpPr>
              <p:cNvPr id="73748" name="Line 20"/>
              <p:cNvSpPr/>
              <p:nvPr/>
            </p:nvSpPr>
            <p:spPr>
              <a:xfrm>
                <a:off x="1094" y="1776"/>
                <a:ext cx="2" cy="186"/>
              </a:xfrm>
              <a:prstGeom prst="line">
                <a:avLst/>
              </a:prstGeom>
              <a:ln w="15875" cap="flat" cmpd="sng">
                <a:solidFill>
                  <a:schemeClr val="tx1"/>
                </a:solidFill>
                <a:prstDash val="solid"/>
                <a:round/>
                <a:headEnd type="none" w="med" len="med"/>
                <a:tailEnd type="none" w="med" len="med"/>
              </a:ln>
            </p:spPr>
          </p:sp>
          <p:sp>
            <p:nvSpPr>
              <p:cNvPr id="73749" name="Freeform 21"/>
              <p:cNvSpPr/>
              <p:nvPr/>
            </p:nvSpPr>
            <p:spPr>
              <a:xfrm>
                <a:off x="1104"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3750" name="Freeform 22"/>
              <p:cNvSpPr/>
              <p:nvPr/>
            </p:nvSpPr>
            <p:spPr>
              <a:xfrm>
                <a:off x="2928"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3751" name="Freeform 23"/>
              <p:cNvSpPr/>
              <p:nvPr/>
            </p:nvSpPr>
            <p:spPr>
              <a:xfrm>
                <a:off x="3840"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cxnSp>
            <p:nvCxnSpPr>
              <p:cNvPr id="73752" name="AutoShape 24"/>
              <p:cNvCxnSpPr/>
              <p:nvPr/>
            </p:nvCxnSpPr>
            <p:spPr>
              <a:xfrm flipH="1">
                <a:off x="480" y="1728"/>
                <a:ext cx="624" cy="0"/>
              </a:xfrm>
              <a:prstGeom prst="straightConnector1">
                <a:avLst/>
              </a:prstGeom>
              <a:ln w="38100" cap="flat" cmpd="sng">
                <a:solidFill>
                  <a:schemeClr val="tx1"/>
                </a:solidFill>
                <a:prstDash val="solid"/>
                <a:round/>
                <a:headEnd type="none" w="med" len="med"/>
                <a:tailEnd type="none" w="med" len="med"/>
              </a:ln>
            </p:spPr>
          </p:cxnSp>
          <p:sp>
            <p:nvSpPr>
              <p:cNvPr id="73753" name="Freeform 25"/>
              <p:cNvSpPr/>
              <p:nvPr/>
            </p:nvSpPr>
            <p:spPr>
              <a:xfrm>
                <a:off x="4752"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3754" name="Freeform 26"/>
              <p:cNvSpPr/>
              <p:nvPr/>
            </p:nvSpPr>
            <p:spPr>
              <a:xfrm>
                <a:off x="2016"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3755" name="Rectangle 27"/>
              <p:cNvSpPr/>
              <p:nvPr/>
            </p:nvSpPr>
            <p:spPr>
              <a:xfrm>
                <a:off x="2385" y="1768"/>
                <a:ext cx="159" cy="202"/>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2</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73756" name="Rectangle 28"/>
              <p:cNvSpPr/>
              <p:nvPr/>
            </p:nvSpPr>
            <p:spPr>
              <a:xfrm>
                <a:off x="3345" y="1768"/>
                <a:ext cx="159" cy="202"/>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3</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73757" name="Rectangle 29"/>
              <p:cNvSpPr/>
              <p:nvPr/>
            </p:nvSpPr>
            <p:spPr>
              <a:xfrm>
                <a:off x="4224" y="1768"/>
                <a:ext cx="159" cy="202"/>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4</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73758" name="Line 30"/>
              <p:cNvSpPr/>
              <p:nvPr/>
            </p:nvSpPr>
            <p:spPr>
              <a:xfrm>
                <a:off x="1104" y="1104"/>
                <a:ext cx="1152" cy="0"/>
              </a:xfrm>
              <a:prstGeom prst="line">
                <a:avLst/>
              </a:prstGeom>
              <a:ln w="28575" cap="flat" cmpd="sng">
                <a:solidFill>
                  <a:schemeClr val="tx1"/>
                </a:solidFill>
                <a:prstDash val="solid"/>
                <a:round/>
                <a:headEnd type="stealth" w="lg" len="lg"/>
                <a:tailEnd type="none" w="med" len="med"/>
              </a:ln>
            </p:spPr>
          </p:sp>
          <p:sp>
            <p:nvSpPr>
              <p:cNvPr id="73759" name="Line 31"/>
              <p:cNvSpPr/>
              <p:nvPr/>
            </p:nvSpPr>
            <p:spPr>
              <a:xfrm>
                <a:off x="1103" y="1008"/>
                <a:ext cx="1" cy="186"/>
              </a:xfrm>
              <a:prstGeom prst="line">
                <a:avLst/>
              </a:prstGeom>
              <a:ln w="15875" cap="flat" cmpd="sng">
                <a:solidFill>
                  <a:schemeClr val="tx1"/>
                </a:solidFill>
                <a:prstDash val="solid"/>
                <a:round/>
                <a:headEnd type="none" w="med" len="med"/>
                <a:tailEnd type="none" w="med" len="med"/>
              </a:ln>
            </p:spPr>
          </p:sp>
          <p:sp>
            <p:nvSpPr>
              <p:cNvPr id="73760" name="Line 32"/>
              <p:cNvSpPr/>
              <p:nvPr/>
            </p:nvSpPr>
            <p:spPr>
              <a:xfrm>
                <a:off x="3840" y="1104"/>
                <a:ext cx="912" cy="0"/>
              </a:xfrm>
              <a:prstGeom prst="line">
                <a:avLst/>
              </a:prstGeom>
              <a:ln w="28575" cap="flat" cmpd="sng">
                <a:solidFill>
                  <a:schemeClr val="tx1"/>
                </a:solidFill>
                <a:prstDash val="solid"/>
                <a:round/>
                <a:headEnd type="none" w="lg" len="lg"/>
                <a:tailEnd type="stealth" w="lg" len="lg"/>
              </a:ln>
            </p:spPr>
          </p:sp>
          <p:sp>
            <p:nvSpPr>
              <p:cNvPr id="73761" name="Line 33"/>
              <p:cNvSpPr/>
              <p:nvPr/>
            </p:nvSpPr>
            <p:spPr>
              <a:xfrm>
                <a:off x="1680" y="1872"/>
                <a:ext cx="336" cy="0"/>
              </a:xfrm>
              <a:prstGeom prst="line">
                <a:avLst/>
              </a:prstGeom>
              <a:ln w="28575" cap="flat" cmpd="sng">
                <a:solidFill>
                  <a:schemeClr val="tx1"/>
                </a:solidFill>
                <a:prstDash val="solid"/>
                <a:round/>
                <a:headEnd type="none" w="med" len="med"/>
                <a:tailEnd type="stealth" w="lg" len="lg"/>
              </a:ln>
            </p:spPr>
          </p:sp>
          <p:sp>
            <p:nvSpPr>
              <p:cNvPr id="73762" name="Line 34"/>
              <p:cNvSpPr/>
              <p:nvPr/>
            </p:nvSpPr>
            <p:spPr>
              <a:xfrm>
                <a:off x="2016" y="1781"/>
                <a:ext cx="1" cy="187"/>
              </a:xfrm>
              <a:prstGeom prst="line">
                <a:avLst/>
              </a:prstGeom>
              <a:ln w="15875" cap="flat" cmpd="sng">
                <a:solidFill>
                  <a:schemeClr val="tx1"/>
                </a:solidFill>
                <a:prstDash val="solid"/>
                <a:round/>
                <a:headEnd type="none" w="med" len="med"/>
                <a:tailEnd type="none" w="med" len="med"/>
              </a:ln>
            </p:spPr>
          </p:sp>
          <p:sp>
            <p:nvSpPr>
              <p:cNvPr id="73763" name="Line 35"/>
              <p:cNvSpPr/>
              <p:nvPr/>
            </p:nvSpPr>
            <p:spPr>
              <a:xfrm>
                <a:off x="2592" y="1872"/>
                <a:ext cx="336" cy="0"/>
              </a:xfrm>
              <a:prstGeom prst="line">
                <a:avLst/>
              </a:prstGeom>
              <a:ln w="28575" cap="flat" cmpd="sng">
                <a:solidFill>
                  <a:schemeClr val="tx1"/>
                </a:solidFill>
                <a:prstDash val="solid"/>
                <a:round/>
                <a:headEnd type="none" w="med" len="med"/>
                <a:tailEnd type="stealth" w="lg" len="lg"/>
              </a:ln>
            </p:spPr>
          </p:sp>
          <p:sp>
            <p:nvSpPr>
              <p:cNvPr id="73764" name="Line 36"/>
              <p:cNvSpPr/>
              <p:nvPr/>
            </p:nvSpPr>
            <p:spPr>
              <a:xfrm>
                <a:off x="3504" y="1872"/>
                <a:ext cx="336" cy="0"/>
              </a:xfrm>
              <a:prstGeom prst="line">
                <a:avLst/>
              </a:prstGeom>
              <a:ln w="28575" cap="flat" cmpd="sng">
                <a:solidFill>
                  <a:schemeClr val="tx1"/>
                </a:solidFill>
                <a:prstDash val="solid"/>
                <a:round/>
                <a:headEnd type="none" w="med" len="med"/>
                <a:tailEnd type="stealth" w="lg" len="lg"/>
              </a:ln>
            </p:spPr>
          </p:sp>
          <p:sp>
            <p:nvSpPr>
              <p:cNvPr id="73765" name="Line 37"/>
              <p:cNvSpPr/>
              <p:nvPr/>
            </p:nvSpPr>
            <p:spPr>
              <a:xfrm>
                <a:off x="4416" y="1872"/>
                <a:ext cx="336" cy="0"/>
              </a:xfrm>
              <a:prstGeom prst="line">
                <a:avLst/>
              </a:prstGeom>
              <a:ln w="28575" cap="flat" cmpd="sng">
                <a:solidFill>
                  <a:schemeClr val="tx1"/>
                </a:solidFill>
                <a:prstDash val="solid"/>
                <a:round/>
                <a:headEnd type="none" w="med" len="med"/>
                <a:tailEnd type="stealth" w="lg" len="lg"/>
              </a:ln>
            </p:spPr>
          </p:sp>
          <p:sp>
            <p:nvSpPr>
              <p:cNvPr id="73766" name="Line 38"/>
              <p:cNvSpPr/>
              <p:nvPr/>
            </p:nvSpPr>
            <p:spPr>
              <a:xfrm>
                <a:off x="1104" y="1872"/>
                <a:ext cx="336" cy="0"/>
              </a:xfrm>
              <a:prstGeom prst="line">
                <a:avLst/>
              </a:prstGeom>
              <a:ln w="28575" cap="flat" cmpd="sng">
                <a:solidFill>
                  <a:schemeClr val="tx1"/>
                </a:solidFill>
                <a:prstDash val="solid"/>
                <a:round/>
                <a:headEnd type="stealth" w="lg" len="lg"/>
                <a:tailEnd type="none" w="lg" len="lg"/>
              </a:ln>
            </p:spPr>
          </p:sp>
          <p:sp>
            <p:nvSpPr>
              <p:cNvPr id="73767" name="Line 39"/>
              <p:cNvSpPr/>
              <p:nvPr/>
            </p:nvSpPr>
            <p:spPr>
              <a:xfrm>
                <a:off x="2016" y="1872"/>
                <a:ext cx="336" cy="0"/>
              </a:xfrm>
              <a:prstGeom prst="line">
                <a:avLst/>
              </a:prstGeom>
              <a:ln w="28575" cap="flat" cmpd="sng">
                <a:solidFill>
                  <a:schemeClr val="tx1"/>
                </a:solidFill>
                <a:prstDash val="solid"/>
                <a:round/>
                <a:headEnd type="stealth" w="lg" len="lg"/>
                <a:tailEnd type="none" w="lg" len="lg"/>
              </a:ln>
            </p:spPr>
          </p:sp>
          <p:sp>
            <p:nvSpPr>
              <p:cNvPr id="73768" name="Line 40"/>
              <p:cNvSpPr/>
              <p:nvPr/>
            </p:nvSpPr>
            <p:spPr>
              <a:xfrm>
                <a:off x="2928" y="1872"/>
                <a:ext cx="336" cy="0"/>
              </a:xfrm>
              <a:prstGeom prst="line">
                <a:avLst/>
              </a:prstGeom>
              <a:ln w="28575" cap="flat" cmpd="sng">
                <a:solidFill>
                  <a:schemeClr val="tx1"/>
                </a:solidFill>
                <a:prstDash val="solid"/>
                <a:round/>
                <a:headEnd type="stealth" w="lg" len="lg"/>
                <a:tailEnd type="none" w="lg" len="lg"/>
              </a:ln>
            </p:spPr>
          </p:sp>
          <p:sp>
            <p:nvSpPr>
              <p:cNvPr id="73769" name="Line 41"/>
              <p:cNvSpPr/>
              <p:nvPr/>
            </p:nvSpPr>
            <p:spPr>
              <a:xfrm>
                <a:off x="3840" y="1872"/>
                <a:ext cx="336" cy="0"/>
              </a:xfrm>
              <a:prstGeom prst="line">
                <a:avLst/>
              </a:prstGeom>
              <a:ln w="28575" cap="flat" cmpd="sng">
                <a:solidFill>
                  <a:schemeClr val="tx1"/>
                </a:solidFill>
                <a:prstDash val="solid"/>
                <a:round/>
                <a:headEnd type="stealth" w="lg" len="lg"/>
                <a:tailEnd type="none" w="lg" len="lg"/>
              </a:ln>
            </p:spPr>
          </p:sp>
        </p:grpSp>
        <p:sp>
          <p:nvSpPr>
            <p:cNvPr id="73770" name="Text Box 42"/>
            <p:cNvSpPr txBox="1"/>
            <p:nvPr/>
          </p:nvSpPr>
          <p:spPr>
            <a:xfrm>
              <a:off x="48" y="1440"/>
              <a:ext cx="576" cy="288"/>
            </a:xfrm>
            <a:prstGeom prst="rect">
              <a:avLst/>
            </a:prstGeom>
            <a:noFill/>
            <a:ln w="9525">
              <a:noFill/>
            </a:ln>
          </p:spPr>
          <p:txBody>
            <a:bodyPr lIns="0"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 时钟</a:t>
              </a:r>
              <a:endParaRPr lang="zh-CN" altLang="en-US" sz="2400" dirty="0">
                <a:latin typeface="Times New Roman" panose="02020603050405020304" pitchFamily="18" charset="0"/>
                <a:ea typeface="宋体" panose="02010600030101010101" pitchFamily="2" charset="-122"/>
              </a:endParaRPr>
            </a:p>
          </p:txBody>
        </p:sp>
      </p:grpSp>
      <p:grpSp>
        <p:nvGrpSpPr>
          <p:cNvPr id="6" name="Group 43"/>
          <p:cNvGrpSpPr/>
          <p:nvPr/>
        </p:nvGrpSpPr>
        <p:grpSpPr>
          <a:xfrm>
            <a:off x="93663" y="3213100"/>
            <a:ext cx="8921750" cy="773113"/>
            <a:chOff x="48" y="2064"/>
            <a:chExt cx="5620" cy="487"/>
          </a:xfrm>
        </p:grpSpPr>
        <p:sp>
          <p:nvSpPr>
            <p:cNvPr id="73772" name="Freeform 44"/>
            <p:cNvSpPr/>
            <p:nvPr/>
          </p:nvSpPr>
          <p:spPr>
            <a:xfrm>
              <a:off x="931" y="2208"/>
              <a:ext cx="3857" cy="343"/>
            </a:xfrm>
            <a:custGeom>
              <a:avLst/>
              <a:gdLst/>
              <a:ahLst/>
              <a:cxnLst>
                <a:cxn ang="0">
                  <a:pos x="170" y="0"/>
                </a:cxn>
                <a:cxn ang="0">
                  <a:pos x="0" y="170"/>
                </a:cxn>
                <a:cxn ang="0">
                  <a:pos x="173" y="342"/>
                </a:cxn>
                <a:cxn ang="0">
                  <a:pos x="1343" y="343"/>
                </a:cxn>
                <a:cxn ang="0">
                  <a:pos x="3686" y="342"/>
                </a:cxn>
                <a:cxn ang="0">
                  <a:pos x="3857" y="171"/>
                </a:cxn>
                <a:cxn ang="0">
                  <a:pos x="3686" y="0"/>
                </a:cxn>
                <a:cxn ang="0">
                  <a:pos x="170" y="0"/>
                </a:cxn>
              </a:cxnLst>
              <a:pathLst>
                <a:path w="3857" h="343">
                  <a:moveTo>
                    <a:pt x="170" y="0"/>
                  </a:moveTo>
                  <a:lnTo>
                    <a:pt x="0" y="170"/>
                  </a:lnTo>
                  <a:lnTo>
                    <a:pt x="173" y="342"/>
                  </a:lnTo>
                  <a:lnTo>
                    <a:pt x="1343" y="343"/>
                  </a:lnTo>
                  <a:lnTo>
                    <a:pt x="3686" y="342"/>
                  </a:lnTo>
                  <a:lnTo>
                    <a:pt x="3857" y="171"/>
                  </a:lnTo>
                  <a:lnTo>
                    <a:pt x="3686" y="0"/>
                  </a:lnTo>
                  <a:lnTo>
                    <a:pt x="170" y="0"/>
                  </a:lnTo>
                  <a:close/>
                </a:path>
              </a:pathLst>
            </a:custGeom>
            <a:noFill/>
            <a:ln w="31750" cap="flat" cmpd="sng">
              <a:solidFill>
                <a:schemeClr val="tx1"/>
              </a:solidFill>
              <a:prstDash val="solid"/>
              <a:round/>
              <a:headEnd type="none" w="med" len="med"/>
              <a:tailEnd type="none" w="med" len="med"/>
            </a:ln>
          </p:spPr>
          <p:txBody>
            <a:bodyPr/>
            <a:p>
              <a:endParaRPr lang="zh-CN" altLang="en-US"/>
            </a:p>
          </p:txBody>
        </p:sp>
        <p:sp>
          <p:nvSpPr>
            <p:cNvPr id="73773" name="Line 45"/>
            <p:cNvSpPr/>
            <p:nvPr/>
          </p:nvSpPr>
          <p:spPr>
            <a:xfrm flipH="1">
              <a:off x="482" y="2378"/>
              <a:ext cx="478" cy="0"/>
            </a:xfrm>
            <a:prstGeom prst="line">
              <a:avLst/>
            </a:prstGeom>
            <a:ln w="38100" cap="flat" cmpd="sng">
              <a:solidFill>
                <a:schemeClr val="tx1"/>
              </a:solidFill>
              <a:prstDash val="solid"/>
              <a:round/>
              <a:headEnd type="none" w="med" len="med"/>
              <a:tailEnd type="none" w="med" len="med"/>
            </a:ln>
          </p:spPr>
        </p:sp>
        <p:sp>
          <p:nvSpPr>
            <p:cNvPr id="73774" name="Line 46"/>
            <p:cNvSpPr/>
            <p:nvPr/>
          </p:nvSpPr>
          <p:spPr>
            <a:xfrm>
              <a:off x="4800" y="2378"/>
              <a:ext cx="868" cy="0"/>
            </a:xfrm>
            <a:prstGeom prst="line">
              <a:avLst/>
            </a:prstGeom>
            <a:ln w="38100" cap="flat" cmpd="sng">
              <a:solidFill>
                <a:schemeClr val="tx1"/>
              </a:solidFill>
              <a:prstDash val="solid"/>
              <a:round/>
              <a:headEnd type="none" w="med" len="med"/>
              <a:tailEnd type="none" w="med" len="med"/>
            </a:ln>
          </p:spPr>
        </p:sp>
        <p:sp>
          <p:nvSpPr>
            <p:cNvPr id="73775" name="Text Box 47"/>
            <p:cNvSpPr txBox="1"/>
            <p:nvPr/>
          </p:nvSpPr>
          <p:spPr>
            <a:xfrm>
              <a:off x="48" y="2064"/>
              <a:ext cx="576" cy="288"/>
            </a:xfrm>
            <a:prstGeom prst="rect">
              <a:avLst/>
            </a:prstGeom>
            <a:noFill/>
            <a:ln w="9525">
              <a:noFill/>
            </a:ln>
          </p:spPr>
          <p:txBody>
            <a:bodyPr lIns="0"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 地址</a:t>
              </a:r>
              <a:endParaRPr lang="zh-CN" altLang="en-US" sz="2400" dirty="0">
                <a:latin typeface="Times New Roman" panose="02020603050405020304" pitchFamily="18" charset="0"/>
                <a:ea typeface="宋体" panose="02010600030101010101" pitchFamily="2" charset="-122"/>
              </a:endParaRPr>
            </a:p>
          </p:txBody>
        </p:sp>
      </p:grpSp>
      <p:grpSp>
        <p:nvGrpSpPr>
          <p:cNvPr id="7" name="Group 48"/>
          <p:cNvGrpSpPr/>
          <p:nvPr/>
        </p:nvGrpSpPr>
        <p:grpSpPr>
          <a:xfrm>
            <a:off x="93663" y="5270500"/>
            <a:ext cx="8991600" cy="833438"/>
            <a:chOff x="48" y="3360"/>
            <a:chExt cx="5664" cy="525"/>
          </a:xfrm>
        </p:grpSpPr>
        <p:sp>
          <p:nvSpPr>
            <p:cNvPr id="73777" name="Line 49"/>
            <p:cNvSpPr/>
            <p:nvPr/>
          </p:nvSpPr>
          <p:spPr>
            <a:xfrm>
              <a:off x="480" y="3696"/>
              <a:ext cx="2282" cy="0"/>
            </a:xfrm>
            <a:prstGeom prst="line">
              <a:avLst/>
            </a:prstGeom>
            <a:ln w="38100" cap="flat" cmpd="sng">
              <a:solidFill>
                <a:schemeClr val="tx1"/>
              </a:solidFill>
              <a:prstDash val="solid"/>
              <a:round/>
              <a:headEnd type="none" w="med" len="med"/>
              <a:tailEnd type="none" w="med" len="med"/>
            </a:ln>
          </p:spPr>
        </p:sp>
        <p:sp>
          <p:nvSpPr>
            <p:cNvPr id="73778" name="Line 50"/>
            <p:cNvSpPr/>
            <p:nvPr/>
          </p:nvSpPr>
          <p:spPr>
            <a:xfrm>
              <a:off x="3809" y="3695"/>
              <a:ext cx="1903" cy="1"/>
            </a:xfrm>
            <a:prstGeom prst="line">
              <a:avLst/>
            </a:prstGeom>
            <a:ln w="38100" cap="flat" cmpd="sng">
              <a:solidFill>
                <a:schemeClr val="tx1"/>
              </a:solidFill>
              <a:prstDash val="solid"/>
              <a:round/>
              <a:headEnd type="none" w="med" len="med"/>
              <a:tailEnd type="none" w="med" len="med"/>
            </a:ln>
          </p:spPr>
        </p:sp>
        <p:sp>
          <p:nvSpPr>
            <p:cNvPr id="73779" name="Freeform 51"/>
            <p:cNvSpPr/>
            <p:nvPr/>
          </p:nvSpPr>
          <p:spPr>
            <a:xfrm>
              <a:off x="2763" y="3552"/>
              <a:ext cx="1046" cy="333"/>
            </a:xfrm>
            <a:custGeom>
              <a:avLst/>
              <a:gdLst/>
              <a:ahLst/>
              <a:cxnLst>
                <a:cxn ang="0">
                  <a:pos x="0" y="144"/>
                </a:cxn>
                <a:cxn ang="0">
                  <a:pos x="138" y="0"/>
                </a:cxn>
                <a:cxn ang="0">
                  <a:pos x="862" y="0"/>
                </a:cxn>
                <a:cxn ang="0">
                  <a:pos x="996" y="144"/>
                </a:cxn>
                <a:cxn ang="0">
                  <a:pos x="832" y="333"/>
                </a:cxn>
                <a:cxn ang="0">
                  <a:pos x="158" y="333"/>
                </a:cxn>
                <a:cxn ang="0">
                  <a:pos x="0" y="144"/>
                </a:cxn>
              </a:cxnLst>
              <a:pathLst>
                <a:path w="1056" h="333">
                  <a:moveTo>
                    <a:pt x="0" y="144"/>
                  </a:moveTo>
                  <a:lnTo>
                    <a:pt x="144" y="0"/>
                  </a:lnTo>
                  <a:lnTo>
                    <a:pt x="912" y="0"/>
                  </a:lnTo>
                  <a:lnTo>
                    <a:pt x="1056" y="144"/>
                  </a:lnTo>
                  <a:lnTo>
                    <a:pt x="880" y="333"/>
                  </a:lnTo>
                  <a:lnTo>
                    <a:pt x="170" y="333"/>
                  </a:lnTo>
                  <a:lnTo>
                    <a:pt x="0" y="144"/>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3780" name="Text Box 52"/>
            <p:cNvSpPr txBox="1"/>
            <p:nvPr/>
          </p:nvSpPr>
          <p:spPr>
            <a:xfrm>
              <a:off x="48" y="3360"/>
              <a:ext cx="576" cy="288"/>
            </a:xfrm>
            <a:prstGeom prst="rect">
              <a:avLst/>
            </a:prstGeom>
            <a:noFill/>
            <a:ln w="9525">
              <a:noFill/>
            </a:ln>
          </p:spPr>
          <p:txBody>
            <a:bodyPr lIns="0"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 数据</a:t>
              </a:r>
              <a:endParaRPr lang="zh-CN" altLang="en-US" sz="2400" dirty="0">
                <a:latin typeface="Times New Roman" panose="02020603050405020304" pitchFamily="18" charset="0"/>
                <a:ea typeface="宋体" panose="02010600030101010101" pitchFamily="2" charset="-122"/>
              </a:endParaRPr>
            </a:p>
          </p:txBody>
        </p:sp>
      </p:grpSp>
      <p:grpSp>
        <p:nvGrpSpPr>
          <p:cNvPr id="8" name="Group 53"/>
          <p:cNvGrpSpPr/>
          <p:nvPr/>
        </p:nvGrpSpPr>
        <p:grpSpPr>
          <a:xfrm>
            <a:off x="779463" y="3441700"/>
            <a:ext cx="1030287" cy="2663825"/>
            <a:chOff x="480" y="2208"/>
            <a:chExt cx="649" cy="1678"/>
          </a:xfrm>
        </p:grpSpPr>
        <p:sp>
          <p:nvSpPr>
            <p:cNvPr id="73782" name="Rectangle 54"/>
            <p:cNvSpPr/>
            <p:nvPr/>
          </p:nvSpPr>
          <p:spPr>
            <a:xfrm>
              <a:off x="480" y="2832"/>
              <a:ext cx="624" cy="408"/>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83" name="Rectangle 55"/>
            <p:cNvSpPr/>
            <p:nvPr/>
          </p:nvSpPr>
          <p:spPr>
            <a:xfrm>
              <a:off x="480" y="3528"/>
              <a:ext cx="624" cy="358"/>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84" name="Line 56"/>
            <p:cNvSpPr/>
            <p:nvPr/>
          </p:nvSpPr>
          <p:spPr>
            <a:xfrm>
              <a:off x="480" y="2832"/>
              <a:ext cx="624" cy="0"/>
            </a:xfrm>
            <a:prstGeom prst="line">
              <a:avLst/>
            </a:prstGeom>
            <a:ln w="76200" cap="flat" cmpd="sng">
              <a:solidFill>
                <a:schemeClr val="folHlink"/>
              </a:solidFill>
              <a:prstDash val="solid"/>
              <a:round/>
              <a:headEnd type="none" w="med" len="med"/>
              <a:tailEnd type="none" w="med" len="med"/>
            </a:ln>
          </p:spPr>
        </p:sp>
        <p:sp>
          <p:nvSpPr>
            <p:cNvPr id="73785" name="Line 57"/>
            <p:cNvSpPr/>
            <p:nvPr/>
          </p:nvSpPr>
          <p:spPr>
            <a:xfrm>
              <a:off x="480" y="3696"/>
              <a:ext cx="624" cy="0"/>
            </a:xfrm>
            <a:prstGeom prst="line">
              <a:avLst/>
            </a:prstGeom>
            <a:ln w="76200" cap="flat" cmpd="sng">
              <a:solidFill>
                <a:schemeClr val="folHlink"/>
              </a:solidFill>
              <a:prstDash val="solid"/>
              <a:round/>
              <a:headEnd type="none" w="med" len="med"/>
              <a:tailEnd type="none" w="med" len="med"/>
            </a:ln>
          </p:spPr>
        </p:sp>
        <p:grpSp>
          <p:nvGrpSpPr>
            <p:cNvPr id="73786" name="Group 58"/>
            <p:cNvGrpSpPr/>
            <p:nvPr/>
          </p:nvGrpSpPr>
          <p:grpSpPr>
            <a:xfrm>
              <a:off x="480" y="2208"/>
              <a:ext cx="649" cy="386"/>
              <a:chOff x="478" y="2206"/>
              <a:chExt cx="649" cy="386"/>
            </a:xfrm>
          </p:grpSpPr>
          <p:sp>
            <p:nvSpPr>
              <p:cNvPr id="73787" name="Freeform 59"/>
              <p:cNvSpPr/>
              <p:nvPr/>
            </p:nvSpPr>
            <p:spPr>
              <a:xfrm>
                <a:off x="478" y="2206"/>
                <a:ext cx="613" cy="355"/>
              </a:xfrm>
              <a:custGeom>
                <a:avLst/>
                <a:gdLst/>
                <a:ahLst/>
                <a:cxnLst>
                  <a:cxn ang="0">
                    <a:pos x="453" y="196"/>
                  </a:cxn>
                  <a:cxn ang="0">
                    <a:pos x="581" y="2"/>
                  </a:cxn>
                  <a:cxn ang="0">
                    <a:pos x="0" y="0"/>
                  </a:cxn>
                  <a:cxn ang="0">
                    <a:pos x="0" y="355"/>
                  </a:cxn>
                  <a:cxn ang="0">
                    <a:pos x="613" y="355"/>
                  </a:cxn>
                </a:cxnLst>
                <a:pathLst>
                  <a:path w="613" h="355">
                    <a:moveTo>
                      <a:pt x="453" y="196"/>
                    </a:moveTo>
                    <a:lnTo>
                      <a:pt x="581" y="2"/>
                    </a:lnTo>
                    <a:lnTo>
                      <a:pt x="0" y="0"/>
                    </a:lnTo>
                    <a:lnTo>
                      <a:pt x="0" y="355"/>
                    </a:lnTo>
                    <a:lnTo>
                      <a:pt x="613" y="355"/>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3788" name="Line 60"/>
              <p:cNvSpPr/>
              <p:nvPr/>
            </p:nvSpPr>
            <p:spPr>
              <a:xfrm>
                <a:off x="480" y="2208"/>
                <a:ext cx="624" cy="0"/>
              </a:xfrm>
              <a:prstGeom prst="line">
                <a:avLst/>
              </a:prstGeom>
              <a:ln w="76200" cap="flat" cmpd="sng">
                <a:solidFill>
                  <a:schemeClr val="folHlink"/>
                </a:solidFill>
                <a:prstDash val="solid"/>
                <a:round/>
                <a:headEnd type="none" w="med" len="med"/>
                <a:tailEnd type="none" w="med" len="med"/>
              </a:ln>
            </p:spPr>
          </p:sp>
          <p:sp>
            <p:nvSpPr>
              <p:cNvPr id="73789" name="Line 61"/>
              <p:cNvSpPr/>
              <p:nvPr/>
            </p:nvSpPr>
            <p:spPr>
              <a:xfrm>
                <a:off x="480" y="2544"/>
                <a:ext cx="624" cy="0"/>
              </a:xfrm>
              <a:prstGeom prst="line">
                <a:avLst/>
              </a:prstGeom>
              <a:ln w="76200" cap="flat" cmpd="sng">
                <a:solidFill>
                  <a:schemeClr val="folHlink"/>
                </a:solidFill>
                <a:prstDash val="solid"/>
                <a:round/>
                <a:headEnd type="none" w="med" len="med"/>
                <a:tailEnd type="none" w="med" len="med"/>
              </a:ln>
            </p:spPr>
          </p:sp>
          <p:sp>
            <p:nvSpPr>
              <p:cNvPr id="73790" name="Line 62"/>
              <p:cNvSpPr/>
              <p:nvPr/>
            </p:nvSpPr>
            <p:spPr>
              <a:xfrm rot="8100000">
                <a:off x="1008" y="2329"/>
                <a:ext cx="0" cy="263"/>
              </a:xfrm>
              <a:prstGeom prst="line">
                <a:avLst/>
              </a:prstGeom>
              <a:ln w="76200" cap="flat" cmpd="sng">
                <a:solidFill>
                  <a:schemeClr val="folHlink"/>
                </a:solidFill>
                <a:prstDash val="solid"/>
                <a:round/>
                <a:headEnd type="none" w="med" len="med"/>
                <a:tailEnd type="none" w="med" len="med"/>
              </a:ln>
            </p:spPr>
          </p:sp>
          <p:sp>
            <p:nvSpPr>
              <p:cNvPr id="73791" name="Line 63"/>
              <p:cNvSpPr/>
              <p:nvPr/>
            </p:nvSpPr>
            <p:spPr>
              <a:xfrm rot="2700000">
                <a:off x="992" y="2169"/>
                <a:ext cx="0" cy="263"/>
              </a:xfrm>
              <a:prstGeom prst="line">
                <a:avLst/>
              </a:prstGeom>
              <a:ln w="76200" cap="flat" cmpd="sng">
                <a:solidFill>
                  <a:schemeClr val="folHlink"/>
                </a:solidFill>
                <a:prstDash val="solid"/>
                <a:round/>
                <a:headEnd type="none" w="med" len="med"/>
                <a:tailEnd type="none" w="med" len="med"/>
              </a:ln>
            </p:spPr>
          </p:sp>
        </p:grpSp>
      </p:grpSp>
      <p:sp>
        <p:nvSpPr>
          <p:cNvPr id="187" name="Line 64"/>
          <p:cNvSpPr/>
          <p:nvPr/>
        </p:nvSpPr>
        <p:spPr>
          <a:xfrm>
            <a:off x="1770063" y="2984500"/>
            <a:ext cx="0" cy="3703638"/>
          </a:xfrm>
          <a:prstGeom prst="line">
            <a:avLst/>
          </a:prstGeom>
          <a:ln w="38100" cap="flat" cmpd="sng">
            <a:solidFill>
              <a:schemeClr val="tx1"/>
            </a:solidFill>
            <a:prstDash val="dash"/>
            <a:round/>
            <a:headEnd type="none" w="med" len="med"/>
            <a:tailEnd type="none" w="med" len="med"/>
          </a:ln>
        </p:spPr>
      </p:sp>
      <p:grpSp>
        <p:nvGrpSpPr>
          <p:cNvPr id="10" name="Group 65"/>
          <p:cNvGrpSpPr/>
          <p:nvPr/>
        </p:nvGrpSpPr>
        <p:grpSpPr>
          <a:xfrm>
            <a:off x="1749425" y="3441700"/>
            <a:ext cx="1481138" cy="2667000"/>
            <a:chOff x="1091" y="2208"/>
            <a:chExt cx="933" cy="1680"/>
          </a:xfrm>
        </p:grpSpPr>
        <p:sp>
          <p:nvSpPr>
            <p:cNvPr id="73794" name="Freeform 66"/>
            <p:cNvSpPr/>
            <p:nvPr/>
          </p:nvSpPr>
          <p:spPr>
            <a:xfrm>
              <a:off x="1091" y="2835"/>
              <a:ext cx="893" cy="406"/>
            </a:xfrm>
            <a:custGeom>
              <a:avLst/>
              <a:gdLst/>
              <a:ahLst/>
              <a:cxnLst>
                <a:cxn ang="0">
                  <a:pos x="0" y="309"/>
                </a:cxn>
                <a:cxn ang="0">
                  <a:pos x="888" y="309"/>
                </a:cxn>
                <a:cxn ang="0">
                  <a:pos x="496" y="0"/>
                </a:cxn>
                <a:cxn ang="0">
                  <a:pos x="23" y="9"/>
                </a:cxn>
              </a:cxnLst>
              <a:pathLst>
                <a:path w="894" h="429">
                  <a:moveTo>
                    <a:pt x="0" y="429"/>
                  </a:moveTo>
                  <a:lnTo>
                    <a:pt x="894" y="429"/>
                  </a:lnTo>
                  <a:lnTo>
                    <a:pt x="502" y="0"/>
                  </a:lnTo>
                  <a:lnTo>
                    <a:pt x="23" y="13"/>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3795" name="Line 67"/>
            <p:cNvSpPr/>
            <p:nvPr/>
          </p:nvSpPr>
          <p:spPr>
            <a:xfrm>
              <a:off x="1104" y="2219"/>
              <a:ext cx="920" cy="0"/>
            </a:xfrm>
            <a:prstGeom prst="line">
              <a:avLst/>
            </a:prstGeom>
            <a:ln w="38100" cap="flat" cmpd="sng">
              <a:solidFill>
                <a:schemeClr val="folHlink"/>
              </a:solidFill>
              <a:prstDash val="solid"/>
              <a:round/>
              <a:headEnd type="none" w="med" len="med"/>
              <a:tailEnd type="none" w="med" len="med"/>
            </a:ln>
          </p:spPr>
        </p:sp>
        <p:sp>
          <p:nvSpPr>
            <p:cNvPr id="73796" name="Rectangle 68"/>
            <p:cNvSpPr/>
            <p:nvPr/>
          </p:nvSpPr>
          <p:spPr>
            <a:xfrm>
              <a:off x="1104" y="3530"/>
              <a:ext cx="912" cy="358"/>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97" name="Line 69"/>
            <p:cNvSpPr/>
            <p:nvPr/>
          </p:nvSpPr>
          <p:spPr>
            <a:xfrm>
              <a:off x="1104" y="2566"/>
              <a:ext cx="920" cy="0"/>
            </a:xfrm>
            <a:prstGeom prst="line">
              <a:avLst/>
            </a:prstGeom>
            <a:ln w="38100" cap="flat" cmpd="sng">
              <a:solidFill>
                <a:schemeClr val="folHlink"/>
              </a:solidFill>
              <a:prstDash val="solid"/>
              <a:round/>
              <a:headEnd type="none" w="med" len="med"/>
              <a:tailEnd type="none" w="med" len="med"/>
            </a:ln>
          </p:spPr>
        </p:sp>
        <p:sp>
          <p:nvSpPr>
            <p:cNvPr id="73798" name="Line 70"/>
            <p:cNvSpPr/>
            <p:nvPr/>
          </p:nvSpPr>
          <p:spPr>
            <a:xfrm>
              <a:off x="1104" y="2832"/>
              <a:ext cx="480" cy="0"/>
            </a:xfrm>
            <a:prstGeom prst="line">
              <a:avLst/>
            </a:prstGeom>
            <a:ln w="76200" cap="flat" cmpd="sng">
              <a:solidFill>
                <a:schemeClr val="folHlink"/>
              </a:solidFill>
              <a:prstDash val="solid"/>
              <a:round/>
              <a:headEnd type="none" w="med" len="med"/>
              <a:tailEnd type="none" w="med" len="med"/>
            </a:ln>
          </p:spPr>
        </p:sp>
        <p:sp>
          <p:nvSpPr>
            <p:cNvPr id="73799" name="Line 71"/>
            <p:cNvSpPr/>
            <p:nvPr/>
          </p:nvSpPr>
          <p:spPr>
            <a:xfrm>
              <a:off x="1104" y="2208"/>
              <a:ext cx="912" cy="0"/>
            </a:xfrm>
            <a:prstGeom prst="line">
              <a:avLst/>
            </a:prstGeom>
            <a:ln w="76200" cap="flat" cmpd="sng">
              <a:solidFill>
                <a:schemeClr val="folHlink"/>
              </a:solidFill>
              <a:prstDash val="solid"/>
              <a:round/>
              <a:headEnd type="none" w="med" len="med"/>
              <a:tailEnd type="none" w="med" len="med"/>
            </a:ln>
          </p:spPr>
        </p:sp>
        <p:sp>
          <p:nvSpPr>
            <p:cNvPr id="73800" name="Line 72"/>
            <p:cNvSpPr/>
            <p:nvPr/>
          </p:nvSpPr>
          <p:spPr>
            <a:xfrm>
              <a:off x="1104" y="2544"/>
              <a:ext cx="912" cy="0"/>
            </a:xfrm>
            <a:prstGeom prst="line">
              <a:avLst/>
            </a:prstGeom>
            <a:ln w="76200" cap="flat" cmpd="sng">
              <a:solidFill>
                <a:schemeClr val="folHlink"/>
              </a:solidFill>
              <a:prstDash val="solid"/>
              <a:round/>
              <a:headEnd type="none" w="med" len="med"/>
              <a:tailEnd type="none" w="med" len="med"/>
            </a:ln>
          </p:spPr>
        </p:sp>
        <p:sp>
          <p:nvSpPr>
            <p:cNvPr id="73801" name="Line 73"/>
            <p:cNvSpPr/>
            <p:nvPr/>
          </p:nvSpPr>
          <p:spPr>
            <a:xfrm>
              <a:off x="1104" y="3696"/>
              <a:ext cx="912" cy="0"/>
            </a:xfrm>
            <a:prstGeom prst="line">
              <a:avLst/>
            </a:prstGeom>
            <a:ln w="76200" cap="flat" cmpd="sng">
              <a:solidFill>
                <a:schemeClr val="folHlink"/>
              </a:solidFill>
              <a:prstDash val="solid"/>
              <a:round/>
              <a:headEnd type="none" w="med" len="med"/>
              <a:tailEnd type="none" w="med" len="med"/>
            </a:ln>
          </p:spPr>
        </p:sp>
      </p:grpSp>
      <p:sp>
        <p:nvSpPr>
          <p:cNvPr id="199" name="Line 74"/>
          <p:cNvSpPr/>
          <p:nvPr/>
        </p:nvSpPr>
        <p:spPr>
          <a:xfrm rot="8100000">
            <a:off x="2836863" y="4279900"/>
            <a:ext cx="0" cy="900113"/>
          </a:xfrm>
          <a:prstGeom prst="line">
            <a:avLst/>
          </a:prstGeom>
          <a:ln w="76200" cap="flat" cmpd="sng">
            <a:solidFill>
              <a:schemeClr val="folHlink"/>
            </a:solidFill>
            <a:prstDash val="solid"/>
            <a:round/>
            <a:headEnd type="none" w="med" len="med"/>
            <a:tailEnd type="none" w="med" len="med"/>
          </a:ln>
        </p:spPr>
      </p:sp>
      <p:sp>
        <p:nvSpPr>
          <p:cNvPr id="200" name="Line 75"/>
          <p:cNvSpPr/>
          <p:nvPr/>
        </p:nvSpPr>
        <p:spPr>
          <a:xfrm>
            <a:off x="3217863" y="2984500"/>
            <a:ext cx="0" cy="3733800"/>
          </a:xfrm>
          <a:prstGeom prst="line">
            <a:avLst/>
          </a:prstGeom>
          <a:ln w="38100" cap="flat" cmpd="sng">
            <a:solidFill>
              <a:schemeClr val="tx1"/>
            </a:solidFill>
            <a:prstDash val="dash"/>
            <a:round/>
            <a:headEnd type="none" w="med" len="med"/>
            <a:tailEnd type="none" w="med" len="med"/>
          </a:ln>
        </p:spPr>
      </p:sp>
      <p:grpSp>
        <p:nvGrpSpPr>
          <p:cNvPr id="11" name="Group 76"/>
          <p:cNvGrpSpPr/>
          <p:nvPr/>
        </p:nvGrpSpPr>
        <p:grpSpPr>
          <a:xfrm>
            <a:off x="3141663" y="3441700"/>
            <a:ext cx="1600200" cy="2667000"/>
            <a:chOff x="1968" y="2208"/>
            <a:chExt cx="1008" cy="1680"/>
          </a:xfrm>
        </p:grpSpPr>
        <p:grpSp>
          <p:nvGrpSpPr>
            <p:cNvPr id="73805" name="Group 77"/>
            <p:cNvGrpSpPr/>
            <p:nvPr/>
          </p:nvGrpSpPr>
          <p:grpSpPr>
            <a:xfrm>
              <a:off x="2008" y="2219"/>
              <a:ext cx="920" cy="347"/>
              <a:chOff x="2008" y="2219"/>
              <a:chExt cx="920" cy="347"/>
            </a:xfrm>
          </p:grpSpPr>
          <p:sp>
            <p:nvSpPr>
              <p:cNvPr id="73806" name="Line 78"/>
              <p:cNvSpPr/>
              <p:nvPr/>
            </p:nvSpPr>
            <p:spPr>
              <a:xfrm>
                <a:off x="2008" y="2219"/>
                <a:ext cx="920" cy="0"/>
              </a:xfrm>
              <a:prstGeom prst="line">
                <a:avLst/>
              </a:prstGeom>
              <a:ln w="38100" cap="flat" cmpd="sng">
                <a:solidFill>
                  <a:schemeClr val="folHlink"/>
                </a:solidFill>
                <a:prstDash val="solid"/>
                <a:round/>
                <a:headEnd type="none" w="med" len="med"/>
                <a:tailEnd type="none" w="med" len="med"/>
              </a:ln>
            </p:spPr>
          </p:sp>
          <p:sp>
            <p:nvSpPr>
              <p:cNvPr id="73807" name="Line 79"/>
              <p:cNvSpPr/>
              <p:nvPr/>
            </p:nvSpPr>
            <p:spPr>
              <a:xfrm>
                <a:off x="2008" y="2566"/>
                <a:ext cx="920" cy="0"/>
              </a:xfrm>
              <a:prstGeom prst="line">
                <a:avLst/>
              </a:prstGeom>
              <a:ln w="38100" cap="flat" cmpd="sng">
                <a:solidFill>
                  <a:schemeClr val="folHlink"/>
                </a:solidFill>
                <a:prstDash val="solid"/>
                <a:round/>
                <a:headEnd type="none" w="med" len="med"/>
                <a:tailEnd type="none" w="med" len="med"/>
              </a:ln>
            </p:spPr>
          </p:sp>
        </p:grpSp>
        <p:sp>
          <p:nvSpPr>
            <p:cNvPr id="73808" name="Line 80"/>
            <p:cNvSpPr/>
            <p:nvPr/>
          </p:nvSpPr>
          <p:spPr>
            <a:xfrm>
              <a:off x="2016" y="3696"/>
              <a:ext cx="816" cy="0"/>
            </a:xfrm>
            <a:prstGeom prst="line">
              <a:avLst/>
            </a:prstGeom>
            <a:ln w="76200" cap="flat" cmpd="sng">
              <a:solidFill>
                <a:schemeClr val="folHlink"/>
              </a:solidFill>
              <a:prstDash val="solid"/>
              <a:round/>
              <a:headEnd type="none" w="med" len="med"/>
              <a:tailEnd type="none" w="med" len="med"/>
            </a:ln>
          </p:spPr>
        </p:sp>
        <p:sp>
          <p:nvSpPr>
            <p:cNvPr id="73809" name="Line 81"/>
            <p:cNvSpPr/>
            <p:nvPr/>
          </p:nvSpPr>
          <p:spPr>
            <a:xfrm>
              <a:off x="2016" y="2208"/>
              <a:ext cx="912" cy="0"/>
            </a:xfrm>
            <a:prstGeom prst="line">
              <a:avLst/>
            </a:prstGeom>
            <a:ln w="76200" cap="flat" cmpd="sng">
              <a:solidFill>
                <a:schemeClr val="folHlink"/>
              </a:solidFill>
              <a:prstDash val="solid"/>
              <a:round/>
              <a:headEnd type="none" w="med" len="med"/>
              <a:tailEnd type="none" w="med" len="med"/>
            </a:ln>
          </p:spPr>
        </p:sp>
        <p:sp>
          <p:nvSpPr>
            <p:cNvPr id="73810" name="Line 82"/>
            <p:cNvSpPr/>
            <p:nvPr/>
          </p:nvSpPr>
          <p:spPr>
            <a:xfrm>
              <a:off x="2016" y="2544"/>
              <a:ext cx="912" cy="0"/>
            </a:xfrm>
            <a:prstGeom prst="line">
              <a:avLst/>
            </a:prstGeom>
            <a:ln w="76200" cap="flat" cmpd="sng">
              <a:solidFill>
                <a:schemeClr val="folHlink"/>
              </a:solidFill>
              <a:prstDash val="solid"/>
              <a:round/>
              <a:headEnd type="none" w="med" len="med"/>
              <a:tailEnd type="none" w="med" len="med"/>
            </a:ln>
          </p:spPr>
        </p:sp>
        <p:sp>
          <p:nvSpPr>
            <p:cNvPr id="73811" name="Line 83"/>
            <p:cNvSpPr/>
            <p:nvPr/>
          </p:nvSpPr>
          <p:spPr>
            <a:xfrm>
              <a:off x="1968" y="3216"/>
              <a:ext cx="986" cy="0"/>
            </a:xfrm>
            <a:prstGeom prst="line">
              <a:avLst/>
            </a:prstGeom>
            <a:ln w="76200" cap="flat" cmpd="sng">
              <a:solidFill>
                <a:schemeClr val="folHlink"/>
              </a:solidFill>
              <a:prstDash val="solid"/>
              <a:round/>
              <a:headEnd type="none" w="med" len="med"/>
              <a:tailEnd type="none" w="med" len="med"/>
            </a:ln>
          </p:spPr>
        </p:sp>
        <p:sp>
          <p:nvSpPr>
            <p:cNvPr id="73812" name="Freeform 84"/>
            <p:cNvSpPr/>
            <p:nvPr/>
          </p:nvSpPr>
          <p:spPr>
            <a:xfrm>
              <a:off x="2010" y="3530"/>
              <a:ext cx="931" cy="358"/>
            </a:xfrm>
            <a:custGeom>
              <a:avLst/>
              <a:gdLst/>
              <a:ahLst/>
              <a:cxnLst>
                <a:cxn ang="0">
                  <a:pos x="0" y="0"/>
                </a:cxn>
                <a:cxn ang="0">
                  <a:pos x="931" y="0"/>
                </a:cxn>
                <a:cxn ang="0">
                  <a:pos x="774" y="166"/>
                </a:cxn>
                <a:cxn ang="0">
                  <a:pos x="931" y="355"/>
                </a:cxn>
                <a:cxn ang="0">
                  <a:pos x="6" y="358"/>
                </a:cxn>
              </a:cxnLst>
              <a:pathLst>
                <a:path w="931" h="358">
                  <a:moveTo>
                    <a:pt x="0" y="0"/>
                  </a:moveTo>
                  <a:lnTo>
                    <a:pt x="931" y="0"/>
                  </a:lnTo>
                  <a:lnTo>
                    <a:pt x="774" y="166"/>
                  </a:lnTo>
                  <a:lnTo>
                    <a:pt x="931" y="355"/>
                  </a:lnTo>
                  <a:lnTo>
                    <a:pt x="6" y="358"/>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3813" name="Line 85"/>
            <p:cNvSpPr/>
            <p:nvPr/>
          </p:nvSpPr>
          <p:spPr>
            <a:xfrm flipV="1">
              <a:off x="2784" y="3552"/>
              <a:ext cx="144" cy="144"/>
            </a:xfrm>
            <a:prstGeom prst="line">
              <a:avLst/>
            </a:prstGeom>
            <a:ln w="76200" cap="flat" cmpd="sng">
              <a:solidFill>
                <a:schemeClr val="folHlink"/>
              </a:solidFill>
              <a:prstDash val="solid"/>
              <a:round/>
              <a:headEnd type="none" w="med" len="med"/>
              <a:tailEnd type="none" w="med" len="med"/>
            </a:ln>
          </p:spPr>
        </p:sp>
        <p:sp>
          <p:nvSpPr>
            <p:cNvPr id="73814" name="Line 86"/>
            <p:cNvSpPr/>
            <p:nvPr/>
          </p:nvSpPr>
          <p:spPr>
            <a:xfrm rot="5400000" flipV="1">
              <a:off x="2784" y="3696"/>
              <a:ext cx="192" cy="192"/>
            </a:xfrm>
            <a:prstGeom prst="line">
              <a:avLst/>
            </a:prstGeom>
            <a:ln w="76200" cap="flat" cmpd="sng">
              <a:solidFill>
                <a:schemeClr val="folHlink"/>
              </a:solidFill>
              <a:prstDash val="solid"/>
              <a:round/>
              <a:headEnd type="none" w="med" len="med"/>
              <a:tailEnd type="none" w="med" len="med"/>
            </a:ln>
          </p:spPr>
        </p:sp>
      </p:grpSp>
      <p:sp>
        <p:nvSpPr>
          <p:cNvPr id="213" name="Line 87"/>
          <p:cNvSpPr/>
          <p:nvPr/>
        </p:nvSpPr>
        <p:spPr>
          <a:xfrm>
            <a:off x="4665663" y="2984500"/>
            <a:ext cx="0" cy="3733800"/>
          </a:xfrm>
          <a:prstGeom prst="line">
            <a:avLst/>
          </a:prstGeom>
          <a:ln w="38100" cap="flat" cmpd="sng">
            <a:solidFill>
              <a:schemeClr val="tx1"/>
            </a:solidFill>
            <a:prstDash val="dash"/>
            <a:round/>
            <a:headEnd type="none" w="med" len="med"/>
            <a:tailEnd type="none" w="med" len="med"/>
          </a:ln>
        </p:spPr>
      </p:sp>
      <p:grpSp>
        <p:nvGrpSpPr>
          <p:cNvPr id="13" name="Group 88"/>
          <p:cNvGrpSpPr/>
          <p:nvPr/>
        </p:nvGrpSpPr>
        <p:grpSpPr>
          <a:xfrm>
            <a:off x="4665663" y="3441700"/>
            <a:ext cx="838200" cy="2667000"/>
            <a:chOff x="2928" y="2208"/>
            <a:chExt cx="528" cy="1680"/>
          </a:xfrm>
        </p:grpSpPr>
        <p:sp>
          <p:nvSpPr>
            <p:cNvPr id="73817" name="Line 89"/>
            <p:cNvSpPr/>
            <p:nvPr/>
          </p:nvSpPr>
          <p:spPr>
            <a:xfrm>
              <a:off x="2928" y="3216"/>
              <a:ext cx="528" cy="0"/>
            </a:xfrm>
            <a:prstGeom prst="line">
              <a:avLst/>
            </a:prstGeom>
            <a:ln w="76200" cap="flat" cmpd="sng">
              <a:solidFill>
                <a:schemeClr val="folHlink"/>
              </a:solidFill>
              <a:prstDash val="solid"/>
              <a:round/>
              <a:headEnd type="none" w="med" len="med"/>
              <a:tailEnd type="none" w="med" len="med"/>
            </a:ln>
          </p:spPr>
        </p:sp>
        <p:sp>
          <p:nvSpPr>
            <p:cNvPr id="73818" name="Line 90"/>
            <p:cNvSpPr/>
            <p:nvPr/>
          </p:nvSpPr>
          <p:spPr>
            <a:xfrm>
              <a:off x="2928" y="3552"/>
              <a:ext cx="528" cy="0"/>
            </a:xfrm>
            <a:prstGeom prst="line">
              <a:avLst/>
            </a:prstGeom>
            <a:ln w="76200" cap="flat" cmpd="sng">
              <a:solidFill>
                <a:schemeClr val="folHlink"/>
              </a:solidFill>
              <a:prstDash val="solid"/>
              <a:round/>
              <a:headEnd type="none" w="med" len="med"/>
              <a:tailEnd type="none" w="med" len="med"/>
            </a:ln>
          </p:spPr>
        </p:sp>
        <p:sp>
          <p:nvSpPr>
            <p:cNvPr id="73819" name="Line 91"/>
            <p:cNvSpPr/>
            <p:nvPr/>
          </p:nvSpPr>
          <p:spPr>
            <a:xfrm>
              <a:off x="2928" y="2208"/>
              <a:ext cx="528" cy="0"/>
            </a:xfrm>
            <a:prstGeom prst="line">
              <a:avLst/>
            </a:prstGeom>
            <a:ln w="76200" cap="flat" cmpd="sng">
              <a:solidFill>
                <a:schemeClr val="folHlink"/>
              </a:solidFill>
              <a:prstDash val="solid"/>
              <a:round/>
              <a:headEnd type="none" w="med" len="med"/>
              <a:tailEnd type="none" w="med" len="med"/>
            </a:ln>
          </p:spPr>
        </p:sp>
        <p:sp>
          <p:nvSpPr>
            <p:cNvPr id="73820" name="Line 92"/>
            <p:cNvSpPr/>
            <p:nvPr/>
          </p:nvSpPr>
          <p:spPr>
            <a:xfrm>
              <a:off x="2928" y="2544"/>
              <a:ext cx="528" cy="0"/>
            </a:xfrm>
            <a:prstGeom prst="line">
              <a:avLst/>
            </a:prstGeom>
            <a:ln w="76200" cap="flat" cmpd="sng">
              <a:solidFill>
                <a:schemeClr val="folHlink"/>
              </a:solidFill>
              <a:prstDash val="solid"/>
              <a:round/>
              <a:headEnd type="none" w="med" len="med"/>
              <a:tailEnd type="none" w="med" len="med"/>
            </a:ln>
          </p:spPr>
        </p:sp>
        <p:sp>
          <p:nvSpPr>
            <p:cNvPr id="73821" name="Line 93"/>
            <p:cNvSpPr/>
            <p:nvPr/>
          </p:nvSpPr>
          <p:spPr>
            <a:xfrm>
              <a:off x="2928" y="3888"/>
              <a:ext cx="528" cy="0"/>
            </a:xfrm>
            <a:prstGeom prst="line">
              <a:avLst/>
            </a:prstGeom>
            <a:ln w="76200" cap="flat" cmpd="sng">
              <a:solidFill>
                <a:schemeClr val="folHlink"/>
              </a:solidFill>
              <a:prstDash val="solid"/>
              <a:round/>
              <a:headEnd type="none" w="med" len="med"/>
              <a:tailEnd type="none" w="med" len="med"/>
            </a:ln>
          </p:spPr>
        </p:sp>
      </p:grpSp>
      <p:sp>
        <p:nvSpPr>
          <p:cNvPr id="221" name="Line 94"/>
          <p:cNvSpPr/>
          <p:nvPr/>
        </p:nvSpPr>
        <p:spPr>
          <a:xfrm rot="2700000">
            <a:off x="5815013" y="4284663"/>
            <a:ext cx="0" cy="901700"/>
          </a:xfrm>
          <a:prstGeom prst="line">
            <a:avLst/>
          </a:prstGeom>
          <a:ln w="76200" cap="flat" cmpd="sng">
            <a:solidFill>
              <a:schemeClr val="folHlink"/>
            </a:solidFill>
            <a:prstDash val="solid"/>
            <a:round/>
            <a:headEnd type="none" w="med" len="med"/>
            <a:tailEnd type="none" w="med" len="med"/>
          </a:ln>
        </p:spPr>
      </p:sp>
      <p:grpSp>
        <p:nvGrpSpPr>
          <p:cNvPr id="14" name="Group 95"/>
          <p:cNvGrpSpPr/>
          <p:nvPr/>
        </p:nvGrpSpPr>
        <p:grpSpPr>
          <a:xfrm>
            <a:off x="5427663" y="3441700"/>
            <a:ext cx="698500" cy="2700338"/>
            <a:chOff x="3408" y="2208"/>
            <a:chExt cx="440" cy="1701"/>
          </a:xfrm>
        </p:grpSpPr>
        <p:sp>
          <p:nvSpPr>
            <p:cNvPr id="73824" name="Line 96"/>
            <p:cNvSpPr/>
            <p:nvPr/>
          </p:nvSpPr>
          <p:spPr>
            <a:xfrm>
              <a:off x="3456" y="2208"/>
              <a:ext cx="384" cy="0"/>
            </a:xfrm>
            <a:prstGeom prst="line">
              <a:avLst/>
            </a:prstGeom>
            <a:ln w="76200" cap="flat" cmpd="sng">
              <a:solidFill>
                <a:schemeClr val="folHlink"/>
              </a:solidFill>
              <a:prstDash val="solid"/>
              <a:round/>
              <a:headEnd type="none" w="med" len="med"/>
              <a:tailEnd type="none" w="med" len="med"/>
            </a:ln>
          </p:spPr>
        </p:sp>
        <p:sp>
          <p:nvSpPr>
            <p:cNvPr id="73825" name="Line 97"/>
            <p:cNvSpPr/>
            <p:nvPr/>
          </p:nvSpPr>
          <p:spPr>
            <a:xfrm flipV="1">
              <a:off x="3648" y="3696"/>
              <a:ext cx="192" cy="192"/>
            </a:xfrm>
            <a:prstGeom prst="line">
              <a:avLst/>
            </a:prstGeom>
            <a:ln w="76200" cap="flat" cmpd="sng">
              <a:solidFill>
                <a:schemeClr val="folHlink"/>
              </a:solidFill>
              <a:prstDash val="solid"/>
              <a:round/>
              <a:headEnd type="none" w="med" len="med"/>
              <a:tailEnd type="none" w="med" len="med"/>
            </a:ln>
          </p:spPr>
        </p:sp>
        <p:sp>
          <p:nvSpPr>
            <p:cNvPr id="73826" name="Line 98"/>
            <p:cNvSpPr/>
            <p:nvPr/>
          </p:nvSpPr>
          <p:spPr>
            <a:xfrm rot="5400000" flipV="1">
              <a:off x="3696" y="3552"/>
              <a:ext cx="144" cy="144"/>
            </a:xfrm>
            <a:prstGeom prst="line">
              <a:avLst/>
            </a:prstGeom>
            <a:ln w="76200" cap="flat" cmpd="sng">
              <a:solidFill>
                <a:schemeClr val="folHlink"/>
              </a:solidFill>
              <a:prstDash val="solid"/>
              <a:round/>
              <a:headEnd type="none" w="med" len="med"/>
              <a:tailEnd type="none" w="med" len="med"/>
            </a:ln>
          </p:spPr>
        </p:sp>
        <p:sp>
          <p:nvSpPr>
            <p:cNvPr id="73827" name="Freeform 99"/>
            <p:cNvSpPr/>
            <p:nvPr/>
          </p:nvSpPr>
          <p:spPr>
            <a:xfrm>
              <a:off x="3423" y="2806"/>
              <a:ext cx="417" cy="431"/>
            </a:xfrm>
            <a:custGeom>
              <a:avLst/>
              <a:gdLst/>
              <a:ahLst/>
              <a:cxnLst>
                <a:cxn ang="0">
                  <a:pos x="0" y="380"/>
                </a:cxn>
                <a:cxn ang="0">
                  <a:pos x="417" y="380"/>
                </a:cxn>
                <a:cxn ang="0">
                  <a:pos x="417" y="0"/>
                </a:cxn>
                <a:cxn ang="0">
                  <a:pos x="0" y="380"/>
                </a:cxn>
              </a:cxnLst>
              <a:pathLst>
                <a:path w="417" h="442">
                  <a:moveTo>
                    <a:pt x="0" y="442"/>
                  </a:moveTo>
                  <a:lnTo>
                    <a:pt x="417" y="442"/>
                  </a:lnTo>
                  <a:lnTo>
                    <a:pt x="417" y="0"/>
                  </a:lnTo>
                  <a:lnTo>
                    <a:pt x="0" y="442"/>
                  </a:lnTo>
                  <a:close/>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3828" name="Line 100"/>
            <p:cNvSpPr/>
            <p:nvPr/>
          </p:nvSpPr>
          <p:spPr>
            <a:xfrm>
              <a:off x="3456" y="2544"/>
              <a:ext cx="384" cy="0"/>
            </a:xfrm>
            <a:prstGeom prst="line">
              <a:avLst/>
            </a:prstGeom>
            <a:ln w="76200" cap="flat" cmpd="sng">
              <a:solidFill>
                <a:schemeClr val="folHlink"/>
              </a:solidFill>
              <a:prstDash val="solid"/>
              <a:round/>
              <a:headEnd type="none" w="med" len="med"/>
              <a:tailEnd type="none" w="med" len="med"/>
            </a:ln>
          </p:spPr>
        </p:sp>
        <p:sp>
          <p:nvSpPr>
            <p:cNvPr id="73829" name="Line 101"/>
            <p:cNvSpPr/>
            <p:nvPr/>
          </p:nvSpPr>
          <p:spPr>
            <a:xfrm>
              <a:off x="3456" y="3552"/>
              <a:ext cx="240" cy="0"/>
            </a:xfrm>
            <a:prstGeom prst="line">
              <a:avLst/>
            </a:prstGeom>
            <a:ln w="76200" cap="flat" cmpd="sng">
              <a:solidFill>
                <a:schemeClr val="folHlink"/>
              </a:solidFill>
              <a:prstDash val="solid"/>
              <a:round/>
              <a:headEnd type="none" w="med" len="med"/>
              <a:tailEnd type="none" w="med" len="med"/>
            </a:ln>
          </p:spPr>
        </p:sp>
        <p:sp>
          <p:nvSpPr>
            <p:cNvPr id="73830" name="Line 102"/>
            <p:cNvSpPr/>
            <p:nvPr/>
          </p:nvSpPr>
          <p:spPr>
            <a:xfrm>
              <a:off x="3408" y="3888"/>
              <a:ext cx="240" cy="0"/>
            </a:xfrm>
            <a:prstGeom prst="line">
              <a:avLst/>
            </a:prstGeom>
            <a:ln w="76200" cap="flat" cmpd="sng">
              <a:solidFill>
                <a:schemeClr val="folHlink"/>
              </a:solidFill>
              <a:prstDash val="solid"/>
              <a:round/>
              <a:headEnd type="none" w="med" len="med"/>
              <a:tailEnd type="none" w="med" len="med"/>
            </a:ln>
          </p:spPr>
        </p:sp>
        <p:sp>
          <p:nvSpPr>
            <p:cNvPr id="73831" name="Freeform 103"/>
            <p:cNvSpPr/>
            <p:nvPr/>
          </p:nvSpPr>
          <p:spPr>
            <a:xfrm>
              <a:off x="3591" y="3530"/>
              <a:ext cx="257" cy="379"/>
            </a:xfrm>
            <a:custGeom>
              <a:avLst/>
              <a:gdLst/>
              <a:ahLst/>
              <a:cxnLst>
                <a:cxn ang="0">
                  <a:pos x="249" y="166"/>
                </a:cxn>
                <a:cxn ang="0">
                  <a:pos x="0" y="0"/>
                </a:cxn>
                <a:cxn ang="0">
                  <a:pos x="245" y="0"/>
                </a:cxn>
                <a:cxn ang="0">
                  <a:pos x="257" y="379"/>
                </a:cxn>
                <a:cxn ang="0">
                  <a:pos x="61" y="379"/>
                </a:cxn>
              </a:cxnLst>
              <a:pathLst>
                <a:path w="257" h="379">
                  <a:moveTo>
                    <a:pt x="249" y="166"/>
                  </a:moveTo>
                  <a:lnTo>
                    <a:pt x="0" y="0"/>
                  </a:lnTo>
                  <a:lnTo>
                    <a:pt x="245" y="0"/>
                  </a:lnTo>
                  <a:lnTo>
                    <a:pt x="257" y="379"/>
                  </a:lnTo>
                  <a:lnTo>
                    <a:pt x="61" y="379"/>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grpSp>
      <p:sp>
        <p:nvSpPr>
          <p:cNvPr id="232" name="Line 104"/>
          <p:cNvSpPr/>
          <p:nvPr/>
        </p:nvSpPr>
        <p:spPr>
          <a:xfrm>
            <a:off x="6113463" y="2984500"/>
            <a:ext cx="0" cy="3733800"/>
          </a:xfrm>
          <a:prstGeom prst="line">
            <a:avLst/>
          </a:prstGeom>
          <a:ln w="38100" cap="flat" cmpd="sng">
            <a:solidFill>
              <a:schemeClr val="tx1"/>
            </a:solidFill>
            <a:prstDash val="dash"/>
            <a:round/>
            <a:headEnd type="none" w="med" len="med"/>
            <a:tailEnd type="none" w="med" len="med"/>
          </a:ln>
        </p:spPr>
      </p:sp>
      <p:grpSp>
        <p:nvGrpSpPr>
          <p:cNvPr id="15" name="Group 105"/>
          <p:cNvGrpSpPr/>
          <p:nvPr/>
        </p:nvGrpSpPr>
        <p:grpSpPr>
          <a:xfrm>
            <a:off x="6113463" y="3424238"/>
            <a:ext cx="1600200" cy="2724150"/>
            <a:chOff x="3840" y="2197"/>
            <a:chExt cx="1008" cy="1716"/>
          </a:xfrm>
        </p:grpSpPr>
        <p:grpSp>
          <p:nvGrpSpPr>
            <p:cNvPr id="73834" name="Group 106"/>
            <p:cNvGrpSpPr/>
            <p:nvPr/>
          </p:nvGrpSpPr>
          <p:grpSpPr>
            <a:xfrm>
              <a:off x="3840" y="2208"/>
              <a:ext cx="912" cy="1488"/>
              <a:chOff x="3840" y="2208"/>
              <a:chExt cx="912" cy="1488"/>
            </a:xfrm>
          </p:grpSpPr>
          <p:sp>
            <p:nvSpPr>
              <p:cNvPr id="73835" name="Line 107"/>
              <p:cNvSpPr/>
              <p:nvPr/>
            </p:nvSpPr>
            <p:spPr>
              <a:xfrm>
                <a:off x="3840" y="2832"/>
                <a:ext cx="912" cy="0"/>
              </a:xfrm>
              <a:prstGeom prst="line">
                <a:avLst/>
              </a:prstGeom>
              <a:ln w="76200" cap="flat" cmpd="sng">
                <a:solidFill>
                  <a:schemeClr val="folHlink"/>
                </a:solidFill>
                <a:prstDash val="solid"/>
                <a:round/>
                <a:headEnd type="none" w="med" len="med"/>
                <a:tailEnd type="none" w="med" len="med"/>
              </a:ln>
            </p:spPr>
          </p:sp>
          <p:sp>
            <p:nvSpPr>
              <p:cNvPr id="73836" name="Line 108"/>
              <p:cNvSpPr/>
              <p:nvPr/>
            </p:nvSpPr>
            <p:spPr>
              <a:xfrm>
                <a:off x="3840" y="3696"/>
                <a:ext cx="912" cy="0"/>
              </a:xfrm>
              <a:prstGeom prst="line">
                <a:avLst/>
              </a:prstGeom>
              <a:ln w="76200" cap="flat" cmpd="sng">
                <a:solidFill>
                  <a:schemeClr val="folHlink"/>
                </a:solidFill>
                <a:prstDash val="solid"/>
                <a:round/>
                <a:headEnd type="none" w="med" len="med"/>
                <a:tailEnd type="none" w="med" len="med"/>
              </a:ln>
            </p:spPr>
          </p:sp>
          <p:sp>
            <p:nvSpPr>
              <p:cNvPr id="73837" name="Line 109"/>
              <p:cNvSpPr/>
              <p:nvPr/>
            </p:nvSpPr>
            <p:spPr>
              <a:xfrm>
                <a:off x="3840" y="2208"/>
                <a:ext cx="912" cy="0"/>
              </a:xfrm>
              <a:prstGeom prst="line">
                <a:avLst/>
              </a:prstGeom>
              <a:ln w="76200" cap="flat" cmpd="sng">
                <a:solidFill>
                  <a:schemeClr val="folHlink"/>
                </a:solidFill>
                <a:prstDash val="solid"/>
                <a:round/>
                <a:headEnd type="none" w="med" len="med"/>
                <a:tailEnd type="none" w="med" len="med"/>
              </a:ln>
            </p:spPr>
          </p:sp>
          <p:sp>
            <p:nvSpPr>
              <p:cNvPr id="73838" name="Line 110"/>
              <p:cNvSpPr/>
              <p:nvPr/>
            </p:nvSpPr>
            <p:spPr>
              <a:xfrm>
                <a:off x="3840" y="2544"/>
                <a:ext cx="912" cy="0"/>
              </a:xfrm>
              <a:prstGeom prst="line">
                <a:avLst/>
              </a:prstGeom>
              <a:ln w="76200" cap="flat" cmpd="sng">
                <a:solidFill>
                  <a:schemeClr val="folHlink"/>
                </a:solidFill>
                <a:prstDash val="solid"/>
                <a:round/>
                <a:headEnd type="none" w="med" len="med"/>
                <a:tailEnd type="none" w="med" len="med"/>
              </a:ln>
            </p:spPr>
          </p:sp>
        </p:grpSp>
        <p:sp>
          <p:nvSpPr>
            <p:cNvPr id="73839" name="Line 111"/>
            <p:cNvSpPr/>
            <p:nvPr/>
          </p:nvSpPr>
          <p:spPr>
            <a:xfrm rot="2700000">
              <a:off x="4713" y="2313"/>
              <a:ext cx="0" cy="263"/>
            </a:xfrm>
            <a:prstGeom prst="line">
              <a:avLst/>
            </a:prstGeom>
            <a:ln w="76200" cap="flat" cmpd="sng">
              <a:solidFill>
                <a:schemeClr val="folHlink"/>
              </a:solidFill>
              <a:prstDash val="solid"/>
              <a:round/>
              <a:headEnd type="none" w="med" len="med"/>
              <a:tailEnd type="none" w="med" len="med"/>
            </a:ln>
          </p:spPr>
        </p:sp>
        <p:sp>
          <p:nvSpPr>
            <p:cNvPr id="73840" name="Line 112"/>
            <p:cNvSpPr/>
            <p:nvPr/>
          </p:nvSpPr>
          <p:spPr>
            <a:xfrm rot="8100000">
              <a:off x="4728" y="2197"/>
              <a:ext cx="0" cy="192"/>
            </a:xfrm>
            <a:prstGeom prst="line">
              <a:avLst/>
            </a:prstGeom>
            <a:ln w="76200" cap="flat" cmpd="sng">
              <a:solidFill>
                <a:schemeClr val="folHlink"/>
              </a:solidFill>
              <a:prstDash val="solid"/>
              <a:round/>
              <a:headEnd type="none" w="med" len="med"/>
              <a:tailEnd type="none" w="med" len="med"/>
            </a:ln>
          </p:spPr>
        </p:sp>
        <p:sp>
          <p:nvSpPr>
            <p:cNvPr id="73841" name="Rectangle 113"/>
            <p:cNvSpPr/>
            <p:nvPr/>
          </p:nvSpPr>
          <p:spPr>
            <a:xfrm>
              <a:off x="3840" y="2832"/>
              <a:ext cx="912" cy="406"/>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842" name="Rectangle 114"/>
            <p:cNvSpPr/>
            <p:nvPr/>
          </p:nvSpPr>
          <p:spPr>
            <a:xfrm>
              <a:off x="3840" y="3530"/>
              <a:ext cx="912" cy="383"/>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17" name="Group 115"/>
          <p:cNvGrpSpPr/>
          <p:nvPr/>
        </p:nvGrpSpPr>
        <p:grpSpPr>
          <a:xfrm>
            <a:off x="7256463" y="3441700"/>
            <a:ext cx="1816100" cy="2706688"/>
            <a:chOff x="4571" y="2208"/>
            <a:chExt cx="1144" cy="1705"/>
          </a:xfrm>
        </p:grpSpPr>
        <p:grpSp>
          <p:nvGrpSpPr>
            <p:cNvPr id="73844" name="Group 116"/>
            <p:cNvGrpSpPr/>
            <p:nvPr/>
          </p:nvGrpSpPr>
          <p:grpSpPr>
            <a:xfrm>
              <a:off x="4752" y="2208"/>
              <a:ext cx="957" cy="1488"/>
              <a:chOff x="4752" y="2208"/>
              <a:chExt cx="912" cy="1488"/>
            </a:xfrm>
          </p:grpSpPr>
          <p:sp>
            <p:nvSpPr>
              <p:cNvPr id="73845" name="Line 117"/>
              <p:cNvSpPr/>
              <p:nvPr/>
            </p:nvSpPr>
            <p:spPr>
              <a:xfrm>
                <a:off x="4752" y="3696"/>
                <a:ext cx="912" cy="0"/>
              </a:xfrm>
              <a:prstGeom prst="line">
                <a:avLst/>
              </a:prstGeom>
              <a:ln w="76200" cap="flat" cmpd="sng">
                <a:solidFill>
                  <a:schemeClr val="folHlink"/>
                </a:solidFill>
                <a:prstDash val="solid"/>
                <a:round/>
                <a:headEnd type="none" w="med" len="med"/>
                <a:tailEnd type="none" w="med" len="med"/>
              </a:ln>
            </p:spPr>
          </p:sp>
          <p:sp>
            <p:nvSpPr>
              <p:cNvPr id="73846" name="Line 118"/>
              <p:cNvSpPr/>
              <p:nvPr/>
            </p:nvSpPr>
            <p:spPr>
              <a:xfrm>
                <a:off x="4752" y="2832"/>
                <a:ext cx="912" cy="0"/>
              </a:xfrm>
              <a:prstGeom prst="line">
                <a:avLst/>
              </a:prstGeom>
              <a:ln w="76200" cap="flat" cmpd="sng">
                <a:solidFill>
                  <a:schemeClr val="folHlink"/>
                </a:solidFill>
                <a:prstDash val="solid"/>
                <a:round/>
                <a:headEnd type="none" w="med" len="med"/>
                <a:tailEnd type="none" w="med" len="med"/>
              </a:ln>
            </p:spPr>
          </p:sp>
          <p:sp>
            <p:nvSpPr>
              <p:cNvPr id="73847" name="Line 119"/>
              <p:cNvSpPr/>
              <p:nvPr/>
            </p:nvSpPr>
            <p:spPr>
              <a:xfrm>
                <a:off x="4752" y="2208"/>
                <a:ext cx="912" cy="0"/>
              </a:xfrm>
              <a:prstGeom prst="line">
                <a:avLst/>
              </a:prstGeom>
              <a:ln w="76200" cap="flat" cmpd="sng">
                <a:solidFill>
                  <a:schemeClr val="folHlink"/>
                </a:solidFill>
                <a:prstDash val="solid"/>
                <a:round/>
                <a:headEnd type="none" w="med" len="med"/>
                <a:tailEnd type="none" w="med" len="med"/>
              </a:ln>
            </p:spPr>
          </p:sp>
          <p:sp>
            <p:nvSpPr>
              <p:cNvPr id="73848" name="Line 120"/>
              <p:cNvSpPr/>
              <p:nvPr/>
            </p:nvSpPr>
            <p:spPr>
              <a:xfrm>
                <a:off x="4752" y="2544"/>
                <a:ext cx="912" cy="0"/>
              </a:xfrm>
              <a:prstGeom prst="line">
                <a:avLst/>
              </a:prstGeom>
              <a:ln w="76200" cap="flat" cmpd="sng">
                <a:solidFill>
                  <a:schemeClr val="folHlink"/>
                </a:solidFill>
                <a:prstDash val="solid"/>
                <a:round/>
                <a:headEnd type="none" w="med" len="med"/>
                <a:tailEnd type="none" w="med" len="med"/>
              </a:ln>
            </p:spPr>
          </p:sp>
        </p:grpSp>
        <p:sp>
          <p:nvSpPr>
            <p:cNvPr id="73849" name="Freeform 121"/>
            <p:cNvSpPr/>
            <p:nvPr/>
          </p:nvSpPr>
          <p:spPr>
            <a:xfrm>
              <a:off x="4571" y="2208"/>
              <a:ext cx="1140" cy="353"/>
            </a:xfrm>
            <a:custGeom>
              <a:avLst/>
              <a:gdLst/>
              <a:ahLst/>
              <a:cxnLst>
                <a:cxn ang="0">
                  <a:pos x="85" y="0"/>
                </a:cxn>
                <a:cxn ang="0">
                  <a:pos x="1140" y="10"/>
                </a:cxn>
                <a:cxn ang="0">
                  <a:pos x="1140" y="353"/>
                </a:cxn>
                <a:cxn ang="0">
                  <a:pos x="0" y="353"/>
                </a:cxn>
                <a:cxn ang="0">
                  <a:pos x="229" y="144"/>
                </a:cxn>
              </a:cxnLst>
              <a:pathLst>
                <a:path w="1140" h="353">
                  <a:moveTo>
                    <a:pt x="85" y="0"/>
                  </a:moveTo>
                  <a:lnTo>
                    <a:pt x="1140" y="10"/>
                  </a:lnTo>
                  <a:lnTo>
                    <a:pt x="1140" y="353"/>
                  </a:lnTo>
                  <a:lnTo>
                    <a:pt x="0" y="353"/>
                  </a:lnTo>
                  <a:lnTo>
                    <a:pt x="229" y="144"/>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3850" name="Rectangle 122"/>
            <p:cNvSpPr/>
            <p:nvPr/>
          </p:nvSpPr>
          <p:spPr>
            <a:xfrm>
              <a:off x="4752" y="2829"/>
              <a:ext cx="963" cy="410"/>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851" name="Rectangle 123"/>
            <p:cNvSpPr/>
            <p:nvPr/>
          </p:nvSpPr>
          <p:spPr>
            <a:xfrm>
              <a:off x="4752" y="3529"/>
              <a:ext cx="963" cy="384"/>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87"/>
                                        </p:tgtEl>
                                        <p:attrNameLst>
                                          <p:attrName>style.visibility</p:attrName>
                                        </p:attrNameLst>
                                      </p:cBhvr>
                                      <p:to>
                                        <p:strVal val="visible"/>
                                      </p:to>
                                    </p:set>
                                    <p:animEffect transition="in" filter="strips(downLeft)">
                                      <p:cBhvr>
                                        <p:cTn id="32" dur="500"/>
                                        <p:tgtEl>
                                          <p:spTgt spid="18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Left)">
                                      <p:cBhvr>
                                        <p:cTn id="37" dur="500"/>
                                        <p:tgtEl>
                                          <p:spTgt spid="10"/>
                                        </p:tgtEl>
                                      </p:cBhvr>
                                    </p:animEffect>
                                  </p:childTnLst>
                                </p:cTn>
                              </p:par>
                            </p:childTnLst>
                          </p:cTn>
                        </p:par>
                        <p:par>
                          <p:cTn id="38" fill="hold">
                            <p:stCondLst>
                              <p:cond delay="500"/>
                            </p:stCondLst>
                            <p:childTnLst>
                              <p:par>
                                <p:cTn id="39" presetID="18" presetClass="entr" presetSubtype="6" fill="hold" nodeType="afterEffect">
                                  <p:stCondLst>
                                    <p:cond delay="0"/>
                                  </p:stCondLst>
                                  <p:childTnLst>
                                    <p:set>
                                      <p:cBhvr>
                                        <p:cTn id="40" dur="1" fill="hold">
                                          <p:stCondLst>
                                            <p:cond delay="0"/>
                                          </p:stCondLst>
                                        </p:cTn>
                                        <p:tgtEl>
                                          <p:spTgt spid="199"/>
                                        </p:tgtEl>
                                        <p:attrNameLst>
                                          <p:attrName>style.visibility</p:attrName>
                                        </p:attrNameLst>
                                      </p:cBhvr>
                                      <p:to>
                                        <p:strVal val="visible"/>
                                      </p:to>
                                    </p:set>
                                    <p:animEffect transition="in" filter="strips(downRight)">
                                      <p:cBhvr>
                                        <p:cTn id="41" dur="500"/>
                                        <p:tgtEl>
                                          <p:spTgt spid="199"/>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00"/>
                                        </p:tgtEl>
                                        <p:attrNameLst>
                                          <p:attrName>style.visibility</p:attrName>
                                        </p:attrNameLst>
                                      </p:cBhvr>
                                      <p:to>
                                        <p:strVal val="visible"/>
                                      </p:to>
                                    </p:set>
                                    <p:animEffect transition="in" filter="strips(downLeft)">
                                      <p:cBhvr>
                                        <p:cTn id="46" dur="500"/>
                                        <p:tgtEl>
                                          <p:spTgt spid="200"/>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slide(fromLef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nodeType="clickEffect">
                                  <p:stCondLst>
                                    <p:cond delay="0"/>
                                  </p:stCondLst>
                                  <p:childTnLst>
                                    <p:set>
                                      <p:cBhvr>
                                        <p:cTn id="55" dur="1" fill="hold">
                                          <p:stCondLst>
                                            <p:cond delay="0"/>
                                          </p:stCondLst>
                                        </p:cTn>
                                        <p:tgtEl>
                                          <p:spTgt spid="213"/>
                                        </p:tgtEl>
                                        <p:attrNameLst>
                                          <p:attrName>style.visibility</p:attrName>
                                        </p:attrNameLst>
                                      </p:cBhvr>
                                      <p:to>
                                        <p:strVal val="visible"/>
                                      </p:to>
                                    </p:set>
                                    <p:animEffect transition="in" filter="strips(downLeft)">
                                      <p:cBhvr>
                                        <p:cTn id="56" dur="500"/>
                                        <p:tgtEl>
                                          <p:spTgt spid="21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slide(fromLef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nodeType="clickEffect">
                                  <p:stCondLst>
                                    <p:cond delay="0"/>
                                  </p:stCondLst>
                                  <p:childTnLst>
                                    <p:set>
                                      <p:cBhvr>
                                        <p:cTn id="65" dur="1" fill="hold">
                                          <p:stCondLst>
                                            <p:cond delay="0"/>
                                          </p:stCondLst>
                                        </p:cTn>
                                        <p:tgtEl>
                                          <p:spTgt spid="221"/>
                                        </p:tgtEl>
                                        <p:attrNameLst>
                                          <p:attrName>style.visibility</p:attrName>
                                        </p:attrNameLst>
                                      </p:cBhvr>
                                      <p:to>
                                        <p:strVal val="visible"/>
                                      </p:to>
                                    </p:set>
                                    <p:animEffect transition="in" filter="strips(upRight)">
                                      <p:cBhvr>
                                        <p:cTn id="66" dur="500"/>
                                        <p:tgtEl>
                                          <p:spTgt spid="221"/>
                                        </p:tgtEl>
                                      </p:cBhvr>
                                    </p:animEffect>
                                  </p:childTnLst>
                                </p:cTn>
                              </p:par>
                            </p:childTnLst>
                          </p:cTn>
                        </p:par>
                        <p:par>
                          <p:cTn id="67" fill="hold">
                            <p:stCondLst>
                              <p:cond delay="500"/>
                            </p:stCondLst>
                            <p:childTnLst>
                              <p:par>
                                <p:cTn id="68" presetID="18" presetClass="entr" presetSubtype="6"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strips(downRight)">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2"/>
                                        </p:tgtEl>
                                        <p:attrNameLst>
                                          <p:attrName>style.visibility</p:attrName>
                                        </p:attrNameLst>
                                      </p:cBhvr>
                                      <p:to>
                                        <p:strVal val="visible"/>
                                      </p:to>
                                    </p:set>
                                    <p:animEffect transition="in" filter="strips(downLeft)">
                                      <p:cBhvr>
                                        <p:cTn id="75" dur="500"/>
                                        <p:tgtEl>
                                          <p:spTgt spid="232"/>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slide(fromLeft)">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strips(downRight)">
                                      <p:cBhvr>
                                        <p:cTn id="8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Text Box 127"/>
          <p:cNvSpPr txBox="1"/>
          <p:nvPr/>
        </p:nvSpPr>
        <p:spPr>
          <a:xfrm>
            <a:off x="1220788" y="603250"/>
            <a:ext cx="4133850" cy="768350"/>
          </a:xfrm>
          <a:prstGeom prst="rect">
            <a:avLst/>
          </a:prstGeom>
          <a:noFill/>
          <a:ln w="9525">
            <a:noFill/>
          </a:ln>
        </p:spPr>
        <p:txBody>
          <a:bodyPr wrap="none" anchor="t" anchorCtr="0">
            <a:spAutoFit/>
          </a:bodyPr>
          <a:p>
            <a:r>
              <a:rPr lang="zh-CN" altLang="en-US" sz="4400" dirty="0">
                <a:solidFill>
                  <a:srgbClr val="C00000"/>
                </a:solidFill>
                <a:latin typeface="微软雅黑 Light" panose="020B0502040204020203" pitchFamily="34" charset="-122"/>
                <a:ea typeface="微软雅黑 Light" panose="020B0502040204020203" pitchFamily="34" charset="-122"/>
              </a:rPr>
              <a:t>同步式数据输出</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
        <p:nvSpPr>
          <p:cNvPr id="74754"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grpSp>
        <p:nvGrpSpPr>
          <p:cNvPr id="2" name="Group 2"/>
          <p:cNvGrpSpPr/>
          <p:nvPr/>
        </p:nvGrpSpPr>
        <p:grpSpPr>
          <a:xfrm>
            <a:off x="228600" y="4338638"/>
            <a:ext cx="8458200" cy="835025"/>
            <a:chOff x="144" y="2784"/>
            <a:chExt cx="5328" cy="526"/>
          </a:xfrm>
        </p:grpSpPr>
        <p:grpSp>
          <p:nvGrpSpPr>
            <p:cNvPr id="74756" name="Group 3"/>
            <p:cNvGrpSpPr/>
            <p:nvPr/>
          </p:nvGrpSpPr>
          <p:grpSpPr>
            <a:xfrm>
              <a:off x="1230" y="2832"/>
              <a:ext cx="2658" cy="478"/>
              <a:chOff x="1230" y="2832"/>
              <a:chExt cx="2658" cy="478"/>
            </a:xfrm>
          </p:grpSpPr>
          <p:sp>
            <p:nvSpPr>
              <p:cNvPr id="74757" name="Line 4"/>
              <p:cNvSpPr/>
              <p:nvPr/>
            </p:nvSpPr>
            <p:spPr>
              <a:xfrm>
                <a:off x="1449" y="3264"/>
                <a:ext cx="2190" cy="0"/>
              </a:xfrm>
              <a:prstGeom prst="line">
                <a:avLst/>
              </a:prstGeom>
              <a:ln w="38100" cap="flat" cmpd="sng">
                <a:solidFill>
                  <a:schemeClr val="tx1"/>
                </a:solidFill>
                <a:prstDash val="solid"/>
                <a:round/>
                <a:headEnd type="none" w="med" len="med"/>
                <a:tailEnd type="none" w="med" len="med"/>
              </a:ln>
            </p:spPr>
          </p:sp>
          <p:sp>
            <p:nvSpPr>
              <p:cNvPr id="74758" name="Line 5"/>
              <p:cNvSpPr/>
              <p:nvPr/>
            </p:nvSpPr>
            <p:spPr>
              <a:xfrm>
                <a:off x="1449" y="2880"/>
                <a:ext cx="2190" cy="0"/>
              </a:xfrm>
              <a:prstGeom prst="line">
                <a:avLst/>
              </a:prstGeom>
              <a:ln w="38100" cap="flat" cmpd="sng">
                <a:solidFill>
                  <a:schemeClr val="tx1"/>
                </a:solidFill>
                <a:prstDash val="solid"/>
                <a:round/>
                <a:headEnd type="none" w="med" len="med"/>
                <a:tailEnd type="none" w="med" len="med"/>
              </a:ln>
            </p:spPr>
          </p:sp>
          <p:sp>
            <p:nvSpPr>
              <p:cNvPr id="74759" name="Line 6"/>
              <p:cNvSpPr/>
              <p:nvPr/>
            </p:nvSpPr>
            <p:spPr>
              <a:xfrm rot="2700000">
                <a:off x="1366" y="2835"/>
                <a:ext cx="0" cy="272"/>
              </a:xfrm>
              <a:prstGeom prst="line">
                <a:avLst/>
              </a:prstGeom>
              <a:ln w="38100" cap="flat" cmpd="sng">
                <a:solidFill>
                  <a:schemeClr val="tx1"/>
                </a:solidFill>
                <a:prstDash val="solid"/>
                <a:round/>
                <a:headEnd type="none" w="med" len="med"/>
                <a:tailEnd type="none" w="med" len="med"/>
              </a:ln>
            </p:spPr>
          </p:sp>
          <p:sp>
            <p:nvSpPr>
              <p:cNvPr id="74760" name="Line 7"/>
              <p:cNvSpPr/>
              <p:nvPr/>
            </p:nvSpPr>
            <p:spPr>
              <a:xfrm rot="8100000">
                <a:off x="1365" y="3015"/>
                <a:ext cx="0" cy="295"/>
              </a:xfrm>
              <a:prstGeom prst="line">
                <a:avLst/>
              </a:prstGeom>
              <a:ln w="38100" cap="flat" cmpd="sng">
                <a:solidFill>
                  <a:schemeClr val="tx1"/>
                </a:solidFill>
                <a:prstDash val="solid"/>
                <a:round/>
                <a:headEnd type="none" w="med" len="med"/>
                <a:tailEnd type="none" w="med" len="med"/>
              </a:ln>
            </p:spPr>
          </p:sp>
          <p:sp>
            <p:nvSpPr>
              <p:cNvPr id="74761" name="Line 8"/>
              <p:cNvSpPr/>
              <p:nvPr/>
            </p:nvSpPr>
            <p:spPr>
              <a:xfrm rot="8100000">
                <a:off x="3739" y="2832"/>
                <a:ext cx="0" cy="295"/>
              </a:xfrm>
              <a:prstGeom prst="line">
                <a:avLst/>
              </a:prstGeom>
              <a:ln w="38100" cap="flat" cmpd="sng">
                <a:solidFill>
                  <a:schemeClr val="tx1"/>
                </a:solidFill>
                <a:prstDash val="solid"/>
                <a:round/>
                <a:headEnd type="none" w="med" len="med"/>
                <a:tailEnd type="none" w="med" len="med"/>
              </a:ln>
            </p:spPr>
          </p:sp>
          <p:sp>
            <p:nvSpPr>
              <p:cNvPr id="74762" name="Line 9"/>
              <p:cNvSpPr/>
              <p:nvPr/>
            </p:nvSpPr>
            <p:spPr>
              <a:xfrm rot="2700000">
                <a:off x="3736" y="3016"/>
                <a:ext cx="0" cy="297"/>
              </a:xfrm>
              <a:prstGeom prst="line">
                <a:avLst/>
              </a:prstGeom>
              <a:ln w="38100" cap="flat" cmpd="sng">
                <a:solidFill>
                  <a:schemeClr val="tx1"/>
                </a:solidFill>
                <a:prstDash val="solid"/>
                <a:round/>
                <a:headEnd type="none" w="med" len="med"/>
                <a:tailEnd type="none" w="med" len="med"/>
              </a:ln>
            </p:spPr>
          </p:sp>
        </p:grpSp>
        <p:sp>
          <p:nvSpPr>
            <p:cNvPr id="74763" name="Rectangle 10"/>
            <p:cNvSpPr/>
            <p:nvPr/>
          </p:nvSpPr>
          <p:spPr>
            <a:xfrm>
              <a:off x="732" y="2878"/>
              <a:ext cx="4740" cy="272"/>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4764" name="Line 11"/>
            <p:cNvSpPr/>
            <p:nvPr/>
          </p:nvSpPr>
          <p:spPr>
            <a:xfrm>
              <a:off x="624" y="3060"/>
              <a:ext cx="646" cy="0"/>
            </a:xfrm>
            <a:prstGeom prst="line">
              <a:avLst/>
            </a:prstGeom>
            <a:ln w="31750" cap="flat" cmpd="sng">
              <a:solidFill>
                <a:schemeClr val="tx1"/>
              </a:solidFill>
              <a:prstDash val="solid"/>
              <a:round/>
              <a:headEnd type="none" w="med" len="med"/>
              <a:tailEnd type="none" w="med" len="med"/>
            </a:ln>
          </p:spPr>
        </p:sp>
        <p:sp>
          <p:nvSpPr>
            <p:cNvPr id="74765" name="Line 12"/>
            <p:cNvSpPr/>
            <p:nvPr/>
          </p:nvSpPr>
          <p:spPr>
            <a:xfrm>
              <a:off x="3824" y="3071"/>
              <a:ext cx="1642" cy="1"/>
            </a:xfrm>
            <a:prstGeom prst="line">
              <a:avLst/>
            </a:prstGeom>
            <a:ln w="31750" cap="flat" cmpd="sng">
              <a:solidFill>
                <a:schemeClr val="tx1"/>
              </a:solidFill>
              <a:prstDash val="solid"/>
              <a:round/>
              <a:headEnd type="none" w="med" len="med"/>
              <a:tailEnd type="none" w="med" len="med"/>
            </a:ln>
          </p:spPr>
        </p:sp>
        <p:sp>
          <p:nvSpPr>
            <p:cNvPr id="74766" name="Text Box 13"/>
            <p:cNvSpPr txBox="1"/>
            <p:nvPr/>
          </p:nvSpPr>
          <p:spPr>
            <a:xfrm>
              <a:off x="144" y="2784"/>
              <a:ext cx="576" cy="288"/>
            </a:xfrm>
            <a:prstGeom prst="rect">
              <a:avLst/>
            </a:prstGeom>
            <a:noFill/>
            <a:ln w="9525">
              <a:noFill/>
            </a:ln>
          </p:spPr>
          <p:txBody>
            <a:bodyPr lIns="0" anchor="t" anchorCtr="0">
              <a:spAutoFit/>
            </a:bodyPr>
            <a:p>
              <a:pPr eaLnBrk="0" hangingPunct="0"/>
              <a:r>
                <a:rPr lang="zh-CN" altLang="en-US" sz="2400" dirty="0">
                  <a:latin typeface="Times New Roman" panose="02020603050405020304" pitchFamily="18" charset="0"/>
                  <a:ea typeface="宋体" panose="02010600030101010101" pitchFamily="2" charset="-122"/>
                </a:rPr>
                <a:t> 数据</a:t>
              </a:r>
              <a:endParaRPr lang="zh-CN" altLang="en-US" sz="2400" dirty="0">
                <a:latin typeface="Times New Roman" panose="02020603050405020304" pitchFamily="18" charset="0"/>
                <a:ea typeface="宋体" panose="02010600030101010101" pitchFamily="2" charset="-122"/>
              </a:endParaRPr>
            </a:p>
          </p:txBody>
        </p:sp>
      </p:grpSp>
      <p:grpSp>
        <p:nvGrpSpPr>
          <p:cNvPr id="4" name="Group 15"/>
          <p:cNvGrpSpPr/>
          <p:nvPr/>
        </p:nvGrpSpPr>
        <p:grpSpPr>
          <a:xfrm>
            <a:off x="228600" y="1412875"/>
            <a:ext cx="8763000" cy="1636713"/>
            <a:chOff x="144" y="941"/>
            <a:chExt cx="5520" cy="1031"/>
          </a:xfrm>
        </p:grpSpPr>
        <p:sp>
          <p:nvSpPr>
            <p:cNvPr id="74768" name="Rectangle 16"/>
            <p:cNvSpPr/>
            <p:nvPr/>
          </p:nvSpPr>
          <p:spPr>
            <a:xfrm>
              <a:off x="1505" y="1768"/>
              <a:ext cx="161" cy="204"/>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1</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74769" name="Line 17"/>
            <p:cNvSpPr/>
            <p:nvPr/>
          </p:nvSpPr>
          <p:spPr>
            <a:xfrm>
              <a:off x="2938" y="1779"/>
              <a:ext cx="1" cy="187"/>
            </a:xfrm>
            <a:prstGeom prst="line">
              <a:avLst/>
            </a:prstGeom>
            <a:ln w="15875" cap="flat" cmpd="sng">
              <a:solidFill>
                <a:schemeClr val="tx1"/>
              </a:solidFill>
              <a:prstDash val="solid"/>
              <a:round/>
              <a:headEnd type="none" w="med" len="med"/>
              <a:tailEnd type="none" w="med" len="med"/>
            </a:ln>
          </p:spPr>
        </p:sp>
        <p:sp>
          <p:nvSpPr>
            <p:cNvPr id="74770" name="Line 18"/>
            <p:cNvSpPr/>
            <p:nvPr/>
          </p:nvSpPr>
          <p:spPr>
            <a:xfrm>
              <a:off x="3850" y="1779"/>
              <a:ext cx="2" cy="187"/>
            </a:xfrm>
            <a:prstGeom prst="line">
              <a:avLst/>
            </a:prstGeom>
            <a:ln w="15875" cap="flat" cmpd="sng">
              <a:solidFill>
                <a:schemeClr val="tx1"/>
              </a:solidFill>
              <a:prstDash val="solid"/>
              <a:round/>
              <a:headEnd type="none" w="med" len="med"/>
              <a:tailEnd type="none" w="med" len="med"/>
            </a:ln>
          </p:spPr>
        </p:sp>
        <p:sp>
          <p:nvSpPr>
            <p:cNvPr id="74771" name="Line 19"/>
            <p:cNvSpPr/>
            <p:nvPr/>
          </p:nvSpPr>
          <p:spPr>
            <a:xfrm>
              <a:off x="4751" y="1779"/>
              <a:ext cx="1" cy="187"/>
            </a:xfrm>
            <a:prstGeom prst="line">
              <a:avLst/>
            </a:prstGeom>
            <a:ln w="15875" cap="flat" cmpd="sng">
              <a:solidFill>
                <a:schemeClr val="tx1"/>
              </a:solidFill>
              <a:prstDash val="solid"/>
              <a:round/>
              <a:headEnd type="none" w="med" len="med"/>
              <a:tailEnd type="none" w="med" len="med"/>
            </a:ln>
          </p:spPr>
        </p:sp>
        <p:sp>
          <p:nvSpPr>
            <p:cNvPr id="74772" name="Rectangle 20"/>
            <p:cNvSpPr/>
            <p:nvPr/>
          </p:nvSpPr>
          <p:spPr>
            <a:xfrm>
              <a:off x="2508" y="1008"/>
              <a:ext cx="1365" cy="36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4773" name="Line 21"/>
            <p:cNvSpPr/>
            <p:nvPr/>
          </p:nvSpPr>
          <p:spPr>
            <a:xfrm>
              <a:off x="4749" y="1008"/>
              <a:ext cx="1" cy="186"/>
            </a:xfrm>
            <a:prstGeom prst="line">
              <a:avLst/>
            </a:prstGeom>
            <a:ln w="15875" cap="flat" cmpd="sng">
              <a:solidFill>
                <a:schemeClr val="tx1"/>
              </a:solidFill>
              <a:prstDash val="solid"/>
              <a:round/>
              <a:headEnd type="none" w="med" len="med"/>
              <a:tailEnd type="none" w="med" len="med"/>
            </a:ln>
          </p:spPr>
        </p:sp>
        <p:sp>
          <p:nvSpPr>
            <p:cNvPr id="74774" name="Rectangle 22"/>
            <p:cNvSpPr/>
            <p:nvPr/>
          </p:nvSpPr>
          <p:spPr>
            <a:xfrm>
              <a:off x="2250" y="941"/>
              <a:ext cx="1551" cy="310"/>
            </a:xfrm>
            <a:prstGeom prst="rect">
              <a:avLst/>
            </a:prstGeom>
            <a:noFill/>
            <a:ln w="9525">
              <a:noFill/>
            </a:ln>
          </p:spPr>
          <p:txBody>
            <a:bodyPr wrap="none" lIns="0" tIns="0" rIns="0" bIns="0" anchor="t" anchorCtr="0">
              <a:spAutoFit/>
            </a:bodyPr>
            <a:p>
              <a:r>
                <a:rPr lang="zh-CN" altLang="en-US" sz="3200" dirty="0">
                  <a:solidFill>
                    <a:srgbClr val="C00000"/>
                  </a:solidFill>
                  <a:latin typeface="Arial" panose="020B0604020202020204" pitchFamily="34" charset="0"/>
                  <a:ea typeface="宋体" panose="02010600030101010101" pitchFamily="2" charset="-122"/>
                </a:rPr>
                <a:t>总线传输周期</a:t>
              </a:r>
              <a:endParaRPr lang="zh-CN" altLang="en-US" sz="3200" dirty="0">
                <a:solidFill>
                  <a:srgbClr val="C00000"/>
                </a:solidFill>
                <a:latin typeface="Times New Roman" panose="02020603050405020304" pitchFamily="18" charset="0"/>
                <a:ea typeface="宋体" panose="02010600030101010101" pitchFamily="2" charset="-122"/>
              </a:endParaRPr>
            </a:p>
          </p:txBody>
        </p:sp>
        <p:sp>
          <p:nvSpPr>
            <p:cNvPr id="74775" name="Line 23"/>
            <p:cNvSpPr/>
            <p:nvPr/>
          </p:nvSpPr>
          <p:spPr>
            <a:xfrm>
              <a:off x="1094" y="1776"/>
              <a:ext cx="2" cy="186"/>
            </a:xfrm>
            <a:prstGeom prst="line">
              <a:avLst/>
            </a:prstGeom>
            <a:ln w="15875" cap="flat" cmpd="sng">
              <a:solidFill>
                <a:schemeClr val="tx1"/>
              </a:solidFill>
              <a:prstDash val="solid"/>
              <a:round/>
              <a:headEnd type="none" w="med" len="med"/>
              <a:tailEnd type="none" w="med" len="med"/>
            </a:ln>
          </p:spPr>
        </p:sp>
        <p:sp>
          <p:nvSpPr>
            <p:cNvPr id="74776" name="Freeform 24"/>
            <p:cNvSpPr/>
            <p:nvPr/>
          </p:nvSpPr>
          <p:spPr>
            <a:xfrm>
              <a:off x="1104"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4777" name="Freeform 25"/>
            <p:cNvSpPr/>
            <p:nvPr/>
          </p:nvSpPr>
          <p:spPr>
            <a:xfrm>
              <a:off x="2928"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4778" name="Freeform 26"/>
            <p:cNvSpPr/>
            <p:nvPr/>
          </p:nvSpPr>
          <p:spPr>
            <a:xfrm>
              <a:off x="3840"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cxnSp>
          <p:nvCxnSpPr>
            <p:cNvPr id="74779" name="AutoShape 27"/>
            <p:cNvCxnSpPr/>
            <p:nvPr/>
          </p:nvCxnSpPr>
          <p:spPr>
            <a:xfrm flipH="1">
              <a:off x="624" y="1728"/>
              <a:ext cx="480" cy="0"/>
            </a:xfrm>
            <a:prstGeom prst="straightConnector1">
              <a:avLst/>
            </a:prstGeom>
            <a:ln w="38100" cap="flat" cmpd="sng">
              <a:solidFill>
                <a:schemeClr val="tx1"/>
              </a:solidFill>
              <a:prstDash val="solid"/>
              <a:round/>
              <a:headEnd type="none" w="med" len="med"/>
              <a:tailEnd type="none" w="med" len="med"/>
            </a:ln>
          </p:spPr>
        </p:cxnSp>
        <p:sp>
          <p:nvSpPr>
            <p:cNvPr id="74780" name="Freeform 28"/>
            <p:cNvSpPr/>
            <p:nvPr/>
          </p:nvSpPr>
          <p:spPr>
            <a:xfrm>
              <a:off x="4752"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4781" name="Freeform 29"/>
            <p:cNvSpPr/>
            <p:nvPr/>
          </p:nvSpPr>
          <p:spPr>
            <a:xfrm>
              <a:off x="2016" y="1344"/>
              <a:ext cx="912" cy="384"/>
            </a:xfrm>
            <a:custGeom>
              <a:avLst/>
              <a:gdLst/>
              <a:ahLst/>
              <a:cxnLst>
                <a:cxn ang="0">
                  <a:pos x="0" y="384"/>
                </a:cxn>
                <a:cxn ang="0">
                  <a:pos x="0" y="0"/>
                </a:cxn>
                <a:cxn ang="0">
                  <a:pos x="432" y="0"/>
                </a:cxn>
                <a:cxn ang="0">
                  <a:pos x="432" y="384"/>
                </a:cxn>
                <a:cxn ang="0">
                  <a:pos x="912" y="384"/>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4782" name="Rectangle 30"/>
            <p:cNvSpPr/>
            <p:nvPr/>
          </p:nvSpPr>
          <p:spPr>
            <a:xfrm>
              <a:off x="2385" y="1768"/>
              <a:ext cx="161" cy="204"/>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2</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74783" name="Rectangle 31"/>
            <p:cNvSpPr/>
            <p:nvPr/>
          </p:nvSpPr>
          <p:spPr>
            <a:xfrm>
              <a:off x="3345" y="1768"/>
              <a:ext cx="161" cy="204"/>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3</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74784" name="Rectangle 32"/>
            <p:cNvSpPr/>
            <p:nvPr/>
          </p:nvSpPr>
          <p:spPr>
            <a:xfrm>
              <a:off x="4224" y="1768"/>
              <a:ext cx="161" cy="204"/>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4</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74785" name="Line 33"/>
            <p:cNvSpPr/>
            <p:nvPr/>
          </p:nvSpPr>
          <p:spPr>
            <a:xfrm>
              <a:off x="1104" y="1104"/>
              <a:ext cx="1152" cy="0"/>
            </a:xfrm>
            <a:prstGeom prst="line">
              <a:avLst/>
            </a:prstGeom>
            <a:ln w="28575" cap="flat" cmpd="sng">
              <a:solidFill>
                <a:schemeClr val="tx1"/>
              </a:solidFill>
              <a:prstDash val="solid"/>
              <a:round/>
              <a:headEnd type="stealth" w="lg" len="lg"/>
              <a:tailEnd type="none" w="med" len="med"/>
            </a:ln>
          </p:spPr>
        </p:sp>
        <p:sp>
          <p:nvSpPr>
            <p:cNvPr id="74786" name="Line 34"/>
            <p:cNvSpPr/>
            <p:nvPr/>
          </p:nvSpPr>
          <p:spPr>
            <a:xfrm>
              <a:off x="1103" y="1008"/>
              <a:ext cx="1" cy="186"/>
            </a:xfrm>
            <a:prstGeom prst="line">
              <a:avLst/>
            </a:prstGeom>
            <a:ln w="15875" cap="flat" cmpd="sng">
              <a:solidFill>
                <a:schemeClr val="tx1"/>
              </a:solidFill>
              <a:prstDash val="solid"/>
              <a:round/>
              <a:headEnd type="none" w="med" len="med"/>
              <a:tailEnd type="none" w="med" len="med"/>
            </a:ln>
          </p:spPr>
        </p:sp>
        <p:sp>
          <p:nvSpPr>
            <p:cNvPr id="74787" name="Line 35"/>
            <p:cNvSpPr/>
            <p:nvPr/>
          </p:nvSpPr>
          <p:spPr>
            <a:xfrm>
              <a:off x="3840" y="1104"/>
              <a:ext cx="912" cy="0"/>
            </a:xfrm>
            <a:prstGeom prst="line">
              <a:avLst/>
            </a:prstGeom>
            <a:ln w="28575" cap="flat" cmpd="sng">
              <a:solidFill>
                <a:schemeClr val="tx1"/>
              </a:solidFill>
              <a:prstDash val="solid"/>
              <a:round/>
              <a:headEnd type="none" w="lg" len="lg"/>
              <a:tailEnd type="stealth" w="lg" len="lg"/>
            </a:ln>
          </p:spPr>
        </p:sp>
        <p:sp>
          <p:nvSpPr>
            <p:cNvPr id="74788" name="Line 36"/>
            <p:cNvSpPr/>
            <p:nvPr/>
          </p:nvSpPr>
          <p:spPr>
            <a:xfrm>
              <a:off x="1680" y="1872"/>
              <a:ext cx="336" cy="0"/>
            </a:xfrm>
            <a:prstGeom prst="line">
              <a:avLst/>
            </a:prstGeom>
            <a:ln w="28575" cap="flat" cmpd="sng">
              <a:solidFill>
                <a:schemeClr val="tx1"/>
              </a:solidFill>
              <a:prstDash val="solid"/>
              <a:round/>
              <a:headEnd type="none" w="med" len="med"/>
              <a:tailEnd type="stealth" w="lg" len="lg"/>
            </a:ln>
          </p:spPr>
        </p:sp>
        <p:sp>
          <p:nvSpPr>
            <p:cNvPr id="74789" name="Line 37"/>
            <p:cNvSpPr/>
            <p:nvPr/>
          </p:nvSpPr>
          <p:spPr>
            <a:xfrm>
              <a:off x="2016" y="1781"/>
              <a:ext cx="1" cy="187"/>
            </a:xfrm>
            <a:prstGeom prst="line">
              <a:avLst/>
            </a:prstGeom>
            <a:ln w="15875" cap="flat" cmpd="sng">
              <a:solidFill>
                <a:schemeClr val="tx1"/>
              </a:solidFill>
              <a:prstDash val="solid"/>
              <a:round/>
              <a:headEnd type="none" w="med" len="med"/>
              <a:tailEnd type="none" w="med" len="med"/>
            </a:ln>
          </p:spPr>
        </p:sp>
        <p:sp>
          <p:nvSpPr>
            <p:cNvPr id="74790" name="Line 38"/>
            <p:cNvSpPr/>
            <p:nvPr/>
          </p:nvSpPr>
          <p:spPr>
            <a:xfrm>
              <a:off x="2592" y="1872"/>
              <a:ext cx="336" cy="0"/>
            </a:xfrm>
            <a:prstGeom prst="line">
              <a:avLst/>
            </a:prstGeom>
            <a:ln w="28575" cap="flat" cmpd="sng">
              <a:solidFill>
                <a:schemeClr val="tx1"/>
              </a:solidFill>
              <a:prstDash val="solid"/>
              <a:round/>
              <a:headEnd type="none" w="med" len="med"/>
              <a:tailEnd type="stealth" w="lg" len="lg"/>
            </a:ln>
          </p:spPr>
        </p:sp>
        <p:sp>
          <p:nvSpPr>
            <p:cNvPr id="74791" name="Line 39"/>
            <p:cNvSpPr/>
            <p:nvPr/>
          </p:nvSpPr>
          <p:spPr>
            <a:xfrm>
              <a:off x="3504" y="1872"/>
              <a:ext cx="336" cy="0"/>
            </a:xfrm>
            <a:prstGeom prst="line">
              <a:avLst/>
            </a:prstGeom>
            <a:ln w="28575" cap="flat" cmpd="sng">
              <a:solidFill>
                <a:schemeClr val="tx1"/>
              </a:solidFill>
              <a:prstDash val="solid"/>
              <a:round/>
              <a:headEnd type="none" w="med" len="med"/>
              <a:tailEnd type="stealth" w="lg" len="lg"/>
            </a:ln>
          </p:spPr>
        </p:sp>
        <p:sp>
          <p:nvSpPr>
            <p:cNvPr id="74792" name="Line 40"/>
            <p:cNvSpPr/>
            <p:nvPr/>
          </p:nvSpPr>
          <p:spPr>
            <a:xfrm>
              <a:off x="4416" y="1872"/>
              <a:ext cx="336" cy="0"/>
            </a:xfrm>
            <a:prstGeom prst="line">
              <a:avLst/>
            </a:prstGeom>
            <a:ln w="28575" cap="flat" cmpd="sng">
              <a:solidFill>
                <a:schemeClr val="tx1"/>
              </a:solidFill>
              <a:prstDash val="solid"/>
              <a:round/>
              <a:headEnd type="none" w="med" len="med"/>
              <a:tailEnd type="stealth" w="lg" len="lg"/>
            </a:ln>
          </p:spPr>
        </p:sp>
        <p:sp>
          <p:nvSpPr>
            <p:cNvPr id="74793" name="Line 41"/>
            <p:cNvSpPr/>
            <p:nvPr/>
          </p:nvSpPr>
          <p:spPr>
            <a:xfrm>
              <a:off x="1104" y="1872"/>
              <a:ext cx="336" cy="0"/>
            </a:xfrm>
            <a:prstGeom prst="line">
              <a:avLst/>
            </a:prstGeom>
            <a:ln w="28575" cap="flat" cmpd="sng">
              <a:solidFill>
                <a:schemeClr val="tx1"/>
              </a:solidFill>
              <a:prstDash val="solid"/>
              <a:round/>
              <a:headEnd type="stealth" w="lg" len="lg"/>
              <a:tailEnd type="none" w="lg" len="lg"/>
            </a:ln>
          </p:spPr>
        </p:sp>
        <p:sp>
          <p:nvSpPr>
            <p:cNvPr id="74794" name="Line 42"/>
            <p:cNvSpPr/>
            <p:nvPr/>
          </p:nvSpPr>
          <p:spPr>
            <a:xfrm>
              <a:off x="2016" y="1872"/>
              <a:ext cx="336" cy="0"/>
            </a:xfrm>
            <a:prstGeom prst="line">
              <a:avLst/>
            </a:prstGeom>
            <a:ln w="28575" cap="flat" cmpd="sng">
              <a:solidFill>
                <a:schemeClr val="tx1"/>
              </a:solidFill>
              <a:prstDash val="solid"/>
              <a:round/>
              <a:headEnd type="stealth" w="lg" len="lg"/>
              <a:tailEnd type="none" w="lg" len="lg"/>
            </a:ln>
          </p:spPr>
        </p:sp>
        <p:sp>
          <p:nvSpPr>
            <p:cNvPr id="74795" name="Line 43"/>
            <p:cNvSpPr/>
            <p:nvPr/>
          </p:nvSpPr>
          <p:spPr>
            <a:xfrm>
              <a:off x="2928" y="1872"/>
              <a:ext cx="336" cy="0"/>
            </a:xfrm>
            <a:prstGeom prst="line">
              <a:avLst/>
            </a:prstGeom>
            <a:ln w="28575" cap="flat" cmpd="sng">
              <a:solidFill>
                <a:schemeClr val="tx1"/>
              </a:solidFill>
              <a:prstDash val="solid"/>
              <a:round/>
              <a:headEnd type="stealth" w="lg" len="lg"/>
              <a:tailEnd type="none" w="lg" len="lg"/>
            </a:ln>
          </p:spPr>
        </p:sp>
        <p:sp>
          <p:nvSpPr>
            <p:cNvPr id="74796" name="Line 44"/>
            <p:cNvSpPr/>
            <p:nvPr/>
          </p:nvSpPr>
          <p:spPr>
            <a:xfrm>
              <a:off x="3840" y="1872"/>
              <a:ext cx="336" cy="0"/>
            </a:xfrm>
            <a:prstGeom prst="line">
              <a:avLst/>
            </a:prstGeom>
            <a:ln w="28575" cap="flat" cmpd="sng">
              <a:solidFill>
                <a:schemeClr val="tx1"/>
              </a:solidFill>
              <a:prstDash val="solid"/>
              <a:round/>
              <a:headEnd type="stealth" w="lg" len="lg"/>
              <a:tailEnd type="none" w="lg" len="lg"/>
            </a:ln>
          </p:spPr>
        </p:sp>
        <p:sp>
          <p:nvSpPr>
            <p:cNvPr id="74797" name="Text Box 45"/>
            <p:cNvSpPr txBox="1"/>
            <p:nvPr/>
          </p:nvSpPr>
          <p:spPr>
            <a:xfrm>
              <a:off x="144" y="1488"/>
              <a:ext cx="576" cy="288"/>
            </a:xfrm>
            <a:prstGeom prst="rect">
              <a:avLst/>
            </a:prstGeom>
            <a:noFill/>
            <a:ln w="9525">
              <a:noFill/>
            </a:ln>
          </p:spPr>
          <p:txBody>
            <a:bodyPr lIns="0" anchor="t" anchorCtr="0">
              <a:spAutoFit/>
            </a:bodyPr>
            <a:p>
              <a:pPr eaLnBrk="0" hangingPunct="0"/>
              <a:r>
                <a:rPr lang="zh-CN" altLang="en-US" sz="2400" dirty="0">
                  <a:latin typeface="Times New Roman" panose="02020603050405020304" pitchFamily="18" charset="0"/>
                  <a:ea typeface="宋体" panose="02010600030101010101" pitchFamily="2" charset="-122"/>
                </a:rPr>
                <a:t> 时钟</a:t>
              </a:r>
              <a:endParaRPr lang="zh-CN" altLang="en-US" sz="2400" dirty="0">
                <a:latin typeface="Times New Roman" panose="02020603050405020304" pitchFamily="18" charset="0"/>
                <a:ea typeface="宋体" panose="02010600030101010101" pitchFamily="2" charset="-122"/>
              </a:endParaRPr>
            </a:p>
          </p:txBody>
        </p:sp>
      </p:grpSp>
      <p:grpSp>
        <p:nvGrpSpPr>
          <p:cNvPr id="5" name="Group 46"/>
          <p:cNvGrpSpPr/>
          <p:nvPr/>
        </p:nvGrpSpPr>
        <p:grpSpPr>
          <a:xfrm>
            <a:off x="228600" y="3271838"/>
            <a:ext cx="8534400" cy="685800"/>
            <a:chOff x="144" y="2112"/>
            <a:chExt cx="5376" cy="432"/>
          </a:xfrm>
        </p:grpSpPr>
        <p:grpSp>
          <p:nvGrpSpPr>
            <p:cNvPr id="74799" name="Group 47"/>
            <p:cNvGrpSpPr/>
            <p:nvPr/>
          </p:nvGrpSpPr>
          <p:grpSpPr>
            <a:xfrm>
              <a:off x="624" y="2208"/>
              <a:ext cx="4896" cy="336"/>
              <a:chOff x="672" y="2208"/>
              <a:chExt cx="4725" cy="336"/>
            </a:xfrm>
          </p:grpSpPr>
          <p:sp>
            <p:nvSpPr>
              <p:cNvPr id="74800" name="Line 48"/>
              <p:cNvSpPr/>
              <p:nvPr/>
            </p:nvSpPr>
            <p:spPr>
              <a:xfrm>
                <a:off x="4656" y="2375"/>
                <a:ext cx="741" cy="1"/>
              </a:xfrm>
              <a:prstGeom prst="line">
                <a:avLst/>
              </a:prstGeom>
              <a:ln w="31750" cap="flat" cmpd="sng">
                <a:solidFill>
                  <a:schemeClr val="tx1"/>
                </a:solidFill>
                <a:prstDash val="solid"/>
                <a:round/>
                <a:headEnd type="none" w="med" len="med"/>
                <a:tailEnd type="none" w="med" len="med"/>
              </a:ln>
            </p:spPr>
          </p:sp>
          <p:sp>
            <p:nvSpPr>
              <p:cNvPr id="74801" name="Line 49"/>
              <p:cNvSpPr/>
              <p:nvPr/>
            </p:nvSpPr>
            <p:spPr>
              <a:xfrm>
                <a:off x="672" y="2373"/>
                <a:ext cx="239" cy="2"/>
              </a:xfrm>
              <a:prstGeom prst="line">
                <a:avLst/>
              </a:prstGeom>
              <a:ln w="31750" cap="flat" cmpd="sng">
                <a:solidFill>
                  <a:schemeClr val="tx1"/>
                </a:solidFill>
                <a:prstDash val="solid"/>
                <a:round/>
                <a:headEnd type="none" w="med" len="med"/>
                <a:tailEnd type="none" w="med" len="med"/>
              </a:ln>
            </p:spPr>
          </p:sp>
          <p:sp>
            <p:nvSpPr>
              <p:cNvPr id="74802" name="Freeform 50"/>
              <p:cNvSpPr/>
              <p:nvPr/>
            </p:nvSpPr>
            <p:spPr>
              <a:xfrm>
                <a:off x="912" y="2208"/>
                <a:ext cx="3744" cy="336"/>
              </a:xfrm>
              <a:custGeom>
                <a:avLst/>
                <a:gdLst/>
                <a:ahLst/>
                <a:cxnLst>
                  <a:cxn ang="0">
                    <a:pos x="18" y="0"/>
                  </a:cxn>
                  <a:cxn ang="0">
                    <a:pos x="0" y="0"/>
                  </a:cxn>
                  <a:cxn ang="0">
                    <a:pos x="17" y="0"/>
                  </a:cxn>
                  <a:cxn ang="0">
                    <a:pos x="434" y="1"/>
                  </a:cxn>
                  <a:cxn ang="0">
                    <a:pos x="451" y="0"/>
                  </a:cxn>
                  <a:cxn ang="0">
                    <a:pos x="434" y="0"/>
                  </a:cxn>
                  <a:cxn ang="0">
                    <a:pos x="18" y="0"/>
                  </a:cxn>
                </a:cxnLst>
                <a:pathLst>
                  <a:path w="5328" h="977">
                    <a:moveTo>
                      <a:pt x="206" y="0"/>
                    </a:moveTo>
                    <a:lnTo>
                      <a:pt x="0" y="486"/>
                    </a:lnTo>
                    <a:lnTo>
                      <a:pt x="196" y="964"/>
                    </a:lnTo>
                    <a:lnTo>
                      <a:pt x="5132" y="977"/>
                    </a:lnTo>
                    <a:lnTo>
                      <a:pt x="5328" y="486"/>
                    </a:lnTo>
                    <a:lnTo>
                      <a:pt x="5126" y="0"/>
                    </a:lnTo>
                    <a:lnTo>
                      <a:pt x="206" y="0"/>
                    </a:lnTo>
                    <a:close/>
                  </a:path>
                </a:pathLst>
              </a:custGeom>
              <a:noFill/>
              <a:ln w="31750" cap="flat" cmpd="sng">
                <a:solidFill>
                  <a:schemeClr val="tx1"/>
                </a:solidFill>
                <a:prstDash val="solid"/>
                <a:round/>
                <a:headEnd type="none" w="med" len="med"/>
                <a:tailEnd type="none" w="med" len="med"/>
              </a:ln>
            </p:spPr>
            <p:txBody>
              <a:bodyPr/>
              <a:p>
                <a:endParaRPr lang="zh-CN" altLang="en-US"/>
              </a:p>
            </p:txBody>
          </p:sp>
        </p:grpSp>
        <p:sp>
          <p:nvSpPr>
            <p:cNvPr id="74803" name="Text Box 51"/>
            <p:cNvSpPr txBox="1"/>
            <p:nvPr/>
          </p:nvSpPr>
          <p:spPr>
            <a:xfrm>
              <a:off x="144" y="2112"/>
              <a:ext cx="576" cy="288"/>
            </a:xfrm>
            <a:prstGeom prst="rect">
              <a:avLst/>
            </a:prstGeom>
            <a:noFill/>
            <a:ln w="9525">
              <a:noFill/>
            </a:ln>
          </p:spPr>
          <p:txBody>
            <a:bodyPr lIns="0" anchor="t" anchorCtr="0">
              <a:spAutoFit/>
            </a:bodyPr>
            <a:p>
              <a:pPr eaLnBrk="0" hangingPunct="0"/>
              <a:r>
                <a:rPr lang="zh-CN" altLang="en-US" sz="2400" dirty="0">
                  <a:latin typeface="Times New Roman" panose="02020603050405020304" pitchFamily="18" charset="0"/>
                  <a:ea typeface="宋体" panose="02010600030101010101" pitchFamily="2" charset="-122"/>
                </a:rPr>
                <a:t> 地址</a:t>
              </a:r>
              <a:endParaRPr lang="zh-CN" altLang="en-US" sz="2400" dirty="0">
                <a:latin typeface="Times New Roman" panose="02020603050405020304" pitchFamily="18" charset="0"/>
                <a:ea typeface="宋体" panose="02010600030101010101" pitchFamily="2" charset="-122"/>
              </a:endParaRPr>
            </a:p>
          </p:txBody>
        </p:sp>
      </p:grpSp>
      <p:grpSp>
        <p:nvGrpSpPr>
          <p:cNvPr id="7" name="Group 52"/>
          <p:cNvGrpSpPr/>
          <p:nvPr/>
        </p:nvGrpSpPr>
        <p:grpSpPr>
          <a:xfrm>
            <a:off x="304800" y="5176838"/>
            <a:ext cx="8382000" cy="838200"/>
            <a:chOff x="192" y="3312"/>
            <a:chExt cx="5280" cy="528"/>
          </a:xfrm>
        </p:grpSpPr>
        <p:sp>
          <p:nvSpPr>
            <p:cNvPr id="74805" name="Freeform 53"/>
            <p:cNvSpPr/>
            <p:nvPr/>
          </p:nvSpPr>
          <p:spPr>
            <a:xfrm>
              <a:off x="624" y="3600"/>
              <a:ext cx="4848" cy="240"/>
            </a:xfrm>
            <a:custGeom>
              <a:avLst/>
              <a:gdLst/>
              <a:ahLst/>
              <a:cxnLst>
                <a:cxn ang="0">
                  <a:pos x="0" y="0"/>
                </a:cxn>
                <a:cxn ang="0">
                  <a:pos x="1152" y="0"/>
                </a:cxn>
                <a:cxn ang="0">
                  <a:pos x="1392" y="240"/>
                </a:cxn>
                <a:cxn ang="0">
                  <a:pos x="2976" y="240"/>
                </a:cxn>
                <a:cxn ang="0">
                  <a:pos x="3216" y="0"/>
                </a:cxn>
                <a:cxn ang="0">
                  <a:pos x="4848" y="0"/>
                </a:cxn>
              </a:cxnLst>
              <a:pathLst>
                <a:path w="4848" h="240">
                  <a:moveTo>
                    <a:pt x="0" y="0"/>
                  </a:moveTo>
                  <a:lnTo>
                    <a:pt x="1152" y="0"/>
                  </a:lnTo>
                  <a:lnTo>
                    <a:pt x="1392" y="240"/>
                  </a:lnTo>
                  <a:lnTo>
                    <a:pt x="2976" y="240"/>
                  </a:lnTo>
                  <a:lnTo>
                    <a:pt x="3216" y="0"/>
                  </a:lnTo>
                  <a:lnTo>
                    <a:pt x="4848" y="0"/>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4806" name="Text Box 54"/>
            <p:cNvSpPr txBox="1"/>
            <p:nvPr/>
          </p:nvSpPr>
          <p:spPr>
            <a:xfrm>
              <a:off x="192" y="3312"/>
              <a:ext cx="576" cy="523"/>
            </a:xfrm>
            <a:prstGeom prst="rect">
              <a:avLst/>
            </a:prstGeom>
            <a:noFill/>
            <a:ln w="9525">
              <a:noFill/>
            </a:ln>
          </p:spPr>
          <p:txBody>
            <a:bodyPr lIns="0" anchor="t" anchorCtr="0">
              <a:spAutoFit/>
            </a:bodyPr>
            <a:p>
              <a:pPr eaLnBrk="0" hangingPunct="0"/>
              <a:r>
                <a:rPr lang="zh-CN" altLang="en-US" sz="2400" dirty="0">
                  <a:latin typeface="Times New Roman" panose="02020603050405020304" pitchFamily="18" charset="0"/>
                  <a:ea typeface="宋体" panose="02010600030101010101" pitchFamily="2" charset="-122"/>
                </a:rPr>
                <a:t>  写</a:t>
              </a:r>
              <a:endParaRPr lang="zh-CN" altLang="en-US" sz="2400" dirty="0">
                <a:latin typeface="Times New Roman" panose="02020603050405020304" pitchFamily="18" charset="0"/>
                <a:ea typeface="宋体" panose="02010600030101010101" pitchFamily="2" charset="-122"/>
              </a:endParaRPr>
            </a:p>
            <a:p>
              <a:pPr eaLnBrk="0" hangingPunct="0"/>
              <a:r>
                <a:rPr lang="zh-CN" altLang="en-US" sz="2400" dirty="0">
                  <a:latin typeface="Times New Roman" panose="02020603050405020304" pitchFamily="18" charset="0"/>
                  <a:ea typeface="宋体" panose="02010600030101010101" pitchFamily="2" charset="-122"/>
                </a:rPr>
                <a:t>命令</a:t>
              </a:r>
              <a:endParaRPr lang="zh-CN" altLang="en-US" sz="2400" dirty="0">
                <a:latin typeface="Times New Roman" panose="02020603050405020304" pitchFamily="18" charset="0"/>
                <a:ea typeface="宋体" panose="02010600030101010101" pitchFamily="2" charset="-122"/>
              </a:endParaRPr>
            </a:p>
          </p:txBody>
        </p:sp>
      </p:grpSp>
      <p:grpSp>
        <p:nvGrpSpPr>
          <p:cNvPr id="8" name="Group 55"/>
          <p:cNvGrpSpPr/>
          <p:nvPr/>
        </p:nvGrpSpPr>
        <p:grpSpPr>
          <a:xfrm>
            <a:off x="976313" y="3424238"/>
            <a:ext cx="806450" cy="2590800"/>
            <a:chOff x="615" y="2208"/>
            <a:chExt cx="508" cy="1632"/>
          </a:xfrm>
        </p:grpSpPr>
        <p:grpSp>
          <p:nvGrpSpPr>
            <p:cNvPr id="74808" name="Group 56"/>
            <p:cNvGrpSpPr/>
            <p:nvPr/>
          </p:nvGrpSpPr>
          <p:grpSpPr>
            <a:xfrm>
              <a:off x="615" y="2208"/>
              <a:ext cx="489" cy="384"/>
              <a:chOff x="615" y="2208"/>
              <a:chExt cx="489" cy="384"/>
            </a:xfrm>
          </p:grpSpPr>
          <p:sp>
            <p:nvSpPr>
              <p:cNvPr id="74809" name="Freeform 57"/>
              <p:cNvSpPr/>
              <p:nvPr/>
            </p:nvSpPr>
            <p:spPr>
              <a:xfrm>
                <a:off x="616" y="2208"/>
                <a:ext cx="437" cy="358"/>
              </a:xfrm>
              <a:custGeom>
                <a:avLst/>
                <a:gdLst/>
                <a:ahLst/>
                <a:cxnLst>
                  <a:cxn ang="0">
                    <a:pos x="245" y="167"/>
                  </a:cxn>
                  <a:cxn ang="0">
                    <a:pos x="435" y="0"/>
                  </a:cxn>
                  <a:cxn ang="0">
                    <a:pos x="0" y="1"/>
                  </a:cxn>
                  <a:cxn ang="0">
                    <a:pos x="0" y="358"/>
                  </a:cxn>
                  <a:cxn ang="0">
                    <a:pos x="437" y="358"/>
                  </a:cxn>
                </a:cxnLst>
                <a:pathLst>
                  <a:path w="437" h="358">
                    <a:moveTo>
                      <a:pt x="245" y="167"/>
                    </a:moveTo>
                    <a:lnTo>
                      <a:pt x="435" y="0"/>
                    </a:lnTo>
                    <a:lnTo>
                      <a:pt x="0" y="1"/>
                    </a:lnTo>
                    <a:lnTo>
                      <a:pt x="0" y="358"/>
                    </a:lnTo>
                    <a:lnTo>
                      <a:pt x="437" y="358"/>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4810" name="Line 58"/>
              <p:cNvSpPr/>
              <p:nvPr/>
            </p:nvSpPr>
            <p:spPr>
              <a:xfrm rot="2700000">
                <a:off x="946" y="2177"/>
                <a:ext cx="0" cy="240"/>
              </a:xfrm>
              <a:prstGeom prst="line">
                <a:avLst/>
              </a:prstGeom>
              <a:ln w="76200" cap="flat" cmpd="sng">
                <a:solidFill>
                  <a:schemeClr val="folHlink"/>
                </a:solidFill>
                <a:prstDash val="solid"/>
                <a:round/>
                <a:headEnd type="none" w="med" len="med"/>
                <a:tailEnd type="none" w="med" len="med"/>
              </a:ln>
            </p:spPr>
          </p:sp>
          <p:sp>
            <p:nvSpPr>
              <p:cNvPr id="74811" name="Line 59"/>
              <p:cNvSpPr/>
              <p:nvPr/>
            </p:nvSpPr>
            <p:spPr>
              <a:xfrm rot="8100000">
                <a:off x="944" y="2329"/>
                <a:ext cx="0" cy="263"/>
              </a:xfrm>
              <a:prstGeom prst="line">
                <a:avLst/>
              </a:prstGeom>
              <a:ln w="76200" cap="flat" cmpd="sng">
                <a:solidFill>
                  <a:schemeClr val="folHlink"/>
                </a:solidFill>
                <a:prstDash val="solid"/>
                <a:round/>
                <a:headEnd type="none" w="med" len="med"/>
                <a:tailEnd type="none" w="med" len="med"/>
              </a:ln>
            </p:spPr>
          </p:sp>
          <p:sp>
            <p:nvSpPr>
              <p:cNvPr id="74812" name="Line 60"/>
              <p:cNvSpPr/>
              <p:nvPr/>
            </p:nvSpPr>
            <p:spPr>
              <a:xfrm>
                <a:off x="615" y="2208"/>
                <a:ext cx="489" cy="0"/>
              </a:xfrm>
              <a:prstGeom prst="line">
                <a:avLst/>
              </a:prstGeom>
              <a:ln w="76200" cap="flat" cmpd="sng">
                <a:solidFill>
                  <a:schemeClr val="folHlink"/>
                </a:solidFill>
                <a:prstDash val="solid"/>
                <a:round/>
                <a:headEnd type="none" w="med" len="med"/>
                <a:tailEnd type="none" w="med" len="med"/>
              </a:ln>
            </p:spPr>
          </p:sp>
          <p:sp>
            <p:nvSpPr>
              <p:cNvPr id="74813" name="Line 61"/>
              <p:cNvSpPr/>
              <p:nvPr/>
            </p:nvSpPr>
            <p:spPr>
              <a:xfrm>
                <a:off x="615" y="2544"/>
                <a:ext cx="489" cy="0"/>
              </a:xfrm>
              <a:prstGeom prst="line">
                <a:avLst/>
              </a:prstGeom>
              <a:ln w="76200" cap="flat" cmpd="sng">
                <a:solidFill>
                  <a:schemeClr val="folHlink"/>
                </a:solidFill>
                <a:prstDash val="solid"/>
                <a:round/>
                <a:headEnd type="none" w="med" len="med"/>
                <a:tailEnd type="none" w="med" len="med"/>
              </a:ln>
            </p:spPr>
          </p:sp>
        </p:grpSp>
        <p:sp>
          <p:nvSpPr>
            <p:cNvPr id="74814" name="Rectangle 62"/>
            <p:cNvSpPr/>
            <p:nvPr/>
          </p:nvSpPr>
          <p:spPr>
            <a:xfrm>
              <a:off x="624" y="2863"/>
              <a:ext cx="480" cy="422"/>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15" name="Line 63"/>
            <p:cNvSpPr/>
            <p:nvPr/>
          </p:nvSpPr>
          <p:spPr>
            <a:xfrm>
              <a:off x="624" y="3072"/>
              <a:ext cx="499" cy="0"/>
            </a:xfrm>
            <a:prstGeom prst="line">
              <a:avLst/>
            </a:prstGeom>
            <a:ln w="76200" cap="flat" cmpd="sng">
              <a:solidFill>
                <a:schemeClr val="folHlink"/>
              </a:solidFill>
              <a:prstDash val="solid"/>
              <a:round/>
              <a:headEnd type="none" w="med" len="med"/>
              <a:tailEnd type="none" w="med" len="med"/>
            </a:ln>
          </p:spPr>
        </p:sp>
        <p:grpSp>
          <p:nvGrpSpPr>
            <p:cNvPr id="74816" name="Group 64"/>
            <p:cNvGrpSpPr/>
            <p:nvPr/>
          </p:nvGrpSpPr>
          <p:grpSpPr>
            <a:xfrm>
              <a:off x="624" y="3600"/>
              <a:ext cx="499" cy="240"/>
              <a:chOff x="624" y="3600"/>
              <a:chExt cx="499" cy="384"/>
            </a:xfrm>
          </p:grpSpPr>
          <p:sp>
            <p:nvSpPr>
              <p:cNvPr id="74817" name="Rectangle 65"/>
              <p:cNvSpPr/>
              <p:nvPr/>
            </p:nvSpPr>
            <p:spPr>
              <a:xfrm>
                <a:off x="624" y="3600"/>
                <a:ext cx="480" cy="384"/>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18" name="Line 66"/>
              <p:cNvSpPr/>
              <p:nvPr/>
            </p:nvSpPr>
            <p:spPr>
              <a:xfrm>
                <a:off x="624" y="3600"/>
                <a:ext cx="499" cy="0"/>
              </a:xfrm>
              <a:prstGeom prst="line">
                <a:avLst/>
              </a:prstGeom>
              <a:ln w="76200" cap="flat" cmpd="sng">
                <a:solidFill>
                  <a:schemeClr val="folHlink"/>
                </a:solidFill>
                <a:prstDash val="solid"/>
                <a:round/>
                <a:headEnd type="none" w="med" len="med"/>
                <a:tailEnd type="none" w="med" len="med"/>
              </a:ln>
            </p:spPr>
          </p:sp>
        </p:grpSp>
      </p:grpSp>
      <p:grpSp>
        <p:nvGrpSpPr>
          <p:cNvPr id="11" name="Group 67"/>
          <p:cNvGrpSpPr/>
          <p:nvPr/>
        </p:nvGrpSpPr>
        <p:grpSpPr>
          <a:xfrm>
            <a:off x="1752600" y="3424238"/>
            <a:ext cx="723900" cy="2590800"/>
            <a:chOff x="1104" y="2208"/>
            <a:chExt cx="456" cy="1632"/>
          </a:xfrm>
        </p:grpSpPr>
        <p:grpSp>
          <p:nvGrpSpPr>
            <p:cNvPr id="74820" name="Group 68"/>
            <p:cNvGrpSpPr/>
            <p:nvPr/>
          </p:nvGrpSpPr>
          <p:grpSpPr>
            <a:xfrm>
              <a:off x="1104" y="3600"/>
              <a:ext cx="456" cy="240"/>
              <a:chOff x="624" y="3600"/>
              <a:chExt cx="499" cy="384"/>
            </a:xfrm>
          </p:grpSpPr>
          <p:sp>
            <p:nvSpPr>
              <p:cNvPr id="74821" name="Rectangle 69"/>
              <p:cNvSpPr/>
              <p:nvPr/>
            </p:nvSpPr>
            <p:spPr>
              <a:xfrm>
                <a:off x="624" y="3600"/>
                <a:ext cx="480" cy="384"/>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22" name="Line 70"/>
              <p:cNvSpPr/>
              <p:nvPr/>
            </p:nvSpPr>
            <p:spPr>
              <a:xfrm>
                <a:off x="624" y="3600"/>
                <a:ext cx="499" cy="0"/>
              </a:xfrm>
              <a:prstGeom prst="line">
                <a:avLst/>
              </a:prstGeom>
              <a:ln w="76200" cap="flat" cmpd="sng">
                <a:solidFill>
                  <a:schemeClr val="folHlink"/>
                </a:solidFill>
                <a:prstDash val="solid"/>
                <a:round/>
                <a:headEnd type="none" w="med" len="med"/>
                <a:tailEnd type="none" w="med" len="med"/>
              </a:ln>
            </p:spPr>
          </p:sp>
        </p:grpSp>
        <p:sp>
          <p:nvSpPr>
            <p:cNvPr id="74823" name="Line 71"/>
            <p:cNvSpPr/>
            <p:nvPr/>
          </p:nvSpPr>
          <p:spPr>
            <a:xfrm>
              <a:off x="1104" y="2208"/>
              <a:ext cx="432" cy="0"/>
            </a:xfrm>
            <a:prstGeom prst="line">
              <a:avLst/>
            </a:prstGeom>
            <a:ln w="76200" cap="flat" cmpd="sng">
              <a:solidFill>
                <a:schemeClr val="folHlink"/>
              </a:solidFill>
              <a:prstDash val="solid"/>
              <a:round/>
              <a:headEnd type="none" w="med" len="med"/>
              <a:tailEnd type="none" w="med" len="med"/>
            </a:ln>
          </p:spPr>
        </p:sp>
        <p:sp>
          <p:nvSpPr>
            <p:cNvPr id="74824" name="Line 72"/>
            <p:cNvSpPr/>
            <p:nvPr/>
          </p:nvSpPr>
          <p:spPr>
            <a:xfrm>
              <a:off x="1104" y="2544"/>
              <a:ext cx="432" cy="0"/>
            </a:xfrm>
            <a:prstGeom prst="line">
              <a:avLst/>
            </a:prstGeom>
            <a:ln w="76200" cap="flat" cmpd="sng">
              <a:solidFill>
                <a:schemeClr val="folHlink"/>
              </a:solidFill>
              <a:prstDash val="solid"/>
              <a:round/>
              <a:headEnd type="none" w="med" len="med"/>
              <a:tailEnd type="none" w="med" len="med"/>
            </a:ln>
          </p:spPr>
        </p:sp>
        <p:sp>
          <p:nvSpPr>
            <p:cNvPr id="74825" name="Freeform 73"/>
            <p:cNvSpPr/>
            <p:nvPr/>
          </p:nvSpPr>
          <p:spPr>
            <a:xfrm>
              <a:off x="1104" y="2863"/>
              <a:ext cx="367" cy="422"/>
            </a:xfrm>
            <a:custGeom>
              <a:avLst/>
              <a:gdLst/>
              <a:ahLst/>
              <a:cxnLst>
                <a:cxn ang="0">
                  <a:pos x="367" y="0"/>
                </a:cxn>
                <a:cxn ang="0">
                  <a:pos x="0" y="0"/>
                </a:cxn>
                <a:cxn ang="0">
                  <a:pos x="0" y="743"/>
                </a:cxn>
                <a:cxn ang="0">
                  <a:pos x="336" y="743"/>
                </a:cxn>
                <a:cxn ang="0">
                  <a:pos x="134" y="356"/>
                </a:cxn>
              </a:cxnLst>
              <a:pathLst>
                <a:path w="367" h="384">
                  <a:moveTo>
                    <a:pt x="367" y="0"/>
                  </a:moveTo>
                  <a:lnTo>
                    <a:pt x="0" y="0"/>
                  </a:lnTo>
                  <a:lnTo>
                    <a:pt x="0" y="384"/>
                  </a:lnTo>
                  <a:lnTo>
                    <a:pt x="336" y="384"/>
                  </a:lnTo>
                  <a:lnTo>
                    <a:pt x="134" y="184"/>
                  </a:lnTo>
                </a:path>
              </a:pathLst>
            </a:custGeom>
            <a:solidFill>
              <a:schemeClr val="folHlink">
                <a:alpha val="50194"/>
              </a:schemeClr>
            </a:solidFill>
            <a:ln w="9525" cap="flat" cmpd="sng">
              <a:solidFill>
                <a:schemeClr val="tx1"/>
              </a:solidFill>
              <a:prstDash val="solid"/>
              <a:round/>
              <a:headEnd type="none" w="med" len="med"/>
              <a:tailEnd type="none" w="med" len="med"/>
            </a:ln>
          </p:spPr>
          <p:txBody>
            <a:bodyPr/>
            <a:p>
              <a:endParaRPr lang="zh-CN" altLang="en-US"/>
            </a:p>
          </p:txBody>
        </p:sp>
        <p:sp>
          <p:nvSpPr>
            <p:cNvPr id="74826" name="Line 74"/>
            <p:cNvSpPr/>
            <p:nvPr/>
          </p:nvSpPr>
          <p:spPr>
            <a:xfrm>
              <a:off x="1104" y="3072"/>
              <a:ext cx="144" cy="0"/>
            </a:xfrm>
            <a:prstGeom prst="line">
              <a:avLst/>
            </a:prstGeom>
            <a:ln w="76200" cap="flat" cmpd="sng">
              <a:solidFill>
                <a:schemeClr val="folHlink"/>
              </a:solidFill>
              <a:prstDash val="solid"/>
              <a:round/>
              <a:headEnd type="none" w="med" len="med"/>
              <a:tailEnd type="none" w="med" len="med"/>
            </a:ln>
          </p:spPr>
        </p:sp>
        <p:sp>
          <p:nvSpPr>
            <p:cNvPr id="74827" name="Line 75"/>
            <p:cNvSpPr/>
            <p:nvPr/>
          </p:nvSpPr>
          <p:spPr>
            <a:xfrm rot="2700000">
              <a:off x="1345" y="2833"/>
              <a:ext cx="0" cy="286"/>
            </a:xfrm>
            <a:prstGeom prst="line">
              <a:avLst/>
            </a:prstGeom>
            <a:ln w="76200" cap="flat" cmpd="sng">
              <a:solidFill>
                <a:schemeClr val="folHlink"/>
              </a:solidFill>
              <a:prstDash val="solid"/>
              <a:round/>
              <a:headEnd type="none" w="med" len="med"/>
              <a:tailEnd type="none" w="med" len="med"/>
            </a:ln>
          </p:spPr>
        </p:sp>
        <p:sp>
          <p:nvSpPr>
            <p:cNvPr id="74828" name="Line 76"/>
            <p:cNvSpPr/>
            <p:nvPr/>
          </p:nvSpPr>
          <p:spPr>
            <a:xfrm rot="8100000">
              <a:off x="1344" y="3017"/>
              <a:ext cx="0" cy="295"/>
            </a:xfrm>
            <a:prstGeom prst="line">
              <a:avLst/>
            </a:prstGeom>
            <a:ln w="76200" cap="flat" cmpd="sng">
              <a:solidFill>
                <a:schemeClr val="folHlink"/>
              </a:solidFill>
              <a:prstDash val="solid"/>
              <a:round/>
              <a:headEnd type="none" w="med" len="med"/>
              <a:tailEnd type="none" w="med" len="med"/>
            </a:ln>
          </p:spPr>
        </p:sp>
        <p:sp>
          <p:nvSpPr>
            <p:cNvPr id="74829" name="Line 77"/>
            <p:cNvSpPr/>
            <p:nvPr/>
          </p:nvSpPr>
          <p:spPr>
            <a:xfrm>
              <a:off x="1414" y="3264"/>
              <a:ext cx="122" cy="0"/>
            </a:xfrm>
            <a:prstGeom prst="line">
              <a:avLst/>
            </a:prstGeom>
            <a:ln w="76200" cap="flat" cmpd="sng">
              <a:solidFill>
                <a:schemeClr val="folHlink"/>
              </a:solidFill>
              <a:prstDash val="solid"/>
              <a:round/>
              <a:headEnd type="none" w="med" len="med"/>
              <a:tailEnd type="none" w="med" len="med"/>
            </a:ln>
          </p:spPr>
        </p:sp>
        <p:sp>
          <p:nvSpPr>
            <p:cNvPr id="74830" name="Line 78"/>
            <p:cNvSpPr/>
            <p:nvPr/>
          </p:nvSpPr>
          <p:spPr>
            <a:xfrm>
              <a:off x="1414" y="2880"/>
              <a:ext cx="122" cy="0"/>
            </a:xfrm>
            <a:prstGeom prst="line">
              <a:avLst/>
            </a:prstGeom>
            <a:ln w="76200" cap="flat" cmpd="sng">
              <a:solidFill>
                <a:schemeClr val="folHlink"/>
              </a:solidFill>
              <a:prstDash val="solid"/>
              <a:round/>
              <a:headEnd type="none" w="med" len="med"/>
              <a:tailEnd type="none" w="med" len="med"/>
            </a:ln>
          </p:spPr>
        </p:sp>
      </p:grpSp>
      <p:sp>
        <p:nvSpPr>
          <p:cNvPr id="218" name="Line 79"/>
          <p:cNvSpPr/>
          <p:nvPr/>
        </p:nvSpPr>
        <p:spPr>
          <a:xfrm>
            <a:off x="2438400" y="2738438"/>
            <a:ext cx="0" cy="3959225"/>
          </a:xfrm>
          <a:prstGeom prst="line">
            <a:avLst/>
          </a:prstGeom>
          <a:ln w="38100" cap="flat" cmpd="sng">
            <a:solidFill>
              <a:schemeClr val="tx1"/>
            </a:solidFill>
            <a:prstDash val="dash"/>
            <a:round/>
            <a:headEnd type="none" w="med" len="med"/>
            <a:tailEnd type="none" w="med" len="med"/>
          </a:ln>
        </p:spPr>
      </p:sp>
      <p:grpSp>
        <p:nvGrpSpPr>
          <p:cNvPr id="13" name="Group 80"/>
          <p:cNvGrpSpPr/>
          <p:nvPr/>
        </p:nvGrpSpPr>
        <p:grpSpPr>
          <a:xfrm>
            <a:off x="2438400" y="3424238"/>
            <a:ext cx="762000" cy="2590800"/>
            <a:chOff x="1536" y="2208"/>
            <a:chExt cx="480" cy="1632"/>
          </a:xfrm>
        </p:grpSpPr>
        <p:sp>
          <p:nvSpPr>
            <p:cNvPr id="74833" name="Line 81"/>
            <p:cNvSpPr/>
            <p:nvPr/>
          </p:nvSpPr>
          <p:spPr>
            <a:xfrm>
              <a:off x="1536" y="2208"/>
              <a:ext cx="480" cy="0"/>
            </a:xfrm>
            <a:prstGeom prst="line">
              <a:avLst/>
            </a:prstGeom>
            <a:ln w="76200" cap="flat" cmpd="sng">
              <a:solidFill>
                <a:schemeClr val="folHlink"/>
              </a:solidFill>
              <a:prstDash val="solid"/>
              <a:round/>
              <a:headEnd type="none" w="med" len="med"/>
              <a:tailEnd type="none" w="med" len="med"/>
            </a:ln>
          </p:spPr>
        </p:sp>
        <p:sp>
          <p:nvSpPr>
            <p:cNvPr id="74834" name="Line 82"/>
            <p:cNvSpPr/>
            <p:nvPr/>
          </p:nvSpPr>
          <p:spPr>
            <a:xfrm>
              <a:off x="1536" y="2544"/>
              <a:ext cx="480" cy="0"/>
            </a:xfrm>
            <a:prstGeom prst="line">
              <a:avLst/>
            </a:prstGeom>
            <a:ln w="76200" cap="flat" cmpd="sng">
              <a:solidFill>
                <a:schemeClr val="folHlink"/>
              </a:solidFill>
              <a:prstDash val="solid"/>
              <a:round/>
              <a:headEnd type="none" w="med" len="med"/>
              <a:tailEnd type="none" w="med" len="med"/>
            </a:ln>
          </p:spPr>
        </p:sp>
        <p:sp>
          <p:nvSpPr>
            <p:cNvPr id="74835" name="Line 83"/>
            <p:cNvSpPr/>
            <p:nvPr/>
          </p:nvSpPr>
          <p:spPr>
            <a:xfrm>
              <a:off x="1536" y="2880"/>
              <a:ext cx="480" cy="0"/>
            </a:xfrm>
            <a:prstGeom prst="line">
              <a:avLst/>
            </a:prstGeom>
            <a:ln w="76200" cap="flat" cmpd="sng">
              <a:solidFill>
                <a:schemeClr val="folHlink"/>
              </a:solidFill>
              <a:prstDash val="solid"/>
              <a:round/>
              <a:headEnd type="none" w="med" len="med"/>
              <a:tailEnd type="none" w="med" len="med"/>
            </a:ln>
          </p:spPr>
        </p:sp>
        <p:sp>
          <p:nvSpPr>
            <p:cNvPr id="74836" name="Line 84"/>
            <p:cNvSpPr/>
            <p:nvPr/>
          </p:nvSpPr>
          <p:spPr>
            <a:xfrm>
              <a:off x="1536" y="3264"/>
              <a:ext cx="480" cy="0"/>
            </a:xfrm>
            <a:prstGeom prst="line">
              <a:avLst/>
            </a:prstGeom>
            <a:ln w="76200" cap="flat" cmpd="sng">
              <a:solidFill>
                <a:schemeClr val="folHlink"/>
              </a:solidFill>
              <a:prstDash val="solid"/>
              <a:round/>
              <a:headEnd type="none" w="med" len="med"/>
              <a:tailEnd type="none" w="med" len="med"/>
            </a:ln>
          </p:spPr>
        </p:sp>
        <p:sp>
          <p:nvSpPr>
            <p:cNvPr id="74837" name="Freeform 85"/>
            <p:cNvSpPr/>
            <p:nvPr/>
          </p:nvSpPr>
          <p:spPr>
            <a:xfrm>
              <a:off x="1536" y="3600"/>
              <a:ext cx="480" cy="240"/>
            </a:xfrm>
            <a:custGeom>
              <a:avLst/>
              <a:gdLst/>
              <a:ahLst/>
              <a:cxnLst>
                <a:cxn ang="0">
                  <a:pos x="0" y="0"/>
                </a:cxn>
                <a:cxn ang="0">
                  <a:pos x="240" y="0"/>
                </a:cxn>
                <a:cxn ang="0">
                  <a:pos x="480" y="14"/>
                </a:cxn>
                <a:cxn ang="0">
                  <a:pos x="0" y="14"/>
                </a:cxn>
              </a:cxnLst>
              <a:pathLst>
                <a:path w="480" h="384">
                  <a:moveTo>
                    <a:pt x="0" y="0"/>
                  </a:moveTo>
                  <a:lnTo>
                    <a:pt x="240" y="0"/>
                  </a:lnTo>
                  <a:lnTo>
                    <a:pt x="480" y="384"/>
                  </a:lnTo>
                  <a:lnTo>
                    <a:pt x="0" y="384"/>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4838" name="Line 86"/>
            <p:cNvSpPr/>
            <p:nvPr/>
          </p:nvSpPr>
          <p:spPr>
            <a:xfrm>
              <a:off x="1536" y="3600"/>
              <a:ext cx="263" cy="0"/>
            </a:xfrm>
            <a:prstGeom prst="line">
              <a:avLst/>
            </a:prstGeom>
            <a:ln w="76200" cap="flat" cmpd="sng">
              <a:solidFill>
                <a:schemeClr val="folHlink"/>
              </a:solidFill>
              <a:prstDash val="solid"/>
              <a:round/>
              <a:headEnd type="none" w="med" len="med"/>
              <a:tailEnd type="none" w="med" len="med"/>
            </a:ln>
          </p:spPr>
        </p:sp>
      </p:grpSp>
      <p:sp>
        <p:nvSpPr>
          <p:cNvPr id="226" name="Line 87"/>
          <p:cNvSpPr/>
          <p:nvPr/>
        </p:nvSpPr>
        <p:spPr>
          <a:xfrm>
            <a:off x="2819400" y="5634038"/>
            <a:ext cx="381000" cy="381000"/>
          </a:xfrm>
          <a:prstGeom prst="line">
            <a:avLst/>
          </a:prstGeom>
          <a:ln w="76200" cap="flat" cmpd="sng">
            <a:solidFill>
              <a:schemeClr val="folHlink"/>
            </a:solidFill>
            <a:prstDash val="solid"/>
            <a:round/>
            <a:headEnd type="none" w="med" len="med"/>
            <a:tailEnd type="none" w="med" len="med"/>
          </a:ln>
        </p:spPr>
      </p:sp>
      <p:sp>
        <p:nvSpPr>
          <p:cNvPr id="227" name="Line 88"/>
          <p:cNvSpPr/>
          <p:nvPr/>
        </p:nvSpPr>
        <p:spPr>
          <a:xfrm>
            <a:off x="3200400" y="2738438"/>
            <a:ext cx="0" cy="3959225"/>
          </a:xfrm>
          <a:prstGeom prst="line">
            <a:avLst/>
          </a:prstGeom>
          <a:ln w="38100" cap="flat" cmpd="sng">
            <a:solidFill>
              <a:schemeClr val="tx1"/>
            </a:solidFill>
            <a:prstDash val="dash"/>
            <a:round/>
            <a:headEnd type="none" w="med" len="med"/>
            <a:tailEnd type="none" w="med" len="med"/>
          </a:ln>
        </p:spPr>
      </p:sp>
      <p:grpSp>
        <p:nvGrpSpPr>
          <p:cNvPr id="14" name="Group 89"/>
          <p:cNvGrpSpPr/>
          <p:nvPr/>
        </p:nvGrpSpPr>
        <p:grpSpPr>
          <a:xfrm>
            <a:off x="3200400" y="3424238"/>
            <a:ext cx="1447800" cy="2590800"/>
            <a:chOff x="2016" y="2208"/>
            <a:chExt cx="912" cy="1632"/>
          </a:xfrm>
        </p:grpSpPr>
        <p:sp>
          <p:nvSpPr>
            <p:cNvPr id="74842" name="Line 90"/>
            <p:cNvSpPr/>
            <p:nvPr/>
          </p:nvSpPr>
          <p:spPr>
            <a:xfrm>
              <a:off x="2016" y="2208"/>
              <a:ext cx="912" cy="0"/>
            </a:xfrm>
            <a:prstGeom prst="line">
              <a:avLst/>
            </a:prstGeom>
            <a:ln w="76200" cap="flat" cmpd="sng">
              <a:solidFill>
                <a:schemeClr val="folHlink"/>
              </a:solidFill>
              <a:prstDash val="solid"/>
              <a:round/>
              <a:headEnd type="none" w="med" len="med"/>
              <a:tailEnd type="none" w="med" len="med"/>
            </a:ln>
          </p:spPr>
        </p:sp>
        <p:sp>
          <p:nvSpPr>
            <p:cNvPr id="74843" name="Line 91"/>
            <p:cNvSpPr/>
            <p:nvPr/>
          </p:nvSpPr>
          <p:spPr>
            <a:xfrm>
              <a:off x="2016" y="2544"/>
              <a:ext cx="912" cy="0"/>
            </a:xfrm>
            <a:prstGeom prst="line">
              <a:avLst/>
            </a:prstGeom>
            <a:ln w="76200" cap="flat" cmpd="sng">
              <a:solidFill>
                <a:schemeClr val="folHlink"/>
              </a:solidFill>
              <a:prstDash val="solid"/>
              <a:round/>
              <a:headEnd type="none" w="med" len="med"/>
              <a:tailEnd type="none" w="med" len="med"/>
            </a:ln>
          </p:spPr>
        </p:sp>
        <p:sp>
          <p:nvSpPr>
            <p:cNvPr id="74844" name="Line 92"/>
            <p:cNvSpPr/>
            <p:nvPr/>
          </p:nvSpPr>
          <p:spPr>
            <a:xfrm>
              <a:off x="2016" y="2880"/>
              <a:ext cx="912" cy="0"/>
            </a:xfrm>
            <a:prstGeom prst="line">
              <a:avLst/>
            </a:prstGeom>
            <a:ln w="76200" cap="flat" cmpd="sng">
              <a:solidFill>
                <a:schemeClr val="folHlink"/>
              </a:solidFill>
              <a:prstDash val="solid"/>
              <a:round/>
              <a:headEnd type="none" w="med" len="med"/>
              <a:tailEnd type="none" w="med" len="med"/>
            </a:ln>
          </p:spPr>
        </p:sp>
        <p:sp>
          <p:nvSpPr>
            <p:cNvPr id="74845" name="Line 93"/>
            <p:cNvSpPr/>
            <p:nvPr/>
          </p:nvSpPr>
          <p:spPr>
            <a:xfrm>
              <a:off x="2016" y="3264"/>
              <a:ext cx="912" cy="0"/>
            </a:xfrm>
            <a:prstGeom prst="line">
              <a:avLst/>
            </a:prstGeom>
            <a:ln w="76200" cap="flat" cmpd="sng">
              <a:solidFill>
                <a:schemeClr val="folHlink"/>
              </a:solidFill>
              <a:prstDash val="solid"/>
              <a:round/>
              <a:headEnd type="none" w="med" len="med"/>
              <a:tailEnd type="none" w="med" len="med"/>
            </a:ln>
          </p:spPr>
        </p:sp>
        <p:sp>
          <p:nvSpPr>
            <p:cNvPr id="74846" name="Line 94"/>
            <p:cNvSpPr/>
            <p:nvPr/>
          </p:nvSpPr>
          <p:spPr>
            <a:xfrm>
              <a:off x="2016" y="3840"/>
              <a:ext cx="912" cy="0"/>
            </a:xfrm>
            <a:prstGeom prst="line">
              <a:avLst/>
            </a:prstGeom>
            <a:ln w="76200" cap="flat" cmpd="sng">
              <a:solidFill>
                <a:schemeClr val="folHlink"/>
              </a:solidFill>
              <a:prstDash val="solid"/>
              <a:round/>
              <a:headEnd type="none" w="med" len="med"/>
              <a:tailEnd type="none" w="med" len="med"/>
            </a:ln>
          </p:spPr>
        </p:sp>
      </p:grpSp>
      <p:grpSp>
        <p:nvGrpSpPr>
          <p:cNvPr id="15" name="Group 95"/>
          <p:cNvGrpSpPr/>
          <p:nvPr/>
        </p:nvGrpSpPr>
        <p:grpSpPr>
          <a:xfrm>
            <a:off x="4648200" y="3424238"/>
            <a:ext cx="1143000" cy="2590800"/>
            <a:chOff x="2928" y="2208"/>
            <a:chExt cx="720" cy="1632"/>
          </a:xfrm>
        </p:grpSpPr>
        <p:sp>
          <p:nvSpPr>
            <p:cNvPr id="74848" name="Line 96"/>
            <p:cNvSpPr/>
            <p:nvPr/>
          </p:nvSpPr>
          <p:spPr>
            <a:xfrm>
              <a:off x="2928" y="2880"/>
              <a:ext cx="720" cy="0"/>
            </a:xfrm>
            <a:prstGeom prst="line">
              <a:avLst/>
            </a:prstGeom>
            <a:ln w="76200" cap="flat" cmpd="sng">
              <a:solidFill>
                <a:schemeClr val="folHlink"/>
              </a:solidFill>
              <a:prstDash val="solid"/>
              <a:round/>
              <a:headEnd type="none" w="med" len="med"/>
              <a:tailEnd type="none" w="med" len="med"/>
            </a:ln>
          </p:spPr>
        </p:sp>
        <p:sp>
          <p:nvSpPr>
            <p:cNvPr id="74849" name="Line 97"/>
            <p:cNvSpPr/>
            <p:nvPr/>
          </p:nvSpPr>
          <p:spPr>
            <a:xfrm>
              <a:off x="2928" y="3264"/>
              <a:ext cx="720" cy="0"/>
            </a:xfrm>
            <a:prstGeom prst="line">
              <a:avLst/>
            </a:prstGeom>
            <a:ln w="76200" cap="flat" cmpd="sng">
              <a:solidFill>
                <a:schemeClr val="folHlink"/>
              </a:solidFill>
              <a:prstDash val="solid"/>
              <a:round/>
              <a:headEnd type="none" w="med" len="med"/>
              <a:tailEnd type="none" w="med" len="med"/>
            </a:ln>
          </p:spPr>
        </p:sp>
        <p:sp>
          <p:nvSpPr>
            <p:cNvPr id="74850" name="Line 98"/>
            <p:cNvSpPr/>
            <p:nvPr/>
          </p:nvSpPr>
          <p:spPr>
            <a:xfrm>
              <a:off x="2928" y="3840"/>
              <a:ext cx="720" cy="0"/>
            </a:xfrm>
            <a:prstGeom prst="line">
              <a:avLst/>
            </a:prstGeom>
            <a:ln w="76200" cap="flat" cmpd="sng">
              <a:solidFill>
                <a:schemeClr val="folHlink"/>
              </a:solidFill>
              <a:prstDash val="solid"/>
              <a:round/>
              <a:headEnd type="none" w="med" len="med"/>
              <a:tailEnd type="none" w="med" len="med"/>
            </a:ln>
          </p:spPr>
        </p:sp>
        <p:sp>
          <p:nvSpPr>
            <p:cNvPr id="74851" name="Line 99"/>
            <p:cNvSpPr/>
            <p:nvPr/>
          </p:nvSpPr>
          <p:spPr>
            <a:xfrm>
              <a:off x="2928" y="2208"/>
              <a:ext cx="720" cy="0"/>
            </a:xfrm>
            <a:prstGeom prst="line">
              <a:avLst/>
            </a:prstGeom>
            <a:ln w="76200" cap="flat" cmpd="sng">
              <a:solidFill>
                <a:schemeClr val="folHlink"/>
              </a:solidFill>
              <a:prstDash val="solid"/>
              <a:round/>
              <a:headEnd type="none" w="med" len="med"/>
              <a:tailEnd type="none" w="med" len="med"/>
            </a:ln>
          </p:spPr>
        </p:sp>
        <p:sp>
          <p:nvSpPr>
            <p:cNvPr id="74852" name="Line 100"/>
            <p:cNvSpPr/>
            <p:nvPr/>
          </p:nvSpPr>
          <p:spPr>
            <a:xfrm>
              <a:off x="2928" y="2544"/>
              <a:ext cx="720" cy="0"/>
            </a:xfrm>
            <a:prstGeom prst="line">
              <a:avLst/>
            </a:prstGeom>
            <a:ln w="76200" cap="flat" cmpd="sng">
              <a:solidFill>
                <a:schemeClr val="folHlink"/>
              </a:solidFill>
              <a:prstDash val="solid"/>
              <a:round/>
              <a:headEnd type="none" w="med" len="med"/>
              <a:tailEnd type="none" w="med" len="med"/>
            </a:ln>
          </p:spPr>
        </p:sp>
      </p:grpSp>
      <p:grpSp>
        <p:nvGrpSpPr>
          <p:cNvPr id="16" name="Group 101"/>
          <p:cNvGrpSpPr/>
          <p:nvPr/>
        </p:nvGrpSpPr>
        <p:grpSpPr>
          <a:xfrm>
            <a:off x="5638800" y="4451350"/>
            <a:ext cx="466725" cy="1595438"/>
            <a:chOff x="3552" y="2855"/>
            <a:chExt cx="294" cy="1005"/>
          </a:xfrm>
        </p:grpSpPr>
        <p:sp>
          <p:nvSpPr>
            <p:cNvPr id="74854" name="Freeform 102"/>
            <p:cNvSpPr/>
            <p:nvPr/>
          </p:nvSpPr>
          <p:spPr>
            <a:xfrm>
              <a:off x="3600" y="2855"/>
              <a:ext cx="245" cy="429"/>
            </a:xfrm>
            <a:custGeom>
              <a:avLst/>
              <a:gdLst/>
              <a:ahLst/>
              <a:cxnLst>
                <a:cxn ang="0">
                  <a:pos x="0" y="0"/>
                </a:cxn>
                <a:cxn ang="0">
                  <a:pos x="245" y="0"/>
                </a:cxn>
                <a:cxn ang="0">
                  <a:pos x="233" y="429"/>
                </a:cxn>
                <a:cxn ang="0">
                  <a:pos x="25" y="429"/>
                </a:cxn>
                <a:cxn ang="0">
                  <a:pos x="237" y="202"/>
                </a:cxn>
                <a:cxn ang="0">
                  <a:pos x="0" y="0"/>
                </a:cxn>
              </a:cxnLst>
              <a:pathLst>
                <a:path w="245" h="429">
                  <a:moveTo>
                    <a:pt x="0" y="0"/>
                  </a:moveTo>
                  <a:lnTo>
                    <a:pt x="245" y="0"/>
                  </a:lnTo>
                  <a:lnTo>
                    <a:pt x="233" y="429"/>
                  </a:lnTo>
                  <a:lnTo>
                    <a:pt x="25" y="429"/>
                  </a:lnTo>
                  <a:lnTo>
                    <a:pt x="237" y="202"/>
                  </a:lnTo>
                  <a:lnTo>
                    <a:pt x="0" y="0"/>
                  </a:lnTo>
                  <a:close/>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4855" name="Freeform 103"/>
            <p:cNvSpPr/>
            <p:nvPr/>
          </p:nvSpPr>
          <p:spPr>
            <a:xfrm>
              <a:off x="3552" y="3591"/>
              <a:ext cx="294" cy="269"/>
            </a:xfrm>
            <a:custGeom>
              <a:avLst/>
              <a:gdLst/>
              <a:ahLst/>
              <a:cxnLst>
                <a:cxn ang="0">
                  <a:pos x="282" y="0"/>
                </a:cxn>
                <a:cxn ang="0">
                  <a:pos x="0" y="269"/>
                </a:cxn>
                <a:cxn ang="0">
                  <a:pos x="294" y="269"/>
                </a:cxn>
              </a:cxnLst>
              <a:pathLst>
                <a:path w="294" h="269">
                  <a:moveTo>
                    <a:pt x="282" y="0"/>
                  </a:moveTo>
                  <a:lnTo>
                    <a:pt x="0" y="269"/>
                  </a:lnTo>
                  <a:lnTo>
                    <a:pt x="294" y="269"/>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grpSp>
      <p:grpSp>
        <p:nvGrpSpPr>
          <p:cNvPr id="17" name="Group 104"/>
          <p:cNvGrpSpPr/>
          <p:nvPr/>
        </p:nvGrpSpPr>
        <p:grpSpPr>
          <a:xfrm>
            <a:off x="5715000" y="3424238"/>
            <a:ext cx="454025" cy="2590800"/>
            <a:chOff x="3600" y="2208"/>
            <a:chExt cx="286" cy="1632"/>
          </a:xfrm>
        </p:grpSpPr>
        <p:sp>
          <p:nvSpPr>
            <p:cNvPr id="74857" name="Line 105"/>
            <p:cNvSpPr/>
            <p:nvPr/>
          </p:nvSpPr>
          <p:spPr>
            <a:xfrm>
              <a:off x="3646" y="2208"/>
              <a:ext cx="192" cy="0"/>
            </a:xfrm>
            <a:prstGeom prst="line">
              <a:avLst/>
            </a:prstGeom>
            <a:ln w="76200" cap="flat" cmpd="sng">
              <a:solidFill>
                <a:schemeClr val="folHlink"/>
              </a:solidFill>
              <a:prstDash val="solid"/>
              <a:round/>
              <a:headEnd type="none" w="med" len="med"/>
              <a:tailEnd type="none" w="med" len="med"/>
            </a:ln>
          </p:spPr>
        </p:sp>
        <p:sp>
          <p:nvSpPr>
            <p:cNvPr id="74858" name="Line 106"/>
            <p:cNvSpPr/>
            <p:nvPr/>
          </p:nvSpPr>
          <p:spPr>
            <a:xfrm>
              <a:off x="3646" y="2544"/>
              <a:ext cx="192" cy="0"/>
            </a:xfrm>
            <a:prstGeom prst="line">
              <a:avLst/>
            </a:prstGeom>
            <a:ln w="76200" cap="flat" cmpd="sng">
              <a:solidFill>
                <a:schemeClr val="folHlink"/>
              </a:solidFill>
              <a:prstDash val="solid"/>
              <a:round/>
              <a:headEnd type="none" w="med" len="med"/>
              <a:tailEnd type="none" w="med" len="med"/>
            </a:ln>
          </p:spPr>
        </p:sp>
        <p:sp>
          <p:nvSpPr>
            <p:cNvPr id="74859" name="Line 107"/>
            <p:cNvSpPr/>
            <p:nvPr/>
          </p:nvSpPr>
          <p:spPr>
            <a:xfrm rot="8100000">
              <a:off x="3742" y="2832"/>
              <a:ext cx="0" cy="295"/>
            </a:xfrm>
            <a:prstGeom prst="line">
              <a:avLst/>
            </a:prstGeom>
            <a:ln w="76200" cap="flat" cmpd="sng">
              <a:solidFill>
                <a:schemeClr val="folHlink"/>
              </a:solidFill>
              <a:prstDash val="solid"/>
              <a:round/>
              <a:headEnd type="none" w="med" len="med"/>
              <a:tailEnd type="none" w="med" len="med"/>
            </a:ln>
          </p:spPr>
        </p:sp>
        <p:sp>
          <p:nvSpPr>
            <p:cNvPr id="74860" name="Line 108"/>
            <p:cNvSpPr/>
            <p:nvPr/>
          </p:nvSpPr>
          <p:spPr>
            <a:xfrm rot="2700000">
              <a:off x="3743" y="3025"/>
              <a:ext cx="0" cy="286"/>
            </a:xfrm>
            <a:prstGeom prst="line">
              <a:avLst/>
            </a:prstGeom>
            <a:ln w="76200" cap="flat" cmpd="sng">
              <a:solidFill>
                <a:schemeClr val="folHlink"/>
              </a:solidFill>
              <a:prstDash val="solid"/>
              <a:round/>
              <a:headEnd type="none" w="med" len="med"/>
              <a:tailEnd type="none" w="med" len="med"/>
            </a:ln>
          </p:spPr>
        </p:sp>
        <p:sp>
          <p:nvSpPr>
            <p:cNvPr id="74861" name="Line 109"/>
            <p:cNvSpPr/>
            <p:nvPr/>
          </p:nvSpPr>
          <p:spPr>
            <a:xfrm rot="5400000">
              <a:off x="3600" y="3600"/>
              <a:ext cx="240" cy="240"/>
            </a:xfrm>
            <a:prstGeom prst="line">
              <a:avLst/>
            </a:prstGeom>
            <a:ln w="76200" cap="flat" cmpd="sng">
              <a:solidFill>
                <a:schemeClr val="folHlink"/>
              </a:solidFill>
              <a:prstDash val="solid"/>
              <a:round/>
              <a:headEnd type="none" w="med" len="med"/>
              <a:tailEnd type="none" w="med" len="med"/>
            </a:ln>
          </p:spPr>
        </p:sp>
      </p:grpSp>
      <p:grpSp>
        <p:nvGrpSpPr>
          <p:cNvPr id="18" name="Group 110"/>
          <p:cNvGrpSpPr/>
          <p:nvPr/>
        </p:nvGrpSpPr>
        <p:grpSpPr>
          <a:xfrm>
            <a:off x="6094413" y="3424238"/>
            <a:ext cx="1220787" cy="2630487"/>
            <a:chOff x="3840" y="2208"/>
            <a:chExt cx="769" cy="1657"/>
          </a:xfrm>
        </p:grpSpPr>
        <p:sp>
          <p:nvSpPr>
            <p:cNvPr id="74863" name="Line 111"/>
            <p:cNvSpPr/>
            <p:nvPr/>
          </p:nvSpPr>
          <p:spPr>
            <a:xfrm>
              <a:off x="3840" y="2208"/>
              <a:ext cx="769" cy="0"/>
            </a:xfrm>
            <a:prstGeom prst="line">
              <a:avLst/>
            </a:prstGeom>
            <a:ln w="76200" cap="flat" cmpd="sng">
              <a:solidFill>
                <a:schemeClr val="folHlink"/>
              </a:solidFill>
              <a:prstDash val="solid"/>
              <a:round/>
              <a:headEnd type="none" w="med" len="med"/>
              <a:tailEnd type="none" w="med" len="med"/>
            </a:ln>
          </p:spPr>
        </p:sp>
        <p:sp>
          <p:nvSpPr>
            <p:cNvPr id="74864" name="Line 112"/>
            <p:cNvSpPr/>
            <p:nvPr/>
          </p:nvSpPr>
          <p:spPr>
            <a:xfrm>
              <a:off x="3840" y="3600"/>
              <a:ext cx="769" cy="0"/>
            </a:xfrm>
            <a:prstGeom prst="line">
              <a:avLst/>
            </a:prstGeom>
            <a:ln w="76200" cap="flat" cmpd="sng">
              <a:solidFill>
                <a:schemeClr val="folHlink"/>
              </a:solidFill>
              <a:prstDash val="solid"/>
              <a:round/>
              <a:headEnd type="none" w="med" len="med"/>
              <a:tailEnd type="none" w="med" len="med"/>
            </a:ln>
          </p:spPr>
        </p:sp>
        <p:sp>
          <p:nvSpPr>
            <p:cNvPr id="74865" name="Rectangle 113"/>
            <p:cNvSpPr/>
            <p:nvPr/>
          </p:nvSpPr>
          <p:spPr>
            <a:xfrm>
              <a:off x="3840" y="2854"/>
              <a:ext cx="768" cy="428"/>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66" name="Rectangle 114"/>
            <p:cNvSpPr/>
            <p:nvPr/>
          </p:nvSpPr>
          <p:spPr>
            <a:xfrm>
              <a:off x="3840" y="3600"/>
              <a:ext cx="769" cy="265"/>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67" name="Line 115"/>
            <p:cNvSpPr/>
            <p:nvPr/>
          </p:nvSpPr>
          <p:spPr>
            <a:xfrm>
              <a:off x="3840" y="2544"/>
              <a:ext cx="769" cy="0"/>
            </a:xfrm>
            <a:prstGeom prst="line">
              <a:avLst/>
            </a:prstGeom>
            <a:ln w="76200" cap="flat" cmpd="sng">
              <a:solidFill>
                <a:schemeClr val="folHlink"/>
              </a:solidFill>
              <a:prstDash val="solid"/>
              <a:round/>
              <a:headEnd type="none" w="med" len="med"/>
              <a:tailEnd type="none" w="med" len="med"/>
            </a:ln>
          </p:spPr>
        </p:sp>
        <p:sp>
          <p:nvSpPr>
            <p:cNvPr id="74868" name="Line 116"/>
            <p:cNvSpPr/>
            <p:nvPr/>
          </p:nvSpPr>
          <p:spPr>
            <a:xfrm>
              <a:off x="3840" y="3072"/>
              <a:ext cx="768" cy="0"/>
            </a:xfrm>
            <a:prstGeom prst="line">
              <a:avLst/>
            </a:prstGeom>
            <a:ln w="76200" cap="flat" cmpd="sng">
              <a:solidFill>
                <a:schemeClr val="folHlink"/>
              </a:solidFill>
              <a:prstDash val="solid"/>
              <a:round/>
              <a:headEnd type="none" w="med" len="med"/>
              <a:tailEnd type="none" w="med" len="med"/>
            </a:ln>
          </p:spPr>
        </p:sp>
      </p:grpSp>
      <p:grpSp>
        <p:nvGrpSpPr>
          <p:cNvPr id="19" name="Group 117"/>
          <p:cNvGrpSpPr/>
          <p:nvPr/>
        </p:nvGrpSpPr>
        <p:grpSpPr>
          <a:xfrm>
            <a:off x="7212013" y="3348038"/>
            <a:ext cx="407987" cy="2706687"/>
            <a:chOff x="4543" y="2160"/>
            <a:chExt cx="257" cy="1705"/>
          </a:xfrm>
        </p:grpSpPr>
        <p:sp>
          <p:nvSpPr>
            <p:cNvPr id="74870" name="Line 118"/>
            <p:cNvSpPr/>
            <p:nvPr/>
          </p:nvSpPr>
          <p:spPr>
            <a:xfrm>
              <a:off x="4543" y="2208"/>
              <a:ext cx="209" cy="0"/>
            </a:xfrm>
            <a:prstGeom prst="line">
              <a:avLst/>
            </a:prstGeom>
            <a:ln w="76200" cap="flat" cmpd="sng">
              <a:solidFill>
                <a:schemeClr val="folHlink"/>
              </a:solidFill>
              <a:prstDash val="solid"/>
              <a:round/>
              <a:headEnd type="none" w="med" len="med"/>
              <a:tailEnd type="none" w="med" len="med"/>
            </a:ln>
          </p:spPr>
        </p:sp>
        <p:sp>
          <p:nvSpPr>
            <p:cNvPr id="74871" name="Freeform 119"/>
            <p:cNvSpPr/>
            <p:nvPr/>
          </p:nvSpPr>
          <p:spPr>
            <a:xfrm>
              <a:off x="4559" y="2197"/>
              <a:ext cx="208" cy="347"/>
            </a:xfrm>
            <a:custGeom>
              <a:avLst/>
              <a:gdLst/>
              <a:ahLst/>
              <a:cxnLst>
                <a:cxn ang="0">
                  <a:pos x="37" y="0"/>
                </a:cxn>
                <a:cxn ang="0">
                  <a:pos x="196" y="0"/>
                </a:cxn>
                <a:cxn ang="0">
                  <a:pos x="196" y="163"/>
                </a:cxn>
                <a:cxn ang="0">
                  <a:pos x="0" y="163"/>
                </a:cxn>
                <a:cxn ang="0">
                  <a:pos x="208" y="87"/>
                </a:cxn>
              </a:cxnLst>
              <a:pathLst>
                <a:path w="208" h="393">
                  <a:moveTo>
                    <a:pt x="37" y="0"/>
                  </a:moveTo>
                  <a:lnTo>
                    <a:pt x="196" y="0"/>
                  </a:lnTo>
                  <a:lnTo>
                    <a:pt x="196" y="393"/>
                  </a:lnTo>
                  <a:lnTo>
                    <a:pt x="0" y="393"/>
                  </a:lnTo>
                  <a:lnTo>
                    <a:pt x="208" y="209"/>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74872" name="Rectangle 120"/>
            <p:cNvSpPr/>
            <p:nvPr/>
          </p:nvSpPr>
          <p:spPr>
            <a:xfrm>
              <a:off x="4608" y="2854"/>
              <a:ext cx="144" cy="428"/>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73" name="Line 121"/>
            <p:cNvSpPr/>
            <p:nvPr/>
          </p:nvSpPr>
          <p:spPr>
            <a:xfrm>
              <a:off x="4608" y="3072"/>
              <a:ext cx="144" cy="0"/>
            </a:xfrm>
            <a:prstGeom prst="line">
              <a:avLst/>
            </a:prstGeom>
            <a:ln w="76200" cap="flat" cmpd="sng">
              <a:solidFill>
                <a:schemeClr val="folHlink"/>
              </a:solidFill>
              <a:prstDash val="solid"/>
              <a:round/>
              <a:headEnd type="none" w="med" len="med"/>
              <a:tailEnd type="none" w="med" len="med"/>
            </a:ln>
          </p:spPr>
        </p:sp>
        <p:sp>
          <p:nvSpPr>
            <p:cNvPr id="74874" name="Line 122"/>
            <p:cNvSpPr/>
            <p:nvPr/>
          </p:nvSpPr>
          <p:spPr>
            <a:xfrm>
              <a:off x="4608" y="3600"/>
              <a:ext cx="144" cy="0"/>
            </a:xfrm>
            <a:prstGeom prst="line">
              <a:avLst/>
            </a:prstGeom>
            <a:ln w="76200" cap="flat" cmpd="sng">
              <a:solidFill>
                <a:schemeClr val="folHlink"/>
              </a:solidFill>
              <a:prstDash val="solid"/>
              <a:round/>
              <a:headEnd type="none" w="med" len="med"/>
              <a:tailEnd type="none" w="med" len="med"/>
            </a:ln>
          </p:spPr>
        </p:sp>
        <p:sp>
          <p:nvSpPr>
            <p:cNvPr id="74875" name="Rectangle 123"/>
            <p:cNvSpPr/>
            <p:nvPr/>
          </p:nvSpPr>
          <p:spPr>
            <a:xfrm>
              <a:off x="4608" y="3600"/>
              <a:ext cx="144" cy="265"/>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76" name="Line 124"/>
            <p:cNvSpPr/>
            <p:nvPr/>
          </p:nvSpPr>
          <p:spPr>
            <a:xfrm rot="2700000">
              <a:off x="4680" y="2328"/>
              <a:ext cx="0" cy="240"/>
            </a:xfrm>
            <a:prstGeom prst="line">
              <a:avLst/>
            </a:prstGeom>
            <a:ln w="76200" cap="flat" cmpd="sng">
              <a:solidFill>
                <a:schemeClr val="folHlink"/>
              </a:solidFill>
              <a:prstDash val="solid"/>
              <a:round/>
              <a:headEnd type="none" w="med" len="med"/>
              <a:tailEnd type="none" w="med" len="med"/>
            </a:ln>
          </p:spPr>
        </p:sp>
        <p:sp>
          <p:nvSpPr>
            <p:cNvPr id="74877" name="Line 125"/>
            <p:cNvSpPr/>
            <p:nvPr/>
          </p:nvSpPr>
          <p:spPr>
            <a:xfrm rot="8100000">
              <a:off x="4656" y="2160"/>
              <a:ext cx="0" cy="263"/>
            </a:xfrm>
            <a:prstGeom prst="line">
              <a:avLst/>
            </a:prstGeom>
            <a:ln w="76200" cap="flat" cmpd="sng">
              <a:solidFill>
                <a:schemeClr val="folHlink"/>
              </a:solidFill>
              <a:prstDash val="solid"/>
              <a:round/>
              <a:headEnd type="none" w="med" len="med"/>
              <a:tailEnd type="none" w="med" len="med"/>
            </a:ln>
          </p:spPr>
        </p:sp>
        <p:sp>
          <p:nvSpPr>
            <p:cNvPr id="74878" name="Line 126"/>
            <p:cNvSpPr/>
            <p:nvPr/>
          </p:nvSpPr>
          <p:spPr>
            <a:xfrm>
              <a:off x="4560" y="2544"/>
              <a:ext cx="209" cy="0"/>
            </a:xfrm>
            <a:prstGeom prst="line">
              <a:avLst/>
            </a:prstGeom>
            <a:ln w="76200" cap="flat" cmpd="sng">
              <a:solidFill>
                <a:schemeClr val="folHlink"/>
              </a:solidFill>
              <a:prstDash val="solid"/>
              <a:round/>
              <a:headEnd type="none" w="med" len="med"/>
              <a:tailEnd type="none" w="med" len="med"/>
            </a:ln>
          </p:spPr>
        </p:sp>
      </p:grpSp>
      <p:grpSp>
        <p:nvGrpSpPr>
          <p:cNvPr id="20" name="Group 127"/>
          <p:cNvGrpSpPr/>
          <p:nvPr/>
        </p:nvGrpSpPr>
        <p:grpSpPr>
          <a:xfrm>
            <a:off x="7543800" y="3424238"/>
            <a:ext cx="1447800" cy="2625725"/>
            <a:chOff x="4752" y="2208"/>
            <a:chExt cx="912" cy="1654"/>
          </a:xfrm>
        </p:grpSpPr>
        <p:sp>
          <p:nvSpPr>
            <p:cNvPr id="74880" name="Rectangle 128"/>
            <p:cNvSpPr/>
            <p:nvPr/>
          </p:nvSpPr>
          <p:spPr>
            <a:xfrm>
              <a:off x="4752" y="2233"/>
              <a:ext cx="909" cy="311"/>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81" name="Line 129"/>
            <p:cNvSpPr/>
            <p:nvPr/>
          </p:nvSpPr>
          <p:spPr>
            <a:xfrm>
              <a:off x="5376" y="3600"/>
              <a:ext cx="288" cy="0"/>
            </a:xfrm>
            <a:prstGeom prst="line">
              <a:avLst/>
            </a:prstGeom>
            <a:ln w="9525" cap="flat" cmpd="sng">
              <a:solidFill>
                <a:schemeClr val="tx1"/>
              </a:solidFill>
              <a:prstDash val="solid"/>
              <a:round/>
              <a:headEnd type="none" w="med" len="med"/>
              <a:tailEnd type="none" w="med" len="med"/>
            </a:ln>
          </p:spPr>
        </p:sp>
        <p:sp>
          <p:nvSpPr>
            <p:cNvPr id="74882" name="Line 130"/>
            <p:cNvSpPr/>
            <p:nvPr/>
          </p:nvSpPr>
          <p:spPr>
            <a:xfrm>
              <a:off x="5376" y="3072"/>
              <a:ext cx="288" cy="0"/>
            </a:xfrm>
            <a:prstGeom prst="line">
              <a:avLst/>
            </a:prstGeom>
            <a:ln w="38100" cap="flat" cmpd="sng">
              <a:solidFill>
                <a:schemeClr val="tx1"/>
              </a:solidFill>
              <a:prstDash val="solid"/>
              <a:round/>
              <a:headEnd type="none" w="med" len="med"/>
              <a:tailEnd type="none" w="med" len="med"/>
            </a:ln>
          </p:spPr>
        </p:sp>
        <p:sp>
          <p:nvSpPr>
            <p:cNvPr id="74883" name="Line 131"/>
            <p:cNvSpPr/>
            <p:nvPr/>
          </p:nvSpPr>
          <p:spPr>
            <a:xfrm>
              <a:off x="5424" y="2375"/>
              <a:ext cx="240" cy="0"/>
            </a:xfrm>
            <a:prstGeom prst="line">
              <a:avLst/>
            </a:prstGeom>
            <a:ln w="38100" cap="flat" cmpd="sng">
              <a:solidFill>
                <a:schemeClr val="tx1"/>
              </a:solidFill>
              <a:prstDash val="solid"/>
              <a:round/>
              <a:headEnd type="none" w="med" len="med"/>
              <a:tailEnd type="none" w="med" len="med"/>
            </a:ln>
          </p:spPr>
        </p:sp>
        <p:sp>
          <p:nvSpPr>
            <p:cNvPr id="74884" name="Line 132"/>
            <p:cNvSpPr/>
            <p:nvPr/>
          </p:nvSpPr>
          <p:spPr>
            <a:xfrm>
              <a:off x="4752" y="2544"/>
              <a:ext cx="909" cy="0"/>
            </a:xfrm>
            <a:prstGeom prst="line">
              <a:avLst/>
            </a:prstGeom>
            <a:ln w="76200" cap="flat" cmpd="sng">
              <a:solidFill>
                <a:schemeClr val="folHlink"/>
              </a:solidFill>
              <a:prstDash val="solid"/>
              <a:round/>
              <a:headEnd type="none" w="med" len="med"/>
              <a:tailEnd type="none" w="med" len="med"/>
            </a:ln>
          </p:spPr>
        </p:sp>
        <p:sp>
          <p:nvSpPr>
            <p:cNvPr id="74885" name="Line 133"/>
            <p:cNvSpPr/>
            <p:nvPr/>
          </p:nvSpPr>
          <p:spPr>
            <a:xfrm>
              <a:off x="4752" y="2208"/>
              <a:ext cx="909" cy="0"/>
            </a:xfrm>
            <a:prstGeom prst="line">
              <a:avLst/>
            </a:prstGeom>
            <a:ln w="76200" cap="flat" cmpd="sng">
              <a:solidFill>
                <a:schemeClr val="folHlink"/>
              </a:solidFill>
              <a:prstDash val="solid"/>
              <a:round/>
              <a:headEnd type="none" w="med" len="med"/>
              <a:tailEnd type="none" w="med" len="med"/>
            </a:ln>
          </p:spPr>
        </p:sp>
        <p:sp>
          <p:nvSpPr>
            <p:cNvPr id="74886" name="Line 134"/>
            <p:cNvSpPr/>
            <p:nvPr/>
          </p:nvSpPr>
          <p:spPr>
            <a:xfrm>
              <a:off x="4752" y="3072"/>
              <a:ext cx="909" cy="0"/>
            </a:xfrm>
            <a:prstGeom prst="line">
              <a:avLst/>
            </a:prstGeom>
            <a:ln w="76200" cap="flat" cmpd="sng">
              <a:solidFill>
                <a:schemeClr val="folHlink"/>
              </a:solidFill>
              <a:prstDash val="solid"/>
              <a:round/>
              <a:headEnd type="none" w="med" len="med"/>
              <a:tailEnd type="none" w="med" len="med"/>
            </a:ln>
          </p:spPr>
        </p:sp>
        <p:sp>
          <p:nvSpPr>
            <p:cNvPr id="74887" name="Line 135"/>
            <p:cNvSpPr/>
            <p:nvPr/>
          </p:nvSpPr>
          <p:spPr>
            <a:xfrm>
              <a:off x="4752" y="3600"/>
              <a:ext cx="909" cy="0"/>
            </a:xfrm>
            <a:prstGeom prst="line">
              <a:avLst/>
            </a:prstGeom>
            <a:ln w="76200" cap="flat" cmpd="sng">
              <a:solidFill>
                <a:schemeClr val="folHlink"/>
              </a:solidFill>
              <a:prstDash val="solid"/>
              <a:round/>
              <a:headEnd type="none" w="med" len="med"/>
              <a:tailEnd type="none" w="med" len="med"/>
            </a:ln>
          </p:spPr>
        </p:sp>
        <p:sp>
          <p:nvSpPr>
            <p:cNvPr id="74888" name="Rectangle 136"/>
            <p:cNvSpPr/>
            <p:nvPr/>
          </p:nvSpPr>
          <p:spPr>
            <a:xfrm>
              <a:off x="4752" y="2854"/>
              <a:ext cx="909" cy="428"/>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889" name="Rectangle 137"/>
            <p:cNvSpPr/>
            <p:nvPr/>
          </p:nvSpPr>
          <p:spPr>
            <a:xfrm>
              <a:off x="4752" y="3622"/>
              <a:ext cx="909" cy="240"/>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277" name="Line 138"/>
          <p:cNvSpPr/>
          <p:nvPr/>
        </p:nvSpPr>
        <p:spPr>
          <a:xfrm>
            <a:off x="1752600" y="2738438"/>
            <a:ext cx="0" cy="3959225"/>
          </a:xfrm>
          <a:prstGeom prst="line">
            <a:avLst/>
          </a:prstGeom>
          <a:ln w="38100" cap="flat" cmpd="sng">
            <a:solidFill>
              <a:schemeClr val="tx1"/>
            </a:solidFill>
            <a:prstDash val="dash"/>
            <a:round/>
            <a:headEnd type="none" w="med" len="med"/>
            <a:tailEnd type="none" w="med" len="med"/>
          </a:ln>
        </p:spPr>
      </p:sp>
      <p:sp>
        <p:nvSpPr>
          <p:cNvPr id="278" name="Line 139"/>
          <p:cNvSpPr/>
          <p:nvPr/>
        </p:nvSpPr>
        <p:spPr>
          <a:xfrm>
            <a:off x="6096000" y="2738438"/>
            <a:ext cx="0" cy="3959225"/>
          </a:xfrm>
          <a:prstGeom prst="line">
            <a:avLst/>
          </a:prstGeom>
          <a:ln w="38100" cap="flat" cmpd="sng">
            <a:solidFill>
              <a:schemeClr val="tx1"/>
            </a:solidFill>
            <a:prstDash val="dash"/>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277"/>
                                        </p:tgtEl>
                                        <p:attrNameLst>
                                          <p:attrName>style.visibility</p:attrName>
                                        </p:attrNameLst>
                                      </p:cBhvr>
                                      <p:to>
                                        <p:strVal val="visible"/>
                                      </p:to>
                                    </p:set>
                                    <p:animEffect transition="in" filter="strips(downLeft)">
                                      <p:cBhvr>
                                        <p:cTn id="32" dur="500"/>
                                        <p:tgtEl>
                                          <p:spTgt spid="27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218"/>
                                        </p:tgtEl>
                                        <p:attrNameLst>
                                          <p:attrName>style.visibility</p:attrName>
                                        </p:attrNameLst>
                                      </p:cBhvr>
                                      <p:to>
                                        <p:strVal val="visible"/>
                                      </p:to>
                                    </p:set>
                                    <p:animEffect transition="in" filter="strips(downLeft)">
                                      <p:cBhvr>
                                        <p:cTn id="42" dur="500"/>
                                        <p:tgtEl>
                                          <p:spTgt spid="218"/>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Left)">
                                      <p:cBhvr>
                                        <p:cTn id="47" dur="500"/>
                                        <p:tgtEl>
                                          <p:spTgt spid="13"/>
                                        </p:tgtEl>
                                      </p:cBhvr>
                                    </p:animEffect>
                                  </p:childTnLst>
                                </p:cTn>
                              </p:par>
                            </p:childTnLst>
                          </p:cTn>
                        </p:par>
                        <p:par>
                          <p:cTn id="48" fill="hold">
                            <p:stCondLst>
                              <p:cond delay="500"/>
                            </p:stCondLst>
                            <p:childTnLst>
                              <p:par>
                                <p:cTn id="49" presetID="18" presetClass="entr" presetSubtype="6" fill="hold" nodeType="afterEffect">
                                  <p:stCondLst>
                                    <p:cond delay="0"/>
                                  </p:stCondLst>
                                  <p:childTnLst>
                                    <p:set>
                                      <p:cBhvr>
                                        <p:cTn id="50" dur="1" fill="hold">
                                          <p:stCondLst>
                                            <p:cond delay="0"/>
                                          </p:stCondLst>
                                        </p:cTn>
                                        <p:tgtEl>
                                          <p:spTgt spid="226"/>
                                        </p:tgtEl>
                                        <p:attrNameLst>
                                          <p:attrName>style.visibility</p:attrName>
                                        </p:attrNameLst>
                                      </p:cBhvr>
                                      <p:to>
                                        <p:strVal val="visible"/>
                                      </p:to>
                                    </p:set>
                                    <p:animEffect transition="in" filter="strips(downRight)">
                                      <p:cBhvr>
                                        <p:cTn id="51" dur="500"/>
                                        <p:tgtEl>
                                          <p:spTgt spid="226"/>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nodeType="clickEffect">
                                  <p:stCondLst>
                                    <p:cond delay="0"/>
                                  </p:stCondLst>
                                  <p:childTnLst>
                                    <p:set>
                                      <p:cBhvr>
                                        <p:cTn id="55" dur="1" fill="hold">
                                          <p:stCondLst>
                                            <p:cond delay="0"/>
                                          </p:stCondLst>
                                        </p:cTn>
                                        <p:tgtEl>
                                          <p:spTgt spid="227"/>
                                        </p:tgtEl>
                                        <p:attrNameLst>
                                          <p:attrName>style.visibility</p:attrName>
                                        </p:attrNameLst>
                                      </p:cBhvr>
                                      <p:to>
                                        <p:strVal val="visible"/>
                                      </p:to>
                                    </p:set>
                                    <p:animEffect transition="in" filter="strips(downLeft)">
                                      <p:cBhvr>
                                        <p:cTn id="56" dur="500"/>
                                        <p:tgtEl>
                                          <p:spTgt spid="227"/>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slide(fromLeft)">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slide(fromLef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3"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strips(upRight)">
                                      <p:cBhvr>
                                        <p:cTn id="71" dur="500"/>
                                        <p:tgtEl>
                                          <p:spTgt spid="17"/>
                                        </p:tgtEl>
                                      </p:cBhvr>
                                    </p:animEffect>
                                  </p:childTnLst>
                                </p:cTn>
                              </p:par>
                            </p:childTnLst>
                          </p:cTn>
                        </p:par>
                        <p:par>
                          <p:cTn id="72" fill="hold">
                            <p:stCondLst>
                              <p:cond delay="500"/>
                            </p:stCondLst>
                            <p:childTnLst>
                              <p:par>
                                <p:cTn id="73" presetID="18" presetClass="entr" presetSubtype="6" fill="hold"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strips(downRight)">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nodeType="clickEffect">
                                  <p:stCondLst>
                                    <p:cond delay="0"/>
                                  </p:stCondLst>
                                  <p:childTnLst>
                                    <p:set>
                                      <p:cBhvr>
                                        <p:cTn id="79" dur="1" fill="hold">
                                          <p:stCondLst>
                                            <p:cond delay="0"/>
                                          </p:stCondLst>
                                        </p:cTn>
                                        <p:tgtEl>
                                          <p:spTgt spid="278"/>
                                        </p:tgtEl>
                                        <p:attrNameLst>
                                          <p:attrName>style.visibility</p:attrName>
                                        </p:attrNameLst>
                                      </p:cBhvr>
                                      <p:to>
                                        <p:strVal val="visible"/>
                                      </p:to>
                                    </p:set>
                                    <p:animEffect transition="in" filter="strips(downLeft)">
                                      <p:cBhvr>
                                        <p:cTn id="80" dur="500"/>
                                        <p:tgtEl>
                                          <p:spTgt spid="278"/>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lide(fromLeft)">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8" fill="hold"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slide(fromLeft)">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slide(fromLeft)">
                                      <p:cBhvr>
                                        <p:cTn id="9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2. </a:t>
            </a:r>
            <a:r>
              <a:rPr lang="zh-CN" altLang="en-US" dirty="0">
                <a:solidFill>
                  <a:srgbClr val="C00000"/>
                </a:solidFill>
                <a:latin typeface="微软雅黑 Light" panose="020B0502040204020203" pitchFamily="34" charset="-122"/>
                <a:ea typeface="微软雅黑 Light" panose="020B0502040204020203" pitchFamily="34" charset="-122"/>
                <a:cs typeface="+mj-cs"/>
              </a:rPr>
              <a:t>异步通信</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81923" name="Rectangle 3"/>
          <p:cNvSpPr>
            <a:spLocks noGrp="1"/>
          </p:cNvSpPr>
          <p:nvPr>
            <p:ph idx="1"/>
          </p:nvPr>
        </p:nvSpPr>
        <p:spPr>
          <a:xfrm>
            <a:off x="927100" y="1674813"/>
            <a:ext cx="7464425" cy="4073525"/>
          </a:xfrm>
          <a:solidFill>
            <a:schemeClr val="bg1"/>
          </a:solidFill>
          <a:ln>
            <a:solidFill>
              <a:srgbClr val="2709BB"/>
            </a:solidFill>
            <a:miter/>
          </a:ln>
        </p:spPr>
        <p:txBody>
          <a:bodyPr vert="horz" wrap="square" lIns="91440" tIns="45720" rIns="91440" bIns="45720" anchor="t" anchorCtr="0"/>
          <a:p>
            <a:pPr defTabSz="457200">
              <a:lnSpc>
                <a:spcPct val="90000"/>
              </a:lnSpc>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异步通信允许各模块速度的不一致，没有公共的时钟标准。</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ct val="90000"/>
              </a:lnSpc>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部件间采用应答方式进行通信</a:t>
            </a:r>
            <a:r>
              <a:rPr lang="en-US" altLang="zh-CN" dirty="0">
                <a:solidFill>
                  <a:srgbClr val="C00000"/>
                </a:solidFill>
                <a:latin typeface="微软雅黑 Light" panose="020B0502040204020203" pitchFamily="34" charset="-122"/>
                <a:ea typeface="微软雅黑 Light" panose="020B0502040204020203" pitchFamily="34" charset="-122"/>
                <a:cs typeface="+mn-cs"/>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要求主从模块之间增加两条应答线。</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ct val="90000"/>
              </a:lnSpc>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控制方式较同步复杂，灵活性高，当系统中各部件工作速度差异较大时，有利于提高总线工作效率。</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ct val="90000"/>
              </a:lnSpc>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异步通信方式可分为不互锁、半互锁和全互锁三种类型。</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75779"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blinds(horizontal)">
                                      <p:cBhvr>
                                        <p:cTn id="7" dur="500"/>
                                        <p:tgtEl>
                                          <p:spTgt spid="819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23">
                                            <p:txEl>
                                              <p:charRg st="0" end="27"/>
                                            </p:txEl>
                                          </p:spTgt>
                                        </p:tgtEl>
                                        <p:attrNameLst>
                                          <p:attrName>style.visibility</p:attrName>
                                        </p:attrNameLst>
                                      </p:cBhvr>
                                      <p:to>
                                        <p:strVal val="visible"/>
                                      </p:to>
                                    </p:set>
                                    <p:animEffect transition="in" filter="blinds(horizontal)">
                                      <p:cBhvr>
                                        <p:cTn id="10" dur="500"/>
                                        <p:tgtEl>
                                          <p:spTgt spid="81923">
                                            <p:txEl>
                                              <p:charRg st="0" end="2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1923">
                                            <p:txEl>
                                              <p:charRg st="27" end="58"/>
                                            </p:txEl>
                                          </p:spTgt>
                                        </p:tgtEl>
                                        <p:attrNameLst>
                                          <p:attrName>style.visibility</p:attrName>
                                        </p:attrNameLst>
                                      </p:cBhvr>
                                      <p:to>
                                        <p:strVal val="visible"/>
                                      </p:to>
                                    </p:set>
                                    <p:animEffect transition="in" filter="blinds(horizontal)">
                                      <p:cBhvr>
                                        <p:cTn id="15" dur="500"/>
                                        <p:tgtEl>
                                          <p:spTgt spid="81923">
                                            <p:txEl>
                                              <p:charRg st="27" end="5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1923">
                                            <p:txEl>
                                              <p:charRg st="58" end="103"/>
                                            </p:txEl>
                                          </p:spTgt>
                                        </p:tgtEl>
                                        <p:attrNameLst>
                                          <p:attrName>style.visibility</p:attrName>
                                        </p:attrNameLst>
                                      </p:cBhvr>
                                      <p:to>
                                        <p:strVal val="visible"/>
                                      </p:to>
                                    </p:set>
                                    <p:animEffect transition="in" filter="blinds(horizontal)">
                                      <p:cBhvr>
                                        <p:cTn id="20" dur="500"/>
                                        <p:tgtEl>
                                          <p:spTgt spid="81923">
                                            <p:txEl>
                                              <p:charRg st="58" end="10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1923">
                                            <p:txEl>
                                              <p:charRg st="103" end="129"/>
                                            </p:txEl>
                                          </p:spTgt>
                                        </p:tgtEl>
                                        <p:attrNameLst>
                                          <p:attrName>style.visibility</p:attrName>
                                        </p:attrNameLst>
                                      </p:cBhvr>
                                      <p:to>
                                        <p:strVal val="visible"/>
                                      </p:to>
                                    </p:set>
                                    <p:animEffect transition="in" filter="blinds(horizontal)">
                                      <p:cBhvr>
                                        <p:cTn id="25" dur="500"/>
                                        <p:tgtEl>
                                          <p:spTgt spid="81923">
                                            <p:txEl>
                                              <p:charRg st="103"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nimBg="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异步通信</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76802"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sp>
        <p:nvSpPr>
          <p:cNvPr id="6" name="Text Box 2"/>
          <p:cNvSpPr txBox="1"/>
          <p:nvPr/>
        </p:nvSpPr>
        <p:spPr>
          <a:xfrm>
            <a:off x="1219200" y="5364163"/>
            <a:ext cx="19050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不互锁</a:t>
            </a:r>
            <a:endParaRPr lang="zh-CN" altLang="en-US" sz="2800" dirty="0">
              <a:latin typeface="Times New Roman" panose="02020603050405020304" pitchFamily="18" charset="0"/>
              <a:ea typeface="宋体" panose="02010600030101010101" pitchFamily="2" charset="-122"/>
            </a:endParaRPr>
          </a:p>
        </p:txBody>
      </p:sp>
      <p:sp>
        <p:nvSpPr>
          <p:cNvPr id="7" name="Text Box 3"/>
          <p:cNvSpPr txBox="1"/>
          <p:nvPr/>
        </p:nvSpPr>
        <p:spPr>
          <a:xfrm>
            <a:off x="4006850" y="5364163"/>
            <a:ext cx="216535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半互锁</a:t>
            </a:r>
            <a:endParaRPr lang="zh-CN" altLang="en-US" sz="2800" dirty="0">
              <a:latin typeface="Times New Roman" panose="02020603050405020304" pitchFamily="18" charset="0"/>
              <a:ea typeface="宋体" panose="02010600030101010101" pitchFamily="2" charset="-122"/>
            </a:endParaRPr>
          </a:p>
        </p:txBody>
      </p:sp>
      <p:sp>
        <p:nvSpPr>
          <p:cNvPr id="8" name="Text Box 4"/>
          <p:cNvSpPr txBox="1"/>
          <p:nvPr/>
        </p:nvSpPr>
        <p:spPr>
          <a:xfrm>
            <a:off x="6858000" y="5364163"/>
            <a:ext cx="18288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全互锁</a:t>
            </a:r>
            <a:endParaRPr lang="zh-CN" altLang="en-US" sz="2800" dirty="0">
              <a:latin typeface="Times New Roman" panose="02020603050405020304" pitchFamily="18" charset="0"/>
              <a:ea typeface="宋体" panose="02010600030101010101" pitchFamily="2" charset="-122"/>
            </a:endParaRPr>
          </a:p>
        </p:txBody>
      </p:sp>
      <p:grpSp>
        <p:nvGrpSpPr>
          <p:cNvPr id="2" name="Group 7"/>
          <p:cNvGrpSpPr/>
          <p:nvPr/>
        </p:nvGrpSpPr>
        <p:grpSpPr>
          <a:xfrm>
            <a:off x="4006850" y="1463675"/>
            <a:ext cx="2698750" cy="3657600"/>
            <a:chOff x="2524" y="1104"/>
            <a:chExt cx="1700" cy="2304"/>
          </a:xfrm>
        </p:grpSpPr>
        <p:sp>
          <p:nvSpPr>
            <p:cNvPr id="76807" name="Text Box 8"/>
            <p:cNvSpPr txBox="1"/>
            <p:nvPr/>
          </p:nvSpPr>
          <p:spPr>
            <a:xfrm>
              <a:off x="2524" y="1104"/>
              <a:ext cx="1460" cy="327"/>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主设备</a:t>
              </a:r>
              <a:endParaRPr lang="zh-CN" altLang="en-US" sz="2800" dirty="0">
                <a:latin typeface="Times New Roman" panose="02020603050405020304" pitchFamily="18" charset="0"/>
                <a:ea typeface="宋体" panose="02010600030101010101" pitchFamily="2" charset="-122"/>
              </a:endParaRPr>
            </a:p>
          </p:txBody>
        </p:sp>
        <p:sp>
          <p:nvSpPr>
            <p:cNvPr id="76808" name="Text Box 9"/>
            <p:cNvSpPr txBox="1"/>
            <p:nvPr/>
          </p:nvSpPr>
          <p:spPr>
            <a:xfrm>
              <a:off x="2524" y="3081"/>
              <a:ext cx="1700" cy="327"/>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从设备</a:t>
              </a:r>
              <a:endParaRPr lang="zh-CN" altLang="en-US" sz="2800" dirty="0">
                <a:latin typeface="Times New Roman" panose="02020603050405020304" pitchFamily="18" charset="0"/>
                <a:ea typeface="宋体" panose="02010600030101010101" pitchFamily="2" charset="-122"/>
              </a:endParaRPr>
            </a:p>
          </p:txBody>
        </p:sp>
      </p:grpSp>
      <p:grpSp>
        <p:nvGrpSpPr>
          <p:cNvPr id="3" name="Group 10"/>
          <p:cNvGrpSpPr/>
          <p:nvPr/>
        </p:nvGrpSpPr>
        <p:grpSpPr>
          <a:xfrm>
            <a:off x="163513" y="2582863"/>
            <a:ext cx="547687" cy="2157412"/>
            <a:chOff x="103" y="1809"/>
            <a:chExt cx="345" cy="1359"/>
          </a:xfrm>
        </p:grpSpPr>
        <p:sp>
          <p:nvSpPr>
            <p:cNvPr id="76810" name="Text Box 11"/>
            <p:cNvSpPr txBox="1"/>
            <p:nvPr/>
          </p:nvSpPr>
          <p:spPr>
            <a:xfrm>
              <a:off x="107" y="1809"/>
              <a:ext cx="341" cy="596"/>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请</a:t>
              </a:r>
              <a:endParaRPr lang="zh-CN" altLang="en-US"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求</a:t>
              </a:r>
              <a:endParaRPr lang="zh-CN" altLang="en-US" sz="2800" dirty="0">
                <a:latin typeface="Times New Roman" panose="02020603050405020304" pitchFamily="18" charset="0"/>
                <a:ea typeface="宋体" panose="02010600030101010101" pitchFamily="2" charset="-122"/>
              </a:endParaRPr>
            </a:p>
          </p:txBody>
        </p:sp>
        <p:sp>
          <p:nvSpPr>
            <p:cNvPr id="76811" name="Text Box 12"/>
            <p:cNvSpPr txBox="1"/>
            <p:nvPr/>
          </p:nvSpPr>
          <p:spPr>
            <a:xfrm>
              <a:off x="103" y="2572"/>
              <a:ext cx="341" cy="596"/>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回</a:t>
              </a:r>
              <a:endParaRPr lang="zh-CN" altLang="en-US"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答</a:t>
              </a:r>
              <a:endParaRPr lang="zh-CN" altLang="en-US" sz="2800" dirty="0">
                <a:latin typeface="Times New Roman" panose="02020603050405020304" pitchFamily="18" charset="0"/>
                <a:ea typeface="宋体" panose="02010600030101010101" pitchFamily="2" charset="-122"/>
              </a:endParaRPr>
            </a:p>
          </p:txBody>
        </p:sp>
      </p:grpSp>
      <p:sp>
        <p:nvSpPr>
          <p:cNvPr id="15" name="Freeform 13"/>
          <p:cNvSpPr/>
          <p:nvPr/>
        </p:nvSpPr>
        <p:spPr>
          <a:xfrm>
            <a:off x="1295400" y="2354263"/>
            <a:ext cx="1588" cy="904875"/>
          </a:xfrm>
          <a:custGeom>
            <a:avLst/>
            <a:gdLst/>
            <a:ahLst/>
            <a:cxnLst>
              <a:cxn ang="0">
                <a:pos x="0" y="0"/>
              </a:cxn>
              <a:cxn ang="0">
                <a:pos x="0" y="2147483647"/>
              </a:cxn>
            </a:cxnLst>
            <a:pathLst>
              <a:path w="1" h="570">
                <a:moveTo>
                  <a:pt x="0" y="0"/>
                </a:moveTo>
                <a:lnTo>
                  <a:pt x="0" y="570"/>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16" name="Freeform 14"/>
          <p:cNvSpPr/>
          <p:nvPr/>
        </p:nvSpPr>
        <p:spPr>
          <a:xfrm>
            <a:off x="4176713" y="2301875"/>
            <a:ext cx="1587" cy="966788"/>
          </a:xfrm>
          <a:custGeom>
            <a:avLst/>
            <a:gdLst/>
            <a:ahLst/>
            <a:cxnLst>
              <a:cxn ang="0">
                <a:pos x="0" y="0"/>
              </a:cxn>
              <a:cxn ang="0">
                <a:pos x="2147483647" y="2147483647"/>
              </a:cxn>
            </a:cxnLst>
            <a:pathLst>
              <a:path w="1" h="609">
                <a:moveTo>
                  <a:pt x="0" y="0"/>
                </a:moveTo>
                <a:lnTo>
                  <a:pt x="1" y="609"/>
                </a:lnTo>
              </a:path>
            </a:pathLst>
          </a:custGeom>
          <a:noFill/>
          <a:ln w="114300" cap="flat" cmpd="sng">
            <a:solidFill>
              <a:srgbClr val="C00000"/>
            </a:solidFill>
            <a:prstDash val="solid"/>
            <a:round/>
            <a:headEnd type="none" w="med" len="med"/>
            <a:tailEnd type="none" w="med" len="med"/>
          </a:ln>
        </p:spPr>
        <p:txBody>
          <a:bodyPr/>
          <a:p>
            <a:endParaRPr lang="zh-CN" altLang="en-US"/>
          </a:p>
        </p:txBody>
      </p:sp>
      <p:grpSp>
        <p:nvGrpSpPr>
          <p:cNvPr id="4" name="Group 15"/>
          <p:cNvGrpSpPr/>
          <p:nvPr/>
        </p:nvGrpSpPr>
        <p:grpSpPr>
          <a:xfrm>
            <a:off x="4122738" y="2352675"/>
            <a:ext cx="1169987" cy="1460500"/>
            <a:chOff x="2597" y="1664"/>
            <a:chExt cx="737" cy="920"/>
          </a:xfrm>
        </p:grpSpPr>
        <p:sp>
          <p:nvSpPr>
            <p:cNvPr id="76815" name="Freeform 16"/>
            <p:cNvSpPr/>
            <p:nvPr/>
          </p:nvSpPr>
          <p:spPr>
            <a:xfrm>
              <a:off x="2601" y="1997"/>
              <a:ext cx="300" cy="587"/>
            </a:xfrm>
            <a:custGeom>
              <a:avLst/>
              <a:gdLst/>
              <a:ahLst/>
              <a:cxnLst>
                <a:cxn ang="0">
                  <a:pos x="0" y="89"/>
                </a:cxn>
                <a:cxn ang="0">
                  <a:pos x="48" y="58"/>
                </a:cxn>
                <a:cxn ang="0">
                  <a:pos x="15" y="64"/>
                </a:cxn>
                <a:cxn ang="0">
                  <a:pos x="117" y="73"/>
                </a:cxn>
                <a:cxn ang="0">
                  <a:pos x="180" y="502"/>
                </a:cxn>
                <a:cxn ang="0">
                  <a:pos x="300" y="585"/>
                </a:cxn>
              </a:cxnLst>
              <a:pathLst>
                <a:path w="300" h="587">
                  <a:moveTo>
                    <a:pt x="0" y="89"/>
                  </a:moveTo>
                  <a:cubicBezTo>
                    <a:pt x="8" y="84"/>
                    <a:pt x="45" y="62"/>
                    <a:pt x="48" y="58"/>
                  </a:cubicBezTo>
                  <a:cubicBezTo>
                    <a:pt x="51" y="54"/>
                    <a:pt x="4" y="62"/>
                    <a:pt x="15" y="64"/>
                  </a:cubicBezTo>
                  <a:cubicBezTo>
                    <a:pt x="26" y="66"/>
                    <a:pt x="90" y="0"/>
                    <a:pt x="117" y="73"/>
                  </a:cubicBezTo>
                  <a:cubicBezTo>
                    <a:pt x="144" y="146"/>
                    <a:pt x="149" y="417"/>
                    <a:pt x="180" y="502"/>
                  </a:cubicBezTo>
                  <a:cubicBezTo>
                    <a:pt x="211" y="587"/>
                    <a:pt x="280" y="571"/>
                    <a:pt x="300" y="585"/>
                  </a:cubicBezTo>
                </a:path>
              </a:pathLst>
            </a:custGeom>
            <a:noFill/>
            <a:ln w="57150" cap="flat" cmpd="sng">
              <a:solidFill>
                <a:srgbClr val="C00000"/>
              </a:solidFill>
              <a:prstDash val="solid"/>
              <a:round/>
              <a:headEnd type="none" w="med" len="med"/>
              <a:tailEnd type="triangle" w="med" len="lg"/>
            </a:ln>
          </p:spPr>
          <p:txBody>
            <a:bodyPr/>
            <a:p>
              <a:endParaRPr lang="zh-CN" altLang="en-US"/>
            </a:p>
          </p:txBody>
        </p:sp>
        <p:sp>
          <p:nvSpPr>
            <p:cNvPr id="76816" name="Freeform 17"/>
            <p:cNvSpPr/>
            <p:nvPr/>
          </p:nvSpPr>
          <p:spPr>
            <a:xfrm>
              <a:off x="2597" y="1664"/>
              <a:ext cx="737" cy="1"/>
            </a:xfrm>
            <a:custGeom>
              <a:avLst/>
              <a:gdLst/>
              <a:ahLst/>
              <a:cxnLst>
                <a:cxn ang="0">
                  <a:pos x="0" y="1"/>
                </a:cxn>
                <a:cxn ang="0">
                  <a:pos x="737" y="0"/>
                </a:cxn>
              </a:cxnLst>
              <a:pathLst>
                <a:path w="737" h="1">
                  <a:moveTo>
                    <a:pt x="0" y="1"/>
                  </a:moveTo>
                  <a:lnTo>
                    <a:pt x="737" y="0"/>
                  </a:lnTo>
                </a:path>
              </a:pathLst>
            </a:custGeom>
            <a:noFill/>
            <a:ln w="114300" cap="flat" cmpd="sng">
              <a:solidFill>
                <a:srgbClr val="C00000"/>
              </a:solidFill>
              <a:prstDash val="solid"/>
              <a:round/>
              <a:headEnd type="none" w="med" len="med"/>
              <a:tailEnd type="none" w="med" len="med"/>
            </a:ln>
          </p:spPr>
          <p:txBody>
            <a:bodyPr/>
            <a:p>
              <a:endParaRPr lang="zh-CN" altLang="en-US"/>
            </a:p>
          </p:txBody>
        </p:sp>
      </p:grpSp>
      <p:sp>
        <p:nvSpPr>
          <p:cNvPr id="20" name="Freeform 18"/>
          <p:cNvSpPr/>
          <p:nvPr/>
        </p:nvSpPr>
        <p:spPr>
          <a:xfrm>
            <a:off x="5241925" y="2297113"/>
            <a:ext cx="1588" cy="950912"/>
          </a:xfrm>
          <a:custGeom>
            <a:avLst/>
            <a:gdLst/>
            <a:ahLst/>
            <a:cxnLst>
              <a:cxn ang="0">
                <a:pos x="0" y="0"/>
              </a:cxn>
              <a:cxn ang="0">
                <a:pos x="0" y="2147483647"/>
              </a:cxn>
            </a:cxnLst>
            <a:pathLst>
              <a:path w="1" h="599">
                <a:moveTo>
                  <a:pt x="0" y="0"/>
                </a:moveTo>
                <a:lnTo>
                  <a:pt x="0" y="599"/>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21" name="Freeform 19"/>
          <p:cNvSpPr/>
          <p:nvPr/>
        </p:nvSpPr>
        <p:spPr>
          <a:xfrm>
            <a:off x="5184775" y="3190875"/>
            <a:ext cx="785813" cy="1588"/>
          </a:xfrm>
          <a:custGeom>
            <a:avLst/>
            <a:gdLst/>
            <a:ahLst/>
            <a:cxnLst>
              <a:cxn ang="0">
                <a:pos x="0" y="0"/>
              </a:cxn>
              <a:cxn ang="0">
                <a:pos x="2147483647" y="2147483647"/>
              </a:cxn>
            </a:cxnLst>
            <a:pathLst>
              <a:path w="495" h="1">
                <a:moveTo>
                  <a:pt x="0" y="0"/>
                </a:moveTo>
                <a:lnTo>
                  <a:pt x="495" y="1"/>
                </a:lnTo>
              </a:path>
            </a:pathLst>
          </a:custGeom>
          <a:noFill/>
          <a:ln w="114300" cap="flat" cmpd="sng">
            <a:solidFill>
              <a:srgbClr val="C00000"/>
            </a:solidFill>
            <a:prstDash val="solid"/>
            <a:round/>
            <a:headEnd type="none" w="med" len="med"/>
            <a:tailEnd type="none" w="med" len="med"/>
          </a:ln>
        </p:spPr>
        <p:txBody>
          <a:bodyPr/>
          <a:p>
            <a:endParaRPr lang="zh-CN" altLang="en-US"/>
          </a:p>
        </p:txBody>
      </p:sp>
      <p:grpSp>
        <p:nvGrpSpPr>
          <p:cNvPr id="5" name="Group 20"/>
          <p:cNvGrpSpPr/>
          <p:nvPr/>
        </p:nvGrpSpPr>
        <p:grpSpPr>
          <a:xfrm>
            <a:off x="1235075" y="2371725"/>
            <a:ext cx="1162050" cy="1427163"/>
            <a:chOff x="778" y="1676"/>
            <a:chExt cx="732" cy="899"/>
          </a:xfrm>
        </p:grpSpPr>
        <p:sp>
          <p:nvSpPr>
            <p:cNvPr id="76820" name="Freeform 21"/>
            <p:cNvSpPr/>
            <p:nvPr/>
          </p:nvSpPr>
          <p:spPr>
            <a:xfrm>
              <a:off x="831" y="1995"/>
              <a:ext cx="299" cy="580"/>
            </a:xfrm>
            <a:custGeom>
              <a:avLst/>
              <a:gdLst/>
              <a:ahLst/>
              <a:cxnLst>
                <a:cxn ang="0">
                  <a:pos x="0" y="71"/>
                </a:cxn>
                <a:cxn ang="0">
                  <a:pos x="101" y="71"/>
                </a:cxn>
                <a:cxn ang="0">
                  <a:pos x="170" y="495"/>
                </a:cxn>
                <a:cxn ang="0">
                  <a:pos x="299" y="580"/>
                </a:cxn>
              </a:cxnLst>
              <a:pathLst>
                <a:path w="299" h="580">
                  <a:moveTo>
                    <a:pt x="0" y="71"/>
                  </a:moveTo>
                  <a:cubicBezTo>
                    <a:pt x="17" y="71"/>
                    <a:pt x="73" y="0"/>
                    <a:pt x="101" y="71"/>
                  </a:cubicBezTo>
                  <a:cubicBezTo>
                    <a:pt x="129" y="142"/>
                    <a:pt x="137" y="410"/>
                    <a:pt x="170" y="495"/>
                  </a:cubicBezTo>
                  <a:cubicBezTo>
                    <a:pt x="203" y="580"/>
                    <a:pt x="272" y="562"/>
                    <a:pt x="299" y="580"/>
                  </a:cubicBezTo>
                </a:path>
              </a:pathLst>
            </a:custGeom>
            <a:noFill/>
            <a:ln w="57150" cap="flat" cmpd="sng">
              <a:solidFill>
                <a:srgbClr val="C00000"/>
              </a:solidFill>
              <a:prstDash val="solid"/>
              <a:round/>
              <a:headEnd type="none" w="med" len="med"/>
              <a:tailEnd type="triangle" w="med" len="lg"/>
            </a:ln>
          </p:spPr>
          <p:txBody>
            <a:bodyPr/>
            <a:p>
              <a:endParaRPr lang="zh-CN" altLang="en-US"/>
            </a:p>
          </p:txBody>
        </p:sp>
        <p:sp>
          <p:nvSpPr>
            <p:cNvPr id="76821" name="Freeform 22"/>
            <p:cNvSpPr/>
            <p:nvPr/>
          </p:nvSpPr>
          <p:spPr>
            <a:xfrm>
              <a:off x="778" y="1676"/>
              <a:ext cx="732" cy="1"/>
            </a:xfrm>
            <a:custGeom>
              <a:avLst/>
              <a:gdLst/>
              <a:ahLst/>
              <a:cxnLst>
                <a:cxn ang="0">
                  <a:pos x="0" y="0"/>
                </a:cxn>
                <a:cxn ang="0">
                  <a:pos x="732" y="1"/>
                </a:cxn>
              </a:cxnLst>
              <a:pathLst>
                <a:path w="732" h="1">
                  <a:moveTo>
                    <a:pt x="0" y="0"/>
                  </a:moveTo>
                  <a:lnTo>
                    <a:pt x="732" y="1"/>
                  </a:lnTo>
                </a:path>
              </a:pathLst>
            </a:custGeom>
            <a:noFill/>
            <a:ln w="114300" cap="flat" cmpd="sng">
              <a:solidFill>
                <a:srgbClr val="C00000"/>
              </a:solidFill>
              <a:prstDash val="solid"/>
              <a:round/>
              <a:headEnd type="none" w="med" len="med"/>
              <a:tailEnd type="none" w="med" len="med"/>
            </a:ln>
          </p:spPr>
          <p:txBody>
            <a:bodyPr/>
            <a:p>
              <a:endParaRPr lang="zh-CN" altLang="en-US"/>
            </a:p>
          </p:txBody>
        </p:sp>
      </p:grpSp>
      <p:sp>
        <p:nvSpPr>
          <p:cNvPr id="25" name="Freeform 23"/>
          <p:cNvSpPr/>
          <p:nvPr/>
        </p:nvSpPr>
        <p:spPr>
          <a:xfrm>
            <a:off x="2293938" y="3216275"/>
            <a:ext cx="830262" cy="1588"/>
          </a:xfrm>
          <a:custGeom>
            <a:avLst/>
            <a:gdLst/>
            <a:ahLst/>
            <a:cxnLst>
              <a:cxn ang="0">
                <a:pos x="0" y="0"/>
              </a:cxn>
              <a:cxn ang="0">
                <a:pos x="2147483647" y="0"/>
              </a:cxn>
            </a:cxnLst>
            <a:pathLst>
              <a:path w="523" h="1">
                <a:moveTo>
                  <a:pt x="0" y="0"/>
                </a:moveTo>
                <a:lnTo>
                  <a:pt x="523" y="0"/>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26" name="Freeform 24"/>
          <p:cNvSpPr/>
          <p:nvPr/>
        </p:nvSpPr>
        <p:spPr>
          <a:xfrm>
            <a:off x="2347913" y="2319338"/>
            <a:ext cx="3175" cy="925512"/>
          </a:xfrm>
          <a:custGeom>
            <a:avLst/>
            <a:gdLst/>
            <a:ahLst/>
            <a:cxnLst>
              <a:cxn ang="0">
                <a:pos x="0" y="0"/>
              </a:cxn>
              <a:cxn ang="0">
                <a:pos x="2147483647" y="2147483647"/>
              </a:cxn>
            </a:cxnLst>
            <a:pathLst>
              <a:path w="2" h="583">
                <a:moveTo>
                  <a:pt x="0" y="0"/>
                </a:moveTo>
                <a:lnTo>
                  <a:pt x="2" y="583"/>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27" name="Freeform 25"/>
          <p:cNvSpPr/>
          <p:nvPr/>
        </p:nvSpPr>
        <p:spPr>
          <a:xfrm>
            <a:off x="1770063" y="3486150"/>
            <a:ext cx="1162050" cy="1588"/>
          </a:xfrm>
          <a:custGeom>
            <a:avLst/>
            <a:gdLst/>
            <a:ahLst/>
            <a:cxnLst>
              <a:cxn ang="0">
                <a:pos x="0" y="0"/>
              </a:cxn>
              <a:cxn ang="0">
                <a:pos x="2147483647" y="2147483647"/>
              </a:cxn>
            </a:cxnLst>
            <a:pathLst>
              <a:path w="732" h="1">
                <a:moveTo>
                  <a:pt x="0" y="0"/>
                </a:moveTo>
                <a:lnTo>
                  <a:pt x="732" y="1"/>
                </a:lnTo>
              </a:path>
            </a:pathLst>
          </a:custGeom>
          <a:noFill/>
          <a:ln w="114300" cap="flat" cmpd="sng">
            <a:solidFill>
              <a:schemeClr val="tx1"/>
            </a:solidFill>
            <a:prstDash val="solid"/>
            <a:round/>
            <a:headEnd type="none" w="med" len="med"/>
            <a:tailEnd type="none" w="med" len="med"/>
          </a:ln>
        </p:spPr>
        <p:txBody>
          <a:bodyPr/>
          <a:p>
            <a:endParaRPr lang="zh-CN" altLang="en-US"/>
          </a:p>
        </p:txBody>
      </p:sp>
      <p:sp>
        <p:nvSpPr>
          <p:cNvPr id="28" name="Freeform 26"/>
          <p:cNvSpPr/>
          <p:nvPr/>
        </p:nvSpPr>
        <p:spPr>
          <a:xfrm>
            <a:off x="2874963" y="3433763"/>
            <a:ext cx="3175" cy="925512"/>
          </a:xfrm>
          <a:custGeom>
            <a:avLst/>
            <a:gdLst/>
            <a:ahLst/>
            <a:cxnLst>
              <a:cxn ang="0">
                <a:pos x="0" y="0"/>
              </a:cxn>
              <a:cxn ang="0">
                <a:pos x="2147483647" y="2147483647"/>
              </a:cxn>
            </a:cxnLst>
            <a:pathLst>
              <a:path w="2" h="583">
                <a:moveTo>
                  <a:pt x="0" y="0"/>
                </a:moveTo>
                <a:lnTo>
                  <a:pt x="2" y="583"/>
                </a:lnTo>
              </a:path>
            </a:pathLst>
          </a:custGeom>
          <a:noFill/>
          <a:ln w="114300" cap="flat" cmpd="sng">
            <a:solidFill>
              <a:schemeClr val="tx1"/>
            </a:solidFill>
            <a:prstDash val="solid"/>
            <a:round/>
            <a:headEnd type="none" w="med" len="med"/>
            <a:tailEnd type="none" w="med" len="med"/>
          </a:ln>
        </p:spPr>
        <p:txBody>
          <a:bodyPr/>
          <a:p>
            <a:endParaRPr lang="zh-CN" altLang="en-US"/>
          </a:p>
        </p:txBody>
      </p:sp>
      <p:sp>
        <p:nvSpPr>
          <p:cNvPr id="29" name="Freeform 27"/>
          <p:cNvSpPr/>
          <p:nvPr/>
        </p:nvSpPr>
        <p:spPr>
          <a:xfrm>
            <a:off x="1820863" y="3454400"/>
            <a:ext cx="1587" cy="904875"/>
          </a:xfrm>
          <a:custGeom>
            <a:avLst/>
            <a:gdLst/>
            <a:ahLst/>
            <a:cxnLst>
              <a:cxn ang="0">
                <a:pos x="0" y="0"/>
              </a:cxn>
              <a:cxn ang="0">
                <a:pos x="0" y="2147483647"/>
              </a:cxn>
            </a:cxnLst>
            <a:pathLst>
              <a:path w="1" h="570">
                <a:moveTo>
                  <a:pt x="0" y="0"/>
                </a:moveTo>
                <a:lnTo>
                  <a:pt x="0" y="570"/>
                </a:lnTo>
              </a:path>
            </a:pathLst>
          </a:custGeom>
          <a:noFill/>
          <a:ln w="114300" cap="flat" cmpd="sng">
            <a:solidFill>
              <a:schemeClr val="tx1"/>
            </a:solidFill>
            <a:prstDash val="solid"/>
            <a:round/>
            <a:headEnd type="none" w="med" len="med"/>
            <a:tailEnd type="none" w="med" len="med"/>
          </a:ln>
        </p:spPr>
        <p:txBody>
          <a:bodyPr/>
          <a:p>
            <a:endParaRPr lang="zh-CN" altLang="en-US"/>
          </a:p>
        </p:txBody>
      </p:sp>
      <p:grpSp>
        <p:nvGrpSpPr>
          <p:cNvPr id="9" name="Group 28"/>
          <p:cNvGrpSpPr/>
          <p:nvPr/>
        </p:nvGrpSpPr>
        <p:grpSpPr>
          <a:xfrm>
            <a:off x="857250" y="3200400"/>
            <a:ext cx="990600" cy="1108075"/>
            <a:chOff x="540" y="2198"/>
            <a:chExt cx="624" cy="698"/>
          </a:xfrm>
        </p:grpSpPr>
        <p:sp>
          <p:nvSpPr>
            <p:cNvPr id="76828" name="Freeform 29"/>
            <p:cNvSpPr/>
            <p:nvPr/>
          </p:nvSpPr>
          <p:spPr>
            <a:xfrm>
              <a:off x="540" y="2198"/>
              <a:ext cx="311" cy="1"/>
            </a:xfrm>
            <a:custGeom>
              <a:avLst/>
              <a:gdLst/>
              <a:ahLst/>
              <a:cxnLst>
                <a:cxn ang="0">
                  <a:pos x="311" y="0"/>
                </a:cxn>
                <a:cxn ang="0">
                  <a:pos x="0" y="1"/>
                </a:cxn>
              </a:cxnLst>
              <a:pathLst>
                <a:path w="311" h="1">
                  <a:moveTo>
                    <a:pt x="311" y="0"/>
                  </a:moveTo>
                  <a:lnTo>
                    <a:pt x="0" y="1"/>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76829" name="Line 30"/>
            <p:cNvSpPr/>
            <p:nvPr/>
          </p:nvSpPr>
          <p:spPr>
            <a:xfrm>
              <a:off x="563" y="2896"/>
              <a:ext cx="601" cy="0"/>
            </a:xfrm>
            <a:prstGeom prst="line">
              <a:avLst/>
            </a:prstGeom>
            <a:ln w="114300" cap="flat" cmpd="sng">
              <a:solidFill>
                <a:schemeClr val="tx1"/>
              </a:solidFill>
              <a:prstDash val="solid"/>
              <a:round/>
              <a:headEnd type="none" w="med" len="med"/>
              <a:tailEnd type="none" w="med" len="med"/>
            </a:ln>
          </p:spPr>
        </p:sp>
      </p:grpSp>
      <p:grpSp>
        <p:nvGrpSpPr>
          <p:cNvPr id="10" name="Group 31"/>
          <p:cNvGrpSpPr/>
          <p:nvPr/>
        </p:nvGrpSpPr>
        <p:grpSpPr>
          <a:xfrm>
            <a:off x="3703638" y="3209925"/>
            <a:ext cx="992187" cy="1098550"/>
            <a:chOff x="2333" y="2204"/>
            <a:chExt cx="625" cy="692"/>
          </a:xfrm>
        </p:grpSpPr>
        <p:sp>
          <p:nvSpPr>
            <p:cNvPr id="76831" name="Freeform 32"/>
            <p:cNvSpPr/>
            <p:nvPr/>
          </p:nvSpPr>
          <p:spPr>
            <a:xfrm>
              <a:off x="2333" y="2204"/>
              <a:ext cx="332" cy="1"/>
            </a:xfrm>
            <a:custGeom>
              <a:avLst/>
              <a:gdLst/>
              <a:ahLst/>
              <a:cxnLst>
                <a:cxn ang="0">
                  <a:pos x="332" y="0"/>
                </a:cxn>
                <a:cxn ang="0">
                  <a:pos x="0" y="1"/>
                </a:cxn>
              </a:cxnLst>
              <a:pathLst>
                <a:path w="332" h="1">
                  <a:moveTo>
                    <a:pt x="332" y="0"/>
                  </a:moveTo>
                  <a:lnTo>
                    <a:pt x="0" y="1"/>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76832" name="Line 33"/>
            <p:cNvSpPr/>
            <p:nvPr/>
          </p:nvSpPr>
          <p:spPr>
            <a:xfrm>
              <a:off x="2357" y="2896"/>
              <a:ext cx="601" cy="0"/>
            </a:xfrm>
            <a:prstGeom prst="line">
              <a:avLst/>
            </a:prstGeom>
            <a:ln w="114300" cap="flat" cmpd="sng">
              <a:solidFill>
                <a:schemeClr val="tx1"/>
              </a:solidFill>
              <a:prstDash val="solid"/>
              <a:round/>
              <a:headEnd type="none" w="med" len="med"/>
              <a:tailEnd type="none" w="med" len="med"/>
            </a:ln>
          </p:spPr>
        </p:sp>
      </p:grpSp>
      <p:sp>
        <p:nvSpPr>
          <p:cNvPr id="36" name="Line 34"/>
          <p:cNvSpPr/>
          <p:nvPr/>
        </p:nvSpPr>
        <p:spPr>
          <a:xfrm>
            <a:off x="2824163" y="4308475"/>
            <a:ext cx="539750" cy="0"/>
          </a:xfrm>
          <a:prstGeom prst="line">
            <a:avLst/>
          </a:prstGeom>
          <a:ln w="114300" cap="flat" cmpd="sng">
            <a:solidFill>
              <a:schemeClr val="tx1"/>
            </a:solidFill>
            <a:prstDash val="solid"/>
            <a:round/>
            <a:headEnd type="none" w="med" len="med"/>
            <a:tailEnd type="none" w="med" len="med"/>
          </a:ln>
        </p:spPr>
      </p:sp>
      <p:sp>
        <p:nvSpPr>
          <p:cNvPr id="37" name="Freeform 35"/>
          <p:cNvSpPr/>
          <p:nvPr/>
        </p:nvSpPr>
        <p:spPr>
          <a:xfrm>
            <a:off x="4584700" y="3486150"/>
            <a:ext cx="1162050" cy="1588"/>
          </a:xfrm>
          <a:custGeom>
            <a:avLst/>
            <a:gdLst/>
            <a:ahLst/>
            <a:cxnLst>
              <a:cxn ang="0">
                <a:pos x="0" y="0"/>
              </a:cxn>
              <a:cxn ang="0">
                <a:pos x="2147483647" y="2147483647"/>
              </a:cxn>
            </a:cxnLst>
            <a:pathLst>
              <a:path w="732" h="1">
                <a:moveTo>
                  <a:pt x="0" y="0"/>
                </a:moveTo>
                <a:lnTo>
                  <a:pt x="732" y="1"/>
                </a:lnTo>
              </a:path>
            </a:pathLst>
          </a:custGeom>
          <a:noFill/>
          <a:ln w="114300" cap="flat" cmpd="sng">
            <a:solidFill>
              <a:schemeClr val="tx1"/>
            </a:solidFill>
            <a:prstDash val="solid"/>
            <a:round/>
            <a:headEnd type="none" w="med" len="med"/>
            <a:tailEnd type="none" w="med" len="med"/>
          </a:ln>
        </p:spPr>
        <p:txBody>
          <a:bodyPr/>
          <a:p>
            <a:endParaRPr lang="zh-CN" altLang="en-US"/>
          </a:p>
        </p:txBody>
      </p:sp>
      <p:sp>
        <p:nvSpPr>
          <p:cNvPr id="38" name="Freeform 36"/>
          <p:cNvSpPr/>
          <p:nvPr/>
        </p:nvSpPr>
        <p:spPr>
          <a:xfrm>
            <a:off x="5694363" y="3433763"/>
            <a:ext cx="3175" cy="925512"/>
          </a:xfrm>
          <a:custGeom>
            <a:avLst/>
            <a:gdLst/>
            <a:ahLst/>
            <a:cxnLst>
              <a:cxn ang="0">
                <a:pos x="0" y="0"/>
              </a:cxn>
              <a:cxn ang="0">
                <a:pos x="2147483647" y="2147483647"/>
              </a:cxn>
            </a:cxnLst>
            <a:pathLst>
              <a:path w="2" h="583">
                <a:moveTo>
                  <a:pt x="0" y="0"/>
                </a:moveTo>
                <a:lnTo>
                  <a:pt x="2" y="583"/>
                </a:lnTo>
              </a:path>
            </a:pathLst>
          </a:custGeom>
          <a:noFill/>
          <a:ln w="114300" cap="flat" cmpd="sng">
            <a:solidFill>
              <a:schemeClr val="tx1"/>
            </a:solidFill>
            <a:prstDash val="solid"/>
            <a:round/>
            <a:headEnd type="none" w="med" len="med"/>
            <a:tailEnd type="none" w="med" len="med"/>
          </a:ln>
        </p:spPr>
        <p:txBody>
          <a:bodyPr/>
          <a:p>
            <a:endParaRPr lang="zh-CN" altLang="en-US"/>
          </a:p>
        </p:txBody>
      </p:sp>
      <p:sp>
        <p:nvSpPr>
          <p:cNvPr id="39" name="Freeform 37"/>
          <p:cNvSpPr/>
          <p:nvPr/>
        </p:nvSpPr>
        <p:spPr>
          <a:xfrm>
            <a:off x="4640263" y="3444875"/>
            <a:ext cx="1587" cy="904875"/>
          </a:xfrm>
          <a:custGeom>
            <a:avLst/>
            <a:gdLst/>
            <a:ahLst/>
            <a:cxnLst>
              <a:cxn ang="0">
                <a:pos x="0" y="0"/>
              </a:cxn>
              <a:cxn ang="0">
                <a:pos x="0" y="2147483647"/>
              </a:cxn>
            </a:cxnLst>
            <a:pathLst>
              <a:path w="1" h="570">
                <a:moveTo>
                  <a:pt x="0" y="0"/>
                </a:moveTo>
                <a:lnTo>
                  <a:pt x="0" y="570"/>
                </a:lnTo>
              </a:path>
            </a:pathLst>
          </a:custGeom>
          <a:noFill/>
          <a:ln w="114300" cap="flat" cmpd="sng">
            <a:solidFill>
              <a:schemeClr val="tx1"/>
            </a:solidFill>
            <a:prstDash val="solid"/>
            <a:round/>
            <a:headEnd type="none" w="med" len="med"/>
            <a:tailEnd type="none" w="med" len="med"/>
          </a:ln>
        </p:spPr>
        <p:txBody>
          <a:bodyPr/>
          <a:p>
            <a:endParaRPr lang="zh-CN" altLang="en-US"/>
          </a:p>
        </p:txBody>
      </p:sp>
      <p:sp>
        <p:nvSpPr>
          <p:cNvPr id="40" name="Line 38"/>
          <p:cNvSpPr/>
          <p:nvPr/>
        </p:nvSpPr>
        <p:spPr>
          <a:xfrm>
            <a:off x="5645150" y="4308475"/>
            <a:ext cx="539750" cy="0"/>
          </a:xfrm>
          <a:prstGeom prst="line">
            <a:avLst/>
          </a:prstGeom>
          <a:ln w="114300" cap="flat" cmpd="sng">
            <a:solidFill>
              <a:schemeClr val="tx1"/>
            </a:solidFill>
            <a:prstDash val="solid"/>
            <a:round/>
            <a:headEnd type="none" w="med" len="med"/>
            <a:tailEnd type="none" w="med" len="med"/>
          </a:ln>
        </p:spPr>
      </p:sp>
      <p:sp>
        <p:nvSpPr>
          <p:cNvPr id="41" name="Freeform 39"/>
          <p:cNvSpPr/>
          <p:nvPr/>
        </p:nvSpPr>
        <p:spPr>
          <a:xfrm>
            <a:off x="6908800" y="2354263"/>
            <a:ext cx="1588" cy="904875"/>
          </a:xfrm>
          <a:custGeom>
            <a:avLst/>
            <a:gdLst/>
            <a:ahLst/>
            <a:cxnLst>
              <a:cxn ang="0">
                <a:pos x="0" y="0"/>
              </a:cxn>
              <a:cxn ang="0">
                <a:pos x="0" y="2147483647"/>
              </a:cxn>
            </a:cxnLst>
            <a:pathLst>
              <a:path w="1" h="570">
                <a:moveTo>
                  <a:pt x="0" y="0"/>
                </a:moveTo>
                <a:lnTo>
                  <a:pt x="0" y="570"/>
                </a:lnTo>
              </a:path>
            </a:pathLst>
          </a:custGeom>
          <a:noFill/>
          <a:ln w="114300" cap="flat" cmpd="sng">
            <a:solidFill>
              <a:srgbClr val="C00000"/>
            </a:solidFill>
            <a:prstDash val="solid"/>
            <a:round/>
            <a:headEnd type="none" w="med" len="med"/>
            <a:tailEnd type="none" w="med" len="med"/>
          </a:ln>
        </p:spPr>
        <p:txBody>
          <a:bodyPr/>
          <a:p>
            <a:endParaRPr lang="zh-CN" altLang="en-US"/>
          </a:p>
        </p:txBody>
      </p:sp>
      <p:grpSp>
        <p:nvGrpSpPr>
          <p:cNvPr id="11" name="Group 40"/>
          <p:cNvGrpSpPr/>
          <p:nvPr/>
        </p:nvGrpSpPr>
        <p:grpSpPr>
          <a:xfrm>
            <a:off x="6851650" y="2371725"/>
            <a:ext cx="1162050" cy="1427163"/>
            <a:chOff x="4314" y="1676"/>
            <a:chExt cx="732" cy="899"/>
          </a:xfrm>
        </p:grpSpPr>
        <p:sp>
          <p:nvSpPr>
            <p:cNvPr id="76840" name="Freeform 41"/>
            <p:cNvSpPr/>
            <p:nvPr/>
          </p:nvSpPr>
          <p:spPr>
            <a:xfrm>
              <a:off x="4379" y="1995"/>
              <a:ext cx="299" cy="580"/>
            </a:xfrm>
            <a:custGeom>
              <a:avLst/>
              <a:gdLst/>
              <a:ahLst/>
              <a:cxnLst>
                <a:cxn ang="0">
                  <a:pos x="0" y="71"/>
                </a:cxn>
                <a:cxn ang="0">
                  <a:pos x="101" y="71"/>
                </a:cxn>
                <a:cxn ang="0">
                  <a:pos x="170" y="495"/>
                </a:cxn>
                <a:cxn ang="0">
                  <a:pos x="299" y="580"/>
                </a:cxn>
              </a:cxnLst>
              <a:pathLst>
                <a:path w="299" h="580">
                  <a:moveTo>
                    <a:pt x="0" y="71"/>
                  </a:moveTo>
                  <a:cubicBezTo>
                    <a:pt x="17" y="71"/>
                    <a:pt x="73" y="0"/>
                    <a:pt x="101" y="71"/>
                  </a:cubicBezTo>
                  <a:cubicBezTo>
                    <a:pt x="129" y="142"/>
                    <a:pt x="137" y="410"/>
                    <a:pt x="170" y="495"/>
                  </a:cubicBezTo>
                  <a:cubicBezTo>
                    <a:pt x="203" y="580"/>
                    <a:pt x="272" y="562"/>
                    <a:pt x="299" y="580"/>
                  </a:cubicBezTo>
                </a:path>
              </a:pathLst>
            </a:custGeom>
            <a:noFill/>
            <a:ln w="57150" cap="flat" cmpd="sng">
              <a:solidFill>
                <a:srgbClr val="C00000"/>
              </a:solidFill>
              <a:prstDash val="solid"/>
              <a:round/>
              <a:headEnd type="none" w="med" len="med"/>
              <a:tailEnd type="triangle" w="med" len="lg"/>
            </a:ln>
          </p:spPr>
          <p:txBody>
            <a:bodyPr/>
            <a:p>
              <a:endParaRPr lang="zh-CN" altLang="en-US"/>
            </a:p>
          </p:txBody>
        </p:sp>
        <p:sp>
          <p:nvSpPr>
            <p:cNvPr id="76841" name="Freeform 42"/>
            <p:cNvSpPr/>
            <p:nvPr/>
          </p:nvSpPr>
          <p:spPr>
            <a:xfrm>
              <a:off x="4314" y="1676"/>
              <a:ext cx="732" cy="1"/>
            </a:xfrm>
            <a:custGeom>
              <a:avLst/>
              <a:gdLst/>
              <a:ahLst/>
              <a:cxnLst>
                <a:cxn ang="0">
                  <a:pos x="0" y="0"/>
                </a:cxn>
                <a:cxn ang="0">
                  <a:pos x="732" y="1"/>
                </a:cxn>
              </a:cxnLst>
              <a:pathLst>
                <a:path w="732" h="1">
                  <a:moveTo>
                    <a:pt x="0" y="0"/>
                  </a:moveTo>
                  <a:lnTo>
                    <a:pt x="732" y="1"/>
                  </a:lnTo>
                </a:path>
              </a:pathLst>
            </a:custGeom>
            <a:noFill/>
            <a:ln w="114300" cap="flat" cmpd="sng">
              <a:solidFill>
                <a:srgbClr val="C00000"/>
              </a:solidFill>
              <a:prstDash val="solid"/>
              <a:round/>
              <a:headEnd type="none" w="med" len="med"/>
              <a:tailEnd type="none" w="med" len="med"/>
            </a:ln>
          </p:spPr>
          <p:txBody>
            <a:bodyPr/>
            <a:p>
              <a:endParaRPr lang="zh-CN" altLang="en-US"/>
            </a:p>
          </p:txBody>
        </p:sp>
      </p:grpSp>
      <p:sp>
        <p:nvSpPr>
          <p:cNvPr id="45" name="Freeform 43"/>
          <p:cNvSpPr/>
          <p:nvPr/>
        </p:nvSpPr>
        <p:spPr>
          <a:xfrm>
            <a:off x="7980363" y="2319338"/>
            <a:ext cx="3175" cy="925512"/>
          </a:xfrm>
          <a:custGeom>
            <a:avLst/>
            <a:gdLst/>
            <a:ahLst/>
            <a:cxnLst>
              <a:cxn ang="0">
                <a:pos x="0" y="0"/>
              </a:cxn>
              <a:cxn ang="0">
                <a:pos x="2147483647" y="2147483647"/>
              </a:cxn>
            </a:cxnLst>
            <a:pathLst>
              <a:path w="2" h="583">
                <a:moveTo>
                  <a:pt x="0" y="0"/>
                </a:moveTo>
                <a:lnTo>
                  <a:pt x="2" y="583"/>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46" name="Freeform 44"/>
          <p:cNvSpPr/>
          <p:nvPr/>
        </p:nvSpPr>
        <p:spPr>
          <a:xfrm>
            <a:off x="7391400" y="3486150"/>
            <a:ext cx="1162050" cy="1588"/>
          </a:xfrm>
          <a:custGeom>
            <a:avLst/>
            <a:gdLst/>
            <a:ahLst/>
            <a:cxnLst>
              <a:cxn ang="0">
                <a:pos x="0" y="0"/>
              </a:cxn>
              <a:cxn ang="0">
                <a:pos x="2147483647" y="2147483647"/>
              </a:cxn>
            </a:cxnLst>
            <a:pathLst>
              <a:path w="732" h="1">
                <a:moveTo>
                  <a:pt x="0" y="0"/>
                </a:moveTo>
                <a:lnTo>
                  <a:pt x="732" y="1"/>
                </a:lnTo>
              </a:path>
            </a:pathLst>
          </a:custGeom>
          <a:noFill/>
          <a:ln w="114300" cap="flat" cmpd="sng">
            <a:solidFill>
              <a:schemeClr val="tx1"/>
            </a:solidFill>
            <a:prstDash val="solid"/>
            <a:round/>
            <a:headEnd type="none" w="med" len="med"/>
            <a:tailEnd type="none" w="med" len="med"/>
          </a:ln>
        </p:spPr>
        <p:txBody>
          <a:bodyPr/>
          <a:p>
            <a:endParaRPr lang="zh-CN" altLang="en-US"/>
          </a:p>
        </p:txBody>
      </p:sp>
      <p:sp>
        <p:nvSpPr>
          <p:cNvPr id="47" name="Freeform 45"/>
          <p:cNvSpPr/>
          <p:nvPr/>
        </p:nvSpPr>
        <p:spPr>
          <a:xfrm>
            <a:off x="8513763" y="3433763"/>
            <a:ext cx="3175" cy="925512"/>
          </a:xfrm>
          <a:custGeom>
            <a:avLst/>
            <a:gdLst/>
            <a:ahLst/>
            <a:cxnLst>
              <a:cxn ang="0">
                <a:pos x="0" y="0"/>
              </a:cxn>
              <a:cxn ang="0">
                <a:pos x="2147483647" y="2147483647"/>
              </a:cxn>
            </a:cxnLst>
            <a:pathLst>
              <a:path w="2" h="583">
                <a:moveTo>
                  <a:pt x="0" y="0"/>
                </a:moveTo>
                <a:lnTo>
                  <a:pt x="2" y="583"/>
                </a:lnTo>
              </a:path>
            </a:pathLst>
          </a:custGeom>
          <a:noFill/>
          <a:ln w="114300" cap="flat" cmpd="sng">
            <a:solidFill>
              <a:schemeClr val="tx1"/>
            </a:solidFill>
            <a:prstDash val="solid"/>
            <a:round/>
            <a:headEnd type="none" w="med" len="med"/>
            <a:tailEnd type="none" w="med" len="med"/>
          </a:ln>
        </p:spPr>
        <p:txBody>
          <a:bodyPr/>
          <a:p>
            <a:endParaRPr lang="zh-CN" altLang="en-US"/>
          </a:p>
        </p:txBody>
      </p:sp>
      <p:sp>
        <p:nvSpPr>
          <p:cNvPr id="48" name="Freeform 46"/>
          <p:cNvSpPr/>
          <p:nvPr/>
        </p:nvSpPr>
        <p:spPr>
          <a:xfrm>
            <a:off x="7442200" y="3454400"/>
            <a:ext cx="1588" cy="904875"/>
          </a:xfrm>
          <a:custGeom>
            <a:avLst/>
            <a:gdLst/>
            <a:ahLst/>
            <a:cxnLst>
              <a:cxn ang="0">
                <a:pos x="0" y="0"/>
              </a:cxn>
              <a:cxn ang="0">
                <a:pos x="0" y="2147483647"/>
              </a:cxn>
            </a:cxnLst>
            <a:pathLst>
              <a:path w="1" h="570">
                <a:moveTo>
                  <a:pt x="0" y="0"/>
                </a:moveTo>
                <a:lnTo>
                  <a:pt x="0" y="570"/>
                </a:lnTo>
              </a:path>
            </a:pathLst>
          </a:custGeom>
          <a:noFill/>
          <a:ln w="114300" cap="flat" cmpd="sng">
            <a:solidFill>
              <a:schemeClr val="tx1"/>
            </a:solidFill>
            <a:prstDash val="solid"/>
            <a:round/>
            <a:headEnd type="none" w="med" len="med"/>
            <a:tailEnd type="none" w="med" len="med"/>
          </a:ln>
        </p:spPr>
        <p:txBody>
          <a:bodyPr/>
          <a:p>
            <a:endParaRPr lang="zh-CN" altLang="en-US"/>
          </a:p>
        </p:txBody>
      </p:sp>
      <p:grpSp>
        <p:nvGrpSpPr>
          <p:cNvPr id="12" name="Group 47"/>
          <p:cNvGrpSpPr/>
          <p:nvPr/>
        </p:nvGrpSpPr>
        <p:grpSpPr>
          <a:xfrm>
            <a:off x="6470650" y="3200400"/>
            <a:ext cx="996950" cy="1108075"/>
            <a:chOff x="4076" y="2198"/>
            <a:chExt cx="628" cy="698"/>
          </a:xfrm>
        </p:grpSpPr>
        <p:sp>
          <p:nvSpPr>
            <p:cNvPr id="76847" name="Freeform 48"/>
            <p:cNvSpPr/>
            <p:nvPr/>
          </p:nvSpPr>
          <p:spPr>
            <a:xfrm>
              <a:off x="4076" y="2198"/>
              <a:ext cx="311" cy="1"/>
            </a:xfrm>
            <a:custGeom>
              <a:avLst/>
              <a:gdLst/>
              <a:ahLst/>
              <a:cxnLst>
                <a:cxn ang="0">
                  <a:pos x="311" y="0"/>
                </a:cxn>
                <a:cxn ang="0">
                  <a:pos x="0" y="1"/>
                </a:cxn>
              </a:cxnLst>
              <a:pathLst>
                <a:path w="311" h="1">
                  <a:moveTo>
                    <a:pt x="311" y="0"/>
                  </a:moveTo>
                  <a:lnTo>
                    <a:pt x="0" y="1"/>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76848" name="Line 49"/>
            <p:cNvSpPr/>
            <p:nvPr/>
          </p:nvSpPr>
          <p:spPr>
            <a:xfrm>
              <a:off x="4103" y="2896"/>
              <a:ext cx="601" cy="0"/>
            </a:xfrm>
            <a:prstGeom prst="line">
              <a:avLst/>
            </a:prstGeom>
            <a:ln w="114300" cap="flat" cmpd="sng">
              <a:solidFill>
                <a:schemeClr val="tx1"/>
              </a:solidFill>
              <a:prstDash val="solid"/>
              <a:round/>
              <a:headEnd type="none" w="med" len="med"/>
              <a:tailEnd type="none" w="med" len="med"/>
            </a:ln>
          </p:spPr>
        </p:sp>
      </p:grpSp>
      <p:sp>
        <p:nvSpPr>
          <p:cNvPr id="52" name="Line 50"/>
          <p:cNvSpPr/>
          <p:nvPr/>
        </p:nvSpPr>
        <p:spPr>
          <a:xfrm>
            <a:off x="8462963" y="4308475"/>
            <a:ext cx="539750" cy="0"/>
          </a:xfrm>
          <a:prstGeom prst="line">
            <a:avLst/>
          </a:prstGeom>
          <a:ln w="114300" cap="flat" cmpd="sng">
            <a:solidFill>
              <a:schemeClr val="tx1"/>
            </a:solidFill>
            <a:prstDash val="solid"/>
            <a:round/>
            <a:headEnd type="none" w="med" len="med"/>
            <a:tailEnd type="none" w="med" len="med"/>
          </a:ln>
        </p:spPr>
      </p:sp>
      <p:sp>
        <p:nvSpPr>
          <p:cNvPr id="53" name="Freeform 51"/>
          <p:cNvSpPr/>
          <p:nvPr/>
        </p:nvSpPr>
        <p:spPr>
          <a:xfrm>
            <a:off x="7493000" y="2609850"/>
            <a:ext cx="508000" cy="1365250"/>
          </a:xfrm>
          <a:custGeom>
            <a:avLst/>
            <a:gdLst/>
            <a:ahLst/>
            <a:cxnLst>
              <a:cxn ang="0">
                <a:pos x="0" y="2147483647"/>
              </a:cxn>
              <a:cxn ang="0">
                <a:pos x="2147483647" y="2147483647"/>
              </a:cxn>
              <a:cxn ang="0">
                <a:pos x="2147483647" y="2147483647"/>
              </a:cxn>
              <a:cxn ang="0">
                <a:pos x="2147483647" y="2147483647"/>
              </a:cxn>
            </a:cxnLst>
            <a:pathLst>
              <a:path w="320" h="860">
                <a:moveTo>
                  <a:pt x="0" y="754"/>
                </a:moveTo>
                <a:cubicBezTo>
                  <a:pt x="16" y="754"/>
                  <a:pt x="53" y="860"/>
                  <a:pt x="91" y="752"/>
                </a:cubicBezTo>
                <a:cubicBezTo>
                  <a:pt x="129" y="644"/>
                  <a:pt x="192" y="212"/>
                  <a:pt x="230" y="106"/>
                </a:cubicBezTo>
                <a:cubicBezTo>
                  <a:pt x="268" y="0"/>
                  <a:pt x="301" y="112"/>
                  <a:pt x="320" y="114"/>
                </a:cubicBezTo>
              </a:path>
            </a:pathLst>
          </a:custGeom>
          <a:noFill/>
          <a:ln w="57150" cap="flat" cmpd="sng">
            <a:solidFill>
              <a:srgbClr val="C00000"/>
            </a:solidFill>
            <a:prstDash val="solid"/>
            <a:round/>
            <a:headEnd type="none" w="med" len="med"/>
            <a:tailEnd type="triangle" w="med" len="lg"/>
          </a:ln>
        </p:spPr>
        <p:txBody>
          <a:bodyPr/>
          <a:p>
            <a:endParaRPr lang="zh-CN" altLang="en-US"/>
          </a:p>
        </p:txBody>
      </p:sp>
      <p:grpSp>
        <p:nvGrpSpPr>
          <p:cNvPr id="13" name="Group 52"/>
          <p:cNvGrpSpPr/>
          <p:nvPr/>
        </p:nvGrpSpPr>
        <p:grpSpPr>
          <a:xfrm>
            <a:off x="8012113" y="2708275"/>
            <a:ext cx="827087" cy="1193800"/>
            <a:chOff x="4960" y="1888"/>
            <a:chExt cx="521" cy="752"/>
          </a:xfrm>
        </p:grpSpPr>
        <p:sp>
          <p:nvSpPr>
            <p:cNvPr id="76852" name="Freeform 53"/>
            <p:cNvSpPr/>
            <p:nvPr/>
          </p:nvSpPr>
          <p:spPr>
            <a:xfrm>
              <a:off x="4960" y="2188"/>
              <a:ext cx="521" cy="2"/>
            </a:xfrm>
            <a:custGeom>
              <a:avLst/>
              <a:gdLst/>
              <a:ahLst/>
              <a:cxnLst>
                <a:cxn ang="0">
                  <a:pos x="0" y="2"/>
                </a:cxn>
                <a:cxn ang="0">
                  <a:pos x="521" y="0"/>
                </a:cxn>
              </a:cxnLst>
              <a:pathLst>
                <a:path w="521" h="2">
                  <a:moveTo>
                    <a:pt x="0" y="2"/>
                  </a:moveTo>
                  <a:lnTo>
                    <a:pt x="521" y="0"/>
                  </a:lnTo>
                </a:path>
              </a:pathLst>
            </a:custGeom>
            <a:noFill/>
            <a:ln w="114300" cap="flat" cmpd="sng">
              <a:solidFill>
                <a:srgbClr val="C00000"/>
              </a:solidFill>
              <a:prstDash val="solid"/>
              <a:round/>
              <a:headEnd type="none" w="med" len="med"/>
              <a:tailEnd type="none" w="med" len="med"/>
            </a:ln>
          </p:spPr>
          <p:txBody>
            <a:bodyPr/>
            <a:p>
              <a:endParaRPr lang="zh-CN" altLang="en-US"/>
            </a:p>
          </p:txBody>
        </p:sp>
        <p:sp>
          <p:nvSpPr>
            <p:cNvPr id="76853" name="Freeform 54"/>
            <p:cNvSpPr/>
            <p:nvPr/>
          </p:nvSpPr>
          <p:spPr>
            <a:xfrm>
              <a:off x="4976" y="1888"/>
              <a:ext cx="313" cy="752"/>
            </a:xfrm>
            <a:custGeom>
              <a:avLst/>
              <a:gdLst/>
              <a:ahLst/>
              <a:cxnLst>
                <a:cxn ang="0">
                  <a:pos x="0" y="111"/>
                </a:cxn>
                <a:cxn ang="0">
                  <a:pos x="118" y="89"/>
                </a:cxn>
                <a:cxn ang="0">
                  <a:pos x="180" y="645"/>
                </a:cxn>
                <a:cxn ang="0">
                  <a:pos x="294" y="729"/>
                </a:cxn>
                <a:cxn ang="0">
                  <a:pos x="295" y="750"/>
                </a:cxn>
              </a:cxnLst>
              <a:pathLst>
                <a:path w="313" h="752">
                  <a:moveTo>
                    <a:pt x="0" y="111"/>
                  </a:moveTo>
                  <a:cubicBezTo>
                    <a:pt x="19" y="107"/>
                    <a:pt x="88" y="0"/>
                    <a:pt x="118" y="89"/>
                  </a:cubicBezTo>
                  <a:cubicBezTo>
                    <a:pt x="148" y="178"/>
                    <a:pt x="151" y="538"/>
                    <a:pt x="180" y="645"/>
                  </a:cubicBezTo>
                  <a:cubicBezTo>
                    <a:pt x="209" y="752"/>
                    <a:pt x="275" y="711"/>
                    <a:pt x="294" y="729"/>
                  </a:cubicBezTo>
                  <a:cubicBezTo>
                    <a:pt x="313" y="747"/>
                    <a:pt x="295" y="746"/>
                    <a:pt x="295" y="750"/>
                  </a:cubicBezTo>
                </a:path>
              </a:pathLst>
            </a:custGeom>
            <a:noFill/>
            <a:ln w="57150" cap="flat" cmpd="sng">
              <a:solidFill>
                <a:srgbClr val="C00000"/>
              </a:solidFill>
              <a:prstDash val="solid"/>
              <a:round/>
              <a:headEnd type="none" w="med" len="med"/>
              <a:tailEnd type="triangle" w="med" len="lg"/>
            </a:ln>
          </p:spPr>
          <p:txBody>
            <a:bodyPr/>
            <a:p>
              <a:endParaRPr lang="zh-CN" altLang="en-US"/>
            </a:p>
          </p:txBody>
        </p:sp>
      </p:grpSp>
      <p:sp>
        <p:nvSpPr>
          <p:cNvPr id="57" name="Freeform 55"/>
          <p:cNvSpPr/>
          <p:nvPr/>
        </p:nvSpPr>
        <p:spPr>
          <a:xfrm>
            <a:off x="4692650" y="2606675"/>
            <a:ext cx="550863" cy="1301750"/>
          </a:xfrm>
          <a:custGeom>
            <a:avLst/>
            <a:gdLst/>
            <a:ahLst/>
            <a:cxnLst>
              <a:cxn ang="0">
                <a:pos x="0" y="2147483647"/>
              </a:cxn>
              <a:cxn ang="0">
                <a:pos x="2147483647" y="2147483647"/>
              </a:cxn>
              <a:cxn ang="0">
                <a:pos x="2147483647" y="2147483647"/>
              </a:cxn>
              <a:cxn ang="0">
                <a:pos x="2147483647" y="2147483647"/>
              </a:cxn>
            </a:cxnLst>
            <a:pathLst>
              <a:path w="347" h="820">
                <a:moveTo>
                  <a:pt x="0" y="740"/>
                </a:moveTo>
                <a:cubicBezTo>
                  <a:pt x="16" y="736"/>
                  <a:pt x="55" y="820"/>
                  <a:pt x="91" y="714"/>
                </a:cubicBezTo>
                <a:cubicBezTo>
                  <a:pt x="127" y="608"/>
                  <a:pt x="176" y="204"/>
                  <a:pt x="219" y="102"/>
                </a:cubicBezTo>
                <a:cubicBezTo>
                  <a:pt x="262" y="0"/>
                  <a:pt x="326" y="102"/>
                  <a:pt x="347" y="102"/>
                </a:cubicBezTo>
              </a:path>
            </a:pathLst>
          </a:custGeom>
          <a:noFill/>
          <a:ln w="57150" cap="flat" cmpd="sng">
            <a:solidFill>
              <a:srgbClr val="C00000"/>
            </a:solidFill>
            <a:prstDash val="solid"/>
            <a:round/>
            <a:headEnd type="none" w="med" len="med"/>
            <a:tailEnd type="triangle" w="med"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Left)">
                                      <p:cBhvr>
                                        <p:cTn id="22" dur="500"/>
                                        <p:tgtEl>
                                          <p:spTgt spid="9"/>
                                        </p:tgtEl>
                                      </p:cBhvr>
                                    </p:animEffect>
                                  </p:childTnLst>
                                </p:cTn>
                              </p:par>
                            </p:childTnLst>
                          </p:cTn>
                        </p:par>
                        <p:par>
                          <p:cTn id="23" fill="hold">
                            <p:stCondLst>
                              <p:cond delay="500"/>
                            </p:stCondLst>
                            <p:childTnLst>
                              <p:par>
                                <p:cTn id="24" presetID="18" presetClass="entr" presetSubtype="9"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trips(up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trips(downRight)">
                                      <p:cBhvr>
                                        <p:cTn id="31" dur="500"/>
                                        <p:tgtEl>
                                          <p:spTgt spid="5"/>
                                        </p:tgtEl>
                                      </p:cBhvr>
                                    </p:animEffect>
                                  </p:childTnLst>
                                </p:cTn>
                              </p:par>
                            </p:childTnLst>
                          </p:cTn>
                        </p:par>
                        <p:par>
                          <p:cTn id="32" fill="hold">
                            <p:stCondLst>
                              <p:cond delay="500"/>
                            </p:stCondLst>
                            <p:childTnLst>
                              <p:par>
                                <p:cTn id="33" presetID="18" presetClass="entr" presetSubtype="9"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strips(upLeft)">
                                      <p:cBhvr>
                                        <p:cTn id="35" dur="500"/>
                                        <p:tgtEl>
                                          <p:spTgt spid="29"/>
                                        </p:tgtEl>
                                      </p:cBhvr>
                                    </p:animEffect>
                                  </p:childTnLst>
                                </p:cTn>
                              </p:par>
                            </p:childTnLst>
                          </p:cTn>
                        </p:par>
                        <p:par>
                          <p:cTn id="36" fill="hold">
                            <p:stCondLst>
                              <p:cond delay="1000"/>
                            </p:stCondLst>
                            <p:childTnLst>
                              <p:par>
                                <p:cTn id="37" presetID="18" presetClass="entr" presetSubtype="6"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strips(downRight)">
                                      <p:cBhvr>
                                        <p:cTn id="39" dur="500"/>
                                        <p:tgtEl>
                                          <p:spTgt spid="26"/>
                                        </p:tgtEl>
                                      </p:cBhvr>
                                    </p:animEffect>
                                  </p:childTnLst>
                                </p:cTn>
                              </p:par>
                            </p:childTnLst>
                          </p:cTn>
                        </p:par>
                        <p:par>
                          <p:cTn id="40" fill="hold">
                            <p:stCondLst>
                              <p:cond delay="1500"/>
                            </p:stCondLst>
                            <p:childTnLst>
                              <p:par>
                                <p:cTn id="41" presetID="18" presetClass="entr" presetSubtype="6"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strips(downRight)">
                                      <p:cBhvr>
                                        <p:cTn id="43" dur="500"/>
                                        <p:tgtEl>
                                          <p:spTgt spid="27"/>
                                        </p:tgtEl>
                                      </p:cBhvr>
                                    </p:animEffect>
                                  </p:childTnLst>
                                </p:cTn>
                              </p:par>
                            </p:childTnLst>
                          </p:cTn>
                        </p:par>
                        <p:par>
                          <p:cTn id="44" fill="hold">
                            <p:stCondLst>
                              <p:cond delay="2000"/>
                            </p:stCondLst>
                            <p:childTnLst>
                              <p:par>
                                <p:cTn id="45" presetID="18" presetClass="entr" presetSubtype="6"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downRight)">
                                      <p:cBhvr>
                                        <p:cTn id="47" dur="500"/>
                                        <p:tgtEl>
                                          <p:spTgt spid="25"/>
                                        </p:tgtEl>
                                      </p:cBhvr>
                                    </p:animEffect>
                                  </p:childTnLst>
                                </p:cTn>
                              </p:par>
                            </p:childTnLst>
                          </p:cTn>
                        </p:par>
                        <p:par>
                          <p:cTn id="48" fill="hold">
                            <p:stCondLst>
                              <p:cond delay="2500"/>
                            </p:stCondLst>
                            <p:childTnLst>
                              <p:par>
                                <p:cTn id="49" presetID="18" presetClass="entr" presetSubtype="6"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strips(downRight)">
                                      <p:cBhvr>
                                        <p:cTn id="51" dur="500"/>
                                        <p:tgtEl>
                                          <p:spTgt spid="28"/>
                                        </p:tgtEl>
                                      </p:cBhvr>
                                    </p:animEffect>
                                  </p:childTnLst>
                                </p:cTn>
                              </p:par>
                            </p:childTnLst>
                          </p:cTn>
                        </p:par>
                        <p:par>
                          <p:cTn id="52" fill="hold">
                            <p:stCondLst>
                              <p:cond delay="3000"/>
                            </p:stCondLst>
                            <p:childTnLst>
                              <p:par>
                                <p:cTn id="53" presetID="18" presetClass="entr" presetSubtype="6"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strips(downRight)">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linds(horizont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slide(fromLeft)">
                                      <p:cBhvr>
                                        <p:cTn id="65" dur="500"/>
                                        <p:tgtEl>
                                          <p:spTgt spid="10"/>
                                        </p:tgtEl>
                                      </p:cBhvr>
                                    </p:animEffect>
                                  </p:childTnLst>
                                </p:cTn>
                              </p:par>
                            </p:childTnLst>
                          </p:cTn>
                        </p:par>
                        <p:par>
                          <p:cTn id="66" fill="hold">
                            <p:stCondLst>
                              <p:cond delay="500"/>
                            </p:stCondLst>
                            <p:childTnLst>
                              <p:par>
                                <p:cTn id="67" presetID="18" presetClass="entr" presetSubtype="9" fill="hold"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strips(upLeft)">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strips(downRight)">
                                      <p:cBhvr>
                                        <p:cTn id="74" dur="500"/>
                                        <p:tgtEl>
                                          <p:spTgt spid="4"/>
                                        </p:tgtEl>
                                      </p:cBhvr>
                                    </p:animEffect>
                                  </p:childTnLst>
                                </p:cTn>
                              </p:par>
                            </p:childTnLst>
                          </p:cTn>
                        </p:par>
                        <p:par>
                          <p:cTn id="75" fill="hold">
                            <p:stCondLst>
                              <p:cond delay="500"/>
                            </p:stCondLst>
                            <p:childTnLst>
                              <p:par>
                                <p:cTn id="76" presetID="18" presetClass="entr" presetSubtype="9" fill="hold"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strips(upLeft)">
                                      <p:cBhvr>
                                        <p:cTn id="78" dur="500"/>
                                        <p:tgtEl>
                                          <p:spTgt spid="39"/>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3"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strips(upRight)">
                                      <p:cBhvr>
                                        <p:cTn id="83" dur="500"/>
                                        <p:tgtEl>
                                          <p:spTgt spid="57"/>
                                        </p:tgtEl>
                                      </p:cBhvr>
                                    </p:animEffect>
                                  </p:childTnLst>
                                </p:cTn>
                              </p:par>
                            </p:childTnLst>
                          </p:cTn>
                        </p:par>
                        <p:par>
                          <p:cTn id="84" fill="hold">
                            <p:stCondLst>
                              <p:cond delay="500"/>
                            </p:stCondLst>
                            <p:childTnLst>
                              <p:par>
                                <p:cTn id="85" presetID="18" presetClass="entr" presetSubtype="6"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strips(downRight)">
                                      <p:cBhvr>
                                        <p:cTn id="87" dur="500"/>
                                        <p:tgtEl>
                                          <p:spTgt spid="20"/>
                                        </p:tgtEl>
                                      </p:cBhvr>
                                    </p:animEffect>
                                  </p:childTnLst>
                                </p:cTn>
                              </p:par>
                            </p:childTnLst>
                          </p:cTn>
                        </p:par>
                        <p:par>
                          <p:cTn id="88" fill="hold">
                            <p:stCondLst>
                              <p:cond delay="1000"/>
                            </p:stCondLst>
                            <p:childTnLst>
                              <p:par>
                                <p:cTn id="89" presetID="18" presetClass="entr" presetSubtype="6" fill="hold" nodeType="after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strips(downRight)">
                                      <p:cBhvr>
                                        <p:cTn id="91" dur="500"/>
                                        <p:tgtEl>
                                          <p:spTgt spid="37"/>
                                        </p:tgtEl>
                                      </p:cBhvr>
                                    </p:animEffect>
                                  </p:childTnLst>
                                </p:cTn>
                              </p:par>
                            </p:childTnLst>
                          </p:cTn>
                        </p:par>
                        <p:par>
                          <p:cTn id="92" fill="hold">
                            <p:stCondLst>
                              <p:cond delay="1500"/>
                            </p:stCondLst>
                            <p:childTnLst>
                              <p:par>
                                <p:cTn id="93" presetID="18" presetClass="entr" presetSubtype="6" fill="hold"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strips(downRight)">
                                      <p:cBhvr>
                                        <p:cTn id="95" dur="500"/>
                                        <p:tgtEl>
                                          <p:spTgt spid="21"/>
                                        </p:tgtEl>
                                      </p:cBhvr>
                                    </p:animEffect>
                                  </p:childTnLst>
                                </p:cTn>
                              </p:par>
                            </p:childTnLst>
                          </p:cTn>
                        </p:par>
                        <p:par>
                          <p:cTn id="96" fill="hold">
                            <p:stCondLst>
                              <p:cond delay="2000"/>
                            </p:stCondLst>
                            <p:childTnLst>
                              <p:par>
                                <p:cTn id="97" presetID="18" presetClass="entr" presetSubtype="6" fill="hold"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strips(downRight)">
                                      <p:cBhvr>
                                        <p:cTn id="99" dur="500"/>
                                        <p:tgtEl>
                                          <p:spTgt spid="38"/>
                                        </p:tgtEl>
                                      </p:cBhvr>
                                    </p:animEffect>
                                  </p:childTnLst>
                                </p:cTn>
                              </p:par>
                            </p:childTnLst>
                          </p:cTn>
                        </p:par>
                        <p:par>
                          <p:cTn id="100" fill="hold">
                            <p:stCondLst>
                              <p:cond delay="2500"/>
                            </p:stCondLst>
                            <p:childTnLst>
                              <p:par>
                                <p:cTn id="101" presetID="18" presetClass="entr" presetSubtype="6" fill="hold"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strips(downRight)">
                                      <p:cBhvr>
                                        <p:cTn id="103" dur="50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blinds(horizontal)">
                                      <p:cBhvr>
                                        <p:cTn id="108" dur="500"/>
                                        <p:tgtEl>
                                          <p:spTgt spid="8"/>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8" fill="hold" nodeType="click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slide(fromLeft)">
                                      <p:cBhvr>
                                        <p:cTn id="113" dur="500"/>
                                        <p:tgtEl>
                                          <p:spTgt spid="12"/>
                                        </p:tgtEl>
                                      </p:cBhvr>
                                    </p:animEffect>
                                  </p:childTnLst>
                                </p:cTn>
                              </p:par>
                            </p:childTnLst>
                          </p:cTn>
                        </p:par>
                        <p:par>
                          <p:cTn id="114" fill="hold">
                            <p:stCondLst>
                              <p:cond delay="500"/>
                            </p:stCondLst>
                            <p:childTnLst>
                              <p:par>
                                <p:cTn id="115" presetID="18" presetClass="entr" presetSubtype="9" fill="hold" nodeType="after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strips(upLeft)">
                                      <p:cBhvr>
                                        <p:cTn id="117" dur="500"/>
                                        <p:tgtEl>
                                          <p:spTgt spid="41"/>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6" fill="hold" nodeType="clickEffect">
                                  <p:stCondLst>
                                    <p:cond delay="0"/>
                                  </p:stCondLst>
                                  <p:childTnLst>
                                    <p:set>
                                      <p:cBhvr>
                                        <p:cTn id="121" dur="1" fill="hold">
                                          <p:stCondLst>
                                            <p:cond delay="0"/>
                                          </p:stCondLst>
                                        </p:cTn>
                                        <p:tgtEl>
                                          <p:spTgt spid="11"/>
                                        </p:tgtEl>
                                        <p:attrNameLst>
                                          <p:attrName>style.visibility</p:attrName>
                                        </p:attrNameLst>
                                      </p:cBhvr>
                                      <p:to>
                                        <p:strVal val="visible"/>
                                      </p:to>
                                    </p:set>
                                    <p:animEffect transition="in" filter="strips(downRight)">
                                      <p:cBhvr>
                                        <p:cTn id="122" dur="500"/>
                                        <p:tgtEl>
                                          <p:spTgt spid="11"/>
                                        </p:tgtEl>
                                      </p:cBhvr>
                                    </p:animEffect>
                                  </p:childTnLst>
                                </p:cTn>
                              </p:par>
                            </p:childTnLst>
                          </p:cTn>
                        </p:par>
                        <p:par>
                          <p:cTn id="123" fill="hold">
                            <p:stCondLst>
                              <p:cond delay="500"/>
                            </p:stCondLst>
                            <p:childTnLst>
                              <p:par>
                                <p:cTn id="124" presetID="18" presetClass="entr" presetSubtype="9" fill="hold" nodeType="afterEffect">
                                  <p:stCondLst>
                                    <p:cond delay="0"/>
                                  </p:stCondLst>
                                  <p:childTnLst>
                                    <p:set>
                                      <p:cBhvr>
                                        <p:cTn id="125" dur="1" fill="hold">
                                          <p:stCondLst>
                                            <p:cond delay="0"/>
                                          </p:stCondLst>
                                        </p:cTn>
                                        <p:tgtEl>
                                          <p:spTgt spid="48"/>
                                        </p:tgtEl>
                                        <p:attrNameLst>
                                          <p:attrName>style.visibility</p:attrName>
                                        </p:attrNameLst>
                                      </p:cBhvr>
                                      <p:to>
                                        <p:strVal val="visible"/>
                                      </p:to>
                                    </p:set>
                                    <p:animEffect transition="in" filter="strips(upLeft)">
                                      <p:cBhvr>
                                        <p:cTn id="126" dur="500"/>
                                        <p:tgtEl>
                                          <p:spTgt spid="48"/>
                                        </p:tgtEl>
                                      </p:cBhvr>
                                    </p:animEffect>
                                  </p:childTnLst>
                                </p:cTn>
                              </p:par>
                            </p:childTnLst>
                          </p:cTn>
                        </p:par>
                      </p:childTnLst>
                    </p:cTn>
                  </p:par>
                  <p:par>
                    <p:cTn id="127" fill="hold">
                      <p:stCondLst>
                        <p:cond delay="indefinite"/>
                      </p:stCondLst>
                      <p:childTnLst>
                        <p:par>
                          <p:cTn id="128" fill="hold">
                            <p:stCondLst>
                              <p:cond delay="0"/>
                            </p:stCondLst>
                            <p:childTnLst>
                              <p:par>
                                <p:cTn id="129" presetID="18" presetClass="entr" presetSubtype="3" fill="hold" nodeType="clickEffect">
                                  <p:stCondLst>
                                    <p:cond delay="0"/>
                                  </p:stCondLst>
                                  <p:childTnLst>
                                    <p:set>
                                      <p:cBhvr>
                                        <p:cTn id="130" dur="1" fill="hold">
                                          <p:stCondLst>
                                            <p:cond delay="0"/>
                                          </p:stCondLst>
                                        </p:cTn>
                                        <p:tgtEl>
                                          <p:spTgt spid="53"/>
                                        </p:tgtEl>
                                        <p:attrNameLst>
                                          <p:attrName>style.visibility</p:attrName>
                                        </p:attrNameLst>
                                      </p:cBhvr>
                                      <p:to>
                                        <p:strVal val="visible"/>
                                      </p:to>
                                    </p:set>
                                    <p:animEffect transition="in" filter="strips(upRight)">
                                      <p:cBhvr>
                                        <p:cTn id="131" dur="500"/>
                                        <p:tgtEl>
                                          <p:spTgt spid="53"/>
                                        </p:tgtEl>
                                      </p:cBhvr>
                                    </p:animEffect>
                                  </p:childTnLst>
                                </p:cTn>
                              </p:par>
                            </p:childTnLst>
                          </p:cTn>
                        </p:par>
                        <p:par>
                          <p:cTn id="132" fill="hold">
                            <p:stCondLst>
                              <p:cond delay="500"/>
                            </p:stCondLst>
                            <p:childTnLst>
                              <p:par>
                                <p:cTn id="133" presetID="18" presetClass="entr" presetSubtype="6" fill="hold" nodeType="after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strips(downRight)">
                                      <p:cBhvr>
                                        <p:cTn id="135" dur="500"/>
                                        <p:tgtEl>
                                          <p:spTgt spid="45"/>
                                        </p:tgtEl>
                                      </p:cBhvr>
                                    </p:animEffect>
                                  </p:childTnLst>
                                </p:cTn>
                              </p:par>
                            </p:childTnLst>
                          </p:cTn>
                        </p:par>
                        <p:par>
                          <p:cTn id="136" fill="hold">
                            <p:stCondLst>
                              <p:cond delay="1000"/>
                            </p:stCondLst>
                            <p:childTnLst>
                              <p:par>
                                <p:cTn id="137" presetID="18" presetClass="entr" presetSubtype="6" fill="hold" nodeType="after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strips(downRight)">
                                      <p:cBhvr>
                                        <p:cTn id="139" dur="500"/>
                                        <p:tgtEl>
                                          <p:spTgt spid="46"/>
                                        </p:tgtEl>
                                      </p:cBhvr>
                                    </p:animEffect>
                                  </p:childTnLst>
                                </p:cTn>
                              </p:par>
                            </p:childTnLst>
                          </p:cTn>
                        </p:par>
                      </p:childTnLst>
                    </p:cTn>
                  </p:par>
                  <p:par>
                    <p:cTn id="140" fill="hold">
                      <p:stCondLst>
                        <p:cond delay="indefinite"/>
                      </p:stCondLst>
                      <p:childTnLst>
                        <p:par>
                          <p:cTn id="141" fill="hold">
                            <p:stCondLst>
                              <p:cond delay="0"/>
                            </p:stCondLst>
                            <p:childTnLst>
                              <p:par>
                                <p:cTn id="142" presetID="18" presetClass="entr" presetSubtype="6" fill="hold" nodeType="click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strips(downRight)">
                                      <p:cBhvr>
                                        <p:cTn id="144" dur="500"/>
                                        <p:tgtEl>
                                          <p:spTgt spid="13"/>
                                        </p:tgtEl>
                                      </p:cBhvr>
                                    </p:animEffect>
                                  </p:childTnLst>
                                </p:cTn>
                              </p:par>
                            </p:childTnLst>
                          </p:cTn>
                        </p:par>
                        <p:par>
                          <p:cTn id="145" fill="hold">
                            <p:stCondLst>
                              <p:cond delay="500"/>
                            </p:stCondLst>
                            <p:childTnLst>
                              <p:par>
                                <p:cTn id="146" presetID="18" presetClass="entr" presetSubtype="6" fill="hold" nodeType="after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strips(downRight)">
                                      <p:cBhvr>
                                        <p:cTn id="148" dur="500"/>
                                        <p:tgtEl>
                                          <p:spTgt spid="47"/>
                                        </p:tgtEl>
                                      </p:cBhvr>
                                    </p:animEffect>
                                  </p:childTnLst>
                                </p:cTn>
                              </p:par>
                            </p:childTnLst>
                          </p:cTn>
                        </p:par>
                        <p:par>
                          <p:cTn id="149" fill="hold">
                            <p:stCondLst>
                              <p:cond delay="1000"/>
                            </p:stCondLst>
                            <p:childTnLst>
                              <p:par>
                                <p:cTn id="150" presetID="18" presetClass="entr" presetSubtype="6" fill="hold" nodeType="after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strips(downRight)">
                                      <p:cBhvr>
                                        <p:cTn id="15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1244600" y="622300"/>
            <a:ext cx="7696200" cy="6858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单总线结构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2"/>
          <p:cNvGrpSpPr/>
          <p:nvPr/>
        </p:nvGrpSpPr>
        <p:grpSpPr>
          <a:xfrm>
            <a:off x="519113" y="1524000"/>
            <a:ext cx="8229600" cy="695325"/>
            <a:chOff x="384" y="1056"/>
            <a:chExt cx="5184" cy="438"/>
          </a:xfrm>
        </p:grpSpPr>
        <p:sp>
          <p:nvSpPr>
            <p:cNvPr id="22531" name="Rectangle 3"/>
            <p:cNvSpPr/>
            <p:nvPr/>
          </p:nvSpPr>
          <p:spPr>
            <a:xfrm>
              <a:off x="2046" y="1056"/>
              <a:ext cx="2025" cy="269"/>
            </a:xfrm>
            <a:prstGeom prst="rect">
              <a:avLst/>
            </a:prstGeom>
            <a:noFill/>
            <a:ln w="9525">
              <a:noFill/>
            </a:ln>
          </p:spPr>
          <p:txBody>
            <a:bodyPr wrap="none" lIns="0" tIns="0" rIns="0" bIns="0" anchor="t" anchorCtr="0">
              <a:spAutoFit/>
            </a:bodyPr>
            <a:p>
              <a:r>
                <a:rPr lang="zh-CN" altLang="en-US" sz="2800" dirty="0">
                  <a:solidFill>
                    <a:srgbClr val="C00000"/>
                  </a:solidFill>
                  <a:latin typeface="Arial" panose="020B0604020202020204" pitchFamily="34" charset="0"/>
                  <a:ea typeface="宋体" panose="02010600030101010101" pitchFamily="2" charset="-122"/>
                </a:rPr>
                <a:t>单总线（系统总线）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22532" name="Freeform 4"/>
            <p:cNvSpPr/>
            <p:nvPr/>
          </p:nvSpPr>
          <p:spPr>
            <a:xfrm>
              <a:off x="384" y="1350"/>
              <a:ext cx="5184" cy="144"/>
            </a:xfrm>
            <a:custGeom>
              <a:avLst/>
              <a:gdLst/>
              <a:ahLst/>
              <a:cxnLst>
                <a:cxn ang="0">
                  <a:pos x="0" y="60"/>
                </a:cxn>
                <a:cxn ang="0">
                  <a:pos x="504" y="122"/>
                </a:cxn>
                <a:cxn ang="0">
                  <a:pos x="504" y="103"/>
                </a:cxn>
                <a:cxn ang="0">
                  <a:pos x="10561" y="103"/>
                </a:cxn>
                <a:cxn ang="0">
                  <a:pos x="10561" y="122"/>
                </a:cxn>
                <a:cxn ang="0">
                  <a:pos x="11059" y="60"/>
                </a:cxn>
                <a:cxn ang="0">
                  <a:pos x="10561" y="0"/>
                </a:cxn>
                <a:cxn ang="0">
                  <a:pos x="10561" y="18"/>
                </a:cxn>
                <a:cxn ang="0">
                  <a:pos x="504" y="18"/>
                </a:cxn>
                <a:cxn ang="0">
                  <a:pos x="504" y="0"/>
                </a:cxn>
                <a:cxn ang="0">
                  <a:pos x="0" y="60"/>
                </a:cxn>
              </a:cxnLst>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tx1"/>
            </a:solidFill>
            <a:ln w="17463" cap="flat" cmpd="sng">
              <a:solidFill>
                <a:schemeClr val="tx1"/>
              </a:solidFill>
              <a:prstDash val="solid"/>
              <a:round/>
              <a:headEnd type="none" w="med" len="med"/>
              <a:tailEnd type="none" w="med" len="med"/>
            </a:ln>
          </p:spPr>
          <p:txBody>
            <a:bodyPr/>
            <a:p>
              <a:endParaRPr lang="zh-CN" altLang="en-US"/>
            </a:p>
          </p:txBody>
        </p:sp>
      </p:grpSp>
      <p:grpSp>
        <p:nvGrpSpPr>
          <p:cNvPr id="3" name="Group 6"/>
          <p:cNvGrpSpPr/>
          <p:nvPr/>
        </p:nvGrpSpPr>
        <p:grpSpPr>
          <a:xfrm>
            <a:off x="747713" y="2171700"/>
            <a:ext cx="7959725" cy="3819525"/>
            <a:chOff x="528" y="1368"/>
            <a:chExt cx="5014" cy="2406"/>
          </a:xfrm>
        </p:grpSpPr>
        <p:grpSp>
          <p:nvGrpSpPr>
            <p:cNvPr id="22534" name="Group 7"/>
            <p:cNvGrpSpPr/>
            <p:nvPr/>
          </p:nvGrpSpPr>
          <p:grpSpPr>
            <a:xfrm>
              <a:off x="528" y="1368"/>
              <a:ext cx="719" cy="2389"/>
              <a:chOff x="528" y="1615"/>
              <a:chExt cx="719" cy="2389"/>
            </a:xfrm>
          </p:grpSpPr>
          <p:sp>
            <p:nvSpPr>
              <p:cNvPr id="22535" name="Rectangle 8"/>
              <p:cNvSpPr/>
              <p:nvPr/>
            </p:nvSpPr>
            <p:spPr>
              <a:xfrm>
                <a:off x="528" y="2352"/>
                <a:ext cx="719" cy="165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Times New Roman" panose="02020603050405020304" pitchFamily="18" charset="0"/>
                  <a:ea typeface="宋体" panose="02010600030101010101" pitchFamily="2" charset="-122"/>
                </a:endParaRPr>
              </a:p>
              <a:p>
                <a:endParaRPr lang="zh-CN" altLang="en-US" sz="32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CPU</a:t>
                </a:r>
                <a:endParaRPr lang="en-US" altLang="zh-CN" sz="2800" dirty="0">
                  <a:latin typeface="Times New Roman" panose="02020603050405020304" pitchFamily="18" charset="0"/>
                  <a:ea typeface="宋体" panose="02010600030101010101" pitchFamily="2" charset="-122"/>
                </a:endParaRPr>
              </a:p>
            </p:txBody>
          </p:sp>
          <p:sp>
            <p:nvSpPr>
              <p:cNvPr id="22536" name="Freeform 9"/>
              <p:cNvSpPr/>
              <p:nvPr/>
            </p:nvSpPr>
            <p:spPr>
              <a:xfrm>
                <a:off x="802" y="1615"/>
                <a:ext cx="206" cy="737"/>
              </a:xfrm>
              <a:custGeom>
                <a:avLst/>
                <a:gdLst/>
                <a:ahLst/>
                <a:cxnLst>
                  <a:cxn ang="0">
                    <a:pos x="986" y="0"/>
                  </a:cxn>
                  <a:cxn ang="0">
                    <a:pos x="2004" y="1838"/>
                  </a:cxn>
                  <a:cxn ang="0">
                    <a:pos x="1503" y="1838"/>
                  </a:cxn>
                  <a:cxn ang="0">
                    <a:pos x="1503" y="7563"/>
                  </a:cxn>
                  <a:cxn ang="0">
                    <a:pos x="2004" y="7563"/>
                  </a:cxn>
                  <a:cxn ang="0">
                    <a:pos x="986" y="9420"/>
                  </a:cxn>
                  <a:cxn ang="0">
                    <a:pos x="0" y="7563"/>
                  </a:cxn>
                  <a:cxn ang="0">
                    <a:pos x="487" y="7563"/>
                  </a:cxn>
                  <a:cxn ang="0">
                    <a:pos x="487" y="1838"/>
                  </a:cxn>
                  <a:cxn ang="0">
                    <a:pos x="0" y="1838"/>
                  </a:cxn>
                  <a:cxn ang="0">
                    <a:pos x="986" y="0"/>
                  </a:cxn>
                </a:cxnLst>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grpSp>
          <p:nvGrpSpPr>
            <p:cNvPr id="22537" name="Group 10"/>
            <p:cNvGrpSpPr/>
            <p:nvPr/>
          </p:nvGrpSpPr>
          <p:grpSpPr>
            <a:xfrm>
              <a:off x="1392" y="1385"/>
              <a:ext cx="720" cy="2389"/>
              <a:chOff x="1392" y="1632"/>
              <a:chExt cx="720" cy="2389"/>
            </a:xfrm>
          </p:grpSpPr>
          <p:sp>
            <p:nvSpPr>
              <p:cNvPr id="22538" name="Rectangle 11"/>
              <p:cNvSpPr/>
              <p:nvPr/>
            </p:nvSpPr>
            <p:spPr>
              <a:xfrm>
                <a:off x="1392" y="2369"/>
                <a:ext cx="720" cy="165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Times New Roman" panose="02020603050405020304" pitchFamily="18" charset="0"/>
                  <a:ea typeface="宋体" panose="02010600030101010101" pitchFamily="2" charset="-122"/>
                </a:endParaRPr>
              </a:p>
              <a:p>
                <a:endParaRPr lang="en-US" altLang="zh-CN" sz="3200"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主存</a:t>
                </a:r>
                <a:endParaRPr lang="zh-CN" altLang="en-US" sz="2800" dirty="0">
                  <a:latin typeface="Times New Roman" panose="02020603050405020304" pitchFamily="18" charset="0"/>
                  <a:ea typeface="宋体" panose="02010600030101010101" pitchFamily="2" charset="-122"/>
                </a:endParaRPr>
              </a:p>
            </p:txBody>
          </p:sp>
          <p:sp>
            <p:nvSpPr>
              <p:cNvPr id="22539" name="Freeform 12"/>
              <p:cNvSpPr/>
              <p:nvPr/>
            </p:nvSpPr>
            <p:spPr>
              <a:xfrm>
                <a:off x="1619" y="1632"/>
                <a:ext cx="206" cy="737"/>
              </a:xfrm>
              <a:custGeom>
                <a:avLst/>
                <a:gdLst/>
                <a:ahLst/>
                <a:cxnLst>
                  <a:cxn ang="0">
                    <a:pos x="986" y="0"/>
                  </a:cxn>
                  <a:cxn ang="0">
                    <a:pos x="2004" y="1838"/>
                  </a:cxn>
                  <a:cxn ang="0">
                    <a:pos x="1503" y="1838"/>
                  </a:cxn>
                  <a:cxn ang="0">
                    <a:pos x="1503" y="7563"/>
                  </a:cxn>
                  <a:cxn ang="0">
                    <a:pos x="2004" y="7563"/>
                  </a:cxn>
                  <a:cxn ang="0">
                    <a:pos x="986" y="9420"/>
                  </a:cxn>
                  <a:cxn ang="0">
                    <a:pos x="0" y="7563"/>
                  </a:cxn>
                  <a:cxn ang="0">
                    <a:pos x="487" y="7563"/>
                  </a:cxn>
                  <a:cxn ang="0">
                    <a:pos x="487" y="1838"/>
                  </a:cxn>
                  <a:cxn ang="0">
                    <a:pos x="0" y="1838"/>
                  </a:cxn>
                  <a:cxn ang="0">
                    <a:pos x="986" y="0"/>
                  </a:cxn>
                </a:cxnLst>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sp>
          <p:nvSpPr>
            <p:cNvPr id="22540" name="Rectangle 13"/>
            <p:cNvSpPr/>
            <p:nvPr/>
          </p:nvSpPr>
          <p:spPr>
            <a:xfrm>
              <a:off x="2208" y="2116"/>
              <a:ext cx="934" cy="32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22541" name="Freeform 14"/>
            <p:cNvSpPr/>
            <p:nvPr/>
          </p:nvSpPr>
          <p:spPr>
            <a:xfrm>
              <a:off x="2592" y="1391"/>
              <a:ext cx="192" cy="725"/>
            </a:xfrm>
            <a:custGeom>
              <a:avLst/>
              <a:gdLst/>
              <a:ahLst/>
              <a:cxnLst>
                <a:cxn ang="0">
                  <a:pos x="677" y="0"/>
                </a:cxn>
                <a:cxn ang="0">
                  <a:pos x="1334" y="1432"/>
                </a:cxn>
                <a:cxn ang="0">
                  <a:pos x="1001" y="1432"/>
                </a:cxn>
                <a:cxn ang="0">
                  <a:pos x="1001" y="5721"/>
                </a:cxn>
                <a:cxn ang="0">
                  <a:pos x="1334" y="5721"/>
                </a:cxn>
                <a:cxn ang="0">
                  <a:pos x="677" y="7156"/>
                </a:cxn>
                <a:cxn ang="0">
                  <a:pos x="0" y="5721"/>
                </a:cxn>
                <a:cxn ang="0">
                  <a:pos x="332" y="5721"/>
                </a:cxn>
                <a:cxn ang="0">
                  <a:pos x="332" y="1432"/>
                </a:cxn>
                <a:cxn ang="0">
                  <a:pos x="0" y="1432"/>
                </a:cxn>
                <a:cxn ang="0">
                  <a:pos x="677"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2542" name="Freeform 15"/>
            <p:cNvSpPr/>
            <p:nvPr/>
          </p:nvSpPr>
          <p:spPr>
            <a:xfrm>
              <a:off x="2609" y="2479"/>
              <a:ext cx="175" cy="671"/>
            </a:xfrm>
            <a:custGeom>
              <a:avLst/>
              <a:gdLst/>
              <a:ahLst/>
              <a:cxnLst>
                <a:cxn ang="0">
                  <a:pos x="355" y="0"/>
                </a:cxn>
                <a:cxn ang="0">
                  <a:pos x="696" y="1190"/>
                </a:cxn>
                <a:cxn ang="0">
                  <a:pos x="522" y="1190"/>
                </a:cxn>
                <a:cxn ang="0">
                  <a:pos x="522" y="4726"/>
                </a:cxn>
                <a:cxn ang="0">
                  <a:pos x="696" y="4726"/>
                </a:cxn>
                <a:cxn ang="0">
                  <a:pos x="355" y="5903"/>
                </a:cxn>
                <a:cxn ang="0">
                  <a:pos x="0" y="4726"/>
                </a:cxn>
                <a:cxn ang="0">
                  <a:pos x="174" y="4726"/>
                </a:cxn>
                <a:cxn ang="0">
                  <a:pos x="174" y="1190"/>
                </a:cxn>
                <a:cxn ang="0">
                  <a:pos x="0" y="1190"/>
                </a:cxn>
                <a:cxn ang="0">
                  <a:pos x="355"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2543" name="Rectangle 16"/>
            <p:cNvSpPr/>
            <p:nvPr/>
          </p:nvSpPr>
          <p:spPr>
            <a:xfrm>
              <a:off x="2208" y="3150"/>
              <a:ext cx="934" cy="59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设备1</a:t>
              </a:r>
              <a:endParaRPr lang="zh-CN" altLang="en-US" sz="2400" dirty="0">
                <a:latin typeface="Times New Roman" panose="02020603050405020304" pitchFamily="18" charset="0"/>
                <a:ea typeface="宋体" panose="02010600030101010101" pitchFamily="2" charset="-122"/>
              </a:endParaRPr>
            </a:p>
          </p:txBody>
        </p:sp>
        <p:sp>
          <p:nvSpPr>
            <p:cNvPr id="22544" name="Rectangle 17"/>
            <p:cNvSpPr/>
            <p:nvPr/>
          </p:nvSpPr>
          <p:spPr>
            <a:xfrm>
              <a:off x="3360" y="3150"/>
              <a:ext cx="934" cy="59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设备2</a:t>
              </a:r>
              <a:endParaRPr lang="zh-CN" altLang="en-US" sz="2400" dirty="0">
                <a:latin typeface="Times New Roman" panose="02020603050405020304" pitchFamily="18" charset="0"/>
                <a:ea typeface="宋体" panose="02010600030101010101" pitchFamily="2" charset="-122"/>
              </a:endParaRPr>
            </a:p>
          </p:txBody>
        </p:sp>
        <p:sp>
          <p:nvSpPr>
            <p:cNvPr id="22545" name="Rectangle 18"/>
            <p:cNvSpPr/>
            <p:nvPr/>
          </p:nvSpPr>
          <p:spPr>
            <a:xfrm>
              <a:off x="3360" y="2116"/>
              <a:ext cx="934" cy="32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22546" name="Freeform 19"/>
            <p:cNvSpPr/>
            <p:nvPr/>
          </p:nvSpPr>
          <p:spPr>
            <a:xfrm>
              <a:off x="3696" y="1391"/>
              <a:ext cx="192" cy="725"/>
            </a:xfrm>
            <a:custGeom>
              <a:avLst/>
              <a:gdLst/>
              <a:ahLst/>
              <a:cxnLst>
                <a:cxn ang="0">
                  <a:pos x="677" y="0"/>
                </a:cxn>
                <a:cxn ang="0">
                  <a:pos x="1334" y="1432"/>
                </a:cxn>
                <a:cxn ang="0">
                  <a:pos x="1001" y="1432"/>
                </a:cxn>
                <a:cxn ang="0">
                  <a:pos x="1001" y="5721"/>
                </a:cxn>
                <a:cxn ang="0">
                  <a:pos x="1334" y="5721"/>
                </a:cxn>
                <a:cxn ang="0">
                  <a:pos x="677" y="7156"/>
                </a:cxn>
                <a:cxn ang="0">
                  <a:pos x="0" y="5721"/>
                </a:cxn>
                <a:cxn ang="0">
                  <a:pos x="332" y="5721"/>
                </a:cxn>
                <a:cxn ang="0">
                  <a:pos x="332" y="1432"/>
                </a:cxn>
                <a:cxn ang="0">
                  <a:pos x="0" y="1432"/>
                </a:cxn>
                <a:cxn ang="0">
                  <a:pos x="677"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2547" name="Freeform 20"/>
            <p:cNvSpPr/>
            <p:nvPr/>
          </p:nvSpPr>
          <p:spPr>
            <a:xfrm>
              <a:off x="3696" y="2479"/>
              <a:ext cx="192" cy="671"/>
            </a:xfrm>
            <a:custGeom>
              <a:avLst/>
              <a:gdLst/>
              <a:ahLst/>
              <a:cxnLst>
                <a:cxn ang="0">
                  <a:pos x="677" y="0"/>
                </a:cxn>
                <a:cxn ang="0">
                  <a:pos x="1334" y="1190"/>
                </a:cxn>
                <a:cxn ang="0">
                  <a:pos x="1001" y="1190"/>
                </a:cxn>
                <a:cxn ang="0">
                  <a:pos x="1001" y="4726"/>
                </a:cxn>
                <a:cxn ang="0">
                  <a:pos x="1334" y="4726"/>
                </a:cxn>
                <a:cxn ang="0">
                  <a:pos x="677" y="5903"/>
                </a:cxn>
                <a:cxn ang="0">
                  <a:pos x="0" y="4726"/>
                </a:cxn>
                <a:cxn ang="0">
                  <a:pos x="332" y="4726"/>
                </a:cxn>
                <a:cxn ang="0">
                  <a:pos x="332" y="1190"/>
                </a:cxn>
                <a:cxn ang="0">
                  <a:pos x="0" y="1190"/>
                </a:cxn>
                <a:cxn ang="0">
                  <a:pos x="677"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2548" name="Rectangle 21"/>
            <p:cNvSpPr/>
            <p:nvPr/>
          </p:nvSpPr>
          <p:spPr>
            <a:xfrm>
              <a:off x="4368" y="2116"/>
              <a:ext cx="240" cy="233"/>
            </a:xfrm>
            <a:prstGeom prst="rect">
              <a:avLst/>
            </a:prstGeom>
            <a:noFill/>
            <a:ln w="38100">
              <a:noFill/>
            </a:ln>
          </p:spPr>
          <p:txBody>
            <a:bodyPr lIns="0" tIns="0" rIns="0" bIns="0"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22549" name="Rectangle 22"/>
            <p:cNvSpPr/>
            <p:nvPr/>
          </p:nvSpPr>
          <p:spPr>
            <a:xfrm>
              <a:off x="4608" y="3150"/>
              <a:ext cx="934" cy="59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a:t>
              </a:r>
              <a:r>
                <a:rPr lang="en-US" altLang="zh-CN" sz="2400" i="1" dirty="0">
                  <a:latin typeface="Times New Roman" panose="02020603050405020304" pitchFamily="18" charset="0"/>
                  <a:ea typeface="宋体" panose="02010600030101010101" pitchFamily="2" charset="-122"/>
                </a:rPr>
                <a:t>n</a:t>
              </a:r>
              <a:endParaRPr lang="en-US" altLang="zh-CN" sz="2400" i="1" dirty="0">
                <a:latin typeface="Times New Roman" panose="02020603050405020304" pitchFamily="18" charset="0"/>
                <a:ea typeface="宋体" panose="02010600030101010101" pitchFamily="2" charset="-122"/>
              </a:endParaRPr>
            </a:p>
          </p:txBody>
        </p:sp>
        <p:sp>
          <p:nvSpPr>
            <p:cNvPr id="22550" name="Rectangle 23"/>
            <p:cNvSpPr/>
            <p:nvPr/>
          </p:nvSpPr>
          <p:spPr>
            <a:xfrm>
              <a:off x="4608" y="2116"/>
              <a:ext cx="934" cy="32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22551" name="Freeform 24"/>
            <p:cNvSpPr/>
            <p:nvPr/>
          </p:nvSpPr>
          <p:spPr>
            <a:xfrm>
              <a:off x="4992" y="1374"/>
              <a:ext cx="192" cy="740"/>
            </a:xfrm>
            <a:custGeom>
              <a:avLst/>
              <a:gdLst/>
              <a:ahLst/>
              <a:cxnLst>
                <a:cxn ang="0">
                  <a:pos x="677" y="0"/>
                </a:cxn>
                <a:cxn ang="0">
                  <a:pos x="1334" y="1647"/>
                </a:cxn>
                <a:cxn ang="0">
                  <a:pos x="1001" y="1647"/>
                </a:cxn>
                <a:cxn ang="0">
                  <a:pos x="1001" y="6609"/>
                </a:cxn>
                <a:cxn ang="0">
                  <a:pos x="1334" y="6609"/>
                </a:cxn>
                <a:cxn ang="0">
                  <a:pos x="677" y="8255"/>
                </a:cxn>
                <a:cxn ang="0">
                  <a:pos x="0" y="6609"/>
                </a:cxn>
                <a:cxn ang="0">
                  <a:pos x="332" y="6609"/>
                </a:cxn>
                <a:cxn ang="0">
                  <a:pos x="332" y="1647"/>
                </a:cxn>
                <a:cxn ang="0">
                  <a:pos x="0" y="1647"/>
                </a:cxn>
                <a:cxn ang="0">
                  <a:pos x="677"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2552" name="Freeform 25"/>
            <p:cNvSpPr/>
            <p:nvPr/>
          </p:nvSpPr>
          <p:spPr>
            <a:xfrm>
              <a:off x="4993" y="2478"/>
              <a:ext cx="191" cy="672"/>
            </a:xfrm>
            <a:custGeom>
              <a:avLst/>
              <a:gdLst/>
              <a:ahLst/>
              <a:cxnLst>
                <a:cxn ang="0">
                  <a:pos x="665" y="0"/>
                </a:cxn>
                <a:cxn ang="0">
                  <a:pos x="1283" y="1194"/>
                </a:cxn>
                <a:cxn ang="0">
                  <a:pos x="959" y="1194"/>
                </a:cxn>
                <a:cxn ang="0">
                  <a:pos x="959" y="4777"/>
                </a:cxn>
                <a:cxn ang="0">
                  <a:pos x="1283" y="4777"/>
                </a:cxn>
                <a:cxn ang="0">
                  <a:pos x="665" y="5966"/>
                </a:cxn>
                <a:cxn ang="0">
                  <a:pos x="0" y="4777"/>
                </a:cxn>
                <a:cxn ang="0">
                  <a:pos x="324" y="4777"/>
                </a:cxn>
                <a:cxn ang="0">
                  <a:pos x="324" y="1194"/>
                </a:cxn>
                <a:cxn ang="0">
                  <a:pos x="0" y="1194"/>
                </a:cxn>
                <a:cxn ang="0">
                  <a:pos x="665"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2553" name="Rectangle 26"/>
            <p:cNvSpPr/>
            <p:nvPr/>
          </p:nvSpPr>
          <p:spPr>
            <a:xfrm>
              <a:off x="4368" y="3294"/>
              <a:ext cx="336" cy="233"/>
            </a:xfrm>
            <a:prstGeom prst="rect">
              <a:avLst/>
            </a:prstGeom>
            <a:noFill/>
            <a:ln w="38100">
              <a:noFill/>
            </a:ln>
          </p:spPr>
          <p:txBody>
            <a:bodyPr lIns="0" tIns="0" rIns="0" bIns="0"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sp>
        <p:nvSpPr>
          <p:cNvPr id="22554" name="矩形 8"/>
          <p:cNvSpPr/>
          <p:nvPr/>
        </p:nvSpPr>
        <p:spPr>
          <a:xfrm>
            <a:off x="7943850" y="184150"/>
            <a:ext cx="684213"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5" name="矩形 122884"/>
          <p:cNvSpPr/>
          <p:nvPr/>
        </p:nvSpPr>
        <p:spPr>
          <a:xfrm>
            <a:off x="725488" y="198438"/>
            <a:ext cx="8361362" cy="1384300"/>
          </a:xfrm>
          <a:prstGeom prst="rect">
            <a:avLst/>
          </a:prstGeom>
          <a:noFill/>
          <a:ln w="9525">
            <a:noFill/>
          </a:ln>
        </p:spPr>
        <p:txBody>
          <a:bodyPr anchor="t" anchorCtr="0">
            <a:spAutoFit/>
          </a:bodyPr>
          <a:p>
            <a:pPr marL="342900" indent="-342900">
              <a:spcBef>
                <a:spcPct val="20000"/>
              </a:spcBef>
            </a:pPr>
            <a:r>
              <a:rPr lang="zh-CN" altLang="en-US" sz="2800" dirty="0">
                <a:solidFill>
                  <a:srgbClr val="2709BB"/>
                </a:solidFill>
                <a:latin typeface="Arial" panose="020B0604020202020204" pitchFamily="34" charset="0"/>
                <a:ea typeface="宋体" panose="02010600030101010101" pitchFamily="2" charset="-122"/>
              </a:rPr>
              <a:t>   在异步串行传送系统中，字符格式为：</a:t>
            </a:r>
            <a:r>
              <a:rPr lang="en-US" altLang="zh-CN" sz="2800" dirty="0">
                <a:solidFill>
                  <a:srgbClr val="2709BB"/>
                </a:solidFill>
                <a:latin typeface="Arial" panose="020B0604020202020204" pitchFamily="34" charset="0"/>
                <a:ea typeface="宋体" panose="02010600030101010101" pitchFamily="2" charset="-122"/>
              </a:rPr>
              <a:t>1</a:t>
            </a:r>
            <a:r>
              <a:rPr lang="zh-CN" altLang="en-US" sz="2800" dirty="0">
                <a:solidFill>
                  <a:srgbClr val="2709BB"/>
                </a:solidFill>
                <a:latin typeface="Arial" panose="020B0604020202020204" pitchFamily="34" charset="0"/>
                <a:ea typeface="宋体" panose="02010600030101010101" pitchFamily="2" charset="-122"/>
              </a:rPr>
              <a:t>个起始位、</a:t>
            </a:r>
            <a:r>
              <a:rPr lang="en-US" altLang="zh-CN" sz="2800" dirty="0">
                <a:solidFill>
                  <a:srgbClr val="2709BB"/>
                </a:solidFill>
                <a:latin typeface="Arial" panose="020B0604020202020204" pitchFamily="34" charset="0"/>
                <a:ea typeface="宋体" panose="02010600030101010101" pitchFamily="2" charset="-122"/>
              </a:rPr>
              <a:t>8</a:t>
            </a:r>
            <a:r>
              <a:rPr lang="zh-CN" altLang="en-US" sz="2800" dirty="0">
                <a:solidFill>
                  <a:srgbClr val="2709BB"/>
                </a:solidFill>
                <a:latin typeface="Arial" panose="020B0604020202020204" pitchFamily="34" charset="0"/>
                <a:ea typeface="宋体" panose="02010600030101010101" pitchFamily="2" charset="-122"/>
              </a:rPr>
              <a:t>个数据位、</a:t>
            </a:r>
            <a:r>
              <a:rPr lang="en-US" altLang="zh-CN" sz="2800" dirty="0">
                <a:solidFill>
                  <a:srgbClr val="2709BB"/>
                </a:solidFill>
                <a:latin typeface="Arial" panose="020B0604020202020204" pitchFamily="34" charset="0"/>
                <a:ea typeface="宋体" panose="02010600030101010101" pitchFamily="2" charset="-122"/>
              </a:rPr>
              <a:t>1</a:t>
            </a:r>
            <a:r>
              <a:rPr lang="zh-CN" altLang="en-US" sz="2800" dirty="0">
                <a:solidFill>
                  <a:srgbClr val="2709BB"/>
                </a:solidFill>
                <a:latin typeface="Arial" panose="020B0604020202020204" pitchFamily="34" charset="0"/>
                <a:ea typeface="宋体" panose="02010600030101010101" pitchFamily="2" charset="-122"/>
              </a:rPr>
              <a:t>个校验位、</a:t>
            </a:r>
            <a:r>
              <a:rPr lang="en-US" altLang="zh-CN" sz="2800" dirty="0">
                <a:solidFill>
                  <a:srgbClr val="2709BB"/>
                </a:solidFill>
                <a:latin typeface="Arial" panose="020B0604020202020204" pitchFamily="34" charset="0"/>
                <a:ea typeface="宋体" panose="02010600030101010101" pitchFamily="2" charset="-122"/>
              </a:rPr>
              <a:t> 2</a:t>
            </a:r>
            <a:r>
              <a:rPr lang="zh-CN" altLang="en-US" sz="2800" dirty="0">
                <a:solidFill>
                  <a:srgbClr val="2709BB"/>
                </a:solidFill>
                <a:latin typeface="Arial" panose="020B0604020202020204" pitchFamily="34" charset="0"/>
                <a:ea typeface="宋体" panose="02010600030101010101" pitchFamily="2" charset="-122"/>
              </a:rPr>
              <a:t>个终止位。若要求每秒传送</a:t>
            </a:r>
            <a:r>
              <a:rPr lang="en-US" altLang="zh-CN" sz="2800" dirty="0">
                <a:solidFill>
                  <a:srgbClr val="2709BB"/>
                </a:solidFill>
                <a:latin typeface="Arial" panose="020B0604020202020204" pitchFamily="34" charset="0"/>
                <a:ea typeface="宋体" panose="02010600030101010101" pitchFamily="2" charset="-122"/>
              </a:rPr>
              <a:t>120</a:t>
            </a:r>
            <a:r>
              <a:rPr lang="zh-CN" altLang="en-US" sz="2800" dirty="0">
                <a:solidFill>
                  <a:srgbClr val="2709BB"/>
                </a:solidFill>
                <a:latin typeface="Arial" panose="020B0604020202020204" pitchFamily="34" charset="0"/>
                <a:ea typeface="宋体" panose="02010600030101010101" pitchFamily="2" charset="-122"/>
              </a:rPr>
              <a:t>个字符，试求传送的波特率和比特率。</a:t>
            </a:r>
            <a:endParaRPr lang="zh-CN" altLang="en-US" sz="2800" dirty="0">
              <a:solidFill>
                <a:srgbClr val="2709BB"/>
              </a:solidFill>
              <a:latin typeface="Arial" panose="020B0604020202020204" pitchFamily="34" charset="0"/>
              <a:ea typeface="宋体" panose="02010600030101010101" pitchFamily="2" charset="-122"/>
            </a:endParaRPr>
          </a:p>
        </p:txBody>
      </p:sp>
      <p:sp>
        <p:nvSpPr>
          <p:cNvPr id="122887" name="圆角矩形 122886"/>
          <p:cNvSpPr/>
          <p:nvPr/>
        </p:nvSpPr>
        <p:spPr>
          <a:xfrm>
            <a:off x="38100" y="425450"/>
            <a:ext cx="989013" cy="711200"/>
          </a:xfrm>
          <a:prstGeom prst="roundRect">
            <a:avLst>
              <a:gd name="adj" fmla="val 16667"/>
            </a:avLst>
          </a:prstGeom>
          <a:solidFill>
            <a:srgbClr val="3366FF"/>
          </a:solidFill>
          <a:ln w="9525">
            <a:noFill/>
          </a:ln>
        </p:spPr>
        <p:txBody>
          <a:bodyPr anchor="t" anchorCtr="0"/>
          <a:p>
            <a:pPr eaLnBrk="0" hangingPunct="0"/>
            <a:endParaRPr lang="zh-CN" altLang="en-US" sz="2800" dirty="0">
              <a:latin typeface="Arial" panose="020B0604020202020204" pitchFamily="34" charset="0"/>
              <a:ea typeface="Arial" panose="020B0604020202020204" pitchFamily="34" charset="0"/>
            </a:endParaRPr>
          </a:p>
        </p:txBody>
      </p:sp>
      <p:sp>
        <p:nvSpPr>
          <p:cNvPr id="122888" name="文本框 122887"/>
          <p:cNvSpPr txBox="1"/>
          <p:nvPr/>
        </p:nvSpPr>
        <p:spPr>
          <a:xfrm>
            <a:off x="79375" y="531813"/>
            <a:ext cx="885825" cy="523875"/>
          </a:xfrm>
          <a:prstGeom prst="rect">
            <a:avLst/>
          </a:prstGeom>
          <a:noFill/>
          <a:ln w="9525">
            <a:noFill/>
          </a:ln>
        </p:spPr>
        <p:txBody>
          <a:bodyPr wrap="none" anchor="t" anchorCtr="0">
            <a:spAutoFit/>
          </a:bodyPr>
          <a:p>
            <a:pPr marL="342900" indent="-342900" algn="ctr">
              <a:spcBef>
                <a:spcPct val="20000"/>
              </a:spcBef>
            </a:pPr>
            <a:r>
              <a:rPr lang="en-US" altLang="zh-CN" sz="2800" dirty="0">
                <a:solidFill>
                  <a:srgbClr val="F8F8F8"/>
                </a:solidFill>
                <a:latin typeface="Arial" panose="020B0604020202020204" pitchFamily="34" charset="0"/>
                <a:ea typeface="宋体" panose="02010600030101010101" pitchFamily="2" charset="-122"/>
              </a:rPr>
              <a:t>3.16</a:t>
            </a:r>
            <a:endParaRPr lang="en-US" altLang="zh-CN" sz="2800" dirty="0">
              <a:solidFill>
                <a:srgbClr val="F8F8F8"/>
              </a:solidFill>
              <a:latin typeface="Arial" panose="020B0604020202020204" pitchFamily="34" charset="0"/>
              <a:ea typeface="宋体" panose="02010600030101010101" pitchFamily="2" charset="-122"/>
            </a:endParaRPr>
          </a:p>
        </p:txBody>
      </p:sp>
      <p:sp>
        <p:nvSpPr>
          <p:cNvPr id="122890" name="文本框 122889"/>
          <p:cNvSpPr txBox="1"/>
          <p:nvPr/>
        </p:nvSpPr>
        <p:spPr>
          <a:xfrm>
            <a:off x="157163" y="1493838"/>
            <a:ext cx="546100" cy="523875"/>
          </a:xfrm>
          <a:prstGeom prst="rect">
            <a:avLst/>
          </a:prstGeom>
          <a:noFill/>
          <a:ln w="9525">
            <a:noFill/>
          </a:ln>
        </p:spPr>
        <p:txBody>
          <a:bodyPr wrap="none" anchor="t" anchorCtr="0">
            <a:spAutoFit/>
          </a:bodyPr>
          <a:p>
            <a:pPr marL="342900" indent="-342900" algn="ctr">
              <a:spcBef>
                <a:spcPct val="20000"/>
              </a:spcBef>
            </a:pPr>
            <a:r>
              <a:rPr lang="zh-CN" altLang="en-US" sz="2800" dirty="0">
                <a:solidFill>
                  <a:srgbClr val="C00000"/>
                </a:solidFill>
                <a:latin typeface="Arial" panose="020B0604020202020204" pitchFamily="34" charset="0"/>
                <a:ea typeface="宋体" panose="02010600030101010101" pitchFamily="2" charset="-122"/>
              </a:rPr>
              <a:t>解</a:t>
            </a:r>
            <a:endParaRPr lang="zh-CN" altLang="en-US" sz="2800" dirty="0">
              <a:solidFill>
                <a:srgbClr val="C00000"/>
              </a:solidFill>
              <a:latin typeface="Arial" panose="020B0604020202020204" pitchFamily="34" charset="0"/>
              <a:ea typeface="宋体" panose="02010600030101010101" pitchFamily="2" charset="-122"/>
            </a:endParaRPr>
          </a:p>
        </p:txBody>
      </p:sp>
      <p:sp>
        <p:nvSpPr>
          <p:cNvPr id="122891" name="文本框 122890"/>
          <p:cNvSpPr txBox="1"/>
          <p:nvPr/>
        </p:nvSpPr>
        <p:spPr>
          <a:xfrm>
            <a:off x="447675" y="1636713"/>
            <a:ext cx="2187575" cy="523875"/>
          </a:xfrm>
          <a:prstGeom prst="rect">
            <a:avLst/>
          </a:prstGeom>
          <a:noFill/>
          <a:ln w="9525">
            <a:noFill/>
          </a:ln>
        </p:spPr>
        <p:txBody>
          <a:bodyPr wrap="none" anchor="t" anchorCtr="0">
            <a:spAutoFit/>
          </a:bodyPr>
          <a:p>
            <a:pPr marL="342900" indent="-342900" algn="ctr">
              <a:spcBef>
                <a:spcPct val="20000"/>
              </a:spcBef>
            </a:pPr>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1</a:t>
            </a:r>
            <a:r>
              <a:rPr lang="zh-CN" altLang="en-US" sz="2800" dirty="0">
                <a:latin typeface="Arial" panose="020B0604020202020204" pitchFamily="34" charset="0"/>
                <a:ea typeface="宋体" panose="02010600030101010101" pitchFamily="2" charset="-122"/>
              </a:rPr>
              <a:t>）波特率</a:t>
            </a:r>
            <a:endParaRPr lang="zh-CN" altLang="en-US" sz="2800" dirty="0">
              <a:latin typeface="Arial" panose="020B0604020202020204" pitchFamily="34" charset="0"/>
              <a:ea typeface="宋体" panose="02010600030101010101" pitchFamily="2" charset="-122"/>
            </a:endParaRPr>
          </a:p>
        </p:txBody>
      </p:sp>
      <p:sp>
        <p:nvSpPr>
          <p:cNvPr id="122892" name="文本框 122891"/>
          <p:cNvSpPr txBox="1"/>
          <p:nvPr/>
        </p:nvSpPr>
        <p:spPr>
          <a:xfrm>
            <a:off x="207963" y="2052638"/>
            <a:ext cx="8502650" cy="954087"/>
          </a:xfrm>
          <a:prstGeom prst="rect">
            <a:avLst/>
          </a:prstGeom>
          <a:noFill/>
          <a:ln w="9525">
            <a:noFill/>
          </a:ln>
        </p:spPr>
        <p:txBody>
          <a:bodyPr anchor="t" anchorCtr="0">
            <a:spAutoFit/>
          </a:bodyPr>
          <a:p>
            <a:pPr marL="342900" indent="-342900">
              <a:spcBef>
                <a:spcPct val="20000"/>
              </a:spcBef>
            </a:pPr>
            <a:r>
              <a:rPr lang="zh-CN" altLang="en-US" sz="2800" dirty="0">
                <a:latin typeface="Arial" panose="020B0604020202020204" pitchFamily="34" charset="0"/>
                <a:ea typeface="宋体" panose="02010600030101010101" pitchFamily="2" charset="-122"/>
              </a:rPr>
              <a:t>   单位时间内传送的二进制信号数（它直接用来与表示一个二进制数据位的持续时间有关）</a:t>
            </a:r>
            <a:endParaRPr lang="zh-CN" altLang="en-US" sz="2800" dirty="0">
              <a:latin typeface="Arial" panose="020B0604020202020204" pitchFamily="34" charset="0"/>
              <a:ea typeface="宋体" panose="02010600030101010101" pitchFamily="2" charset="-122"/>
            </a:endParaRPr>
          </a:p>
        </p:txBody>
      </p:sp>
      <p:sp>
        <p:nvSpPr>
          <p:cNvPr id="122894" name="文本框 122893"/>
          <p:cNvSpPr txBox="1"/>
          <p:nvPr/>
        </p:nvSpPr>
        <p:spPr>
          <a:xfrm>
            <a:off x="1330325" y="2963863"/>
            <a:ext cx="5984875" cy="523875"/>
          </a:xfrm>
          <a:prstGeom prst="rect">
            <a:avLst/>
          </a:prstGeom>
          <a:noFill/>
          <a:ln w="9525">
            <a:noFill/>
          </a:ln>
        </p:spPr>
        <p:txBody>
          <a:bodyPr wrap="none" anchor="t" anchorCtr="0">
            <a:spAutoFit/>
          </a:bodyPr>
          <a:p>
            <a:pPr marL="342900" indent="-342900" algn="ctr">
              <a:spcBef>
                <a:spcPct val="20000"/>
              </a:spcBef>
            </a:pPr>
            <a:r>
              <a:rPr lang="zh-CN" altLang="en-US" sz="2800" dirty="0">
                <a:latin typeface="Arial" panose="020B0604020202020204" pitchFamily="34" charset="0"/>
                <a:ea typeface="宋体" panose="02010600030101010101" pitchFamily="2" charset="-122"/>
              </a:rPr>
              <a:t>波特率 </a:t>
            </a:r>
            <a:r>
              <a:rPr lang="en-US" altLang="zh-CN" sz="2800" dirty="0">
                <a:latin typeface="Arial" panose="020B0604020202020204" pitchFamily="34" charset="0"/>
                <a:ea typeface="宋体" panose="02010600030101010101" pitchFamily="2" charset="-122"/>
              </a:rPr>
              <a:t>= ————————————</a:t>
            </a:r>
            <a:endParaRPr lang="en-US" altLang="zh-CN" sz="2800" dirty="0">
              <a:latin typeface="Arial" panose="020B0604020202020204" pitchFamily="34" charset="0"/>
              <a:ea typeface="宋体" panose="02010600030101010101" pitchFamily="2" charset="-122"/>
            </a:endParaRPr>
          </a:p>
        </p:txBody>
      </p:sp>
      <p:sp>
        <p:nvSpPr>
          <p:cNvPr id="122895" name="文本框 122894"/>
          <p:cNvSpPr txBox="1"/>
          <p:nvPr/>
        </p:nvSpPr>
        <p:spPr>
          <a:xfrm>
            <a:off x="3313113" y="3181350"/>
            <a:ext cx="3070225" cy="523875"/>
          </a:xfrm>
          <a:prstGeom prst="rect">
            <a:avLst/>
          </a:prstGeom>
          <a:noFill/>
          <a:ln w="9525">
            <a:noFill/>
          </a:ln>
        </p:spPr>
        <p:txBody>
          <a:bodyPr wrap="none" anchor="t" anchorCtr="0">
            <a:spAutoFit/>
          </a:bodyPr>
          <a:p>
            <a:pPr marL="342900" indent="-342900" algn="ctr">
              <a:spcBef>
                <a:spcPct val="20000"/>
              </a:spcBef>
            </a:pPr>
            <a:r>
              <a:rPr lang="zh-CN" altLang="en-US" sz="2800" dirty="0">
                <a:latin typeface="Arial" panose="020B0604020202020204" pitchFamily="34" charset="0"/>
                <a:ea typeface="宋体" panose="02010600030101010101" pitchFamily="2" charset="-122"/>
              </a:rPr>
              <a:t>二进制位持续时间</a:t>
            </a:r>
            <a:endParaRPr lang="zh-CN" altLang="en-US" sz="2800" dirty="0">
              <a:latin typeface="Arial" panose="020B0604020202020204" pitchFamily="34" charset="0"/>
              <a:ea typeface="宋体" panose="02010600030101010101" pitchFamily="2" charset="-122"/>
            </a:endParaRPr>
          </a:p>
        </p:txBody>
      </p:sp>
      <p:sp>
        <p:nvSpPr>
          <p:cNvPr id="122896" name="文本框 122895"/>
          <p:cNvSpPr txBox="1"/>
          <p:nvPr/>
        </p:nvSpPr>
        <p:spPr>
          <a:xfrm>
            <a:off x="4533900" y="2833688"/>
            <a:ext cx="385763" cy="523875"/>
          </a:xfrm>
          <a:prstGeom prst="rect">
            <a:avLst/>
          </a:prstGeom>
          <a:noFill/>
          <a:ln w="9525">
            <a:noFill/>
          </a:ln>
        </p:spPr>
        <p:txBody>
          <a:bodyPr wrap="none" anchor="t" anchorCtr="0">
            <a:spAutoFit/>
          </a:bodyPr>
          <a:p>
            <a:pPr marL="342900" indent="-342900" algn="ctr">
              <a:spcBef>
                <a:spcPct val="20000"/>
              </a:spcBef>
            </a:pPr>
            <a:r>
              <a:rPr lang="en-US" altLang="zh-CN" sz="2800" dirty="0">
                <a:latin typeface="Arial" panose="020B0604020202020204" pitchFamily="34" charset="0"/>
                <a:ea typeface="宋体" panose="02010600030101010101" pitchFamily="2" charset="-122"/>
              </a:rPr>
              <a:t>1</a:t>
            </a:r>
            <a:endParaRPr lang="en-US" altLang="zh-CN" sz="2800" dirty="0">
              <a:latin typeface="Arial" panose="020B0604020202020204" pitchFamily="34" charset="0"/>
              <a:ea typeface="宋体" panose="02010600030101010101" pitchFamily="2" charset="-122"/>
            </a:endParaRPr>
          </a:p>
        </p:txBody>
      </p:sp>
      <p:sp>
        <p:nvSpPr>
          <p:cNvPr id="122897" name="文本框 122896"/>
          <p:cNvSpPr txBox="1"/>
          <p:nvPr/>
        </p:nvSpPr>
        <p:spPr>
          <a:xfrm>
            <a:off x="488950" y="3714750"/>
            <a:ext cx="2187575" cy="523875"/>
          </a:xfrm>
          <a:prstGeom prst="rect">
            <a:avLst/>
          </a:prstGeom>
          <a:noFill/>
          <a:ln w="9525">
            <a:noFill/>
          </a:ln>
        </p:spPr>
        <p:txBody>
          <a:bodyPr wrap="none" anchor="t" anchorCtr="0">
            <a:spAutoFit/>
          </a:bodyPr>
          <a:p>
            <a:pPr marL="342900" indent="-342900" algn="ctr">
              <a:spcBef>
                <a:spcPct val="20000"/>
              </a:spcBef>
            </a:pPr>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2</a:t>
            </a:r>
            <a:r>
              <a:rPr lang="zh-CN" altLang="en-US" sz="2800" dirty="0">
                <a:latin typeface="Arial" panose="020B0604020202020204" pitchFamily="34" charset="0"/>
                <a:ea typeface="宋体" panose="02010600030101010101" pitchFamily="2" charset="-122"/>
              </a:rPr>
              <a:t>）比特率</a:t>
            </a:r>
            <a:endParaRPr lang="zh-CN" altLang="en-US" sz="2800" dirty="0">
              <a:latin typeface="Arial" panose="020B0604020202020204" pitchFamily="34" charset="0"/>
              <a:ea typeface="宋体" panose="02010600030101010101" pitchFamily="2" charset="-122"/>
            </a:endParaRPr>
          </a:p>
        </p:txBody>
      </p:sp>
      <p:sp>
        <p:nvSpPr>
          <p:cNvPr id="122898" name="矩形 122897"/>
          <p:cNvSpPr/>
          <p:nvPr/>
        </p:nvSpPr>
        <p:spPr>
          <a:xfrm>
            <a:off x="212725" y="4200525"/>
            <a:ext cx="8742363" cy="523875"/>
          </a:xfrm>
          <a:prstGeom prst="rect">
            <a:avLst/>
          </a:prstGeom>
          <a:noFill/>
          <a:ln w="9525">
            <a:noFill/>
          </a:ln>
        </p:spPr>
        <p:txBody>
          <a:bodyPr anchor="ctr" anchorCtr="0">
            <a:spAutoFit/>
          </a:bodyPr>
          <a:p>
            <a:r>
              <a:rPr lang="zh-CN" altLang="en-US" sz="2800" dirty="0">
                <a:latin typeface="Arial" panose="020B0604020202020204" pitchFamily="34" charset="0"/>
                <a:ea typeface="宋体" panose="02010600030101010101" pitchFamily="2" charset="-122"/>
              </a:rPr>
              <a:t>用单位时间内传输的二进制代码的有效位</a:t>
            </a:r>
            <a:r>
              <a:rPr lang="en-US" altLang="zh-CN" sz="2800" dirty="0">
                <a:latin typeface="Arial" panose="020B0604020202020204" pitchFamily="34" charset="0"/>
                <a:ea typeface="宋体" panose="02010600030101010101" pitchFamily="2" charset="-122"/>
              </a:rPr>
              <a:t>(bit)</a:t>
            </a:r>
            <a:r>
              <a:rPr lang="zh-CN" altLang="en-US" sz="2800" dirty="0">
                <a:latin typeface="Arial" panose="020B0604020202020204" pitchFamily="34" charset="0"/>
                <a:ea typeface="宋体" panose="02010600030101010101" pitchFamily="2" charset="-122"/>
              </a:rPr>
              <a:t>数来表示 </a:t>
            </a:r>
            <a:endParaRPr lang="zh-CN" altLang="en-US" sz="2800" dirty="0">
              <a:latin typeface="Arial" panose="020B0604020202020204" pitchFamily="34" charset="0"/>
              <a:ea typeface="宋体" panose="02010600030101010101" pitchFamily="2" charset="-122"/>
            </a:endParaRPr>
          </a:p>
        </p:txBody>
      </p:sp>
      <p:sp>
        <p:nvSpPr>
          <p:cNvPr id="122899" name="矩形 122898"/>
          <p:cNvSpPr/>
          <p:nvPr/>
        </p:nvSpPr>
        <p:spPr>
          <a:xfrm>
            <a:off x="803275" y="4800600"/>
            <a:ext cx="7945438" cy="523875"/>
          </a:xfrm>
          <a:prstGeom prst="rect">
            <a:avLst/>
          </a:prstGeom>
          <a:noFill/>
          <a:ln w="9525">
            <a:noFill/>
          </a:ln>
        </p:spPr>
        <p:txBody>
          <a:bodyPr wrap="none" anchor="ctr" anchorCtr="0">
            <a:spAutoFit/>
          </a:bodyPr>
          <a:p>
            <a:r>
              <a:rPr lang="zh-CN" altLang="en-US" sz="2800" dirty="0">
                <a:latin typeface="Arial" panose="020B0604020202020204" pitchFamily="34" charset="0"/>
                <a:ea typeface="宋体" panose="02010600030101010101" pitchFamily="2" charset="-122"/>
              </a:rPr>
              <a:t>比特率</a:t>
            </a:r>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波特率</a:t>
            </a:r>
            <a:r>
              <a:rPr lang="en-US" altLang="zh-CN" sz="2800" dirty="0">
                <a:latin typeface="Arial" panose="020B0604020202020204" pitchFamily="34" charset="0"/>
                <a:ea typeface="宋体" panose="02010600030101010101" pitchFamily="2" charset="-122"/>
              </a:rPr>
              <a:t>X</a:t>
            </a:r>
            <a:r>
              <a:rPr lang="zh-CN" altLang="en-US" sz="2800" dirty="0">
                <a:latin typeface="Arial" panose="020B0604020202020204" pitchFamily="34" charset="0"/>
                <a:ea typeface="宋体" panose="02010600030101010101" pitchFamily="2" charset="-122"/>
              </a:rPr>
              <a:t>单个调制状态对应的二进制位数 </a:t>
            </a:r>
            <a:endParaRPr lang="zh-CN" altLang="en-US" sz="2800" dirty="0">
              <a:latin typeface="Arial" panose="020B0604020202020204" pitchFamily="34" charset="0"/>
              <a:ea typeface="宋体" panose="02010600030101010101" pitchFamily="2" charset="-122"/>
            </a:endParaRPr>
          </a:p>
        </p:txBody>
      </p:sp>
      <p:sp>
        <p:nvSpPr>
          <p:cNvPr id="122900" name="文本框 122899"/>
          <p:cNvSpPr txBox="1"/>
          <p:nvPr/>
        </p:nvSpPr>
        <p:spPr>
          <a:xfrm>
            <a:off x="768350" y="5380038"/>
            <a:ext cx="6640513" cy="523875"/>
          </a:xfrm>
          <a:prstGeom prst="rect">
            <a:avLst/>
          </a:prstGeom>
          <a:noFill/>
          <a:ln w="9525">
            <a:noFill/>
          </a:ln>
        </p:spPr>
        <p:txBody>
          <a:bodyPr wrap="none" anchor="t" anchorCtr="0">
            <a:spAutoFit/>
          </a:bodyPr>
          <a:p>
            <a:pPr marL="342900" indent="-342900" algn="ctr">
              <a:spcBef>
                <a:spcPct val="20000"/>
              </a:spcBef>
            </a:pPr>
            <a:r>
              <a:rPr lang="zh-CN" altLang="en-US" sz="2800" dirty="0">
                <a:solidFill>
                  <a:srgbClr val="C00000"/>
                </a:solidFill>
                <a:latin typeface="Arial" panose="020B0604020202020204" pitchFamily="34" charset="0"/>
                <a:ea typeface="宋体" panose="02010600030101010101" pitchFamily="2" charset="-122"/>
              </a:rPr>
              <a:t>波特率 </a:t>
            </a:r>
            <a:r>
              <a:rPr lang="en-US" altLang="zh-CN" sz="2800" dirty="0">
                <a:solidFill>
                  <a:srgbClr val="C00000"/>
                </a:solidFill>
                <a:latin typeface="Arial" panose="020B0604020202020204" pitchFamily="34" charset="0"/>
                <a:ea typeface="宋体" panose="02010600030101010101" pitchFamily="2" charset="-122"/>
              </a:rPr>
              <a:t>= 120×</a:t>
            </a:r>
            <a:r>
              <a:rPr lang="zh-CN" altLang="en-US" sz="2800" dirty="0">
                <a:solidFill>
                  <a:srgbClr val="C00000"/>
                </a:solidFill>
                <a:latin typeface="Arial" panose="020B0604020202020204" pitchFamily="34" charset="0"/>
                <a:ea typeface="宋体" panose="02010600030101010101" pitchFamily="2" charset="-122"/>
              </a:rPr>
              <a:t>（</a:t>
            </a:r>
            <a:r>
              <a:rPr lang="en-US" altLang="zh-CN" sz="2800" dirty="0">
                <a:solidFill>
                  <a:srgbClr val="C00000"/>
                </a:solidFill>
                <a:latin typeface="Arial" panose="020B0604020202020204" pitchFamily="34" charset="0"/>
                <a:ea typeface="宋体" panose="02010600030101010101" pitchFamily="2" charset="-122"/>
              </a:rPr>
              <a:t>1+8+1+2</a:t>
            </a:r>
            <a:r>
              <a:rPr lang="zh-CN" altLang="en-US" sz="2800" dirty="0">
                <a:solidFill>
                  <a:srgbClr val="C00000"/>
                </a:solidFill>
                <a:latin typeface="Arial" panose="020B0604020202020204" pitchFamily="34" charset="0"/>
                <a:ea typeface="宋体" panose="02010600030101010101" pitchFamily="2" charset="-122"/>
              </a:rPr>
              <a:t>） </a:t>
            </a:r>
            <a:r>
              <a:rPr lang="en-US" altLang="zh-CN" sz="2800" dirty="0">
                <a:solidFill>
                  <a:srgbClr val="C00000"/>
                </a:solidFill>
                <a:latin typeface="Arial" panose="020B0604020202020204" pitchFamily="34" charset="0"/>
                <a:ea typeface="宋体" panose="02010600030101010101" pitchFamily="2" charset="-122"/>
              </a:rPr>
              <a:t>= 1440bps</a:t>
            </a:r>
            <a:endParaRPr lang="en-US" altLang="zh-CN" sz="2800" dirty="0">
              <a:solidFill>
                <a:srgbClr val="C00000"/>
              </a:solidFill>
              <a:latin typeface="Arial" panose="020B0604020202020204" pitchFamily="34" charset="0"/>
              <a:ea typeface="宋体" panose="02010600030101010101" pitchFamily="2" charset="-122"/>
            </a:endParaRPr>
          </a:p>
        </p:txBody>
      </p:sp>
      <p:sp>
        <p:nvSpPr>
          <p:cNvPr id="122901" name="文本框 122900"/>
          <p:cNvSpPr txBox="1"/>
          <p:nvPr/>
        </p:nvSpPr>
        <p:spPr>
          <a:xfrm>
            <a:off x="755650" y="5929313"/>
            <a:ext cx="6740525" cy="523875"/>
          </a:xfrm>
          <a:prstGeom prst="rect">
            <a:avLst/>
          </a:prstGeom>
          <a:noFill/>
          <a:ln w="9525">
            <a:noFill/>
          </a:ln>
        </p:spPr>
        <p:txBody>
          <a:bodyPr wrap="none" anchor="t" anchorCtr="0">
            <a:spAutoFit/>
          </a:bodyPr>
          <a:p>
            <a:pPr marL="342900" indent="-342900" algn="ctr">
              <a:spcBef>
                <a:spcPct val="20000"/>
              </a:spcBef>
            </a:pPr>
            <a:r>
              <a:rPr lang="zh-CN" altLang="en-US" sz="2800" dirty="0">
                <a:solidFill>
                  <a:srgbClr val="C00000"/>
                </a:solidFill>
                <a:latin typeface="Arial" panose="020B0604020202020204" pitchFamily="34" charset="0"/>
                <a:ea typeface="宋体" panose="02010600030101010101" pitchFamily="2" charset="-122"/>
              </a:rPr>
              <a:t>比特率</a:t>
            </a:r>
            <a:r>
              <a:rPr lang="en-US" altLang="zh-CN" sz="2800" dirty="0">
                <a:solidFill>
                  <a:srgbClr val="C00000"/>
                </a:solidFill>
                <a:latin typeface="Arial" panose="020B0604020202020204" pitchFamily="34" charset="0"/>
                <a:ea typeface="宋体" panose="02010600030101010101" pitchFamily="2" charset="-122"/>
              </a:rPr>
              <a:t>= 1440 ×—————— = 960bps </a:t>
            </a:r>
            <a:endParaRPr lang="en-US" altLang="zh-CN" sz="2800" dirty="0">
              <a:solidFill>
                <a:srgbClr val="C00000"/>
              </a:solidFill>
              <a:latin typeface="Arial" panose="020B0604020202020204" pitchFamily="34" charset="0"/>
              <a:ea typeface="宋体" panose="02010600030101010101" pitchFamily="2" charset="-122"/>
            </a:endParaRPr>
          </a:p>
        </p:txBody>
      </p:sp>
      <p:sp>
        <p:nvSpPr>
          <p:cNvPr id="122902" name="文本框 122901"/>
          <p:cNvSpPr txBox="1"/>
          <p:nvPr/>
        </p:nvSpPr>
        <p:spPr>
          <a:xfrm>
            <a:off x="4168775" y="6086475"/>
            <a:ext cx="585788" cy="523875"/>
          </a:xfrm>
          <a:prstGeom prst="rect">
            <a:avLst/>
          </a:prstGeom>
          <a:noFill/>
          <a:ln w="9525">
            <a:noFill/>
          </a:ln>
        </p:spPr>
        <p:txBody>
          <a:bodyPr wrap="none" anchor="t" anchorCtr="0">
            <a:spAutoFit/>
          </a:bodyPr>
          <a:p>
            <a:pPr marL="342900" indent="-342900" algn="ctr">
              <a:spcBef>
                <a:spcPct val="20000"/>
              </a:spcBef>
            </a:pPr>
            <a:r>
              <a:rPr lang="en-US" altLang="zh-CN" sz="2800" dirty="0">
                <a:solidFill>
                  <a:srgbClr val="C00000"/>
                </a:solidFill>
                <a:latin typeface="Arial" panose="020B0604020202020204" pitchFamily="34" charset="0"/>
                <a:ea typeface="宋体" panose="02010600030101010101" pitchFamily="2" charset="-122"/>
              </a:rPr>
              <a:t>12</a:t>
            </a:r>
            <a:endParaRPr lang="en-US" altLang="zh-CN" sz="2800" dirty="0">
              <a:solidFill>
                <a:srgbClr val="C00000"/>
              </a:solidFill>
              <a:latin typeface="Arial" panose="020B0604020202020204" pitchFamily="34" charset="0"/>
              <a:ea typeface="宋体" panose="02010600030101010101" pitchFamily="2" charset="-122"/>
            </a:endParaRPr>
          </a:p>
        </p:txBody>
      </p:sp>
      <p:sp>
        <p:nvSpPr>
          <p:cNvPr id="122903" name="文本框 122902"/>
          <p:cNvSpPr txBox="1"/>
          <p:nvPr/>
        </p:nvSpPr>
        <p:spPr>
          <a:xfrm>
            <a:off x="4300538" y="5786438"/>
            <a:ext cx="385762" cy="523875"/>
          </a:xfrm>
          <a:prstGeom prst="rect">
            <a:avLst/>
          </a:prstGeom>
          <a:noFill/>
          <a:ln w="9525">
            <a:noFill/>
          </a:ln>
        </p:spPr>
        <p:txBody>
          <a:bodyPr wrap="none" anchor="t" anchorCtr="0">
            <a:spAutoFit/>
          </a:bodyPr>
          <a:p>
            <a:pPr marL="342900" indent="-342900" algn="ctr">
              <a:spcBef>
                <a:spcPct val="20000"/>
              </a:spcBef>
            </a:pPr>
            <a:r>
              <a:rPr lang="en-US" altLang="zh-CN" sz="2800" dirty="0">
                <a:solidFill>
                  <a:srgbClr val="C00000"/>
                </a:solidFill>
                <a:latin typeface="Arial" panose="020B0604020202020204" pitchFamily="34" charset="0"/>
                <a:ea typeface="宋体" panose="02010600030101010101" pitchFamily="2" charset="-122"/>
              </a:rPr>
              <a:t>8</a:t>
            </a:r>
            <a:endParaRPr lang="en-US" altLang="zh-CN"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barn(inHorizontal)">
                                      <p:cBhvr>
                                        <p:cTn id="7" dur="1000"/>
                                        <p:tgtEl>
                                          <p:spTgt spid="122885"/>
                                        </p:tgtEl>
                                      </p:cBhvr>
                                    </p:animEffect>
                                  </p:childTnLst>
                                </p:cTn>
                              </p:par>
                              <p:par>
                                <p:cTn id="8" presetID="16" presetClass="entr" presetSubtype="26" fill="hold" nodeType="withEffect">
                                  <p:stCondLst>
                                    <p:cond delay="0"/>
                                  </p:stCondLst>
                                  <p:childTnLst>
                                    <p:set>
                                      <p:cBhvr>
                                        <p:cTn id="9" dur="1" fill="hold">
                                          <p:stCondLst>
                                            <p:cond delay="0"/>
                                          </p:stCondLst>
                                        </p:cTn>
                                        <p:tgtEl>
                                          <p:spTgt spid="122887"/>
                                        </p:tgtEl>
                                        <p:attrNameLst>
                                          <p:attrName>style.visibility</p:attrName>
                                        </p:attrNameLst>
                                      </p:cBhvr>
                                      <p:to>
                                        <p:strVal val="visible"/>
                                      </p:to>
                                    </p:set>
                                    <p:animEffect transition="in" filter="barn(inHorizontal)">
                                      <p:cBhvr>
                                        <p:cTn id="10" dur="1000"/>
                                        <p:tgtEl>
                                          <p:spTgt spid="12288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122888"/>
                                        </p:tgtEl>
                                        <p:attrNameLst>
                                          <p:attrName>style.visibility</p:attrName>
                                        </p:attrNameLst>
                                      </p:cBhvr>
                                      <p:to>
                                        <p:strVal val="visible"/>
                                      </p:to>
                                    </p:set>
                                    <p:animEffect transition="in" filter="barn(inHorizontal)">
                                      <p:cBhvr>
                                        <p:cTn id="13" dur="1000"/>
                                        <p:tgtEl>
                                          <p:spTgt spid="12288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22891"/>
                                        </p:tgtEl>
                                        <p:attrNameLst>
                                          <p:attrName>style.visibility</p:attrName>
                                        </p:attrNameLst>
                                      </p:cBhvr>
                                      <p:to>
                                        <p:strVal val="visible"/>
                                      </p:to>
                                    </p:set>
                                    <p:animEffect transition="in" filter="barn(inHorizontal)">
                                      <p:cBhvr>
                                        <p:cTn id="18" dur="1000"/>
                                        <p:tgtEl>
                                          <p:spTgt spid="122891"/>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122890"/>
                                        </p:tgtEl>
                                        <p:attrNameLst>
                                          <p:attrName>style.visibility</p:attrName>
                                        </p:attrNameLst>
                                      </p:cBhvr>
                                      <p:to>
                                        <p:strVal val="visible"/>
                                      </p:to>
                                    </p:set>
                                    <p:animEffect transition="in" filter="barn(inHorizontal)">
                                      <p:cBhvr>
                                        <p:cTn id="21" dur="1000"/>
                                        <p:tgtEl>
                                          <p:spTgt spid="122890"/>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22892"/>
                                        </p:tgtEl>
                                        <p:attrNameLst>
                                          <p:attrName>style.visibility</p:attrName>
                                        </p:attrNameLst>
                                      </p:cBhvr>
                                      <p:to>
                                        <p:strVal val="visible"/>
                                      </p:to>
                                    </p:set>
                                    <p:anim calcmode="lin" valueType="num">
                                      <p:cBhvr>
                                        <p:cTn id="26" dur="1000" fill="hold"/>
                                        <p:tgtEl>
                                          <p:spTgt spid="122892"/>
                                        </p:tgtEl>
                                        <p:attrNameLst>
                                          <p:attrName>ppt_w</p:attrName>
                                        </p:attrNameLst>
                                      </p:cBhvr>
                                      <p:tavLst>
                                        <p:tav tm="0">
                                          <p:val>
                                            <p:fltVal val="0.000000"/>
                                          </p:val>
                                        </p:tav>
                                        <p:tav tm="100000">
                                          <p:val>
                                            <p:strVal val="#ppt_w"/>
                                          </p:val>
                                        </p:tav>
                                      </p:tavLst>
                                    </p:anim>
                                    <p:anim calcmode="lin" valueType="num">
                                      <p:cBhvr>
                                        <p:cTn id="27" dur="1000" fill="hold"/>
                                        <p:tgtEl>
                                          <p:spTgt spid="122892"/>
                                        </p:tgtEl>
                                        <p:attrNameLst>
                                          <p:attrName>ppt_h</p:attrName>
                                        </p:attrNameLst>
                                      </p:cBhvr>
                                      <p:tavLst>
                                        <p:tav tm="0">
                                          <p:val>
                                            <p:fltVal val="0.00000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22894"/>
                                        </p:tgtEl>
                                        <p:attrNameLst>
                                          <p:attrName>style.visibility</p:attrName>
                                        </p:attrNameLst>
                                      </p:cBhvr>
                                      <p:to>
                                        <p:strVal val="visible"/>
                                      </p:to>
                                    </p:set>
                                    <p:anim calcmode="lin" valueType="num">
                                      <p:cBhvr>
                                        <p:cTn id="32" dur="1000" fill="hold"/>
                                        <p:tgtEl>
                                          <p:spTgt spid="122894"/>
                                        </p:tgtEl>
                                        <p:attrNameLst>
                                          <p:attrName>ppt_w</p:attrName>
                                        </p:attrNameLst>
                                      </p:cBhvr>
                                      <p:tavLst>
                                        <p:tav tm="0">
                                          <p:val>
                                            <p:fltVal val="0.000000"/>
                                          </p:val>
                                        </p:tav>
                                        <p:tav tm="100000">
                                          <p:val>
                                            <p:strVal val="#ppt_w"/>
                                          </p:val>
                                        </p:tav>
                                      </p:tavLst>
                                    </p:anim>
                                    <p:anim calcmode="lin" valueType="num">
                                      <p:cBhvr>
                                        <p:cTn id="33" dur="1000" fill="hold"/>
                                        <p:tgtEl>
                                          <p:spTgt spid="122894"/>
                                        </p:tgtEl>
                                        <p:attrNameLst>
                                          <p:attrName>ppt_h</p:attrName>
                                        </p:attrNameLst>
                                      </p:cBhvr>
                                      <p:tavLst>
                                        <p:tav tm="0">
                                          <p:val>
                                            <p:fltVal val="0.00000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22895"/>
                                        </p:tgtEl>
                                        <p:attrNameLst>
                                          <p:attrName>style.visibility</p:attrName>
                                        </p:attrNameLst>
                                      </p:cBhvr>
                                      <p:to>
                                        <p:strVal val="visible"/>
                                      </p:to>
                                    </p:set>
                                    <p:anim calcmode="lin" valueType="num">
                                      <p:cBhvr>
                                        <p:cTn id="36" dur="1000" fill="hold"/>
                                        <p:tgtEl>
                                          <p:spTgt spid="122895"/>
                                        </p:tgtEl>
                                        <p:attrNameLst>
                                          <p:attrName>ppt_w</p:attrName>
                                        </p:attrNameLst>
                                      </p:cBhvr>
                                      <p:tavLst>
                                        <p:tav tm="0">
                                          <p:val>
                                            <p:fltVal val="0.000000"/>
                                          </p:val>
                                        </p:tav>
                                        <p:tav tm="100000">
                                          <p:val>
                                            <p:strVal val="#ppt_w"/>
                                          </p:val>
                                        </p:tav>
                                      </p:tavLst>
                                    </p:anim>
                                    <p:anim calcmode="lin" valueType="num">
                                      <p:cBhvr>
                                        <p:cTn id="37" dur="1000" fill="hold"/>
                                        <p:tgtEl>
                                          <p:spTgt spid="122895"/>
                                        </p:tgtEl>
                                        <p:attrNameLst>
                                          <p:attrName>ppt_h</p:attrName>
                                        </p:attrNameLst>
                                      </p:cBhvr>
                                      <p:tavLst>
                                        <p:tav tm="0">
                                          <p:val>
                                            <p:fltVal val="0.00000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22896"/>
                                        </p:tgtEl>
                                        <p:attrNameLst>
                                          <p:attrName>style.visibility</p:attrName>
                                        </p:attrNameLst>
                                      </p:cBhvr>
                                      <p:to>
                                        <p:strVal val="visible"/>
                                      </p:to>
                                    </p:set>
                                    <p:anim calcmode="lin" valueType="num">
                                      <p:cBhvr>
                                        <p:cTn id="40" dur="1000" fill="hold"/>
                                        <p:tgtEl>
                                          <p:spTgt spid="122896"/>
                                        </p:tgtEl>
                                        <p:attrNameLst>
                                          <p:attrName>ppt_w</p:attrName>
                                        </p:attrNameLst>
                                      </p:cBhvr>
                                      <p:tavLst>
                                        <p:tav tm="0">
                                          <p:val>
                                            <p:fltVal val="0.000000"/>
                                          </p:val>
                                        </p:tav>
                                        <p:tav tm="100000">
                                          <p:val>
                                            <p:strVal val="#ppt_w"/>
                                          </p:val>
                                        </p:tav>
                                      </p:tavLst>
                                    </p:anim>
                                    <p:anim calcmode="lin" valueType="num">
                                      <p:cBhvr>
                                        <p:cTn id="41" dur="1000" fill="hold"/>
                                        <p:tgtEl>
                                          <p:spTgt spid="122896"/>
                                        </p:tgtEl>
                                        <p:attrNameLst>
                                          <p:attrName>ppt_h</p:attrName>
                                        </p:attrNameLst>
                                      </p:cBhvr>
                                      <p:tavLst>
                                        <p:tav tm="0">
                                          <p:val>
                                            <p:fltVal val="0.00000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6" fill="hold" grpId="0" nodeType="clickEffect">
                                  <p:stCondLst>
                                    <p:cond delay="0"/>
                                  </p:stCondLst>
                                  <p:childTnLst>
                                    <p:set>
                                      <p:cBhvr>
                                        <p:cTn id="45" dur="1" fill="hold">
                                          <p:stCondLst>
                                            <p:cond delay="0"/>
                                          </p:stCondLst>
                                        </p:cTn>
                                        <p:tgtEl>
                                          <p:spTgt spid="122897"/>
                                        </p:tgtEl>
                                        <p:attrNameLst>
                                          <p:attrName>style.visibility</p:attrName>
                                        </p:attrNameLst>
                                      </p:cBhvr>
                                      <p:to>
                                        <p:strVal val="visible"/>
                                      </p:to>
                                    </p:set>
                                    <p:animEffect transition="in" filter="barn(inHorizontal)">
                                      <p:cBhvr>
                                        <p:cTn id="46" dur="1000"/>
                                        <p:tgtEl>
                                          <p:spTgt spid="122897"/>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22898"/>
                                        </p:tgtEl>
                                        <p:attrNameLst>
                                          <p:attrName>style.visibility</p:attrName>
                                        </p:attrNameLst>
                                      </p:cBhvr>
                                      <p:to>
                                        <p:strVal val="visible"/>
                                      </p:to>
                                    </p:set>
                                    <p:animEffect transition="in" filter="dissolve">
                                      <p:cBhvr>
                                        <p:cTn id="51" dur="1000"/>
                                        <p:tgtEl>
                                          <p:spTgt spid="122898"/>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22899"/>
                                        </p:tgtEl>
                                        <p:attrNameLst>
                                          <p:attrName>style.visibility</p:attrName>
                                        </p:attrNameLst>
                                      </p:cBhvr>
                                      <p:to>
                                        <p:strVal val="visible"/>
                                      </p:to>
                                    </p:set>
                                    <p:animEffect transition="in" filter="dissolve">
                                      <p:cBhvr>
                                        <p:cTn id="54" dur="1000"/>
                                        <p:tgtEl>
                                          <p:spTgt spid="122899"/>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22900"/>
                                        </p:tgtEl>
                                        <p:attrNameLst>
                                          <p:attrName>style.visibility</p:attrName>
                                        </p:attrNameLst>
                                      </p:cBhvr>
                                      <p:to>
                                        <p:strVal val="visible"/>
                                      </p:to>
                                    </p:set>
                                    <p:animEffect transition="in" filter="dissolve">
                                      <p:cBhvr>
                                        <p:cTn id="59" dur="1000"/>
                                        <p:tgtEl>
                                          <p:spTgt spid="12290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22901"/>
                                        </p:tgtEl>
                                        <p:attrNameLst>
                                          <p:attrName>style.visibility</p:attrName>
                                        </p:attrNameLst>
                                      </p:cBhvr>
                                      <p:to>
                                        <p:strVal val="visible"/>
                                      </p:to>
                                    </p:set>
                                    <p:animEffect transition="in" filter="dissolve">
                                      <p:cBhvr>
                                        <p:cTn id="64" dur="1000"/>
                                        <p:tgtEl>
                                          <p:spTgt spid="12290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22902"/>
                                        </p:tgtEl>
                                        <p:attrNameLst>
                                          <p:attrName>style.visibility</p:attrName>
                                        </p:attrNameLst>
                                      </p:cBhvr>
                                      <p:to>
                                        <p:strVal val="visible"/>
                                      </p:to>
                                    </p:set>
                                    <p:animEffect transition="in" filter="dissolve">
                                      <p:cBhvr>
                                        <p:cTn id="67" dur="1000"/>
                                        <p:tgtEl>
                                          <p:spTgt spid="12290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22903"/>
                                        </p:tgtEl>
                                        <p:attrNameLst>
                                          <p:attrName>style.visibility</p:attrName>
                                        </p:attrNameLst>
                                      </p:cBhvr>
                                      <p:to>
                                        <p:strVal val="visible"/>
                                      </p:to>
                                    </p:set>
                                    <p:animEffect transition="in" filter="dissolve">
                                      <p:cBhvr>
                                        <p:cTn id="70" dur="1000"/>
                                        <p:tgtEl>
                                          <p:spTgt spid="12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p:bldP spid="122888" grpId="0"/>
      <p:bldP spid="122890" grpId="0"/>
      <p:bldP spid="122891" grpId="0"/>
      <p:bldP spid="122892" grpId="0"/>
      <p:bldP spid="122894" grpId="0"/>
      <p:bldP spid="122895" grpId="0"/>
      <p:bldP spid="122896" grpId="0"/>
      <p:bldP spid="122897" grpId="0"/>
      <p:bldP spid="122898" grpId="0"/>
      <p:bldP spid="122899" grpId="0"/>
      <p:bldP spid="122900" grpId="0"/>
      <p:bldP spid="122901" grpId="0"/>
      <p:bldP spid="122902" grpId="0"/>
      <p:bldP spid="12290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 </a:t>
            </a:r>
            <a:r>
              <a:rPr lang="zh-CN" altLang="en-US" dirty="0">
                <a:solidFill>
                  <a:srgbClr val="C00000"/>
                </a:solidFill>
                <a:latin typeface="微软雅黑 Light" panose="020B0502040204020203" pitchFamily="34" charset="-122"/>
                <a:ea typeface="微软雅黑 Light" panose="020B0502040204020203" pitchFamily="34" charset="-122"/>
                <a:cs typeface="+mj-cs"/>
              </a:rPr>
              <a:t>半同步通信</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82947" name="Rectangle 3"/>
          <p:cNvSpPr>
            <a:spLocks noGrp="1"/>
          </p:cNvSpPr>
          <p:nvPr>
            <p:ph idx="1"/>
          </p:nvPr>
        </p:nvSpPr>
        <p:spPr>
          <a:xfrm>
            <a:off x="633413" y="1962150"/>
            <a:ext cx="7977187" cy="3487738"/>
          </a:xfrm>
          <a:solidFill>
            <a:schemeClr val="bg1"/>
          </a:solidFill>
          <a:ln>
            <a:solidFill>
              <a:srgbClr val="2709BB"/>
            </a:solidFill>
            <a:miter/>
          </a:ln>
        </p:spPr>
        <p:txBody>
          <a:bodyPr vert="horz" wrap="square" lIns="91440" tIns="45720" rIns="91440" bIns="45720" anchor="t" anchorCtr="0"/>
          <a:p>
            <a:pPr algn="just" defTabSz="457200">
              <a:spcBef>
                <a:spcPct val="0"/>
              </a:spcBef>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有统一时钟，信号发出在参照系统时钟前沿开始，而接收方都采用系统时钟后沿时刻来进行判断识别。</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algn="just" defTabSz="457200">
              <a:spcBef>
                <a:spcPct val="0"/>
              </a:spcBef>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允许不同速度的模块和谐地工作。为此增设了一条“等待”响应信号线。</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algn="just" defTabSz="457200">
              <a:spcBef>
                <a:spcPct val="0"/>
              </a:spcBef>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半同步通信适用于系统工作速度不高包含工作速度差异较大的各类设备的简单系统。</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78851"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blinds(horizontal)">
                                      <p:cBhvr>
                                        <p:cTn id="7" dur="500"/>
                                        <p:tgtEl>
                                          <p:spTgt spid="829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947">
                                            <p:txEl>
                                              <p:charRg st="0" end="46"/>
                                            </p:txEl>
                                          </p:spTgt>
                                        </p:tgtEl>
                                        <p:attrNameLst>
                                          <p:attrName>style.visibility</p:attrName>
                                        </p:attrNameLst>
                                      </p:cBhvr>
                                      <p:to>
                                        <p:strVal val="visible"/>
                                      </p:to>
                                    </p:set>
                                    <p:animEffect transition="in" filter="blinds(horizontal)">
                                      <p:cBhvr>
                                        <p:cTn id="10" dur="500"/>
                                        <p:tgtEl>
                                          <p:spTgt spid="82947">
                                            <p:txEl>
                                              <p:charRg st="0" end="4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2947">
                                            <p:txEl>
                                              <p:charRg st="46" end="79"/>
                                            </p:txEl>
                                          </p:spTgt>
                                        </p:tgtEl>
                                        <p:attrNameLst>
                                          <p:attrName>style.visibility</p:attrName>
                                        </p:attrNameLst>
                                      </p:cBhvr>
                                      <p:to>
                                        <p:strVal val="visible"/>
                                      </p:to>
                                    </p:set>
                                    <p:animEffect transition="in" filter="blinds(horizontal)">
                                      <p:cBhvr>
                                        <p:cTn id="15" dur="500"/>
                                        <p:tgtEl>
                                          <p:spTgt spid="82947">
                                            <p:txEl>
                                              <p:charRg st="46" end="7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2947">
                                            <p:txEl>
                                              <p:charRg st="79" end="117"/>
                                            </p:txEl>
                                          </p:spTgt>
                                        </p:tgtEl>
                                        <p:attrNameLst>
                                          <p:attrName>style.visibility</p:attrName>
                                        </p:attrNameLst>
                                      </p:cBhvr>
                                      <p:to>
                                        <p:strVal val="visible"/>
                                      </p:to>
                                    </p:set>
                                    <p:animEffect transition="in" filter="blinds(horizontal)">
                                      <p:cBhvr>
                                        <p:cTn id="20" dur="500"/>
                                        <p:tgtEl>
                                          <p:spTgt spid="82947">
                                            <p:txEl>
                                              <p:charRg st="79"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3. </a:t>
            </a:r>
            <a:r>
              <a:rPr lang="zh-CN" altLang="en-US" dirty="0">
                <a:solidFill>
                  <a:srgbClr val="C00000"/>
                </a:solidFill>
                <a:latin typeface="微软雅黑 Light" panose="020B0502040204020203" pitchFamily="34" charset="-122"/>
                <a:ea typeface="微软雅黑 Light" panose="020B0502040204020203" pitchFamily="34" charset="-122"/>
                <a:cs typeface="+mj-cs"/>
              </a:rPr>
              <a:t>半同步通信</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82947" name="Rectangle 3"/>
          <p:cNvSpPr>
            <a:spLocks noGrp="1"/>
          </p:cNvSpPr>
          <p:nvPr>
            <p:ph idx="1"/>
          </p:nvPr>
        </p:nvSpPr>
        <p:spPr>
          <a:xfrm>
            <a:off x="633413" y="2160588"/>
            <a:ext cx="7977187" cy="3027362"/>
          </a:xfrm>
          <a:solidFill>
            <a:schemeClr val="bg1"/>
          </a:solidFill>
          <a:ln>
            <a:solidFill>
              <a:srgbClr val="2709BB"/>
            </a:solidFill>
            <a:miter/>
          </a:ln>
        </p:spPr>
        <p:txBody>
          <a:bodyPr vert="horz" wrap="square" lIns="91440" tIns="45720" rIns="91440" bIns="45720" anchor="t" anchorCtr="0"/>
          <a:p>
            <a:pPr algn="just" defTabSz="457200">
              <a:spcBef>
                <a:spcPct val="0"/>
              </a:spcBef>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半同步通信控制方式比异步通信简单，又能像异步通信那样允许传输时间不一致，可靠性较高，同步结构较方便，工作效率介于同步和异步通信之间。</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algn="just" defTabSz="457200">
              <a:spcBef>
                <a:spcPct val="0"/>
              </a:spcBef>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其缺点是对系统时钟频率不能要求太高，故从整体上来看</a:t>
            </a:r>
            <a:r>
              <a:rPr lang="en-US" altLang="zh-CN" dirty="0">
                <a:solidFill>
                  <a:srgbClr val="C00000"/>
                </a:solidFill>
                <a:latin typeface="微软雅黑 Light" panose="020B0502040204020203" pitchFamily="34" charset="-122"/>
                <a:ea typeface="微软雅黑 Light" panose="020B0502040204020203" pitchFamily="34" charset="-122"/>
                <a:cs typeface="+mn-cs"/>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系统工作的速度还是不很高。</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79875"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blinds(horizontal)">
                                      <p:cBhvr>
                                        <p:cTn id="7" dur="500"/>
                                        <p:tgtEl>
                                          <p:spTgt spid="829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947">
                                            <p:txEl>
                                              <p:charRg st="0" end="67"/>
                                            </p:txEl>
                                          </p:spTgt>
                                        </p:tgtEl>
                                        <p:attrNameLst>
                                          <p:attrName>style.visibility</p:attrName>
                                        </p:attrNameLst>
                                      </p:cBhvr>
                                      <p:to>
                                        <p:strVal val="visible"/>
                                      </p:to>
                                    </p:set>
                                    <p:animEffect transition="in" filter="blinds(horizontal)">
                                      <p:cBhvr>
                                        <p:cTn id="10" dur="500"/>
                                        <p:tgtEl>
                                          <p:spTgt spid="82947">
                                            <p:txEl>
                                              <p:charRg st="0" end="6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2947">
                                            <p:txEl>
                                              <p:charRg st="67" end="107"/>
                                            </p:txEl>
                                          </p:spTgt>
                                        </p:tgtEl>
                                        <p:attrNameLst>
                                          <p:attrName>style.visibility</p:attrName>
                                        </p:attrNameLst>
                                      </p:cBhvr>
                                      <p:to>
                                        <p:strVal val="visible"/>
                                      </p:to>
                                    </p:set>
                                    <p:animEffect transition="in" filter="blinds(horizontal)">
                                      <p:cBhvr>
                                        <p:cTn id="15" dur="500"/>
                                        <p:tgtEl>
                                          <p:spTgt spid="82947">
                                            <p:txEl>
                                              <p:charRg st="67"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ext Box 7"/>
          <p:cNvSpPr txBox="1"/>
          <p:nvPr/>
        </p:nvSpPr>
        <p:spPr>
          <a:xfrm>
            <a:off x="830263" y="6019800"/>
            <a:ext cx="7620000" cy="519113"/>
          </a:xfrm>
          <a:prstGeom prst="rect">
            <a:avLst/>
          </a:prstGeom>
          <a:noFill/>
          <a:ln w="9525">
            <a:noFill/>
          </a:ln>
        </p:spPr>
        <p:txBody>
          <a:bodyPr anchor="t" anchorCtr="0">
            <a:spAutoFit/>
          </a:bodyPr>
          <a:p>
            <a:pPr>
              <a:spcBef>
                <a:spcPct val="50000"/>
              </a:spcBef>
            </a:pPr>
            <a:endParaRPr lang="zh-CN" altLang="zh-CN" sz="2800" dirty="0">
              <a:latin typeface="Times New Roman" panose="02020603050405020304" pitchFamily="18" charset="0"/>
              <a:ea typeface="宋体" panose="02010600030101010101" pitchFamily="2" charset="-122"/>
            </a:endParaRPr>
          </a:p>
        </p:txBody>
      </p:sp>
      <p:sp>
        <p:nvSpPr>
          <p:cNvPr id="80898" name="Rectangle 19"/>
          <p:cNvSpPr>
            <a:spLocks noGrp="1"/>
          </p:cNvSpPr>
          <p:nvPr>
            <p:ph type="title" idx="4294967295"/>
          </p:nvPr>
        </p:nvSpPr>
        <p:spPr>
          <a:xfrm>
            <a:off x="1223963" y="669925"/>
            <a:ext cx="7240587" cy="762000"/>
          </a:xfrm>
          <a:ln/>
        </p:spPr>
        <p:txBody>
          <a:bodyPr vert="horz" wrap="square" lIns="91440" tIns="45720" rIns="91440" bIns="45720" anchor="t" anchorCtr="0"/>
          <a:p>
            <a:pPr>
              <a:buNone/>
            </a:pPr>
            <a:r>
              <a:rPr lang="zh-CN" altLang="en-US" b="1" dirty="0">
                <a:solidFill>
                  <a:srgbClr val="C00000"/>
                </a:solidFill>
                <a:latin typeface="微软雅黑 Light" panose="020B0502040204020203" pitchFamily="34" charset="-122"/>
                <a:ea typeface="微软雅黑 Light" panose="020B0502040204020203" pitchFamily="34" charset="-122"/>
              </a:rPr>
              <a:t>半同步通信输入数据时序</a:t>
            </a:r>
            <a:endParaRPr lang="zh-CN" altLang="en-US" b="1" dirty="0">
              <a:solidFill>
                <a:srgbClr val="C00000"/>
              </a:solidFill>
              <a:latin typeface="微软雅黑 Light" panose="020B0502040204020203" pitchFamily="34" charset="-122"/>
              <a:ea typeface="微软雅黑 Light" panose="020B0502040204020203" pitchFamily="34" charset="-122"/>
            </a:endParaRPr>
          </a:p>
        </p:txBody>
      </p:sp>
      <p:sp>
        <p:nvSpPr>
          <p:cNvPr id="80899"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sp>
        <p:nvSpPr>
          <p:cNvPr id="8" name="Text Box 3"/>
          <p:cNvSpPr txBox="1"/>
          <p:nvPr/>
        </p:nvSpPr>
        <p:spPr>
          <a:xfrm>
            <a:off x="830263" y="1447800"/>
            <a:ext cx="7620000" cy="579438"/>
          </a:xfrm>
          <a:prstGeom prst="rect">
            <a:avLst/>
          </a:prstGeom>
          <a:noFill/>
          <a:ln w="9525">
            <a:noFill/>
          </a:ln>
        </p:spPr>
        <p:txBody>
          <a:bodyPr anchor="t" anchorCtr="0">
            <a:spAutoFit/>
          </a:bodyPr>
          <a:p>
            <a:pPr>
              <a:spcBef>
                <a:spcPct val="50000"/>
              </a:spcBef>
            </a:pPr>
            <a:r>
              <a:rPr lang="en-US" altLang="zh-CN" sz="3200" i="1" dirty="0">
                <a:latin typeface="Times New Roman" panose="02020603050405020304" pitchFamily="18" charset="0"/>
                <a:ea typeface="宋体" panose="02010600030101010101" pitchFamily="2" charset="-122"/>
              </a:rPr>
              <a:t>T</a:t>
            </a:r>
            <a:r>
              <a:rPr lang="en-US" altLang="zh-CN" sz="3200" baseline="-250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主模块发地址</a:t>
            </a:r>
            <a:endParaRPr lang="zh-CN" altLang="en-US" sz="2800" dirty="0">
              <a:latin typeface="Times New Roman" panose="02020603050405020304" pitchFamily="18" charset="0"/>
              <a:ea typeface="宋体" panose="02010600030101010101" pitchFamily="2" charset="-122"/>
            </a:endParaRPr>
          </a:p>
        </p:txBody>
      </p:sp>
      <p:sp>
        <p:nvSpPr>
          <p:cNvPr id="9" name="Text Box 4"/>
          <p:cNvSpPr txBox="1"/>
          <p:nvPr/>
        </p:nvSpPr>
        <p:spPr>
          <a:xfrm>
            <a:off x="830263" y="2219325"/>
            <a:ext cx="7620000" cy="579438"/>
          </a:xfrm>
          <a:prstGeom prst="rect">
            <a:avLst/>
          </a:prstGeom>
          <a:noFill/>
          <a:ln w="9525">
            <a:noFill/>
          </a:ln>
        </p:spPr>
        <p:txBody>
          <a:bodyPr anchor="t" anchorCtr="0">
            <a:spAutoFit/>
          </a:bodyPr>
          <a:p>
            <a:pPr>
              <a:spcBef>
                <a:spcPct val="50000"/>
              </a:spcBef>
            </a:pPr>
            <a:r>
              <a:rPr lang="en-US" altLang="zh-CN" sz="3200" i="1" dirty="0">
                <a:latin typeface="Times New Roman" panose="02020603050405020304" pitchFamily="18" charset="0"/>
                <a:ea typeface="宋体" panose="02010600030101010101" pitchFamily="2" charset="-122"/>
              </a:rPr>
              <a:t>T</a:t>
            </a:r>
            <a:r>
              <a:rPr lang="en-US" altLang="zh-CN" sz="3200" baseline="-250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主模块发命令</a:t>
            </a:r>
            <a:endParaRPr lang="zh-CN" altLang="en-US" sz="2800" dirty="0">
              <a:latin typeface="Times New Roman" panose="02020603050405020304" pitchFamily="18" charset="0"/>
              <a:ea typeface="宋体" panose="02010600030101010101" pitchFamily="2" charset="-122"/>
            </a:endParaRPr>
          </a:p>
        </p:txBody>
      </p:sp>
      <p:sp>
        <p:nvSpPr>
          <p:cNvPr id="10" name="Text Box 5"/>
          <p:cNvSpPr txBox="1"/>
          <p:nvPr/>
        </p:nvSpPr>
        <p:spPr>
          <a:xfrm>
            <a:off x="904875" y="4572000"/>
            <a:ext cx="923925" cy="838200"/>
          </a:xfrm>
          <a:prstGeom prst="rect">
            <a:avLst/>
          </a:prstGeom>
          <a:noFill/>
          <a:ln w="9525">
            <a:noFill/>
          </a:ln>
        </p:spPr>
        <p:txBody>
          <a:bodyPr vert="eaVert" anchor="t" anchorCtr="0">
            <a:spAutoFit/>
          </a:bodyPr>
          <a:p>
            <a:pPr>
              <a:spcBef>
                <a:spcPct val="50000"/>
              </a:spcBef>
            </a:pPr>
            <a:r>
              <a:rPr lang="zh-CN" altLang="en-US" sz="4800" dirty="0">
                <a:latin typeface="Times New Roman" panose="02020603050405020304" pitchFamily="18" charset="0"/>
                <a:ea typeface="宋体" panose="02010600030101010101" pitchFamily="2" charset="-122"/>
              </a:rPr>
              <a:t>…</a:t>
            </a:r>
            <a:endParaRPr lang="zh-CN" altLang="en-US" sz="4800" dirty="0">
              <a:latin typeface="Times New Roman" panose="02020603050405020304" pitchFamily="18" charset="0"/>
              <a:ea typeface="宋体" panose="02010600030101010101" pitchFamily="2" charset="-122"/>
            </a:endParaRPr>
          </a:p>
        </p:txBody>
      </p:sp>
      <p:sp>
        <p:nvSpPr>
          <p:cNvPr id="11" name="Text Box 6"/>
          <p:cNvSpPr txBox="1"/>
          <p:nvPr/>
        </p:nvSpPr>
        <p:spPr>
          <a:xfrm>
            <a:off x="830263" y="5257800"/>
            <a:ext cx="7620000" cy="579438"/>
          </a:xfrm>
          <a:prstGeom prst="rect">
            <a:avLst/>
          </a:prstGeom>
          <a:noFill/>
          <a:ln w="9525">
            <a:noFill/>
          </a:ln>
        </p:spPr>
        <p:txBody>
          <a:bodyPr anchor="t" anchorCtr="0">
            <a:spAutoFit/>
          </a:bodyPr>
          <a:p>
            <a:pPr>
              <a:spcBef>
                <a:spcPct val="50000"/>
              </a:spcBef>
            </a:pPr>
            <a:r>
              <a:rPr lang="en-US" altLang="zh-CN" sz="3200" i="1" dirty="0">
                <a:latin typeface="Times New Roman" panose="02020603050405020304" pitchFamily="18" charset="0"/>
                <a:ea typeface="宋体" panose="02010600030101010101" pitchFamily="2" charset="-122"/>
              </a:rPr>
              <a:t>T</a:t>
            </a:r>
            <a:r>
              <a:rPr lang="en-US" altLang="zh-CN" sz="3200" baseline="-25000" dirty="0">
                <a:latin typeface="Times New Roman" panose="02020603050405020304" pitchFamily="18" charset="0"/>
                <a:ea typeface="宋体" panose="02010600030101010101" pitchFamily="2" charset="-122"/>
              </a:rPr>
              <a:t>3     </a:t>
            </a:r>
            <a:r>
              <a:rPr lang="zh-CN" altLang="en-US" sz="2800" dirty="0">
                <a:latin typeface="Times New Roman" panose="02020603050405020304" pitchFamily="18" charset="0"/>
                <a:ea typeface="宋体" panose="02010600030101010101" pitchFamily="2" charset="-122"/>
              </a:rPr>
              <a:t>从模块提供数据</a:t>
            </a:r>
            <a:endParaRPr lang="zh-CN" altLang="en-US" sz="2800" dirty="0">
              <a:latin typeface="Times New Roman" panose="02020603050405020304" pitchFamily="18" charset="0"/>
              <a:ea typeface="宋体" panose="02010600030101010101" pitchFamily="2" charset="-122"/>
            </a:endParaRPr>
          </a:p>
        </p:txBody>
      </p:sp>
      <p:sp>
        <p:nvSpPr>
          <p:cNvPr id="12" name="Text Box 7"/>
          <p:cNvSpPr txBox="1"/>
          <p:nvPr/>
        </p:nvSpPr>
        <p:spPr>
          <a:xfrm>
            <a:off x="830263" y="6019800"/>
            <a:ext cx="7620000" cy="579438"/>
          </a:xfrm>
          <a:prstGeom prst="rect">
            <a:avLst/>
          </a:prstGeom>
          <a:noFill/>
          <a:ln w="9525">
            <a:noFill/>
          </a:ln>
        </p:spPr>
        <p:txBody>
          <a:bodyPr anchor="t" anchorCtr="0">
            <a:spAutoFit/>
          </a:bodyPr>
          <a:p>
            <a:pPr>
              <a:spcBef>
                <a:spcPct val="50000"/>
              </a:spcBef>
            </a:pPr>
            <a:r>
              <a:rPr lang="en-US" altLang="zh-CN" sz="3200" i="1" dirty="0">
                <a:latin typeface="Times New Roman" panose="02020603050405020304" pitchFamily="18" charset="0"/>
                <a:ea typeface="宋体" panose="02010600030101010101" pitchFamily="2" charset="-122"/>
              </a:rPr>
              <a:t>T</a:t>
            </a:r>
            <a:r>
              <a:rPr lang="en-US" altLang="zh-CN" sz="3200" baseline="-25000" dirty="0">
                <a:latin typeface="Times New Roman" panose="02020603050405020304" pitchFamily="18" charset="0"/>
                <a:ea typeface="宋体" panose="02010600030101010101" pitchFamily="2" charset="-122"/>
              </a:rPr>
              <a:t>4     </a:t>
            </a:r>
            <a:r>
              <a:rPr lang="zh-CN" altLang="en-US" sz="2800" dirty="0">
                <a:latin typeface="Times New Roman" panose="02020603050405020304" pitchFamily="18" charset="0"/>
                <a:ea typeface="宋体" panose="02010600030101010101" pitchFamily="2" charset="-122"/>
              </a:rPr>
              <a:t>从模块撤销数据，主模块撤销命令</a:t>
            </a:r>
            <a:endParaRPr lang="zh-CN" altLang="en-US" sz="2800" dirty="0">
              <a:latin typeface="Times New Roman" panose="02020603050405020304" pitchFamily="18" charset="0"/>
              <a:ea typeface="宋体" panose="02010600030101010101" pitchFamily="2" charset="-122"/>
            </a:endParaRPr>
          </a:p>
        </p:txBody>
      </p:sp>
      <p:grpSp>
        <p:nvGrpSpPr>
          <p:cNvPr id="2" name="Group 8"/>
          <p:cNvGrpSpPr/>
          <p:nvPr/>
        </p:nvGrpSpPr>
        <p:grpSpPr>
          <a:xfrm>
            <a:off x="830263" y="2990850"/>
            <a:ext cx="8466137" cy="579438"/>
            <a:chOff x="523" y="1884"/>
            <a:chExt cx="5333" cy="365"/>
          </a:xfrm>
        </p:grpSpPr>
        <p:sp>
          <p:nvSpPr>
            <p:cNvPr id="80906" name="Text Box 9"/>
            <p:cNvSpPr txBox="1"/>
            <p:nvPr/>
          </p:nvSpPr>
          <p:spPr>
            <a:xfrm>
              <a:off x="523" y="1884"/>
              <a:ext cx="5333" cy="365"/>
            </a:xfrm>
            <a:prstGeom prst="rect">
              <a:avLst/>
            </a:prstGeom>
            <a:noFill/>
            <a:ln w="9525">
              <a:noFill/>
            </a:ln>
          </p:spPr>
          <p:txBody>
            <a:bodyPr anchor="t" anchorCtr="0">
              <a:spAutoFit/>
            </a:bodyPr>
            <a:p>
              <a:pPr>
                <a:spcBef>
                  <a:spcPct val="50000"/>
                </a:spcBef>
              </a:pPr>
              <a:r>
                <a:rPr lang="en-US" altLang="zh-CN" sz="3200" i="1" dirty="0">
                  <a:solidFill>
                    <a:srgbClr val="C00000"/>
                  </a:solidFill>
                  <a:latin typeface="Times New Roman" panose="02020603050405020304" pitchFamily="18" charset="0"/>
                  <a:ea typeface="宋体" panose="02010600030101010101" pitchFamily="2" charset="-122"/>
                </a:rPr>
                <a:t>T</a:t>
              </a:r>
              <a:r>
                <a:rPr lang="en-US" altLang="zh-CN" sz="3200" baseline="-25000" dirty="0">
                  <a:solidFill>
                    <a:srgbClr val="C00000"/>
                  </a:solidFill>
                  <a:latin typeface="Times New Roman" panose="02020603050405020304" pitchFamily="18" charset="0"/>
                  <a:ea typeface="宋体" panose="02010600030101010101" pitchFamily="2" charset="-122"/>
                </a:rPr>
                <a:t>w</a:t>
              </a:r>
              <a:r>
                <a:rPr lang="en-US" altLang="zh-CN" sz="3200" baseline="-250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当             为低电平时，等待一个 </a:t>
              </a:r>
              <a:r>
                <a:rPr lang="en-US" altLang="zh-CN" sz="2800" i="1" dirty="0">
                  <a:latin typeface="Times New Roman" panose="02020603050405020304" pitchFamily="18" charset="0"/>
                  <a:ea typeface="宋体" panose="02010600030101010101" pitchFamily="2" charset="-122"/>
                </a:rPr>
                <a:t>T</a:t>
              </a:r>
              <a:endParaRPr lang="en-US" altLang="zh-CN" sz="2800" i="1" dirty="0">
                <a:latin typeface="Times New Roman" panose="02020603050405020304" pitchFamily="18" charset="0"/>
                <a:ea typeface="宋体" panose="02010600030101010101" pitchFamily="2" charset="-122"/>
              </a:endParaRPr>
            </a:p>
          </p:txBody>
        </p:sp>
        <p:grpSp>
          <p:nvGrpSpPr>
            <p:cNvPr id="80907" name="Group 10"/>
            <p:cNvGrpSpPr/>
            <p:nvPr/>
          </p:nvGrpSpPr>
          <p:grpSpPr>
            <a:xfrm>
              <a:off x="1296" y="1920"/>
              <a:ext cx="1066" cy="327"/>
              <a:chOff x="1296" y="1920"/>
              <a:chExt cx="1066" cy="327"/>
            </a:xfrm>
          </p:grpSpPr>
          <p:sp>
            <p:nvSpPr>
              <p:cNvPr id="80908" name="Text Box 11"/>
              <p:cNvSpPr txBox="1"/>
              <p:nvPr/>
            </p:nvSpPr>
            <p:spPr>
              <a:xfrm>
                <a:off x="1296" y="1920"/>
                <a:ext cx="1066" cy="327"/>
              </a:xfrm>
              <a:prstGeom prst="rect">
                <a:avLst/>
              </a:prstGeom>
              <a:noFill/>
              <a:ln w="9525">
                <a:noFill/>
              </a:ln>
            </p:spPr>
            <p:txBody>
              <a:bodyPr anchor="t" anchorCtr="0">
                <a:spAutoFit/>
              </a:bodyPr>
              <a:p>
                <a:r>
                  <a:rPr lang="en-US" altLang="zh-CN" sz="2800" dirty="0">
                    <a:latin typeface="Times New Roman" panose="02020603050405020304" pitchFamily="18" charset="0"/>
                    <a:ea typeface="宋体" panose="02010600030101010101" pitchFamily="2" charset="-122"/>
                  </a:rPr>
                  <a:t>WAIT</a:t>
                </a:r>
                <a:endParaRPr lang="zh-CN" altLang="en-US" sz="2800" dirty="0">
                  <a:latin typeface="Times New Roman" panose="02020603050405020304" pitchFamily="18" charset="0"/>
                  <a:ea typeface="宋体" panose="02010600030101010101" pitchFamily="2" charset="-122"/>
                </a:endParaRPr>
              </a:p>
            </p:txBody>
          </p:sp>
          <p:sp>
            <p:nvSpPr>
              <p:cNvPr id="80909" name="Line 12"/>
              <p:cNvSpPr/>
              <p:nvPr/>
            </p:nvSpPr>
            <p:spPr>
              <a:xfrm>
                <a:off x="1344" y="1968"/>
                <a:ext cx="624" cy="0"/>
              </a:xfrm>
              <a:prstGeom prst="line">
                <a:avLst/>
              </a:prstGeom>
              <a:ln w="19050" cap="flat" cmpd="sng">
                <a:solidFill>
                  <a:schemeClr val="tx1"/>
                </a:solidFill>
                <a:prstDash val="solid"/>
                <a:round/>
                <a:headEnd type="none" w="med" len="med"/>
                <a:tailEnd type="none" w="med" len="med"/>
              </a:ln>
            </p:spPr>
          </p:sp>
        </p:grpSp>
      </p:grpSp>
      <p:grpSp>
        <p:nvGrpSpPr>
          <p:cNvPr id="4" name="Group 13"/>
          <p:cNvGrpSpPr/>
          <p:nvPr/>
        </p:nvGrpSpPr>
        <p:grpSpPr>
          <a:xfrm>
            <a:off x="830263" y="3763963"/>
            <a:ext cx="8466137" cy="579437"/>
            <a:chOff x="523" y="2371"/>
            <a:chExt cx="5333" cy="365"/>
          </a:xfrm>
        </p:grpSpPr>
        <p:sp>
          <p:nvSpPr>
            <p:cNvPr id="80911" name="Text Box 14"/>
            <p:cNvSpPr txBox="1"/>
            <p:nvPr/>
          </p:nvSpPr>
          <p:spPr>
            <a:xfrm>
              <a:off x="523" y="2371"/>
              <a:ext cx="5333" cy="365"/>
            </a:xfrm>
            <a:prstGeom prst="rect">
              <a:avLst/>
            </a:prstGeom>
            <a:noFill/>
            <a:ln w="9525">
              <a:noFill/>
            </a:ln>
          </p:spPr>
          <p:txBody>
            <a:bodyPr anchor="t" anchorCtr="0">
              <a:spAutoFit/>
            </a:bodyPr>
            <a:p>
              <a:pPr>
                <a:spcBef>
                  <a:spcPct val="50000"/>
                </a:spcBef>
              </a:pPr>
              <a:r>
                <a:rPr lang="en-US" altLang="zh-CN" sz="3200" i="1" dirty="0">
                  <a:solidFill>
                    <a:srgbClr val="C00000"/>
                  </a:solidFill>
                  <a:latin typeface="Times New Roman" panose="02020603050405020304" pitchFamily="18" charset="0"/>
                  <a:ea typeface="宋体" panose="02010600030101010101" pitchFamily="2" charset="-122"/>
                </a:rPr>
                <a:t>T</a:t>
              </a:r>
              <a:r>
                <a:rPr lang="en-US" altLang="zh-CN" sz="3200" baseline="-25000" dirty="0">
                  <a:solidFill>
                    <a:srgbClr val="C00000"/>
                  </a:solidFill>
                  <a:latin typeface="Times New Roman" panose="02020603050405020304" pitchFamily="18" charset="0"/>
                  <a:ea typeface="宋体" panose="02010600030101010101" pitchFamily="2" charset="-122"/>
                </a:rPr>
                <a:t>w</a:t>
              </a:r>
              <a:r>
                <a:rPr lang="en-US" altLang="zh-CN" sz="3200" baseline="-250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当             为低电平时，等待一个 </a:t>
              </a:r>
              <a:r>
                <a:rPr lang="en-US" altLang="zh-CN" sz="2800" i="1" dirty="0">
                  <a:latin typeface="Times New Roman" panose="02020603050405020304" pitchFamily="18" charset="0"/>
                  <a:ea typeface="宋体" panose="02010600030101010101" pitchFamily="2" charset="-122"/>
                </a:rPr>
                <a:t>T</a:t>
              </a:r>
              <a:endParaRPr lang="en-US" altLang="zh-CN" sz="2800" i="1" dirty="0">
                <a:latin typeface="Times New Roman" panose="02020603050405020304" pitchFamily="18" charset="0"/>
                <a:ea typeface="宋体" panose="02010600030101010101" pitchFamily="2" charset="-122"/>
              </a:endParaRPr>
            </a:p>
          </p:txBody>
        </p:sp>
        <p:grpSp>
          <p:nvGrpSpPr>
            <p:cNvPr id="80912" name="Group 15"/>
            <p:cNvGrpSpPr/>
            <p:nvPr/>
          </p:nvGrpSpPr>
          <p:grpSpPr>
            <a:xfrm>
              <a:off x="1296" y="2400"/>
              <a:ext cx="1066" cy="327"/>
              <a:chOff x="1296" y="2400"/>
              <a:chExt cx="1066" cy="327"/>
            </a:xfrm>
          </p:grpSpPr>
          <p:sp>
            <p:nvSpPr>
              <p:cNvPr id="80913" name="Text Box 16"/>
              <p:cNvSpPr txBox="1"/>
              <p:nvPr/>
            </p:nvSpPr>
            <p:spPr>
              <a:xfrm>
                <a:off x="1296" y="2400"/>
                <a:ext cx="1066" cy="327"/>
              </a:xfrm>
              <a:prstGeom prst="rect">
                <a:avLst/>
              </a:prstGeom>
              <a:noFill/>
              <a:ln w="9525">
                <a:noFill/>
              </a:ln>
            </p:spPr>
            <p:txBody>
              <a:bodyPr anchor="t" anchorCtr="0">
                <a:spAutoFit/>
              </a:bodyPr>
              <a:p>
                <a:r>
                  <a:rPr lang="en-US" altLang="zh-CN" sz="2800" dirty="0">
                    <a:latin typeface="Times New Roman" panose="02020603050405020304" pitchFamily="18" charset="0"/>
                    <a:ea typeface="宋体" panose="02010600030101010101" pitchFamily="2" charset="-122"/>
                  </a:rPr>
                  <a:t>WAIT</a:t>
                </a:r>
                <a:endParaRPr lang="zh-CN" altLang="en-US" sz="2800" dirty="0">
                  <a:latin typeface="Times New Roman" panose="02020603050405020304" pitchFamily="18" charset="0"/>
                  <a:ea typeface="宋体" panose="02010600030101010101" pitchFamily="2" charset="-122"/>
                </a:endParaRPr>
              </a:p>
            </p:txBody>
          </p:sp>
          <p:sp>
            <p:nvSpPr>
              <p:cNvPr id="80914" name="Line 17"/>
              <p:cNvSpPr/>
              <p:nvPr/>
            </p:nvSpPr>
            <p:spPr>
              <a:xfrm>
                <a:off x="1344" y="2448"/>
                <a:ext cx="672" cy="0"/>
              </a:xfrm>
              <a:prstGeom prst="line">
                <a:avLst/>
              </a:prstGeom>
              <a:ln w="19050" cap="flat" cmpd="sng">
                <a:solidFill>
                  <a:schemeClr val="tx1"/>
                </a:solidFill>
                <a:prstDash val="solid"/>
                <a:roun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Freeform 100"/>
          <p:cNvSpPr/>
          <p:nvPr/>
        </p:nvSpPr>
        <p:spPr>
          <a:xfrm>
            <a:off x="6396038" y="3227388"/>
            <a:ext cx="504825" cy="555625"/>
          </a:xfrm>
          <a:custGeom>
            <a:avLst/>
            <a:gdLst/>
            <a:ahLst/>
            <a:cxnLst>
              <a:cxn ang="0">
                <a:pos x="0" y="2147483647"/>
              </a:cxn>
              <a:cxn ang="0">
                <a:pos x="2147483647" y="2147483647"/>
              </a:cxn>
              <a:cxn ang="0">
                <a:pos x="2147483647" y="0"/>
              </a:cxn>
              <a:cxn ang="0">
                <a:pos x="0" y="2147483647"/>
              </a:cxn>
            </a:cxnLst>
            <a:pathLst>
              <a:path w="417" h="442">
                <a:moveTo>
                  <a:pt x="0" y="442"/>
                </a:moveTo>
                <a:lnTo>
                  <a:pt x="417" y="442"/>
                </a:lnTo>
                <a:lnTo>
                  <a:pt x="417" y="0"/>
                </a:lnTo>
                <a:lnTo>
                  <a:pt x="0" y="442"/>
                </a:lnTo>
                <a:close/>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grpSp>
        <p:nvGrpSpPr>
          <p:cNvPr id="2" name="Group 3"/>
          <p:cNvGrpSpPr/>
          <p:nvPr/>
        </p:nvGrpSpPr>
        <p:grpSpPr>
          <a:xfrm>
            <a:off x="-53975" y="3116263"/>
            <a:ext cx="9197975" cy="763587"/>
            <a:chOff x="-34" y="2385"/>
            <a:chExt cx="5794" cy="481"/>
          </a:xfrm>
        </p:grpSpPr>
        <p:grpSp>
          <p:nvGrpSpPr>
            <p:cNvPr id="81923" name="Group 4"/>
            <p:cNvGrpSpPr/>
            <p:nvPr/>
          </p:nvGrpSpPr>
          <p:grpSpPr>
            <a:xfrm>
              <a:off x="396" y="2405"/>
              <a:ext cx="5364" cy="461"/>
              <a:chOff x="396" y="2405"/>
              <a:chExt cx="5364" cy="461"/>
            </a:xfrm>
          </p:grpSpPr>
          <p:grpSp>
            <p:nvGrpSpPr>
              <p:cNvPr id="81924" name="Group 5"/>
              <p:cNvGrpSpPr/>
              <p:nvPr/>
            </p:nvGrpSpPr>
            <p:grpSpPr>
              <a:xfrm>
                <a:off x="396" y="2405"/>
                <a:ext cx="982" cy="461"/>
                <a:chOff x="396" y="2405"/>
                <a:chExt cx="982" cy="461"/>
              </a:xfrm>
            </p:grpSpPr>
            <p:sp>
              <p:nvSpPr>
                <p:cNvPr id="81925" name="Freeform 43"/>
                <p:cNvSpPr/>
                <p:nvPr/>
              </p:nvSpPr>
              <p:spPr>
                <a:xfrm>
                  <a:off x="396" y="2475"/>
                  <a:ext cx="827" cy="0"/>
                </a:xfrm>
                <a:custGeom>
                  <a:avLst/>
                  <a:gdLst/>
                  <a:ahLst/>
                  <a:cxnLst>
                    <a:cxn ang="0">
                      <a:pos x="0" y="0"/>
                    </a:cxn>
                    <a:cxn ang="0">
                      <a:pos x="411" y="0"/>
                    </a:cxn>
                  </a:cxnLst>
                  <a:pathLst>
                    <a:path w="1174" h="1">
                      <a:moveTo>
                        <a:pt x="0" y="1"/>
                      </a:moveTo>
                      <a:lnTo>
                        <a:pt x="1174" y="0"/>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81926" name="Line 44"/>
                <p:cNvSpPr/>
                <p:nvPr/>
              </p:nvSpPr>
              <p:spPr>
                <a:xfrm rot="8100000">
                  <a:off x="1378" y="2405"/>
                  <a:ext cx="0" cy="461"/>
                </a:xfrm>
                <a:prstGeom prst="line">
                  <a:avLst/>
                </a:prstGeom>
                <a:ln w="38100" cap="flat" cmpd="sng">
                  <a:solidFill>
                    <a:schemeClr val="tx1"/>
                  </a:solidFill>
                  <a:prstDash val="solid"/>
                  <a:round/>
                  <a:headEnd type="none" w="med" len="med"/>
                  <a:tailEnd type="none" w="med" len="med"/>
                </a:ln>
              </p:spPr>
            </p:sp>
          </p:grpSp>
          <p:sp>
            <p:nvSpPr>
              <p:cNvPr id="81927" name="Line 46"/>
              <p:cNvSpPr/>
              <p:nvPr/>
            </p:nvSpPr>
            <p:spPr>
              <a:xfrm>
                <a:off x="1530" y="2788"/>
                <a:ext cx="2525" cy="0"/>
              </a:xfrm>
              <a:prstGeom prst="line">
                <a:avLst/>
              </a:prstGeom>
              <a:ln w="38100" cap="flat" cmpd="sng">
                <a:solidFill>
                  <a:schemeClr val="tx1"/>
                </a:solidFill>
                <a:prstDash val="solid"/>
                <a:round/>
                <a:headEnd type="none" w="med" len="med"/>
                <a:tailEnd type="none" w="med" len="med"/>
              </a:ln>
            </p:spPr>
          </p:sp>
          <p:grpSp>
            <p:nvGrpSpPr>
              <p:cNvPr id="81928" name="组合 252"/>
              <p:cNvGrpSpPr/>
              <p:nvPr/>
            </p:nvGrpSpPr>
            <p:grpSpPr>
              <a:xfrm>
                <a:off x="3978" y="2476"/>
                <a:ext cx="1782" cy="156"/>
                <a:chOff x="6314895" y="3930745"/>
                <a:chExt cx="2829137" cy="247648"/>
              </a:xfrm>
            </p:grpSpPr>
            <p:sp>
              <p:nvSpPr>
                <p:cNvPr id="81929" name="Line 45"/>
                <p:cNvSpPr/>
                <p:nvPr/>
              </p:nvSpPr>
              <p:spPr>
                <a:xfrm rot="2700000">
                  <a:off x="6674895" y="3818393"/>
                  <a:ext cx="0" cy="720000"/>
                </a:xfrm>
                <a:prstGeom prst="line">
                  <a:avLst/>
                </a:prstGeom>
                <a:ln w="38100" cap="flat" cmpd="sng">
                  <a:solidFill>
                    <a:schemeClr val="tx1"/>
                  </a:solidFill>
                  <a:prstDash val="solid"/>
                  <a:round/>
                  <a:headEnd type="none" w="med" len="med"/>
                  <a:tailEnd type="none" w="med" len="med"/>
                </a:ln>
              </p:spPr>
            </p:sp>
            <p:sp>
              <p:nvSpPr>
                <p:cNvPr id="81930" name="Line 47"/>
                <p:cNvSpPr/>
                <p:nvPr/>
              </p:nvSpPr>
              <p:spPr>
                <a:xfrm>
                  <a:off x="6912032" y="3930745"/>
                  <a:ext cx="2232000" cy="0"/>
                </a:xfrm>
                <a:prstGeom prst="line">
                  <a:avLst/>
                </a:prstGeom>
                <a:ln w="38100" cap="flat" cmpd="sng">
                  <a:solidFill>
                    <a:schemeClr val="tx1"/>
                  </a:solidFill>
                  <a:prstDash val="solid"/>
                  <a:round/>
                  <a:headEnd type="none" w="med" len="med"/>
                  <a:tailEnd type="none" w="med" len="med"/>
                </a:ln>
              </p:spPr>
            </p:sp>
          </p:grpSp>
        </p:grpSp>
        <p:grpSp>
          <p:nvGrpSpPr>
            <p:cNvPr id="81931" name="Group 12"/>
            <p:cNvGrpSpPr/>
            <p:nvPr/>
          </p:nvGrpSpPr>
          <p:grpSpPr>
            <a:xfrm>
              <a:off x="-34" y="2385"/>
              <a:ext cx="439" cy="468"/>
              <a:chOff x="-34" y="2385"/>
              <a:chExt cx="439" cy="468"/>
            </a:xfrm>
          </p:grpSpPr>
          <p:sp>
            <p:nvSpPr>
              <p:cNvPr id="81932" name="Text Box 35"/>
              <p:cNvSpPr txBox="1"/>
              <p:nvPr/>
            </p:nvSpPr>
            <p:spPr>
              <a:xfrm>
                <a:off x="-34" y="2385"/>
                <a:ext cx="439" cy="288"/>
              </a:xfrm>
              <a:prstGeom prst="rect">
                <a:avLst/>
              </a:prstGeom>
              <a:noFill/>
              <a:ln w="9525">
                <a:noFill/>
              </a:ln>
            </p:spPr>
            <p:txBody>
              <a:bodyPr lIns="0" anchor="t" anchorCtr="0">
                <a:spAutoFit/>
              </a:bodyPr>
              <a:p>
                <a:pPr algn="ct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读</a:t>
                </a:r>
                <a:endParaRPr lang="zh-CN" altLang="en-US" sz="2000" dirty="0">
                  <a:latin typeface="Times New Roman" panose="02020603050405020304" pitchFamily="18" charset="0"/>
                  <a:ea typeface="宋体" panose="02010600030101010101" pitchFamily="2" charset="-122"/>
                </a:endParaRPr>
              </a:p>
            </p:txBody>
          </p:sp>
          <p:sp>
            <p:nvSpPr>
              <p:cNvPr id="81933" name="Text Box 35"/>
              <p:cNvSpPr txBox="1"/>
              <p:nvPr/>
            </p:nvSpPr>
            <p:spPr>
              <a:xfrm>
                <a:off x="-34" y="2565"/>
                <a:ext cx="439" cy="288"/>
              </a:xfrm>
              <a:prstGeom prst="rect">
                <a:avLst/>
              </a:prstGeom>
              <a:noFill/>
              <a:ln w="9525">
                <a:noFill/>
              </a:ln>
            </p:spPr>
            <p:txBody>
              <a:bodyPr lIns="0"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命令</a:t>
                </a:r>
                <a:endParaRPr lang="zh-CN" altLang="en-US" sz="2000" dirty="0">
                  <a:latin typeface="Times New Roman" panose="02020603050405020304" pitchFamily="18" charset="0"/>
                  <a:ea typeface="宋体" panose="02010600030101010101" pitchFamily="2" charset="-122"/>
                </a:endParaRPr>
              </a:p>
            </p:txBody>
          </p:sp>
        </p:grpSp>
      </p:grpSp>
      <p:grpSp>
        <p:nvGrpSpPr>
          <p:cNvPr id="7" name="Group 15"/>
          <p:cNvGrpSpPr/>
          <p:nvPr/>
        </p:nvGrpSpPr>
        <p:grpSpPr>
          <a:xfrm>
            <a:off x="17463" y="4044950"/>
            <a:ext cx="9070975" cy="730250"/>
            <a:chOff x="11" y="2970"/>
            <a:chExt cx="5714" cy="460"/>
          </a:xfrm>
        </p:grpSpPr>
        <p:grpSp>
          <p:nvGrpSpPr>
            <p:cNvPr id="81935" name="Group 16"/>
            <p:cNvGrpSpPr/>
            <p:nvPr/>
          </p:nvGrpSpPr>
          <p:grpSpPr>
            <a:xfrm>
              <a:off x="11" y="3093"/>
              <a:ext cx="484" cy="213"/>
              <a:chOff x="11" y="3093"/>
              <a:chExt cx="484" cy="213"/>
            </a:xfrm>
          </p:grpSpPr>
          <p:sp>
            <p:nvSpPr>
              <p:cNvPr id="81936" name="Text Box 35"/>
              <p:cNvSpPr txBox="1"/>
              <p:nvPr/>
            </p:nvSpPr>
            <p:spPr>
              <a:xfrm>
                <a:off x="11" y="3093"/>
                <a:ext cx="484" cy="213"/>
              </a:xfrm>
              <a:prstGeom prst="rect">
                <a:avLst/>
              </a:prstGeom>
              <a:noFill/>
              <a:ln w="9525">
                <a:noFill/>
              </a:ln>
            </p:spPr>
            <p:txBody>
              <a:bodyPr lIns="0" anchor="t" anchorCtr="0">
                <a:spAutoFit/>
              </a:bodyPr>
              <a:p>
                <a:pPr>
                  <a:spcBef>
                    <a:spcPct val="50000"/>
                  </a:spcBef>
                </a:pPr>
                <a:r>
                  <a:rPr lang="en-US" altLang="zh-CN" sz="1600" dirty="0">
                    <a:latin typeface="Times New Roman" panose="02020603050405020304" pitchFamily="18" charset="0"/>
                    <a:ea typeface="宋体" panose="02010600030101010101" pitchFamily="2" charset="-122"/>
                  </a:rPr>
                  <a:t>WAIT</a:t>
                </a:r>
                <a:endParaRPr lang="zh-CN" altLang="en-US" sz="1600" dirty="0">
                  <a:latin typeface="Times New Roman" panose="02020603050405020304" pitchFamily="18" charset="0"/>
                  <a:ea typeface="宋体" panose="02010600030101010101" pitchFamily="2" charset="-122"/>
                </a:endParaRPr>
              </a:p>
            </p:txBody>
          </p:sp>
          <p:cxnSp>
            <p:nvCxnSpPr>
              <p:cNvPr id="81937" name="AutoShape 17"/>
              <p:cNvCxnSpPr/>
              <p:nvPr/>
            </p:nvCxnSpPr>
            <p:spPr>
              <a:xfrm flipH="1">
                <a:off x="11" y="3105"/>
                <a:ext cx="358" cy="0"/>
              </a:xfrm>
              <a:prstGeom prst="straightConnector1">
                <a:avLst/>
              </a:prstGeom>
              <a:ln w="25400" cap="flat" cmpd="sng">
                <a:solidFill>
                  <a:schemeClr val="tx1"/>
                </a:solidFill>
                <a:prstDash val="solid"/>
                <a:round/>
                <a:headEnd type="none" w="med" len="med"/>
                <a:tailEnd type="none" w="med" len="med"/>
              </a:ln>
            </p:spPr>
          </p:cxnSp>
        </p:grpSp>
        <p:sp>
          <p:nvSpPr>
            <p:cNvPr id="81938" name="Freeform 43"/>
            <p:cNvSpPr/>
            <p:nvPr/>
          </p:nvSpPr>
          <p:spPr>
            <a:xfrm>
              <a:off x="396" y="3040"/>
              <a:ext cx="1542" cy="0"/>
            </a:xfrm>
            <a:custGeom>
              <a:avLst/>
              <a:gdLst/>
              <a:ahLst/>
              <a:cxnLst>
                <a:cxn ang="0">
                  <a:pos x="0" y="0"/>
                </a:cxn>
                <a:cxn ang="0">
                  <a:pos x="2660" y="0"/>
                </a:cxn>
              </a:cxnLst>
              <a:pathLst>
                <a:path w="1174" h="1">
                  <a:moveTo>
                    <a:pt x="0" y="1"/>
                  </a:moveTo>
                  <a:lnTo>
                    <a:pt x="1174" y="0"/>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81939" name="Line 44"/>
            <p:cNvSpPr/>
            <p:nvPr/>
          </p:nvSpPr>
          <p:spPr>
            <a:xfrm rot="8100000">
              <a:off x="2097" y="2970"/>
              <a:ext cx="0" cy="460"/>
            </a:xfrm>
            <a:prstGeom prst="line">
              <a:avLst/>
            </a:prstGeom>
            <a:ln w="38100" cap="flat" cmpd="sng">
              <a:solidFill>
                <a:schemeClr val="tx1"/>
              </a:solidFill>
              <a:prstDash val="solid"/>
              <a:round/>
              <a:headEnd type="none" w="med" len="med"/>
              <a:tailEnd type="none" w="med" len="med"/>
            </a:ln>
          </p:spPr>
        </p:sp>
        <p:sp>
          <p:nvSpPr>
            <p:cNvPr id="81940" name="Line 46"/>
            <p:cNvSpPr/>
            <p:nvPr/>
          </p:nvSpPr>
          <p:spPr>
            <a:xfrm>
              <a:off x="2253" y="3352"/>
              <a:ext cx="1065" cy="0"/>
            </a:xfrm>
            <a:prstGeom prst="line">
              <a:avLst/>
            </a:prstGeom>
            <a:ln w="38100" cap="flat" cmpd="sng">
              <a:solidFill>
                <a:schemeClr val="tx1"/>
              </a:solidFill>
              <a:prstDash val="solid"/>
              <a:round/>
              <a:headEnd type="none" w="med" len="med"/>
              <a:tailEnd type="none" w="med" len="med"/>
            </a:ln>
          </p:spPr>
        </p:sp>
        <p:sp>
          <p:nvSpPr>
            <p:cNvPr id="81941" name="Line 45"/>
            <p:cNvSpPr/>
            <p:nvPr/>
          </p:nvSpPr>
          <p:spPr>
            <a:xfrm rot="2700000">
              <a:off x="3463" y="2966"/>
              <a:ext cx="0" cy="453"/>
            </a:xfrm>
            <a:prstGeom prst="line">
              <a:avLst/>
            </a:prstGeom>
            <a:ln w="38100" cap="flat" cmpd="sng">
              <a:solidFill>
                <a:schemeClr val="tx1"/>
              </a:solidFill>
              <a:prstDash val="solid"/>
              <a:round/>
              <a:headEnd type="none" w="med" len="med"/>
              <a:tailEnd type="none" w="med" len="med"/>
            </a:ln>
          </p:spPr>
        </p:sp>
        <p:sp>
          <p:nvSpPr>
            <p:cNvPr id="81942" name="Line 47"/>
            <p:cNvSpPr/>
            <p:nvPr/>
          </p:nvSpPr>
          <p:spPr>
            <a:xfrm>
              <a:off x="3616" y="3041"/>
              <a:ext cx="2109" cy="0"/>
            </a:xfrm>
            <a:prstGeom prst="line">
              <a:avLst/>
            </a:prstGeom>
            <a:ln w="38100" cap="flat" cmpd="sng">
              <a:solidFill>
                <a:schemeClr val="tx1"/>
              </a:solidFill>
              <a:prstDash val="solid"/>
              <a:round/>
              <a:headEnd type="none" w="med" len="med"/>
              <a:tailEnd type="none" w="med" len="med"/>
            </a:ln>
          </p:spPr>
        </p:sp>
      </p:grpSp>
      <p:grpSp>
        <p:nvGrpSpPr>
          <p:cNvPr id="9" name="组合 381"/>
          <p:cNvGrpSpPr/>
          <p:nvPr/>
        </p:nvGrpSpPr>
        <p:grpSpPr>
          <a:xfrm>
            <a:off x="0" y="2401888"/>
            <a:ext cx="9120188" cy="500062"/>
            <a:chOff x="-32" y="3071810"/>
            <a:chExt cx="9119767" cy="500066"/>
          </a:xfrm>
        </p:grpSpPr>
        <p:sp>
          <p:nvSpPr>
            <p:cNvPr id="81944" name="Freeform 37"/>
            <p:cNvSpPr/>
            <p:nvPr/>
          </p:nvSpPr>
          <p:spPr>
            <a:xfrm>
              <a:off x="1067574" y="3129856"/>
              <a:ext cx="6953050" cy="442020"/>
            </a:xfrm>
            <a:custGeom>
              <a:avLst/>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0"/>
                </a:cxn>
              </a:cxnLst>
              <a:pathLst>
                <a:path w="3857" h="343">
                  <a:moveTo>
                    <a:pt x="170" y="0"/>
                  </a:moveTo>
                  <a:lnTo>
                    <a:pt x="0" y="170"/>
                  </a:lnTo>
                  <a:lnTo>
                    <a:pt x="173" y="342"/>
                  </a:lnTo>
                  <a:lnTo>
                    <a:pt x="1343" y="343"/>
                  </a:lnTo>
                  <a:lnTo>
                    <a:pt x="3686" y="342"/>
                  </a:lnTo>
                  <a:lnTo>
                    <a:pt x="3857" y="171"/>
                  </a:lnTo>
                  <a:lnTo>
                    <a:pt x="3686" y="0"/>
                  </a:lnTo>
                  <a:lnTo>
                    <a:pt x="170" y="0"/>
                  </a:lnTo>
                  <a:close/>
                </a:path>
              </a:pathLst>
            </a:custGeom>
            <a:noFill/>
            <a:ln w="31750" cap="flat" cmpd="sng">
              <a:solidFill>
                <a:schemeClr val="tx1"/>
              </a:solidFill>
              <a:prstDash val="solid"/>
              <a:round/>
              <a:headEnd type="none" w="med" len="med"/>
              <a:tailEnd type="none" w="med" len="med"/>
            </a:ln>
          </p:spPr>
          <p:txBody>
            <a:bodyPr/>
            <a:p>
              <a:endParaRPr lang="zh-CN" altLang="en-US"/>
            </a:p>
          </p:txBody>
        </p:sp>
        <p:sp>
          <p:nvSpPr>
            <p:cNvPr id="81945" name="Line 38"/>
            <p:cNvSpPr/>
            <p:nvPr/>
          </p:nvSpPr>
          <p:spPr>
            <a:xfrm flipH="1">
              <a:off x="602966" y="3351600"/>
              <a:ext cx="486000" cy="0"/>
            </a:xfrm>
            <a:prstGeom prst="line">
              <a:avLst/>
            </a:prstGeom>
            <a:ln w="38100" cap="flat" cmpd="sng">
              <a:solidFill>
                <a:schemeClr val="tx1"/>
              </a:solidFill>
              <a:prstDash val="solid"/>
              <a:round/>
              <a:headEnd type="none" w="med" len="med"/>
              <a:tailEnd type="none" w="med" len="med"/>
            </a:ln>
          </p:spPr>
        </p:sp>
        <p:sp>
          <p:nvSpPr>
            <p:cNvPr id="81946" name="Line 39"/>
            <p:cNvSpPr/>
            <p:nvPr/>
          </p:nvSpPr>
          <p:spPr>
            <a:xfrm>
              <a:off x="8039715" y="3348000"/>
              <a:ext cx="1080020" cy="0"/>
            </a:xfrm>
            <a:prstGeom prst="line">
              <a:avLst/>
            </a:prstGeom>
            <a:ln w="38100" cap="flat" cmpd="sng">
              <a:solidFill>
                <a:schemeClr val="tx1"/>
              </a:solidFill>
              <a:prstDash val="solid"/>
              <a:round/>
              <a:headEnd type="none" w="med" len="med"/>
              <a:tailEnd type="none" w="med" len="med"/>
            </a:ln>
          </p:spPr>
        </p:sp>
        <p:sp>
          <p:nvSpPr>
            <p:cNvPr id="81947" name="Text Box 35"/>
            <p:cNvSpPr txBox="1"/>
            <p:nvPr/>
          </p:nvSpPr>
          <p:spPr>
            <a:xfrm>
              <a:off x="-32" y="3071810"/>
              <a:ext cx="696880" cy="461669"/>
            </a:xfrm>
            <a:prstGeom prst="rect">
              <a:avLst/>
            </a:prstGeom>
            <a:noFill/>
            <a:ln w="9525">
              <a:noFill/>
            </a:ln>
          </p:spPr>
          <p:txBody>
            <a:bodyPr lIns="0"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地址</a:t>
              </a:r>
              <a:endParaRPr lang="zh-CN" altLang="en-US" sz="2000" dirty="0">
                <a:latin typeface="Times New Roman" panose="02020603050405020304" pitchFamily="18" charset="0"/>
                <a:ea typeface="宋体" panose="02010600030101010101" pitchFamily="2" charset="-122"/>
              </a:endParaRPr>
            </a:p>
          </p:txBody>
        </p:sp>
      </p:grpSp>
      <p:grpSp>
        <p:nvGrpSpPr>
          <p:cNvPr id="10" name="组合 399"/>
          <p:cNvGrpSpPr/>
          <p:nvPr/>
        </p:nvGrpSpPr>
        <p:grpSpPr>
          <a:xfrm>
            <a:off x="-36512" y="5116513"/>
            <a:ext cx="9144000" cy="561975"/>
            <a:chOff x="-54031" y="5786454"/>
            <a:chExt cx="9144047" cy="561972"/>
          </a:xfrm>
        </p:grpSpPr>
        <p:sp>
          <p:nvSpPr>
            <p:cNvPr id="81949" name="Text Box 35"/>
            <p:cNvSpPr txBox="1"/>
            <p:nvPr/>
          </p:nvSpPr>
          <p:spPr>
            <a:xfrm>
              <a:off x="-54031" y="5786454"/>
              <a:ext cx="696916" cy="457198"/>
            </a:xfrm>
            <a:prstGeom prst="rect">
              <a:avLst/>
            </a:prstGeom>
            <a:noFill/>
            <a:ln w="9525">
              <a:noFill/>
            </a:ln>
          </p:spPr>
          <p:txBody>
            <a:bodyPr lIns="0"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数据</a:t>
              </a:r>
              <a:endParaRPr lang="zh-CN" altLang="en-US" sz="2000" dirty="0">
                <a:latin typeface="Times New Roman" panose="02020603050405020304" pitchFamily="18" charset="0"/>
                <a:ea typeface="宋体" panose="02010600030101010101" pitchFamily="2" charset="-122"/>
              </a:endParaRPr>
            </a:p>
          </p:txBody>
        </p:sp>
        <p:grpSp>
          <p:nvGrpSpPr>
            <p:cNvPr id="81950" name="组合 395"/>
            <p:cNvGrpSpPr/>
            <p:nvPr/>
          </p:nvGrpSpPr>
          <p:grpSpPr>
            <a:xfrm>
              <a:off x="642909" y="5819788"/>
              <a:ext cx="8447107" cy="528638"/>
              <a:chOff x="642909" y="5819788"/>
              <a:chExt cx="8447107" cy="528638"/>
            </a:xfrm>
          </p:grpSpPr>
          <p:sp>
            <p:nvSpPr>
              <p:cNvPr id="81951" name="Line 50"/>
              <p:cNvSpPr/>
              <p:nvPr/>
            </p:nvSpPr>
            <p:spPr>
              <a:xfrm>
                <a:off x="642909" y="6048388"/>
                <a:ext cx="4896000" cy="0"/>
              </a:xfrm>
              <a:prstGeom prst="line">
                <a:avLst/>
              </a:prstGeom>
              <a:ln w="38100" cap="flat" cmpd="sng">
                <a:solidFill>
                  <a:schemeClr val="tx1"/>
                </a:solidFill>
                <a:prstDash val="solid"/>
                <a:round/>
                <a:headEnd type="none" w="med" len="med"/>
                <a:tailEnd type="none" w="med" len="med"/>
              </a:ln>
            </p:spPr>
          </p:sp>
          <p:sp>
            <p:nvSpPr>
              <p:cNvPr id="81952" name="Line 51"/>
              <p:cNvSpPr/>
              <p:nvPr/>
            </p:nvSpPr>
            <p:spPr>
              <a:xfrm>
                <a:off x="6858016" y="6046801"/>
                <a:ext cx="2232000" cy="1588"/>
              </a:xfrm>
              <a:prstGeom prst="line">
                <a:avLst/>
              </a:prstGeom>
              <a:ln w="38100" cap="flat" cmpd="sng">
                <a:solidFill>
                  <a:schemeClr val="tx1"/>
                </a:solidFill>
                <a:prstDash val="solid"/>
                <a:round/>
                <a:headEnd type="none" w="med" len="med"/>
                <a:tailEnd type="none" w="med" len="med"/>
              </a:ln>
            </p:spPr>
          </p:sp>
          <p:sp>
            <p:nvSpPr>
              <p:cNvPr id="81953" name="Freeform 52"/>
              <p:cNvSpPr/>
              <p:nvPr/>
            </p:nvSpPr>
            <p:spPr>
              <a:xfrm>
                <a:off x="5500692" y="5819788"/>
                <a:ext cx="1357324" cy="528638"/>
              </a:xfrm>
              <a:custGeom>
                <a:avLst/>
                <a:gdLst/>
                <a:ahLst/>
                <a:cxnLst>
                  <a:cxn ang="0">
                    <a:pos x="0" y="2147483647"/>
                  </a:cxn>
                  <a:cxn ang="0">
                    <a:pos x="2147483647" y="0"/>
                  </a:cxn>
                  <a:cxn ang="0">
                    <a:pos x="2147483647" y="0"/>
                  </a:cxn>
                  <a:cxn ang="0">
                    <a:pos x="2147483647" y="2147483647"/>
                  </a:cxn>
                  <a:cxn ang="0">
                    <a:pos x="2147483647" y="2147483647"/>
                  </a:cxn>
                  <a:cxn ang="0">
                    <a:pos x="2147483647" y="2147483647"/>
                  </a:cxn>
                  <a:cxn ang="0">
                    <a:pos x="0" y="2147483647"/>
                  </a:cxn>
                </a:cxnLst>
                <a:pathLst>
                  <a:path w="1056" h="333">
                    <a:moveTo>
                      <a:pt x="0" y="144"/>
                    </a:moveTo>
                    <a:lnTo>
                      <a:pt x="144" y="0"/>
                    </a:lnTo>
                    <a:lnTo>
                      <a:pt x="912" y="0"/>
                    </a:lnTo>
                    <a:lnTo>
                      <a:pt x="1056" y="144"/>
                    </a:lnTo>
                    <a:lnTo>
                      <a:pt x="880" y="333"/>
                    </a:lnTo>
                    <a:lnTo>
                      <a:pt x="170" y="333"/>
                    </a:lnTo>
                    <a:lnTo>
                      <a:pt x="0" y="144"/>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grpSp>
      <p:grpSp>
        <p:nvGrpSpPr>
          <p:cNvPr id="12" name="Group 36"/>
          <p:cNvGrpSpPr/>
          <p:nvPr/>
        </p:nvGrpSpPr>
        <p:grpSpPr>
          <a:xfrm>
            <a:off x="0" y="742950"/>
            <a:ext cx="9104313" cy="1474788"/>
            <a:chOff x="0" y="890"/>
            <a:chExt cx="5735" cy="929"/>
          </a:xfrm>
        </p:grpSpPr>
        <p:sp>
          <p:nvSpPr>
            <p:cNvPr id="81955" name="Text Box 35"/>
            <p:cNvSpPr txBox="1"/>
            <p:nvPr/>
          </p:nvSpPr>
          <p:spPr>
            <a:xfrm>
              <a:off x="0" y="1419"/>
              <a:ext cx="439" cy="288"/>
            </a:xfrm>
            <a:prstGeom prst="rect">
              <a:avLst/>
            </a:prstGeom>
            <a:noFill/>
            <a:ln w="9525">
              <a:noFill/>
            </a:ln>
          </p:spPr>
          <p:txBody>
            <a:bodyPr lIns="0"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时钟</a:t>
              </a:r>
              <a:endParaRPr lang="zh-CN" altLang="en-US" sz="2000" dirty="0">
                <a:latin typeface="Times New Roman" panose="02020603050405020304" pitchFamily="18" charset="0"/>
                <a:ea typeface="宋体" panose="02010600030101010101" pitchFamily="2" charset="-122"/>
              </a:endParaRPr>
            </a:p>
          </p:txBody>
        </p:sp>
        <p:grpSp>
          <p:nvGrpSpPr>
            <p:cNvPr id="81956" name="Group 38"/>
            <p:cNvGrpSpPr/>
            <p:nvPr/>
          </p:nvGrpSpPr>
          <p:grpSpPr>
            <a:xfrm>
              <a:off x="377" y="890"/>
              <a:ext cx="5358" cy="929"/>
              <a:chOff x="377" y="890"/>
              <a:chExt cx="5358" cy="929"/>
            </a:xfrm>
          </p:grpSpPr>
          <p:sp>
            <p:nvSpPr>
              <p:cNvPr id="81957" name="Rectangle 10"/>
              <p:cNvSpPr/>
              <p:nvPr/>
            </p:nvSpPr>
            <p:spPr>
              <a:xfrm>
                <a:off x="1923" y="995"/>
                <a:ext cx="1040" cy="299"/>
              </a:xfrm>
              <a:prstGeom prst="rect">
                <a:avLst/>
              </a:prstGeom>
              <a:noFill/>
              <a:ln w="9525">
                <a:noFill/>
              </a:ln>
            </p:spPr>
            <p:txBody>
              <a:bodyPr anchor="t" anchorCtr="0"/>
              <a:p>
                <a:endParaRPr lang="zh-CN" altLang="en-US" sz="2400" dirty="0">
                  <a:latin typeface="Times New Roman" panose="02020603050405020304" pitchFamily="18" charset="0"/>
                  <a:ea typeface="宋体" panose="02010600030101010101" pitchFamily="2" charset="-122"/>
                </a:endParaRPr>
              </a:p>
            </p:txBody>
          </p:sp>
          <p:sp>
            <p:nvSpPr>
              <p:cNvPr id="81958" name="Line 11"/>
              <p:cNvSpPr/>
              <p:nvPr/>
            </p:nvSpPr>
            <p:spPr>
              <a:xfrm>
                <a:off x="5038" y="995"/>
                <a:ext cx="0" cy="151"/>
              </a:xfrm>
              <a:prstGeom prst="line">
                <a:avLst/>
              </a:prstGeom>
              <a:ln w="15875" cap="flat" cmpd="sng">
                <a:solidFill>
                  <a:schemeClr val="tx1"/>
                </a:solidFill>
                <a:prstDash val="solid"/>
                <a:round/>
                <a:headEnd type="none" w="med" len="med"/>
                <a:tailEnd type="none" w="med" len="med"/>
              </a:ln>
            </p:spPr>
          </p:sp>
          <p:sp>
            <p:nvSpPr>
              <p:cNvPr id="81959" name="Rectangle 12"/>
              <p:cNvSpPr/>
              <p:nvPr/>
            </p:nvSpPr>
            <p:spPr>
              <a:xfrm>
                <a:off x="2160" y="890"/>
                <a:ext cx="1440" cy="288"/>
              </a:xfrm>
              <a:prstGeom prst="rect">
                <a:avLst/>
              </a:prstGeom>
              <a:noFill/>
              <a:ln w="9525">
                <a:noFill/>
              </a:ln>
            </p:spPr>
            <p:txBody>
              <a:bodyPr wrap="none" lIns="0" tIns="0" rIns="0" bIns="0" anchor="t" anchorCtr="0">
                <a:spAutoFit/>
              </a:bodyPr>
              <a:p>
                <a:r>
                  <a:rPr lang="zh-CN" altLang="en-US" sz="3000" dirty="0">
                    <a:solidFill>
                      <a:srgbClr val="C00000"/>
                    </a:solidFill>
                    <a:latin typeface="Arial" panose="020B0604020202020204" pitchFamily="34" charset="0"/>
                    <a:ea typeface="宋体" panose="02010600030101010101" pitchFamily="2" charset="-122"/>
                  </a:rPr>
                  <a:t>总线传输周期</a:t>
                </a:r>
                <a:endParaRPr lang="zh-CN" altLang="en-US" sz="3000" dirty="0">
                  <a:solidFill>
                    <a:srgbClr val="C00000"/>
                  </a:solidFill>
                  <a:latin typeface="Times New Roman" panose="02020603050405020304" pitchFamily="18" charset="0"/>
                  <a:ea typeface="宋体" panose="02010600030101010101" pitchFamily="2" charset="-122"/>
                </a:endParaRPr>
              </a:p>
            </p:txBody>
          </p:sp>
          <p:sp>
            <p:nvSpPr>
              <p:cNvPr id="81960" name="Freeform 14"/>
              <p:cNvSpPr/>
              <p:nvPr/>
            </p:nvSpPr>
            <p:spPr>
              <a:xfrm>
                <a:off x="853" y="1268"/>
                <a:ext cx="695" cy="312"/>
              </a:xfrm>
              <a:custGeom>
                <a:avLst/>
                <a:gdLst/>
                <a:ahLst/>
                <a:cxnLst>
                  <a:cxn ang="0">
                    <a:pos x="0" y="206"/>
                  </a:cxn>
                  <a:cxn ang="0">
                    <a:pos x="0" y="0"/>
                  </a:cxn>
                  <a:cxn ang="0">
                    <a:pos x="191" y="0"/>
                  </a:cxn>
                  <a:cxn ang="0">
                    <a:pos x="191" y="206"/>
                  </a:cxn>
                  <a:cxn ang="0">
                    <a:pos x="404" y="206"/>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81961" name="Freeform 15"/>
              <p:cNvSpPr/>
              <p:nvPr/>
            </p:nvSpPr>
            <p:spPr>
              <a:xfrm>
                <a:off x="2243" y="1268"/>
                <a:ext cx="695" cy="312"/>
              </a:xfrm>
              <a:custGeom>
                <a:avLst/>
                <a:gdLst/>
                <a:ahLst/>
                <a:cxnLst>
                  <a:cxn ang="0">
                    <a:pos x="0" y="206"/>
                  </a:cxn>
                  <a:cxn ang="0">
                    <a:pos x="0" y="0"/>
                  </a:cxn>
                  <a:cxn ang="0">
                    <a:pos x="191" y="0"/>
                  </a:cxn>
                  <a:cxn ang="0">
                    <a:pos x="191" y="206"/>
                  </a:cxn>
                  <a:cxn ang="0">
                    <a:pos x="404" y="206"/>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81962" name="Freeform 16"/>
              <p:cNvSpPr/>
              <p:nvPr/>
            </p:nvSpPr>
            <p:spPr>
              <a:xfrm>
                <a:off x="2938" y="1268"/>
                <a:ext cx="695" cy="312"/>
              </a:xfrm>
              <a:custGeom>
                <a:avLst/>
                <a:gdLst/>
                <a:ahLst/>
                <a:cxnLst>
                  <a:cxn ang="0">
                    <a:pos x="0" y="206"/>
                  </a:cxn>
                  <a:cxn ang="0">
                    <a:pos x="0" y="0"/>
                  </a:cxn>
                  <a:cxn ang="0">
                    <a:pos x="191" y="0"/>
                  </a:cxn>
                  <a:cxn ang="0">
                    <a:pos x="191" y="206"/>
                  </a:cxn>
                  <a:cxn ang="0">
                    <a:pos x="404" y="206"/>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cxnSp>
            <p:nvCxnSpPr>
              <p:cNvPr id="81963" name="AutoShape 17"/>
              <p:cNvCxnSpPr/>
              <p:nvPr/>
            </p:nvCxnSpPr>
            <p:spPr>
              <a:xfrm flipH="1">
                <a:off x="377" y="1580"/>
                <a:ext cx="476" cy="0"/>
              </a:xfrm>
              <a:prstGeom prst="straightConnector1">
                <a:avLst/>
              </a:prstGeom>
              <a:ln w="38100" cap="flat" cmpd="sng">
                <a:solidFill>
                  <a:schemeClr val="tx1"/>
                </a:solidFill>
                <a:prstDash val="solid"/>
                <a:round/>
                <a:headEnd type="none" w="med" len="med"/>
                <a:tailEnd type="none" w="med" len="med"/>
              </a:ln>
            </p:spPr>
          </p:cxnSp>
          <p:sp>
            <p:nvSpPr>
              <p:cNvPr id="81964" name="Freeform 18"/>
              <p:cNvSpPr/>
              <p:nvPr/>
            </p:nvSpPr>
            <p:spPr>
              <a:xfrm>
                <a:off x="3645" y="1268"/>
                <a:ext cx="695" cy="312"/>
              </a:xfrm>
              <a:custGeom>
                <a:avLst/>
                <a:gdLst/>
                <a:ahLst/>
                <a:cxnLst>
                  <a:cxn ang="0">
                    <a:pos x="0" y="206"/>
                  </a:cxn>
                  <a:cxn ang="0">
                    <a:pos x="0" y="0"/>
                  </a:cxn>
                  <a:cxn ang="0">
                    <a:pos x="191" y="0"/>
                  </a:cxn>
                  <a:cxn ang="0">
                    <a:pos x="191" y="206"/>
                  </a:cxn>
                  <a:cxn ang="0">
                    <a:pos x="404" y="206"/>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81965" name="Freeform 19"/>
              <p:cNvSpPr/>
              <p:nvPr/>
            </p:nvSpPr>
            <p:spPr>
              <a:xfrm>
                <a:off x="1548" y="1268"/>
                <a:ext cx="695" cy="312"/>
              </a:xfrm>
              <a:custGeom>
                <a:avLst/>
                <a:gdLst/>
                <a:ahLst/>
                <a:cxnLst>
                  <a:cxn ang="0">
                    <a:pos x="0" y="206"/>
                  </a:cxn>
                  <a:cxn ang="0">
                    <a:pos x="0" y="0"/>
                  </a:cxn>
                  <a:cxn ang="0">
                    <a:pos x="191" y="0"/>
                  </a:cxn>
                  <a:cxn ang="0">
                    <a:pos x="191" y="206"/>
                  </a:cxn>
                  <a:cxn ang="0">
                    <a:pos x="404" y="206"/>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81966" name="Line 23"/>
              <p:cNvSpPr/>
              <p:nvPr/>
            </p:nvSpPr>
            <p:spPr>
              <a:xfrm>
                <a:off x="853" y="1073"/>
                <a:ext cx="1134" cy="0"/>
              </a:xfrm>
              <a:prstGeom prst="line">
                <a:avLst/>
              </a:prstGeom>
              <a:ln w="28575" cap="flat" cmpd="sng">
                <a:solidFill>
                  <a:schemeClr val="tx1"/>
                </a:solidFill>
                <a:prstDash val="solid"/>
                <a:round/>
                <a:headEnd type="stealth" w="lg" len="lg"/>
                <a:tailEnd type="none" w="med" len="med"/>
              </a:ln>
            </p:spPr>
          </p:sp>
          <p:sp>
            <p:nvSpPr>
              <p:cNvPr id="81967" name="Line 24"/>
              <p:cNvSpPr/>
              <p:nvPr/>
            </p:nvSpPr>
            <p:spPr>
              <a:xfrm>
                <a:off x="852" y="995"/>
                <a:ext cx="1" cy="151"/>
              </a:xfrm>
              <a:prstGeom prst="line">
                <a:avLst/>
              </a:prstGeom>
              <a:ln w="15875" cap="flat" cmpd="sng">
                <a:solidFill>
                  <a:schemeClr val="tx1"/>
                </a:solidFill>
                <a:prstDash val="solid"/>
                <a:round/>
                <a:headEnd type="none" w="med" len="med"/>
                <a:tailEnd type="none" w="med" len="med"/>
              </a:ln>
            </p:spPr>
          </p:sp>
          <p:sp>
            <p:nvSpPr>
              <p:cNvPr id="81968" name="Line 25"/>
              <p:cNvSpPr/>
              <p:nvPr/>
            </p:nvSpPr>
            <p:spPr>
              <a:xfrm>
                <a:off x="3787" y="1073"/>
                <a:ext cx="1247" cy="0"/>
              </a:xfrm>
              <a:prstGeom prst="line">
                <a:avLst/>
              </a:prstGeom>
              <a:ln w="28575" cap="flat" cmpd="sng">
                <a:solidFill>
                  <a:schemeClr val="tx1"/>
                </a:solidFill>
                <a:prstDash val="solid"/>
                <a:round/>
                <a:headEnd type="none" w="lg" len="lg"/>
                <a:tailEnd type="stealth" w="lg" len="lg"/>
              </a:ln>
            </p:spPr>
          </p:sp>
          <p:sp>
            <p:nvSpPr>
              <p:cNvPr id="81969" name="Freeform 16"/>
              <p:cNvSpPr/>
              <p:nvPr/>
            </p:nvSpPr>
            <p:spPr>
              <a:xfrm>
                <a:off x="5040" y="1260"/>
                <a:ext cx="695" cy="312"/>
              </a:xfrm>
              <a:custGeom>
                <a:avLst/>
                <a:gdLst/>
                <a:ahLst/>
                <a:cxnLst>
                  <a:cxn ang="0">
                    <a:pos x="0" y="206"/>
                  </a:cxn>
                  <a:cxn ang="0">
                    <a:pos x="0" y="0"/>
                  </a:cxn>
                  <a:cxn ang="0">
                    <a:pos x="191" y="0"/>
                  </a:cxn>
                  <a:cxn ang="0">
                    <a:pos x="191" y="206"/>
                  </a:cxn>
                  <a:cxn ang="0">
                    <a:pos x="404" y="206"/>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81970" name="Freeform 16"/>
              <p:cNvSpPr/>
              <p:nvPr/>
            </p:nvSpPr>
            <p:spPr>
              <a:xfrm>
                <a:off x="4345" y="1263"/>
                <a:ext cx="695" cy="312"/>
              </a:xfrm>
              <a:custGeom>
                <a:avLst/>
                <a:gdLst/>
                <a:ahLst/>
                <a:cxnLst>
                  <a:cxn ang="0">
                    <a:pos x="0" y="206"/>
                  </a:cxn>
                  <a:cxn ang="0">
                    <a:pos x="0" y="0"/>
                  </a:cxn>
                  <a:cxn ang="0">
                    <a:pos x="191" y="0"/>
                  </a:cxn>
                  <a:cxn ang="0">
                    <a:pos x="191" y="206"/>
                  </a:cxn>
                  <a:cxn ang="0">
                    <a:pos x="404" y="206"/>
                  </a:cxn>
                </a:cxnLst>
                <a:pathLst>
                  <a:path w="912" h="384">
                    <a:moveTo>
                      <a:pt x="0" y="384"/>
                    </a:moveTo>
                    <a:lnTo>
                      <a:pt x="0" y="0"/>
                    </a:lnTo>
                    <a:lnTo>
                      <a:pt x="432" y="0"/>
                    </a:lnTo>
                    <a:lnTo>
                      <a:pt x="432" y="384"/>
                    </a:lnTo>
                    <a:lnTo>
                      <a:pt x="912" y="384"/>
                    </a:lnTo>
                  </a:path>
                </a:pathLst>
              </a:custGeom>
              <a:noFill/>
              <a:ln w="38100" cap="flat" cmpd="sng">
                <a:solidFill>
                  <a:schemeClr val="tx1"/>
                </a:solidFill>
                <a:prstDash val="solid"/>
                <a:round/>
                <a:headEnd type="none" w="med" len="med"/>
                <a:tailEnd type="none" w="med" len="med"/>
              </a:ln>
            </p:spPr>
            <p:txBody>
              <a:bodyPr/>
              <a:p>
                <a:endParaRPr lang="zh-CN" altLang="en-US"/>
              </a:p>
            </p:txBody>
          </p:sp>
          <p:grpSp>
            <p:nvGrpSpPr>
              <p:cNvPr id="81971" name="组合 196"/>
              <p:cNvGrpSpPr/>
              <p:nvPr/>
            </p:nvGrpSpPr>
            <p:grpSpPr>
              <a:xfrm>
                <a:off x="853" y="1612"/>
                <a:ext cx="1398" cy="207"/>
                <a:chOff x="1353926" y="2550092"/>
                <a:chExt cx="2219530" cy="327032"/>
              </a:xfrm>
            </p:grpSpPr>
            <p:sp>
              <p:nvSpPr>
                <p:cNvPr id="81972" name="Rectangle 6"/>
                <p:cNvSpPr/>
                <p:nvPr/>
              </p:nvSpPr>
              <p:spPr>
                <a:xfrm>
                  <a:off x="1839746" y="2554832"/>
                  <a:ext cx="254902" cy="322292"/>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1</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81973" name="Rectangle 20"/>
                <p:cNvSpPr/>
                <p:nvPr/>
              </p:nvSpPr>
              <p:spPr>
                <a:xfrm>
                  <a:off x="2903469" y="2550092"/>
                  <a:ext cx="254902" cy="321610"/>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2</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81974" name="Line 26"/>
                <p:cNvSpPr/>
                <p:nvPr/>
              </p:nvSpPr>
              <p:spPr>
                <a:xfrm>
                  <a:off x="2050867" y="2693606"/>
                  <a:ext cx="406549" cy="0"/>
                </a:xfrm>
                <a:prstGeom prst="line">
                  <a:avLst/>
                </a:prstGeom>
                <a:ln w="28575" cap="flat" cmpd="sng">
                  <a:solidFill>
                    <a:schemeClr val="tx1"/>
                  </a:solidFill>
                  <a:prstDash val="solid"/>
                  <a:round/>
                  <a:headEnd type="none" w="med" len="med"/>
                  <a:tailEnd type="stealth" w="lg" len="lg"/>
                </a:ln>
              </p:spPr>
            </p:sp>
            <p:sp>
              <p:nvSpPr>
                <p:cNvPr id="81975" name="Line 28"/>
                <p:cNvSpPr/>
                <p:nvPr/>
              </p:nvSpPr>
              <p:spPr>
                <a:xfrm>
                  <a:off x="3154357" y="2693606"/>
                  <a:ext cx="406549" cy="0"/>
                </a:xfrm>
                <a:prstGeom prst="line">
                  <a:avLst/>
                </a:prstGeom>
                <a:ln w="28575" cap="flat" cmpd="sng">
                  <a:solidFill>
                    <a:schemeClr val="tx1"/>
                  </a:solidFill>
                  <a:prstDash val="solid"/>
                  <a:round/>
                  <a:headEnd type="none" w="med" len="med"/>
                  <a:tailEnd type="stealth" w="lg" len="lg"/>
                </a:ln>
              </p:spPr>
            </p:sp>
            <p:sp>
              <p:nvSpPr>
                <p:cNvPr id="81976" name="Line 31"/>
                <p:cNvSpPr/>
                <p:nvPr/>
              </p:nvSpPr>
              <p:spPr>
                <a:xfrm>
                  <a:off x="1353926" y="2693606"/>
                  <a:ext cx="406549" cy="0"/>
                </a:xfrm>
                <a:prstGeom prst="line">
                  <a:avLst/>
                </a:prstGeom>
                <a:ln w="28575" cap="flat" cmpd="sng">
                  <a:solidFill>
                    <a:schemeClr val="tx1"/>
                  </a:solidFill>
                  <a:prstDash val="solid"/>
                  <a:round/>
                  <a:headEnd type="stealth" w="lg" len="lg"/>
                  <a:tailEnd type="none" w="lg" len="lg"/>
                </a:ln>
              </p:spPr>
            </p:sp>
            <p:sp>
              <p:nvSpPr>
                <p:cNvPr id="81977" name="Line 32"/>
                <p:cNvSpPr/>
                <p:nvPr/>
              </p:nvSpPr>
              <p:spPr>
                <a:xfrm>
                  <a:off x="2457416" y="2693606"/>
                  <a:ext cx="406549" cy="0"/>
                </a:xfrm>
                <a:prstGeom prst="line">
                  <a:avLst/>
                </a:prstGeom>
                <a:ln w="28575" cap="flat" cmpd="sng">
                  <a:solidFill>
                    <a:schemeClr val="tx1"/>
                  </a:solidFill>
                  <a:prstDash val="solid"/>
                  <a:round/>
                  <a:headEnd type="stealth" w="lg" len="lg"/>
                  <a:tailEnd type="none" w="lg" len="lg"/>
                </a:ln>
              </p:spPr>
            </p:sp>
            <p:cxnSp>
              <p:nvCxnSpPr>
                <p:cNvPr id="81978" name="直接连接符 193"/>
                <p:cNvCxnSpPr/>
                <p:nvPr/>
              </p:nvCxnSpPr>
              <p:spPr>
                <a:xfrm rot="5400000">
                  <a:off x="1232084" y="2697744"/>
                  <a:ext cx="252000" cy="1588"/>
                </a:xfrm>
                <a:prstGeom prst="line">
                  <a:avLst/>
                </a:prstGeom>
                <a:ln w="19050" cap="flat" cmpd="sng">
                  <a:solidFill>
                    <a:schemeClr val="tx1"/>
                  </a:solidFill>
                  <a:prstDash val="solid"/>
                  <a:round/>
                  <a:headEnd type="none" w="med" len="med"/>
                  <a:tailEnd type="none" w="med" len="med"/>
                </a:ln>
              </p:spPr>
            </p:cxnSp>
            <p:cxnSp>
              <p:nvCxnSpPr>
                <p:cNvPr id="81979" name="直接连接符 194"/>
                <p:cNvCxnSpPr/>
                <p:nvPr/>
              </p:nvCxnSpPr>
              <p:spPr>
                <a:xfrm rot="5400000">
                  <a:off x="2336400" y="2696400"/>
                  <a:ext cx="252000" cy="1588"/>
                </a:xfrm>
                <a:prstGeom prst="line">
                  <a:avLst/>
                </a:prstGeom>
                <a:ln w="19050" cap="flat" cmpd="sng">
                  <a:solidFill>
                    <a:schemeClr val="tx1"/>
                  </a:solidFill>
                  <a:prstDash val="solid"/>
                  <a:round/>
                  <a:headEnd type="none" w="med" len="med"/>
                  <a:tailEnd type="none" w="med" len="med"/>
                </a:ln>
              </p:spPr>
            </p:cxnSp>
            <p:cxnSp>
              <p:nvCxnSpPr>
                <p:cNvPr id="81980" name="直接连接符 195"/>
                <p:cNvCxnSpPr/>
                <p:nvPr/>
              </p:nvCxnSpPr>
              <p:spPr>
                <a:xfrm rot="5400000">
                  <a:off x="3446662" y="2696950"/>
                  <a:ext cx="252000" cy="1588"/>
                </a:xfrm>
                <a:prstGeom prst="line">
                  <a:avLst/>
                </a:prstGeom>
                <a:ln w="19050" cap="flat" cmpd="sng">
                  <a:solidFill>
                    <a:schemeClr val="tx1"/>
                  </a:solidFill>
                  <a:prstDash val="solid"/>
                  <a:round/>
                  <a:headEnd type="none" w="med" len="med"/>
                  <a:tailEnd type="none" w="med" len="med"/>
                </a:ln>
              </p:spPr>
            </p:cxnSp>
          </p:grpSp>
          <p:sp>
            <p:nvSpPr>
              <p:cNvPr id="81981" name="Rectangle 6"/>
              <p:cNvSpPr/>
              <p:nvPr/>
            </p:nvSpPr>
            <p:spPr>
              <a:xfrm>
                <a:off x="2555" y="1612"/>
                <a:ext cx="212" cy="204"/>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000" baseline="-25000" dirty="0">
                    <a:solidFill>
                      <a:srgbClr val="C00000"/>
                    </a:solidFill>
                    <a:latin typeface="Times New Roman" panose="02020603050405020304" pitchFamily="18" charset="0"/>
                    <a:ea typeface="宋体" panose="02010600030101010101" pitchFamily="2" charset="-122"/>
                  </a:rPr>
                  <a:t>W</a:t>
                </a:r>
                <a:endParaRPr lang="en-US" altLang="zh-CN" sz="2000" baseline="-25000" dirty="0">
                  <a:solidFill>
                    <a:srgbClr val="C00000"/>
                  </a:solidFill>
                  <a:latin typeface="Times New Roman" panose="02020603050405020304" pitchFamily="18" charset="0"/>
                  <a:ea typeface="宋体" panose="02010600030101010101" pitchFamily="2" charset="-122"/>
                </a:endParaRPr>
              </a:p>
            </p:txBody>
          </p:sp>
          <p:sp>
            <p:nvSpPr>
              <p:cNvPr id="81982" name="Rectangle 20"/>
              <p:cNvSpPr/>
              <p:nvPr/>
            </p:nvSpPr>
            <p:spPr>
              <a:xfrm>
                <a:off x="3226" y="1612"/>
                <a:ext cx="212" cy="204"/>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000" baseline="-25000" dirty="0">
                    <a:solidFill>
                      <a:srgbClr val="C00000"/>
                    </a:solidFill>
                    <a:latin typeface="Times New Roman" panose="02020603050405020304" pitchFamily="18" charset="0"/>
                    <a:ea typeface="宋体" panose="02010600030101010101" pitchFamily="2" charset="-122"/>
                  </a:rPr>
                  <a:t>W</a:t>
                </a:r>
                <a:endParaRPr lang="en-US" altLang="zh-CN" sz="2000" baseline="-25000" dirty="0">
                  <a:solidFill>
                    <a:srgbClr val="C00000"/>
                  </a:solidFill>
                  <a:latin typeface="Times New Roman" panose="02020603050405020304" pitchFamily="18" charset="0"/>
                  <a:ea typeface="宋体" panose="02010600030101010101" pitchFamily="2" charset="-122"/>
                </a:endParaRPr>
              </a:p>
            </p:txBody>
          </p:sp>
          <p:sp>
            <p:nvSpPr>
              <p:cNvPr id="81983" name="Line 26"/>
              <p:cNvSpPr/>
              <p:nvPr/>
            </p:nvSpPr>
            <p:spPr>
              <a:xfrm>
                <a:off x="2689" y="1697"/>
                <a:ext cx="256" cy="0"/>
              </a:xfrm>
              <a:prstGeom prst="line">
                <a:avLst/>
              </a:prstGeom>
              <a:ln w="28575" cap="flat" cmpd="sng">
                <a:solidFill>
                  <a:schemeClr val="tx1"/>
                </a:solidFill>
                <a:prstDash val="solid"/>
                <a:round/>
                <a:headEnd type="none" w="med" len="med"/>
                <a:tailEnd type="stealth" w="lg" len="lg"/>
              </a:ln>
            </p:spPr>
          </p:sp>
          <p:sp>
            <p:nvSpPr>
              <p:cNvPr id="81984" name="Line 28"/>
              <p:cNvSpPr/>
              <p:nvPr/>
            </p:nvSpPr>
            <p:spPr>
              <a:xfrm>
                <a:off x="3384" y="1697"/>
                <a:ext cx="256" cy="0"/>
              </a:xfrm>
              <a:prstGeom prst="line">
                <a:avLst/>
              </a:prstGeom>
              <a:ln w="28575" cap="flat" cmpd="sng">
                <a:solidFill>
                  <a:schemeClr val="tx1"/>
                </a:solidFill>
                <a:prstDash val="solid"/>
                <a:round/>
                <a:headEnd type="none" w="med" len="med"/>
                <a:tailEnd type="stealth" w="lg" len="lg"/>
              </a:ln>
            </p:spPr>
          </p:sp>
          <p:sp>
            <p:nvSpPr>
              <p:cNvPr id="81985" name="Line 31"/>
              <p:cNvSpPr/>
              <p:nvPr/>
            </p:nvSpPr>
            <p:spPr>
              <a:xfrm>
                <a:off x="2250" y="1697"/>
                <a:ext cx="256" cy="0"/>
              </a:xfrm>
              <a:prstGeom prst="line">
                <a:avLst/>
              </a:prstGeom>
              <a:ln w="28575" cap="flat" cmpd="sng">
                <a:solidFill>
                  <a:schemeClr val="tx1"/>
                </a:solidFill>
                <a:prstDash val="solid"/>
                <a:round/>
                <a:headEnd type="stealth" w="lg" len="lg"/>
                <a:tailEnd type="none" w="lg" len="lg"/>
              </a:ln>
            </p:spPr>
          </p:sp>
          <p:sp>
            <p:nvSpPr>
              <p:cNvPr id="81986" name="Line 32"/>
              <p:cNvSpPr/>
              <p:nvPr/>
            </p:nvSpPr>
            <p:spPr>
              <a:xfrm>
                <a:off x="2945" y="1697"/>
                <a:ext cx="256" cy="0"/>
              </a:xfrm>
              <a:prstGeom prst="line">
                <a:avLst/>
              </a:prstGeom>
              <a:ln w="28575" cap="flat" cmpd="sng">
                <a:solidFill>
                  <a:schemeClr val="tx1"/>
                </a:solidFill>
                <a:prstDash val="solid"/>
                <a:round/>
                <a:headEnd type="stealth" w="lg" len="lg"/>
                <a:tailEnd type="none" w="lg" len="lg"/>
              </a:ln>
            </p:spPr>
          </p:sp>
          <p:cxnSp>
            <p:nvCxnSpPr>
              <p:cNvPr id="81987" name="直接连接符 205"/>
              <p:cNvCxnSpPr/>
              <p:nvPr/>
            </p:nvCxnSpPr>
            <p:spPr>
              <a:xfrm rot="5400000">
                <a:off x="2170" y="1696"/>
                <a:ext cx="159" cy="1"/>
              </a:xfrm>
              <a:prstGeom prst="line">
                <a:avLst/>
              </a:prstGeom>
              <a:ln w="19050" cap="flat" cmpd="sng">
                <a:solidFill>
                  <a:schemeClr val="tx1"/>
                </a:solidFill>
                <a:prstDash val="solid"/>
                <a:round/>
                <a:headEnd type="none" w="med" len="med"/>
                <a:tailEnd type="none" w="med" len="med"/>
              </a:ln>
            </p:spPr>
          </p:cxnSp>
          <p:cxnSp>
            <p:nvCxnSpPr>
              <p:cNvPr id="81988" name="直接连接符 206"/>
              <p:cNvCxnSpPr/>
              <p:nvPr/>
            </p:nvCxnSpPr>
            <p:spPr>
              <a:xfrm rot="5400000">
                <a:off x="2866" y="1695"/>
                <a:ext cx="159" cy="1"/>
              </a:xfrm>
              <a:prstGeom prst="line">
                <a:avLst/>
              </a:prstGeom>
              <a:ln w="19050" cap="flat" cmpd="sng">
                <a:solidFill>
                  <a:schemeClr val="tx1"/>
                </a:solidFill>
                <a:prstDash val="solid"/>
                <a:round/>
                <a:headEnd type="none" w="med" len="med"/>
                <a:tailEnd type="none" w="med" len="med"/>
              </a:ln>
            </p:spPr>
          </p:cxnSp>
          <p:cxnSp>
            <p:nvCxnSpPr>
              <p:cNvPr id="81989" name="直接连接符 207"/>
              <p:cNvCxnSpPr/>
              <p:nvPr/>
            </p:nvCxnSpPr>
            <p:spPr>
              <a:xfrm rot="5400000">
                <a:off x="3565" y="1696"/>
                <a:ext cx="159" cy="1"/>
              </a:xfrm>
              <a:prstGeom prst="line">
                <a:avLst/>
              </a:prstGeom>
              <a:ln w="19050" cap="flat" cmpd="sng">
                <a:solidFill>
                  <a:schemeClr val="tx1"/>
                </a:solidFill>
                <a:prstDash val="solid"/>
                <a:round/>
                <a:headEnd type="none" w="med" len="med"/>
                <a:tailEnd type="none" w="med" len="med"/>
              </a:ln>
            </p:spPr>
          </p:cxnSp>
          <p:sp>
            <p:nvSpPr>
              <p:cNvPr id="81990" name="Rectangle 6"/>
              <p:cNvSpPr/>
              <p:nvPr/>
            </p:nvSpPr>
            <p:spPr>
              <a:xfrm>
                <a:off x="3947" y="1612"/>
                <a:ext cx="161" cy="204"/>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3</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81991" name="Rectangle 20"/>
              <p:cNvSpPr/>
              <p:nvPr/>
            </p:nvSpPr>
            <p:spPr>
              <a:xfrm>
                <a:off x="4618" y="1612"/>
                <a:ext cx="161" cy="204"/>
              </a:xfrm>
              <a:prstGeom prst="rect">
                <a:avLst/>
              </a:prstGeom>
              <a:noFill/>
              <a:ln w="9525">
                <a:noFill/>
              </a:ln>
            </p:spPr>
            <p:txBody>
              <a:bodyPr wrap="none" lIns="0" tIns="0" rIns="0" bIns="0" anchor="t" anchorCtr="0">
                <a:spAutoFit/>
              </a:bodyPr>
              <a:p>
                <a:r>
                  <a:rPr lang="en-US" altLang="zh-CN" sz="2100" i="1" dirty="0">
                    <a:solidFill>
                      <a:srgbClr val="C00000"/>
                    </a:solidFill>
                    <a:latin typeface="Times New Roman" panose="02020603050405020304" pitchFamily="18" charset="0"/>
                    <a:ea typeface="宋体" panose="02010600030101010101" pitchFamily="2" charset="-122"/>
                  </a:rPr>
                  <a:t>T</a:t>
                </a:r>
                <a:r>
                  <a:rPr lang="en-US" altLang="zh-CN" sz="2100" baseline="-25000" dirty="0">
                    <a:solidFill>
                      <a:srgbClr val="C00000"/>
                    </a:solidFill>
                    <a:latin typeface="Times New Roman" panose="02020603050405020304" pitchFamily="18" charset="0"/>
                    <a:ea typeface="宋体" panose="02010600030101010101" pitchFamily="2" charset="-122"/>
                  </a:rPr>
                  <a:t>4</a:t>
                </a:r>
                <a:endParaRPr lang="en-US" altLang="zh-CN" sz="2100" baseline="-25000" dirty="0">
                  <a:solidFill>
                    <a:srgbClr val="C00000"/>
                  </a:solidFill>
                  <a:latin typeface="Times New Roman" panose="02020603050405020304" pitchFamily="18" charset="0"/>
                  <a:ea typeface="宋体" panose="02010600030101010101" pitchFamily="2" charset="-122"/>
                </a:endParaRPr>
              </a:p>
            </p:txBody>
          </p:sp>
          <p:sp>
            <p:nvSpPr>
              <p:cNvPr id="81992" name="Line 26"/>
              <p:cNvSpPr/>
              <p:nvPr/>
            </p:nvSpPr>
            <p:spPr>
              <a:xfrm>
                <a:off x="4081" y="1697"/>
                <a:ext cx="256" cy="0"/>
              </a:xfrm>
              <a:prstGeom prst="line">
                <a:avLst/>
              </a:prstGeom>
              <a:ln w="28575" cap="flat" cmpd="sng">
                <a:solidFill>
                  <a:schemeClr val="tx1"/>
                </a:solidFill>
                <a:prstDash val="solid"/>
                <a:round/>
                <a:headEnd type="none" w="med" len="med"/>
                <a:tailEnd type="stealth" w="lg" len="lg"/>
              </a:ln>
            </p:spPr>
          </p:sp>
          <p:sp>
            <p:nvSpPr>
              <p:cNvPr id="81993" name="Line 28"/>
              <p:cNvSpPr/>
              <p:nvPr/>
            </p:nvSpPr>
            <p:spPr>
              <a:xfrm>
                <a:off x="4776" y="1697"/>
                <a:ext cx="256" cy="0"/>
              </a:xfrm>
              <a:prstGeom prst="line">
                <a:avLst/>
              </a:prstGeom>
              <a:ln w="28575" cap="flat" cmpd="sng">
                <a:solidFill>
                  <a:schemeClr val="tx1"/>
                </a:solidFill>
                <a:prstDash val="solid"/>
                <a:round/>
                <a:headEnd type="none" w="med" len="med"/>
                <a:tailEnd type="stealth" w="lg" len="lg"/>
              </a:ln>
            </p:spPr>
          </p:sp>
          <p:sp>
            <p:nvSpPr>
              <p:cNvPr id="81994" name="Line 31"/>
              <p:cNvSpPr/>
              <p:nvPr/>
            </p:nvSpPr>
            <p:spPr>
              <a:xfrm>
                <a:off x="3642" y="1697"/>
                <a:ext cx="256" cy="0"/>
              </a:xfrm>
              <a:prstGeom prst="line">
                <a:avLst/>
              </a:prstGeom>
              <a:ln w="28575" cap="flat" cmpd="sng">
                <a:solidFill>
                  <a:schemeClr val="tx1"/>
                </a:solidFill>
                <a:prstDash val="solid"/>
                <a:round/>
                <a:headEnd type="stealth" w="lg" len="lg"/>
                <a:tailEnd type="none" w="lg" len="lg"/>
              </a:ln>
            </p:spPr>
          </p:sp>
          <p:sp>
            <p:nvSpPr>
              <p:cNvPr id="81995" name="Line 32"/>
              <p:cNvSpPr/>
              <p:nvPr/>
            </p:nvSpPr>
            <p:spPr>
              <a:xfrm>
                <a:off x="4337" y="1697"/>
                <a:ext cx="256" cy="0"/>
              </a:xfrm>
              <a:prstGeom prst="line">
                <a:avLst/>
              </a:prstGeom>
              <a:ln w="28575" cap="flat" cmpd="sng">
                <a:solidFill>
                  <a:schemeClr val="tx1"/>
                </a:solidFill>
                <a:prstDash val="solid"/>
                <a:round/>
                <a:headEnd type="stealth" w="lg" len="lg"/>
                <a:tailEnd type="none" w="lg" len="lg"/>
              </a:ln>
            </p:spPr>
          </p:sp>
          <p:cxnSp>
            <p:nvCxnSpPr>
              <p:cNvPr id="81996" name="直接连接符 215"/>
              <p:cNvCxnSpPr/>
              <p:nvPr/>
            </p:nvCxnSpPr>
            <p:spPr>
              <a:xfrm rot="5400000">
                <a:off x="3562" y="1696"/>
                <a:ext cx="159" cy="1"/>
              </a:xfrm>
              <a:prstGeom prst="line">
                <a:avLst/>
              </a:prstGeom>
              <a:ln w="19050" cap="flat" cmpd="sng">
                <a:solidFill>
                  <a:schemeClr val="tx1"/>
                </a:solidFill>
                <a:prstDash val="solid"/>
                <a:round/>
                <a:headEnd type="none" w="med" len="med"/>
                <a:tailEnd type="none" w="med" len="med"/>
              </a:ln>
            </p:spPr>
          </p:cxnSp>
          <p:cxnSp>
            <p:nvCxnSpPr>
              <p:cNvPr id="81997" name="直接连接符 216"/>
              <p:cNvCxnSpPr/>
              <p:nvPr/>
            </p:nvCxnSpPr>
            <p:spPr>
              <a:xfrm rot="5400000">
                <a:off x="4257" y="1695"/>
                <a:ext cx="159" cy="1"/>
              </a:xfrm>
              <a:prstGeom prst="line">
                <a:avLst/>
              </a:prstGeom>
              <a:ln w="19050" cap="flat" cmpd="sng">
                <a:solidFill>
                  <a:schemeClr val="tx1"/>
                </a:solidFill>
                <a:prstDash val="solid"/>
                <a:round/>
                <a:headEnd type="none" w="med" len="med"/>
                <a:tailEnd type="none" w="med" len="med"/>
              </a:ln>
            </p:spPr>
          </p:cxnSp>
          <p:cxnSp>
            <p:nvCxnSpPr>
              <p:cNvPr id="81998" name="直接连接符 217"/>
              <p:cNvCxnSpPr/>
              <p:nvPr/>
            </p:nvCxnSpPr>
            <p:spPr>
              <a:xfrm rot="5400000">
                <a:off x="4957" y="1696"/>
                <a:ext cx="159" cy="1"/>
              </a:xfrm>
              <a:prstGeom prst="line">
                <a:avLst/>
              </a:prstGeom>
              <a:ln w="19050" cap="flat" cmpd="sng">
                <a:solidFill>
                  <a:schemeClr val="tx1"/>
                </a:solidFill>
                <a:prstDash val="solid"/>
                <a:round/>
                <a:headEnd type="none" w="med" len="med"/>
                <a:tailEnd type="none" w="med" len="med"/>
              </a:ln>
            </p:spPr>
          </p:cxnSp>
        </p:grpSp>
      </p:grpSp>
      <p:grpSp>
        <p:nvGrpSpPr>
          <p:cNvPr id="15" name="组合 380"/>
          <p:cNvGrpSpPr/>
          <p:nvPr/>
        </p:nvGrpSpPr>
        <p:grpSpPr>
          <a:xfrm>
            <a:off x="598488" y="2451100"/>
            <a:ext cx="785812" cy="3236913"/>
            <a:chOff x="598906" y="3121200"/>
            <a:chExt cx="785873" cy="3236758"/>
          </a:xfrm>
        </p:grpSpPr>
        <p:sp>
          <p:nvSpPr>
            <p:cNvPr id="82000" name="Rectangle 55"/>
            <p:cNvSpPr/>
            <p:nvPr/>
          </p:nvSpPr>
          <p:spPr>
            <a:xfrm>
              <a:off x="598906" y="3933924"/>
              <a:ext cx="755020" cy="525784"/>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sp>
          <p:nvSpPr>
            <p:cNvPr id="82001" name="Line 57"/>
            <p:cNvSpPr/>
            <p:nvPr/>
          </p:nvSpPr>
          <p:spPr>
            <a:xfrm>
              <a:off x="598906" y="3932245"/>
              <a:ext cx="755020" cy="0"/>
            </a:xfrm>
            <a:prstGeom prst="line">
              <a:avLst/>
            </a:prstGeom>
            <a:ln w="76200" cap="flat" cmpd="sng">
              <a:solidFill>
                <a:schemeClr val="folHlink"/>
              </a:solidFill>
              <a:prstDash val="solid"/>
              <a:round/>
              <a:headEnd type="none" w="med" len="med"/>
              <a:tailEnd type="none" w="med" len="med"/>
            </a:ln>
          </p:spPr>
        </p:sp>
        <p:grpSp>
          <p:nvGrpSpPr>
            <p:cNvPr id="82002" name="组合 379"/>
            <p:cNvGrpSpPr/>
            <p:nvPr/>
          </p:nvGrpSpPr>
          <p:grpSpPr>
            <a:xfrm>
              <a:off x="598906" y="3121200"/>
              <a:ext cx="785873" cy="504000"/>
              <a:chOff x="598906" y="3108353"/>
              <a:chExt cx="785873" cy="504000"/>
            </a:xfrm>
          </p:grpSpPr>
          <p:sp>
            <p:nvSpPr>
              <p:cNvPr id="82003" name="Freeform 60"/>
              <p:cNvSpPr/>
              <p:nvPr/>
            </p:nvSpPr>
            <p:spPr>
              <a:xfrm>
                <a:off x="598906" y="3108353"/>
                <a:ext cx="741710" cy="463523"/>
              </a:xfrm>
              <a:custGeom>
                <a:avLst/>
                <a:gdLst/>
                <a:ahLst/>
                <a:cxnLst>
                  <a:cxn ang="0">
                    <a:pos x="2147483647" y="2147483647"/>
                  </a:cxn>
                  <a:cxn ang="0">
                    <a:pos x="2147483647" y="2147483647"/>
                  </a:cxn>
                  <a:cxn ang="0">
                    <a:pos x="0" y="0"/>
                  </a:cxn>
                  <a:cxn ang="0">
                    <a:pos x="0" y="2147483647"/>
                  </a:cxn>
                  <a:cxn ang="0">
                    <a:pos x="2147483647" y="2147483647"/>
                  </a:cxn>
                </a:cxnLst>
                <a:pathLst>
                  <a:path w="613" h="355">
                    <a:moveTo>
                      <a:pt x="453" y="196"/>
                    </a:moveTo>
                    <a:lnTo>
                      <a:pt x="581" y="2"/>
                    </a:lnTo>
                    <a:lnTo>
                      <a:pt x="0" y="0"/>
                    </a:lnTo>
                    <a:lnTo>
                      <a:pt x="0" y="355"/>
                    </a:lnTo>
                    <a:lnTo>
                      <a:pt x="613" y="355"/>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82004" name="Line 61"/>
              <p:cNvSpPr/>
              <p:nvPr/>
            </p:nvSpPr>
            <p:spPr>
              <a:xfrm>
                <a:off x="601326" y="3110964"/>
                <a:ext cx="755020" cy="0"/>
              </a:xfrm>
              <a:prstGeom prst="line">
                <a:avLst/>
              </a:prstGeom>
              <a:ln w="76200" cap="flat" cmpd="sng">
                <a:solidFill>
                  <a:schemeClr val="folHlink"/>
                </a:solidFill>
                <a:prstDash val="solid"/>
                <a:round/>
                <a:headEnd type="none" w="med" len="med"/>
                <a:tailEnd type="none" w="med" len="med"/>
              </a:ln>
            </p:spPr>
          </p:sp>
          <p:sp>
            <p:nvSpPr>
              <p:cNvPr id="82005" name="Line 62"/>
              <p:cNvSpPr/>
              <p:nvPr/>
            </p:nvSpPr>
            <p:spPr>
              <a:xfrm>
                <a:off x="601326" y="3549679"/>
                <a:ext cx="755020" cy="0"/>
              </a:xfrm>
              <a:prstGeom prst="line">
                <a:avLst/>
              </a:prstGeom>
              <a:ln w="76200" cap="flat" cmpd="sng">
                <a:solidFill>
                  <a:schemeClr val="folHlink"/>
                </a:solidFill>
                <a:prstDash val="solid"/>
                <a:round/>
                <a:headEnd type="none" w="med" len="med"/>
                <a:tailEnd type="none" w="med" len="med"/>
              </a:ln>
            </p:spPr>
          </p:sp>
          <p:sp>
            <p:nvSpPr>
              <p:cNvPr id="82006" name="Line 63"/>
              <p:cNvSpPr/>
              <p:nvPr/>
            </p:nvSpPr>
            <p:spPr>
              <a:xfrm rot="8100000">
                <a:off x="1240189" y="3268954"/>
                <a:ext cx="0" cy="343399"/>
              </a:xfrm>
              <a:prstGeom prst="line">
                <a:avLst/>
              </a:prstGeom>
              <a:ln w="76200" cap="flat" cmpd="sng">
                <a:solidFill>
                  <a:schemeClr val="folHlink"/>
                </a:solidFill>
                <a:prstDash val="solid"/>
                <a:round/>
                <a:headEnd type="none" w="med" len="med"/>
                <a:tailEnd type="none" w="med" len="med"/>
              </a:ln>
            </p:spPr>
          </p:sp>
          <p:sp>
            <p:nvSpPr>
              <p:cNvPr id="82007" name="Line 64"/>
              <p:cNvSpPr/>
              <p:nvPr/>
            </p:nvSpPr>
            <p:spPr>
              <a:xfrm rot="2700000">
                <a:off x="1225665" y="3076545"/>
                <a:ext cx="0" cy="318221"/>
              </a:xfrm>
              <a:prstGeom prst="line">
                <a:avLst/>
              </a:prstGeom>
              <a:ln w="76200" cap="flat" cmpd="sng">
                <a:solidFill>
                  <a:schemeClr val="folHlink"/>
                </a:solidFill>
                <a:prstDash val="solid"/>
                <a:round/>
                <a:headEnd type="none" w="med" len="med"/>
                <a:tailEnd type="none" w="med" len="med"/>
              </a:ln>
            </p:spPr>
          </p:sp>
        </p:grpSp>
        <p:sp>
          <p:nvSpPr>
            <p:cNvPr id="82008" name="Rectangle 55"/>
            <p:cNvSpPr/>
            <p:nvPr/>
          </p:nvSpPr>
          <p:spPr>
            <a:xfrm>
              <a:off x="601290" y="4833932"/>
              <a:ext cx="748800" cy="525784"/>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sp>
          <p:nvSpPr>
            <p:cNvPr id="82009" name="Line 57"/>
            <p:cNvSpPr/>
            <p:nvPr/>
          </p:nvSpPr>
          <p:spPr>
            <a:xfrm>
              <a:off x="602270" y="4833932"/>
              <a:ext cx="755020" cy="0"/>
            </a:xfrm>
            <a:prstGeom prst="line">
              <a:avLst/>
            </a:prstGeom>
            <a:ln w="76200" cap="flat" cmpd="sng">
              <a:solidFill>
                <a:schemeClr val="folHlink"/>
              </a:solidFill>
              <a:prstDash val="solid"/>
              <a:round/>
              <a:headEnd type="none" w="med" len="med"/>
              <a:tailEnd type="none" w="med" len="med"/>
            </a:ln>
          </p:spPr>
        </p:sp>
        <p:sp>
          <p:nvSpPr>
            <p:cNvPr id="82010" name="Rectangle 56"/>
            <p:cNvSpPr/>
            <p:nvPr/>
          </p:nvSpPr>
          <p:spPr>
            <a:xfrm>
              <a:off x="612000" y="5789633"/>
              <a:ext cx="756000" cy="568325"/>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sp>
          <p:nvSpPr>
            <p:cNvPr id="82011" name="Line 58"/>
            <p:cNvSpPr/>
            <p:nvPr/>
          </p:nvSpPr>
          <p:spPr>
            <a:xfrm>
              <a:off x="612000" y="6051567"/>
              <a:ext cx="720000" cy="0"/>
            </a:xfrm>
            <a:prstGeom prst="line">
              <a:avLst/>
            </a:prstGeom>
            <a:ln w="76200" cap="flat" cmpd="sng">
              <a:solidFill>
                <a:schemeClr val="folHlink"/>
              </a:solidFill>
              <a:prstDash val="solid"/>
              <a:round/>
              <a:headEnd type="none" w="med" len="med"/>
              <a:tailEnd type="none" w="med" len="med"/>
            </a:ln>
          </p:spPr>
        </p:sp>
      </p:grpSp>
      <p:sp>
        <p:nvSpPr>
          <p:cNvPr id="189534" name="Line 95"/>
          <p:cNvSpPr/>
          <p:nvPr/>
        </p:nvSpPr>
        <p:spPr>
          <a:xfrm rot="2700000">
            <a:off x="6657975" y="3165475"/>
            <a:ext cx="0" cy="685800"/>
          </a:xfrm>
          <a:prstGeom prst="line">
            <a:avLst/>
          </a:prstGeom>
          <a:ln w="76200" cap="flat" cmpd="sng">
            <a:solidFill>
              <a:schemeClr val="folHlink"/>
            </a:solidFill>
            <a:prstDash val="solid"/>
            <a:round/>
            <a:headEnd type="none" w="med" len="med"/>
            <a:tailEnd type="none" w="med" len="med"/>
          </a:ln>
        </p:spPr>
      </p:sp>
      <p:grpSp>
        <p:nvGrpSpPr>
          <p:cNvPr id="17" name="组合 360"/>
          <p:cNvGrpSpPr/>
          <p:nvPr/>
        </p:nvGrpSpPr>
        <p:grpSpPr>
          <a:xfrm>
            <a:off x="6786563" y="2457450"/>
            <a:ext cx="1214437" cy="3265488"/>
            <a:chOff x="6786578" y="3126605"/>
            <a:chExt cx="1214446" cy="3266272"/>
          </a:xfrm>
        </p:grpSpPr>
        <p:sp>
          <p:nvSpPr>
            <p:cNvPr id="82014" name="Line 110"/>
            <p:cNvSpPr/>
            <p:nvPr/>
          </p:nvSpPr>
          <p:spPr>
            <a:xfrm>
              <a:off x="6786578" y="3126605"/>
              <a:ext cx="972000" cy="0"/>
            </a:xfrm>
            <a:prstGeom prst="line">
              <a:avLst/>
            </a:prstGeom>
            <a:ln w="76200" cap="flat" cmpd="sng">
              <a:solidFill>
                <a:schemeClr val="folHlink"/>
              </a:solidFill>
              <a:prstDash val="solid"/>
              <a:round/>
              <a:headEnd type="none" w="med" len="med"/>
              <a:tailEnd type="none" w="med" len="med"/>
            </a:ln>
          </p:spPr>
        </p:sp>
        <p:grpSp>
          <p:nvGrpSpPr>
            <p:cNvPr id="82015" name="组合 258"/>
            <p:cNvGrpSpPr/>
            <p:nvPr/>
          </p:nvGrpSpPr>
          <p:grpSpPr>
            <a:xfrm>
              <a:off x="6897534" y="3930745"/>
              <a:ext cx="1103490" cy="523207"/>
              <a:chOff x="6897534" y="3930745"/>
              <a:chExt cx="1103490" cy="523207"/>
            </a:xfrm>
          </p:grpSpPr>
          <p:sp>
            <p:nvSpPr>
              <p:cNvPr id="82016" name="Line 108"/>
              <p:cNvSpPr/>
              <p:nvPr/>
            </p:nvSpPr>
            <p:spPr>
              <a:xfrm>
                <a:off x="6897534" y="3930746"/>
                <a:ext cx="1103490" cy="0"/>
              </a:xfrm>
              <a:prstGeom prst="line">
                <a:avLst/>
              </a:prstGeom>
              <a:ln w="76200" cap="flat" cmpd="sng">
                <a:solidFill>
                  <a:schemeClr val="folHlink"/>
                </a:solidFill>
                <a:prstDash val="solid"/>
                <a:round/>
                <a:headEnd type="none" w="med" len="med"/>
                <a:tailEnd type="none" w="med" len="med"/>
              </a:ln>
            </p:spPr>
          </p:sp>
          <p:sp>
            <p:nvSpPr>
              <p:cNvPr id="82017" name="Rectangle 114"/>
              <p:cNvSpPr/>
              <p:nvPr/>
            </p:nvSpPr>
            <p:spPr>
              <a:xfrm>
                <a:off x="6897534" y="3930745"/>
                <a:ext cx="1103490" cy="523207"/>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grpSp>
        <p:grpSp>
          <p:nvGrpSpPr>
            <p:cNvPr id="82018" name="组合 261"/>
            <p:cNvGrpSpPr/>
            <p:nvPr/>
          </p:nvGrpSpPr>
          <p:grpSpPr>
            <a:xfrm>
              <a:off x="6897534" y="4830754"/>
              <a:ext cx="1098000" cy="527072"/>
              <a:chOff x="4567205" y="4830754"/>
              <a:chExt cx="1103490" cy="527072"/>
            </a:xfrm>
          </p:grpSpPr>
          <p:sp>
            <p:nvSpPr>
              <p:cNvPr id="82019" name="Line 108"/>
              <p:cNvSpPr/>
              <p:nvPr/>
            </p:nvSpPr>
            <p:spPr>
              <a:xfrm>
                <a:off x="4567205" y="4830754"/>
                <a:ext cx="1103490" cy="0"/>
              </a:xfrm>
              <a:prstGeom prst="line">
                <a:avLst/>
              </a:prstGeom>
              <a:ln w="76200" cap="flat" cmpd="sng">
                <a:solidFill>
                  <a:schemeClr val="folHlink"/>
                </a:solidFill>
                <a:prstDash val="solid"/>
                <a:round/>
                <a:headEnd type="none" w="med" len="med"/>
                <a:tailEnd type="none" w="med" len="med"/>
              </a:ln>
            </p:spPr>
          </p:sp>
          <p:sp>
            <p:nvSpPr>
              <p:cNvPr id="82020" name="Rectangle 114"/>
              <p:cNvSpPr/>
              <p:nvPr/>
            </p:nvSpPr>
            <p:spPr>
              <a:xfrm>
                <a:off x="4567205" y="4834619"/>
                <a:ext cx="1103490" cy="523207"/>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grpSp>
        <p:sp>
          <p:nvSpPr>
            <p:cNvPr id="82021" name="Line 110"/>
            <p:cNvSpPr/>
            <p:nvPr/>
          </p:nvSpPr>
          <p:spPr>
            <a:xfrm>
              <a:off x="6797542" y="3560400"/>
              <a:ext cx="972000" cy="0"/>
            </a:xfrm>
            <a:prstGeom prst="line">
              <a:avLst/>
            </a:prstGeom>
            <a:ln w="76200" cap="flat" cmpd="sng">
              <a:solidFill>
                <a:schemeClr val="folHlink"/>
              </a:solidFill>
              <a:prstDash val="solid"/>
              <a:round/>
              <a:headEnd type="none" w="med" len="med"/>
              <a:tailEnd type="none" w="med" len="med"/>
            </a:ln>
          </p:spPr>
        </p:sp>
        <p:sp>
          <p:nvSpPr>
            <p:cNvPr id="82022" name="Line 84"/>
            <p:cNvSpPr/>
            <p:nvPr/>
          </p:nvSpPr>
          <p:spPr>
            <a:xfrm>
              <a:off x="6858016" y="6072206"/>
              <a:ext cx="1116000" cy="0"/>
            </a:xfrm>
            <a:prstGeom prst="line">
              <a:avLst/>
            </a:prstGeom>
            <a:ln w="76200" cap="flat" cmpd="sng">
              <a:solidFill>
                <a:schemeClr val="folHlink"/>
              </a:solidFill>
              <a:prstDash val="solid"/>
              <a:round/>
              <a:headEnd type="none" w="med" len="med"/>
              <a:tailEnd type="none" w="med" len="med"/>
            </a:ln>
          </p:spPr>
        </p:sp>
        <p:sp>
          <p:nvSpPr>
            <p:cNvPr id="82023" name="Rectangle 115"/>
            <p:cNvSpPr/>
            <p:nvPr/>
          </p:nvSpPr>
          <p:spPr>
            <a:xfrm>
              <a:off x="6885024" y="5784864"/>
              <a:ext cx="1116000" cy="608013"/>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grpSp>
      <p:grpSp>
        <p:nvGrpSpPr>
          <p:cNvPr id="20" name="Group 106"/>
          <p:cNvGrpSpPr/>
          <p:nvPr/>
        </p:nvGrpSpPr>
        <p:grpSpPr>
          <a:xfrm>
            <a:off x="1338263" y="2457450"/>
            <a:ext cx="1133475" cy="3227388"/>
            <a:chOff x="843" y="1970"/>
            <a:chExt cx="714" cy="2033"/>
          </a:xfrm>
        </p:grpSpPr>
        <p:sp>
          <p:nvSpPr>
            <p:cNvPr id="82025" name="Freeform 67"/>
            <p:cNvSpPr/>
            <p:nvPr/>
          </p:nvSpPr>
          <p:spPr>
            <a:xfrm>
              <a:off x="843" y="2479"/>
              <a:ext cx="681" cy="329"/>
            </a:xfrm>
            <a:custGeom>
              <a:avLst/>
              <a:gdLst/>
              <a:ahLst/>
              <a:cxnLst>
                <a:cxn ang="0">
                  <a:pos x="0" y="193"/>
                </a:cxn>
                <a:cxn ang="0">
                  <a:pos x="395" y="193"/>
                </a:cxn>
                <a:cxn ang="0">
                  <a:pos x="222" y="0"/>
                </a:cxn>
                <a:cxn ang="0">
                  <a:pos x="11" y="6"/>
                </a:cxn>
              </a:cxnLst>
              <a:pathLst>
                <a:path w="894" h="429">
                  <a:moveTo>
                    <a:pt x="0" y="429"/>
                  </a:moveTo>
                  <a:lnTo>
                    <a:pt x="894" y="429"/>
                  </a:lnTo>
                  <a:lnTo>
                    <a:pt x="502" y="0"/>
                  </a:lnTo>
                  <a:lnTo>
                    <a:pt x="23" y="13"/>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82026" name="Line 68"/>
            <p:cNvSpPr/>
            <p:nvPr/>
          </p:nvSpPr>
          <p:spPr>
            <a:xfrm>
              <a:off x="853" y="1979"/>
              <a:ext cx="701" cy="0"/>
            </a:xfrm>
            <a:prstGeom prst="line">
              <a:avLst/>
            </a:prstGeom>
            <a:ln w="38100" cap="flat" cmpd="sng">
              <a:solidFill>
                <a:schemeClr val="folHlink"/>
              </a:solidFill>
              <a:prstDash val="solid"/>
              <a:round/>
              <a:headEnd type="none" w="med" len="med"/>
              <a:tailEnd type="none" w="med" len="med"/>
            </a:ln>
          </p:spPr>
        </p:sp>
        <p:sp>
          <p:nvSpPr>
            <p:cNvPr id="82027" name="Line 70"/>
            <p:cNvSpPr/>
            <p:nvPr/>
          </p:nvSpPr>
          <p:spPr>
            <a:xfrm>
              <a:off x="853" y="2261"/>
              <a:ext cx="701" cy="0"/>
            </a:xfrm>
            <a:prstGeom prst="line">
              <a:avLst/>
            </a:prstGeom>
            <a:ln w="38100" cap="flat" cmpd="sng">
              <a:solidFill>
                <a:schemeClr val="folHlink"/>
              </a:solidFill>
              <a:prstDash val="solid"/>
              <a:round/>
              <a:headEnd type="none" w="med" len="med"/>
              <a:tailEnd type="none" w="med" len="med"/>
            </a:ln>
          </p:spPr>
        </p:sp>
        <p:sp>
          <p:nvSpPr>
            <p:cNvPr id="82028" name="Line 71"/>
            <p:cNvSpPr/>
            <p:nvPr/>
          </p:nvSpPr>
          <p:spPr>
            <a:xfrm>
              <a:off x="853" y="2475"/>
              <a:ext cx="366" cy="0"/>
            </a:xfrm>
            <a:prstGeom prst="line">
              <a:avLst/>
            </a:prstGeom>
            <a:ln w="76200" cap="flat" cmpd="sng">
              <a:solidFill>
                <a:schemeClr val="folHlink"/>
              </a:solidFill>
              <a:prstDash val="solid"/>
              <a:round/>
              <a:headEnd type="none" w="med" len="med"/>
              <a:tailEnd type="none" w="med" len="med"/>
            </a:ln>
          </p:spPr>
        </p:sp>
        <p:sp>
          <p:nvSpPr>
            <p:cNvPr id="82029" name="Line 72"/>
            <p:cNvSpPr/>
            <p:nvPr/>
          </p:nvSpPr>
          <p:spPr>
            <a:xfrm>
              <a:off x="853" y="1970"/>
              <a:ext cx="695" cy="0"/>
            </a:xfrm>
            <a:prstGeom prst="line">
              <a:avLst/>
            </a:prstGeom>
            <a:ln w="76200" cap="flat" cmpd="sng">
              <a:solidFill>
                <a:schemeClr val="folHlink"/>
              </a:solidFill>
              <a:prstDash val="solid"/>
              <a:round/>
              <a:headEnd type="none" w="med" len="med"/>
              <a:tailEnd type="none" w="med" len="med"/>
            </a:ln>
          </p:spPr>
        </p:sp>
        <p:sp>
          <p:nvSpPr>
            <p:cNvPr id="82030" name="Line 73"/>
            <p:cNvSpPr/>
            <p:nvPr/>
          </p:nvSpPr>
          <p:spPr>
            <a:xfrm>
              <a:off x="853" y="2243"/>
              <a:ext cx="695" cy="0"/>
            </a:xfrm>
            <a:prstGeom prst="line">
              <a:avLst/>
            </a:prstGeom>
            <a:ln w="76200" cap="flat" cmpd="sng">
              <a:solidFill>
                <a:schemeClr val="folHlink"/>
              </a:solidFill>
              <a:prstDash val="solid"/>
              <a:round/>
              <a:headEnd type="none" w="med" len="med"/>
              <a:tailEnd type="none" w="med" len="med"/>
            </a:ln>
          </p:spPr>
        </p:sp>
        <p:grpSp>
          <p:nvGrpSpPr>
            <p:cNvPr id="82031" name="组合 269"/>
            <p:cNvGrpSpPr/>
            <p:nvPr/>
          </p:nvGrpSpPr>
          <p:grpSpPr>
            <a:xfrm>
              <a:off x="854" y="3043"/>
              <a:ext cx="703" cy="332"/>
              <a:chOff x="4567205" y="4830754"/>
              <a:chExt cx="1103490" cy="527072"/>
            </a:xfrm>
          </p:grpSpPr>
          <p:sp>
            <p:nvSpPr>
              <p:cNvPr id="82032" name="Line 108"/>
              <p:cNvSpPr/>
              <p:nvPr/>
            </p:nvSpPr>
            <p:spPr>
              <a:xfrm>
                <a:off x="4567205" y="4830754"/>
                <a:ext cx="1103490" cy="0"/>
              </a:xfrm>
              <a:prstGeom prst="line">
                <a:avLst/>
              </a:prstGeom>
              <a:ln w="76200" cap="flat" cmpd="sng">
                <a:solidFill>
                  <a:schemeClr val="folHlink"/>
                </a:solidFill>
                <a:prstDash val="solid"/>
                <a:round/>
                <a:headEnd type="none" w="med" len="med"/>
                <a:tailEnd type="none" w="med" len="med"/>
              </a:ln>
            </p:spPr>
          </p:sp>
          <p:sp>
            <p:nvSpPr>
              <p:cNvPr id="82033" name="Rectangle 114"/>
              <p:cNvSpPr/>
              <p:nvPr/>
            </p:nvSpPr>
            <p:spPr>
              <a:xfrm>
                <a:off x="4567205" y="4834619"/>
                <a:ext cx="1103490" cy="523207"/>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grpSp>
        <p:grpSp>
          <p:nvGrpSpPr>
            <p:cNvPr id="82034" name="组合 351"/>
            <p:cNvGrpSpPr/>
            <p:nvPr/>
          </p:nvGrpSpPr>
          <p:grpSpPr>
            <a:xfrm>
              <a:off x="853" y="3645"/>
              <a:ext cx="703" cy="358"/>
              <a:chOff x="857224" y="5786454"/>
              <a:chExt cx="1027043" cy="568325"/>
            </a:xfrm>
          </p:grpSpPr>
          <p:sp>
            <p:nvSpPr>
              <p:cNvPr id="82035" name="Rectangle 56"/>
              <p:cNvSpPr/>
              <p:nvPr/>
            </p:nvSpPr>
            <p:spPr>
              <a:xfrm>
                <a:off x="857224" y="5786454"/>
                <a:ext cx="1027043" cy="568325"/>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sp>
            <p:nvSpPr>
              <p:cNvPr id="82036" name="Line 58"/>
              <p:cNvSpPr/>
              <p:nvPr/>
            </p:nvSpPr>
            <p:spPr>
              <a:xfrm>
                <a:off x="857224" y="6048388"/>
                <a:ext cx="990600" cy="0"/>
              </a:xfrm>
              <a:prstGeom prst="line">
                <a:avLst/>
              </a:prstGeom>
              <a:ln w="76200" cap="flat" cmpd="sng">
                <a:solidFill>
                  <a:schemeClr val="folHlink"/>
                </a:solidFill>
                <a:prstDash val="solid"/>
                <a:round/>
                <a:headEnd type="none" w="med" len="med"/>
                <a:tailEnd type="none" w="med" len="med"/>
              </a:ln>
            </p:spPr>
          </p:sp>
        </p:grpSp>
      </p:grpSp>
      <p:grpSp>
        <p:nvGrpSpPr>
          <p:cNvPr id="23" name="Group 119"/>
          <p:cNvGrpSpPr/>
          <p:nvPr/>
        </p:nvGrpSpPr>
        <p:grpSpPr>
          <a:xfrm>
            <a:off x="2428875" y="2457450"/>
            <a:ext cx="1152525" cy="3227388"/>
            <a:chOff x="1530" y="1970"/>
            <a:chExt cx="726" cy="2033"/>
          </a:xfrm>
        </p:grpSpPr>
        <p:grpSp>
          <p:nvGrpSpPr>
            <p:cNvPr id="82038" name="Group 120"/>
            <p:cNvGrpSpPr/>
            <p:nvPr/>
          </p:nvGrpSpPr>
          <p:grpSpPr>
            <a:xfrm>
              <a:off x="1530" y="1970"/>
              <a:ext cx="726" cy="2033"/>
              <a:chOff x="1530" y="1970"/>
              <a:chExt cx="726" cy="2033"/>
            </a:xfrm>
          </p:grpSpPr>
          <p:grpSp>
            <p:nvGrpSpPr>
              <p:cNvPr id="82039" name="Group 121"/>
              <p:cNvGrpSpPr/>
              <p:nvPr/>
            </p:nvGrpSpPr>
            <p:grpSpPr>
              <a:xfrm>
                <a:off x="1530" y="1970"/>
                <a:ext cx="726" cy="2033"/>
                <a:chOff x="1530" y="1970"/>
                <a:chExt cx="726" cy="2033"/>
              </a:xfrm>
            </p:grpSpPr>
            <p:sp>
              <p:nvSpPr>
                <p:cNvPr id="82040" name="Line 82"/>
                <p:cNvSpPr/>
                <p:nvPr/>
              </p:nvSpPr>
              <p:spPr>
                <a:xfrm>
                  <a:off x="1548" y="1970"/>
                  <a:ext cx="695" cy="0"/>
                </a:xfrm>
                <a:prstGeom prst="line">
                  <a:avLst/>
                </a:prstGeom>
                <a:ln w="76200" cap="flat" cmpd="sng">
                  <a:solidFill>
                    <a:schemeClr val="folHlink"/>
                  </a:solidFill>
                  <a:prstDash val="solid"/>
                  <a:round/>
                  <a:headEnd type="none" w="med" len="med"/>
                  <a:tailEnd type="none" w="med" len="med"/>
                </a:ln>
              </p:spPr>
            </p:sp>
            <p:sp>
              <p:nvSpPr>
                <p:cNvPr id="82041" name="Line 83"/>
                <p:cNvSpPr/>
                <p:nvPr/>
              </p:nvSpPr>
              <p:spPr>
                <a:xfrm>
                  <a:off x="1548" y="2243"/>
                  <a:ext cx="695" cy="0"/>
                </a:xfrm>
                <a:prstGeom prst="line">
                  <a:avLst/>
                </a:prstGeom>
                <a:ln w="76200" cap="flat" cmpd="sng">
                  <a:solidFill>
                    <a:schemeClr val="folHlink"/>
                  </a:solidFill>
                  <a:prstDash val="solid"/>
                  <a:round/>
                  <a:headEnd type="none" w="med" len="med"/>
                  <a:tailEnd type="none" w="med" len="med"/>
                </a:ln>
              </p:spPr>
            </p:sp>
            <p:sp>
              <p:nvSpPr>
                <p:cNvPr id="82042" name="Line 84"/>
                <p:cNvSpPr/>
                <p:nvPr/>
              </p:nvSpPr>
              <p:spPr>
                <a:xfrm>
                  <a:off x="1530" y="2790"/>
                  <a:ext cx="715" cy="0"/>
                </a:xfrm>
                <a:prstGeom prst="line">
                  <a:avLst/>
                </a:prstGeom>
                <a:ln w="76200" cap="flat" cmpd="sng">
                  <a:solidFill>
                    <a:schemeClr val="folHlink"/>
                  </a:solidFill>
                  <a:prstDash val="solid"/>
                  <a:round/>
                  <a:headEnd type="none" w="med" len="med"/>
                  <a:tailEnd type="none" w="med" len="med"/>
                </a:ln>
              </p:spPr>
            </p:sp>
            <p:sp>
              <p:nvSpPr>
                <p:cNvPr id="82043" name="Freeform 67"/>
                <p:cNvSpPr/>
                <p:nvPr/>
              </p:nvSpPr>
              <p:spPr>
                <a:xfrm>
                  <a:off x="1530" y="3045"/>
                  <a:ext cx="726" cy="330"/>
                </a:xfrm>
                <a:custGeom>
                  <a:avLst/>
                  <a:gdLst/>
                  <a:ahLst/>
                  <a:cxnLst>
                    <a:cxn ang="0">
                      <a:pos x="0" y="195"/>
                    </a:cxn>
                    <a:cxn ang="0">
                      <a:pos x="479" y="195"/>
                    </a:cxn>
                    <a:cxn ang="0">
                      <a:pos x="269" y="0"/>
                    </a:cxn>
                    <a:cxn ang="0">
                      <a:pos x="12" y="6"/>
                    </a:cxn>
                  </a:cxnLst>
                  <a:pathLst>
                    <a:path w="894" h="429">
                      <a:moveTo>
                        <a:pt x="0" y="429"/>
                      </a:moveTo>
                      <a:lnTo>
                        <a:pt x="894" y="429"/>
                      </a:lnTo>
                      <a:lnTo>
                        <a:pt x="502" y="0"/>
                      </a:lnTo>
                      <a:lnTo>
                        <a:pt x="23" y="13"/>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82044" name="Line 71"/>
                <p:cNvSpPr/>
                <p:nvPr/>
              </p:nvSpPr>
              <p:spPr>
                <a:xfrm>
                  <a:off x="1541" y="3043"/>
                  <a:ext cx="390" cy="0"/>
                </a:xfrm>
                <a:prstGeom prst="line">
                  <a:avLst/>
                </a:prstGeom>
                <a:ln w="76200" cap="flat" cmpd="sng">
                  <a:solidFill>
                    <a:schemeClr val="folHlink"/>
                  </a:solidFill>
                  <a:prstDash val="solid"/>
                  <a:round/>
                  <a:headEnd type="none" w="med" len="med"/>
                  <a:tailEnd type="none" w="med" len="med"/>
                </a:ln>
              </p:spPr>
            </p:sp>
            <p:sp>
              <p:nvSpPr>
                <p:cNvPr id="82045" name="Rectangle 56"/>
                <p:cNvSpPr/>
                <p:nvPr/>
              </p:nvSpPr>
              <p:spPr>
                <a:xfrm>
                  <a:off x="1540" y="3645"/>
                  <a:ext cx="696" cy="358"/>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grpSp>
          <p:sp>
            <p:nvSpPr>
              <p:cNvPr id="82046" name="Line 58"/>
              <p:cNvSpPr/>
              <p:nvPr/>
            </p:nvSpPr>
            <p:spPr>
              <a:xfrm>
                <a:off x="1540" y="3810"/>
                <a:ext cx="696" cy="0"/>
              </a:xfrm>
              <a:prstGeom prst="line">
                <a:avLst/>
              </a:prstGeom>
              <a:ln w="76200" cap="flat" cmpd="sng">
                <a:solidFill>
                  <a:schemeClr val="folHlink"/>
                </a:solidFill>
                <a:prstDash val="solid"/>
                <a:round/>
                <a:headEnd type="none" w="med" len="med"/>
                <a:tailEnd type="none" w="med" len="med"/>
              </a:ln>
            </p:spPr>
          </p:sp>
          <p:sp>
            <p:nvSpPr>
              <p:cNvPr id="82047" name="Line 80"/>
              <p:cNvSpPr/>
              <p:nvPr/>
            </p:nvSpPr>
            <p:spPr>
              <a:xfrm>
                <a:off x="1542" y="2261"/>
                <a:ext cx="701" cy="0"/>
              </a:xfrm>
              <a:prstGeom prst="line">
                <a:avLst/>
              </a:prstGeom>
              <a:ln w="38100" cap="flat" cmpd="sng">
                <a:solidFill>
                  <a:schemeClr val="folHlink"/>
                </a:solidFill>
                <a:prstDash val="solid"/>
                <a:round/>
                <a:headEnd type="none" w="med" len="med"/>
                <a:tailEnd type="none" w="med" len="med"/>
              </a:ln>
            </p:spPr>
          </p:sp>
        </p:grpSp>
        <p:sp>
          <p:nvSpPr>
            <p:cNvPr id="82048" name="Line 79"/>
            <p:cNvSpPr/>
            <p:nvPr/>
          </p:nvSpPr>
          <p:spPr>
            <a:xfrm>
              <a:off x="1542" y="1979"/>
              <a:ext cx="701" cy="0"/>
            </a:xfrm>
            <a:prstGeom prst="line">
              <a:avLst/>
            </a:prstGeom>
            <a:ln w="38100" cap="flat" cmpd="sng">
              <a:solidFill>
                <a:schemeClr val="folHlink"/>
              </a:solidFill>
              <a:prstDash val="solid"/>
              <a:round/>
              <a:headEnd type="none" w="med" len="med"/>
              <a:tailEnd type="none" w="med" len="med"/>
            </a:ln>
          </p:spPr>
        </p:sp>
      </p:grpSp>
      <p:grpSp>
        <p:nvGrpSpPr>
          <p:cNvPr id="26" name="组合 363"/>
          <p:cNvGrpSpPr/>
          <p:nvPr/>
        </p:nvGrpSpPr>
        <p:grpSpPr>
          <a:xfrm>
            <a:off x="3544888" y="2457450"/>
            <a:ext cx="1143000" cy="3225800"/>
            <a:chOff x="3544876" y="3126604"/>
            <a:chExt cx="1142992" cy="3226584"/>
          </a:xfrm>
        </p:grpSpPr>
        <p:sp>
          <p:nvSpPr>
            <p:cNvPr id="82050" name="Line 92"/>
            <p:cNvSpPr/>
            <p:nvPr/>
          </p:nvSpPr>
          <p:spPr>
            <a:xfrm>
              <a:off x="3560904" y="3126604"/>
              <a:ext cx="1116000" cy="0"/>
            </a:xfrm>
            <a:prstGeom prst="line">
              <a:avLst/>
            </a:prstGeom>
            <a:ln w="76200" cap="flat" cmpd="sng">
              <a:solidFill>
                <a:schemeClr val="folHlink"/>
              </a:solidFill>
              <a:prstDash val="solid"/>
              <a:round/>
              <a:headEnd type="none" w="med" len="med"/>
              <a:tailEnd type="none" w="med" len="med"/>
            </a:ln>
          </p:spPr>
        </p:sp>
        <p:sp>
          <p:nvSpPr>
            <p:cNvPr id="82051" name="Line 92"/>
            <p:cNvSpPr/>
            <p:nvPr/>
          </p:nvSpPr>
          <p:spPr>
            <a:xfrm>
              <a:off x="3571868" y="3560400"/>
              <a:ext cx="1116000" cy="0"/>
            </a:xfrm>
            <a:prstGeom prst="line">
              <a:avLst/>
            </a:prstGeom>
            <a:ln w="76200" cap="flat" cmpd="sng">
              <a:solidFill>
                <a:schemeClr val="folHlink"/>
              </a:solidFill>
              <a:prstDash val="solid"/>
              <a:round/>
              <a:headEnd type="none" w="med" len="med"/>
              <a:tailEnd type="none" w="med" len="med"/>
            </a:ln>
          </p:spPr>
        </p:sp>
        <p:sp>
          <p:nvSpPr>
            <p:cNvPr id="82052" name="Line 84"/>
            <p:cNvSpPr/>
            <p:nvPr/>
          </p:nvSpPr>
          <p:spPr>
            <a:xfrm>
              <a:off x="3544876" y="4429132"/>
              <a:ext cx="1116000" cy="0"/>
            </a:xfrm>
            <a:prstGeom prst="line">
              <a:avLst/>
            </a:prstGeom>
            <a:ln w="76200" cap="flat" cmpd="sng">
              <a:solidFill>
                <a:schemeClr val="folHlink"/>
              </a:solidFill>
              <a:prstDash val="solid"/>
              <a:round/>
              <a:headEnd type="none" w="med" len="med"/>
              <a:tailEnd type="none" w="med" len="med"/>
            </a:ln>
          </p:spPr>
        </p:sp>
        <p:grpSp>
          <p:nvGrpSpPr>
            <p:cNvPr id="82053" name="组合 349"/>
            <p:cNvGrpSpPr/>
            <p:nvPr/>
          </p:nvGrpSpPr>
          <p:grpSpPr>
            <a:xfrm>
              <a:off x="3552828" y="5784863"/>
              <a:ext cx="1130400" cy="568325"/>
              <a:chOff x="1847824" y="5784863"/>
              <a:chExt cx="1447800" cy="568325"/>
            </a:xfrm>
          </p:grpSpPr>
          <p:sp>
            <p:nvSpPr>
              <p:cNvPr id="82054" name="Rectangle 69"/>
              <p:cNvSpPr/>
              <p:nvPr/>
            </p:nvSpPr>
            <p:spPr>
              <a:xfrm>
                <a:off x="1847824" y="5784863"/>
                <a:ext cx="1447800" cy="568325"/>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sp>
            <p:nvSpPr>
              <p:cNvPr id="82055" name="Line 74"/>
              <p:cNvSpPr/>
              <p:nvPr/>
            </p:nvSpPr>
            <p:spPr>
              <a:xfrm>
                <a:off x="1847824" y="6048388"/>
                <a:ext cx="1447800" cy="0"/>
              </a:xfrm>
              <a:prstGeom prst="line">
                <a:avLst/>
              </a:prstGeom>
              <a:ln w="76200" cap="flat" cmpd="sng">
                <a:solidFill>
                  <a:schemeClr val="folHlink"/>
                </a:solidFill>
                <a:prstDash val="solid"/>
                <a:round/>
                <a:headEnd type="none" w="med" len="med"/>
                <a:tailEnd type="none" w="med" len="med"/>
              </a:ln>
            </p:spPr>
          </p:sp>
        </p:grpSp>
        <p:sp>
          <p:nvSpPr>
            <p:cNvPr id="82056" name="Line 84"/>
            <p:cNvSpPr/>
            <p:nvPr/>
          </p:nvSpPr>
          <p:spPr>
            <a:xfrm>
              <a:off x="3564000" y="5328000"/>
              <a:ext cx="1116000" cy="0"/>
            </a:xfrm>
            <a:prstGeom prst="line">
              <a:avLst/>
            </a:prstGeom>
            <a:ln w="76200" cap="flat" cmpd="sng">
              <a:solidFill>
                <a:schemeClr val="folHlink"/>
              </a:solidFill>
              <a:prstDash val="solid"/>
              <a:round/>
              <a:headEnd type="none" w="med" len="med"/>
              <a:tailEnd type="none" w="med" len="med"/>
            </a:ln>
          </p:spPr>
        </p:sp>
      </p:grpSp>
      <p:sp>
        <p:nvSpPr>
          <p:cNvPr id="189579" name="Line 95"/>
          <p:cNvSpPr/>
          <p:nvPr/>
        </p:nvSpPr>
        <p:spPr>
          <a:xfrm rot="2700000">
            <a:off x="5514975" y="4065588"/>
            <a:ext cx="0" cy="685800"/>
          </a:xfrm>
          <a:prstGeom prst="line">
            <a:avLst/>
          </a:prstGeom>
          <a:ln w="76200" cap="flat" cmpd="sng">
            <a:solidFill>
              <a:schemeClr val="folHlink"/>
            </a:solidFill>
            <a:prstDash val="solid"/>
            <a:round/>
            <a:headEnd type="none" w="med" len="med"/>
            <a:tailEnd type="none" w="med" len="med"/>
          </a:ln>
        </p:spPr>
      </p:sp>
      <p:grpSp>
        <p:nvGrpSpPr>
          <p:cNvPr id="28" name="Group 140"/>
          <p:cNvGrpSpPr/>
          <p:nvPr/>
        </p:nvGrpSpPr>
        <p:grpSpPr>
          <a:xfrm>
            <a:off x="4643438" y="2459038"/>
            <a:ext cx="1163637" cy="3224212"/>
            <a:chOff x="2925" y="1971"/>
            <a:chExt cx="733" cy="2031"/>
          </a:xfrm>
        </p:grpSpPr>
        <p:grpSp>
          <p:nvGrpSpPr>
            <p:cNvPr id="82059" name="Group 141"/>
            <p:cNvGrpSpPr/>
            <p:nvPr/>
          </p:nvGrpSpPr>
          <p:grpSpPr>
            <a:xfrm>
              <a:off x="2925" y="1971"/>
              <a:ext cx="733" cy="2031"/>
              <a:chOff x="2925" y="1971"/>
              <a:chExt cx="733" cy="2031"/>
            </a:xfrm>
          </p:grpSpPr>
          <p:sp>
            <p:nvSpPr>
              <p:cNvPr id="82060" name="Line 92"/>
              <p:cNvSpPr/>
              <p:nvPr/>
            </p:nvSpPr>
            <p:spPr>
              <a:xfrm>
                <a:off x="2925" y="1971"/>
                <a:ext cx="726" cy="0"/>
              </a:xfrm>
              <a:prstGeom prst="line">
                <a:avLst/>
              </a:prstGeom>
              <a:ln w="76200" cap="flat" cmpd="sng">
                <a:solidFill>
                  <a:schemeClr val="folHlink"/>
                </a:solidFill>
                <a:prstDash val="solid"/>
                <a:round/>
                <a:headEnd type="none" w="med" len="med"/>
                <a:tailEnd type="none" w="med" len="med"/>
              </a:ln>
            </p:spPr>
          </p:sp>
          <p:sp>
            <p:nvSpPr>
              <p:cNvPr id="82061" name="Line 92"/>
              <p:cNvSpPr/>
              <p:nvPr/>
            </p:nvSpPr>
            <p:spPr>
              <a:xfrm>
                <a:off x="2932" y="2243"/>
                <a:ext cx="726" cy="0"/>
              </a:xfrm>
              <a:prstGeom prst="line">
                <a:avLst/>
              </a:prstGeom>
              <a:ln w="76200" cap="flat" cmpd="sng">
                <a:solidFill>
                  <a:schemeClr val="folHlink"/>
                </a:solidFill>
                <a:prstDash val="solid"/>
                <a:round/>
                <a:headEnd type="none" w="med" len="med"/>
                <a:tailEnd type="none" w="med" len="med"/>
              </a:ln>
            </p:spPr>
          </p:sp>
          <p:sp>
            <p:nvSpPr>
              <p:cNvPr id="82062" name="Line 84"/>
              <p:cNvSpPr/>
              <p:nvPr/>
            </p:nvSpPr>
            <p:spPr>
              <a:xfrm>
                <a:off x="2931" y="2790"/>
                <a:ext cx="714" cy="0"/>
              </a:xfrm>
              <a:prstGeom prst="line">
                <a:avLst/>
              </a:prstGeom>
              <a:ln w="76200" cap="flat" cmpd="sng">
                <a:solidFill>
                  <a:schemeClr val="folHlink"/>
                </a:solidFill>
                <a:prstDash val="solid"/>
                <a:round/>
                <a:headEnd type="none" w="med" len="med"/>
                <a:tailEnd type="none" w="med" len="med"/>
              </a:ln>
            </p:spPr>
          </p:sp>
          <p:sp>
            <p:nvSpPr>
              <p:cNvPr id="82063" name="Freeform 85"/>
              <p:cNvSpPr/>
              <p:nvPr/>
            </p:nvSpPr>
            <p:spPr>
              <a:xfrm>
                <a:off x="2942" y="3644"/>
                <a:ext cx="658" cy="358"/>
              </a:xfrm>
              <a:custGeom>
                <a:avLst/>
                <a:gdLst/>
                <a:ahLst/>
                <a:cxnLst>
                  <a:cxn ang="0">
                    <a:pos x="0" y="0"/>
                  </a:cxn>
                  <a:cxn ang="0">
                    <a:pos x="329" y="0"/>
                  </a:cxn>
                  <a:cxn ang="0">
                    <a:pos x="274" y="166"/>
                  </a:cxn>
                  <a:cxn ang="0">
                    <a:pos x="329" y="355"/>
                  </a:cxn>
                  <a:cxn ang="0">
                    <a:pos x="2" y="358"/>
                  </a:cxn>
                </a:cxnLst>
                <a:pathLst>
                  <a:path w="931" h="358">
                    <a:moveTo>
                      <a:pt x="0" y="0"/>
                    </a:moveTo>
                    <a:lnTo>
                      <a:pt x="931" y="0"/>
                    </a:lnTo>
                    <a:lnTo>
                      <a:pt x="774" y="166"/>
                    </a:lnTo>
                    <a:lnTo>
                      <a:pt x="931" y="355"/>
                    </a:lnTo>
                    <a:lnTo>
                      <a:pt x="6" y="358"/>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82064" name="Line 84"/>
              <p:cNvSpPr/>
              <p:nvPr/>
            </p:nvSpPr>
            <p:spPr>
              <a:xfrm>
                <a:off x="2942" y="3356"/>
                <a:ext cx="386" cy="0"/>
              </a:xfrm>
              <a:prstGeom prst="line">
                <a:avLst/>
              </a:prstGeom>
              <a:ln w="76200" cap="flat" cmpd="sng">
                <a:solidFill>
                  <a:schemeClr val="folHlink"/>
                </a:solidFill>
                <a:prstDash val="solid"/>
                <a:round/>
                <a:headEnd type="none" w="med" len="med"/>
                <a:tailEnd type="none" w="med" len="med"/>
              </a:ln>
            </p:spPr>
          </p:sp>
        </p:grpSp>
        <p:sp>
          <p:nvSpPr>
            <p:cNvPr id="82065" name="Line 81"/>
            <p:cNvSpPr/>
            <p:nvPr/>
          </p:nvSpPr>
          <p:spPr>
            <a:xfrm>
              <a:off x="2946" y="3810"/>
              <a:ext cx="577" cy="0"/>
            </a:xfrm>
            <a:prstGeom prst="line">
              <a:avLst/>
            </a:prstGeom>
            <a:ln w="76200" cap="flat" cmpd="sng">
              <a:solidFill>
                <a:schemeClr val="folHlink"/>
              </a:solidFill>
              <a:prstDash val="solid"/>
              <a:round/>
              <a:headEnd type="none" w="med" len="med"/>
              <a:tailEnd type="none" w="med" len="med"/>
            </a:ln>
          </p:spPr>
        </p:sp>
      </p:grpSp>
      <p:sp>
        <p:nvSpPr>
          <p:cNvPr id="189591" name="Line 75"/>
          <p:cNvSpPr/>
          <p:nvPr/>
        </p:nvSpPr>
        <p:spPr>
          <a:xfrm rot="8100000">
            <a:off x="2166938" y="3152775"/>
            <a:ext cx="0" cy="730250"/>
          </a:xfrm>
          <a:prstGeom prst="line">
            <a:avLst/>
          </a:prstGeom>
          <a:ln w="76200" cap="flat" cmpd="sng">
            <a:solidFill>
              <a:schemeClr val="folHlink"/>
            </a:solidFill>
            <a:prstDash val="solid"/>
            <a:round/>
            <a:headEnd type="none" w="med" len="med"/>
            <a:tailEnd type="none" w="med" len="med"/>
          </a:ln>
        </p:spPr>
      </p:sp>
      <p:sp>
        <p:nvSpPr>
          <p:cNvPr id="189592" name="Line 75"/>
          <p:cNvSpPr/>
          <p:nvPr/>
        </p:nvSpPr>
        <p:spPr>
          <a:xfrm rot="8100000">
            <a:off x="3313113" y="4037013"/>
            <a:ext cx="0" cy="730250"/>
          </a:xfrm>
          <a:prstGeom prst="line">
            <a:avLst/>
          </a:prstGeom>
          <a:ln w="76200" cap="flat" cmpd="sng">
            <a:solidFill>
              <a:schemeClr val="folHlink"/>
            </a:solidFill>
            <a:prstDash val="solid"/>
            <a:round/>
            <a:headEnd type="none" w="med" len="med"/>
            <a:tailEnd type="none" w="med" len="med"/>
          </a:ln>
        </p:spPr>
      </p:sp>
      <p:sp>
        <p:nvSpPr>
          <p:cNvPr id="110657" name="Line 65"/>
          <p:cNvSpPr/>
          <p:nvPr/>
        </p:nvSpPr>
        <p:spPr>
          <a:xfrm>
            <a:off x="1354138" y="2085975"/>
            <a:ext cx="0" cy="3924300"/>
          </a:xfrm>
          <a:prstGeom prst="line">
            <a:avLst/>
          </a:prstGeom>
          <a:ln w="38100" cap="flat" cmpd="sng">
            <a:solidFill>
              <a:schemeClr val="tx1"/>
            </a:solidFill>
            <a:prstDash val="dash"/>
            <a:round/>
            <a:headEnd type="none" w="med" len="med"/>
            <a:tailEnd type="none" w="med" len="med"/>
          </a:ln>
        </p:spPr>
      </p:sp>
      <p:sp>
        <p:nvSpPr>
          <p:cNvPr id="110668" name="Line 76"/>
          <p:cNvSpPr/>
          <p:nvPr/>
        </p:nvSpPr>
        <p:spPr>
          <a:xfrm>
            <a:off x="2457450" y="2085975"/>
            <a:ext cx="0" cy="3924300"/>
          </a:xfrm>
          <a:prstGeom prst="line">
            <a:avLst/>
          </a:prstGeom>
          <a:ln w="38100" cap="flat" cmpd="sng">
            <a:solidFill>
              <a:schemeClr val="tx1"/>
            </a:solidFill>
            <a:prstDash val="dash"/>
            <a:round/>
            <a:headEnd type="none" w="med" len="med"/>
            <a:tailEnd type="none" w="med" len="med"/>
          </a:ln>
        </p:spPr>
      </p:sp>
      <p:sp>
        <p:nvSpPr>
          <p:cNvPr id="110680" name="Line 88"/>
          <p:cNvSpPr/>
          <p:nvPr/>
        </p:nvSpPr>
        <p:spPr>
          <a:xfrm>
            <a:off x="3560763" y="2085975"/>
            <a:ext cx="0" cy="3924300"/>
          </a:xfrm>
          <a:prstGeom prst="line">
            <a:avLst/>
          </a:prstGeom>
          <a:ln w="38100" cap="flat" cmpd="sng">
            <a:solidFill>
              <a:schemeClr val="tx1"/>
            </a:solidFill>
            <a:prstDash val="dash"/>
            <a:round/>
            <a:headEnd type="none" w="med" len="med"/>
            <a:tailEnd type="none" w="med" len="med"/>
          </a:ln>
        </p:spPr>
      </p:sp>
      <p:sp>
        <p:nvSpPr>
          <p:cNvPr id="244" name="Line 88"/>
          <p:cNvSpPr/>
          <p:nvPr/>
        </p:nvSpPr>
        <p:spPr>
          <a:xfrm>
            <a:off x="4679950" y="2085975"/>
            <a:ext cx="0" cy="3924300"/>
          </a:xfrm>
          <a:prstGeom prst="line">
            <a:avLst/>
          </a:prstGeom>
          <a:ln w="38100" cap="flat" cmpd="sng">
            <a:solidFill>
              <a:schemeClr val="tx1"/>
            </a:solidFill>
            <a:prstDash val="dash"/>
            <a:round/>
            <a:headEnd type="none" w="med" len="med"/>
            <a:tailEnd type="none" w="med" len="med"/>
          </a:ln>
        </p:spPr>
      </p:sp>
      <p:sp>
        <p:nvSpPr>
          <p:cNvPr id="245" name="Line 88"/>
          <p:cNvSpPr/>
          <p:nvPr/>
        </p:nvSpPr>
        <p:spPr>
          <a:xfrm>
            <a:off x="5786438" y="2085975"/>
            <a:ext cx="0" cy="3924300"/>
          </a:xfrm>
          <a:prstGeom prst="line">
            <a:avLst/>
          </a:prstGeom>
          <a:ln w="38100" cap="flat" cmpd="sng">
            <a:solidFill>
              <a:schemeClr val="tx1"/>
            </a:solidFill>
            <a:prstDash val="dash"/>
            <a:round/>
            <a:headEnd type="none" w="med" len="med"/>
            <a:tailEnd type="none" w="med" len="med"/>
          </a:ln>
        </p:spPr>
      </p:sp>
      <p:sp>
        <p:nvSpPr>
          <p:cNvPr id="246" name="Line 88"/>
          <p:cNvSpPr/>
          <p:nvPr/>
        </p:nvSpPr>
        <p:spPr>
          <a:xfrm>
            <a:off x="6894513" y="2085975"/>
            <a:ext cx="0" cy="3924300"/>
          </a:xfrm>
          <a:prstGeom prst="line">
            <a:avLst/>
          </a:prstGeom>
          <a:ln w="38100" cap="flat" cmpd="sng">
            <a:solidFill>
              <a:schemeClr val="tx1"/>
            </a:solidFill>
            <a:prstDash val="dash"/>
            <a:round/>
            <a:headEnd type="none" w="med" len="med"/>
            <a:tailEnd type="none" w="med" len="med"/>
          </a:ln>
        </p:spPr>
      </p:sp>
      <p:sp>
        <p:nvSpPr>
          <p:cNvPr id="189599" name="Freeform 104"/>
          <p:cNvSpPr/>
          <p:nvPr/>
        </p:nvSpPr>
        <p:spPr>
          <a:xfrm>
            <a:off x="6584950" y="5114925"/>
            <a:ext cx="331788" cy="601663"/>
          </a:xfrm>
          <a:custGeom>
            <a:avLst/>
            <a:gdLst/>
            <a:ahLst/>
            <a:cxnLst>
              <a:cxn ang="0">
                <a:pos x="2147483647" y="2147483647"/>
              </a:cxn>
              <a:cxn ang="0">
                <a:pos x="0" y="0"/>
              </a:cxn>
              <a:cxn ang="0">
                <a:pos x="2147483647" y="0"/>
              </a:cxn>
              <a:cxn ang="0">
                <a:pos x="2147483647" y="2147483647"/>
              </a:cxn>
              <a:cxn ang="0">
                <a:pos x="2147483647" y="2147483647"/>
              </a:cxn>
            </a:cxnLst>
            <a:pathLst>
              <a:path w="257" h="379">
                <a:moveTo>
                  <a:pt x="249" y="166"/>
                </a:moveTo>
                <a:lnTo>
                  <a:pt x="0" y="0"/>
                </a:lnTo>
                <a:lnTo>
                  <a:pt x="245" y="0"/>
                </a:lnTo>
                <a:lnTo>
                  <a:pt x="257" y="379"/>
                </a:lnTo>
                <a:lnTo>
                  <a:pt x="61" y="379"/>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grpSp>
        <p:nvGrpSpPr>
          <p:cNvPr id="30" name="Group 160"/>
          <p:cNvGrpSpPr/>
          <p:nvPr/>
        </p:nvGrpSpPr>
        <p:grpSpPr>
          <a:xfrm>
            <a:off x="5257800" y="4127500"/>
            <a:ext cx="517525" cy="1568450"/>
            <a:chOff x="3312" y="3022"/>
            <a:chExt cx="326" cy="988"/>
          </a:xfrm>
        </p:grpSpPr>
        <p:sp>
          <p:nvSpPr>
            <p:cNvPr id="82076" name="Freeform 100"/>
            <p:cNvSpPr/>
            <p:nvPr/>
          </p:nvSpPr>
          <p:spPr>
            <a:xfrm>
              <a:off x="3312" y="3022"/>
              <a:ext cx="317" cy="350"/>
            </a:xfrm>
            <a:custGeom>
              <a:avLst/>
              <a:gdLst/>
              <a:ahLst/>
              <a:cxnLst>
                <a:cxn ang="0">
                  <a:pos x="0" y="219"/>
                </a:cxn>
                <a:cxn ang="0">
                  <a:pos x="183" y="219"/>
                </a:cxn>
                <a:cxn ang="0">
                  <a:pos x="183" y="0"/>
                </a:cxn>
                <a:cxn ang="0">
                  <a:pos x="0" y="219"/>
                </a:cxn>
              </a:cxnLst>
              <a:pathLst>
                <a:path w="417" h="442">
                  <a:moveTo>
                    <a:pt x="0" y="442"/>
                  </a:moveTo>
                  <a:lnTo>
                    <a:pt x="417" y="442"/>
                  </a:lnTo>
                  <a:lnTo>
                    <a:pt x="417" y="0"/>
                  </a:lnTo>
                  <a:lnTo>
                    <a:pt x="0" y="442"/>
                  </a:lnTo>
                  <a:close/>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grpSp>
          <p:nvGrpSpPr>
            <p:cNvPr id="82077" name="Group 162"/>
            <p:cNvGrpSpPr/>
            <p:nvPr/>
          </p:nvGrpSpPr>
          <p:grpSpPr>
            <a:xfrm>
              <a:off x="3463" y="3655"/>
              <a:ext cx="175" cy="355"/>
              <a:chOff x="3447" y="3655"/>
              <a:chExt cx="175" cy="355"/>
            </a:xfrm>
          </p:grpSpPr>
          <p:sp>
            <p:nvSpPr>
              <p:cNvPr id="82078" name="Line 86"/>
              <p:cNvSpPr/>
              <p:nvPr/>
            </p:nvSpPr>
            <p:spPr>
              <a:xfrm rot="-312878" flipV="1">
                <a:off x="3447" y="3655"/>
                <a:ext cx="168" cy="175"/>
              </a:xfrm>
              <a:prstGeom prst="line">
                <a:avLst/>
              </a:prstGeom>
              <a:ln w="76200" cap="flat" cmpd="sng">
                <a:solidFill>
                  <a:schemeClr val="folHlink"/>
                </a:solidFill>
                <a:prstDash val="solid"/>
                <a:round/>
                <a:headEnd type="none" w="med" len="med"/>
                <a:tailEnd type="none" w="med" len="med"/>
              </a:ln>
            </p:spPr>
          </p:sp>
          <p:sp>
            <p:nvSpPr>
              <p:cNvPr id="82079" name="Line 87"/>
              <p:cNvSpPr/>
              <p:nvPr/>
            </p:nvSpPr>
            <p:spPr>
              <a:xfrm rot="5400000" flipV="1">
                <a:off x="3444" y="3832"/>
                <a:ext cx="192" cy="157"/>
              </a:xfrm>
              <a:prstGeom prst="line">
                <a:avLst/>
              </a:prstGeom>
              <a:ln w="76200" cap="flat" cmpd="sng">
                <a:solidFill>
                  <a:schemeClr val="folHlink"/>
                </a:solidFill>
                <a:prstDash val="solid"/>
                <a:round/>
                <a:headEnd type="none" w="med" len="med"/>
                <a:tailEnd type="none" w="med" len="med"/>
              </a:ln>
            </p:spPr>
          </p:sp>
        </p:grpSp>
      </p:grpSp>
      <p:grpSp>
        <p:nvGrpSpPr>
          <p:cNvPr id="192" name="Group 165"/>
          <p:cNvGrpSpPr/>
          <p:nvPr/>
        </p:nvGrpSpPr>
        <p:grpSpPr>
          <a:xfrm>
            <a:off x="6624638" y="5133975"/>
            <a:ext cx="284162" cy="566738"/>
            <a:chOff x="4173" y="3656"/>
            <a:chExt cx="179" cy="357"/>
          </a:xfrm>
        </p:grpSpPr>
        <p:sp>
          <p:nvSpPr>
            <p:cNvPr id="82081" name="Line 98"/>
            <p:cNvSpPr/>
            <p:nvPr/>
          </p:nvSpPr>
          <p:spPr>
            <a:xfrm rot="2835" flipV="1">
              <a:off x="4173" y="3816"/>
              <a:ext cx="179" cy="197"/>
            </a:xfrm>
            <a:prstGeom prst="line">
              <a:avLst/>
            </a:prstGeom>
            <a:ln w="76200" cap="flat" cmpd="sng">
              <a:solidFill>
                <a:schemeClr val="folHlink"/>
              </a:solidFill>
              <a:prstDash val="solid"/>
              <a:round/>
              <a:headEnd type="none" w="med" len="med"/>
              <a:tailEnd type="none" w="med" len="med"/>
            </a:ln>
          </p:spPr>
        </p:sp>
        <p:sp>
          <p:nvSpPr>
            <p:cNvPr id="82082" name="Line 99"/>
            <p:cNvSpPr/>
            <p:nvPr/>
          </p:nvSpPr>
          <p:spPr>
            <a:xfrm rot="5400000" flipV="1">
              <a:off x="4170" y="3664"/>
              <a:ext cx="170" cy="147"/>
            </a:xfrm>
            <a:prstGeom prst="line">
              <a:avLst/>
            </a:prstGeom>
            <a:ln w="76200" cap="flat" cmpd="sng">
              <a:solidFill>
                <a:schemeClr val="folHlink"/>
              </a:solidFill>
              <a:prstDash val="solid"/>
              <a:round/>
              <a:headEnd type="none" w="med" len="med"/>
              <a:tailEnd type="none" w="med" len="med"/>
            </a:ln>
          </p:spPr>
        </p:sp>
      </p:grpSp>
      <p:grpSp>
        <p:nvGrpSpPr>
          <p:cNvPr id="193" name="Group 168"/>
          <p:cNvGrpSpPr/>
          <p:nvPr/>
        </p:nvGrpSpPr>
        <p:grpSpPr>
          <a:xfrm>
            <a:off x="5700713" y="2457450"/>
            <a:ext cx="1203325" cy="3225800"/>
            <a:chOff x="3591" y="1970"/>
            <a:chExt cx="758" cy="2032"/>
          </a:xfrm>
        </p:grpSpPr>
        <p:sp>
          <p:nvSpPr>
            <p:cNvPr id="82084" name="Line 90"/>
            <p:cNvSpPr/>
            <p:nvPr/>
          </p:nvSpPr>
          <p:spPr>
            <a:xfrm>
              <a:off x="3648" y="2790"/>
              <a:ext cx="394" cy="0"/>
            </a:xfrm>
            <a:prstGeom prst="line">
              <a:avLst/>
            </a:prstGeom>
            <a:ln w="76200" cap="flat" cmpd="sng">
              <a:solidFill>
                <a:schemeClr val="folHlink"/>
              </a:solidFill>
              <a:prstDash val="solid"/>
              <a:round/>
              <a:headEnd type="none" w="med" len="med"/>
              <a:tailEnd type="none" w="med" len="med"/>
            </a:ln>
          </p:spPr>
        </p:sp>
        <p:sp>
          <p:nvSpPr>
            <p:cNvPr id="82085" name="Line 97"/>
            <p:cNvSpPr/>
            <p:nvPr/>
          </p:nvSpPr>
          <p:spPr>
            <a:xfrm>
              <a:off x="3645" y="1970"/>
              <a:ext cx="680" cy="0"/>
            </a:xfrm>
            <a:prstGeom prst="line">
              <a:avLst/>
            </a:prstGeom>
            <a:ln w="76200" cap="flat" cmpd="sng">
              <a:solidFill>
                <a:schemeClr val="folHlink"/>
              </a:solidFill>
              <a:prstDash val="solid"/>
              <a:round/>
              <a:headEnd type="none" w="med" len="med"/>
              <a:tailEnd type="none" w="med" len="med"/>
            </a:ln>
          </p:spPr>
        </p:sp>
        <p:sp>
          <p:nvSpPr>
            <p:cNvPr id="82086" name="Line 97"/>
            <p:cNvSpPr/>
            <p:nvPr/>
          </p:nvSpPr>
          <p:spPr>
            <a:xfrm>
              <a:off x="3652" y="2243"/>
              <a:ext cx="680" cy="0"/>
            </a:xfrm>
            <a:prstGeom prst="line">
              <a:avLst/>
            </a:prstGeom>
            <a:ln w="76200" cap="flat" cmpd="sng">
              <a:solidFill>
                <a:schemeClr val="folHlink"/>
              </a:solidFill>
              <a:prstDash val="solid"/>
              <a:round/>
              <a:headEnd type="none" w="med" len="med"/>
              <a:tailEnd type="none" w="med" len="med"/>
            </a:ln>
          </p:spPr>
        </p:sp>
        <p:grpSp>
          <p:nvGrpSpPr>
            <p:cNvPr id="82087" name="组合 263"/>
            <p:cNvGrpSpPr/>
            <p:nvPr/>
          </p:nvGrpSpPr>
          <p:grpSpPr>
            <a:xfrm>
              <a:off x="3628" y="3043"/>
              <a:ext cx="721" cy="332"/>
              <a:chOff x="4567205" y="4830754"/>
              <a:chExt cx="1103490" cy="527072"/>
            </a:xfrm>
          </p:grpSpPr>
          <p:sp>
            <p:nvSpPr>
              <p:cNvPr id="82088" name="Line 108"/>
              <p:cNvSpPr/>
              <p:nvPr/>
            </p:nvSpPr>
            <p:spPr>
              <a:xfrm>
                <a:off x="4567205" y="4830754"/>
                <a:ext cx="1103490" cy="0"/>
              </a:xfrm>
              <a:prstGeom prst="line">
                <a:avLst/>
              </a:prstGeom>
              <a:ln w="76200" cap="flat" cmpd="sng">
                <a:solidFill>
                  <a:schemeClr val="folHlink"/>
                </a:solidFill>
                <a:prstDash val="solid"/>
                <a:round/>
                <a:headEnd type="none" w="med" len="med"/>
                <a:tailEnd type="none" w="med" len="med"/>
              </a:ln>
            </p:spPr>
          </p:sp>
          <p:sp>
            <p:nvSpPr>
              <p:cNvPr id="82089" name="Rectangle 114"/>
              <p:cNvSpPr/>
              <p:nvPr/>
            </p:nvSpPr>
            <p:spPr>
              <a:xfrm>
                <a:off x="4567205" y="4834619"/>
                <a:ext cx="1103490" cy="523207"/>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grpSp>
        <p:grpSp>
          <p:nvGrpSpPr>
            <p:cNvPr id="82090" name="Group 175"/>
            <p:cNvGrpSpPr/>
            <p:nvPr/>
          </p:nvGrpSpPr>
          <p:grpSpPr>
            <a:xfrm>
              <a:off x="3591" y="3658"/>
              <a:ext cx="447" cy="344"/>
              <a:chOff x="3591" y="3658"/>
              <a:chExt cx="447" cy="344"/>
            </a:xfrm>
          </p:grpSpPr>
          <p:sp>
            <p:nvSpPr>
              <p:cNvPr id="82091" name="Line 91"/>
              <p:cNvSpPr/>
              <p:nvPr/>
            </p:nvSpPr>
            <p:spPr>
              <a:xfrm>
                <a:off x="3591" y="3658"/>
                <a:ext cx="431" cy="0"/>
              </a:xfrm>
              <a:prstGeom prst="line">
                <a:avLst/>
              </a:prstGeom>
              <a:ln w="76200" cap="flat" cmpd="sng">
                <a:solidFill>
                  <a:schemeClr val="folHlink"/>
                </a:solidFill>
                <a:prstDash val="solid"/>
                <a:round/>
                <a:headEnd type="none" w="med" len="med"/>
                <a:tailEnd type="none" w="med" len="med"/>
              </a:ln>
            </p:spPr>
          </p:sp>
          <p:sp>
            <p:nvSpPr>
              <p:cNvPr id="82092" name="Line 94"/>
              <p:cNvSpPr/>
              <p:nvPr/>
            </p:nvSpPr>
            <p:spPr>
              <a:xfrm>
                <a:off x="3607" y="4002"/>
                <a:ext cx="431" cy="0"/>
              </a:xfrm>
              <a:prstGeom prst="line">
                <a:avLst/>
              </a:prstGeom>
              <a:ln w="76200" cap="flat" cmpd="sng">
                <a:solidFill>
                  <a:schemeClr val="folHlink"/>
                </a:solidFill>
                <a:prstDash val="solid"/>
                <a:round/>
                <a:headEnd type="none" w="med" len="med"/>
                <a:tailEnd type="none" w="med" len="med"/>
              </a:ln>
            </p:spPr>
          </p:sp>
        </p:grpSp>
        <p:grpSp>
          <p:nvGrpSpPr>
            <p:cNvPr id="82093" name="Group 178"/>
            <p:cNvGrpSpPr/>
            <p:nvPr/>
          </p:nvGrpSpPr>
          <p:grpSpPr>
            <a:xfrm>
              <a:off x="3991" y="3658"/>
              <a:ext cx="218" cy="344"/>
              <a:chOff x="3991" y="3658"/>
              <a:chExt cx="218" cy="344"/>
            </a:xfrm>
          </p:grpSpPr>
          <p:sp>
            <p:nvSpPr>
              <p:cNvPr id="82094" name="Line 102"/>
              <p:cNvSpPr/>
              <p:nvPr/>
            </p:nvSpPr>
            <p:spPr>
              <a:xfrm>
                <a:off x="4014" y="3658"/>
                <a:ext cx="195" cy="0"/>
              </a:xfrm>
              <a:prstGeom prst="line">
                <a:avLst/>
              </a:prstGeom>
              <a:ln w="76200" cap="flat" cmpd="sng">
                <a:solidFill>
                  <a:schemeClr val="folHlink"/>
                </a:solidFill>
                <a:prstDash val="solid"/>
                <a:round/>
                <a:headEnd type="none" w="med" len="med"/>
                <a:tailEnd type="none" w="med" len="med"/>
              </a:ln>
            </p:spPr>
          </p:sp>
          <p:sp>
            <p:nvSpPr>
              <p:cNvPr id="82095" name="Line 103"/>
              <p:cNvSpPr/>
              <p:nvPr/>
            </p:nvSpPr>
            <p:spPr>
              <a:xfrm>
                <a:off x="3991" y="4002"/>
                <a:ext cx="195" cy="0"/>
              </a:xfrm>
              <a:prstGeom prst="line">
                <a:avLst/>
              </a:prstGeom>
              <a:ln w="76200" cap="flat" cmpd="sng">
                <a:solidFill>
                  <a:schemeClr val="folHlink"/>
                </a:solidFill>
                <a:prstDash val="solid"/>
                <a:round/>
                <a:headEnd type="none" w="med" len="med"/>
                <a:tailEnd type="none" w="med" len="med"/>
              </a:ln>
            </p:spPr>
          </p:sp>
        </p:grpSp>
      </p:grpSp>
      <p:grpSp>
        <p:nvGrpSpPr>
          <p:cNvPr id="198" name="Group 181"/>
          <p:cNvGrpSpPr/>
          <p:nvPr/>
        </p:nvGrpSpPr>
        <p:grpSpPr>
          <a:xfrm>
            <a:off x="7678738" y="2565400"/>
            <a:ext cx="360362" cy="217488"/>
            <a:chOff x="4837" y="2038"/>
            <a:chExt cx="227" cy="137"/>
          </a:xfrm>
        </p:grpSpPr>
        <p:sp>
          <p:nvSpPr>
            <p:cNvPr id="82097" name="Line 112"/>
            <p:cNvSpPr/>
            <p:nvPr/>
          </p:nvSpPr>
          <p:spPr>
            <a:xfrm rot="2700000">
              <a:off x="4947" y="2058"/>
              <a:ext cx="0" cy="227"/>
            </a:xfrm>
            <a:prstGeom prst="line">
              <a:avLst/>
            </a:prstGeom>
            <a:ln w="76200" cap="flat" cmpd="sng">
              <a:solidFill>
                <a:schemeClr val="folHlink"/>
              </a:solidFill>
              <a:prstDash val="solid"/>
              <a:round/>
              <a:headEnd type="none" w="med" len="med"/>
              <a:tailEnd type="none" w="med" len="med"/>
            </a:ln>
          </p:spPr>
        </p:sp>
        <p:sp>
          <p:nvSpPr>
            <p:cNvPr id="82098" name="Line 113"/>
            <p:cNvSpPr/>
            <p:nvPr/>
          </p:nvSpPr>
          <p:spPr>
            <a:xfrm rot="8070797">
              <a:off x="4943" y="1928"/>
              <a:ext cx="1" cy="215"/>
            </a:xfrm>
            <a:prstGeom prst="line">
              <a:avLst/>
            </a:prstGeom>
            <a:ln w="76200" cap="flat" cmpd="sng">
              <a:solidFill>
                <a:schemeClr val="folHlink"/>
              </a:solidFill>
              <a:prstDash val="solid"/>
              <a:round/>
              <a:headEnd type="none" w="med" len="med"/>
              <a:tailEnd type="none" w="med" len="med"/>
            </a:ln>
          </p:spPr>
        </p:sp>
      </p:grpSp>
      <p:grpSp>
        <p:nvGrpSpPr>
          <p:cNvPr id="199" name="Group 184"/>
          <p:cNvGrpSpPr/>
          <p:nvPr/>
        </p:nvGrpSpPr>
        <p:grpSpPr>
          <a:xfrm>
            <a:off x="7643813" y="2459038"/>
            <a:ext cx="1492250" cy="3259137"/>
            <a:chOff x="4815" y="1971"/>
            <a:chExt cx="940" cy="2053"/>
          </a:xfrm>
        </p:grpSpPr>
        <p:sp>
          <p:nvSpPr>
            <p:cNvPr id="82100" name="Rectangle 123"/>
            <p:cNvSpPr/>
            <p:nvPr/>
          </p:nvSpPr>
          <p:spPr>
            <a:xfrm>
              <a:off x="5021" y="2474"/>
              <a:ext cx="726" cy="333"/>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sp>
          <p:nvSpPr>
            <p:cNvPr id="82101" name="Rectangle 124"/>
            <p:cNvSpPr/>
            <p:nvPr/>
          </p:nvSpPr>
          <p:spPr>
            <a:xfrm>
              <a:off x="5034" y="3645"/>
              <a:ext cx="703" cy="379"/>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sp>
          <p:nvSpPr>
            <p:cNvPr id="82102" name="Rectangle 123"/>
            <p:cNvSpPr/>
            <p:nvPr/>
          </p:nvSpPr>
          <p:spPr>
            <a:xfrm>
              <a:off x="5035" y="3043"/>
              <a:ext cx="699" cy="332"/>
            </a:xfrm>
            <a:prstGeom prst="rect">
              <a:avLst/>
            </a:prstGeom>
            <a:solidFill>
              <a:schemeClr val="folHlink">
                <a:alpha val="50194"/>
              </a:schemeClr>
            </a:solidFill>
            <a:ln w="9525" cap="flat" cmpd="sng">
              <a:solidFill>
                <a:schemeClr val="folHlink"/>
              </a:solidFill>
              <a:prstDash val="solid"/>
              <a:miter/>
              <a:headEnd type="none" w="med" len="med"/>
              <a:tailEnd type="none" w="med" len="med"/>
            </a:ln>
          </p:spPr>
          <p:txBody>
            <a:bodyPr wrap="none" anchor="ctr" anchorCtr="0"/>
            <a:p>
              <a:endParaRPr lang="zh-CN" altLang="en-US" sz="2400" dirty="0">
                <a:latin typeface="Times New Roman" panose="02020603050405020304" pitchFamily="18" charset="0"/>
                <a:ea typeface="宋体" panose="02010600030101010101" pitchFamily="2" charset="-122"/>
              </a:endParaRPr>
            </a:p>
          </p:txBody>
        </p:sp>
        <p:sp>
          <p:nvSpPr>
            <p:cNvPr id="82103" name="Line 90"/>
            <p:cNvSpPr/>
            <p:nvPr/>
          </p:nvSpPr>
          <p:spPr>
            <a:xfrm>
              <a:off x="5052" y="3825"/>
              <a:ext cx="680" cy="0"/>
            </a:xfrm>
            <a:prstGeom prst="line">
              <a:avLst/>
            </a:prstGeom>
            <a:ln w="76200" cap="flat" cmpd="sng">
              <a:solidFill>
                <a:schemeClr val="folHlink"/>
              </a:solidFill>
              <a:prstDash val="solid"/>
              <a:round/>
              <a:headEnd type="none" w="med" len="med"/>
              <a:tailEnd type="none" w="med" len="med"/>
            </a:ln>
          </p:spPr>
        </p:sp>
        <p:sp>
          <p:nvSpPr>
            <p:cNvPr id="82104" name="Freeform 122"/>
            <p:cNvSpPr/>
            <p:nvPr/>
          </p:nvSpPr>
          <p:spPr>
            <a:xfrm>
              <a:off x="4815" y="1973"/>
              <a:ext cx="930" cy="287"/>
            </a:xfrm>
            <a:custGeom>
              <a:avLst/>
              <a:gdLst/>
              <a:ahLst/>
              <a:cxnLst>
                <a:cxn ang="0">
                  <a:pos x="46" y="0"/>
                </a:cxn>
                <a:cxn ang="0">
                  <a:pos x="619" y="6"/>
                </a:cxn>
                <a:cxn ang="0">
                  <a:pos x="619" y="189"/>
                </a:cxn>
                <a:cxn ang="0">
                  <a:pos x="0" y="189"/>
                </a:cxn>
                <a:cxn ang="0">
                  <a:pos x="125" y="77"/>
                </a:cxn>
              </a:cxnLst>
              <a:pathLst>
                <a:path w="1140" h="353">
                  <a:moveTo>
                    <a:pt x="85" y="0"/>
                  </a:moveTo>
                  <a:lnTo>
                    <a:pt x="1140" y="10"/>
                  </a:lnTo>
                  <a:lnTo>
                    <a:pt x="1140" y="353"/>
                  </a:lnTo>
                  <a:lnTo>
                    <a:pt x="0" y="353"/>
                  </a:lnTo>
                  <a:lnTo>
                    <a:pt x="229" y="144"/>
                  </a:lnTo>
                </a:path>
              </a:pathLst>
            </a:custGeom>
            <a:solidFill>
              <a:schemeClr val="folHlink">
                <a:alpha val="50194"/>
              </a:schemeClr>
            </a:solidFill>
            <a:ln w="9525" cap="flat" cmpd="sng">
              <a:solidFill>
                <a:schemeClr val="folHlink"/>
              </a:solidFill>
              <a:prstDash val="solid"/>
              <a:round/>
              <a:headEnd type="none" w="med" len="med"/>
              <a:tailEnd type="none" w="med" len="med"/>
            </a:ln>
          </p:spPr>
          <p:txBody>
            <a:bodyPr/>
            <a:p>
              <a:endParaRPr lang="zh-CN" altLang="en-US"/>
            </a:p>
          </p:txBody>
        </p:sp>
        <p:sp>
          <p:nvSpPr>
            <p:cNvPr id="82105" name="Line 120"/>
            <p:cNvSpPr/>
            <p:nvPr/>
          </p:nvSpPr>
          <p:spPr>
            <a:xfrm>
              <a:off x="4871" y="1971"/>
              <a:ext cx="884" cy="0"/>
            </a:xfrm>
            <a:prstGeom prst="line">
              <a:avLst/>
            </a:prstGeom>
            <a:ln w="76200" cap="flat" cmpd="sng">
              <a:solidFill>
                <a:schemeClr val="folHlink"/>
              </a:solidFill>
              <a:prstDash val="solid"/>
              <a:round/>
              <a:headEnd type="none" w="med" len="med"/>
              <a:tailEnd type="none" w="med" len="med"/>
            </a:ln>
          </p:spPr>
        </p:sp>
        <p:sp>
          <p:nvSpPr>
            <p:cNvPr id="82106" name="Line 121"/>
            <p:cNvSpPr/>
            <p:nvPr/>
          </p:nvSpPr>
          <p:spPr>
            <a:xfrm>
              <a:off x="4871" y="2244"/>
              <a:ext cx="884" cy="0"/>
            </a:xfrm>
            <a:prstGeom prst="line">
              <a:avLst/>
            </a:prstGeom>
            <a:ln w="76200" cap="flat" cmpd="sng">
              <a:solidFill>
                <a:schemeClr val="folHlink"/>
              </a:solidFill>
              <a:prstDash val="solid"/>
              <a:round/>
              <a:headEnd type="none" w="med" len="med"/>
              <a:tailEnd type="none" w="med" len="med"/>
            </a:ln>
          </p:spPr>
        </p:sp>
        <p:sp>
          <p:nvSpPr>
            <p:cNvPr id="82107" name="Line 119"/>
            <p:cNvSpPr/>
            <p:nvPr/>
          </p:nvSpPr>
          <p:spPr>
            <a:xfrm>
              <a:off x="5021" y="2476"/>
              <a:ext cx="721" cy="0"/>
            </a:xfrm>
            <a:prstGeom prst="line">
              <a:avLst/>
            </a:prstGeom>
            <a:ln w="76200" cap="flat" cmpd="sng">
              <a:solidFill>
                <a:schemeClr val="folHlink"/>
              </a:solidFill>
              <a:prstDash val="solid"/>
              <a:round/>
              <a:headEnd type="none" w="med" len="med"/>
              <a:tailEnd type="none" w="med" len="med"/>
            </a:ln>
          </p:spPr>
        </p:sp>
        <p:sp>
          <p:nvSpPr>
            <p:cNvPr id="82108" name="Line 119"/>
            <p:cNvSpPr/>
            <p:nvPr/>
          </p:nvSpPr>
          <p:spPr>
            <a:xfrm>
              <a:off x="5031" y="3044"/>
              <a:ext cx="703" cy="0"/>
            </a:xfrm>
            <a:prstGeom prst="line">
              <a:avLst/>
            </a:prstGeom>
            <a:ln w="76200" cap="flat" cmpd="sng">
              <a:solidFill>
                <a:schemeClr val="folHlink"/>
              </a:solidFill>
              <a:prstDash val="solid"/>
              <a:round/>
              <a:headEnd type="none" w="med" len="med"/>
              <a:tailEnd type="none" w="med" len="med"/>
            </a:ln>
          </p:spPr>
        </p:sp>
      </p:grpSp>
      <p:sp>
        <p:nvSpPr>
          <p:cNvPr id="110697" name="Line 105"/>
          <p:cNvSpPr/>
          <p:nvPr/>
        </p:nvSpPr>
        <p:spPr>
          <a:xfrm>
            <a:off x="7996238" y="2085975"/>
            <a:ext cx="0" cy="3924300"/>
          </a:xfrm>
          <a:prstGeom prst="line">
            <a:avLst/>
          </a:prstGeom>
          <a:ln w="38100" cap="flat" cmpd="sng">
            <a:solidFill>
              <a:schemeClr val="tx1"/>
            </a:solidFill>
            <a:prstDash val="dash"/>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up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ppt_x</p:attrName>
                                        </p:attrNameLst>
                                      </p:cBhvr>
                                      <p:tavLst>
                                        <p:tav tm="0">
                                          <p:val>
                                            <p:strVal val="0-#ppt_w/2"/>
                                          </p:val>
                                        </p:tav>
                                        <p:tav tm="100000">
                                          <p:val>
                                            <p:strVal val="#ppt_x"/>
                                          </p:val>
                                        </p:tav>
                                      </p:tavLst>
                                    </p:anim>
                                    <p:anim calcmode="lin" valueType="num">
                                      <p:cBhvr>
                                        <p:cTn id="3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110657"/>
                                        </p:tgtEl>
                                        <p:attrNameLst>
                                          <p:attrName>style.visibility</p:attrName>
                                        </p:attrNameLst>
                                      </p:cBhvr>
                                      <p:to>
                                        <p:strVal val="visible"/>
                                      </p:to>
                                    </p:set>
                                    <p:animEffect transition="in" filter="strips(downLeft)">
                                      <p:cBhvr>
                                        <p:cTn id="38" dur="500"/>
                                        <p:tgtEl>
                                          <p:spTgt spid="11065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lide(fromLeft)">
                                      <p:cBhvr>
                                        <p:cTn id="43" dur="500"/>
                                        <p:tgtEl>
                                          <p:spTgt spid="20"/>
                                        </p:tgtEl>
                                      </p:cBhvr>
                                    </p:animEffect>
                                  </p:childTnLst>
                                </p:cTn>
                              </p:par>
                            </p:childTnLst>
                          </p:cTn>
                        </p:par>
                        <p:par>
                          <p:cTn id="44" fill="hold">
                            <p:stCondLst>
                              <p:cond delay="500"/>
                            </p:stCondLst>
                            <p:childTnLst>
                              <p:par>
                                <p:cTn id="45" presetID="18" presetClass="entr" presetSubtype="6" fill="hold" nodeType="afterEffect">
                                  <p:stCondLst>
                                    <p:cond delay="0"/>
                                  </p:stCondLst>
                                  <p:childTnLst>
                                    <p:set>
                                      <p:cBhvr>
                                        <p:cTn id="46" dur="1" fill="hold">
                                          <p:stCondLst>
                                            <p:cond delay="0"/>
                                          </p:stCondLst>
                                        </p:cTn>
                                        <p:tgtEl>
                                          <p:spTgt spid="189591"/>
                                        </p:tgtEl>
                                        <p:attrNameLst>
                                          <p:attrName>style.visibility</p:attrName>
                                        </p:attrNameLst>
                                      </p:cBhvr>
                                      <p:to>
                                        <p:strVal val="visible"/>
                                      </p:to>
                                    </p:set>
                                    <p:animEffect transition="in" filter="strips(downRight)">
                                      <p:cBhvr>
                                        <p:cTn id="47" dur="500"/>
                                        <p:tgtEl>
                                          <p:spTgt spid="18959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110668"/>
                                        </p:tgtEl>
                                        <p:attrNameLst>
                                          <p:attrName>style.visibility</p:attrName>
                                        </p:attrNameLst>
                                      </p:cBhvr>
                                      <p:to>
                                        <p:strVal val="visible"/>
                                      </p:to>
                                    </p:set>
                                    <p:animEffect transition="in" filter="strips(downLeft)">
                                      <p:cBhvr>
                                        <p:cTn id="52" dur="500"/>
                                        <p:tgtEl>
                                          <p:spTgt spid="11066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Left)">
                                      <p:cBhvr>
                                        <p:cTn id="57" dur="500"/>
                                        <p:tgtEl>
                                          <p:spTgt spid="23"/>
                                        </p:tgtEl>
                                      </p:cBhvr>
                                    </p:animEffect>
                                  </p:childTnLst>
                                </p:cTn>
                              </p:par>
                            </p:childTnLst>
                          </p:cTn>
                        </p:par>
                        <p:par>
                          <p:cTn id="58" fill="hold">
                            <p:stCondLst>
                              <p:cond delay="500"/>
                            </p:stCondLst>
                            <p:childTnLst>
                              <p:par>
                                <p:cTn id="59" presetID="18" presetClass="entr" presetSubtype="6" fill="hold" nodeType="afterEffect">
                                  <p:stCondLst>
                                    <p:cond delay="0"/>
                                  </p:stCondLst>
                                  <p:childTnLst>
                                    <p:set>
                                      <p:cBhvr>
                                        <p:cTn id="60" dur="1" fill="hold">
                                          <p:stCondLst>
                                            <p:cond delay="0"/>
                                          </p:stCondLst>
                                        </p:cTn>
                                        <p:tgtEl>
                                          <p:spTgt spid="189592"/>
                                        </p:tgtEl>
                                        <p:attrNameLst>
                                          <p:attrName>style.visibility</p:attrName>
                                        </p:attrNameLst>
                                      </p:cBhvr>
                                      <p:to>
                                        <p:strVal val="visible"/>
                                      </p:to>
                                    </p:set>
                                    <p:animEffect transition="in" filter="strips(downRight)">
                                      <p:cBhvr>
                                        <p:cTn id="61" dur="500"/>
                                        <p:tgtEl>
                                          <p:spTgt spid="189592"/>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nodeType="clickEffect">
                                  <p:stCondLst>
                                    <p:cond delay="0"/>
                                  </p:stCondLst>
                                  <p:childTnLst>
                                    <p:set>
                                      <p:cBhvr>
                                        <p:cTn id="65" dur="1" fill="hold">
                                          <p:stCondLst>
                                            <p:cond delay="0"/>
                                          </p:stCondLst>
                                        </p:cTn>
                                        <p:tgtEl>
                                          <p:spTgt spid="110680"/>
                                        </p:tgtEl>
                                        <p:attrNameLst>
                                          <p:attrName>style.visibility</p:attrName>
                                        </p:attrNameLst>
                                      </p:cBhvr>
                                      <p:to>
                                        <p:strVal val="visible"/>
                                      </p:to>
                                    </p:set>
                                    <p:animEffect transition="in" filter="strips(downLeft)">
                                      <p:cBhvr>
                                        <p:cTn id="66" dur="500"/>
                                        <p:tgtEl>
                                          <p:spTgt spid="110680"/>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slide(fromLeft)">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nodeType="clickEffect">
                                  <p:stCondLst>
                                    <p:cond delay="0"/>
                                  </p:stCondLst>
                                  <p:childTnLst>
                                    <p:set>
                                      <p:cBhvr>
                                        <p:cTn id="75" dur="1" fill="hold">
                                          <p:stCondLst>
                                            <p:cond delay="0"/>
                                          </p:stCondLst>
                                        </p:cTn>
                                        <p:tgtEl>
                                          <p:spTgt spid="244"/>
                                        </p:tgtEl>
                                        <p:attrNameLst>
                                          <p:attrName>style.visibility</p:attrName>
                                        </p:attrNameLst>
                                      </p:cBhvr>
                                      <p:to>
                                        <p:strVal val="visible"/>
                                      </p:to>
                                    </p:set>
                                    <p:animEffect transition="in" filter="strips(downLeft)">
                                      <p:cBhvr>
                                        <p:cTn id="76" dur="500"/>
                                        <p:tgtEl>
                                          <p:spTgt spid="244"/>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8"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slide(fromLeft)">
                                      <p:cBhvr>
                                        <p:cTn id="81" dur="500"/>
                                        <p:tgtEl>
                                          <p:spTgt spid="28"/>
                                        </p:tgtEl>
                                      </p:cBhvr>
                                    </p:animEffect>
                                  </p:childTnLst>
                                </p:cTn>
                              </p:par>
                            </p:childTnLst>
                          </p:cTn>
                        </p:par>
                        <p:par>
                          <p:cTn id="82" fill="hold">
                            <p:stCondLst>
                              <p:cond delay="500"/>
                            </p:stCondLst>
                            <p:childTnLst>
                              <p:par>
                                <p:cTn id="83" presetID="18" presetClass="entr" presetSubtype="3" fill="hold" nodeType="afterEffect">
                                  <p:stCondLst>
                                    <p:cond delay="0"/>
                                  </p:stCondLst>
                                  <p:childTnLst>
                                    <p:set>
                                      <p:cBhvr>
                                        <p:cTn id="84" dur="1" fill="hold">
                                          <p:stCondLst>
                                            <p:cond delay="0"/>
                                          </p:stCondLst>
                                        </p:cTn>
                                        <p:tgtEl>
                                          <p:spTgt spid="189579"/>
                                        </p:tgtEl>
                                        <p:attrNameLst>
                                          <p:attrName>style.visibility</p:attrName>
                                        </p:attrNameLst>
                                      </p:cBhvr>
                                      <p:to>
                                        <p:strVal val="visible"/>
                                      </p:to>
                                    </p:set>
                                    <p:animEffect transition="in" filter="strips(upRight)">
                                      <p:cBhvr>
                                        <p:cTn id="85" dur="500"/>
                                        <p:tgtEl>
                                          <p:spTgt spid="189579"/>
                                        </p:tgtEl>
                                      </p:cBhvr>
                                    </p:animEffect>
                                  </p:childTnLst>
                                </p:cTn>
                              </p:par>
                            </p:childTnLst>
                          </p:cTn>
                        </p:par>
                        <p:par>
                          <p:cTn id="86" fill="hold">
                            <p:stCondLst>
                              <p:cond delay="1000"/>
                            </p:stCondLst>
                            <p:childTnLst>
                              <p:par>
                                <p:cTn id="87" presetID="18" presetClass="entr" presetSubtype="3"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strips(upRight)">
                                      <p:cBhvr>
                                        <p:cTn id="89" dur="5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nodeType="clickEffect">
                                  <p:stCondLst>
                                    <p:cond delay="0"/>
                                  </p:stCondLst>
                                  <p:childTnLst>
                                    <p:set>
                                      <p:cBhvr>
                                        <p:cTn id="93" dur="1" fill="hold">
                                          <p:stCondLst>
                                            <p:cond delay="0"/>
                                          </p:stCondLst>
                                        </p:cTn>
                                        <p:tgtEl>
                                          <p:spTgt spid="245"/>
                                        </p:tgtEl>
                                        <p:attrNameLst>
                                          <p:attrName>style.visibility</p:attrName>
                                        </p:attrNameLst>
                                      </p:cBhvr>
                                      <p:to>
                                        <p:strVal val="visible"/>
                                      </p:to>
                                    </p:set>
                                    <p:animEffect transition="in" filter="strips(downLeft)">
                                      <p:cBhvr>
                                        <p:cTn id="94" dur="500"/>
                                        <p:tgtEl>
                                          <p:spTgt spid="245"/>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8" fill="hold" nodeType="clickEffect">
                                  <p:stCondLst>
                                    <p:cond delay="0"/>
                                  </p:stCondLst>
                                  <p:childTnLst>
                                    <p:set>
                                      <p:cBhvr>
                                        <p:cTn id="98" dur="1" fill="hold">
                                          <p:stCondLst>
                                            <p:cond delay="0"/>
                                          </p:stCondLst>
                                        </p:cTn>
                                        <p:tgtEl>
                                          <p:spTgt spid="193"/>
                                        </p:tgtEl>
                                        <p:attrNameLst>
                                          <p:attrName>style.visibility</p:attrName>
                                        </p:attrNameLst>
                                      </p:cBhvr>
                                      <p:to>
                                        <p:strVal val="visible"/>
                                      </p:to>
                                    </p:set>
                                    <p:animEffect transition="in" filter="slide(fromLeft)">
                                      <p:cBhvr>
                                        <p:cTn id="99" dur="500"/>
                                        <p:tgtEl>
                                          <p:spTgt spid="193"/>
                                        </p:tgtEl>
                                      </p:cBhvr>
                                    </p:animEffect>
                                  </p:childTnLst>
                                </p:cTn>
                              </p:par>
                            </p:childTnLst>
                          </p:cTn>
                        </p:par>
                        <p:par>
                          <p:cTn id="100" fill="hold">
                            <p:stCondLst>
                              <p:cond delay="500"/>
                            </p:stCondLst>
                            <p:childTnLst>
                              <p:par>
                                <p:cTn id="101" presetID="18" presetClass="entr" presetSubtype="3" fill="hold" nodeType="afterEffect">
                                  <p:stCondLst>
                                    <p:cond delay="0"/>
                                  </p:stCondLst>
                                  <p:childTnLst>
                                    <p:set>
                                      <p:cBhvr>
                                        <p:cTn id="102" dur="1" fill="hold">
                                          <p:stCondLst>
                                            <p:cond delay="0"/>
                                          </p:stCondLst>
                                        </p:cTn>
                                        <p:tgtEl>
                                          <p:spTgt spid="189534"/>
                                        </p:tgtEl>
                                        <p:attrNameLst>
                                          <p:attrName>style.visibility</p:attrName>
                                        </p:attrNameLst>
                                      </p:cBhvr>
                                      <p:to>
                                        <p:strVal val="visible"/>
                                      </p:to>
                                    </p:set>
                                    <p:animEffect transition="in" filter="strips(upRight)">
                                      <p:cBhvr>
                                        <p:cTn id="103" dur="500"/>
                                        <p:tgtEl>
                                          <p:spTgt spid="189534"/>
                                        </p:tgtEl>
                                      </p:cBhvr>
                                    </p:animEffect>
                                  </p:childTnLst>
                                </p:cTn>
                              </p:par>
                            </p:childTnLst>
                          </p:cTn>
                        </p:par>
                        <p:par>
                          <p:cTn id="104" fill="hold">
                            <p:stCondLst>
                              <p:cond delay="1000"/>
                            </p:stCondLst>
                            <p:childTnLst>
                              <p:par>
                                <p:cTn id="105" presetID="18" presetClass="entr" presetSubtype="3" fill="hold" nodeType="afterEffect">
                                  <p:stCondLst>
                                    <p:cond delay="0"/>
                                  </p:stCondLst>
                                  <p:childTnLst>
                                    <p:set>
                                      <p:cBhvr>
                                        <p:cTn id="106" dur="1" fill="hold">
                                          <p:stCondLst>
                                            <p:cond delay="0"/>
                                          </p:stCondLst>
                                        </p:cTn>
                                        <p:tgtEl>
                                          <p:spTgt spid="189442"/>
                                        </p:tgtEl>
                                        <p:attrNameLst>
                                          <p:attrName>style.visibility</p:attrName>
                                        </p:attrNameLst>
                                      </p:cBhvr>
                                      <p:to>
                                        <p:strVal val="visible"/>
                                      </p:to>
                                    </p:set>
                                    <p:animEffect transition="in" filter="strips(upRight)">
                                      <p:cBhvr>
                                        <p:cTn id="107" dur="500"/>
                                        <p:tgtEl>
                                          <p:spTgt spid="189442"/>
                                        </p:tgtEl>
                                      </p:cBhvr>
                                    </p:animEffect>
                                  </p:childTnLst>
                                </p:cTn>
                              </p:par>
                            </p:childTnLst>
                          </p:cTn>
                        </p:par>
                        <p:par>
                          <p:cTn id="108" fill="hold">
                            <p:stCondLst>
                              <p:cond delay="1500"/>
                            </p:stCondLst>
                            <p:childTnLst>
                              <p:par>
                                <p:cTn id="109" presetID="18" presetClass="entr" presetSubtype="3" fill="hold" nodeType="afterEffect">
                                  <p:stCondLst>
                                    <p:cond delay="0"/>
                                  </p:stCondLst>
                                  <p:childTnLst>
                                    <p:set>
                                      <p:cBhvr>
                                        <p:cTn id="110" dur="1" fill="hold">
                                          <p:stCondLst>
                                            <p:cond delay="0"/>
                                          </p:stCondLst>
                                        </p:cTn>
                                        <p:tgtEl>
                                          <p:spTgt spid="192"/>
                                        </p:tgtEl>
                                        <p:attrNameLst>
                                          <p:attrName>style.visibility</p:attrName>
                                        </p:attrNameLst>
                                      </p:cBhvr>
                                      <p:to>
                                        <p:strVal val="visible"/>
                                      </p:to>
                                    </p:set>
                                    <p:animEffect transition="in" filter="strips(upRight)">
                                      <p:cBhvr>
                                        <p:cTn id="111" dur="500"/>
                                        <p:tgtEl>
                                          <p:spTgt spid="192"/>
                                        </p:tgtEl>
                                      </p:cBhvr>
                                    </p:animEffect>
                                  </p:childTnLst>
                                </p:cTn>
                              </p:par>
                            </p:childTnLst>
                          </p:cTn>
                        </p:par>
                        <p:par>
                          <p:cTn id="112" fill="hold">
                            <p:stCondLst>
                              <p:cond delay="2000"/>
                            </p:stCondLst>
                            <p:childTnLst>
                              <p:par>
                                <p:cTn id="113" presetID="18" presetClass="entr" presetSubtype="3" fill="hold" nodeType="afterEffect">
                                  <p:stCondLst>
                                    <p:cond delay="0"/>
                                  </p:stCondLst>
                                  <p:childTnLst>
                                    <p:set>
                                      <p:cBhvr>
                                        <p:cTn id="114" dur="1" fill="hold">
                                          <p:stCondLst>
                                            <p:cond delay="0"/>
                                          </p:stCondLst>
                                        </p:cTn>
                                        <p:tgtEl>
                                          <p:spTgt spid="189599"/>
                                        </p:tgtEl>
                                        <p:attrNameLst>
                                          <p:attrName>style.visibility</p:attrName>
                                        </p:attrNameLst>
                                      </p:cBhvr>
                                      <p:to>
                                        <p:strVal val="visible"/>
                                      </p:to>
                                    </p:set>
                                    <p:animEffect transition="in" filter="strips(upRight)">
                                      <p:cBhvr>
                                        <p:cTn id="115" dur="500"/>
                                        <p:tgtEl>
                                          <p:spTgt spid="189599"/>
                                        </p:tgtEl>
                                      </p:cBhvr>
                                    </p:animEffect>
                                  </p:childTnLst>
                                </p:cTn>
                              </p:par>
                            </p:childTnLst>
                          </p:cTn>
                        </p:par>
                      </p:childTnLst>
                    </p:cTn>
                  </p:par>
                  <p:par>
                    <p:cTn id="116" fill="hold">
                      <p:stCondLst>
                        <p:cond delay="indefinite"/>
                      </p:stCondLst>
                      <p:childTnLst>
                        <p:par>
                          <p:cTn id="117" fill="hold">
                            <p:stCondLst>
                              <p:cond delay="0"/>
                            </p:stCondLst>
                            <p:childTnLst>
                              <p:par>
                                <p:cTn id="118" presetID="18" presetClass="entr" presetSubtype="12" fill="hold" nodeType="clickEffect">
                                  <p:stCondLst>
                                    <p:cond delay="0"/>
                                  </p:stCondLst>
                                  <p:childTnLst>
                                    <p:set>
                                      <p:cBhvr>
                                        <p:cTn id="119" dur="1" fill="hold">
                                          <p:stCondLst>
                                            <p:cond delay="0"/>
                                          </p:stCondLst>
                                        </p:cTn>
                                        <p:tgtEl>
                                          <p:spTgt spid="246"/>
                                        </p:tgtEl>
                                        <p:attrNameLst>
                                          <p:attrName>style.visibility</p:attrName>
                                        </p:attrNameLst>
                                      </p:cBhvr>
                                      <p:to>
                                        <p:strVal val="visible"/>
                                      </p:to>
                                    </p:set>
                                    <p:animEffect transition="in" filter="strips(downLeft)">
                                      <p:cBhvr>
                                        <p:cTn id="120" dur="500"/>
                                        <p:tgtEl>
                                          <p:spTgt spid="246"/>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17"/>
                                        </p:tgtEl>
                                        <p:attrNameLst>
                                          <p:attrName>style.visibility</p:attrName>
                                        </p:attrNameLst>
                                      </p:cBhvr>
                                      <p:to>
                                        <p:strVal val="visible"/>
                                      </p:to>
                                    </p:set>
                                    <p:animEffect transition="in" filter="strips(downRight)">
                                      <p:cBhvr>
                                        <p:cTn id="125" dur="500"/>
                                        <p:tgtEl>
                                          <p:spTgt spid="17"/>
                                        </p:tgtEl>
                                      </p:cBhvr>
                                    </p:animEffect>
                                  </p:childTnLst>
                                </p:cTn>
                              </p:par>
                            </p:childTnLst>
                          </p:cTn>
                        </p:par>
                        <p:par>
                          <p:cTn id="126" fill="hold">
                            <p:stCondLst>
                              <p:cond delay="500"/>
                            </p:stCondLst>
                            <p:childTnLst>
                              <p:par>
                                <p:cTn id="127" presetID="18" presetClass="entr" presetSubtype="3" fill="hold" nodeType="afterEffect">
                                  <p:stCondLst>
                                    <p:cond delay="0"/>
                                  </p:stCondLst>
                                  <p:childTnLst>
                                    <p:set>
                                      <p:cBhvr>
                                        <p:cTn id="128" dur="1" fill="hold">
                                          <p:stCondLst>
                                            <p:cond delay="0"/>
                                          </p:stCondLst>
                                        </p:cTn>
                                        <p:tgtEl>
                                          <p:spTgt spid="198"/>
                                        </p:tgtEl>
                                        <p:attrNameLst>
                                          <p:attrName>style.visibility</p:attrName>
                                        </p:attrNameLst>
                                      </p:cBhvr>
                                      <p:to>
                                        <p:strVal val="visible"/>
                                      </p:to>
                                    </p:set>
                                    <p:animEffect transition="in" filter="strips(upRight)">
                                      <p:cBhvr>
                                        <p:cTn id="129" dur="500"/>
                                        <p:tgtEl>
                                          <p:spTgt spid="198"/>
                                        </p:tgtEl>
                                      </p:cBhvr>
                                    </p:animEffect>
                                  </p:childTnLst>
                                </p:cTn>
                              </p:par>
                            </p:childTnLst>
                          </p:cTn>
                        </p:par>
                      </p:childTnLst>
                    </p:cTn>
                  </p:par>
                  <p:par>
                    <p:cTn id="130" fill="hold">
                      <p:stCondLst>
                        <p:cond delay="indefinite"/>
                      </p:stCondLst>
                      <p:childTnLst>
                        <p:par>
                          <p:cTn id="131" fill="hold">
                            <p:stCondLst>
                              <p:cond delay="0"/>
                            </p:stCondLst>
                            <p:childTnLst>
                              <p:par>
                                <p:cTn id="132" presetID="18" presetClass="entr" presetSubtype="12" fill="hold" nodeType="clickEffect">
                                  <p:stCondLst>
                                    <p:cond delay="0"/>
                                  </p:stCondLst>
                                  <p:childTnLst>
                                    <p:set>
                                      <p:cBhvr>
                                        <p:cTn id="133" dur="1" fill="hold">
                                          <p:stCondLst>
                                            <p:cond delay="0"/>
                                          </p:stCondLst>
                                        </p:cTn>
                                        <p:tgtEl>
                                          <p:spTgt spid="110697"/>
                                        </p:tgtEl>
                                        <p:attrNameLst>
                                          <p:attrName>style.visibility</p:attrName>
                                        </p:attrNameLst>
                                      </p:cBhvr>
                                      <p:to>
                                        <p:strVal val="visible"/>
                                      </p:to>
                                    </p:set>
                                    <p:animEffect transition="in" filter="strips(downLeft)">
                                      <p:cBhvr>
                                        <p:cTn id="134" dur="500"/>
                                        <p:tgtEl>
                                          <p:spTgt spid="110697"/>
                                        </p:tgtEl>
                                      </p:cBhvr>
                                    </p:animEffect>
                                  </p:childTnLst>
                                </p:cTn>
                              </p:par>
                            </p:childTnLst>
                          </p:cTn>
                        </p:par>
                      </p:childTnLst>
                    </p:cTn>
                  </p:par>
                  <p:par>
                    <p:cTn id="135" fill="hold">
                      <p:stCondLst>
                        <p:cond delay="indefinite"/>
                      </p:stCondLst>
                      <p:childTnLst>
                        <p:par>
                          <p:cTn id="136" fill="hold">
                            <p:stCondLst>
                              <p:cond delay="0"/>
                            </p:stCondLst>
                            <p:childTnLst>
                              <p:par>
                                <p:cTn id="137" presetID="18" presetClass="entr" presetSubtype="3" fill="hold" nodeType="clickEffect">
                                  <p:stCondLst>
                                    <p:cond delay="0"/>
                                  </p:stCondLst>
                                  <p:childTnLst>
                                    <p:set>
                                      <p:cBhvr>
                                        <p:cTn id="138" dur="1" fill="hold">
                                          <p:stCondLst>
                                            <p:cond delay="0"/>
                                          </p:stCondLst>
                                        </p:cTn>
                                        <p:tgtEl>
                                          <p:spTgt spid="199"/>
                                        </p:tgtEl>
                                        <p:attrNameLst>
                                          <p:attrName>style.visibility</p:attrName>
                                        </p:attrNameLst>
                                      </p:cBhvr>
                                      <p:to>
                                        <p:strVal val="visible"/>
                                      </p:to>
                                    </p:set>
                                    <p:animEffect transition="in" filter="strips(upRight)">
                                      <p:cBhvr>
                                        <p:cTn id="139"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7" name="Text Box 3"/>
          <p:cNvSpPr txBox="1"/>
          <p:nvPr/>
        </p:nvSpPr>
        <p:spPr>
          <a:xfrm>
            <a:off x="533400" y="1905000"/>
            <a:ext cx="8229600" cy="579438"/>
          </a:xfrm>
          <a:prstGeom prst="rect">
            <a:avLst/>
          </a:prstGeom>
          <a:noFill/>
          <a:ln w="9525">
            <a:noFill/>
          </a:ln>
        </p:spPr>
        <p:txBody>
          <a:bodyPr anchor="t" anchorCtr="0">
            <a:spAutoFit/>
          </a:bodyPr>
          <a:p>
            <a:r>
              <a:rPr lang="zh-CN" altLang="en-US" sz="3200" dirty="0">
                <a:latin typeface="Times New Roman" panose="02020603050405020304" pitchFamily="18" charset="0"/>
                <a:ea typeface="宋体" panose="02010600030101010101" pitchFamily="2" charset="-122"/>
              </a:rPr>
              <a:t>一个总线传输周期（以输入数据为例）</a:t>
            </a:r>
            <a:endParaRPr lang="zh-CN" altLang="en-US" sz="3200" dirty="0">
              <a:latin typeface="Times New Roman" panose="02020603050405020304" pitchFamily="18" charset="0"/>
              <a:ea typeface="宋体" panose="02010600030101010101" pitchFamily="2" charset="-122"/>
            </a:endParaRPr>
          </a:p>
        </p:txBody>
      </p:sp>
      <p:sp>
        <p:nvSpPr>
          <p:cNvPr id="190468" name="Text Box 4"/>
          <p:cNvSpPr txBox="1"/>
          <p:nvPr/>
        </p:nvSpPr>
        <p:spPr>
          <a:xfrm>
            <a:off x="990600" y="3171825"/>
            <a:ext cx="5791200" cy="519113"/>
          </a:xfrm>
          <a:prstGeom prst="rect">
            <a:avLst/>
          </a:prstGeom>
          <a:noFill/>
          <a:ln w="9525">
            <a:noFill/>
          </a:ln>
        </p:spPr>
        <p:txBody>
          <a:bodyPr anchor="t" anchorCtr="0">
            <a:spAutoFit/>
          </a:bodyPr>
          <a:p>
            <a:pPr>
              <a:buChar char="•"/>
            </a:pPr>
            <a:r>
              <a:rPr lang="zh-CN" altLang="en-US" sz="2800" dirty="0">
                <a:latin typeface="Times New Roman" panose="02020603050405020304" pitchFamily="18" charset="0"/>
                <a:ea typeface="宋体" panose="02010600030101010101" pitchFamily="2" charset="-122"/>
              </a:rPr>
              <a:t> 主模块发地址 、命令</a:t>
            </a:r>
            <a:endParaRPr lang="zh-CN" altLang="en-US" sz="2800" dirty="0">
              <a:solidFill>
                <a:schemeClr val="folHlink"/>
              </a:solidFill>
              <a:latin typeface="Times New Roman" panose="02020603050405020304" pitchFamily="18" charset="0"/>
              <a:ea typeface="宋体" panose="02010600030101010101" pitchFamily="2" charset="-122"/>
            </a:endParaRPr>
          </a:p>
        </p:txBody>
      </p:sp>
      <p:sp>
        <p:nvSpPr>
          <p:cNvPr id="190469" name="Text Box 5"/>
          <p:cNvSpPr txBox="1"/>
          <p:nvPr/>
        </p:nvSpPr>
        <p:spPr>
          <a:xfrm>
            <a:off x="990600" y="4086225"/>
            <a:ext cx="6553200" cy="519113"/>
          </a:xfrm>
          <a:prstGeom prst="rect">
            <a:avLst/>
          </a:prstGeom>
          <a:noFill/>
          <a:ln w="9525">
            <a:noFill/>
          </a:ln>
        </p:spPr>
        <p:txBody>
          <a:bodyPr anchor="t" anchorCtr="0">
            <a:spAutoFit/>
          </a:bodyPr>
          <a:p>
            <a:pPr>
              <a:buChar char="•"/>
            </a:pPr>
            <a:r>
              <a:rPr lang="zh-CN" altLang="en-US" sz="2800" dirty="0">
                <a:latin typeface="Times New Roman" panose="02020603050405020304" pitchFamily="18" charset="0"/>
                <a:ea typeface="宋体" panose="02010600030101010101" pitchFamily="2" charset="-122"/>
              </a:rPr>
              <a:t> 从模块准备数据</a:t>
            </a:r>
            <a:endParaRPr lang="en-US" altLang="zh-CN" sz="2800" dirty="0">
              <a:solidFill>
                <a:schemeClr val="folHlink"/>
              </a:solidFill>
              <a:latin typeface="Times New Roman" panose="02020603050405020304" pitchFamily="18" charset="0"/>
              <a:ea typeface="宋体" panose="02010600030101010101" pitchFamily="2" charset="-122"/>
            </a:endParaRPr>
          </a:p>
        </p:txBody>
      </p:sp>
      <p:sp>
        <p:nvSpPr>
          <p:cNvPr id="190470" name="Text Box 6"/>
          <p:cNvSpPr txBox="1"/>
          <p:nvPr/>
        </p:nvSpPr>
        <p:spPr>
          <a:xfrm>
            <a:off x="990600" y="5000625"/>
            <a:ext cx="6172200" cy="519113"/>
          </a:xfrm>
          <a:prstGeom prst="rect">
            <a:avLst/>
          </a:prstGeom>
          <a:noFill/>
          <a:ln w="9525">
            <a:noFill/>
          </a:ln>
        </p:spPr>
        <p:txBody>
          <a:bodyPr anchor="t" anchorCtr="0">
            <a:spAutoFit/>
          </a:bodyPr>
          <a:p>
            <a:pPr>
              <a:buChar char="•"/>
            </a:pPr>
            <a:r>
              <a:rPr lang="zh-CN" altLang="en-US" sz="2800" dirty="0">
                <a:latin typeface="Times New Roman" panose="02020603050405020304" pitchFamily="18" charset="0"/>
                <a:ea typeface="宋体" panose="02010600030101010101" pitchFamily="2" charset="-122"/>
              </a:rPr>
              <a:t> 从模块向主模块发数据</a:t>
            </a:r>
            <a:endParaRPr lang="zh-CN" altLang="en-US" sz="2800" dirty="0">
              <a:solidFill>
                <a:schemeClr val="folHlink"/>
              </a:solidFill>
              <a:latin typeface="Times New Roman" panose="02020603050405020304" pitchFamily="18" charset="0"/>
              <a:ea typeface="宋体" panose="02010600030101010101" pitchFamily="2" charset="-122"/>
            </a:endParaRPr>
          </a:p>
        </p:txBody>
      </p:sp>
      <p:sp>
        <p:nvSpPr>
          <p:cNvPr id="190471" name="Text Box 7"/>
          <p:cNvSpPr txBox="1"/>
          <p:nvPr/>
        </p:nvSpPr>
        <p:spPr>
          <a:xfrm>
            <a:off x="6934200" y="4086225"/>
            <a:ext cx="2209800" cy="519113"/>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总线空闲</a:t>
            </a:r>
            <a:endParaRPr lang="zh-CN" altLang="en-US" sz="2800" dirty="0">
              <a:latin typeface="Times New Roman" panose="02020603050405020304" pitchFamily="18" charset="0"/>
              <a:ea typeface="宋体" panose="02010600030101010101" pitchFamily="2" charset="-122"/>
            </a:endParaRPr>
          </a:p>
        </p:txBody>
      </p:sp>
      <p:sp>
        <p:nvSpPr>
          <p:cNvPr id="190473" name="Text Box 9"/>
          <p:cNvSpPr txBox="1"/>
          <p:nvPr/>
        </p:nvSpPr>
        <p:spPr>
          <a:xfrm>
            <a:off x="4953000" y="3171825"/>
            <a:ext cx="2895600" cy="519113"/>
          </a:xfrm>
          <a:prstGeom prst="rect">
            <a:avLst/>
          </a:prstGeom>
          <a:noFill/>
          <a:ln w="38100">
            <a:noFill/>
          </a:ln>
        </p:spPr>
        <p:txBody>
          <a:bodyPr anchor="t" anchorCtr="0">
            <a:spAutoFit/>
          </a:bodyPr>
          <a:p>
            <a:pPr>
              <a:spcBef>
                <a:spcPct val="50000"/>
              </a:spcBef>
            </a:pPr>
            <a:r>
              <a:rPr lang="zh-CN" altLang="en-US" sz="2800" dirty="0">
                <a:solidFill>
                  <a:srgbClr val="C00000"/>
                </a:solidFill>
                <a:latin typeface="Times New Roman" panose="02020603050405020304" pitchFamily="18" charset="0"/>
                <a:ea typeface="宋体" panose="02010600030101010101" pitchFamily="2" charset="-122"/>
              </a:rPr>
              <a:t>占用总线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190474" name="Text Box 10"/>
          <p:cNvSpPr txBox="1"/>
          <p:nvPr/>
        </p:nvSpPr>
        <p:spPr>
          <a:xfrm>
            <a:off x="4953000" y="4086225"/>
            <a:ext cx="3048000" cy="519113"/>
          </a:xfrm>
          <a:prstGeom prst="rect">
            <a:avLst/>
          </a:prstGeom>
          <a:noFill/>
          <a:ln w="38100">
            <a:noFill/>
          </a:ln>
        </p:spPr>
        <p:txBody>
          <a:bodyPr anchor="t" anchorCtr="0">
            <a:spAutoFit/>
          </a:bodyPr>
          <a:p>
            <a:pPr>
              <a:spcBef>
                <a:spcPct val="50000"/>
              </a:spcBef>
            </a:pPr>
            <a:r>
              <a:rPr lang="zh-CN" altLang="en-US" sz="2800" dirty="0">
                <a:solidFill>
                  <a:srgbClr val="C00000"/>
                </a:solidFill>
                <a:latin typeface="Times New Roman" panose="02020603050405020304" pitchFamily="18" charset="0"/>
                <a:ea typeface="宋体" panose="02010600030101010101" pitchFamily="2" charset="-122"/>
              </a:rPr>
              <a:t>不占用总线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190475" name="Text Box 11"/>
          <p:cNvSpPr txBox="1"/>
          <p:nvPr/>
        </p:nvSpPr>
        <p:spPr>
          <a:xfrm>
            <a:off x="4953000" y="5000625"/>
            <a:ext cx="2743200" cy="519113"/>
          </a:xfrm>
          <a:prstGeom prst="rect">
            <a:avLst/>
          </a:prstGeom>
          <a:noFill/>
          <a:ln w="38100">
            <a:noFill/>
          </a:ln>
        </p:spPr>
        <p:txBody>
          <a:bodyPr anchor="t" anchorCtr="0">
            <a:spAutoFit/>
          </a:bodyPr>
          <a:p>
            <a:pPr>
              <a:spcBef>
                <a:spcPct val="50000"/>
              </a:spcBef>
            </a:pPr>
            <a:r>
              <a:rPr lang="zh-CN" altLang="en-US" sz="2800" dirty="0">
                <a:solidFill>
                  <a:srgbClr val="C00000"/>
                </a:solidFill>
                <a:latin typeface="Times New Roman" panose="02020603050405020304" pitchFamily="18" charset="0"/>
                <a:ea typeface="宋体" panose="02010600030101010101" pitchFamily="2" charset="-122"/>
              </a:rPr>
              <a:t>占用总线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82953" name="标题 12"/>
          <p:cNvSpPr>
            <a:spLocks noGrp="1"/>
          </p:cNvSpPr>
          <p:nvPr>
            <p:ph type="title"/>
          </p:nvPr>
        </p:nvSpPr>
        <p:spPr>
          <a:xfrm>
            <a:off x="1222375" y="606425"/>
            <a:ext cx="7070725" cy="769938"/>
          </a:xfrm>
          <a:ln/>
        </p:spPr>
        <p:txBody>
          <a:bodyPr vert="horz" wrap="square" lIns="91440" tIns="45720" rIns="91440" bIns="45720" anchor="t" anchorCtr="0"/>
          <a:p>
            <a:pPr defTabSz="457200"/>
            <a:r>
              <a:rPr lang="zh-CN" altLang="en-US" dirty="0">
                <a:solidFill>
                  <a:srgbClr val="C00000"/>
                </a:solidFill>
                <a:latin typeface="Times New Roman" panose="02020603050405020304" pitchFamily="18" charset="0"/>
                <a:ea typeface="微软雅黑 Light" panose="020B0502040204020203" pitchFamily="34" charset="-122"/>
                <a:cs typeface="+mj-cs"/>
              </a:rPr>
              <a:t>上述三种通信的共同点</a:t>
            </a:r>
            <a:br>
              <a:rPr lang="zh-CN" altLang="en-US" dirty="0">
                <a:solidFill>
                  <a:srgbClr val="C00000"/>
                </a:solidFill>
                <a:latin typeface="Times New Roman" panose="02020603050405020304" pitchFamily="18" charset="0"/>
                <a:ea typeface="微软雅黑 Light" panose="020B0502040204020203" pitchFamily="34" charset="-122"/>
                <a:cs typeface="+mj-cs"/>
              </a:rPr>
            </a:b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blinds(horizontal)">
                                      <p:cBhvr>
                                        <p:cTn id="7" dur="500"/>
                                        <p:tgtEl>
                                          <p:spTgt spid="190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468"/>
                                        </p:tgtEl>
                                        <p:attrNameLst>
                                          <p:attrName>style.visibility</p:attrName>
                                        </p:attrNameLst>
                                      </p:cBhvr>
                                      <p:to>
                                        <p:strVal val="visible"/>
                                      </p:to>
                                    </p:set>
                                    <p:animEffect transition="in" filter="blinds(horizontal)">
                                      <p:cBhvr>
                                        <p:cTn id="12" dur="500"/>
                                        <p:tgtEl>
                                          <p:spTgt spid="1904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469"/>
                                        </p:tgtEl>
                                        <p:attrNameLst>
                                          <p:attrName>style.visibility</p:attrName>
                                        </p:attrNameLst>
                                      </p:cBhvr>
                                      <p:to>
                                        <p:strVal val="visible"/>
                                      </p:to>
                                    </p:set>
                                    <p:animEffect transition="in" filter="blinds(horizontal)">
                                      <p:cBhvr>
                                        <p:cTn id="17" dur="500"/>
                                        <p:tgtEl>
                                          <p:spTgt spid="190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470"/>
                                        </p:tgtEl>
                                        <p:attrNameLst>
                                          <p:attrName>style.visibility</p:attrName>
                                        </p:attrNameLst>
                                      </p:cBhvr>
                                      <p:to>
                                        <p:strVal val="visible"/>
                                      </p:to>
                                    </p:set>
                                    <p:animEffect transition="in" filter="blinds(horizontal)">
                                      <p:cBhvr>
                                        <p:cTn id="22" dur="500"/>
                                        <p:tgtEl>
                                          <p:spTgt spid="1904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473"/>
                                        </p:tgtEl>
                                        <p:attrNameLst>
                                          <p:attrName>style.visibility</p:attrName>
                                        </p:attrNameLst>
                                      </p:cBhvr>
                                      <p:to>
                                        <p:strVal val="visible"/>
                                      </p:to>
                                    </p:set>
                                    <p:animEffect transition="in" filter="blinds(horizontal)">
                                      <p:cBhvr>
                                        <p:cTn id="27" dur="500"/>
                                        <p:tgtEl>
                                          <p:spTgt spid="1904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474"/>
                                        </p:tgtEl>
                                        <p:attrNameLst>
                                          <p:attrName>style.visibility</p:attrName>
                                        </p:attrNameLst>
                                      </p:cBhvr>
                                      <p:to>
                                        <p:strVal val="visible"/>
                                      </p:to>
                                    </p:set>
                                    <p:animEffect transition="in" filter="blinds(horizontal)">
                                      <p:cBhvr>
                                        <p:cTn id="32" dur="500"/>
                                        <p:tgtEl>
                                          <p:spTgt spid="1904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475"/>
                                        </p:tgtEl>
                                        <p:attrNameLst>
                                          <p:attrName>style.visibility</p:attrName>
                                        </p:attrNameLst>
                                      </p:cBhvr>
                                      <p:to>
                                        <p:strVal val="visible"/>
                                      </p:to>
                                    </p:set>
                                    <p:animEffect transition="in" filter="blinds(horizontal)">
                                      <p:cBhvr>
                                        <p:cTn id="37" dur="500"/>
                                        <p:tgtEl>
                                          <p:spTgt spid="19047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90471"/>
                                        </p:tgtEl>
                                        <p:attrNameLst>
                                          <p:attrName>style.visibility</p:attrName>
                                        </p:attrNameLst>
                                      </p:cBhvr>
                                      <p:to>
                                        <p:strVal val="visible"/>
                                      </p:to>
                                    </p:set>
                                    <p:anim calcmode="lin" valueType="num">
                                      <p:cBhvr>
                                        <p:cTn id="42" dur="500" fill="hold"/>
                                        <p:tgtEl>
                                          <p:spTgt spid="190471"/>
                                        </p:tgtEl>
                                        <p:attrNameLst>
                                          <p:attrName>ppt_x</p:attrName>
                                        </p:attrNameLst>
                                      </p:cBhvr>
                                      <p:tavLst>
                                        <p:tav tm="0">
                                          <p:val>
                                            <p:strVal val="1+#ppt_w/2"/>
                                          </p:val>
                                        </p:tav>
                                        <p:tav tm="100000">
                                          <p:val>
                                            <p:strVal val="#ppt_x"/>
                                          </p:val>
                                        </p:tav>
                                      </p:tavLst>
                                    </p:anim>
                                    <p:anim calcmode="lin" valueType="num">
                                      <p:cBhvr>
                                        <p:cTn id="43" dur="500" fill="hold"/>
                                        <p:tgtEl>
                                          <p:spTgt spid="1904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P spid="190468" grpId="0"/>
      <p:bldP spid="190469" grpId="0"/>
      <p:bldP spid="190470" grpId="0"/>
      <p:bldP spid="190471" grpId="0"/>
      <p:bldP spid="190473" grpId="0"/>
      <p:bldP spid="190474" grpId="0"/>
      <p:bldP spid="19047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a:xfrm>
            <a:off x="1238250" y="600075"/>
            <a:ext cx="7696200" cy="762000"/>
          </a:xfrm>
          <a:ln/>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4. </a:t>
            </a:r>
            <a:r>
              <a:rPr lang="zh-CN" altLang="en-US" dirty="0">
                <a:solidFill>
                  <a:srgbClr val="C00000"/>
                </a:solidFill>
                <a:latin typeface="微软雅黑 Light" panose="020B0502040204020203" pitchFamily="34" charset="-122"/>
                <a:ea typeface="微软雅黑 Light" panose="020B0502040204020203" pitchFamily="34" charset="-122"/>
                <a:cs typeface="+mj-cs"/>
              </a:rPr>
              <a:t>分离式通信</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38275" name="Rectangle 3"/>
          <p:cNvSpPr>
            <a:spLocks noGrp="1"/>
          </p:cNvSpPr>
          <p:nvPr>
            <p:ph idx="1"/>
          </p:nvPr>
        </p:nvSpPr>
        <p:spPr>
          <a:xfrm>
            <a:off x="754063" y="1728788"/>
            <a:ext cx="7391400" cy="1014412"/>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Times New Roman" panose="02020603050405020304" pitchFamily="18" charset="0"/>
                <a:ea typeface="微软雅黑 Light" panose="020B0502040204020203" pitchFamily="34" charset="-122"/>
                <a:cs typeface="+mn-cs"/>
              </a:rPr>
              <a:t>为充分挖掘系统总线每个瞬间的潜力，</a:t>
            </a:r>
            <a:r>
              <a:rPr lang="zh-CN" altLang="en-US" dirty="0">
                <a:solidFill>
                  <a:srgbClr val="2709BB"/>
                </a:solidFill>
                <a:latin typeface="楷体_GB2312" pitchFamily="49" charset="-122"/>
                <a:ea typeface="微软雅黑 Light" panose="020B0502040204020203" pitchFamily="34" charset="-122"/>
                <a:cs typeface="+mn-cs"/>
              </a:rPr>
              <a:t>将一个总线传输周期分解为两个子周期。</a:t>
            </a:r>
            <a:endParaRPr lang="zh-CN" altLang="en-US" dirty="0">
              <a:solidFill>
                <a:srgbClr val="2709BB"/>
              </a:solidFill>
              <a:latin typeface="楷体_GB2312" pitchFamily="49" charset="-122"/>
              <a:ea typeface="微软雅黑 Light" panose="020B0502040204020203" pitchFamily="34" charset="-122"/>
              <a:cs typeface="+mn-cs"/>
            </a:endParaRPr>
          </a:p>
        </p:txBody>
      </p:sp>
      <p:sp>
        <p:nvSpPr>
          <p:cNvPr id="83971"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grpSp>
        <p:nvGrpSpPr>
          <p:cNvPr id="2" name="Group 4"/>
          <p:cNvGrpSpPr/>
          <p:nvPr/>
        </p:nvGrpSpPr>
        <p:grpSpPr>
          <a:xfrm>
            <a:off x="2819400" y="3124200"/>
            <a:ext cx="6324600" cy="1281113"/>
            <a:chOff x="1776" y="2112"/>
            <a:chExt cx="3984" cy="807"/>
          </a:xfrm>
        </p:grpSpPr>
        <p:sp>
          <p:nvSpPr>
            <p:cNvPr id="83973" name="Text Box 5"/>
            <p:cNvSpPr txBox="1"/>
            <p:nvPr/>
          </p:nvSpPr>
          <p:spPr>
            <a:xfrm>
              <a:off x="1776" y="2112"/>
              <a:ext cx="3984" cy="327"/>
            </a:xfrm>
            <a:prstGeom prst="rect">
              <a:avLst/>
            </a:prstGeom>
            <a:noFill/>
            <a:ln w="952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主模块</a:t>
              </a:r>
              <a:r>
                <a:rPr lang="zh-CN" altLang="en-US" sz="2800" dirty="0">
                  <a:solidFill>
                    <a:schemeClr val="folHlink"/>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申请 </a:t>
              </a:r>
              <a:r>
                <a:rPr lang="zh-CN" altLang="en-US" sz="2800" dirty="0">
                  <a:solidFill>
                    <a:srgbClr val="C00000"/>
                  </a:solidFill>
                  <a:latin typeface="Times New Roman" panose="02020603050405020304" pitchFamily="18" charset="0"/>
                  <a:ea typeface="宋体" panose="02010600030101010101" pitchFamily="2" charset="-122"/>
                </a:rPr>
                <a:t>占用总线</a:t>
              </a:r>
              <a:r>
                <a:rPr lang="zh-CN" altLang="en-US" sz="2800" dirty="0">
                  <a:latin typeface="Times New Roman" panose="02020603050405020304" pitchFamily="18" charset="0"/>
                  <a:ea typeface="宋体" panose="02010600030101010101" pitchFamily="2" charset="-122"/>
                </a:rPr>
                <a:t>，使用完后</a:t>
              </a:r>
              <a:endParaRPr lang="zh-CN" altLang="en-US" sz="2800" dirty="0">
                <a:latin typeface="Times New Roman" panose="02020603050405020304" pitchFamily="18" charset="0"/>
                <a:ea typeface="宋体" panose="02010600030101010101" pitchFamily="2" charset="-122"/>
              </a:endParaRPr>
            </a:p>
          </p:txBody>
        </p:sp>
        <p:sp>
          <p:nvSpPr>
            <p:cNvPr id="83974" name="Text Box 6"/>
            <p:cNvSpPr txBox="1"/>
            <p:nvPr/>
          </p:nvSpPr>
          <p:spPr>
            <a:xfrm>
              <a:off x="1776" y="2592"/>
              <a:ext cx="3984" cy="327"/>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即 </a:t>
              </a:r>
              <a:r>
                <a:rPr lang="zh-CN" altLang="en-US" sz="2800" dirty="0">
                  <a:solidFill>
                    <a:srgbClr val="C00000"/>
                  </a:solidFill>
                  <a:latin typeface="Times New Roman" panose="02020603050405020304" pitchFamily="18" charset="0"/>
                  <a:ea typeface="宋体" panose="02010600030101010101" pitchFamily="2" charset="-122"/>
                </a:rPr>
                <a:t>放弃总线</a:t>
              </a:r>
              <a:r>
                <a:rPr lang="zh-CN" altLang="en-US" sz="2800" dirty="0">
                  <a:solidFill>
                    <a:schemeClr val="folHlink"/>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的使用权</a:t>
              </a:r>
              <a:endParaRPr lang="zh-CN" altLang="en-US" sz="2800" dirty="0">
                <a:latin typeface="Times New Roman" panose="02020603050405020304" pitchFamily="18" charset="0"/>
                <a:ea typeface="宋体" panose="02010600030101010101" pitchFamily="2" charset="-122"/>
              </a:endParaRPr>
            </a:p>
          </p:txBody>
        </p:sp>
      </p:grpSp>
      <p:grpSp>
        <p:nvGrpSpPr>
          <p:cNvPr id="3" name="Group 7"/>
          <p:cNvGrpSpPr/>
          <p:nvPr/>
        </p:nvGrpSpPr>
        <p:grpSpPr>
          <a:xfrm>
            <a:off x="2819400" y="4786313"/>
            <a:ext cx="6324600" cy="1204912"/>
            <a:chOff x="1776" y="3120"/>
            <a:chExt cx="3984" cy="759"/>
          </a:xfrm>
        </p:grpSpPr>
        <p:sp>
          <p:nvSpPr>
            <p:cNvPr id="83976" name="Text Box 8"/>
            <p:cNvSpPr txBox="1"/>
            <p:nvPr/>
          </p:nvSpPr>
          <p:spPr>
            <a:xfrm>
              <a:off x="1776" y="3120"/>
              <a:ext cx="3840" cy="327"/>
            </a:xfrm>
            <a:prstGeom prst="rect">
              <a:avLst/>
            </a:prstGeom>
            <a:noFill/>
            <a:ln w="952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从模块</a:t>
              </a:r>
              <a:r>
                <a:rPr lang="zh-CN" altLang="en-US" sz="2800" dirty="0">
                  <a:solidFill>
                    <a:schemeClr val="folHlink"/>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申请 </a:t>
              </a:r>
              <a:r>
                <a:rPr lang="zh-CN" altLang="en-US" sz="2800" dirty="0">
                  <a:solidFill>
                    <a:srgbClr val="C00000"/>
                  </a:solidFill>
                  <a:latin typeface="Times New Roman" panose="02020603050405020304" pitchFamily="18" charset="0"/>
                  <a:ea typeface="宋体" panose="02010600030101010101" pitchFamily="2" charset="-122"/>
                </a:rPr>
                <a:t>占用总线</a:t>
              </a:r>
              <a:r>
                <a:rPr lang="zh-CN" altLang="en-US" sz="2800" dirty="0">
                  <a:latin typeface="Times New Roman" panose="02020603050405020304" pitchFamily="18" charset="0"/>
                  <a:ea typeface="宋体" panose="02010600030101010101" pitchFamily="2" charset="-122"/>
                </a:rPr>
                <a:t>，将各种信</a:t>
              </a:r>
              <a:endParaRPr lang="zh-CN" altLang="en-US" sz="2800" dirty="0">
                <a:latin typeface="Times New Roman" panose="02020603050405020304" pitchFamily="18" charset="0"/>
                <a:ea typeface="宋体" panose="02010600030101010101" pitchFamily="2" charset="-122"/>
              </a:endParaRPr>
            </a:p>
          </p:txBody>
        </p:sp>
        <p:sp>
          <p:nvSpPr>
            <p:cNvPr id="83977" name="Text Box 9"/>
            <p:cNvSpPr txBox="1"/>
            <p:nvPr/>
          </p:nvSpPr>
          <p:spPr>
            <a:xfrm>
              <a:off x="1776" y="3552"/>
              <a:ext cx="3984" cy="327"/>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息送至总线上</a:t>
              </a:r>
              <a:endParaRPr lang="zh-CN" altLang="en-US" sz="2800" dirty="0">
                <a:latin typeface="Times New Roman" panose="02020603050405020304" pitchFamily="18" charset="0"/>
                <a:ea typeface="宋体" panose="02010600030101010101" pitchFamily="2" charset="-122"/>
              </a:endParaRPr>
            </a:p>
          </p:txBody>
        </p:sp>
      </p:grpSp>
      <p:sp>
        <p:nvSpPr>
          <p:cNvPr id="12" name="Text Box 11"/>
          <p:cNvSpPr txBox="1"/>
          <p:nvPr/>
        </p:nvSpPr>
        <p:spPr>
          <a:xfrm>
            <a:off x="939800" y="3124200"/>
            <a:ext cx="1879600" cy="519113"/>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子周期1</a:t>
            </a:r>
            <a:endParaRPr lang="zh-CN" altLang="en-US" sz="2800" dirty="0">
              <a:latin typeface="Times New Roman" panose="02020603050405020304" pitchFamily="18" charset="0"/>
              <a:ea typeface="宋体" panose="02010600030101010101" pitchFamily="2" charset="-122"/>
            </a:endParaRPr>
          </a:p>
        </p:txBody>
      </p:sp>
      <p:sp>
        <p:nvSpPr>
          <p:cNvPr id="13" name="Text Box 12"/>
          <p:cNvSpPr txBox="1"/>
          <p:nvPr/>
        </p:nvSpPr>
        <p:spPr>
          <a:xfrm>
            <a:off x="939800" y="4772025"/>
            <a:ext cx="1955800" cy="519113"/>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子周期2</a:t>
            </a:r>
            <a:endParaRPr lang="zh-CN" altLang="en-US" sz="2800" dirty="0">
              <a:latin typeface="Times New Roman" panose="02020603050405020304" pitchFamily="18" charset="0"/>
              <a:ea typeface="宋体" panose="02010600030101010101" pitchFamily="2" charset="-122"/>
            </a:endParaRPr>
          </a:p>
        </p:txBody>
      </p:sp>
      <p:sp>
        <p:nvSpPr>
          <p:cNvPr id="14" name="AutoShape 13"/>
          <p:cNvSpPr/>
          <p:nvPr/>
        </p:nvSpPr>
        <p:spPr>
          <a:xfrm>
            <a:off x="685800" y="3429000"/>
            <a:ext cx="228600" cy="1600200"/>
          </a:xfrm>
          <a:prstGeom prst="leftBrace">
            <a:avLst>
              <a:gd name="adj1" fmla="val 58236"/>
              <a:gd name="adj2" fmla="val 50000"/>
            </a:avLst>
          </a:prstGeom>
          <a:noFill/>
          <a:ln w="3810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4" name="Group 15"/>
          <p:cNvGrpSpPr/>
          <p:nvPr/>
        </p:nvGrpSpPr>
        <p:grpSpPr>
          <a:xfrm>
            <a:off x="1411288" y="4791075"/>
            <a:ext cx="2627312" cy="1457325"/>
            <a:chOff x="889" y="2976"/>
            <a:chExt cx="1655" cy="918"/>
          </a:xfrm>
        </p:grpSpPr>
        <p:sp>
          <p:nvSpPr>
            <p:cNvPr id="83982" name="Text Box 16"/>
            <p:cNvSpPr txBox="1"/>
            <p:nvPr/>
          </p:nvSpPr>
          <p:spPr>
            <a:xfrm>
              <a:off x="889" y="3567"/>
              <a:ext cx="1031" cy="327"/>
            </a:xfrm>
            <a:prstGeom prst="rect">
              <a:avLst/>
            </a:prstGeom>
            <a:noFill/>
            <a:ln w="952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主模块</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83983" name="AutoShape 17"/>
            <p:cNvSpPr/>
            <p:nvPr/>
          </p:nvSpPr>
          <p:spPr>
            <a:xfrm>
              <a:off x="1824" y="2976"/>
              <a:ext cx="720" cy="336"/>
            </a:xfrm>
            <a:prstGeom prst="wedgeRoundRectCallout">
              <a:avLst>
                <a:gd name="adj1" fmla="val -105000"/>
                <a:gd name="adj2" fmla="val 145833"/>
                <a:gd name="adj3" fmla="val 16667"/>
              </a:avLst>
            </a:prstGeom>
            <a:noFill/>
            <a:ln w="28575" cap="flat" cmpd="sng">
              <a:solidFill>
                <a:srgbClr val="C00000"/>
              </a:solidFill>
              <a:prstDash val="solid"/>
              <a:miter/>
              <a:headEnd type="none" w="med" len="med"/>
              <a:tailEnd type="none" w="med" len="med"/>
            </a:ln>
          </p:spPr>
          <p:txBody>
            <a:bodyPr anchor="t" anchorCtr="0"/>
            <a:p>
              <a:pPr algn="ctr"/>
              <a:endParaRPr lang="zh-CN" altLang="en-US" sz="2800"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5"/>
                                        </p:tgtEl>
                                        <p:attrNameLst>
                                          <p:attrName>style.visibility</p:attrName>
                                        </p:attrNameLst>
                                      </p:cBhvr>
                                      <p:to>
                                        <p:strVal val="visible"/>
                                      </p:to>
                                    </p:set>
                                    <p:animEffect transition="in" filter="blinds(horizontal)">
                                      <p:cBhvr>
                                        <p:cTn id="7" dur="500"/>
                                        <p:tgtEl>
                                          <p:spTgt spid="4382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8275">
                                            <p:txEl>
                                              <p:charRg st="0" end="36"/>
                                            </p:txEl>
                                          </p:spTgt>
                                        </p:tgtEl>
                                        <p:attrNameLst>
                                          <p:attrName>style.visibility</p:attrName>
                                        </p:attrNameLst>
                                      </p:cBhvr>
                                      <p:to>
                                        <p:strVal val="visible"/>
                                      </p:to>
                                    </p:set>
                                    <p:animEffect transition="in" filter="blinds(horizontal)">
                                      <p:cBhvr>
                                        <p:cTn id="10" dur="500"/>
                                        <p:tgtEl>
                                          <p:spTgt spid="438275">
                                            <p:txEl>
                                              <p:charRg st="0" end="3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out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strips(downLef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animBg="1" build="p"/>
      <p:bldP spid="12" grpId="0"/>
      <p:bldP spid="13" grpId="0"/>
      <p:bldP spid="14"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xfrm>
            <a:off x="1222375" y="606425"/>
            <a:ext cx="7070725" cy="769938"/>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分离式通信的特点</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39299" name="Rectangle 3"/>
          <p:cNvSpPr>
            <a:spLocks noGrp="1"/>
          </p:cNvSpPr>
          <p:nvPr>
            <p:ph idx="1"/>
          </p:nvPr>
        </p:nvSpPr>
        <p:spPr>
          <a:xfrm>
            <a:off x="512763" y="1457325"/>
            <a:ext cx="8135937" cy="4608513"/>
          </a:xfrm>
          <a:solidFill>
            <a:schemeClr val="bg1"/>
          </a:solidFill>
          <a:ln>
            <a:solidFill>
              <a:srgbClr val="2709BB"/>
            </a:solidFill>
            <a:miter/>
          </a:ln>
        </p:spPr>
        <p:txBody>
          <a:bodyPr vert="horz" wrap="square" lIns="91440" tIns="45720" rIns="91440" bIns="45720" anchor="t" anchorCtr="0"/>
          <a:p>
            <a:pPr defTabSz="457200">
              <a:lnSpc>
                <a:spcPts val="3500"/>
              </a:lnSpc>
              <a:spcBef>
                <a:spcPts val="500"/>
              </a:spcBef>
              <a:spcAft>
                <a:spcPts val="500"/>
              </a:spcAft>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1 </a:t>
            </a:r>
            <a:r>
              <a:rPr lang="zh-CN" altLang="en-US" dirty="0">
                <a:solidFill>
                  <a:srgbClr val="C00000"/>
                </a:solidFill>
                <a:latin typeface="微软雅黑 Light" panose="020B0502040204020203" pitchFamily="34" charset="-122"/>
                <a:ea typeface="微软雅黑 Light" panose="020B0502040204020203" pitchFamily="34" charset="-122"/>
                <a:cs typeface="+mn-cs"/>
              </a:rPr>
              <a:t>各模块有权申请占用总线；</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500"/>
              </a:lnSpc>
              <a:spcBef>
                <a:spcPts val="500"/>
              </a:spcBef>
              <a:spcAft>
                <a:spcPts val="500"/>
              </a:spcAft>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2 </a:t>
            </a:r>
            <a:r>
              <a:rPr lang="zh-CN" altLang="en-US" dirty="0">
                <a:solidFill>
                  <a:srgbClr val="C00000"/>
                </a:solidFill>
                <a:latin typeface="微软雅黑 Light" panose="020B0502040204020203" pitchFamily="34" charset="-122"/>
                <a:ea typeface="微软雅黑 Light" panose="020B0502040204020203" pitchFamily="34" charset="-122"/>
                <a:cs typeface="+mn-cs"/>
              </a:rPr>
              <a:t>在得到总线使用权后，主模块在限定的时间内向对方传送信息，采用同步方式传送，不再等待对方的回答信号；</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500"/>
              </a:lnSpc>
              <a:spcBef>
                <a:spcPts val="500"/>
              </a:spcBef>
              <a:spcAft>
                <a:spcPts val="500"/>
              </a:spcAft>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3 </a:t>
            </a:r>
            <a:r>
              <a:rPr lang="zh-CN" altLang="en-US" dirty="0">
                <a:solidFill>
                  <a:srgbClr val="C00000"/>
                </a:solidFill>
                <a:latin typeface="微软雅黑 Light" panose="020B0502040204020203" pitchFamily="34" charset="-122"/>
                <a:ea typeface="微软雅黑 Light" panose="020B0502040204020203" pitchFamily="34" charset="-122"/>
                <a:cs typeface="+mn-cs"/>
              </a:rPr>
              <a:t>各模块在准备数据传送的过程中都不占用总线，使总线可接受其他模块的请求；</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500"/>
              </a:lnSpc>
              <a:spcBef>
                <a:spcPts val="500"/>
              </a:spcBef>
              <a:spcAft>
                <a:spcPts val="500"/>
              </a:spcAft>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4 </a:t>
            </a:r>
            <a:r>
              <a:rPr lang="zh-CN" altLang="en-US" dirty="0">
                <a:solidFill>
                  <a:srgbClr val="C00000"/>
                </a:solidFill>
                <a:latin typeface="微软雅黑 Light" panose="020B0502040204020203" pitchFamily="34" charset="-122"/>
                <a:ea typeface="微软雅黑 Light" panose="020B0502040204020203" pitchFamily="34" charset="-122"/>
                <a:cs typeface="+mn-cs"/>
              </a:rPr>
              <a:t>总线被占用时都在作有效工作。</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500"/>
              </a:lnSpc>
              <a:spcBef>
                <a:spcPts val="500"/>
              </a:spcBef>
              <a:spcAft>
                <a:spcPts val="5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分离式通信充分提高了总线的有效占用，微型计算机很少采用，适用于大型计算机系统。</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84995" name="矩形 8"/>
          <p:cNvSpPr/>
          <p:nvPr/>
        </p:nvSpPr>
        <p:spPr>
          <a:xfrm>
            <a:off x="8024813" y="111125"/>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3.5.2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9"/>
                                        </p:tgtEl>
                                        <p:attrNameLst>
                                          <p:attrName>style.visibility</p:attrName>
                                        </p:attrNameLst>
                                      </p:cBhvr>
                                      <p:to>
                                        <p:strVal val="visible"/>
                                      </p:to>
                                    </p:set>
                                    <p:animEffect transition="in" filter="blinds(horizontal)">
                                      <p:cBhvr>
                                        <p:cTn id="7" dur="500"/>
                                        <p:tgtEl>
                                          <p:spTgt spid="4392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9299">
                                            <p:txEl>
                                              <p:charRg st="0" end="15"/>
                                            </p:txEl>
                                          </p:spTgt>
                                        </p:tgtEl>
                                        <p:attrNameLst>
                                          <p:attrName>style.visibility</p:attrName>
                                        </p:attrNameLst>
                                      </p:cBhvr>
                                      <p:to>
                                        <p:strVal val="visible"/>
                                      </p:to>
                                    </p:set>
                                    <p:animEffect transition="in" filter="blinds(horizontal)">
                                      <p:cBhvr>
                                        <p:cTn id="10" dur="500"/>
                                        <p:tgtEl>
                                          <p:spTgt spid="439299">
                                            <p:txEl>
                                              <p:charRg st="0" end="1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9299">
                                            <p:txEl>
                                              <p:charRg st="15" end="67"/>
                                            </p:txEl>
                                          </p:spTgt>
                                        </p:tgtEl>
                                        <p:attrNameLst>
                                          <p:attrName>style.visibility</p:attrName>
                                        </p:attrNameLst>
                                      </p:cBhvr>
                                      <p:to>
                                        <p:strVal val="visible"/>
                                      </p:to>
                                    </p:set>
                                    <p:animEffect transition="in" filter="blinds(horizontal)">
                                      <p:cBhvr>
                                        <p:cTn id="13" dur="500"/>
                                        <p:tgtEl>
                                          <p:spTgt spid="439299">
                                            <p:txEl>
                                              <p:charRg st="15" end="6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39299">
                                            <p:txEl>
                                              <p:charRg st="67" end="105"/>
                                            </p:txEl>
                                          </p:spTgt>
                                        </p:tgtEl>
                                        <p:attrNameLst>
                                          <p:attrName>style.visibility</p:attrName>
                                        </p:attrNameLst>
                                      </p:cBhvr>
                                      <p:to>
                                        <p:strVal val="visible"/>
                                      </p:to>
                                    </p:set>
                                    <p:animEffect transition="in" filter="blinds(horizontal)">
                                      <p:cBhvr>
                                        <p:cTn id="18" dur="500"/>
                                        <p:tgtEl>
                                          <p:spTgt spid="439299">
                                            <p:txEl>
                                              <p:charRg st="67" end="10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39299">
                                            <p:txEl>
                                              <p:charRg st="105" end="122"/>
                                            </p:txEl>
                                          </p:spTgt>
                                        </p:tgtEl>
                                        <p:attrNameLst>
                                          <p:attrName>style.visibility</p:attrName>
                                        </p:attrNameLst>
                                      </p:cBhvr>
                                      <p:to>
                                        <p:strVal val="visible"/>
                                      </p:to>
                                    </p:set>
                                    <p:animEffect transition="in" filter="blinds(horizontal)">
                                      <p:cBhvr>
                                        <p:cTn id="23" dur="500"/>
                                        <p:tgtEl>
                                          <p:spTgt spid="439299">
                                            <p:txEl>
                                              <p:charRg st="105" end="12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39299">
                                            <p:txEl>
                                              <p:charRg st="122" end="162"/>
                                            </p:txEl>
                                          </p:spTgt>
                                        </p:tgtEl>
                                        <p:attrNameLst>
                                          <p:attrName>style.visibility</p:attrName>
                                        </p:attrNameLst>
                                      </p:cBhvr>
                                      <p:to>
                                        <p:strVal val="visible"/>
                                      </p:to>
                                    </p:set>
                                    <p:animEffect transition="in" filter="blinds(horizontal)">
                                      <p:cBhvr>
                                        <p:cTn id="28" dur="500"/>
                                        <p:tgtEl>
                                          <p:spTgt spid="439299">
                                            <p:txEl>
                                              <p:charRg st="122"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1143000" y="595313"/>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面向</a:t>
            </a:r>
            <a:r>
              <a:rPr lang="en-US" altLang="zh-CN" dirty="0">
                <a:solidFill>
                  <a:srgbClr val="C00000"/>
                </a:solidFill>
                <a:latin typeface="微软雅黑 Light" panose="020B0502040204020203" pitchFamily="34" charset="-122"/>
                <a:ea typeface="微软雅黑 Light" panose="020B0502040204020203" pitchFamily="34" charset="-122"/>
                <a:cs typeface="+mj-cs"/>
              </a:rPr>
              <a:t>CPU</a:t>
            </a:r>
            <a:r>
              <a:rPr lang="zh-CN" altLang="en-US" dirty="0">
                <a:solidFill>
                  <a:srgbClr val="C00000"/>
                </a:solidFill>
                <a:latin typeface="微软雅黑 Light" panose="020B0502040204020203" pitchFamily="34" charset="-122"/>
                <a:ea typeface="微软雅黑 Light" panose="020B0502040204020203" pitchFamily="34" charset="-122"/>
                <a:cs typeface="+mj-cs"/>
              </a:rPr>
              <a:t>的双总线结构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8" name="Rectangle 4"/>
          <p:cNvSpPr/>
          <p:nvPr/>
        </p:nvSpPr>
        <p:spPr>
          <a:xfrm>
            <a:off x="815975" y="1905000"/>
            <a:ext cx="1854200" cy="1125538"/>
          </a:xfrm>
          <a:prstGeom prst="rect">
            <a:avLst/>
          </a:prstGeom>
          <a:noFill/>
          <a:ln w="38100" cap="flat" cmpd="sng">
            <a:solidFill>
              <a:schemeClr val="tx1"/>
            </a:solidFill>
            <a:prstDash val="solid"/>
            <a:miter/>
            <a:headEnd type="none" w="med" len="med"/>
            <a:tailEnd type="none" w="med" len="med"/>
          </a:ln>
        </p:spPr>
        <p:txBody>
          <a:bodyPr lIns="0" anchor="ctr" anchorCtr="1"/>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中央处理器</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CPU</a:t>
            </a:r>
            <a:endParaRPr lang="en-US" altLang="zh-CN" sz="2400" dirty="0">
              <a:latin typeface="Times New Roman" panose="02020603050405020304" pitchFamily="18" charset="0"/>
              <a:ea typeface="宋体" panose="02010600030101010101" pitchFamily="2" charset="-122"/>
            </a:endParaRPr>
          </a:p>
        </p:txBody>
      </p:sp>
      <p:grpSp>
        <p:nvGrpSpPr>
          <p:cNvPr id="2" name="Group 5"/>
          <p:cNvGrpSpPr/>
          <p:nvPr/>
        </p:nvGrpSpPr>
        <p:grpSpPr>
          <a:xfrm>
            <a:off x="2705100" y="1839913"/>
            <a:ext cx="5715000" cy="609600"/>
            <a:chOff x="1670" y="1410"/>
            <a:chExt cx="3600" cy="384"/>
          </a:xfrm>
        </p:grpSpPr>
        <p:sp>
          <p:nvSpPr>
            <p:cNvPr id="23556" name="Rectangle 6"/>
            <p:cNvSpPr/>
            <p:nvPr/>
          </p:nvSpPr>
          <p:spPr>
            <a:xfrm>
              <a:off x="2941" y="1410"/>
              <a:ext cx="1139" cy="269"/>
            </a:xfrm>
            <a:prstGeom prst="rect">
              <a:avLst/>
            </a:prstGeom>
            <a:noFill/>
            <a:ln w="9525">
              <a:noFill/>
            </a:ln>
          </p:spPr>
          <p:txBody>
            <a:bodyPr lIns="0" tIns="0" rIns="0" bIns="0"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I/O</a:t>
              </a:r>
              <a:r>
                <a:rPr lang="zh-CN" altLang="en-US" sz="2800" dirty="0">
                  <a:solidFill>
                    <a:srgbClr val="C00000"/>
                  </a:solidFill>
                  <a:latin typeface="Arial" panose="020B0604020202020204" pitchFamily="34" charset="0"/>
                  <a:ea typeface="宋体" panose="02010600030101010101" pitchFamily="2" charset="-122"/>
                </a:rPr>
                <a:t>总线</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23557" name="AutoShape 7"/>
            <p:cNvSpPr/>
            <p:nvPr/>
          </p:nvSpPr>
          <p:spPr>
            <a:xfrm>
              <a:off x="1670" y="1657"/>
              <a:ext cx="3600" cy="137"/>
            </a:xfrm>
            <a:prstGeom prst="leftRightArrow">
              <a:avLst>
                <a:gd name="adj1" fmla="val 50000"/>
                <a:gd name="adj2" fmla="val 76885"/>
              </a:avLst>
            </a:prstGeom>
            <a:solidFill>
              <a:schemeClr val="tx1"/>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3" name="Group 8"/>
          <p:cNvGrpSpPr/>
          <p:nvPr/>
        </p:nvGrpSpPr>
        <p:grpSpPr>
          <a:xfrm>
            <a:off x="1144588" y="3030538"/>
            <a:ext cx="661987" cy="1905000"/>
            <a:chOff x="687" y="2160"/>
            <a:chExt cx="417" cy="1200"/>
          </a:xfrm>
        </p:grpSpPr>
        <p:sp>
          <p:nvSpPr>
            <p:cNvPr id="23559" name="Rectangle 9"/>
            <p:cNvSpPr/>
            <p:nvPr/>
          </p:nvSpPr>
          <p:spPr>
            <a:xfrm>
              <a:off x="687" y="2313"/>
              <a:ext cx="273" cy="807"/>
            </a:xfrm>
            <a:prstGeom prst="rect">
              <a:avLst/>
            </a:prstGeom>
            <a:noFill/>
            <a:ln w="9525">
              <a:noFill/>
            </a:ln>
          </p:spPr>
          <p:txBody>
            <a:bodyPr lIns="0" tIns="0" rIns="0" bIns="0"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M</a:t>
              </a:r>
              <a:endParaRPr lang="en-US" altLang="zh-CN" sz="2800" dirty="0">
                <a:solidFill>
                  <a:srgbClr val="C00000"/>
                </a:solidFill>
                <a:latin typeface="Times New Roman" panose="02020603050405020304" pitchFamily="18" charset="0"/>
                <a:ea typeface="宋体" panose="02010600030101010101" pitchFamily="2" charset="-122"/>
              </a:endParaRPr>
            </a:p>
            <a:p>
              <a:r>
                <a:rPr lang="zh-CN" altLang="en-US" sz="2800" dirty="0">
                  <a:solidFill>
                    <a:srgbClr val="C00000"/>
                  </a:solidFill>
                  <a:latin typeface="Times New Roman" panose="02020603050405020304" pitchFamily="18" charset="0"/>
                  <a:ea typeface="宋体" panose="02010600030101010101" pitchFamily="2" charset="-122"/>
                </a:rPr>
                <a:t>总</a:t>
              </a:r>
              <a:endParaRPr lang="zh-CN" altLang="en-US" sz="2800" dirty="0">
                <a:solidFill>
                  <a:srgbClr val="C00000"/>
                </a:solidFill>
                <a:latin typeface="Times New Roman" panose="02020603050405020304" pitchFamily="18" charset="0"/>
                <a:ea typeface="宋体" panose="02010600030101010101" pitchFamily="2" charset="-122"/>
              </a:endParaRPr>
            </a:p>
            <a:p>
              <a:r>
                <a:rPr lang="zh-CN" altLang="en-US" sz="2800" dirty="0">
                  <a:solidFill>
                    <a:srgbClr val="C00000"/>
                  </a:solidFill>
                  <a:latin typeface="Times New Roman" panose="02020603050405020304" pitchFamily="18" charset="0"/>
                  <a:ea typeface="宋体" panose="02010600030101010101" pitchFamily="2" charset="-122"/>
                </a:rPr>
                <a:t>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23560" name="AutoShape 10"/>
            <p:cNvSpPr/>
            <p:nvPr/>
          </p:nvSpPr>
          <p:spPr>
            <a:xfrm>
              <a:off x="960" y="2160"/>
              <a:ext cx="144" cy="1200"/>
            </a:xfrm>
            <a:prstGeom prst="upDownArrow">
              <a:avLst>
                <a:gd name="adj1" fmla="val 50000"/>
                <a:gd name="adj2" fmla="val 97839"/>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4" name="Group 32"/>
          <p:cNvGrpSpPr/>
          <p:nvPr/>
        </p:nvGrpSpPr>
        <p:grpSpPr>
          <a:xfrm>
            <a:off x="903288" y="2420938"/>
            <a:ext cx="7532687" cy="3459162"/>
            <a:chOff x="535" y="1776"/>
            <a:chExt cx="4745" cy="2179"/>
          </a:xfrm>
        </p:grpSpPr>
        <p:grpSp>
          <p:nvGrpSpPr>
            <p:cNvPr id="23562" name="Group 31"/>
            <p:cNvGrpSpPr/>
            <p:nvPr/>
          </p:nvGrpSpPr>
          <p:grpSpPr>
            <a:xfrm>
              <a:off x="535" y="1776"/>
              <a:ext cx="4745" cy="2179"/>
              <a:chOff x="535" y="1776"/>
              <a:chExt cx="4745" cy="2179"/>
            </a:xfrm>
          </p:grpSpPr>
          <p:sp>
            <p:nvSpPr>
              <p:cNvPr id="23563" name="Rectangle 14"/>
              <p:cNvSpPr/>
              <p:nvPr/>
            </p:nvSpPr>
            <p:spPr>
              <a:xfrm>
                <a:off x="535" y="3360"/>
                <a:ext cx="1059" cy="595"/>
              </a:xfrm>
              <a:prstGeom prst="rect">
                <a:avLst/>
              </a:prstGeom>
              <a:noFill/>
              <a:ln w="38100" cap="flat" cmpd="sng">
                <a:solidFill>
                  <a:schemeClr val="tx1"/>
                </a:solidFill>
                <a:prstDash val="solid"/>
                <a:miter/>
                <a:headEnd type="none" w="med" len="med"/>
                <a:tailEnd type="none" w="med" len="med"/>
              </a:ln>
            </p:spPr>
            <p:txBody>
              <a:bodyPr tIns="262800" anchor="t" anchorCtr="1"/>
              <a:p>
                <a:r>
                  <a:rPr lang="zh-CN" altLang="en-US" sz="2400" dirty="0">
                    <a:latin typeface="Times New Roman" panose="02020603050405020304" pitchFamily="18" charset="0"/>
                    <a:ea typeface="宋体" panose="02010600030101010101" pitchFamily="2" charset="-122"/>
                  </a:rPr>
                  <a:t>主存 </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23564" name="Rectangle 15"/>
              <p:cNvSpPr/>
              <p:nvPr/>
            </p:nvSpPr>
            <p:spPr>
              <a:xfrm>
                <a:off x="1779" y="2448"/>
                <a:ext cx="934" cy="320"/>
              </a:xfrm>
              <a:prstGeom prst="rect">
                <a:avLst/>
              </a:prstGeom>
              <a:noFill/>
              <a:ln w="38100" cap="flat" cmpd="sng">
                <a:solidFill>
                  <a:schemeClr val="tx1"/>
                </a:solidFill>
                <a:prstDash val="solid"/>
                <a:miter/>
                <a:headEnd type="none" w="med" len="med"/>
                <a:tailEnd type="none" w="med" len="med"/>
              </a:ln>
            </p:spPr>
            <p:txBody>
              <a:bodyPr anchor="t" anchorCtr="1"/>
              <a:p>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23565" name="Freeform 16"/>
              <p:cNvSpPr/>
              <p:nvPr/>
            </p:nvSpPr>
            <p:spPr>
              <a:xfrm>
                <a:off x="2205" y="1776"/>
                <a:ext cx="147" cy="672"/>
              </a:xfrm>
              <a:custGeom>
                <a:avLst/>
                <a:gdLst/>
                <a:ahLst/>
                <a:cxnLst>
                  <a:cxn ang="0">
                    <a:pos x="105" y="0"/>
                  </a:cxn>
                  <a:cxn ang="0">
                    <a:pos x="205" y="839"/>
                  </a:cxn>
                  <a:cxn ang="0">
                    <a:pos x="153" y="839"/>
                  </a:cxn>
                  <a:cxn ang="0">
                    <a:pos x="153" y="3365"/>
                  </a:cxn>
                  <a:cxn ang="0">
                    <a:pos x="205" y="3365"/>
                  </a:cxn>
                  <a:cxn ang="0">
                    <a:pos x="105" y="4206"/>
                  </a:cxn>
                  <a:cxn ang="0">
                    <a:pos x="0" y="3365"/>
                  </a:cxn>
                  <a:cxn ang="0">
                    <a:pos x="51" y="3365"/>
                  </a:cxn>
                  <a:cxn ang="0">
                    <a:pos x="51" y="839"/>
                  </a:cxn>
                  <a:cxn ang="0">
                    <a:pos x="0" y="839"/>
                  </a:cxn>
                  <a:cxn ang="0">
                    <a:pos x="105"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3566" name="Freeform 17"/>
              <p:cNvSpPr/>
              <p:nvPr/>
            </p:nvSpPr>
            <p:spPr>
              <a:xfrm>
                <a:off x="2205" y="2784"/>
                <a:ext cx="147" cy="576"/>
              </a:xfrm>
              <a:custGeom>
                <a:avLst/>
                <a:gdLst/>
                <a:ahLst/>
                <a:cxnLst>
                  <a:cxn ang="0">
                    <a:pos x="105" y="0"/>
                  </a:cxn>
                  <a:cxn ang="0">
                    <a:pos x="205" y="408"/>
                  </a:cxn>
                  <a:cxn ang="0">
                    <a:pos x="153" y="408"/>
                  </a:cxn>
                  <a:cxn ang="0">
                    <a:pos x="153" y="1624"/>
                  </a:cxn>
                  <a:cxn ang="0">
                    <a:pos x="205" y="1624"/>
                  </a:cxn>
                  <a:cxn ang="0">
                    <a:pos x="105" y="2026"/>
                  </a:cxn>
                  <a:cxn ang="0">
                    <a:pos x="0" y="1624"/>
                  </a:cxn>
                  <a:cxn ang="0">
                    <a:pos x="51" y="1624"/>
                  </a:cxn>
                  <a:cxn ang="0">
                    <a:pos x="51" y="408"/>
                  </a:cxn>
                  <a:cxn ang="0">
                    <a:pos x="0" y="408"/>
                  </a:cxn>
                  <a:cxn ang="0">
                    <a:pos x="105"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3567" name="Rectangle 18"/>
              <p:cNvSpPr/>
              <p:nvPr/>
            </p:nvSpPr>
            <p:spPr>
              <a:xfrm>
                <a:off x="1779" y="3360"/>
                <a:ext cx="934" cy="595"/>
              </a:xfrm>
              <a:prstGeom prst="rect">
                <a:avLst/>
              </a:prstGeom>
              <a:noFill/>
              <a:ln w="38100" cap="flat" cmpd="sng">
                <a:solidFill>
                  <a:schemeClr val="tx1"/>
                </a:solidFill>
                <a:prstDash val="solid"/>
                <a:miter/>
                <a:headEnd type="none" w="med" len="med"/>
                <a:tailEnd type="none" w="med" len="med"/>
              </a:ln>
            </p:spPr>
            <p:txBody>
              <a:bodyPr anchor="t" anchorCtr="1"/>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设备1</a:t>
                </a:r>
                <a:endParaRPr lang="zh-CN" altLang="en-US" sz="2400" dirty="0">
                  <a:latin typeface="Times New Roman" panose="02020603050405020304" pitchFamily="18" charset="0"/>
                  <a:ea typeface="宋体" panose="02010600030101010101" pitchFamily="2" charset="-122"/>
                </a:endParaRPr>
              </a:p>
            </p:txBody>
          </p:sp>
          <p:sp>
            <p:nvSpPr>
              <p:cNvPr id="23568" name="Rectangle 19"/>
              <p:cNvSpPr/>
              <p:nvPr/>
            </p:nvSpPr>
            <p:spPr>
              <a:xfrm>
                <a:off x="2954" y="3360"/>
                <a:ext cx="934" cy="595"/>
              </a:xfrm>
              <a:prstGeom prst="rect">
                <a:avLst/>
              </a:prstGeom>
              <a:noFill/>
              <a:ln w="38100" cap="flat" cmpd="sng">
                <a:solidFill>
                  <a:schemeClr val="tx1"/>
                </a:solidFill>
                <a:prstDash val="solid"/>
                <a:miter/>
                <a:headEnd type="none" w="med" len="med"/>
                <a:tailEnd type="none" w="med" len="med"/>
              </a:ln>
            </p:spPr>
            <p:txBody>
              <a:bodyPr anchor="t" anchorCtr="1"/>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设备2</a:t>
                </a:r>
                <a:endParaRPr lang="zh-CN" altLang="en-US" sz="2400" dirty="0">
                  <a:latin typeface="Times New Roman" panose="02020603050405020304" pitchFamily="18" charset="0"/>
                  <a:ea typeface="宋体" panose="02010600030101010101" pitchFamily="2" charset="-122"/>
                </a:endParaRPr>
              </a:p>
            </p:txBody>
          </p:sp>
          <p:sp>
            <p:nvSpPr>
              <p:cNvPr id="23569" name="Freeform 20"/>
              <p:cNvSpPr/>
              <p:nvPr/>
            </p:nvSpPr>
            <p:spPr>
              <a:xfrm>
                <a:off x="3357" y="1776"/>
                <a:ext cx="147" cy="672"/>
              </a:xfrm>
              <a:custGeom>
                <a:avLst/>
                <a:gdLst/>
                <a:ahLst/>
                <a:cxnLst>
                  <a:cxn ang="0">
                    <a:pos x="105" y="0"/>
                  </a:cxn>
                  <a:cxn ang="0">
                    <a:pos x="205" y="839"/>
                  </a:cxn>
                  <a:cxn ang="0">
                    <a:pos x="153" y="839"/>
                  </a:cxn>
                  <a:cxn ang="0">
                    <a:pos x="153" y="3365"/>
                  </a:cxn>
                  <a:cxn ang="0">
                    <a:pos x="205" y="3365"/>
                  </a:cxn>
                  <a:cxn ang="0">
                    <a:pos x="105" y="4206"/>
                  </a:cxn>
                  <a:cxn ang="0">
                    <a:pos x="0" y="3365"/>
                  </a:cxn>
                  <a:cxn ang="0">
                    <a:pos x="51" y="3365"/>
                  </a:cxn>
                  <a:cxn ang="0">
                    <a:pos x="51" y="839"/>
                  </a:cxn>
                  <a:cxn ang="0">
                    <a:pos x="0" y="839"/>
                  </a:cxn>
                  <a:cxn ang="0">
                    <a:pos x="105"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3570" name="Freeform 21"/>
              <p:cNvSpPr/>
              <p:nvPr/>
            </p:nvSpPr>
            <p:spPr>
              <a:xfrm>
                <a:off x="3357" y="2784"/>
                <a:ext cx="147" cy="576"/>
              </a:xfrm>
              <a:custGeom>
                <a:avLst/>
                <a:gdLst/>
                <a:ahLst/>
                <a:cxnLst>
                  <a:cxn ang="0">
                    <a:pos x="105" y="0"/>
                  </a:cxn>
                  <a:cxn ang="0">
                    <a:pos x="205" y="408"/>
                  </a:cxn>
                  <a:cxn ang="0">
                    <a:pos x="153" y="408"/>
                  </a:cxn>
                  <a:cxn ang="0">
                    <a:pos x="153" y="1624"/>
                  </a:cxn>
                  <a:cxn ang="0">
                    <a:pos x="205" y="1624"/>
                  </a:cxn>
                  <a:cxn ang="0">
                    <a:pos x="105" y="2026"/>
                  </a:cxn>
                  <a:cxn ang="0">
                    <a:pos x="0" y="1624"/>
                  </a:cxn>
                  <a:cxn ang="0">
                    <a:pos x="51" y="1624"/>
                  </a:cxn>
                  <a:cxn ang="0">
                    <a:pos x="51" y="408"/>
                  </a:cxn>
                  <a:cxn ang="0">
                    <a:pos x="0" y="408"/>
                  </a:cxn>
                  <a:cxn ang="0">
                    <a:pos x="105"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3571" name="Rectangle 22"/>
              <p:cNvSpPr/>
              <p:nvPr/>
            </p:nvSpPr>
            <p:spPr>
              <a:xfrm>
                <a:off x="4035" y="2448"/>
                <a:ext cx="237" cy="233"/>
              </a:xfrm>
              <a:prstGeom prst="rect">
                <a:avLst/>
              </a:prstGeom>
              <a:noFill/>
              <a:ln w="38100">
                <a:noFill/>
              </a:ln>
            </p:spPr>
            <p:txBody>
              <a:bodyPr lIns="0" tIns="0" rIns="0" bIns="0"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23572" name="Freeform 23"/>
              <p:cNvSpPr/>
              <p:nvPr/>
            </p:nvSpPr>
            <p:spPr>
              <a:xfrm>
                <a:off x="4749" y="1776"/>
                <a:ext cx="147" cy="672"/>
              </a:xfrm>
              <a:custGeom>
                <a:avLst/>
                <a:gdLst/>
                <a:ahLst/>
                <a:cxnLst>
                  <a:cxn ang="0">
                    <a:pos x="105" y="0"/>
                  </a:cxn>
                  <a:cxn ang="0">
                    <a:pos x="205" y="839"/>
                  </a:cxn>
                  <a:cxn ang="0">
                    <a:pos x="153" y="839"/>
                  </a:cxn>
                  <a:cxn ang="0">
                    <a:pos x="153" y="3365"/>
                  </a:cxn>
                  <a:cxn ang="0">
                    <a:pos x="205" y="3365"/>
                  </a:cxn>
                  <a:cxn ang="0">
                    <a:pos x="105" y="4206"/>
                  </a:cxn>
                  <a:cxn ang="0">
                    <a:pos x="0" y="3365"/>
                  </a:cxn>
                  <a:cxn ang="0">
                    <a:pos x="51" y="3365"/>
                  </a:cxn>
                  <a:cxn ang="0">
                    <a:pos x="51" y="839"/>
                  </a:cxn>
                  <a:cxn ang="0">
                    <a:pos x="0" y="839"/>
                  </a:cxn>
                  <a:cxn ang="0">
                    <a:pos x="105"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3573" name="Freeform 24"/>
              <p:cNvSpPr/>
              <p:nvPr/>
            </p:nvSpPr>
            <p:spPr>
              <a:xfrm>
                <a:off x="4749" y="2784"/>
                <a:ext cx="147" cy="576"/>
              </a:xfrm>
              <a:custGeom>
                <a:avLst/>
                <a:gdLst/>
                <a:ahLst/>
                <a:cxnLst>
                  <a:cxn ang="0">
                    <a:pos x="105" y="0"/>
                  </a:cxn>
                  <a:cxn ang="0">
                    <a:pos x="205" y="408"/>
                  </a:cxn>
                  <a:cxn ang="0">
                    <a:pos x="153" y="408"/>
                  </a:cxn>
                  <a:cxn ang="0">
                    <a:pos x="153" y="1624"/>
                  </a:cxn>
                  <a:cxn ang="0">
                    <a:pos x="205" y="1624"/>
                  </a:cxn>
                  <a:cxn ang="0">
                    <a:pos x="105" y="2026"/>
                  </a:cxn>
                  <a:cxn ang="0">
                    <a:pos x="0" y="1624"/>
                  </a:cxn>
                  <a:cxn ang="0">
                    <a:pos x="51" y="1624"/>
                  </a:cxn>
                  <a:cxn ang="0">
                    <a:pos x="51" y="408"/>
                  </a:cxn>
                  <a:cxn ang="0">
                    <a:pos x="0" y="408"/>
                  </a:cxn>
                  <a:cxn ang="0">
                    <a:pos x="105"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3574" name="Rectangle 25"/>
              <p:cNvSpPr/>
              <p:nvPr/>
            </p:nvSpPr>
            <p:spPr>
              <a:xfrm>
                <a:off x="4035" y="3523"/>
                <a:ext cx="237" cy="233"/>
              </a:xfrm>
              <a:prstGeom prst="rect">
                <a:avLst/>
              </a:prstGeom>
              <a:noFill/>
              <a:ln w="38100">
                <a:noFill/>
              </a:ln>
            </p:spPr>
            <p:txBody>
              <a:bodyPr lIns="0" tIns="0" rIns="0" bIns="0"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23575" name="Rectangle 26"/>
              <p:cNvSpPr/>
              <p:nvPr/>
            </p:nvSpPr>
            <p:spPr>
              <a:xfrm>
                <a:off x="2954" y="2448"/>
                <a:ext cx="934" cy="320"/>
              </a:xfrm>
              <a:prstGeom prst="rect">
                <a:avLst/>
              </a:prstGeom>
              <a:noFill/>
              <a:ln w="38100" cap="flat" cmpd="sng">
                <a:solidFill>
                  <a:schemeClr val="tx1"/>
                </a:solidFill>
                <a:prstDash val="solid"/>
                <a:miter/>
                <a:headEnd type="none" w="med" len="med"/>
                <a:tailEnd type="none" w="med" len="med"/>
              </a:ln>
            </p:spPr>
            <p:txBody>
              <a:bodyPr anchor="t" anchorCtr="1"/>
              <a:p>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23576" name="Rectangle 27"/>
              <p:cNvSpPr/>
              <p:nvPr/>
            </p:nvSpPr>
            <p:spPr>
              <a:xfrm>
                <a:off x="4346" y="2448"/>
                <a:ext cx="934" cy="320"/>
              </a:xfrm>
              <a:prstGeom prst="rect">
                <a:avLst/>
              </a:prstGeom>
              <a:noFill/>
              <a:ln w="38100" cap="flat" cmpd="sng">
                <a:solidFill>
                  <a:schemeClr val="tx1"/>
                </a:solidFill>
                <a:prstDash val="solid"/>
                <a:miter/>
                <a:headEnd type="none" w="med" len="med"/>
                <a:tailEnd type="none" w="med" len="med"/>
              </a:ln>
            </p:spPr>
            <p:txBody>
              <a:bodyPr anchor="t" anchorCtr="1"/>
              <a:p>
                <a:r>
                  <a:rPr lang="en-US" altLang="zh-CN" sz="2400" dirty="0">
                    <a:latin typeface="Times New Roman" panose="02020603050405020304" pitchFamily="18" charset="0"/>
                    <a:ea typeface="宋体" panose="02010600030101010101" pitchFamily="2" charset="-122"/>
                  </a:rPr>
                  <a:t>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grpSp>
        <p:sp>
          <p:nvSpPr>
            <p:cNvPr id="23577" name="Rectangle 28"/>
            <p:cNvSpPr/>
            <p:nvPr/>
          </p:nvSpPr>
          <p:spPr>
            <a:xfrm>
              <a:off x="4346" y="3360"/>
              <a:ext cx="934" cy="595"/>
            </a:xfrm>
            <a:prstGeom prst="rect">
              <a:avLst/>
            </a:prstGeom>
            <a:noFill/>
            <a:ln w="38100" cap="flat" cmpd="sng">
              <a:solidFill>
                <a:schemeClr val="tx1"/>
              </a:solidFill>
              <a:prstDash val="solid"/>
              <a:miter/>
              <a:headEnd type="none" w="med" len="med"/>
              <a:tailEnd type="none" w="med" len="med"/>
            </a:ln>
          </p:spPr>
          <p:txBody>
            <a:bodyPr anchor="t" anchorCtr="1"/>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a:t>
              </a:r>
              <a:r>
                <a:rPr lang="en-US" altLang="zh-CN" sz="2400" i="1" dirty="0">
                  <a:latin typeface="Times New Roman" panose="02020603050405020304" pitchFamily="18" charset="0"/>
                  <a:ea typeface="宋体" panose="02010600030101010101" pitchFamily="2" charset="-122"/>
                </a:rPr>
                <a:t>n</a:t>
              </a:r>
              <a:endParaRPr lang="en-US" altLang="zh-CN" sz="2400" i="1" dirty="0">
                <a:latin typeface="Times New Roman" panose="02020603050405020304" pitchFamily="18" charset="0"/>
                <a:ea typeface="宋体" panose="02010600030101010101" pitchFamily="2" charset="-122"/>
              </a:endParaRPr>
            </a:p>
          </p:txBody>
        </p:sp>
      </p:grpSp>
      <p:sp>
        <p:nvSpPr>
          <p:cNvPr id="23578" name="矩形 8"/>
          <p:cNvSpPr/>
          <p:nvPr/>
        </p:nvSpPr>
        <p:spPr>
          <a:xfrm>
            <a:off x="7943850" y="184150"/>
            <a:ext cx="684213"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1026"/>
          <p:cNvSpPr>
            <a:spLocks noGrp="1"/>
          </p:cNvSpPr>
          <p:nvPr>
            <p:ph type="title"/>
          </p:nvPr>
        </p:nvSpPr>
        <p:spPr>
          <a:xfrm>
            <a:off x="1236663" y="622300"/>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以存储器为中心的双总线结构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89123" name="Rectangle 1027"/>
          <p:cNvSpPr>
            <a:spLocks noGrp="1"/>
          </p:cNvSpPr>
          <p:nvPr>
            <p:ph idx="1"/>
          </p:nvPr>
        </p:nvSpPr>
        <p:spPr>
          <a:xfrm>
            <a:off x="1185863" y="2447925"/>
            <a:ext cx="6845300" cy="2033588"/>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在单总线基础上，单独建立一条</a:t>
            </a:r>
            <a:r>
              <a:rPr lang="en-US" altLang="zh-CN" dirty="0">
                <a:solidFill>
                  <a:srgbClr val="2709BB"/>
                </a:solidFill>
                <a:latin typeface="楷体_GB2312" pitchFamily="49" charset="-122"/>
                <a:ea typeface="微软雅黑 Light" panose="020B0502040204020203" pitchFamily="34" charset="-122"/>
                <a:cs typeface="+mn-cs"/>
              </a:rPr>
              <a:t>CPU</a:t>
            </a:r>
            <a:r>
              <a:rPr lang="zh-CN" altLang="en-US" dirty="0">
                <a:solidFill>
                  <a:srgbClr val="2709BB"/>
                </a:solidFill>
                <a:latin typeface="楷体_GB2312" pitchFamily="49" charset="-122"/>
                <a:ea typeface="微软雅黑 Light" panose="020B0502040204020203" pitchFamily="34" charset="-122"/>
                <a:cs typeface="+mn-cs"/>
              </a:rPr>
              <a:t>与主存之间的存储总线。</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这组总线速度高，这样既提高了传输效率，又减轻了系统总线的负担。</a:t>
            </a:r>
            <a:endParaRPr lang="zh-CN" altLang="en-US" dirty="0">
              <a:solidFill>
                <a:srgbClr val="2709BB"/>
              </a:solidFill>
              <a:latin typeface="楷体_GB2312" pitchFamily="49" charset="-122"/>
              <a:ea typeface="微软雅黑 Light" panose="020B0502040204020203" pitchFamily="34" charset="-122"/>
              <a:cs typeface="+mn-cs"/>
            </a:endParaRPr>
          </a:p>
        </p:txBody>
      </p:sp>
      <p:sp>
        <p:nvSpPr>
          <p:cNvPr id="24579" name="矩形 8"/>
          <p:cNvSpPr/>
          <p:nvPr/>
        </p:nvSpPr>
        <p:spPr>
          <a:xfrm>
            <a:off x="8261350" y="147638"/>
            <a:ext cx="684213"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23"/>
                                        </p:tgtEl>
                                        <p:attrNameLst>
                                          <p:attrName>style.visibility</p:attrName>
                                        </p:attrNameLst>
                                      </p:cBhvr>
                                      <p:to>
                                        <p:strVal val="visible"/>
                                      </p:to>
                                    </p:set>
                                    <p:animEffect transition="in" filter="blinds(horizontal)">
                                      <p:cBhvr>
                                        <p:cTn id="7" dur="500"/>
                                        <p:tgtEl>
                                          <p:spTgt spid="3891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9123">
                                            <p:txEl>
                                              <p:charRg st="0" end="29"/>
                                            </p:txEl>
                                          </p:spTgt>
                                        </p:tgtEl>
                                        <p:attrNameLst>
                                          <p:attrName>style.visibility</p:attrName>
                                        </p:attrNameLst>
                                      </p:cBhvr>
                                      <p:to>
                                        <p:strVal val="visible"/>
                                      </p:to>
                                    </p:set>
                                    <p:animEffect transition="in" filter="blinds(horizontal)">
                                      <p:cBhvr>
                                        <p:cTn id="10" dur="500"/>
                                        <p:tgtEl>
                                          <p:spTgt spid="389123">
                                            <p:txEl>
                                              <p:charRg st="0" end="2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9123">
                                            <p:txEl>
                                              <p:charRg st="29" end="61"/>
                                            </p:txEl>
                                          </p:spTgt>
                                        </p:tgtEl>
                                        <p:attrNameLst>
                                          <p:attrName>style.visibility</p:attrName>
                                        </p:attrNameLst>
                                      </p:cBhvr>
                                      <p:to>
                                        <p:strVal val="visible"/>
                                      </p:to>
                                    </p:set>
                                    <p:animEffect transition="in" filter="blinds(horizontal)">
                                      <p:cBhvr>
                                        <p:cTn id="15" dur="500"/>
                                        <p:tgtEl>
                                          <p:spTgt spid="389123">
                                            <p:txEl>
                                              <p:charRg st="29"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1026"/>
          <p:cNvSpPr>
            <a:spLocks noGrp="1"/>
          </p:cNvSpPr>
          <p:nvPr>
            <p:ph type="title"/>
          </p:nvPr>
        </p:nvSpPr>
        <p:spPr>
          <a:xfrm>
            <a:off x="1263650" y="649288"/>
            <a:ext cx="7696200" cy="762000"/>
          </a:xfrm>
          <a:ln/>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以存储器为中心的双总线结构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3"/>
          <p:cNvGrpSpPr/>
          <p:nvPr/>
        </p:nvGrpSpPr>
        <p:grpSpPr>
          <a:xfrm>
            <a:off x="381000" y="1562100"/>
            <a:ext cx="8382000" cy="685800"/>
            <a:chOff x="288" y="1200"/>
            <a:chExt cx="5280" cy="432"/>
          </a:xfrm>
        </p:grpSpPr>
        <p:sp>
          <p:nvSpPr>
            <p:cNvPr id="25603" name="Rectangle 4"/>
            <p:cNvSpPr/>
            <p:nvPr/>
          </p:nvSpPr>
          <p:spPr>
            <a:xfrm>
              <a:off x="2526" y="1200"/>
              <a:ext cx="1458" cy="269"/>
            </a:xfrm>
            <a:prstGeom prst="rect">
              <a:avLst/>
            </a:prstGeom>
            <a:noFill/>
            <a:ln w="9525">
              <a:noFill/>
            </a:ln>
          </p:spPr>
          <p:txBody>
            <a:bodyPr lIns="0" tIns="0" rIns="0" bIns="0" anchor="t" anchorCtr="0">
              <a:spAutoFit/>
            </a:bodyPr>
            <a:p>
              <a:r>
                <a:rPr lang="zh-CN" altLang="en-US" sz="2800" dirty="0">
                  <a:solidFill>
                    <a:srgbClr val="C00000"/>
                  </a:solidFill>
                  <a:latin typeface="Arial" panose="020B0604020202020204" pitchFamily="34" charset="0"/>
                  <a:ea typeface="宋体" panose="02010600030101010101" pitchFamily="2" charset="-122"/>
                </a:rPr>
                <a:t>系统总线</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25604" name="Freeform 5"/>
            <p:cNvSpPr/>
            <p:nvPr/>
          </p:nvSpPr>
          <p:spPr>
            <a:xfrm>
              <a:off x="288" y="1488"/>
              <a:ext cx="5280" cy="144"/>
            </a:xfrm>
            <a:custGeom>
              <a:avLst/>
              <a:gdLst/>
              <a:ahLst/>
              <a:cxnLst>
                <a:cxn ang="0">
                  <a:pos x="0" y="60"/>
                </a:cxn>
                <a:cxn ang="0">
                  <a:pos x="572" y="122"/>
                </a:cxn>
                <a:cxn ang="0">
                  <a:pos x="572" y="103"/>
                </a:cxn>
                <a:cxn ang="0">
                  <a:pos x="12011" y="103"/>
                </a:cxn>
                <a:cxn ang="0">
                  <a:pos x="12011" y="122"/>
                </a:cxn>
                <a:cxn ang="0">
                  <a:pos x="12575" y="60"/>
                </a:cxn>
                <a:cxn ang="0">
                  <a:pos x="12011" y="0"/>
                </a:cxn>
                <a:cxn ang="0">
                  <a:pos x="12011" y="18"/>
                </a:cxn>
                <a:cxn ang="0">
                  <a:pos x="572" y="18"/>
                </a:cxn>
                <a:cxn ang="0">
                  <a:pos x="572" y="0"/>
                </a:cxn>
                <a:cxn ang="0">
                  <a:pos x="0" y="60"/>
                </a:cxn>
              </a:cxnLst>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tx1"/>
            </a:solidFill>
            <a:ln w="17463" cap="flat" cmpd="sng">
              <a:solidFill>
                <a:schemeClr val="tx1"/>
              </a:solidFill>
              <a:prstDash val="solid"/>
              <a:round/>
              <a:headEnd type="none" w="med" len="med"/>
              <a:tailEnd type="none" w="med" len="med"/>
            </a:ln>
          </p:spPr>
          <p:txBody>
            <a:bodyPr/>
            <a:p>
              <a:endParaRPr lang="zh-CN" altLang="en-US"/>
            </a:p>
          </p:txBody>
        </p:sp>
      </p:grpSp>
      <p:sp>
        <p:nvSpPr>
          <p:cNvPr id="31" name="Rectangle 6"/>
          <p:cNvSpPr/>
          <p:nvPr/>
        </p:nvSpPr>
        <p:spPr>
          <a:xfrm>
            <a:off x="3886200" y="3417888"/>
            <a:ext cx="1143000" cy="262255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Times New Roman" panose="02020603050405020304" pitchFamily="18" charset="0"/>
              <a:ea typeface="宋体" panose="02010600030101010101" pitchFamily="2" charset="-122"/>
            </a:endParaRPr>
          </a:p>
          <a:p>
            <a:endParaRPr lang="en-US" altLang="zh-CN" sz="32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主存</a:t>
            </a:r>
            <a:endParaRPr lang="zh-CN" altLang="en-US" sz="2800" dirty="0">
              <a:latin typeface="Times New Roman" panose="02020603050405020304" pitchFamily="18" charset="0"/>
              <a:ea typeface="宋体" panose="02010600030101010101" pitchFamily="2" charset="-122"/>
            </a:endParaRPr>
          </a:p>
        </p:txBody>
      </p:sp>
      <p:sp>
        <p:nvSpPr>
          <p:cNvPr id="32" name="Freeform 7"/>
          <p:cNvSpPr/>
          <p:nvPr/>
        </p:nvSpPr>
        <p:spPr>
          <a:xfrm>
            <a:off x="4267200" y="2220913"/>
            <a:ext cx="327025" cy="116998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0" y="2147483647"/>
              </a:cxn>
              <a:cxn ang="0">
                <a:pos x="2147483647" y="0"/>
              </a:cxn>
            </a:cxnLst>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nvGrpSpPr>
          <p:cNvPr id="3" name="Group 8"/>
          <p:cNvGrpSpPr/>
          <p:nvPr/>
        </p:nvGrpSpPr>
        <p:grpSpPr>
          <a:xfrm>
            <a:off x="609600" y="2247900"/>
            <a:ext cx="8229600" cy="3792538"/>
            <a:chOff x="384" y="1536"/>
            <a:chExt cx="5184" cy="2389"/>
          </a:xfrm>
        </p:grpSpPr>
        <p:grpSp>
          <p:nvGrpSpPr>
            <p:cNvPr id="25608" name="Group 9"/>
            <p:cNvGrpSpPr/>
            <p:nvPr/>
          </p:nvGrpSpPr>
          <p:grpSpPr>
            <a:xfrm>
              <a:off x="384" y="1536"/>
              <a:ext cx="719" cy="2389"/>
              <a:chOff x="432" y="1632"/>
              <a:chExt cx="719" cy="2389"/>
            </a:xfrm>
          </p:grpSpPr>
          <p:sp>
            <p:nvSpPr>
              <p:cNvPr id="25609" name="Rectangle 10"/>
              <p:cNvSpPr/>
              <p:nvPr/>
            </p:nvSpPr>
            <p:spPr>
              <a:xfrm>
                <a:off x="432" y="2369"/>
                <a:ext cx="719" cy="165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Times New Roman" panose="02020603050405020304" pitchFamily="18" charset="0"/>
                  <a:ea typeface="宋体" panose="02010600030101010101" pitchFamily="2" charset="-122"/>
                </a:endParaRPr>
              </a:p>
              <a:p>
                <a:endParaRPr lang="zh-CN" altLang="en-US" sz="32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CPU</a:t>
                </a:r>
                <a:endParaRPr lang="en-US" altLang="zh-CN" sz="2800" dirty="0">
                  <a:latin typeface="Times New Roman" panose="02020603050405020304" pitchFamily="18" charset="0"/>
                  <a:ea typeface="宋体" panose="02010600030101010101" pitchFamily="2" charset="-122"/>
                </a:endParaRPr>
              </a:p>
            </p:txBody>
          </p:sp>
          <p:sp>
            <p:nvSpPr>
              <p:cNvPr id="25610" name="Freeform 11"/>
              <p:cNvSpPr/>
              <p:nvPr/>
            </p:nvSpPr>
            <p:spPr>
              <a:xfrm>
                <a:off x="672" y="1632"/>
                <a:ext cx="206" cy="737"/>
              </a:xfrm>
              <a:custGeom>
                <a:avLst/>
                <a:gdLst/>
                <a:ahLst/>
                <a:cxnLst>
                  <a:cxn ang="0">
                    <a:pos x="986" y="0"/>
                  </a:cxn>
                  <a:cxn ang="0">
                    <a:pos x="2004" y="1838"/>
                  </a:cxn>
                  <a:cxn ang="0">
                    <a:pos x="1503" y="1838"/>
                  </a:cxn>
                  <a:cxn ang="0">
                    <a:pos x="1503" y="7563"/>
                  </a:cxn>
                  <a:cxn ang="0">
                    <a:pos x="2004" y="7563"/>
                  </a:cxn>
                  <a:cxn ang="0">
                    <a:pos x="986" y="9420"/>
                  </a:cxn>
                  <a:cxn ang="0">
                    <a:pos x="0" y="7563"/>
                  </a:cxn>
                  <a:cxn ang="0">
                    <a:pos x="487" y="7563"/>
                  </a:cxn>
                  <a:cxn ang="0">
                    <a:pos x="487" y="1838"/>
                  </a:cxn>
                  <a:cxn ang="0">
                    <a:pos x="0" y="1838"/>
                  </a:cxn>
                  <a:cxn ang="0">
                    <a:pos x="986" y="0"/>
                  </a:cxn>
                </a:cxnLst>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grpSp>
        <p:sp>
          <p:nvSpPr>
            <p:cNvPr id="25611" name="Rectangle 12"/>
            <p:cNvSpPr/>
            <p:nvPr/>
          </p:nvSpPr>
          <p:spPr>
            <a:xfrm>
              <a:off x="3360" y="2266"/>
              <a:ext cx="934" cy="32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25612" name="Freeform 13"/>
            <p:cNvSpPr/>
            <p:nvPr/>
          </p:nvSpPr>
          <p:spPr>
            <a:xfrm>
              <a:off x="3744" y="1536"/>
              <a:ext cx="192" cy="730"/>
            </a:xfrm>
            <a:custGeom>
              <a:avLst/>
              <a:gdLst/>
              <a:ahLst/>
              <a:cxnLst>
                <a:cxn ang="0">
                  <a:pos x="677" y="0"/>
                </a:cxn>
                <a:cxn ang="0">
                  <a:pos x="1334" y="1498"/>
                </a:cxn>
                <a:cxn ang="0">
                  <a:pos x="1001" y="1498"/>
                </a:cxn>
                <a:cxn ang="0">
                  <a:pos x="1001" y="6007"/>
                </a:cxn>
                <a:cxn ang="0">
                  <a:pos x="1334" y="6007"/>
                </a:cxn>
                <a:cxn ang="0">
                  <a:pos x="677" y="7512"/>
                </a:cxn>
                <a:cxn ang="0">
                  <a:pos x="0" y="6007"/>
                </a:cxn>
                <a:cxn ang="0">
                  <a:pos x="332" y="6007"/>
                </a:cxn>
                <a:cxn ang="0">
                  <a:pos x="332" y="1498"/>
                </a:cxn>
                <a:cxn ang="0">
                  <a:pos x="0" y="1498"/>
                </a:cxn>
                <a:cxn ang="0">
                  <a:pos x="677"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5613" name="Freeform 14"/>
            <p:cNvSpPr/>
            <p:nvPr/>
          </p:nvSpPr>
          <p:spPr>
            <a:xfrm>
              <a:off x="3761" y="2632"/>
              <a:ext cx="175" cy="626"/>
            </a:xfrm>
            <a:custGeom>
              <a:avLst/>
              <a:gdLst/>
              <a:ahLst/>
              <a:cxnLst>
                <a:cxn ang="0">
                  <a:pos x="355" y="0"/>
                </a:cxn>
                <a:cxn ang="0">
                  <a:pos x="696" y="733"/>
                </a:cxn>
                <a:cxn ang="0">
                  <a:pos x="522" y="733"/>
                </a:cxn>
                <a:cxn ang="0">
                  <a:pos x="522" y="2909"/>
                </a:cxn>
                <a:cxn ang="0">
                  <a:pos x="696" y="2909"/>
                </a:cxn>
                <a:cxn ang="0">
                  <a:pos x="355" y="3631"/>
                </a:cxn>
                <a:cxn ang="0">
                  <a:pos x="0" y="2909"/>
                </a:cxn>
                <a:cxn ang="0">
                  <a:pos x="174" y="2909"/>
                </a:cxn>
                <a:cxn ang="0">
                  <a:pos x="174" y="733"/>
                </a:cxn>
                <a:cxn ang="0">
                  <a:pos x="0" y="733"/>
                </a:cxn>
                <a:cxn ang="0">
                  <a:pos x="355"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5614" name="Rectangle 15"/>
            <p:cNvSpPr/>
            <p:nvPr/>
          </p:nvSpPr>
          <p:spPr>
            <a:xfrm>
              <a:off x="3360" y="3289"/>
              <a:ext cx="934" cy="59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设备1</a:t>
              </a:r>
              <a:endParaRPr lang="zh-CN" altLang="en-US" sz="2400" dirty="0">
                <a:latin typeface="Times New Roman" panose="02020603050405020304" pitchFamily="18" charset="0"/>
                <a:ea typeface="宋体" panose="02010600030101010101" pitchFamily="2" charset="-122"/>
              </a:endParaRPr>
            </a:p>
          </p:txBody>
        </p:sp>
        <p:sp>
          <p:nvSpPr>
            <p:cNvPr id="25615" name="Rectangle 16"/>
            <p:cNvSpPr/>
            <p:nvPr/>
          </p:nvSpPr>
          <p:spPr>
            <a:xfrm>
              <a:off x="4368" y="2266"/>
              <a:ext cx="194" cy="233"/>
            </a:xfrm>
            <a:prstGeom prst="rect">
              <a:avLst/>
            </a:prstGeom>
            <a:noFill/>
            <a:ln w="38100">
              <a:noFill/>
            </a:ln>
          </p:spPr>
          <p:txBody>
            <a:bodyPr wrap="none" lIns="0" tIns="0" rIns="0" bIns="0"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25616" name="Rectangle 17"/>
            <p:cNvSpPr/>
            <p:nvPr/>
          </p:nvSpPr>
          <p:spPr>
            <a:xfrm>
              <a:off x="4634" y="3289"/>
              <a:ext cx="934" cy="594"/>
            </a:xfrm>
            <a:prstGeom prst="rect">
              <a:avLst/>
            </a:prstGeom>
            <a:noFill/>
            <a:ln w="38100" cap="flat" cmpd="sng">
              <a:solidFill>
                <a:schemeClr val="tx1"/>
              </a:solidFill>
              <a:prstDash val="solid"/>
              <a:miter/>
              <a:headEnd type="none" w="med" len="med"/>
              <a:tailEnd type="none" w="med" len="med"/>
            </a:ln>
          </p:spPr>
          <p:txBody>
            <a:bodyPr anchor="t" anchorCtr="0"/>
            <a:p>
              <a:r>
                <a:rPr lang="zh-CN" altLang="en-US" sz="2800" dirty="0">
                  <a:latin typeface="Times New Roman" panose="02020603050405020304" pitchFamily="18" charset="0"/>
                  <a:ea typeface="宋体" panose="02010600030101010101" pitchFamily="2" charset="-122"/>
                </a:rPr>
                <a:t>   </a:t>
              </a:r>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I/O</a:t>
              </a:r>
              <a:endParaRPr lang="zh-CN" altLang="en-US" sz="24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   设备</a:t>
              </a:r>
              <a:r>
                <a:rPr lang="en-US" altLang="zh-CN" sz="2400" i="1" dirty="0">
                  <a:latin typeface="Times New Roman" panose="02020603050405020304" pitchFamily="18" charset="0"/>
                  <a:ea typeface="宋体" panose="02010600030101010101" pitchFamily="2" charset="-122"/>
                </a:rPr>
                <a:t>n</a:t>
              </a:r>
              <a:endParaRPr lang="en-US" altLang="zh-CN" sz="2400" i="1" dirty="0">
                <a:latin typeface="Times New Roman" panose="02020603050405020304" pitchFamily="18" charset="0"/>
                <a:ea typeface="宋体" panose="02010600030101010101" pitchFamily="2" charset="-122"/>
              </a:endParaRPr>
            </a:p>
          </p:txBody>
        </p:sp>
        <p:sp>
          <p:nvSpPr>
            <p:cNvPr id="25617" name="Rectangle 18"/>
            <p:cNvSpPr/>
            <p:nvPr/>
          </p:nvSpPr>
          <p:spPr>
            <a:xfrm>
              <a:off x="4634" y="2266"/>
              <a:ext cx="934" cy="320"/>
            </a:xfrm>
            <a:prstGeom prst="rect">
              <a:avLst/>
            </a:prstGeom>
            <a:noFill/>
            <a:ln w="38100" cap="flat" cmpd="sng">
              <a:solidFill>
                <a:schemeClr val="tx1"/>
              </a:solidFill>
              <a:prstDash val="solid"/>
              <a:miter/>
              <a:headEnd type="none" w="med" len="med"/>
              <a:tailEnd type="none" w="med" len="med"/>
            </a:ln>
          </p:spPr>
          <p:txBody>
            <a:bodyPr anchor="t" anchorCtr="0"/>
            <a:p>
              <a:r>
                <a:rPr lang="en-US" altLang="zh-CN" sz="2400" dirty="0">
                  <a:latin typeface="Times New Roman" panose="02020603050405020304" pitchFamily="18" charset="0"/>
                  <a:ea typeface="宋体" panose="02010600030101010101" pitchFamily="2" charset="-122"/>
                </a:rPr>
                <a:t>  I/O</a:t>
              </a:r>
              <a:r>
                <a:rPr lang="zh-CN" altLang="en-US" sz="2400" dirty="0">
                  <a:latin typeface="Times New Roman" panose="02020603050405020304" pitchFamily="18" charset="0"/>
                  <a:ea typeface="宋体" panose="02010600030101010101" pitchFamily="2" charset="-122"/>
                </a:rPr>
                <a:t>接口</a:t>
              </a:r>
              <a:endParaRPr lang="zh-CN" altLang="en-US" sz="2400" dirty="0">
                <a:latin typeface="Times New Roman" panose="02020603050405020304" pitchFamily="18" charset="0"/>
                <a:ea typeface="宋体" panose="02010600030101010101" pitchFamily="2" charset="-122"/>
              </a:endParaRPr>
            </a:p>
          </p:txBody>
        </p:sp>
        <p:sp>
          <p:nvSpPr>
            <p:cNvPr id="25618" name="Freeform 19"/>
            <p:cNvSpPr/>
            <p:nvPr/>
          </p:nvSpPr>
          <p:spPr>
            <a:xfrm>
              <a:off x="4987" y="1536"/>
              <a:ext cx="197" cy="730"/>
            </a:xfrm>
            <a:custGeom>
              <a:avLst/>
              <a:gdLst/>
              <a:ahLst/>
              <a:cxnLst>
                <a:cxn ang="0">
                  <a:pos x="819" y="0"/>
                </a:cxn>
                <a:cxn ang="0">
                  <a:pos x="1594" y="1498"/>
                </a:cxn>
                <a:cxn ang="0">
                  <a:pos x="1189" y="1498"/>
                </a:cxn>
                <a:cxn ang="0">
                  <a:pos x="1189" y="6007"/>
                </a:cxn>
                <a:cxn ang="0">
                  <a:pos x="1594" y="6007"/>
                </a:cxn>
                <a:cxn ang="0">
                  <a:pos x="819" y="7512"/>
                </a:cxn>
                <a:cxn ang="0">
                  <a:pos x="0" y="6007"/>
                </a:cxn>
                <a:cxn ang="0">
                  <a:pos x="408" y="6007"/>
                </a:cxn>
                <a:cxn ang="0">
                  <a:pos x="408" y="1498"/>
                </a:cxn>
                <a:cxn ang="0">
                  <a:pos x="0" y="1498"/>
                </a:cxn>
                <a:cxn ang="0">
                  <a:pos x="819" y="0"/>
                </a:cxn>
              </a:cxnLst>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5619" name="Freeform 20"/>
            <p:cNvSpPr/>
            <p:nvPr/>
          </p:nvSpPr>
          <p:spPr>
            <a:xfrm>
              <a:off x="5004" y="2632"/>
              <a:ext cx="180" cy="626"/>
            </a:xfrm>
            <a:custGeom>
              <a:avLst/>
              <a:gdLst/>
              <a:ahLst/>
              <a:cxnLst>
                <a:cxn ang="0">
                  <a:pos x="433" y="0"/>
                </a:cxn>
                <a:cxn ang="0">
                  <a:pos x="848" y="733"/>
                </a:cxn>
                <a:cxn ang="0">
                  <a:pos x="638" y="733"/>
                </a:cxn>
                <a:cxn ang="0">
                  <a:pos x="638" y="2909"/>
                </a:cxn>
                <a:cxn ang="0">
                  <a:pos x="848" y="2909"/>
                </a:cxn>
                <a:cxn ang="0">
                  <a:pos x="433" y="3631"/>
                </a:cxn>
                <a:cxn ang="0">
                  <a:pos x="0" y="2909"/>
                </a:cxn>
                <a:cxn ang="0">
                  <a:pos x="211" y="2909"/>
                </a:cxn>
                <a:cxn ang="0">
                  <a:pos x="211" y="733"/>
                </a:cxn>
                <a:cxn ang="0">
                  <a:pos x="0" y="733"/>
                </a:cxn>
                <a:cxn ang="0">
                  <a:pos x="433" y="0"/>
                </a:cxn>
              </a:cxnLst>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5620" name="Rectangle 21"/>
            <p:cNvSpPr/>
            <p:nvPr/>
          </p:nvSpPr>
          <p:spPr>
            <a:xfrm>
              <a:off x="4368" y="3466"/>
              <a:ext cx="194" cy="233"/>
            </a:xfrm>
            <a:prstGeom prst="rect">
              <a:avLst/>
            </a:prstGeom>
            <a:noFill/>
            <a:ln w="38100">
              <a:noFill/>
            </a:ln>
          </p:spPr>
          <p:txBody>
            <a:bodyPr wrap="none" lIns="0" tIns="0" rIns="0" bIns="0"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grpSp>
        <p:nvGrpSpPr>
          <p:cNvPr id="5" name="Group 22"/>
          <p:cNvGrpSpPr/>
          <p:nvPr/>
        </p:nvGrpSpPr>
        <p:grpSpPr>
          <a:xfrm>
            <a:off x="1752600" y="4076700"/>
            <a:ext cx="2133600" cy="785813"/>
            <a:chOff x="1152" y="2625"/>
            <a:chExt cx="1344" cy="495"/>
          </a:xfrm>
        </p:grpSpPr>
        <p:sp>
          <p:nvSpPr>
            <p:cNvPr id="25622" name="AutoShape 23"/>
            <p:cNvSpPr/>
            <p:nvPr/>
          </p:nvSpPr>
          <p:spPr>
            <a:xfrm>
              <a:off x="1152" y="2957"/>
              <a:ext cx="1344" cy="163"/>
            </a:xfrm>
            <a:prstGeom prst="leftRightArrow">
              <a:avLst>
                <a:gd name="adj1" fmla="val 49759"/>
                <a:gd name="adj2" fmla="val 113985"/>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5623" name="Text Box 24"/>
            <p:cNvSpPr txBox="1"/>
            <p:nvPr/>
          </p:nvSpPr>
          <p:spPr>
            <a:xfrm>
              <a:off x="1316" y="2625"/>
              <a:ext cx="1016" cy="327"/>
            </a:xfrm>
            <a:prstGeom prst="rect">
              <a:avLst/>
            </a:prstGeom>
            <a:noFill/>
            <a:ln w="9525">
              <a:noFill/>
            </a:ln>
          </p:spPr>
          <p:txBody>
            <a:bodyPr wrap="none"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存储总线</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25624" name="矩形 8"/>
          <p:cNvSpPr/>
          <p:nvPr/>
        </p:nvSpPr>
        <p:spPr>
          <a:xfrm>
            <a:off x="8251825" y="157163"/>
            <a:ext cx="684213" cy="522287"/>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3.1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Right)">
                                      <p:cBhvr>
                                        <p:cTn id="12" dur="500"/>
                                        <p:tgtEl>
                                          <p:spTgt spid="5"/>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slide(fromBottom)">
                                      <p:cBhvr>
                                        <p:cTn id="16" dur="500"/>
                                        <p:tgtEl>
                                          <p:spTgt spid="32"/>
                                        </p:tgtEl>
                                      </p:cBhvr>
                                    </p:animEffect>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Vertic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Lst>
  </p:timing>
</p:sld>
</file>

<file path=ppt/tags/tag1.xml><?xml version="1.0" encoding="utf-8"?>
<p:tagLst xmlns:p="http://schemas.openxmlformats.org/presentationml/2006/main">
  <p:tag name="commondata" val="eyJoZGlkIjoiNDg2ODVhOGNlMWMyNzY1YjhkNTZmZmJjYzg3ZjdmZDQifQ=="/>
</p:tagLst>
</file>

<file path=ppt/theme/theme1.xml><?xml version="1.0" encoding="utf-8"?>
<a:theme xmlns:a="http://schemas.openxmlformats.org/drawingml/2006/main" name="默认设计模板">
  <a:themeElements>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默认设计模板">
      <a:majorFont>
        <a:latin typeface="Arial"/>
        <a:ea typeface="隶书"/>
        <a:cs typeface="隶书"/>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默认设计模板">
      <a:majorFont>
        <a:latin typeface="Arial"/>
        <a:ea typeface="隶书"/>
        <a:cs typeface="隶书"/>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7072</Words>
  <Application>WPS 演示</Application>
  <PresentationFormat>全屏显示(4:3)</PresentationFormat>
  <Paragraphs>1148</Paragraphs>
  <Slides>67</Slides>
  <Notes>1</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67</vt:i4>
      </vt:variant>
    </vt:vector>
  </HeadingPairs>
  <TitlesOfParts>
    <vt:vector size="85" baseType="lpstr">
      <vt:lpstr>Arial</vt:lpstr>
      <vt:lpstr>宋体</vt:lpstr>
      <vt:lpstr>Wingdings</vt:lpstr>
      <vt:lpstr>隶书</vt:lpstr>
      <vt:lpstr>微软雅黑</vt:lpstr>
      <vt:lpstr>楷体_GB2312</vt:lpstr>
      <vt:lpstr>新宋体</vt:lpstr>
      <vt:lpstr>Calibri</vt:lpstr>
      <vt:lpstr>微软雅黑 Light</vt:lpstr>
      <vt:lpstr>黑体</vt:lpstr>
      <vt:lpstr>Times New Roman</vt:lpstr>
      <vt:lpstr>Arial Unicode MS</vt:lpstr>
      <vt:lpstr>Wingdings</vt:lpstr>
      <vt:lpstr>Arial Unicode MS</vt:lpstr>
      <vt:lpstr>Symbol</vt:lpstr>
      <vt:lpstr>默认设计模板</vt:lpstr>
      <vt:lpstr>自定义设计方案</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3h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本章主要介绍计算机的组成概貌及工作原理，旨在使读者对计算机总体结构有个概括的了解，为深入学习以后各章打下基础。</dc:title>
  <dc:creator>vaio</dc:creator>
  <cp:lastModifiedBy>李剑雄</cp:lastModifiedBy>
  <cp:revision>221</cp:revision>
  <dcterms:created xsi:type="dcterms:W3CDTF">2002-12-19T02:40:00Z</dcterms:created>
  <dcterms:modified xsi:type="dcterms:W3CDTF">2024-09-04T01:30:31Z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C77182745C2547929EF912CA4EB6510A_13</vt:lpwstr>
  </property>
</Properties>
</file>