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28"/>
  </p:notesMasterIdLst>
  <p:sldIdLst>
    <p:sldId id="433" r:id="rId4"/>
    <p:sldId id="434" r:id="rId5"/>
    <p:sldId id="435" r:id="rId6"/>
    <p:sldId id="436" r:id="rId7"/>
    <p:sldId id="593" r:id="rId8"/>
    <p:sldId id="437" r:id="rId9"/>
    <p:sldId id="438" r:id="rId10"/>
    <p:sldId id="439" r:id="rId11"/>
    <p:sldId id="594" r:id="rId12"/>
    <p:sldId id="440" r:id="rId13"/>
    <p:sldId id="441" r:id="rId14"/>
    <p:sldId id="442" r:id="rId15"/>
    <p:sldId id="444" r:id="rId16"/>
    <p:sldId id="445" r:id="rId17"/>
    <p:sldId id="446" r:id="rId18"/>
    <p:sldId id="447" r:id="rId19"/>
    <p:sldId id="448" r:id="rId20"/>
    <p:sldId id="449" r:id="rId21"/>
    <p:sldId id="450" r:id="rId22"/>
    <p:sldId id="451" r:id="rId23"/>
    <p:sldId id="595" r:id="rId24"/>
    <p:sldId id="452" r:id="rId25"/>
    <p:sldId id="453" r:id="rId26"/>
    <p:sldId id="454" r:id="rId27"/>
    <p:sldId id="455" r:id="rId29"/>
    <p:sldId id="456" r:id="rId30"/>
    <p:sldId id="458" r:id="rId31"/>
    <p:sldId id="596" r:id="rId32"/>
    <p:sldId id="597" r:id="rId33"/>
    <p:sldId id="459" r:id="rId34"/>
    <p:sldId id="581" r:id="rId35"/>
    <p:sldId id="519" r:id="rId36"/>
    <p:sldId id="520" r:id="rId37"/>
    <p:sldId id="521" r:id="rId38"/>
    <p:sldId id="603" r:id="rId39"/>
    <p:sldId id="602" r:id="rId40"/>
    <p:sldId id="604" r:id="rId41"/>
    <p:sldId id="522" r:id="rId42"/>
    <p:sldId id="525" r:id="rId43"/>
    <p:sldId id="527" r:id="rId44"/>
    <p:sldId id="529"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605" r:id="rId61"/>
    <p:sldId id="546" r:id="rId62"/>
    <p:sldId id="547" r:id="rId63"/>
    <p:sldId id="548" r:id="rId64"/>
    <p:sldId id="549" r:id="rId65"/>
    <p:sldId id="606" r:id="rId66"/>
    <p:sldId id="550" r:id="rId67"/>
    <p:sldId id="583" r:id="rId68"/>
    <p:sldId id="551" r:id="rId69"/>
    <p:sldId id="552" r:id="rId70"/>
    <p:sldId id="589" r:id="rId71"/>
    <p:sldId id="554" r:id="rId72"/>
    <p:sldId id="555" r:id="rId73"/>
    <p:sldId id="607" r:id="rId74"/>
    <p:sldId id="556" r:id="rId75"/>
    <p:sldId id="608" r:id="rId76"/>
    <p:sldId id="609" r:id="rId77"/>
    <p:sldId id="610" r:id="rId78"/>
    <p:sldId id="611" r:id="rId79"/>
    <p:sldId id="612" r:id="rId80"/>
    <p:sldId id="613" r:id="rId81"/>
    <p:sldId id="562" r:id="rId82"/>
    <p:sldId id="563" r:id="rId83"/>
    <p:sldId id="614" r:id="rId84"/>
    <p:sldId id="565" r:id="rId85"/>
    <p:sldId id="615" r:id="rId86"/>
    <p:sldId id="566" r:id="rId87"/>
    <p:sldId id="588" r:id="rId88"/>
    <p:sldId id="567" r:id="rId89"/>
    <p:sldId id="568" r:id="rId90"/>
    <p:sldId id="570" r:id="rId91"/>
    <p:sldId id="571" r:id="rId92"/>
    <p:sldId id="573" r:id="rId93"/>
    <p:sldId id="574" r:id="rId94"/>
    <p:sldId id="616" r:id="rId95"/>
    <p:sldId id="617" r:id="rId96"/>
    <p:sldId id="575" r:id="rId97"/>
    <p:sldId id="590" r:id="rId98"/>
  </p:sldIdLst>
  <p:sldSz cx="9144000" cy="6858000" type="screen4x3"/>
  <p:notesSz cx="6858000" cy="9144000"/>
  <p:custDataLst>
    <p:tags r:id="rId102"/>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09BB"/>
    <a:srgbClr val="0000FF"/>
    <a:srgbClr val="3167CF"/>
    <a:srgbClr val="000066"/>
    <a:srgbClr val="800000"/>
    <a:srgbClr val="333399"/>
    <a:srgbClr val="9900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07"/>
    <p:restoredTop sz="94660"/>
  </p:normalViewPr>
  <p:slideViewPr>
    <p:cSldViewPr showGuides="1">
      <p:cViewPr varScale="1">
        <p:scale>
          <a:sx n="93" d="100"/>
          <a:sy n="93" d="100"/>
        </p:scale>
        <p:origin x="682" y="82"/>
      </p:cViewPr>
      <p:guideLst>
        <p:guide orient="horz" pos="2154"/>
        <p:guide pos="288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gs" Target="tags/tag1.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0"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8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1A29114-B479-4AEE-BBEF-8D7BD17531CD}"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1E2FEA-DD70-43A3-A8FB-B9D58A84C6B4}" type="slidenum">
              <a:rPr lang="zh-CN" altLang="en-US"/>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1F3D436-28A5-41FE-84FC-95222A79FD8E}" type="slidenum">
              <a:rPr lang="zh-CN" altLang="en-US"/>
            </a:fld>
            <a:endParaRPr lang="en-US" altLang="zh-CN"/>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611560" y="1412776"/>
            <a:ext cx="8075240" cy="4835624"/>
          </a:xfrm>
          <a:solidFill>
            <a:schemeClr val="bg1"/>
          </a:solidFill>
          <a:ln>
            <a:solidFill>
              <a:schemeClr val="accent2">
                <a:lumMod val="50000"/>
              </a:schemeClr>
            </a:solidFill>
          </a:ln>
        </p:spPr>
        <p:txBody>
          <a:bodyPr/>
          <a:lstStyle>
            <a:lvl1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5616" y="40466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990600" y="1412776"/>
            <a:ext cx="7696200" cy="4835624"/>
          </a:xfrm>
        </p:spPr>
        <p:txBody>
          <a:bodyPr/>
          <a:lstStyle>
            <a:lvl1pPr>
              <a:defRPr>
                <a:solidFill>
                  <a:srgbClr val="2709BB"/>
                </a:solidFill>
                <a:latin typeface="微软雅黑 Light" panose="020B0502040204020203" pitchFamily="34" charset="-122"/>
                <a:ea typeface="微软雅黑 Light" panose="020B0502040204020203" pitchFamily="34" charset="-122"/>
              </a:defRPr>
            </a:lvl1pPr>
            <a:lvl2pPr>
              <a:defRPr>
                <a:solidFill>
                  <a:srgbClr val="2709BB"/>
                </a:solidFill>
                <a:latin typeface="微软雅黑 Light" panose="020B0502040204020203" pitchFamily="34" charset="-122"/>
                <a:ea typeface="微软雅黑 Light" panose="020B0502040204020203" pitchFamily="34" charset="-122"/>
              </a:defRPr>
            </a:lvl2pPr>
            <a:lvl3pPr>
              <a:defRPr>
                <a:solidFill>
                  <a:srgbClr val="2709BB"/>
                </a:solidFill>
                <a:latin typeface="微软雅黑 Light" panose="020B0502040204020203" pitchFamily="34" charset="-122"/>
                <a:ea typeface="微软雅黑 Light" panose="020B0502040204020203" pitchFamily="34" charset="-122"/>
              </a:defRPr>
            </a:lvl3pPr>
            <a:lvl4pPr>
              <a:defRPr>
                <a:solidFill>
                  <a:srgbClr val="2709BB"/>
                </a:solidFill>
                <a:latin typeface="微软雅黑 Light" panose="020B0502040204020203" pitchFamily="34" charset="-122"/>
                <a:ea typeface="微软雅黑 Light" panose="020B0502040204020203" pitchFamily="34" charset="-122"/>
              </a:defRPr>
            </a:lvl4pPr>
            <a:lvl5pPr>
              <a:defRPr>
                <a:solidFill>
                  <a:srgbClr val="2709BB"/>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990600" y="381000"/>
            <a:ext cx="7696200" cy="762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990600" y="1219200"/>
            <a:ext cx="7696200" cy="5029200"/>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BA3D1C-6D14-44EC-8D26-8FA4CE240E9D}" type="datetimeFigureOut">
              <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78.xml"/><Relationship Id="rId4" Type="http://schemas.openxmlformats.org/officeDocument/2006/relationships/slide" Target="slide55.xml"/><Relationship Id="rId3" Type="http://schemas.openxmlformats.org/officeDocument/2006/relationships/slide" Target="slide47.xml"/><Relationship Id="rId2" Type="http://schemas.openxmlformats.org/officeDocument/2006/relationships/slide" Target="slide32.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3.xml"/><Relationship Id="rId1"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18.xml"/><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 Target="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 Target="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4.xml"/><Relationship Id="rId3" Type="http://schemas.openxmlformats.org/officeDocument/2006/relationships/slide" Target="slide14.xml"/><Relationship Id="rId2" Type="http://schemas.openxmlformats.org/officeDocument/2006/relationships/slide" Target="slide10.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slide" Target="slide31.xml"/><Relationship Id="rId3" Type="http://schemas.openxmlformats.org/officeDocument/2006/relationships/slide" Target="slide29.xml"/><Relationship Id="rId2" Type="http://schemas.openxmlformats.org/officeDocument/2006/relationships/slide" Target="slide26.xml"/><Relationship Id="rId1" Type="http://schemas.openxmlformats.org/officeDocument/2006/relationships/slide" Target="slide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7.xml"/><Relationship Id="rId1" Type="http://schemas.openxmlformats.org/officeDocument/2006/relationships/slide" Target="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46.xml"/><Relationship Id="rId2" Type="http://schemas.openxmlformats.org/officeDocument/2006/relationships/slide" Target="slide38.xml"/><Relationship Id="rId1" Type="http://schemas.openxmlformats.org/officeDocument/2006/relationships/slide" Target="slide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4.xml"/><Relationship Id="rId1" Type="http://schemas.openxmlformats.org/officeDocument/2006/relationships/slide" Target="slide4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71.xml"/><Relationship Id="rId4" Type="http://schemas.openxmlformats.org/officeDocument/2006/relationships/slide" Target="slide66.xml"/><Relationship Id="rId3" Type="http://schemas.openxmlformats.org/officeDocument/2006/relationships/slide" Target="slide59.xml"/><Relationship Id="rId2" Type="http://schemas.openxmlformats.org/officeDocument/2006/relationships/slide" Target="slide58.xml"/><Relationship Id="rId1" Type="http://schemas.openxmlformats.org/officeDocument/2006/relationships/slide" Target="slide5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65.xml"/><Relationship Id="rId3" Type="http://schemas.openxmlformats.org/officeDocument/2006/relationships/slide" Target="slide63.xml"/><Relationship Id="rId2" Type="http://schemas.openxmlformats.org/officeDocument/2006/relationships/slide" Target="slide61.xml"/><Relationship Id="rId1" Type="http://schemas.openxmlformats.org/officeDocument/2006/relationships/slide" Target="slide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75.xml"/><Relationship Id="rId2" Type="http://schemas.openxmlformats.org/officeDocument/2006/relationships/slide" Target="slide74.xml"/><Relationship Id="rId1" Type="http://schemas.openxmlformats.org/officeDocument/2006/relationships/slide" Target="slide7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1.xml"/><Relationship Id="rId3" Type="http://schemas.openxmlformats.org/officeDocument/2006/relationships/slide" Target="slide88.xml"/><Relationship Id="rId2" Type="http://schemas.openxmlformats.org/officeDocument/2006/relationships/slide" Target="slide86.xml"/><Relationship Id="rId1" Type="http://schemas.openxmlformats.org/officeDocument/2006/relationships/slide" Target="slide7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94.xml"/><Relationship Id="rId4" Type="http://schemas.openxmlformats.org/officeDocument/2006/relationships/slide" Target="slide1.xml"/><Relationship Id="rId3" Type="http://schemas.openxmlformats.org/officeDocument/2006/relationships/slide" Target="slide93.xml"/><Relationship Id="rId2" Type="http://schemas.openxmlformats.org/officeDocument/2006/relationships/slide" Target="slide90.xml"/><Relationship Id="rId1" Type="http://schemas.openxmlformats.org/officeDocument/2006/relationships/slide" Target="slide8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7704" y="420687"/>
            <a:ext cx="7696200" cy="762000"/>
          </a:xfrm>
        </p:spPr>
        <p:txBody>
          <a:bodyPr/>
          <a:lstStyle/>
          <a:p>
            <a:pPr eaLnBrk="1" hangingPunct="1"/>
            <a:r>
              <a:rPr lang="zh-CN" altLang="en-US" dirty="0"/>
              <a:t>第</a:t>
            </a:r>
            <a:r>
              <a:rPr lang="en-US" altLang="zh-CN" dirty="0"/>
              <a:t>5</a:t>
            </a:r>
            <a:r>
              <a:rPr lang="zh-CN" altLang="en-US" dirty="0"/>
              <a:t>章 输入输出系统</a:t>
            </a:r>
            <a:endParaRPr lang="zh-CN" altLang="en-US" dirty="0"/>
          </a:p>
        </p:txBody>
      </p:sp>
      <p:sp>
        <p:nvSpPr>
          <p:cNvPr id="8195" name="Rectangle 3"/>
          <p:cNvSpPr>
            <a:spLocks noGrp="1" noChangeArrowheads="1"/>
          </p:cNvSpPr>
          <p:nvPr>
            <p:ph type="body" idx="1"/>
          </p:nvPr>
        </p:nvSpPr>
        <p:spPr>
          <a:xfrm>
            <a:off x="684213" y="1484313"/>
            <a:ext cx="7696200" cy="4572000"/>
          </a:xfrm>
        </p:spPr>
        <p:txBody>
          <a:bodyPr/>
          <a:lstStyle/>
          <a:p>
            <a:pPr eaLnBrk="1" hangingPunct="1">
              <a:buFont typeface="Wingdings" panose="05000000000000000000" pitchFamily="2" charset="2"/>
              <a:buNone/>
            </a:pPr>
            <a:r>
              <a:rPr lang="en-US" altLang="zh-CN" dirty="0"/>
              <a:t>		</a:t>
            </a:r>
            <a:r>
              <a:rPr lang="zh-CN" altLang="en-US" dirty="0"/>
              <a:t>除了</a:t>
            </a:r>
            <a:r>
              <a:rPr lang="en-US" altLang="zh-CN" dirty="0"/>
              <a:t>CPU</a:t>
            </a:r>
            <a:r>
              <a:rPr lang="zh-CN" altLang="en-US" dirty="0"/>
              <a:t>和存储器两大模块外，计算机硬件系统的第三个关键部分即是输入输出模块，又称输入输出系统。</a:t>
            </a:r>
            <a:endParaRPr lang="zh-CN" altLang="en-US" dirty="0"/>
          </a:p>
          <a:p>
            <a:pPr lvl="2" eaLnBrk="1" hangingPunct="1"/>
            <a:r>
              <a:rPr lang="en-US" altLang="zh-CN" dirty="0">
                <a:hlinkClick r:id="rId1" action="ppaction://hlinksldjump"/>
              </a:rPr>
              <a:t>5.1 </a:t>
            </a:r>
            <a:r>
              <a:rPr lang="zh-CN" altLang="en-US" dirty="0">
                <a:hlinkClick r:id="rId1" action="ppaction://hlinksldjump"/>
              </a:rPr>
              <a:t>概述</a:t>
            </a:r>
            <a:endParaRPr lang="zh-CN" altLang="en-US" dirty="0"/>
          </a:p>
          <a:p>
            <a:pPr lvl="2" eaLnBrk="1" hangingPunct="1"/>
            <a:r>
              <a:rPr lang="en-US" altLang="zh-CN" dirty="0">
                <a:hlinkClick r:id="rId2" action="ppaction://hlinksldjump"/>
              </a:rPr>
              <a:t>5.3 I/O</a:t>
            </a:r>
            <a:r>
              <a:rPr lang="zh-CN" altLang="en-US" dirty="0">
                <a:hlinkClick r:id="rId2" action="ppaction://hlinksldjump"/>
              </a:rPr>
              <a:t>接口</a:t>
            </a:r>
            <a:endParaRPr lang="zh-CN" altLang="en-US" dirty="0"/>
          </a:p>
          <a:p>
            <a:pPr lvl="2" eaLnBrk="1" hangingPunct="1"/>
            <a:r>
              <a:rPr lang="en-US" altLang="zh-CN" dirty="0">
                <a:hlinkClick r:id="rId3" action="ppaction://hlinksldjump"/>
              </a:rPr>
              <a:t>5.4 </a:t>
            </a:r>
            <a:r>
              <a:rPr lang="zh-CN" altLang="en-US" dirty="0">
                <a:hlinkClick r:id="rId3" action="ppaction://hlinksldjump"/>
              </a:rPr>
              <a:t>程序查询方式</a:t>
            </a:r>
            <a:endParaRPr lang="zh-CN" altLang="en-US" dirty="0"/>
          </a:p>
          <a:p>
            <a:pPr lvl="2" eaLnBrk="1" hangingPunct="1"/>
            <a:r>
              <a:rPr lang="en-US" altLang="zh-CN" dirty="0">
                <a:hlinkClick r:id="rId4" action="ppaction://hlinksldjump"/>
              </a:rPr>
              <a:t>5.5 </a:t>
            </a:r>
            <a:r>
              <a:rPr lang="zh-CN" altLang="en-US" dirty="0">
                <a:hlinkClick r:id="rId4" action="ppaction://hlinksldjump"/>
              </a:rPr>
              <a:t>程序中断方式</a:t>
            </a:r>
            <a:endParaRPr lang="zh-CN" altLang="en-US" dirty="0"/>
          </a:p>
          <a:p>
            <a:pPr lvl="2" eaLnBrk="1" hangingPunct="1"/>
            <a:r>
              <a:rPr lang="en-US" altLang="zh-CN" dirty="0">
                <a:hlinkClick r:id="rId5" action="ppaction://hlinksldjump"/>
              </a:rPr>
              <a:t>5.6 DMA</a:t>
            </a:r>
            <a:r>
              <a:rPr lang="zh-CN" altLang="en-US" dirty="0">
                <a:hlinkClick r:id="rId5" action="ppaction://hlinksldjump"/>
              </a:rPr>
              <a:t>方式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5" dur="500"/>
                                        <p:tgtEl>
                                          <p:spTgt spid="819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8" dur="500"/>
                                        <p:tgtEl>
                                          <p:spTgt spid="819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1" dur="500"/>
                                        <p:tgtEl>
                                          <p:spTgt spid="819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4"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450" y="476250"/>
            <a:ext cx="7696200" cy="762000"/>
          </a:xfrm>
        </p:spPr>
        <p:txBody>
          <a:bodyPr/>
          <a:lstStyle/>
          <a:p>
            <a:pPr eaLnBrk="1" hangingPunct="1"/>
            <a:r>
              <a:rPr lang="en-US" altLang="zh-CN"/>
              <a:t>5.1.2 </a:t>
            </a:r>
            <a:r>
              <a:rPr lang="zh-CN" altLang="en-US"/>
              <a:t>输入输出系统的组成</a:t>
            </a:r>
            <a:endParaRPr lang="zh-CN" altLang="en-US"/>
          </a:p>
        </p:txBody>
      </p:sp>
      <p:sp>
        <p:nvSpPr>
          <p:cNvPr id="15363" name="Rectangle 3"/>
          <p:cNvSpPr>
            <a:spLocks noGrp="1" noChangeArrowheads="1"/>
          </p:cNvSpPr>
          <p:nvPr>
            <p:ph type="body" idx="1"/>
          </p:nvPr>
        </p:nvSpPr>
        <p:spPr>
          <a:xfrm>
            <a:off x="1066800" y="1981200"/>
            <a:ext cx="7162800" cy="3200400"/>
          </a:xfrm>
        </p:spPr>
        <p:txBody>
          <a:bodyPr/>
          <a:lstStyle/>
          <a:p>
            <a:pPr eaLnBrk="1" hangingPunct="1">
              <a:buFont typeface="Wingdings" panose="05000000000000000000" pitchFamily="2" charset="2"/>
              <a:buNone/>
            </a:pPr>
            <a:r>
              <a:rPr lang="en-US" altLang="zh-CN"/>
              <a:t>		</a:t>
            </a:r>
            <a:r>
              <a:rPr lang="zh-CN" altLang="en-US"/>
              <a:t>输入输出系统应该由</a:t>
            </a:r>
            <a:r>
              <a:rPr lang="en-US" altLang="zh-CN"/>
              <a:t>I</a:t>
            </a:r>
            <a:r>
              <a:rPr lang="zh-CN" altLang="en-US"/>
              <a:t>／</a:t>
            </a:r>
            <a:r>
              <a:rPr lang="en-US" altLang="zh-CN"/>
              <a:t>O</a:t>
            </a:r>
            <a:r>
              <a:rPr lang="zh-CN" altLang="en-US"/>
              <a:t>软件和</a:t>
            </a:r>
            <a:r>
              <a:rPr lang="en-US" altLang="zh-CN"/>
              <a:t>I</a:t>
            </a:r>
            <a:r>
              <a:rPr lang="zh-CN" altLang="en-US"/>
              <a:t>／</a:t>
            </a:r>
            <a:r>
              <a:rPr lang="en-US" altLang="zh-CN"/>
              <a:t>O</a:t>
            </a:r>
            <a:r>
              <a:rPr lang="zh-CN" altLang="en-US"/>
              <a:t>硬件两部分组成。</a:t>
            </a:r>
            <a:endParaRPr lang="zh-CN" altLang="en-US"/>
          </a:p>
          <a:p>
            <a:pPr eaLnBrk="1" hangingPunct="1"/>
            <a:endParaRPr lang="zh-CN" altLang="en-US"/>
          </a:p>
          <a:p>
            <a:pPr lvl="2" eaLnBrk="1" hangingPunct="1"/>
            <a:r>
              <a:rPr lang="en-US" altLang="zh-CN">
                <a:hlinkClick r:id="rId1" action="ppaction://hlinksldjump"/>
              </a:rPr>
              <a:t>I</a:t>
            </a:r>
            <a:r>
              <a:rPr lang="zh-CN" altLang="en-US">
                <a:hlinkClick r:id="rId1" action="ppaction://hlinksldjump"/>
              </a:rPr>
              <a:t>／</a:t>
            </a:r>
            <a:r>
              <a:rPr lang="en-US" altLang="zh-CN">
                <a:hlinkClick r:id="rId1" action="ppaction://hlinksldjump"/>
              </a:rPr>
              <a:t>O</a:t>
            </a:r>
            <a:r>
              <a:rPr lang="zh-CN" altLang="en-US">
                <a:hlinkClick r:id="rId1" action="ppaction://hlinksldjump"/>
              </a:rPr>
              <a:t>软件</a:t>
            </a:r>
            <a:endParaRPr lang="zh-CN" altLang="en-US"/>
          </a:p>
          <a:p>
            <a:pPr lvl="2" eaLnBrk="1" hangingPunct="1"/>
            <a:r>
              <a:rPr lang="en-US" altLang="zh-CN">
                <a:hlinkClick r:id="rId2" action="ppaction://hlinksldjump"/>
              </a:rPr>
              <a:t>I</a:t>
            </a:r>
            <a:r>
              <a:rPr lang="zh-CN" altLang="en-US">
                <a:hlinkClick r:id="rId2" action="ppaction://hlinksldjump"/>
              </a:rPr>
              <a:t>／</a:t>
            </a:r>
            <a:r>
              <a:rPr lang="en-US" altLang="zh-CN">
                <a:hlinkClick r:id="rId2" action="ppaction://hlinksldjump"/>
              </a:rPr>
              <a:t>O</a:t>
            </a:r>
            <a:r>
              <a:rPr lang="zh-CN" altLang="en-US">
                <a:hlinkClick r:id="rId2" action="ppaction://hlinksldjump"/>
              </a:rPr>
              <a:t>硬件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5"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6013" y="404813"/>
            <a:ext cx="7696200" cy="762000"/>
          </a:xfrm>
        </p:spPr>
        <p:txBody>
          <a:bodyPr/>
          <a:lstStyle/>
          <a:p>
            <a:pPr eaLnBrk="1" hangingPunct="1"/>
            <a:r>
              <a:rPr lang="en-US" altLang="zh-CN"/>
              <a:t>I</a:t>
            </a:r>
            <a:r>
              <a:rPr lang="zh-CN" altLang="en-US"/>
              <a:t>／</a:t>
            </a:r>
            <a:r>
              <a:rPr lang="en-US" altLang="zh-CN"/>
              <a:t>O</a:t>
            </a:r>
            <a:r>
              <a:rPr lang="zh-CN" altLang="en-US"/>
              <a:t>软件</a:t>
            </a:r>
            <a:endParaRPr lang="zh-CN" altLang="en-US"/>
          </a:p>
        </p:txBody>
      </p:sp>
      <p:sp>
        <p:nvSpPr>
          <p:cNvPr id="16387" name="Rectangle 3"/>
          <p:cNvSpPr>
            <a:spLocks noGrp="1" noChangeArrowheads="1"/>
          </p:cNvSpPr>
          <p:nvPr>
            <p:ph type="body" idx="1"/>
          </p:nvPr>
        </p:nvSpPr>
        <p:spPr>
          <a:xfrm>
            <a:off x="755650" y="1268413"/>
            <a:ext cx="7772400" cy="5113337"/>
          </a:xfrm>
          <a:solidFill>
            <a:schemeClr val="bg1"/>
          </a:solidFill>
          <a:ln>
            <a:solidFill>
              <a:srgbClr val="0000FF"/>
            </a:solidFill>
            <a:miter lim="800000"/>
          </a:ln>
        </p:spPr>
        <p:txBody>
          <a:bodyPr/>
          <a:lstStyle/>
          <a:p>
            <a:pPr eaLnBrk="1" hangingPunct="1">
              <a:lnSpc>
                <a:spcPts val="3600"/>
              </a:lnSpc>
              <a:spcBef>
                <a:spcPts val="600"/>
              </a:spcBef>
              <a:spcAft>
                <a:spcPts val="600"/>
              </a:spcAft>
            </a:pPr>
            <a:r>
              <a:rPr lang="zh-CN" altLang="en-US"/>
              <a:t>输人输出系统软件的主要任务是：</a:t>
            </a:r>
            <a:endParaRPr lang="en-US" altLang="zh-CN"/>
          </a:p>
          <a:p>
            <a:pPr lvl="1" eaLnBrk="1" hangingPunct="1">
              <a:lnSpc>
                <a:spcPts val="3600"/>
              </a:lnSpc>
              <a:spcBef>
                <a:spcPts val="600"/>
              </a:spcBef>
              <a:spcAft>
                <a:spcPts val="600"/>
              </a:spcAft>
            </a:pPr>
            <a:r>
              <a:rPr lang="zh-CN" altLang="en-US"/>
              <a:t>将用户编制的程序或数据输入至主机内</a:t>
            </a:r>
            <a:endParaRPr lang="en-US" altLang="zh-CN"/>
          </a:p>
          <a:p>
            <a:pPr lvl="1" eaLnBrk="1" hangingPunct="1">
              <a:lnSpc>
                <a:spcPts val="3600"/>
              </a:lnSpc>
              <a:spcBef>
                <a:spcPts val="600"/>
              </a:spcBef>
              <a:spcAft>
                <a:spcPts val="600"/>
              </a:spcAft>
            </a:pPr>
            <a:r>
              <a:rPr lang="zh-CN" altLang="en-US"/>
              <a:t>将运算结果输送给用户</a:t>
            </a:r>
            <a:endParaRPr lang="en-US" altLang="zh-CN"/>
          </a:p>
          <a:p>
            <a:pPr lvl="1" eaLnBrk="1" hangingPunct="1">
              <a:lnSpc>
                <a:spcPts val="3600"/>
              </a:lnSpc>
              <a:spcBef>
                <a:spcPts val="600"/>
              </a:spcBef>
              <a:spcAft>
                <a:spcPts val="600"/>
              </a:spcAft>
            </a:pPr>
            <a:r>
              <a:rPr lang="zh-CN" altLang="en-US"/>
              <a:t>实现</a:t>
            </a:r>
            <a:r>
              <a:rPr lang="en-US" altLang="zh-CN"/>
              <a:t>I/O</a:t>
            </a:r>
            <a:r>
              <a:rPr lang="zh-CN" altLang="en-US"/>
              <a:t>系统与主机工作的协调</a:t>
            </a:r>
            <a:endParaRPr lang="zh-CN" altLang="en-US"/>
          </a:p>
          <a:p>
            <a:pPr eaLnBrk="1" hangingPunct="1">
              <a:lnSpc>
                <a:spcPts val="3600"/>
              </a:lnSpc>
              <a:spcBef>
                <a:spcPts val="600"/>
              </a:spcBef>
              <a:spcAft>
                <a:spcPts val="600"/>
              </a:spcAft>
            </a:pPr>
            <a:r>
              <a:rPr lang="zh-CN" altLang="en-US"/>
              <a:t>采用接口模块方式时，应用</a:t>
            </a:r>
            <a:r>
              <a:rPr lang="en-US" altLang="zh-CN"/>
              <a:t>I/O</a:t>
            </a:r>
            <a:r>
              <a:rPr lang="zh-CN" altLang="en-US"/>
              <a:t>指令及系统软件中的管理程序</a:t>
            </a:r>
            <a:endParaRPr lang="zh-CN" altLang="en-US"/>
          </a:p>
          <a:p>
            <a:pPr eaLnBrk="1" hangingPunct="1">
              <a:lnSpc>
                <a:spcPts val="3600"/>
              </a:lnSpc>
              <a:spcBef>
                <a:spcPts val="600"/>
              </a:spcBef>
              <a:spcAft>
                <a:spcPts val="600"/>
              </a:spcAft>
            </a:pPr>
            <a:r>
              <a:rPr lang="zh-CN" altLang="en-US"/>
              <a:t>采用通道管理方式时，应用</a:t>
            </a:r>
            <a:r>
              <a:rPr lang="en-US" altLang="zh-CN"/>
              <a:t>I/O</a:t>
            </a:r>
            <a:r>
              <a:rPr lang="zh-CN" altLang="en-US"/>
              <a:t>指令、通道指令及相应的操作系统。</a:t>
            </a:r>
            <a:endParaRPr lang="en-US" altLang="zh-CN"/>
          </a:p>
          <a:p>
            <a:pPr marL="0" indent="0" eaLnBrk="1" hangingPunct="1">
              <a:lnSpc>
                <a:spcPts val="3600"/>
              </a:lnSpc>
              <a:spcBef>
                <a:spcPts val="600"/>
              </a:spcBef>
              <a:spcAft>
                <a:spcPts val="600"/>
              </a:spcAft>
              <a:buNone/>
            </a:pPr>
            <a:endParaRPr lang="zh-CN" altLang="en-US"/>
          </a:p>
        </p:txBody>
      </p:sp>
      <p:sp>
        <p:nvSpPr>
          <p:cNvPr id="16388" name="Rectangle 5">
            <a:hlinkClick r:id="rId1" action="ppaction://hlinksldjump"/>
          </p:cNvPr>
          <p:cNvSpPr>
            <a:spLocks noChangeArrowheads="1"/>
          </p:cNvSpPr>
          <p:nvPr/>
        </p:nvSpPr>
        <p:spPr bwMode="auto">
          <a:xfrm>
            <a:off x="1752600" y="49530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9" name="Rectangle 6">
            <a:hlinkClick r:id="rId2" action="ppaction://hlinksldjump"/>
          </p:cNvPr>
          <p:cNvSpPr>
            <a:spLocks noChangeArrowheads="1"/>
          </p:cNvSpPr>
          <p:nvPr/>
        </p:nvSpPr>
        <p:spPr bwMode="auto">
          <a:xfrm>
            <a:off x="1828800" y="54102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0" name="矩形 8"/>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animEffect transition="in" filter="blinds(horizontal)">
                                      <p:cBhvr>
                                        <p:cTn id="7" dur="500"/>
                                        <p:tgtEl>
                                          <p:spTgt spid="163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0" dur="500"/>
                                        <p:tgtEl>
                                          <p:spTgt spid="163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5" dur="500"/>
                                        <p:tgtEl>
                                          <p:spTgt spid="163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20" dur="500"/>
                                        <p:tgtEl>
                                          <p:spTgt spid="163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5" dur="500"/>
                                        <p:tgtEl>
                                          <p:spTgt spid="163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30" dur="500"/>
                                        <p:tgtEl>
                                          <p:spTgt spid="1638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35"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87450" y="434975"/>
            <a:ext cx="6697663" cy="762000"/>
          </a:xfrm>
        </p:spPr>
        <p:txBody>
          <a:bodyPr/>
          <a:lstStyle/>
          <a:p>
            <a:pPr eaLnBrk="1" hangingPunct="1"/>
            <a:r>
              <a:rPr lang="en-US" altLang="zh-CN"/>
              <a:t>I/O</a:t>
            </a:r>
            <a:r>
              <a:rPr lang="zh-CN" altLang="en-US"/>
              <a:t>指令</a:t>
            </a:r>
            <a:endParaRPr lang="zh-CN" altLang="en-US"/>
          </a:p>
        </p:txBody>
      </p:sp>
      <p:sp>
        <p:nvSpPr>
          <p:cNvPr id="17411" name="Rectangle 3"/>
          <p:cNvSpPr>
            <a:spLocks noGrp="1" noChangeArrowheads="1"/>
          </p:cNvSpPr>
          <p:nvPr>
            <p:ph type="body" idx="1"/>
          </p:nvPr>
        </p:nvSpPr>
        <p:spPr>
          <a:xfrm>
            <a:off x="684213" y="1447800"/>
            <a:ext cx="8002587" cy="4068763"/>
          </a:xfrm>
          <a:solidFill>
            <a:schemeClr val="bg1"/>
          </a:solidFill>
          <a:ln>
            <a:solidFill>
              <a:srgbClr val="0000FF"/>
            </a:solidFill>
            <a:miter lim="800000"/>
          </a:ln>
        </p:spPr>
        <p:txBody>
          <a:bodyPr/>
          <a:lstStyle/>
          <a:p>
            <a:pPr eaLnBrk="1" hangingPunct="1">
              <a:lnSpc>
                <a:spcPts val="3600"/>
              </a:lnSpc>
              <a:spcBef>
                <a:spcPts val="600"/>
              </a:spcBef>
              <a:spcAft>
                <a:spcPts val="600"/>
              </a:spcAft>
            </a:pPr>
            <a:r>
              <a:rPr lang="en-US" altLang="zh-CN"/>
              <a:t>I/O</a:t>
            </a:r>
            <a:r>
              <a:rPr lang="zh-CN" altLang="en-US"/>
              <a:t>指令的命令码，一般可表述如下几种情况：</a:t>
            </a:r>
            <a:endParaRPr lang="zh-CN" altLang="en-US"/>
          </a:p>
          <a:p>
            <a:pPr lvl="1" eaLnBrk="1" hangingPunct="1">
              <a:lnSpc>
                <a:spcPts val="3600"/>
              </a:lnSpc>
              <a:spcBef>
                <a:spcPts val="600"/>
              </a:spcBef>
              <a:spcAft>
                <a:spcPts val="600"/>
              </a:spcAft>
            </a:pPr>
            <a:r>
              <a:rPr lang="zh-CN" altLang="en-US"/>
              <a:t>将数据从</a:t>
            </a:r>
            <a:r>
              <a:rPr lang="en-US" altLang="zh-CN"/>
              <a:t>I</a:t>
            </a:r>
            <a:r>
              <a:rPr lang="zh-CN" altLang="en-US"/>
              <a:t>／</a:t>
            </a:r>
            <a:r>
              <a:rPr lang="en-US" altLang="zh-CN"/>
              <a:t>O</a:t>
            </a:r>
            <a:r>
              <a:rPr lang="zh-CN" altLang="en-US"/>
              <a:t>设备输入至主机。</a:t>
            </a:r>
            <a:endParaRPr lang="zh-CN" altLang="en-US"/>
          </a:p>
          <a:p>
            <a:pPr lvl="1" eaLnBrk="1" hangingPunct="1">
              <a:lnSpc>
                <a:spcPts val="3600"/>
              </a:lnSpc>
              <a:spcBef>
                <a:spcPts val="600"/>
              </a:spcBef>
              <a:spcAft>
                <a:spcPts val="600"/>
              </a:spcAft>
            </a:pPr>
            <a:r>
              <a:rPr lang="zh-CN" altLang="en-US"/>
              <a:t>将数据从主机输出至</a:t>
            </a:r>
            <a:r>
              <a:rPr lang="en-US" altLang="zh-CN"/>
              <a:t>I</a:t>
            </a:r>
            <a:r>
              <a:rPr lang="zh-CN" altLang="en-US"/>
              <a:t>／</a:t>
            </a:r>
            <a:r>
              <a:rPr lang="en-US" altLang="zh-CN"/>
              <a:t>O</a:t>
            </a:r>
            <a:r>
              <a:rPr lang="zh-CN" altLang="en-US"/>
              <a:t>设备。</a:t>
            </a:r>
            <a:endParaRPr lang="zh-CN" altLang="en-US"/>
          </a:p>
          <a:p>
            <a:pPr lvl="1" eaLnBrk="1" hangingPunct="1">
              <a:lnSpc>
                <a:spcPts val="3600"/>
              </a:lnSpc>
              <a:spcBef>
                <a:spcPts val="600"/>
              </a:spcBef>
              <a:spcAft>
                <a:spcPts val="600"/>
              </a:spcAft>
            </a:pPr>
            <a:r>
              <a:rPr lang="zh-CN" altLang="en-US"/>
              <a:t>状态测试。</a:t>
            </a:r>
            <a:endParaRPr lang="zh-CN" altLang="en-US"/>
          </a:p>
          <a:p>
            <a:pPr lvl="1" eaLnBrk="1" hangingPunct="1">
              <a:lnSpc>
                <a:spcPts val="3600"/>
              </a:lnSpc>
              <a:spcBef>
                <a:spcPts val="600"/>
              </a:spcBef>
              <a:spcAft>
                <a:spcPts val="600"/>
              </a:spcAft>
            </a:pPr>
            <a:r>
              <a:rPr lang="zh-CN" altLang="en-US"/>
              <a:t>形成某些操作命令</a:t>
            </a:r>
            <a:endParaRPr lang="zh-CN" altLang="en-US"/>
          </a:p>
          <a:p>
            <a:pPr eaLnBrk="1" hangingPunct="1">
              <a:lnSpc>
                <a:spcPts val="3600"/>
              </a:lnSpc>
              <a:spcBef>
                <a:spcPts val="600"/>
              </a:spcBef>
              <a:spcAft>
                <a:spcPts val="600"/>
              </a:spcAft>
            </a:pPr>
            <a:r>
              <a:rPr lang="en-US" altLang="zh-CN"/>
              <a:t>I</a:t>
            </a:r>
            <a:r>
              <a:rPr lang="zh-CN" altLang="en-US"/>
              <a:t>／</a:t>
            </a:r>
            <a:r>
              <a:rPr lang="en-US" altLang="zh-CN"/>
              <a:t>O</a:t>
            </a:r>
            <a:r>
              <a:rPr lang="zh-CN" altLang="en-US"/>
              <a:t>指令是</a:t>
            </a:r>
            <a:r>
              <a:rPr lang="en-US" altLang="zh-CN"/>
              <a:t>CPU</a:t>
            </a:r>
            <a:r>
              <a:rPr lang="zh-CN" altLang="en-US"/>
              <a:t>指令系统的一部分，是</a:t>
            </a:r>
            <a:r>
              <a:rPr lang="en-US" altLang="zh-CN"/>
              <a:t>CPU</a:t>
            </a:r>
            <a:r>
              <a:rPr lang="zh-CN" altLang="en-US"/>
              <a:t>用来控制输入输出操作的指令，由</a:t>
            </a:r>
            <a:r>
              <a:rPr lang="en-US" altLang="zh-CN"/>
              <a:t>CPU</a:t>
            </a:r>
            <a:r>
              <a:rPr lang="zh-CN" altLang="en-US"/>
              <a:t>译码后执行</a:t>
            </a:r>
            <a:endParaRPr lang="zh-CN" altLang="en-US"/>
          </a:p>
        </p:txBody>
      </p:sp>
      <p:grpSp>
        <p:nvGrpSpPr>
          <p:cNvPr id="2" name="Group 11"/>
          <p:cNvGrpSpPr/>
          <p:nvPr/>
        </p:nvGrpSpPr>
        <p:grpSpPr bwMode="auto">
          <a:xfrm>
            <a:off x="2411413" y="5661025"/>
            <a:ext cx="3806825" cy="523875"/>
            <a:chOff x="3241" y="3022"/>
            <a:chExt cx="2398" cy="330"/>
          </a:xfrm>
        </p:grpSpPr>
        <p:sp>
          <p:nvSpPr>
            <p:cNvPr id="17415" name="Rectangle 12"/>
            <p:cNvSpPr>
              <a:spLocks noChangeArrowheads="1"/>
            </p:cNvSpPr>
            <p:nvPr/>
          </p:nvSpPr>
          <p:spPr bwMode="auto">
            <a:xfrm>
              <a:off x="3241" y="3022"/>
              <a:ext cx="798" cy="33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操作码</a:t>
              </a:r>
              <a:endParaRPr kumimoji="1" lang="zh-CN" altLang="en-US" sz="2800">
                <a:latin typeface="Times New Roman" panose="02020603050405020304" pitchFamily="18" charset="0"/>
              </a:endParaRPr>
            </a:p>
          </p:txBody>
        </p:sp>
        <p:sp>
          <p:nvSpPr>
            <p:cNvPr id="17416" name="Rectangle 13"/>
            <p:cNvSpPr>
              <a:spLocks noChangeArrowheads="1"/>
            </p:cNvSpPr>
            <p:nvPr/>
          </p:nvSpPr>
          <p:spPr bwMode="auto">
            <a:xfrm>
              <a:off x="4039" y="3022"/>
              <a:ext cx="798" cy="33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命令码</a:t>
              </a:r>
              <a:endParaRPr kumimoji="1" lang="zh-CN" altLang="en-US" sz="2800">
                <a:latin typeface="Times New Roman" panose="02020603050405020304" pitchFamily="18" charset="0"/>
              </a:endParaRPr>
            </a:p>
          </p:txBody>
        </p:sp>
        <p:sp>
          <p:nvSpPr>
            <p:cNvPr id="17417" name="Rectangle 14"/>
            <p:cNvSpPr>
              <a:spLocks noChangeArrowheads="1"/>
            </p:cNvSpPr>
            <p:nvPr/>
          </p:nvSpPr>
          <p:spPr bwMode="auto">
            <a:xfrm>
              <a:off x="4841" y="3022"/>
              <a:ext cx="798" cy="33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设备码</a:t>
              </a:r>
              <a:endParaRPr kumimoji="1" lang="zh-CN" altLang="en-US" sz="2800">
                <a:latin typeface="Times New Roman" panose="02020603050405020304" pitchFamily="18" charset="0"/>
              </a:endParaRPr>
            </a:p>
          </p:txBody>
        </p:sp>
      </p:grpSp>
      <p:sp>
        <p:nvSpPr>
          <p:cNvPr id="17413" name="矩形 8"/>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bg/>
                                          </p:spTgt>
                                        </p:tgtEl>
                                        <p:attrNameLst>
                                          <p:attrName>style.visibility</p:attrName>
                                        </p:attrNameLst>
                                      </p:cBhvr>
                                      <p:to>
                                        <p:strVal val="visible"/>
                                      </p:to>
                                    </p:set>
                                    <p:animEffect transition="in" filter="blinds(horizontal)">
                                      <p:cBhvr>
                                        <p:cTn id="7" dur="500"/>
                                        <p:tgtEl>
                                          <p:spTgt spid="174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10" dur="500"/>
                                        <p:tgtEl>
                                          <p:spTgt spid="174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5" dur="500"/>
                                        <p:tgtEl>
                                          <p:spTgt spid="174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20" dur="500"/>
                                        <p:tgtEl>
                                          <p:spTgt spid="174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5" dur="500"/>
                                        <p:tgtEl>
                                          <p:spTgt spid="1741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30" dur="500"/>
                                        <p:tgtEl>
                                          <p:spTgt spid="174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5" dur="500"/>
                                        <p:tgtEl>
                                          <p:spTgt spid="1741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31913" y="404813"/>
            <a:ext cx="2819400" cy="762000"/>
          </a:xfrm>
        </p:spPr>
        <p:txBody>
          <a:bodyPr/>
          <a:lstStyle/>
          <a:p>
            <a:pPr eaLnBrk="1" hangingPunct="1"/>
            <a:r>
              <a:rPr lang="en-US" altLang="zh-CN"/>
              <a:t>I</a:t>
            </a:r>
            <a:r>
              <a:rPr lang="zh-CN" altLang="en-US"/>
              <a:t>／</a:t>
            </a:r>
            <a:r>
              <a:rPr lang="en-US" altLang="zh-CN"/>
              <a:t>O</a:t>
            </a:r>
            <a:r>
              <a:rPr lang="zh-CN" altLang="en-US"/>
              <a:t>硬件</a:t>
            </a:r>
            <a:endParaRPr lang="zh-CN" altLang="en-US"/>
          </a:p>
        </p:txBody>
      </p:sp>
      <p:sp>
        <p:nvSpPr>
          <p:cNvPr id="19459" name="Rectangle 3"/>
          <p:cNvSpPr>
            <a:spLocks noGrp="1" noChangeArrowheads="1"/>
          </p:cNvSpPr>
          <p:nvPr>
            <p:ph type="body" idx="1"/>
          </p:nvPr>
        </p:nvSpPr>
        <p:spPr>
          <a:xfrm>
            <a:off x="1476375" y="2276475"/>
            <a:ext cx="6335713" cy="1728788"/>
          </a:xfrm>
        </p:spPr>
        <p:txBody>
          <a:bodyPr/>
          <a:lstStyle/>
          <a:p>
            <a:pPr eaLnBrk="1" hangingPunct="1">
              <a:lnSpc>
                <a:spcPct val="90000"/>
              </a:lnSpc>
              <a:spcBef>
                <a:spcPct val="0"/>
              </a:spcBef>
              <a:buFont typeface="Wingdings" panose="05000000000000000000" pitchFamily="2" charset="2"/>
              <a:buNone/>
            </a:pPr>
            <a:r>
              <a:rPr lang="zh-CN" altLang="en-US"/>
              <a:t>          输入输出系统的硬件组成是多种多样的，一个通道可以和一个以上的设备控制器相连，一个设备控制器又可以控制若干台同一类型的设备。</a:t>
            </a:r>
            <a:endParaRPr lang="zh-CN" altLang="en-US"/>
          </a:p>
        </p:txBody>
      </p:sp>
      <p:sp>
        <p:nvSpPr>
          <p:cNvPr id="19461" name="矩形 6"/>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5.1.2</a:t>
            </a:r>
            <a:endParaRPr lang="zh-CN" altLang="en-US" sz="280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450" y="476250"/>
            <a:ext cx="7696200" cy="762000"/>
          </a:xfrm>
        </p:spPr>
        <p:txBody>
          <a:bodyPr/>
          <a:lstStyle/>
          <a:p>
            <a:pPr eaLnBrk="1" hangingPunct="1"/>
            <a:r>
              <a:rPr lang="en-US" altLang="zh-CN" sz="4000"/>
              <a:t>5.1.3 I/O</a:t>
            </a:r>
            <a:r>
              <a:rPr lang="zh-CN" altLang="en-US" sz="4000"/>
              <a:t>设备与主机的联系方式</a:t>
            </a:r>
            <a:endParaRPr lang="zh-CN" altLang="en-US" sz="4000"/>
          </a:p>
        </p:txBody>
      </p:sp>
      <p:sp>
        <p:nvSpPr>
          <p:cNvPr id="20483" name="Rectangle 3"/>
          <p:cNvSpPr>
            <a:spLocks noGrp="1" noChangeArrowheads="1"/>
          </p:cNvSpPr>
          <p:nvPr>
            <p:ph type="body" idx="1"/>
          </p:nvPr>
        </p:nvSpPr>
        <p:spPr>
          <a:xfrm>
            <a:off x="2514600" y="2514600"/>
            <a:ext cx="4343400" cy="2819400"/>
          </a:xfrm>
        </p:spPr>
        <p:txBody>
          <a:bodyPr/>
          <a:lstStyle/>
          <a:p>
            <a:pPr eaLnBrk="1" hangingPunct="1"/>
            <a:r>
              <a:rPr lang="en-US" altLang="zh-CN">
                <a:hlinkClick r:id="rId1" action="ppaction://hlinksldjump"/>
              </a:rPr>
              <a:t>I/O</a:t>
            </a:r>
            <a:r>
              <a:rPr lang="zh-CN" altLang="en-US">
                <a:hlinkClick r:id="rId1" action="ppaction://hlinksldjump"/>
              </a:rPr>
              <a:t>编址方式</a:t>
            </a:r>
            <a:endParaRPr lang="zh-CN" altLang="en-US"/>
          </a:p>
          <a:p>
            <a:pPr eaLnBrk="1" hangingPunct="1"/>
            <a:r>
              <a:rPr lang="zh-CN" altLang="en-US">
                <a:hlinkClick r:id="rId2" action="ppaction://hlinksldjump"/>
              </a:rPr>
              <a:t>设备寻址</a:t>
            </a:r>
            <a:endParaRPr lang="zh-CN" altLang="en-US"/>
          </a:p>
          <a:p>
            <a:pPr eaLnBrk="1" hangingPunct="1"/>
            <a:r>
              <a:rPr lang="zh-CN" altLang="en-US">
                <a:hlinkClick r:id="rId3" action="ppaction://hlinksldjump"/>
              </a:rPr>
              <a:t>传送方式</a:t>
            </a:r>
            <a:endParaRPr lang="zh-CN" altLang="en-US"/>
          </a:p>
          <a:p>
            <a:pPr eaLnBrk="1" hangingPunct="1"/>
            <a:r>
              <a:rPr lang="zh-CN" altLang="en-US">
                <a:hlinkClick r:id="rId4" action="ppaction://hlinksldjump"/>
              </a:rPr>
              <a:t>联络方式</a:t>
            </a:r>
            <a:endParaRPr lang="zh-CN" altLang="en-US"/>
          </a:p>
          <a:p>
            <a:pPr eaLnBrk="1" hangingPunct="1"/>
            <a:r>
              <a:rPr lang="en-US" altLang="zh-CN">
                <a:hlinkClick r:id="rId5" action="ppaction://hlinksldjump"/>
              </a:rPr>
              <a:t>I</a:t>
            </a:r>
            <a:r>
              <a:rPr lang="zh-CN" altLang="en-US">
                <a:hlinkClick r:id="rId5" action="ppaction://hlinksldjump"/>
              </a:rPr>
              <a:t>／</a:t>
            </a:r>
            <a:r>
              <a:rPr lang="en-US" altLang="zh-CN">
                <a:hlinkClick r:id="rId5" action="ppaction://hlinksldjump"/>
              </a:rPr>
              <a:t>O</a:t>
            </a:r>
            <a:r>
              <a:rPr lang="zh-CN" altLang="en-US">
                <a:hlinkClick r:id="rId5" action="ppaction://hlinksldjump"/>
              </a:rPr>
              <a:t>与主机的连接方式</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87450" y="434975"/>
            <a:ext cx="7696200" cy="762000"/>
          </a:xfrm>
        </p:spPr>
        <p:txBody>
          <a:bodyPr/>
          <a:lstStyle/>
          <a:p>
            <a:pPr eaLnBrk="1" hangingPunct="1"/>
            <a:r>
              <a:rPr lang="en-US" altLang="zh-CN"/>
              <a:t>I/O</a:t>
            </a:r>
            <a:r>
              <a:rPr lang="zh-CN" altLang="en-US"/>
              <a:t>编址方式</a:t>
            </a:r>
            <a:endParaRPr lang="zh-CN" altLang="en-US"/>
          </a:p>
        </p:txBody>
      </p:sp>
      <p:sp>
        <p:nvSpPr>
          <p:cNvPr id="21507" name="Rectangle 3"/>
          <p:cNvSpPr>
            <a:spLocks noGrp="1" noChangeArrowheads="1"/>
          </p:cNvSpPr>
          <p:nvPr>
            <p:ph type="body" idx="1"/>
          </p:nvPr>
        </p:nvSpPr>
        <p:spPr>
          <a:xfrm>
            <a:off x="990600" y="1752600"/>
            <a:ext cx="7543800" cy="3332163"/>
          </a:xfrm>
          <a:solidFill>
            <a:schemeClr val="bg1"/>
          </a:solidFill>
          <a:ln>
            <a:solidFill>
              <a:srgbClr val="0000FF"/>
            </a:solidFill>
            <a:miter lim="800000"/>
          </a:ln>
        </p:spPr>
        <p:txBody>
          <a:bodyPr/>
          <a:lstStyle/>
          <a:p>
            <a:pPr eaLnBrk="1" hangingPunct="1"/>
            <a:r>
              <a:rPr lang="zh-CN" altLang="en-US">
                <a:solidFill>
                  <a:srgbClr val="C00000"/>
                </a:solidFill>
              </a:rPr>
              <a:t>通常将</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设备码视为地址码，对</a:t>
            </a:r>
            <a:r>
              <a:rPr lang="en-US" altLang="zh-CN">
                <a:solidFill>
                  <a:srgbClr val="C00000"/>
                </a:solidFill>
              </a:rPr>
              <a:t>I/O</a:t>
            </a:r>
            <a:r>
              <a:rPr lang="zh-CN" altLang="en-US">
                <a:solidFill>
                  <a:srgbClr val="C00000"/>
                </a:solidFill>
              </a:rPr>
              <a:t>地址码的编址可采用两种方式：统一编址或不统一编址</a:t>
            </a:r>
            <a:r>
              <a:rPr lang="en-US" altLang="zh-CN">
                <a:solidFill>
                  <a:srgbClr val="C00000"/>
                </a:solidFill>
              </a:rPr>
              <a:t>(</a:t>
            </a:r>
            <a:r>
              <a:rPr lang="zh-CN" altLang="en-US">
                <a:solidFill>
                  <a:srgbClr val="C00000"/>
                </a:solidFill>
              </a:rPr>
              <a:t>独立编址</a:t>
            </a:r>
            <a:r>
              <a:rPr lang="en-US" altLang="zh-CN">
                <a:solidFill>
                  <a:srgbClr val="C00000"/>
                </a:solidFill>
              </a:rPr>
              <a:t>)</a:t>
            </a:r>
            <a:r>
              <a:rPr lang="zh-CN" altLang="en-US">
                <a:solidFill>
                  <a:srgbClr val="C00000"/>
                </a:solidFill>
              </a:rPr>
              <a:t>。</a:t>
            </a:r>
            <a:endParaRPr lang="zh-CN" altLang="en-US">
              <a:solidFill>
                <a:srgbClr val="C00000"/>
              </a:solidFill>
            </a:endParaRPr>
          </a:p>
          <a:p>
            <a:pPr eaLnBrk="1" hangingPunct="1"/>
            <a:r>
              <a:rPr lang="zh-CN" altLang="en-US">
                <a:solidFill>
                  <a:srgbClr val="C00000"/>
                </a:solidFill>
              </a:rPr>
              <a:t>统一编址就是将</a:t>
            </a:r>
            <a:r>
              <a:rPr lang="en-US" altLang="zh-CN">
                <a:solidFill>
                  <a:srgbClr val="C00000"/>
                </a:solidFill>
              </a:rPr>
              <a:t>I/O</a:t>
            </a:r>
            <a:r>
              <a:rPr lang="zh-CN" altLang="en-US">
                <a:solidFill>
                  <a:srgbClr val="C00000"/>
                </a:solidFill>
              </a:rPr>
              <a:t>地址看作是存储器地址的一部分。</a:t>
            </a:r>
            <a:endParaRPr lang="zh-CN" altLang="en-US">
              <a:solidFill>
                <a:srgbClr val="C00000"/>
              </a:solidFill>
            </a:endParaRPr>
          </a:p>
          <a:p>
            <a:pPr eaLnBrk="1" hangingPunct="1"/>
            <a:r>
              <a:rPr lang="zh-CN" altLang="en-US">
                <a:solidFill>
                  <a:srgbClr val="C00000"/>
                </a:solidFill>
              </a:rPr>
              <a:t>不统一编址由于不占用主存空间，故不影响主存容量，但需设</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专用指令。</a:t>
            </a:r>
            <a:endParaRPr lang="zh-CN" altLang="en-US">
              <a:solidFill>
                <a:srgbClr val="C00000"/>
              </a:solidFill>
            </a:endParaRPr>
          </a:p>
        </p:txBody>
      </p:sp>
      <p:sp>
        <p:nvSpPr>
          <p:cNvPr id="21509" name="矩形 5"/>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bg/>
                                          </p:spTgt>
                                        </p:tgtEl>
                                        <p:attrNameLst>
                                          <p:attrName>style.visibility</p:attrName>
                                        </p:attrNameLst>
                                      </p:cBhvr>
                                      <p:to>
                                        <p:strVal val="visible"/>
                                      </p:to>
                                    </p:set>
                                    <p:animEffect transition="in" filter="blinds(horizontal)">
                                      <p:cBhvr>
                                        <p:cTn id="7" dur="500"/>
                                        <p:tgtEl>
                                          <p:spTgt spid="2150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10" dur="500"/>
                                        <p:tgtEl>
                                          <p:spTgt spid="215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5" dur="500"/>
                                        <p:tgtEl>
                                          <p:spTgt spid="215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20"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87450" y="476250"/>
            <a:ext cx="7696200" cy="762000"/>
          </a:xfrm>
        </p:spPr>
        <p:txBody>
          <a:bodyPr/>
          <a:lstStyle/>
          <a:p>
            <a:pPr eaLnBrk="1" hangingPunct="1"/>
            <a:r>
              <a:rPr lang="zh-CN" altLang="en-US"/>
              <a:t>设备寻址</a:t>
            </a:r>
            <a:endParaRPr lang="zh-CN" altLang="en-US"/>
          </a:p>
        </p:txBody>
      </p:sp>
      <p:sp>
        <p:nvSpPr>
          <p:cNvPr id="22531" name="Rectangle 3"/>
          <p:cNvSpPr>
            <a:spLocks noGrp="1" noChangeArrowheads="1"/>
          </p:cNvSpPr>
          <p:nvPr>
            <p:ph type="body" idx="1"/>
          </p:nvPr>
        </p:nvSpPr>
        <p:spPr>
          <a:xfrm>
            <a:off x="971550" y="2060575"/>
            <a:ext cx="7416800" cy="2376488"/>
          </a:xfrm>
          <a:solidFill>
            <a:schemeClr val="bg1"/>
          </a:solidFill>
          <a:ln>
            <a:solidFill>
              <a:srgbClr val="0000FF"/>
            </a:solidFill>
            <a:miter lim="800000"/>
          </a:ln>
        </p:spPr>
        <p:txBody>
          <a:bodyPr/>
          <a:lstStyle/>
          <a:p>
            <a:pPr eaLnBrk="1" hangingPunct="1"/>
            <a:r>
              <a:rPr lang="zh-CN" altLang="en-US"/>
              <a:t>由于每台设备都赋予一个设备号，因此，当要启动某一设备时，可由</a:t>
            </a:r>
            <a:r>
              <a:rPr lang="en-US" altLang="zh-CN"/>
              <a:t>I</a:t>
            </a:r>
            <a:r>
              <a:rPr lang="zh-CN" altLang="en-US"/>
              <a:t>／</a:t>
            </a:r>
            <a:r>
              <a:rPr lang="en-US" altLang="zh-CN"/>
              <a:t>O</a:t>
            </a:r>
            <a:r>
              <a:rPr lang="zh-CN" altLang="en-US"/>
              <a:t>指令的设备码字段直接指出该设备的设备号。</a:t>
            </a:r>
            <a:endParaRPr lang="zh-CN" altLang="en-US"/>
          </a:p>
          <a:p>
            <a:pPr eaLnBrk="1" hangingPunct="1"/>
            <a:r>
              <a:rPr lang="zh-CN" altLang="en-US"/>
              <a:t>通过接口电路中的设备选择电路，便可选中要交换信息的设备。</a:t>
            </a:r>
            <a:endParaRPr lang="zh-CN" altLang="en-US"/>
          </a:p>
        </p:txBody>
      </p:sp>
      <p:sp>
        <p:nvSpPr>
          <p:cNvPr id="22533" name="矩形 5"/>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linds(horizontal)">
                                      <p:cBhvr>
                                        <p:cTn id="7" dur="500"/>
                                        <p:tgtEl>
                                          <p:spTgt spid="2253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0" dur="500"/>
                                        <p:tgtEl>
                                          <p:spTgt spid="225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5"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8888" y="476250"/>
            <a:ext cx="7696200" cy="762000"/>
          </a:xfrm>
        </p:spPr>
        <p:txBody>
          <a:bodyPr/>
          <a:lstStyle/>
          <a:p>
            <a:pPr eaLnBrk="1" hangingPunct="1"/>
            <a:r>
              <a:rPr lang="zh-CN" altLang="en-US"/>
              <a:t>传送方式</a:t>
            </a:r>
            <a:endParaRPr lang="zh-CN" altLang="en-US"/>
          </a:p>
        </p:txBody>
      </p:sp>
      <p:sp>
        <p:nvSpPr>
          <p:cNvPr id="23555" name="Rectangle 3"/>
          <p:cNvSpPr>
            <a:spLocks noGrp="1" noChangeArrowheads="1"/>
          </p:cNvSpPr>
          <p:nvPr>
            <p:ph type="body" idx="1"/>
          </p:nvPr>
        </p:nvSpPr>
        <p:spPr>
          <a:xfrm>
            <a:off x="1042988" y="1844675"/>
            <a:ext cx="7315200" cy="2736850"/>
          </a:xfrm>
          <a:solidFill>
            <a:schemeClr val="bg1"/>
          </a:solidFill>
          <a:ln>
            <a:solidFill>
              <a:srgbClr val="0000FF"/>
            </a:solidFill>
            <a:miter lim="800000"/>
          </a:ln>
        </p:spPr>
        <p:txBody>
          <a:bodyPr/>
          <a:lstStyle/>
          <a:p>
            <a:pPr eaLnBrk="1" hangingPunct="1"/>
            <a:r>
              <a:rPr lang="zh-CN" altLang="en-US"/>
              <a:t>在同一瞬间，</a:t>
            </a:r>
            <a:r>
              <a:rPr lang="en-US" altLang="zh-CN"/>
              <a:t>n</a:t>
            </a:r>
            <a:r>
              <a:rPr lang="zh-CN" altLang="en-US"/>
              <a:t>位信息同时从</a:t>
            </a:r>
            <a:r>
              <a:rPr lang="en-US" altLang="zh-CN"/>
              <a:t>CPU</a:t>
            </a:r>
            <a:r>
              <a:rPr lang="zh-CN" altLang="en-US"/>
              <a:t>输送至</a:t>
            </a:r>
            <a:r>
              <a:rPr lang="en-US" altLang="zh-CN"/>
              <a:t>I/O</a:t>
            </a:r>
            <a:r>
              <a:rPr lang="zh-CN" altLang="en-US"/>
              <a:t>设备，或由</a:t>
            </a:r>
            <a:r>
              <a:rPr lang="en-US" altLang="zh-CN"/>
              <a:t>I/O</a:t>
            </a:r>
            <a:r>
              <a:rPr lang="zh-CN" altLang="en-US"/>
              <a:t>设备输人到</a:t>
            </a:r>
            <a:r>
              <a:rPr lang="en-US" altLang="zh-CN"/>
              <a:t>CPU</a:t>
            </a:r>
            <a:r>
              <a:rPr lang="zh-CN" altLang="en-US"/>
              <a:t>，这种传送方式叫做并行传送。</a:t>
            </a:r>
            <a:endParaRPr lang="zh-CN" altLang="en-US"/>
          </a:p>
          <a:p>
            <a:pPr eaLnBrk="1" hangingPunct="1"/>
            <a:r>
              <a:rPr lang="zh-CN" altLang="en-US"/>
              <a:t>若在同一瞬间只传送一位信息，在不同时刻连续逐位传送一串信息，这种传送方式叫做串行传送。</a:t>
            </a:r>
            <a:endParaRPr lang="zh-CN" altLang="en-US"/>
          </a:p>
        </p:txBody>
      </p:sp>
      <p:sp>
        <p:nvSpPr>
          <p:cNvPr id="23557" name="矩形 5"/>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bg/>
                                          </p:spTgt>
                                        </p:tgtEl>
                                        <p:attrNameLst>
                                          <p:attrName>style.visibility</p:attrName>
                                        </p:attrNameLst>
                                      </p:cBhvr>
                                      <p:to>
                                        <p:strVal val="visible"/>
                                      </p:to>
                                    </p:set>
                                    <p:animEffect transition="in" filter="blinds(horizontal)">
                                      <p:cBhvr>
                                        <p:cTn id="7" dur="500"/>
                                        <p:tgtEl>
                                          <p:spTgt spid="235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0" dur="500"/>
                                        <p:tgtEl>
                                          <p:spTgt spid="235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5"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6013" y="404813"/>
            <a:ext cx="7696200" cy="762000"/>
          </a:xfrm>
        </p:spPr>
        <p:txBody>
          <a:bodyPr/>
          <a:lstStyle/>
          <a:p>
            <a:pPr eaLnBrk="1" hangingPunct="1"/>
            <a:r>
              <a:rPr lang="zh-CN" altLang="en-US"/>
              <a:t>联络方式</a:t>
            </a:r>
            <a:endParaRPr lang="zh-CN" altLang="en-US"/>
          </a:p>
        </p:txBody>
      </p:sp>
      <p:sp>
        <p:nvSpPr>
          <p:cNvPr id="24579" name="Rectangle 3"/>
          <p:cNvSpPr>
            <a:spLocks noGrp="1" noChangeArrowheads="1"/>
          </p:cNvSpPr>
          <p:nvPr>
            <p:ph type="body" idx="1"/>
          </p:nvPr>
        </p:nvSpPr>
        <p:spPr>
          <a:xfrm>
            <a:off x="1042988" y="1628775"/>
            <a:ext cx="7391400" cy="3581400"/>
          </a:xfrm>
        </p:spPr>
        <p:txBody>
          <a:bodyPr/>
          <a:lstStyle/>
          <a:p>
            <a:pPr eaLnBrk="1" hangingPunct="1">
              <a:buFont typeface="Wingdings" panose="05000000000000000000" pitchFamily="2" charset="2"/>
              <a:buNone/>
            </a:pPr>
            <a:r>
              <a:rPr lang="en-US" altLang="zh-CN" sz="1800" b="0">
                <a:solidFill>
                  <a:schemeClr val="tx1"/>
                </a:solidFill>
                <a:ea typeface="宋体" panose="02010600030101010101" pitchFamily="2" charset="-122"/>
              </a:rPr>
              <a:t>		</a:t>
            </a:r>
            <a:r>
              <a:rPr lang="en-US" altLang="zh-CN"/>
              <a:t>I/O</a:t>
            </a:r>
            <a:r>
              <a:rPr lang="zh-CN" altLang="en-US"/>
              <a:t>设备与主机之间必须互相了解彼此当时所处的状态，如相互是否可以传送，传送是否已结束等等。</a:t>
            </a:r>
            <a:endParaRPr lang="zh-CN" altLang="en-US"/>
          </a:p>
          <a:p>
            <a:pPr eaLnBrk="1" hangingPunct="1">
              <a:buFont typeface="Wingdings" panose="05000000000000000000" pitchFamily="2" charset="2"/>
              <a:buNone/>
            </a:pPr>
            <a:endParaRPr lang="zh-CN" altLang="en-US"/>
          </a:p>
          <a:p>
            <a:pPr lvl="2" eaLnBrk="1" hangingPunct="1"/>
            <a:r>
              <a:rPr lang="zh-CN" altLang="en-US">
                <a:hlinkClick r:id="rId1" action="ppaction://hlinksldjump"/>
              </a:rPr>
              <a:t>立即响应方式</a:t>
            </a:r>
            <a:endParaRPr lang="zh-CN" altLang="en-US"/>
          </a:p>
          <a:p>
            <a:pPr lvl="2" eaLnBrk="1" hangingPunct="1"/>
            <a:r>
              <a:rPr lang="zh-CN" altLang="en-US">
                <a:hlinkClick r:id="rId2" action="ppaction://hlinksldjump"/>
              </a:rPr>
              <a:t>异步工作采用应答信号联络</a:t>
            </a:r>
            <a:endParaRPr lang="zh-CN" altLang="en-US"/>
          </a:p>
          <a:p>
            <a:pPr lvl="2" eaLnBrk="1" hangingPunct="1"/>
            <a:r>
              <a:rPr lang="zh-CN" altLang="en-US">
                <a:hlinkClick r:id="rId3" action="ppaction://hlinksldjump"/>
              </a:rPr>
              <a:t>同步工作采用同步时标联络</a:t>
            </a:r>
            <a:endParaRPr lang="zh-CN" altLang="en-US"/>
          </a:p>
        </p:txBody>
      </p:sp>
      <p:sp>
        <p:nvSpPr>
          <p:cNvPr id="24581" name="矩形 8"/>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8"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87450" y="476250"/>
            <a:ext cx="7696200" cy="762000"/>
          </a:xfrm>
        </p:spPr>
        <p:txBody>
          <a:bodyPr/>
          <a:lstStyle/>
          <a:p>
            <a:pPr eaLnBrk="1" hangingPunct="1"/>
            <a:r>
              <a:rPr lang="zh-CN" altLang="en-US"/>
              <a:t>立即响应方式</a:t>
            </a:r>
            <a:endParaRPr lang="zh-CN" altLang="en-US"/>
          </a:p>
        </p:txBody>
      </p:sp>
      <p:sp>
        <p:nvSpPr>
          <p:cNvPr id="25603" name="Rectangle 3"/>
          <p:cNvSpPr>
            <a:spLocks noGrp="1" noChangeArrowheads="1"/>
          </p:cNvSpPr>
          <p:nvPr>
            <p:ph type="body" idx="1"/>
          </p:nvPr>
        </p:nvSpPr>
        <p:spPr>
          <a:xfrm>
            <a:off x="1116013" y="2205038"/>
            <a:ext cx="7315200" cy="2447925"/>
          </a:xfrm>
          <a:solidFill>
            <a:schemeClr val="bg1"/>
          </a:solidFill>
          <a:ln>
            <a:solidFill>
              <a:srgbClr val="0000FF"/>
            </a:solidFill>
            <a:miter lim="800000"/>
          </a:ln>
        </p:spPr>
        <p:txBody>
          <a:bodyPr/>
          <a:lstStyle/>
          <a:p>
            <a:pPr eaLnBrk="1" hangingPunct="1">
              <a:lnSpc>
                <a:spcPct val="90000"/>
              </a:lnSpc>
            </a:pPr>
            <a:r>
              <a:rPr lang="zh-CN" altLang="en-US"/>
              <a:t>一些工作速度十分缓慢的</a:t>
            </a:r>
            <a:r>
              <a:rPr lang="en-US" altLang="zh-CN"/>
              <a:t>I/O</a:t>
            </a:r>
            <a:r>
              <a:rPr lang="zh-CN" altLang="en-US"/>
              <a:t>设备，当它们与</a:t>
            </a:r>
            <a:r>
              <a:rPr lang="en-US" altLang="zh-CN"/>
              <a:t>CPU</a:t>
            </a:r>
            <a:r>
              <a:rPr lang="zh-CN" altLang="en-US"/>
              <a:t>发生联系时，通常都已使其处于某种等待状态</a:t>
            </a:r>
            <a:endParaRPr lang="zh-CN" altLang="en-US"/>
          </a:p>
          <a:p>
            <a:pPr eaLnBrk="1" hangingPunct="1">
              <a:lnSpc>
                <a:spcPct val="90000"/>
              </a:lnSpc>
            </a:pPr>
            <a:r>
              <a:rPr lang="zh-CN" altLang="en-US">
                <a:solidFill>
                  <a:srgbClr val="C00000"/>
                </a:solidFill>
              </a:rPr>
              <a:t>只要</a:t>
            </a:r>
            <a:r>
              <a:rPr lang="en-US" altLang="zh-CN">
                <a:solidFill>
                  <a:srgbClr val="C00000"/>
                </a:solidFill>
              </a:rPr>
              <a:t>CPU</a:t>
            </a:r>
            <a:r>
              <a:rPr lang="zh-CN" altLang="en-US">
                <a:solidFill>
                  <a:srgbClr val="C00000"/>
                </a:solidFill>
              </a:rPr>
              <a:t>的</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指令一到，它们便立即响应</a:t>
            </a:r>
            <a:r>
              <a:rPr lang="zh-CN" altLang="en-US"/>
              <a:t>，故这种设备无需特殊联络信号，称作立即响应方式。</a:t>
            </a:r>
            <a:endParaRPr lang="zh-CN" altLang="en-US"/>
          </a:p>
        </p:txBody>
      </p:sp>
      <p:sp>
        <p:nvSpPr>
          <p:cNvPr id="25605" name="矩形 5"/>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animEffect transition="in" filter="blinds(horizontal)">
                                      <p:cBhvr>
                                        <p:cTn id="7" dur="500"/>
                                        <p:tgtEl>
                                          <p:spTgt spid="2560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10" dur="500"/>
                                        <p:tgtEl>
                                          <p:spTgt spid="2560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5"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58888" y="476250"/>
            <a:ext cx="7200900" cy="762000"/>
          </a:xfrm>
        </p:spPr>
        <p:txBody>
          <a:bodyPr/>
          <a:lstStyle/>
          <a:p>
            <a:pPr eaLnBrk="1" hangingPunct="1"/>
            <a:r>
              <a:rPr lang="en-US" altLang="zh-CN"/>
              <a:t>5.1 </a:t>
            </a:r>
            <a:r>
              <a:rPr lang="zh-CN" altLang="en-US"/>
              <a:t>概述</a:t>
            </a:r>
            <a:endParaRPr lang="zh-CN" altLang="en-US"/>
          </a:p>
        </p:txBody>
      </p:sp>
      <p:sp>
        <p:nvSpPr>
          <p:cNvPr id="7171" name="Rectangle 3"/>
          <p:cNvSpPr>
            <a:spLocks noGrp="1" noChangeArrowheads="1"/>
          </p:cNvSpPr>
          <p:nvPr>
            <p:ph type="body" idx="1"/>
          </p:nvPr>
        </p:nvSpPr>
        <p:spPr>
          <a:xfrm>
            <a:off x="1752600" y="2286000"/>
            <a:ext cx="6324600" cy="2286000"/>
          </a:xfrm>
        </p:spPr>
        <p:txBody>
          <a:bodyPr/>
          <a:lstStyle/>
          <a:p>
            <a:pPr eaLnBrk="1" hangingPunct="1"/>
            <a:r>
              <a:rPr lang="en-US" altLang="zh-CN">
                <a:hlinkClick r:id="rId1" action="ppaction://hlinksldjump"/>
              </a:rPr>
              <a:t>5.1.1 </a:t>
            </a:r>
            <a:r>
              <a:rPr lang="zh-CN" altLang="en-US">
                <a:hlinkClick r:id="rId1" action="ppaction://hlinksldjump"/>
              </a:rPr>
              <a:t>输入输出系统的发展概况</a:t>
            </a:r>
            <a:endParaRPr lang="zh-CN" altLang="en-US"/>
          </a:p>
          <a:p>
            <a:pPr eaLnBrk="1" hangingPunct="1"/>
            <a:r>
              <a:rPr lang="en-US" altLang="zh-CN">
                <a:hlinkClick r:id="rId2" action="ppaction://hlinksldjump"/>
              </a:rPr>
              <a:t>5.1.2 </a:t>
            </a:r>
            <a:r>
              <a:rPr lang="zh-CN" altLang="en-US">
                <a:hlinkClick r:id="rId2" action="ppaction://hlinksldjump"/>
              </a:rPr>
              <a:t>输入输出系统的组成</a:t>
            </a:r>
            <a:endParaRPr lang="zh-CN" altLang="en-US"/>
          </a:p>
          <a:p>
            <a:pPr eaLnBrk="1" hangingPunct="1"/>
            <a:r>
              <a:rPr lang="en-US" altLang="zh-CN">
                <a:hlinkClick r:id="rId3" action="ppaction://hlinksldjump"/>
              </a:rPr>
              <a:t>5.1.3 I/O</a:t>
            </a:r>
            <a:r>
              <a:rPr lang="zh-CN" altLang="en-US">
                <a:hlinkClick r:id="rId3" action="ppaction://hlinksldjump"/>
              </a:rPr>
              <a:t>设备与主机的联系方式</a:t>
            </a:r>
            <a:endParaRPr lang="zh-CN" altLang="en-US"/>
          </a:p>
          <a:p>
            <a:pPr eaLnBrk="1" hangingPunct="1"/>
            <a:r>
              <a:rPr lang="en-US" altLang="zh-CN">
                <a:hlinkClick r:id="rId4" action="ppaction://hlinksldjump"/>
              </a:rPr>
              <a:t>5.1.4 I/O</a:t>
            </a:r>
            <a:r>
              <a:rPr lang="zh-CN" altLang="en-US">
                <a:hlinkClick r:id="rId4" action="ppaction://hlinksldjump"/>
              </a:rPr>
              <a:t>与主机信息传送的控制方式</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6013" y="476250"/>
            <a:ext cx="7696200" cy="762000"/>
          </a:xfrm>
        </p:spPr>
        <p:txBody>
          <a:bodyPr/>
          <a:lstStyle/>
          <a:p>
            <a:pPr eaLnBrk="1" hangingPunct="1"/>
            <a:r>
              <a:rPr lang="zh-CN" altLang="en-US"/>
              <a:t>异步工作采用应答信号联络</a:t>
            </a:r>
            <a:endParaRPr lang="zh-CN" altLang="en-US"/>
          </a:p>
        </p:txBody>
      </p:sp>
      <p:sp>
        <p:nvSpPr>
          <p:cNvPr id="26627" name="Rectangle 3"/>
          <p:cNvSpPr>
            <a:spLocks noGrp="1" noChangeArrowheads="1"/>
          </p:cNvSpPr>
          <p:nvPr>
            <p:ph type="body" idx="1"/>
          </p:nvPr>
        </p:nvSpPr>
        <p:spPr>
          <a:xfrm>
            <a:off x="684213" y="2205038"/>
            <a:ext cx="7924800" cy="2808287"/>
          </a:xfrm>
          <a:solidFill>
            <a:schemeClr val="bg1"/>
          </a:solidFill>
          <a:ln>
            <a:solidFill>
              <a:srgbClr val="0000FF"/>
            </a:solidFill>
            <a:miter lim="800000"/>
          </a:ln>
        </p:spPr>
        <p:txBody>
          <a:bodyPr/>
          <a:lstStyle/>
          <a:p>
            <a:pPr eaLnBrk="1" hangingPunct="1">
              <a:spcBef>
                <a:spcPct val="0"/>
              </a:spcBef>
            </a:pPr>
            <a:r>
              <a:rPr lang="zh-CN" altLang="en-US"/>
              <a:t>当</a:t>
            </a:r>
            <a:r>
              <a:rPr lang="en-US" altLang="zh-CN"/>
              <a:t>I/O</a:t>
            </a:r>
            <a:r>
              <a:rPr lang="zh-CN" altLang="en-US"/>
              <a:t>设备与主机工作速度不匹配时，通常采用异步工作方式。</a:t>
            </a:r>
            <a:endParaRPr lang="en-US" altLang="zh-CN"/>
          </a:p>
          <a:p>
            <a:pPr eaLnBrk="1" hangingPunct="1">
              <a:spcBef>
                <a:spcPct val="0"/>
              </a:spcBef>
            </a:pPr>
            <a:r>
              <a:rPr lang="zh-CN" altLang="en-US">
                <a:solidFill>
                  <a:srgbClr val="C00000"/>
                </a:solidFill>
              </a:rPr>
              <a:t>这种方式在交换信息前，</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与</a:t>
            </a:r>
            <a:r>
              <a:rPr lang="en-US" altLang="zh-CN">
                <a:solidFill>
                  <a:srgbClr val="C00000"/>
                </a:solidFill>
              </a:rPr>
              <a:t>CPU</a:t>
            </a:r>
            <a:r>
              <a:rPr lang="zh-CN" altLang="en-US">
                <a:solidFill>
                  <a:srgbClr val="C00000"/>
                </a:solidFill>
              </a:rPr>
              <a:t>各自完成自身的任务，一旦出现联络信号时，彼此才准备交换信息。</a:t>
            </a:r>
            <a:endParaRPr lang="en-US" altLang="zh-CN">
              <a:solidFill>
                <a:srgbClr val="C00000"/>
              </a:solidFill>
            </a:endParaRPr>
          </a:p>
          <a:p>
            <a:pPr eaLnBrk="1" hangingPunct="1">
              <a:spcBef>
                <a:spcPct val="0"/>
              </a:spcBef>
            </a:pPr>
            <a:r>
              <a:rPr lang="zh-CN" altLang="en-US"/>
              <a:t>下面示意了并行和串行传送的异步联络方式。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animEffect transition="in" filter="blinds(horizontal)">
                                      <p:cBhvr>
                                        <p:cTn id="7" dur="500"/>
                                        <p:tgtEl>
                                          <p:spTgt spid="266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10" dur="500"/>
                                        <p:tgtEl>
                                          <p:spTgt spid="266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5" dur="500"/>
                                        <p:tgtEl>
                                          <p:spTgt spid="266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20"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63"/>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grpSp>
        <p:nvGrpSpPr>
          <p:cNvPr id="2" name="Group 2"/>
          <p:cNvGrpSpPr/>
          <p:nvPr/>
        </p:nvGrpSpPr>
        <p:grpSpPr bwMode="auto">
          <a:xfrm>
            <a:off x="1651000" y="3316288"/>
            <a:ext cx="7340600" cy="2633662"/>
            <a:chOff x="1040" y="2661"/>
            <a:chExt cx="4624" cy="1659"/>
          </a:xfrm>
        </p:grpSpPr>
        <p:grpSp>
          <p:nvGrpSpPr>
            <p:cNvPr id="27681" name="Group 3"/>
            <p:cNvGrpSpPr/>
            <p:nvPr/>
          </p:nvGrpSpPr>
          <p:grpSpPr bwMode="auto">
            <a:xfrm>
              <a:off x="1050" y="2661"/>
              <a:ext cx="3984" cy="301"/>
              <a:chOff x="1050" y="2661"/>
              <a:chExt cx="3984" cy="301"/>
            </a:xfrm>
          </p:grpSpPr>
          <p:sp>
            <p:nvSpPr>
              <p:cNvPr id="27706" name="Rectangle 4"/>
              <p:cNvSpPr>
                <a:spLocks noChangeArrowheads="1"/>
              </p:cNvSpPr>
              <p:nvPr/>
            </p:nvSpPr>
            <p:spPr bwMode="auto">
              <a:xfrm>
                <a:off x="2394" y="2668"/>
                <a:ext cx="1296" cy="28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数据字</a:t>
                </a:r>
                <a:endParaRPr lang="zh-CN" altLang="en-US" sz="2400">
                  <a:latin typeface="Times New Roman" panose="02020603050405020304" pitchFamily="18" charset="0"/>
                </a:endParaRPr>
              </a:p>
            </p:txBody>
          </p:sp>
          <p:sp>
            <p:nvSpPr>
              <p:cNvPr id="27707" name="Rectangle 5"/>
              <p:cNvSpPr>
                <a:spLocks noChangeArrowheads="1"/>
              </p:cNvSpPr>
              <p:nvPr/>
            </p:nvSpPr>
            <p:spPr bwMode="auto">
              <a:xfrm>
                <a:off x="3690" y="2668"/>
                <a:ext cx="852" cy="28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命令字</a:t>
                </a:r>
                <a:endParaRPr lang="zh-CN" altLang="en-US" sz="2400">
                  <a:latin typeface="Times New Roman" panose="02020603050405020304" pitchFamily="18" charset="0"/>
                </a:endParaRPr>
              </a:p>
            </p:txBody>
          </p:sp>
          <p:sp>
            <p:nvSpPr>
              <p:cNvPr id="27708" name="Rectangle 6"/>
              <p:cNvSpPr>
                <a:spLocks noChangeArrowheads="1"/>
              </p:cNvSpPr>
              <p:nvPr/>
            </p:nvSpPr>
            <p:spPr bwMode="auto">
              <a:xfrm>
                <a:off x="1542" y="2668"/>
                <a:ext cx="852" cy="285"/>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命令字</a:t>
                </a:r>
                <a:endParaRPr lang="zh-CN" altLang="en-US" sz="2400">
                  <a:latin typeface="Times New Roman" panose="02020603050405020304" pitchFamily="18" charset="0"/>
                </a:endParaRPr>
              </a:p>
            </p:txBody>
          </p:sp>
          <p:sp>
            <p:nvSpPr>
              <p:cNvPr id="27709" name="Rectangle 7"/>
              <p:cNvSpPr>
                <a:spLocks noChangeArrowheads="1"/>
              </p:cNvSpPr>
              <p:nvPr/>
            </p:nvSpPr>
            <p:spPr bwMode="auto">
              <a:xfrm>
                <a:off x="4554" y="2662"/>
                <a:ext cx="480" cy="300"/>
              </a:xfrm>
              <a:prstGeom prst="rect">
                <a:avLst/>
              </a:prstGeom>
              <a:solidFill>
                <a:schemeClr val="tx1">
                  <a:alpha val="50195"/>
                </a:schemeClr>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10" name="Rectangle 8"/>
              <p:cNvSpPr>
                <a:spLocks noChangeArrowheads="1"/>
              </p:cNvSpPr>
              <p:nvPr/>
            </p:nvSpPr>
            <p:spPr bwMode="auto">
              <a:xfrm>
                <a:off x="1050" y="2661"/>
                <a:ext cx="480" cy="300"/>
              </a:xfrm>
              <a:prstGeom prst="rect">
                <a:avLst/>
              </a:prstGeom>
              <a:solidFill>
                <a:schemeClr val="tx1">
                  <a:alpha val="50195"/>
                </a:schemeClr>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82" name="Group 9"/>
            <p:cNvGrpSpPr/>
            <p:nvPr/>
          </p:nvGrpSpPr>
          <p:grpSpPr bwMode="auto">
            <a:xfrm>
              <a:off x="1050" y="3034"/>
              <a:ext cx="3552" cy="288"/>
              <a:chOff x="720" y="3456"/>
              <a:chExt cx="3552" cy="340"/>
            </a:xfrm>
          </p:grpSpPr>
          <p:sp>
            <p:nvSpPr>
              <p:cNvPr id="27695" name="Text Box 10"/>
              <p:cNvSpPr txBox="1">
                <a:spLocks noChangeArrowheads="1"/>
              </p:cNvSpPr>
              <p:nvPr/>
            </p:nvSpPr>
            <p:spPr bwMode="auto">
              <a:xfrm>
                <a:off x="2054"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7696" name="Text Box 11"/>
              <p:cNvSpPr txBox="1">
                <a:spLocks noChangeArrowheads="1"/>
              </p:cNvSpPr>
              <p:nvPr/>
            </p:nvSpPr>
            <p:spPr bwMode="auto">
              <a:xfrm>
                <a:off x="2217"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7697" name="Text Box 12"/>
              <p:cNvSpPr txBox="1">
                <a:spLocks noChangeArrowheads="1"/>
              </p:cNvSpPr>
              <p:nvPr/>
            </p:nvSpPr>
            <p:spPr bwMode="auto">
              <a:xfrm>
                <a:off x="2377"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7698" name="Text Box 13"/>
              <p:cNvSpPr txBox="1">
                <a:spLocks noChangeArrowheads="1"/>
              </p:cNvSpPr>
              <p:nvPr/>
            </p:nvSpPr>
            <p:spPr bwMode="auto">
              <a:xfrm>
                <a:off x="2544"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7699" name="Text Box 14"/>
              <p:cNvSpPr txBox="1">
                <a:spLocks noChangeArrowheads="1"/>
              </p:cNvSpPr>
              <p:nvPr/>
            </p:nvSpPr>
            <p:spPr bwMode="auto">
              <a:xfrm>
                <a:off x="2716"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27700" name="Text Box 15"/>
              <p:cNvSpPr txBox="1">
                <a:spLocks noChangeArrowheads="1"/>
              </p:cNvSpPr>
              <p:nvPr/>
            </p:nvSpPr>
            <p:spPr bwMode="auto">
              <a:xfrm>
                <a:off x="2892"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7701" name="Text Box 16"/>
              <p:cNvSpPr txBox="1">
                <a:spLocks noChangeArrowheads="1"/>
              </p:cNvSpPr>
              <p:nvPr/>
            </p:nvSpPr>
            <p:spPr bwMode="auto">
              <a:xfrm>
                <a:off x="3040"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7702" name="Text Box 17"/>
              <p:cNvSpPr txBox="1">
                <a:spLocks noChangeArrowheads="1"/>
              </p:cNvSpPr>
              <p:nvPr/>
            </p:nvSpPr>
            <p:spPr bwMode="auto">
              <a:xfrm>
                <a:off x="3196" y="3456"/>
                <a:ext cx="21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27703" name="Freeform 18"/>
              <p:cNvSpPr/>
              <p:nvPr/>
            </p:nvSpPr>
            <p:spPr bwMode="auto">
              <a:xfrm>
                <a:off x="2064" y="3456"/>
                <a:ext cx="1344" cy="288"/>
              </a:xfrm>
              <a:custGeom>
                <a:avLst/>
                <a:gdLst>
                  <a:gd name="T0" fmla="*/ 0 w 1344"/>
                  <a:gd name="T1" fmla="*/ 288 h 288"/>
                  <a:gd name="T2" fmla="*/ 192 w 1344"/>
                  <a:gd name="T3" fmla="*/ 288 h 288"/>
                  <a:gd name="T4" fmla="*/ 192 w 1344"/>
                  <a:gd name="T5" fmla="*/ 0 h 288"/>
                  <a:gd name="T6" fmla="*/ 507 w 1344"/>
                  <a:gd name="T7" fmla="*/ 0 h 288"/>
                  <a:gd name="T8" fmla="*/ 510 w 1344"/>
                  <a:gd name="T9" fmla="*/ 288 h 288"/>
                  <a:gd name="T10" fmla="*/ 672 w 1344"/>
                  <a:gd name="T11" fmla="*/ 288 h 288"/>
                  <a:gd name="T12" fmla="*/ 672 w 1344"/>
                  <a:gd name="T13" fmla="*/ 0 h 288"/>
                  <a:gd name="T14" fmla="*/ 864 w 1344"/>
                  <a:gd name="T15" fmla="*/ 0 h 288"/>
                  <a:gd name="T16" fmla="*/ 864 w 1344"/>
                  <a:gd name="T17" fmla="*/ 288 h 288"/>
                  <a:gd name="T18" fmla="*/ 1344 w 1344"/>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288"/>
                  <a:gd name="T32" fmla="*/ 1344 w 1344"/>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288">
                    <a:moveTo>
                      <a:pt x="0" y="288"/>
                    </a:moveTo>
                    <a:lnTo>
                      <a:pt x="192" y="288"/>
                    </a:lnTo>
                    <a:lnTo>
                      <a:pt x="192" y="0"/>
                    </a:lnTo>
                    <a:lnTo>
                      <a:pt x="507" y="0"/>
                    </a:lnTo>
                    <a:lnTo>
                      <a:pt x="510" y="288"/>
                    </a:lnTo>
                    <a:lnTo>
                      <a:pt x="672" y="288"/>
                    </a:lnTo>
                    <a:lnTo>
                      <a:pt x="672" y="0"/>
                    </a:lnTo>
                    <a:lnTo>
                      <a:pt x="864" y="0"/>
                    </a:lnTo>
                    <a:lnTo>
                      <a:pt x="864" y="288"/>
                    </a:lnTo>
                    <a:lnTo>
                      <a:pt x="1344" y="28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704" name="Freeform 19"/>
              <p:cNvSpPr/>
              <p:nvPr/>
            </p:nvSpPr>
            <p:spPr bwMode="auto">
              <a:xfrm>
                <a:off x="720" y="3456"/>
                <a:ext cx="1344" cy="288"/>
              </a:xfrm>
              <a:custGeom>
                <a:avLst/>
                <a:gdLst>
                  <a:gd name="T0" fmla="*/ 0 w 1344"/>
                  <a:gd name="T1" fmla="*/ 0 h 288"/>
                  <a:gd name="T2" fmla="*/ 960 w 1344"/>
                  <a:gd name="T3" fmla="*/ 0 h 288"/>
                  <a:gd name="T4" fmla="*/ 960 w 1344"/>
                  <a:gd name="T5" fmla="*/ 288 h 288"/>
                  <a:gd name="T6" fmla="*/ 1344 w 1344"/>
                  <a:gd name="T7" fmla="*/ 288 h 288"/>
                  <a:gd name="T8" fmla="*/ 0 60000 65536"/>
                  <a:gd name="T9" fmla="*/ 0 60000 65536"/>
                  <a:gd name="T10" fmla="*/ 0 60000 65536"/>
                  <a:gd name="T11" fmla="*/ 0 60000 65536"/>
                  <a:gd name="T12" fmla="*/ 0 w 1344"/>
                  <a:gd name="T13" fmla="*/ 0 h 288"/>
                  <a:gd name="T14" fmla="*/ 1344 w 1344"/>
                  <a:gd name="T15" fmla="*/ 288 h 288"/>
                </a:gdLst>
                <a:ahLst/>
                <a:cxnLst>
                  <a:cxn ang="T8">
                    <a:pos x="T0" y="T1"/>
                  </a:cxn>
                  <a:cxn ang="T9">
                    <a:pos x="T2" y="T3"/>
                  </a:cxn>
                  <a:cxn ang="T10">
                    <a:pos x="T4" y="T5"/>
                  </a:cxn>
                  <a:cxn ang="T11">
                    <a:pos x="T6" y="T7"/>
                  </a:cxn>
                </a:cxnLst>
                <a:rect l="T12" t="T13" r="T14" b="T15"/>
                <a:pathLst>
                  <a:path w="1344" h="288">
                    <a:moveTo>
                      <a:pt x="0" y="0"/>
                    </a:moveTo>
                    <a:lnTo>
                      <a:pt x="960" y="0"/>
                    </a:lnTo>
                    <a:lnTo>
                      <a:pt x="960" y="288"/>
                    </a:lnTo>
                    <a:lnTo>
                      <a:pt x="1344" y="288"/>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705" name="Freeform 20"/>
              <p:cNvSpPr/>
              <p:nvPr/>
            </p:nvSpPr>
            <p:spPr bwMode="auto">
              <a:xfrm>
                <a:off x="3408" y="3456"/>
                <a:ext cx="864" cy="288"/>
              </a:xfrm>
              <a:custGeom>
                <a:avLst/>
                <a:gdLst>
                  <a:gd name="T0" fmla="*/ 0 w 864"/>
                  <a:gd name="T1" fmla="*/ 288 h 288"/>
                  <a:gd name="T2" fmla="*/ 0 w 864"/>
                  <a:gd name="T3" fmla="*/ 0 h 288"/>
                  <a:gd name="T4" fmla="*/ 864 w 864"/>
                  <a:gd name="T5" fmla="*/ 0 h 288"/>
                  <a:gd name="T6" fmla="*/ 0 60000 65536"/>
                  <a:gd name="T7" fmla="*/ 0 60000 65536"/>
                  <a:gd name="T8" fmla="*/ 0 60000 65536"/>
                  <a:gd name="T9" fmla="*/ 0 w 864"/>
                  <a:gd name="T10" fmla="*/ 0 h 288"/>
                  <a:gd name="T11" fmla="*/ 864 w 864"/>
                  <a:gd name="T12" fmla="*/ 288 h 288"/>
                </a:gdLst>
                <a:ahLst/>
                <a:cxnLst>
                  <a:cxn ang="T6">
                    <a:pos x="T0" y="T1"/>
                  </a:cxn>
                  <a:cxn ang="T7">
                    <a:pos x="T2" y="T3"/>
                  </a:cxn>
                  <a:cxn ang="T8">
                    <a:pos x="T4" y="T5"/>
                  </a:cxn>
                </a:cxnLst>
                <a:rect l="T9" t="T10" r="T11" b="T12"/>
                <a:pathLst>
                  <a:path w="864" h="288">
                    <a:moveTo>
                      <a:pt x="0" y="288"/>
                    </a:moveTo>
                    <a:lnTo>
                      <a:pt x="0" y="0"/>
                    </a:lnTo>
                    <a:lnTo>
                      <a:pt x="864"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7683" name="Line 21"/>
            <p:cNvSpPr>
              <a:spLocks noChangeShapeType="1"/>
            </p:cNvSpPr>
            <p:nvPr/>
          </p:nvSpPr>
          <p:spPr bwMode="auto">
            <a:xfrm>
              <a:off x="2010" y="3191"/>
              <a:ext cx="0" cy="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84" name="Line 22"/>
            <p:cNvSpPr>
              <a:spLocks noChangeShapeType="1"/>
            </p:cNvSpPr>
            <p:nvPr/>
          </p:nvSpPr>
          <p:spPr bwMode="auto">
            <a:xfrm>
              <a:off x="2394" y="2947"/>
              <a:ext cx="0" cy="8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85" name="Line 23"/>
            <p:cNvSpPr>
              <a:spLocks noChangeShapeType="1"/>
            </p:cNvSpPr>
            <p:nvPr/>
          </p:nvSpPr>
          <p:spPr bwMode="auto">
            <a:xfrm>
              <a:off x="3738" y="3191"/>
              <a:ext cx="0" cy="6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86" name="Line 24"/>
            <p:cNvSpPr>
              <a:spLocks noChangeShapeType="1"/>
            </p:cNvSpPr>
            <p:nvPr/>
          </p:nvSpPr>
          <p:spPr bwMode="auto">
            <a:xfrm>
              <a:off x="4362" y="3028"/>
              <a:ext cx="0" cy="8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87" name="Text Box 25"/>
            <p:cNvSpPr txBox="1">
              <a:spLocks noChangeArrowheads="1"/>
            </p:cNvSpPr>
            <p:nvPr/>
          </p:nvSpPr>
          <p:spPr bwMode="auto">
            <a:xfrm>
              <a:off x="2048" y="3329"/>
              <a:ext cx="346"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起始位</a:t>
              </a:r>
              <a:endParaRPr lang="zh-CN" altLang="en-US" sz="2400">
                <a:latin typeface="Times New Roman" panose="02020603050405020304" pitchFamily="18" charset="0"/>
              </a:endParaRPr>
            </a:p>
          </p:txBody>
        </p:sp>
        <p:sp>
          <p:nvSpPr>
            <p:cNvPr id="27688" name="Text Box 26"/>
            <p:cNvSpPr txBox="1">
              <a:spLocks noChangeArrowheads="1"/>
            </p:cNvSpPr>
            <p:nvPr/>
          </p:nvSpPr>
          <p:spPr bwMode="auto">
            <a:xfrm>
              <a:off x="3882" y="3329"/>
              <a:ext cx="346"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终止位</a:t>
              </a:r>
              <a:endParaRPr lang="zh-CN" altLang="en-US" sz="2400">
                <a:latin typeface="Times New Roman" panose="02020603050405020304" pitchFamily="18" charset="0"/>
              </a:endParaRPr>
            </a:p>
          </p:txBody>
        </p:sp>
        <p:sp>
          <p:nvSpPr>
            <p:cNvPr id="27689" name="Line 27"/>
            <p:cNvSpPr>
              <a:spLocks noChangeShapeType="1"/>
            </p:cNvSpPr>
            <p:nvPr/>
          </p:nvSpPr>
          <p:spPr bwMode="auto">
            <a:xfrm>
              <a:off x="1626" y="3679"/>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0" name="Line 28"/>
            <p:cNvSpPr>
              <a:spLocks noChangeShapeType="1"/>
            </p:cNvSpPr>
            <p:nvPr/>
          </p:nvSpPr>
          <p:spPr bwMode="auto">
            <a:xfrm>
              <a:off x="3354" y="3679"/>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1" name="Line 29"/>
            <p:cNvSpPr>
              <a:spLocks noChangeShapeType="1"/>
            </p:cNvSpPr>
            <p:nvPr/>
          </p:nvSpPr>
          <p:spPr bwMode="auto">
            <a:xfrm rot="10800000">
              <a:off x="2394" y="3679"/>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2" name="Line 30"/>
            <p:cNvSpPr>
              <a:spLocks noChangeShapeType="1"/>
            </p:cNvSpPr>
            <p:nvPr/>
          </p:nvSpPr>
          <p:spPr bwMode="auto">
            <a:xfrm rot="10800000">
              <a:off x="4362" y="3679"/>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3" name="Text Box 31"/>
            <p:cNvSpPr txBox="1">
              <a:spLocks noChangeArrowheads="1"/>
            </p:cNvSpPr>
            <p:nvPr/>
          </p:nvSpPr>
          <p:spPr bwMode="auto">
            <a:xfrm>
              <a:off x="1040" y="3660"/>
              <a:ext cx="7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9.09 </a:t>
              </a:r>
              <a:r>
                <a:rPr lang="en-US" altLang="zh-CN" sz="2400">
                  <a:latin typeface="Times New Roman" panose="02020603050405020304" pitchFamily="18" charset="0"/>
                </a:rPr>
                <a:t>ms</a:t>
              </a:r>
              <a:endParaRPr lang="en-US" altLang="zh-CN" sz="2400">
                <a:latin typeface="Times New Roman" panose="02020603050405020304" pitchFamily="18" charset="0"/>
              </a:endParaRPr>
            </a:p>
          </p:txBody>
        </p:sp>
        <p:sp>
          <p:nvSpPr>
            <p:cNvPr id="27694" name="Text Box 32"/>
            <p:cNvSpPr txBox="1">
              <a:spLocks noChangeArrowheads="1"/>
            </p:cNvSpPr>
            <p:nvPr/>
          </p:nvSpPr>
          <p:spPr bwMode="auto">
            <a:xfrm>
              <a:off x="4512" y="3659"/>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a:t>
              </a:r>
              <a:r>
                <a:rPr lang="en-US" altLang="zh-CN" sz="10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rPr>
                <a:t>9.09 </a:t>
              </a:r>
              <a:r>
                <a:rPr lang="en-US" altLang="zh-CN" sz="2400">
                  <a:latin typeface="Times New Roman" panose="02020603050405020304" pitchFamily="18" charset="0"/>
                </a:rPr>
                <a:t>ms</a:t>
              </a:r>
              <a:endParaRPr lang="en-US" altLang="zh-CN" sz="2400">
                <a:latin typeface="Times New Roman" panose="02020603050405020304" pitchFamily="18" charset="0"/>
              </a:endParaRPr>
            </a:p>
          </p:txBody>
        </p:sp>
      </p:grpSp>
      <p:grpSp>
        <p:nvGrpSpPr>
          <p:cNvPr id="5" name="Group 36"/>
          <p:cNvGrpSpPr/>
          <p:nvPr/>
        </p:nvGrpSpPr>
        <p:grpSpPr bwMode="auto">
          <a:xfrm>
            <a:off x="5257800" y="1716088"/>
            <a:ext cx="1676400" cy="485775"/>
            <a:chOff x="3312" y="1653"/>
            <a:chExt cx="1056" cy="306"/>
          </a:xfrm>
        </p:grpSpPr>
        <p:sp>
          <p:nvSpPr>
            <p:cNvPr id="27679" name="Line 37"/>
            <p:cNvSpPr>
              <a:spLocks noChangeShapeType="1"/>
            </p:cNvSpPr>
            <p:nvPr/>
          </p:nvSpPr>
          <p:spPr bwMode="auto">
            <a:xfrm>
              <a:off x="3312" y="1959"/>
              <a:ext cx="1056" cy="0"/>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80" name="Text Box 38"/>
            <p:cNvSpPr txBox="1">
              <a:spLocks noChangeArrowheads="1"/>
            </p:cNvSpPr>
            <p:nvPr/>
          </p:nvSpPr>
          <p:spPr bwMode="auto">
            <a:xfrm>
              <a:off x="3408" y="1653"/>
              <a:ext cx="8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Ready”</a:t>
              </a:r>
              <a:endParaRPr lang="en-US" altLang="zh-CN" sz="2400">
                <a:solidFill>
                  <a:schemeClr val="folHlink"/>
                </a:solidFill>
                <a:latin typeface="Times New Roman" panose="02020603050405020304" pitchFamily="18" charset="0"/>
              </a:endParaRPr>
            </a:p>
          </p:txBody>
        </p:sp>
      </p:grpSp>
      <p:grpSp>
        <p:nvGrpSpPr>
          <p:cNvPr id="6" name="Group 39"/>
          <p:cNvGrpSpPr/>
          <p:nvPr/>
        </p:nvGrpSpPr>
        <p:grpSpPr bwMode="auto">
          <a:xfrm>
            <a:off x="4876800" y="2501900"/>
            <a:ext cx="2438400" cy="573088"/>
            <a:chOff x="3072" y="2148"/>
            <a:chExt cx="1536" cy="361"/>
          </a:xfrm>
        </p:grpSpPr>
        <p:sp>
          <p:nvSpPr>
            <p:cNvPr id="27677" name="Freeform 40"/>
            <p:cNvSpPr/>
            <p:nvPr/>
          </p:nvSpPr>
          <p:spPr bwMode="auto">
            <a:xfrm>
              <a:off x="3072" y="2148"/>
              <a:ext cx="1536" cy="331"/>
            </a:xfrm>
            <a:custGeom>
              <a:avLst/>
              <a:gdLst>
                <a:gd name="T0" fmla="*/ 1536 w 1536"/>
                <a:gd name="T1" fmla="*/ 0 h 336"/>
                <a:gd name="T2" fmla="*/ 1536 w 1536"/>
                <a:gd name="T3" fmla="*/ 321 h 336"/>
                <a:gd name="T4" fmla="*/ 0 w 1536"/>
                <a:gd name="T5" fmla="*/ 321 h 336"/>
                <a:gd name="T6" fmla="*/ 0 w 1536"/>
                <a:gd name="T7" fmla="*/ 0 h 336"/>
                <a:gd name="T8" fmla="*/ 0 60000 65536"/>
                <a:gd name="T9" fmla="*/ 0 60000 65536"/>
                <a:gd name="T10" fmla="*/ 0 60000 65536"/>
                <a:gd name="T11" fmla="*/ 0 60000 65536"/>
                <a:gd name="T12" fmla="*/ 0 w 1536"/>
                <a:gd name="T13" fmla="*/ 0 h 336"/>
                <a:gd name="T14" fmla="*/ 1536 w 1536"/>
                <a:gd name="T15" fmla="*/ 336 h 336"/>
              </a:gdLst>
              <a:ahLst/>
              <a:cxnLst>
                <a:cxn ang="T8">
                  <a:pos x="T0" y="T1"/>
                </a:cxn>
                <a:cxn ang="T9">
                  <a:pos x="T2" y="T3"/>
                </a:cxn>
                <a:cxn ang="T10">
                  <a:pos x="T4" y="T5"/>
                </a:cxn>
                <a:cxn ang="T11">
                  <a:pos x="T6" y="T7"/>
                </a:cxn>
              </a:cxnLst>
              <a:rect l="T12" t="T13" r="T14" b="T15"/>
              <a:pathLst>
                <a:path w="1536" h="336">
                  <a:moveTo>
                    <a:pt x="1536" y="0"/>
                  </a:moveTo>
                  <a:lnTo>
                    <a:pt x="1536" y="336"/>
                  </a:lnTo>
                  <a:lnTo>
                    <a:pt x="0" y="336"/>
                  </a:lnTo>
                  <a:lnTo>
                    <a:pt x="0" y="0"/>
                  </a:lnTo>
                </a:path>
              </a:pathLst>
            </a:custGeom>
            <a:noFill/>
            <a:ln w="38100" cmpd="sng">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8" name="Text Box 41"/>
            <p:cNvSpPr txBox="1">
              <a:spLocks noChangeArrowheads="1"/>
            </p:cNvSpPr>
            <p:nvPr/>
          </p:nvSpPr>
          <p:spPr bwMode="auto">
            <a:xfrm>
              <a:off x="3456" y="2221"/>
              <a:ext cx="8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Strobe”</a:t>
              </a:r>
              <a:endParaRPr lang="en-US" altLang="zh-CN" sz="2400">
                <a:solidFill>
                  <a:schemeClr val="folHlink"/>
                </a:solidFill>
                <a:latin typeface="Times New Roman" panose="02020603050405020304" pitchFamily="18" charset="0"/>
              </a:endParaRPr>
            </a:p>
          </p:txBody>
        </p:sp>
      </p:grpSp>
      <p:grpSp>
        <p:nvGrpSpPr>
          <p:cNvPr id="7" name="Group 42"/>
          <p:cNvGrpSpPr/>
          <p:nvPr/>
        </p:nvGrpSpPr>
        <p:grpSpPr bwMode="auto">
          <a:xfrm>
            <a:off x="1949450" y="1149350"/>
            <a:ext cx="5746750" cy="1352550"/>
            <a:chOff x="1228" y="1296"/>
            <a:chExt cx="3620" cy="852"/>
          </a:xfrm>
        </p:grpSpPr>
        <p:grpSp>
          <p:nvGrpSpPr>
            <p:cNvPr id="27666" name="Group 43"/>
            <p:cNvGrpSpPr/>
            <p:nvPr/>
          </p:nvGrpSpPr>
          <p:grpSpPr bwMode="auto">
            <a:xfrm>
              <a:off x="2813" y="1296"/>
              <a:ext cx="480" cy="852"/>
              <a:chOff x="1872" y="912"/>
              <a:chExt cx="480" cy="864"/>
            </a:xfrm>
          </p:grpSpPr>
          <p:sp>
            <p:nvSpPr>
              <p:cNvPr id="27675" name="Text Box 44"/>
              <p:cNvSpPr txBox="1">
                <a:spLocks noChangeArrowheads="1"/>
              </p:cNvSpPr>
              <p:nvPr/>
            </p:nvSpPr>
            <p:spPr bwMode="auto">
              <a:xfrm>
                <a:off x="1910" y="986"/>
                <a:ext cx="393"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I/O</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 接</a:t>
                </a: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 口</a:t>
                </a:r>
                <a:endParaRPr lang="zh-CN" altLang="en-US" sz="2400">
                  <a:latin typeface="Times New Roman" panose="02020603050405020304" pitchFamily="18" charset="0"/>
                </a:endParaRPr>
              </a:p>
            </p:txBody>
          </p:sp>
          <p:sp>
            <p:nvSpPr>
              <p:cNvPr id="27676" name="Rectangle 45"/>
              <p:cNvSpPr>
                <a:spLocks noChangeArrowheads="1"/>
              </p:cNvSpPr>
              <p:nvPr/>
            </p:nvSpPr>
            <p:spPr bwMode="auto">
              <a:xfrm>
                <a:off x="1872" y="912"/>
                <a:ext cx="480" cy="86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7" name="Group 46"/>
            <p:cNvGrpSpPr/>
            <p:nvPr/>
          </p:nvGrpSpPr>
          <p:grpSpPr bwMode="auto">
            <a:xfrm>
              <a:off x="4368" y="1296"/>
              <a:ext cx="480" cy="852"/>
              <a:chOff x="2688" y="912"/>
              <a:chExt cx="480" cy="864"/>
            </a:xfrm>
          </p:grpSpPr>
          <p:sp>
            <p:nvSpPr>
              <p:cNvPr id="27673" name="Text Box 47"/>
              <p:cNvSpPr txBox="1">
                <a:spLocks noChangeArrowheads="1"/>
              </p:cNvSpPr>
              <p:nvPr/>
            </p:nvSpPr>
            <p:spPr bwMode="auto">
              <a:xfrm>
                <a:off x="2726" y="986"/>
                <a:ext cx="393"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I/O</a:t>
                </a:r>
                <a:endParaRPr lang="en-US" altLang="zh-CN" sz="2400">
                  <a:latin typeface="Times New Roman" panose="02020603050405020304" pitchFamily="18" charset="0"/>
                </a:endParaRPr>
              </a:p>
              <a:p>
                <a:pPr eaLnBrk="1" hangingPunct="1"/>
                <a:r>
                  <a:rPr lang="zh-CN" altLang="en-US" sz="2400">
                    <a:latin typeface="Times New Roman" panose="02020603050405020304" pitchFamily="18" charset="0"/>
                  </a:rPr>
                  <a:t> 设</a:t>
                </a:r>
                <a:endParaRPr lang="zh-CN" altLang="en-US" sz="2400">
                  <a:latin typeface="Times New Roman" panose="02020603050405020304" pitchFamily="18" charset="0"/>
                </a:endParaRPr>
              </a:p>
              <a:p>
                <a:pPr eaLnBrk="1" hangingPunct="1"/>
                <a:r>
                  <a:rPr lang="zh-CN" altLang="en-US" sz="2400">
                    <a:latin typeface="Times New Roman" panose="02020603050405020304" pitchFamily="18" charset="0"/>
                  </a:rPr>
                  <a:t> 备</a:t>
                </a:r>
                <a:endParaRPr lang="zh-CN" altLang="en-US" sz="2400">
                  <a:latin typeface="Times New Roman" panose="02020603050405020304" pitchFamily="18" charset="0"/>
                </a:endParaRPr>
              </a:p>
            </p:txBody>
          </p:sp>
          <p:sp>
            <p:nvSpPr>
              <p:cNvPr id="27674" name="Rectangle 48"/>
              <p:cNvSpPr>
                <a:spLocks noChangeArrowheads="1"/>
              </p:cNvSpPr>
              <p:nvPr/>
            </p:nvSpPr>
            <p:spPr bwMode="auto">
              <a:xfrm>
                <a:off x="2688" y="912"/>
                <a:ext cx="480" cy="86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8" name="Group 49"/>
            <p:cNvGrpSpPr/>
            <p:nvPr/>
          </p:nvGrpSpPr>
          <p:grpSpPr bwMode="auto">
            <a:xfrm>
              <a:off x="1228" y="1296"/>
              <a:ext cx="511" cy="852"/>
              <a:chOff x="940" y="912"/>
              <a:chExt cx="511" cy="864"/>
            </a:xfrm>
          </p:grpSpPr>
          <p:sp>
            <p:nvSpPr>
              <p:cNvPr id="27671" name="Rectangle 50"/>
              <p:cNvSpPr>
                <a:spLocks noChangeArrowheads="1"/>
              </p:cNvSpPr>
              <p:nvPr/>
            </p:nvSpPr>
            <p:spPr bwMode="auto">
              <a:xfrm>
                <a:off x="960" y="912"/>
                <a:ext cx="480" cy="86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2" name="Text Box 51"/>
              <p:cNvSpPr txBox="1">
                <a:spLocks noChangeArrowheads="1"/>
              </p:cNvSpPr>
              <p:nvPr/>
            </p:nvSpPr>
            <p:spPr bwMode="auto">
              <a:xfrm>
                <a:off x="940" y="1200"/>
                <a:ext cx="51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CPU</a:t>
                </a:r>
                <a:endParaRPr lang="en-US" altLang="zh-CN" sz="2400">
                  <a:latin typeface="Times New Roman" panose="02020603050405020304" pitchFamily="18" charset="0"/>
                </a:endParaRPr>
              </a:p>
            </p:txBody>
          </p:sp>
        </p:grpSp>
        <p:sp>
          <p:nvSpPr>
            <p:cNvPr id="27669" name="AutoShape 52"/>
            <p:cNvSpPr>
              <a:spLocks noChangeArrowheads="1"/>
            </p:cNvSpPr>
            <p:nvPr/>
          </p:nvSpPr>
          <p:spPr bwMode="auto">
            <a:xfrm>
              <a:off x="3312" y="1391"/>
              <a:ext cx="1056" cy="142"/>
            </a:xfrm>
            <a:prstGeom prst="leftRightArrow">
              <a:avLst>
                <a:gd name="adj1" fmla="val 50000"/>
                <a:gd name="adj2" fmla="val 148732"/>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0" name="AutoShape 53"/>
            <p:cNvSpPr>
              <a:spLocks noChangeArrowheads="1"/>
            </p:cNvSpPr>
            <p:nvPr/>
          </p:nvSpPr>
          <p:spPr bwMode="auto">
            <a:xfrm>
              <a:off x="1728" y="1627"/>
              <a:ext cx="1056" cy="142"/>
            </a:xfrm>
            <a:prstGeom prst="leftRightArrow">
              <a:avLst>
                <a:gd name="adj1" fmla="val 50000"/>
                <a:gd name="adj2" fmla="val 148732"/>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0" name="Text Box 56"/>
          <p:cNvSpPr txBox="1">
            <a:spLocks noChangeArrowheads="1"/>
          </p:cNvSpPr>
          <p:nvPr/>
        </p:nvSpPr>
        <p:spPr bwMode="auto">
          <a:xfrm>
            <a:off x="288925" y="149860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并行</a:t>
            </a:r>
            <a:endParaRPr lang="zh-CN" altLang="en-US" sz="2800">
              <a:latin typeface="Times New Roman" panose="02020603050405020304" pitchFamily="18" charset="0"/>
            </a:endParaRPr>
          </a:p>
        </p:txBody>
      </p:sp>
      <p:sp>
        <p:nvSpPr>
          <p:cNvPr id="141" name="Text Box 57"/>
          <p:cNvSpPr txBox="1">
            <a:spLocks noChangeArrowheads="1"/>
          </p:cNvSpPr>
          <p:nvPr/>
        </p:nvSpPr>
        <p:spPr bwMode="auto">
          <a:xfrm>
            <a:off x="288925" y="3359150"/>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串行</a:t>
            </a:r>
            <a:endParaRPr lang="zh-CN" altLang="en-US" sz="2800">
              <a:latin typeface="Times New Roman" panose="02020603050405020304" pitchFamily="18" charset="0"/>
            </a:endParaRPr>
          </a:p>
        </p:txBody>
      </p:sp>
      <p:grpSp>
        <p:nvGrpSpPr>
          <p:cNvPr id="11" name="Group 76"/>
          <p:cNvGrpSpPr/>
          <p:nvPr/>
        </p:nvGrpSpPr>
        <p:grpSpPr bwMode="auto">
          <a:xfrm>
            <a:off x="1651000" y="3910013"/>
            <a:ext cx="7340600" cy="1455737"/>
            <a:chOff x="1040" y="3035"/>
            <a:chExt cx="4624" cy="917"/>
          </a:xfrm>
        </p:grpSpPr>
        <p:grpSp>
          <p:nvGrpSpPr>
            <p:cNvPr id="27659" name="Group 75"/>
            <p:cNvGrpSpPr/>
            <p:nvPr/>
          </p:nvGrpSpPr>
          <p:grpSpPr bwMode="auto">
            <a:xfrm>
              <a:off x="1040" y="3035"/>
              <a:ext cx="3328" cy="917"/>
              <a:chOff x="1040" y="3035"/>
              <a:chExt cx="3328" cy="917"/>
            </a:xfrm>
          </p:grpSpPr>
          <p:sp>
            <p:nvSpPr>
              <p:cNvPr id="27661" name="Text Box 69"/>
              <p:cNvSpPr txBox="1">
                <a:spLocks noChangeArrowheads="1"/>
              </p:cNvSpPr>
              <p:nvPr/>
            </p:nvSpPr>
            <p:spPr bwMode="auto">
              <a:xfrm>
                <a:off x="2048" y="3327"/>
                <a:ext cx="34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solidFill>
                      <a:schemeClr val="folHlink"/>
                    </a:solidFill>
                    <a:latin typeface="Times New Roman" panose="02020603050405020304" pitchFamily="18" charset="0"/>
                  </a:rPr>
                  <a:t>起始位</a:t>
                </a:r>
                <a:endParaRPr lang="zh-CN" altLang="en-US" sz="2400">
                  <a:solidFill>
                    <a:schemeClr val="folHlink"/>
                  </a:solidFill>
                  <a:latin typeface="Times New Roman" panose="02020603050405020304" pitchFamily="18" charset="0"/>
                </a:endParaRPr>
              </a:p>
            </p:txBody>
          </p:sp>
          <p:sp>
            <p:nvSpPr>
              <p:cNvPr id="27662" name="Text Box 70"/>
              <p:cNvSpPr txBox="1">
                <a:spLocks noChangeArrowheads="1"/>
              </p:cNvSpPr>
              <p:nvPr/>
            </p:nvSpPr>
            <p:spPr bwMode="auto">
              <a:xfrm>
                <a:off x="3891" y="3323"/>
                <a:ext cx="34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solidFill>
                      <a:schemeClr val="folHlink"/>
                    </a:solidFill>
                    <a:latin typeface="Times New Roman" panose="02020603050405020304" pitchFamily="18" charset="0"/>
                  </a:rPr>
                  <a:t>终止位</a:t>
                </a:r>
                <a:endParaRPr lang="zh-CN" altLang="en-US" sz="2400">
                  <a:solidFill>
                    <a:schemeClr val="folHlink"/>
                  </a:solidFill>
                  <a:latin typeface="Times New Roman" panose="02020603050405020304" pitchFamily="18" charset="0"/>
                </a:endParaRPr>
              </a:p>
            </p:txBody>
          </p:sp>
          <p:sp>
            <p:nvSpPr>
              <p:cNvPr id="27663" name="Text Box 71"/>
              <p:cNvSpPr txBox="1">
                <a:spLocks noChangeArrowheads="1"/>
              </p:cNvSpPr>
              <p:nvPr/>
            </p:nvSpPr>
            <p:spPr bwMode="auto">
              <a:xfrm>
                <a:off x="1040" y="3660"/>
                <a:ext cx="7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solidFill>
                      <a:schemeClr val="folHlink"/>
                    </a:solidFill>
                    <a:latin typeface="Times New Roman" panose="02020603050405020304" pitchFamily="18" charset="0"/>
                  </a:rPr>
                  <a:t>9.09 </a:t>
                </a:r>
                <a:r>
                  <a:rPr lang="en-US" altLang="zh-CN" sz="2400">
                    <a:solidFill>
                      <a:schemeClr val="folHlink"/>
                    </a:solidFill>
                    <a:latin typeface="Times New Roman" panose="02020603050405020304" pitchFamily="18" charset="0"/>
                  </a:rPr>
                  <a:t>ms</a:t>
                </a:r>
                <a:endParaRPr lang="en-US" altLang="zh-CN" sz="2400">
                  <a:solidFill>
                    <a:schemeClr val="folHlink"/>
                  </a:solidFill>
                  <a:latin typeface="Times New Roman" panose="02020603050405020304" pitchFamily="18" charset="0"/>
                </a:endParaRPr>
              </a:p>
            </p:txBody>
          </p:sp>
          <p:sp>
            <p:nvSpPr>
              <p:cNvPr id="27664" name="Line 72"/>
              <p:cNvSpPr>
                <a:spLocks noChangeShapeType="1"/>
              </p:cNvSpPr>
              <p:nvPr/>
            </p:nvSpPr>
            <p:spPr bwMode="auto">
              <a:xfrm>
                <a:off x="2016" y="3275"/>
                <a:ext cx="384"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73"/>
              <p:cNvSpPr>
                <a:spLocks noChangeShapeType="1"/>
              </p:cNvSpPr>
              <p:nvPr/>
            </p:nvSpPr>
            <p:spPr bwMode="auto">
              <a:xfrm>
                <a:off x="3744" y="3035"/>
                <a:ext cx="624"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7660" name="Text Box 74"/>
            <p:cNvSpPr txBox="1">
              <a:spLocks noChangeArrowheads="1"/>
            </p:cNvSpPr>
            <p:nvPr/>
          </p:nvSpPr>
          <p:spPr bwMode="auto">
            <a:xfrm>
              <a:off x="4512" y="3659"/>
              <a:ext cx="11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solidFill>
                    <a:schemeClr val="folHlink"/>
                  </a:solidFill>
                  <a:latin typeface="Times New Roman" panose="02020603050405020304" pitchFamily="18" charset="0"/>
                </a:rPr>
                <a:t>2</a:t>
              </a:r>
              <a:r>
                <a:rPr lang="en-US" altLang="zh-CN" sz="2400">
                  <a:solidFill>
                    <a:schemeClr val="folHlink"/>
                  </a:solidFill>
                  <a:latin typeface="Times New Roman" panose="02020603050405020304" pitchFamily="18" charset="0"/>
                  <a:cs typeface="Times New Roman" panose="02020603050405020304" pitchFamily="18" charset="0"/>
                </a:rPr>
                <a:t>×</a:t>
              </a:r>
              <a:r>
                <a:rPr lang="en-US" altLang="zh-CN" sz="1000">
                  <a:solidFill>
                    <a:schemeClr val="folHlink"/>
                  </a:solidFill>
                  <a:latin typeface="Times New Roman" panose="02020603050405020304" pitchFamily="18" charset="0"/>
                  <a:cs typeface="Times New Roman" panose="02020603050405020304" pitchFamily="18" charset="0"/>
                </a:rPr>
                <a:t> </a:t>
              </a:r>
              <a:r>
                <a:rPr lang="zh-CN" altLang="en-US" sz="2400">
                  <a:solidFill>
                    <a:schemeClr val="folHlink"/>
                  </a:solidFill>
                  <a:latin typeface="Times New Roman" panose="02020603050405020304" pitchFamily="18" charset="0"/>
                </a:rPr>
                <a:t>9.09 </a:t>
              </a:r>
              <a:r>
                <a:rPr lang="en-US" altLang="zh-CN" sz="2400">
                  <a:solidFill>
                    <a:schemeClr val="folHlink"/>
                  </a:solidFill>
                  <a:latin typeface="Times New Roman" panose="02020603050405020304" pitchFamily="18" charset="0"/>
                </a:rPr>
                <a:t>ms</a:t>
              </a:r>
              <a:endParaRPr lang="en-US" altLang="zh-CN" sz="2400">
                <a:solidFill>
                  <a:schemeClr val="folHlink"/>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blinds(horizontal)">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blinds(horizontal)">
                                      <p:cBhvr>
                                        <p:cTn id="27" dur="500"/>
                                        <p:tgtEl>
                                          <p:spTgt spid="14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out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utoUpdateAnimBg="0"/>
      <p:bldP spid="14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87450" y="476250"/>
            <a:ext cx="7696200" cy="762000"/>
          </a:xfrm>
        </p:spPr>
        <p:txBody>
          <a:bodyPr/>
          <a:lstStyle/>
          <a:p>
            <a:pPr eaLnBrk="1" hangingPunct="1"/>
            <a:r>
              <a:rPr lang="zh-CN" altLang="en-US"/>
              <a:t>同步工作采用同步时标联络</a:t>
            </a:r>
            <a:endParaRPr lang="zh-CN" altLang="en-US"/>
          </a:p>
        </p:txBody>
      </p:sp>
      <p:sp>
        <p:nvSpPr>
          <p:cNvPr id="28675" name="Rectangle 3"/>
          <p:cNvSpPr>
            <a:spLocks noGrp="1" noChangeArrowheads="1"/>
          </p:cNvSpPr>
          <p:nvPr>
            <p:ph type="body" idx="1"/>
          </p:nvPr>
        </p:nvSpPr>
        <p:spPr>
          <a:xfrm>
            <a:off x="1042988" y="2205038"/>
            <a:ext cx="7162800" cy="2286000"/>
          </a:xfrm>
        </p:spPr>
        <p:txBody>
          <a:bodyPr/>
          <a:lstStyle/>
          <a:p>
            <a:pPr eaLnBrk="1" hangingPunct="1">
              <a:buFont typeface="Wingdings" panose="05000000000000000000" pitchFamily="2" charset="2"/>
              <a:buNone/>
            </a:pPr>
            <a:r>
              <a:rPr lang="en-US" altLang="zh-CN" sz="1800" b="0">
                <a:solidFill>
                  <a:schemeClr val="tx1"/>
                </a:solidFill>
                <a:ea typeface="宋体" panose="02010600030101010101" pitchFamily="2" charset="-122"/>
              </a:rPr>
              <a:t>		</a:t>
            </a:r>
            <a:r>
              <a:rPr lang="zh-CN" altLang="en-US"/>
              <a:t>同步工作要求</a:t>
            </a:r>
            <a:r>
              <a:rPr lang="en-US" altLang="zh-CN"/>
              <a:t>I/O</a:t>
            </a:r>
            <a:r>
              <a:rPr lang="zh-CN" altLang="en-US"/>
              <a:t>设备与</a:t>
            </a:r>
            <a:r>
              <a:rPr lang="en-US" altLang="zh-CN"/>
              <a:t>CPU</a:t>
            </a:r>
            <a:r>
              <a:rPr lang="zh-CN" altLang="en-US"/>
              <a:t>的工作速度完全同步，这种联络互相之间还得配有专用电路，用以产生</a:t>
            </a:r>
            <a:r>
              <a:rPr lang="zh-CN" altLang="en-US">
                <a:solidFill>
                  <a:srgbClr val="C00000"/>
                </a:solidFill>
              </a:rPr>
              <a:t>同步时标来控制同步工作</a:t>
            </a:r>
            <a:r>
              <a:rPr lang="zh-CN" altLang="en-US"/>
              <a:t>。</a:t>
            </a:r>
            <a:endParaRPr lang="zh-CN" altLang="en-US"/>
          </a:p>
        </p:txBody>
      </p:sp>
      <p:sp>
        <p:nvSpPr>
          <p:cNvPr id="28677" name="矩形 5"/>
          <p:cNvSpPr>
            <a:spLocks noChangeArrowheads="1"/>
          </p:cNvSpPr>
          <p:nvPr/>
        </p:nvSpPr>
        <p:spPr bwMode="auto">
          <a:xfrm>
            <a:off x="8027988" y="115888"/>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6013" y="404813"/>
            <a:ext cx="7696200" cy="762000"/>
          </a:xfrm>
        </p:spPr>
        <p:txBody>
          <a:bodyPr/>
          <a:lstStyle/>
          <a:p>
            <a:pPr eaLnBrk="1" hangingPunct="1"/>
            <a:r>
              <a:rPr lang="en-US" altLang="zh-CN"/>
              <a:t>I</a:t>
            </a:r>
            <a:r>
              <a:rPr lang="zh-CN" altLang="en-US"/>
              <a:t>／</a:t>
            </a:r>
            <a:r>
              <a:rPr lang="en-US" altLang="zh-CN"/>
              <a:t>O</a:t>
            </a:r>
            <a:r>
              <a:rPr lang="zh-CN" altLang="en-US"/>
              <a:t>与主机的连接方式</a:t>
            </a:r>
            <a:endParaRPr lang="zh-CN" altLang="en-US"/>
          </a:p>
        </p:txBody>
      </p:sp>
      <p:sp>
        <p:nvSpPr>
          <p:cNvPr id="28675" name="Rectangle 3"/>
          <p:cNvSpPr>
            <a:spLocks noGrp="1" noChangeArrowheads="1"/>
          </p:cNvSpPr>
          <p:nvPr>
            <p:ph type="body" idx="1"/>
          </p:nvPr>
        </p:nvSpPr>
        <p:spPr>
          <a:xfrm>
            <a:off x="323850" y="1125538"/>
            <a:ext cx="8534400" cy="1447800"/>
          </a:xfrm>
        </p:spPr>
        <p:txBody>
          <a:bodyPr/>
          <a:lstStyle/>
          <a:p>
            <a:pPr eaLnBrk="1" hangingPunct="1">
              <a:buFont typeface="Wingdings" panose="05000000000000000000" pitchFamily="2" charset="2"/>
              <a:buNone/>
            </a:pPr>
            <a:r>
              <a:rPr lang="en-US" altLang="zh-CN" sz="1800" b="0">
                <a:solidFill>
                  <a:schemeClr val="tx1"/>
                </a:solidFill>
                <a:ea typeface="宋体" panose="02010600030101010101" pitchFamily="2" charset="-122"/>
              </a:rPr>
              <a:t>	</a:t>
            </a:r>
            <a:r>
              <a:rPr lang="en-US" altLang="zh-CN"/>
              <a:t>I/O</a:t>
            </a:r>
            <a:r>
              <a:rPr lang="zh-CN" altLang="en-US"/>
              <a:t>设备与主机的连接方式通常有两种：辐射式和总线式。总线连接方式是现代大多数计算机系统所采用的方式。</a:t>
            </a:r>
            <a:endParaRPr lang="zh-CN" altLang="en-US"/>
          </a:p>
        </p:txBody>
      </p:sp>
      <p:sp>
        <p:nvSpPr>
          <p:cNvPr id="28677" name="Text Box 6"/>
          <p:cNvSpPr txBox="1">
            <a:spLocks noChangeArrowheads="1"/>
          </p:cNvSpPr>
          <p:nvPr/>
        </p:nvSpPr>
        <p:spPr bwMode="auto">
          <a:xfrm>
            <a:off x="539750" y="2565400"/>
            <a:ext cx="3886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rPr>
              <a:t>辐射式连接</a:t>
            </a:r>
            <a:endParaRPr kumimoji="1" lang="zh-CN" altLang="en-US" sz="3200">
              <a:latin typeface="Times New Roman" panose="02020603050405020304" pitchFamily="18" charset="0"/>
            </a:endParaRPr>
          </a:p>
        </p:txBody>
      </p:sp>
      <p:sp>
        <p:nvSpPr>
          <p:cNvPr id="28678" name="Text Box 7"/>
          <p:cNvSpPr txBox="1">
            <a:spLocks noChangeArrowheads="1"/>
          </p:cNvSpPr>
          <p:nvPr/>
        </p:nvSpPr>
        <p:spPr bwMode="auto">
          <a:xfrm>
            <a:off x="539750" y="5876925"/>
            <a:ext cx="358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rPr>
              <a:t>总线连接</a:t>
            </a:r>
            <a:endParaRPr kumimoji="1" lang="zh-CN" altLang="en-US" sz="3200">
              <a:latin typeface="Times New Roman" panose="02020603050405020304" pitchFamily="18" charset="0"/>
            </a:endParaRPr>
          </a:p>
        </p:txBody>
      </p:sp>
      <p:grpSp>
        <p:nvGrpSpPr>
          <p:cNvPr id="2" name="Group 8"/>
          <p:cNvGrpSpPr/>
          <p:nvPr/>
        </p:nvGrpSpPr>
        <p:grpSpPr bwMode="auto">
          <a:xfrm>
            <a:off x="1225550" y="3213100"/>
            <a:ext cx="3517900" cy="2362200"/>
            <a:chOff x="912" y="1440"/>
            <a:chExt cx="2216" cy="1488"/>
          </a:xfrm>
        </p:grpSpPr>
        <p:sp>
          <p:nvSpPr>
            <p:cNvPr id="29710" name="Text Box 9"/>
            <p:cNvSpPr txBox="1">
              <a:spLocks noChangeArrowheads="1"/>
            </p:cNvSpPr>
            <p:nvPr/>
          </p:nvSpPr>
          <p:spPr bwMode="auto">
            <a:xfrm>
              <a:off x="2207" y="1440"/>
              <a:ext cx="921" cy="3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 </a:t>
              </a:r>
              <a:r>
                <a:rPr kumimoji="1" lang="zh-CN" altLang="en-US" sz="2800">
                  <a:latin typeface="Times New Roman" panose="02020603050405020304" pitchFamily="18" charset="0"/>
                </a:rPr>
                <a:t>外设 </a:t>
              </a:r>
              <a:r>
                <a:rPr kumimoji="1" lang="en-US" altLang="zh-CN" sz="2800">
                  <a:latin typeface="Times New Roman" panose="02020603050405020304" pitchFamily="18" charset="0"/>
                </a:rPr>
                <a:t>Ⅰ</a:t>
              </a:r>
              <a:endParaRPr kumimoji="1" lang="en-US" altLang="zh-CN" sz="2800">
                <a:latin typeface="Times New Roman" panose="02020603050405020304" pitchFamily="18" charset="0"/>
              </a:endParaRPr>
            </a:p>
          </p:txBody>
        </p:sp>
        <p:sp>
          <p:nvSpPr>
            <p:cNvPr id="29711" name="Text Box 10"/>
            <p:cNvSpPr txBox="1">
              <a:spLocks noChangeArrowheads="1"/>
            </p:cNvSpPr>
            <p:nvPr/>
          </p:nvSpPr>
          <p:spPr bwMode="auto">
            <a:xfrm>
              <a:off x="2207" y="1984"/>
              <a:ext cx="921" cy="3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 </a:t>
              </a:r>
              <a:r>
                <a:rPr kumimoji="1" lang="zh-CN" altLang="en-US" sz="2800">
                  <a:latin typeface="Times New Roman" panose="02020603050405020304" pitchFamily="18" charset="0"/>
                </a:rPr>
                <a:t>外设 </a:t>
              </a:r>
              <a:r>
                <a:rPr kumimoji="1" lang="en-US" altLang="zh-CN" sz="2800">
                  <a:latin typeface="Times New Roman" panose="02020603050405020304" pitchFamily="18" charset="0"/>
                </a:rPr>
                <a:t>Ⅱ</a:t>
              </a:r>
              <a:endParaRPr kumimoji="1" lang="en-US" altLang="zh-CN" sz="2800">
                <a:latin typeface="Times New Roman" panose="02020603050405020304" pitchFamily="18" charset="0"/>
              </a:endParaRPr>
            </a:p>
          </p:txBody>
        </p:sp>
        <p:sp>
          <p:nvSpPr>
            <p:cNvPr id="29712" name="Text Box 11"/>
            <p:cNvSpPr txBox="1">
              <a:spLocks noChangeArrowheads="1"/>
            </p:cNvSpPr>
            <p:nvPr/>
          </p:nvSpPr>
          <p:spPr bwMode="auto">
            <a:xfrm>
              <a:off x="2207" y="2544"/>
              <a:ext cx="921" cy="34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 </a:t>
              </a:r>
              <a:r>
                <a:rPr kumimoji="1" lang="zh-CN" altLang="en-US" sz="2800">
                  <a:latin typeface="Times New Roman" panose="02020603050405020304" pitchFamily="18" charset="0"/>
                </a:rPr>
                <a:t>外设 </a:t>
              </a:r>
              <a:r>
                <a:rPr kumimoji="1" lang="en-US" altLang="zh-CN" sz="2800">
                  <a:latin typeface="Times New Roman" panose="02020603050405020304" pitchFamily="18" charset="0"/>
                </a:rPr>
                <a:t>Ⅲ</a:t>
              </a:r>
              <a:endParaRPr kumimoji="1" lang="en-US" altLang="zh-CN" sz="2800">
                <a:latin typeface="Times New Roman" panose="02020603050405020304" pitchFamily="18" charset="0"/>
              </a:endParaRPr>
            </a:p>
          </p:txBody>
        </p:sp>
        <p:sp>
          <p:nvSpPr>
            <p:cNvPr id="29713" name="AutoShape 12"/>
            <p:cNvSpPr>
              <a:spLocks noChangeArrowheads="1"/>
            </p:cNvSpPr>
            <p:nvPr/>
          </p:nvSpPr>
          <p:spPr bwMode="auto">
            <a:xfrm>
              <a:off x="1440" y="2064"/>
              <a:ext cx="768" cy="192"/>
            </a:xfrm>
            <a:prstGeom prst="leftRightArrow">
              <a:avLst>
                <a:gd name="adj1" fmla="val 50000"/>
                <a:gd name="adj2" fmla="val 8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4" name="AutoShape 13"/>
            <p:cNvSpPr>
              <a:spLocks noChangeArrowheads="1"/>
            </p:cNvSpPr>
            <p:nvPr/>
          </p:nvSpPr>
          <p:spPr bwMode="auto">
            <a:xfrm rot="1800000">
              <a:off x="1388" y="2450"/>
              <a:ext cx="864" cy="201"/>
            </a:xfrm>
            <a:prstGeom prst="leftRightArrow">
              <a:avLst>
                <a:gd name="adj1" fmla="val 50000"/>
                <a:gd name="adj2" fmla="val 8597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5" name="Text Box 14"/>
            <p:cNvSpPr txBox="1">
              <a:spLocks noChangeArrowheads="1"/>
            </p:cNvSpPr>
            <p:nvPr/>
          </p:nvSpPr>
          <p:spPr bwMode="auto">
            <a:xfrm>
              <a:off x="998" y="1728"/>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rPr>
                <a:t>主</a:t>
              </a:r>
              <a:endParaRPr kumimoji="1" lang="zh-CN" altLang="en-US" sz="3200">
                <a:latin typeface="Times New Roman" panose="02020603050405020304" pitchFamily="18" charset="0"/>
              </a:endParaRPr>
            </a:p>
          </p:txBody>
        </p:sp>
        <p:sp>
          <p:nvSpPr>
            <p:cNvPr id="29716" name="Text Box 15"/>
            <p:cNvSpPr txBox="1">
              <a:spLocks noChangeArrowheads="1"/>
            </p:cNvSpPr>
            <p:nvPr/>
          </p:nvSpPr>
          <p:spPr bwMode="auto">
            <a:xfrm>
              <a:off x="998" y="2323"/>
              <a:ext cx="3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Times New Roman" panose="02020603050405020304" pitchFamily="18" charset="0"/>
                </a:rPr>
                <a:t>机</a:t>
              </a:r>
              <a:endParaRPr kumimoji="1" lang="zh-CN" altLang="en-US" sz="3200">
                <a:latin typeface="Times New Roman" panose="02020603050405020304" pitchFamily="18" charset="0"/>
              </a:endParaRPr>
            </a:p>
          </p:txBody>
        </p:sp>
        <p:sp>
          <p:nvSpPr>
            <p:cNvPr id="29717" name="Rectangle 16"/>
            <p:cNvSpPr>
              <a:spLocks noChangeArrowheads="1"/>
            </p:cNvSpPr>
            <p:nvPr/>
          </p:nvSpPr>
          <p:spPr bwMode="auto">
            <a:xfrm>
              <a:off x="912" y="1488"/>
              <a:ext cx="528" cy="14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8" name="AutoShape 17"/>
            <p:cNvSpPr>
              <a:spLocks noChangeArrowheads="1"/>
            </p:cNvSpPr>
            <p:nvPr/>
          </p:nvSpPr>
          <p:spPr bwMode="auto">
            <a:xfrm rot="9000000">
              <a:off x="1385" y="1703"/>
              <a:ext cx="864" cy="192"/>
            </a:xfrm>
            <a:prstGeom prst="leftRightArrow">
              <a:avLst>
                <a:gd name="adj1" fmla="val 50000"/>
                <a:gd name="adj2" fmla="val 9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680" name="Text Box 18"/>
          <p:cNvSpPr txBox="1">
            <a:spLocks noChangeArrowheads="1"/>
          </p:cNvSpPr>
          <p:nvPr/>
        </p:nvSpPr>
        <p:spPr bwMode="auto">
          <a:xfrm>
            <a:off x="4959350" y="4903788"/>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C00000"/>
                </a:solidFill>
                <a:latin typeface="Times New Roman" panose="02020603050405020304" pitchFamily="18" charset="0"/>
              </a:rPr>
              <a:t>不便于增删设备</a:t>
            </a:r>
            <a:endParaRPr kumimoji="1" lang="zh-CN" altLang="en-US" sz="3200">
              <a:solidFill>
                <a:srgbClr val="C00000"/>
              </a:solidFill>
              <a:latin typeface="Times New Roman" panose="02020603050405020304" pitchFamily="18" charset="0"/>
            </a:endParaRPr>
          </a:p>
        </p:txBody>
      </p:sp>
      <p:grpSp>
        <p:nvGrpSpPr>
          <p:cNvPr id="3" name="Group 19"/>
          <p:cNvGrpSpPr/>
          <p:nvPr/>
        </p:nvGrpSpPr>
        <p:grpSpPr bwMode="auto">
          <a:xfrm>
            <a:off x="4959350" y="3365500"/>
            <a:ext cx="3756025" cy="1189038"/>
            <a:chOff x="3264" y="1632"/>
            <a:chExt cx="2366" cy="749"/>
          </a:xfrm>
        </p:grpSpPr>
        <p:sp>
          <p:nvSpPr>
            <p:cNvPr id="29708" name="Text Box 20"/>
            <p:cNvSpPr txBox="1">
              <a:spLocks noChangeArrowheads="1"/>
            </p:cNvSpPr>
            <p:nvPr/>
          </p:nvSpPr>
          <p:spPr bwMode="auto">
            <a:xfrm>
              <a:off x="3264" y="1632"/>
              <a:ext cx="2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每台设备都配有一套</a:t>
              </a:r>
              <a:endParaRPr kumimoji="1" lang="zh-CN" altLang="en-US" sz="2800">
                <a:latin typeface="Times New Roman" panose="02020603050405020304" pitchFamily="18" charset="0"/>
              </a:endParaRPr>
            </a:p>
          </p:txBody>
        </p:sp>
        <p:sp>
          <p:nvSpPr>
            <p:cNvPr id="29709" name="Text Box 21"/>
            <p:cNvSpPr txBox="1">
              <a:spLocks noChangeArrowheads="1"/>
            </p:cNvSpPr>
            <p:nvPr/>
          </p:nvSpPr>
          <p:spPr bwMode="auto">
            <a:xfrm>
              <a:off x="3264" y="2054"/>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控制线路和一组信号线</a:t>
              </a:r>
              <a:endParaRPr kumimoji="1" lang="zh-CN" altLang="en-US" sz="3200">
                <a:latin typeface="Times New Roman" panose="02020603050405020304" pitchFamily="18" charset="0"/>
              </a:endParaRPr>
            </a:p>
          </p:txBody>
        </p:sp>
      </p:grpSp>
      <p:sp>
        <p:nvSpPr>
          <p:cNvPr id="28682" name="Text Box 22"/>
          <p:cNvSpPr txBox="1">
            <a:spLocks noChangeArrowheads="1"/>
          </p:cNvSpPr>
          <p:nvPr/>
        </p:nvSpPr>
        <p:spPr bwMode="auto">
          <a:xfrm>
            <a:off x="3124200" y="5876925"/>
            <a:ext cx="3103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C00000"/>
                </a:solidFill>
                <a:latin typeface="Times New Roman" panose="02020603050405020304" pitchFamily="18" charset="0"/>
              </a:rPr>
              <a:t>便于增删设备</a:t>
            </a:r>
            <a:endParaRPr kumimoji="1" lang="zh-CN" altLang="en-US" sz="2800">
              <a:solidFill>
                <a:srgbClr val="C00000"/>
              </a:solidFill>
              <a:latin typeface="Times New Roman" panose="02020603050405020304" pitchFamily="18" charset="0"/>
            </a:endParaRPr>
          </a:p>
        </p:txBody>
      </p:sp>
      <p:sp>
        <p:nvSpPr>
          <p:cNvPr id="29707" name="矩形 22"/>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7"/>
                                        </p:tgtEl>
                                        <p:attrNameLst>
                                          <p:attrName>style.visibility</p:attrName>
                                        </p:attrNameLst>
                                      </p:cBhvr>
                                      <p:to>
                                        <p:strVal val="visible"/>
                                      </p:to>
                                    </p:set>
                                    <p:animEffect transition="in" filter="blinds(horizontal)">
                                      <p:cBhvr>
                                        <p:cTn id="12" dur="500"/>
                                        <p:tgtEl>
                                          <p:spTgt spid="28677"/>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8680"/>
                                        </p:tgtEl>
                                        <p:attrNameLst>
                                          <p:attrName>style.visibility</p:attrName>
                                        </p:attrNameLst>
                                      </p:cBhvr>
                                      <p:to>
                                        <p:strVal val="visible"/>
                                      </p:to>
                                    </p:set>
                                    <p:animEffect transition="in" filter="blinds(horizontal)">
                                      <p:cBhvr>
                                        <p:cTn id="18" dur="500"/>
                                        <p:tgtEl>
                                          <p:spTgt spid="28680"/>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8678"/>
                                        </p:tgtEl>
                                        <p:attrNameLst>
                                          <p:attrName>style.visibility</p:attrName>
                                        </p:attrNameLst>
                                      </p:cBhvr>
                                      <p:to>
                                        <p:strVal val="visible"/>
                                      </p:to>
                                    </p:set>
                                    <p:animEffect transition="in" filter="blinds(horizontal)">
                                      <p:cBhvr>
                                        <p:cTn id="26" dur="500"/>
                                        <p:tgtEl>
                                          <p:spTgt spid="28678"/>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8682"/>
                                        </p:tgtEl>
                                        <p:attrNameLst>
                                          <p:attrName>style.visibility</p:attrName>
                                        </p:attrNameLst>
                                      </p:cBhvr>
                                      <p:to>
                                        <p:strVal val="visible"/>
                                      </p:to>
                                    </p:set>
                                    <p:animEffect transition="in" filter="blinds(horizontal)">
                                      <p:cBhvr>
                                        <p:cTn id="29" dur="500"/>
                                        <p:tgtEl>
                                          <p:spTgt spid="28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7" grpId="0"/>
      <p:bldP spid="28678" grpId="0"/>
      <p:bldP spid="28680" grpId="0"/>
      <p:bldP spid="286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16013" y="404813"/>
            <a:ext cx="7696200" cy="762000"/>
          </a:xfrm>
        </p:spPr>
        <p:txBody>
          <a:bodyPr/>
          <a:lstStyle/>
          <a:p>
            <a:pPr eaLnBrk="1" hangingPunct="1"/>
            <a:r>
              <a:rPr lang="en-US" altLang="zh-CN" sz="3600"/>
              <a:t>5.1.4 I/O</a:t>
            </a:r>
            <a:r>
              <a:rPr lang="zh-CN" altLang="en-US" sz="3600"/>
              <a:t>与主机信息传送的控制方式</a:t>
            </a:r>
            <a:endParaRPr lang="zh-CN" altLang="en-US" sz="3600"/>
          </a:p>
        </p:txBody>
      </p:sp>
      <p:sp>
        <p:nvSpPr>
          <p:cNvPr id="29699" name="Rectangle 3"/>
          <p:cNvSpPr>
            <a:spLocks noGrp="1" noChangeArrowheads="1"/>
          </p:cNvSpPr>
          <p:nvPr>
            <p:ph type="body" idx="1"/>
          </p:nvPr>
        </p:nvSpPr>
        <p:spPr>
          <a:xfrm>
            <a:off x="990600" y="1219200"/>
            <a:ext cx="7391400" cy="5105400"/>
          </a:xfrm>
        </p:spPr>
        <p:txBody>
          <a:bodyPr/>
          <a:lstStyle/>
          <a:p>
            <a:pPr eaLnBrk="1" hangingPunct="1">
              <a:buFont typeface="Wingdings" panose="05000000000000000000" pitchFamily="2" charset="2"/>
              <a:buNone/>
            </a:pPr>
            <a:r>
              <a:rPr lang="en-US" altLang="zh-CN" sz="1800" b="0">
                <a:solidFill>
                  <a:schemeClr val="tx1"/>
                </a:solidFill>
                <a:ea typeface="宋体" panose="02010600030101010101" pitchFamily="2" charset="-122"/>
              </a:rPr>
              <a:t>		</a:t>
            </a:r>
            <a:r>
              <a:rPr lang="en-US" altLang="zh-CN"/>
              <a:t>I/O</a:t>
            </a:r>
            <a:r>
              <a:rPr lang="zh-CN" altLang="en-US"/>
              <a:t>设备与主机交换信息时，共有五种控制方式：</a:t>
            </a:r>
            <a:r>
              <a:rPr lang="zh-CN" altLang="en-US">
                <a:solidFill>
                  <a:srgbClr val="C00000"/>
                </a:solidFill>
              </a:rPr>
              <a:t>程序查询方式、程序中断方式、直接存储器存取方式（</a:t>
            </a:r>
            <a:r>
              <a:rPr lang="en-US" altLang="zh-CN">
                <a:solidFill>
                  <a:srgbClr val="C00000"/>
                </a:solidFill>
              </a:rPr>
              <a:t>DMA</a:t>
            </a:r>
            <a:r>
              <a:rPr lang="zh-CN" altLang="en-US">
                <a:solidFill>
                  <a:srgbClr val="C00000"/>
                </a:solidFill>
              </a:rPr>
              <a:t>）、</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通道方式、</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处理机方式</a:t>
            </a:r>
            <a:r>
              <a:rPr lang="zh-CN" altLang="en-US"/>
              <a:t>。这里主要介绍前三种方式。</a:t>
            </a:r>
            <a:endParaRPr lang="zh-CN" altLang="en-US"/>
          </a:p>
          <a:p>
            <a:pPr eaLnBrk="1" hangingPunct="1">
              <a:buFont typeface="Wingdings" panose="05000000000000000000" pitchFamily="2" charset="2"/>
              <a:buNone/>
            </a:pPr>
            <a:endParaRPr lang="zh-CN" altLang="en-US"/>
          </a:p>
          <a:p>
            <a:pPr lvl="2" eaLnBrk="1" hangingPunct="1"/>
            <a:r>
              <a:rPr lang="zh-CN" altLang="en-US">
                <a:hlinkClick r:id="rId1" action="ppaction://hlinksldjump"/>
              </a:rPr>
              <a:t>程序查询方式</a:t>
            </a:r>
            <a:endParaRPr lang="zh-CN" altLang="en-US"/>
          </a:p>
          <a:p>
            <a:pPr lvl="2" eaLnBrk="1" hangingPunct="1"/>
            <a:r>
              <a:rPr lang="zh-CN" altLang="en-US">
                <a:hlinkClick r:id="rId2" action="ppaction://hlinksldjump"/>
              </a:rPr>
              <a:t>程序中断方式</a:t>
            </a:r>
            <a:endParaRPr lang="zh-CN" altLang="en-US"/>
          </a:p>
          <a:p>
            <a:pPr lvl="2" eaLnBrk="1" hangingPunct="1"/>
            <a:r>
              <a:rPr lang="en-US" altLang="zh-CN">
                <a:hlinkClick r:id="rId3" action="ppaction://hlinksldjump"/>
              </a:rPr>
              <a:t>DMA</a:t>
            </a:r>
            <a:r>
              <a:rPr lang="zh-CN" altLang="en-US">
                <a:hlinkClick r:id="rId3" action="ppaction://hlinksldjump"/>
              </a:rPr>
              <a:t>方式</a:t>
            </a:r>
            <a:endParaRPr lang="zh-CN" altLang="en-US"/>
          </a:p>
          <a:p>
            <a:pPr lvl="2" eaLnBrk="1" hangingPunct="1"/>
            <a:r>
              <a:rPr lang="zh-CN" altLang="en-US">
                <a:hlinkClick r:id="rId4" action="ppaction://hlinksldjump"/>
              </a:rPr>
              <a:t>三种方式的</a:t>
            </a:r>
            <a:r>
              <a:rPr lang="en-US" altLang="zh-CN">
                <a:hlinkClick r:id="rId4" action="ppaction://hlinksldjump"/>
              </a:rPr>
              <a:t>CPU</a:t>
            </a:r>
            <a:r>
              <a:rPr lang="zh-CN" altLang="en-US">
                <a:hlinkClick r:id="rId4" action="ppaction://hlinksldjump"/>
              </a:rPr>
              <a:t>工作效率比较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2" dur="500"/>
                                        <p:tgtEl>
                                          <p:spTgt spid="29699">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15" dur="500"/>
                                        <p:tgtEl>
                                          <p:spTgt spid="29699">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18" dur="500"/>
                                        <p:tgtEl>
                                          <p:spTgt spid="29699">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21"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6013" y="404813"/>
            <a:ext cx="7696200" cy="762000"/>
          </a:xfrm>
        </p:spPr>
        <p:txBody>
          <a:bodyPr/>
          <a:lstStyle/>
          <a:p>
            <a:pPr eaLnBrk="1" hangingPunct="1"/>
            <a:r>
              <a:rPr lang="zh-CN" altLang="en-US"/>
              <a:t>程序查询方式</a:t>
            </a:r>
            <a:endParaRPr lang="zh-CN" altLang="en-US"/>
          </a:p>
        </p:txBody>
      </p:sp>
      <p:sp>
        <p:nvSpPr>
          <p:cNvPr id="30723" name="Rectangle 3"/>
          <p:cNvSpPr>
            <a:spLocks noGrp="1" noChangeArrowheads="1"/>
          </p:cNvSpPr>
          <p:nvPr>
            <p:ph idx="1"/>
          </p:nvPr>
        </p:nvSpPr>
        <p:spPr>
          <a:xfrm>
            <a:off x="468313" y="1628775"/>
            <a:ext cx="3743325" cy="4032250"/>
          </a:xfrm>
          <a:solidFill>
            <a:schemeClr val="bg1"/>
          </a:solidFill>
          <a:ln>
            <a:solidFill>
              <a:srgbClr val="0000FF"/>
            </a:solidFill>
            <a:miter lim="800000"/>
          </a:ln>
        </p:spPr>
        <p:txBody>
          <a:bodyPr/>
          <a:lstStyle/>
          <a:p>
            <a:pPr eaLnBrk="1" hangingPunct="1"/>
            <a:r>
              <a:rPr lang="zh-CN" altLang="en-US">
                <a:solidFill>
                  <a:srgbClr val="C00000"/>
                </a:solidFill>
              </a:rPr>
              <a:t>程序查询方式是由</a:t>
            </a:r>
            <a:r>
              <a:rPr lang="en-US" altLang="zh-CN">
                <a:solidFill>
                  <a:srgbClr val="C00000"/>
                </a:solidFill>
              </a:rPr>
              <a:t>CPU</a:t>
            </a:r>
            <a:r>
              <a:rPr lang="zh-CN" altLang="en-US">
                <a:solidFill>
                  <a:srgbClr val="C00000"/>
                </a:solidFill>
              </a:rPr>
              <a:t>通过程序不断查询</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设备是否已做好准备，从而控制</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与主机交换信息。</a:t>
            </a:r>
            <a:endParaRPr lang="en-US" altLang="zh-CN">
              <a:solidFill>
                <a:srgbClr val="C00000"/>
              </a:solidFill>
            </a:endParaRPr>
          </a:p>
          <a:p>
            <a:pPr eaLnBrk="1" hangingPunct="1"/>
            <a:r>
              <a:rPr lang="zh-CN" altLang="en-US"/>
              <a:t>右图示意了</a:t>
            </a:r>
            <a:r>
              <a:rPr lang="en-US" altLang="zh-CN"/>
              <a:t>CPU</a:t>
            </a:r>
            <a:r>
              <a:rPr lang="zh-CN" altLang="en-US"/>
              <a:t>欲从某一外设读数据块至主存的查询方式流程。</a:t>
            </a:r>
            <a:endParaRPr lang="zh-CN" altLang="en-US"/>
          </a:p>
        </p:txBody>
      </p:sp>
      <p:grpSp>
        <p:nvGrpSpPr>
          <p:cNvPr id="2" name="Group 37"/>
          <p:cNvGrpSpPr/>
          <p:nvPr/>
        </p:nvGrpSpPr>
        <p:grpSpPr bwMode="auto">
          <a:xfrm>
            <a:off x="4464050" y="979488"/>
            <a:ext cx="4572000" cy="5762625"/>
            <a:chOff x="2727" y="720"/>
            <a:chExt cx="2880" cy="3630"/>
          </a:xfrm>
        </p:grpSpPr>
        <p:grpSp>
          <p:nvGrpSpPr>
            <p:cNvPr id="31751" name="Group 38"/>
            <p:cNvGrpSpPr/>
            <p:nvPr/>
          </p:nvGrpSpPr>
          <p:grpSpPr bwMode="auto">
            <a:xfrm>
              <a:off x="2727" y="720"/>
              <a:ext cx="2880" cy="3630"/>
              <a:chOff x="2727" y="720"/>
              <a:chExt cx="2880" cy="3630"/>
            </a:xfrm>
          </p:grpSpPr>
          <p:sp>
            <p:nvSpPr>
              <p:cNvPr id="31753" name="Text Box 39"/>
              <p:cNvSpPr txBox="1">
                <a:spLocks noChangeArrowheads="1"/>
              </p:cNvSpPr>
              <p:nvPr/>
            </p:nvSpPr>
            <p:spPr bwMode="auto">
              <a:xfrm>
                <a:off x="3923" y="2544"/>
                <a:ext cx="112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从</a:t>
                </a:r>
                <a:r>
                  <a:rPr kumimoji="1" lang="en-US" altLang="zh-CN" sz="2000">
                    <a:latin typeface="Times New Roman" panose="02020603050405020304" pitchFamily="18" charset="0"/>
                  </a:rPr>
                  <a:t>I/O</a:t>
                </a:r>
                <a:r>
                  <a:rPr kumimoji="1" lang="zh-CN" altLang="en-US" sz="2000">
                    <a:latin typeface="Times New Roman" panose="02020603050405020304" pitchFamily="18" charset="0"/>
                  </a:rPr>
                  <a:t>接口中读</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 一个字到</a:t>
                </a:r>
                <a:r>
                  <a:rPr kumimoji="1" lang="en-US" altLang="zh-CN" sz="2000">
                    <a:latin typeface="Times New Roman" panose="02020603050405020304" pitchFamily="18" charset="0"/>
                  </a:rPr>
                  <a:t>CPU</a:t>
                </a:r>
                <a:endParaRPr kumimoji="1" lang="en-US" altLang="zh-CN" sz="2000">
                  <a:latin typeface="Times New Roman" panose="02020603050405020304" pitchFamily="18" charset="0"/>
                </a:endParaRPr>
              </a:p>
            </p:txBody>
          </p:sp>
          <p:sp>
            <p:nvSpPr>
              <p:cNvPr id="31754" name="Rectangle 40"/>
              <p:cNvSpPr>
                <a:spLocks noChangeArrowheads="1"/>
              </p:cNvSpPr>
              <p:nvPr/>
            </p:nvSpPr>
            <p:spPr bwMode="auto">
              <a:xfrm>
                <a:off x="3886" y="2558"/>
                <a:ext cx="1159" cy="417"/>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5" name="Text Box 41"/>
              <p:cNvSpPr txBox="1">
                <a:spLocks noChangeArrowheads="1"/>
              </p:cNvSpPr>
              <p:nvPr/>
            </p:nvSpPr>
            <p:spPr bwMode="auto">
              <a:xfrm>
                <a:off x="3923" y="3158"/>
                <a:ext cx="10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从</a:t>
                </a:r>
                <a:r>
                  <a:rPr kumimoji="1" lang="en-US" altLang="zh-CN" sz="2000">
                    <a:latin typeface="Times New Roman" panose="02020603050405020304" pitchFamily="18" charset="0"/>
                  </a:rPr>
                  <a:t>CPU</a:t>
                </a:r>
                <a:r>
                  <a:rPr kumimoji="1" lang="zh-CN" altLang="en-US" sz="2000">
                    <a:latin typeface="Times New Roman" panose="02020603050405020304" pitchFamily="18" charset="0"/>
                  </a:rPr>
                  <a:t>向主存</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 写入一个字</a:t>
                </a:r>
                <a:endParaRPr kumimoji="1" lang="zh-CN" altLang="en-US" sz="2000">
                  <a:latin typeface="Times New Roman" panose="02020603050405020304" pitchFamily="18" charset="0"/>
                </a:endParaRPr>
              </a:p>
            </p:txBody>
          </p:sp>
          <p:sp>
            <p:nvSpPr>
              <p:cNvPr id="31756" name="Rectangle 42"/>
              <p:cNvSpPr>
                <a:spLocks noChangeArrowheads="1"/>
              </p:cNvSpPr>
              <p:nvPr/>
            </p:nvSpPr>
            <p:spPr bwMode="auto">
              <a:xfrm>
                <a:off x="3886" y="3144"/>
                <a:ext cx="1159" cy="4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7" name="Text Box 43"/>
              <p:cNvSpPr txBox="1">
                <a:spLocks noChangeArrowheads="1"/>
              </p:cNvSpPr>
              <p:nvPr/>
            </p:nvSpPr>
            <p:spPr bwMode="auto">
              <a:xfrm>
                <a:off x="3946" y="960"/>
                <a:ext cx="9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a:t>
                </a:r>
                <a:r>
                  <a:rPr kumimoji="1" lang="zh-CN" altLang="en-US" sz="2000">
                    <a:latin typeface="Times New Roman" panose="02020603050405020304" pitchFamily="18" charset="0"/>
                  </a:rPr>
                  <a:t>向</a:t>
                </a:r>
                <a:r>
                  <a:rPr kumimoji="1" lang="en-US" altLang="zh-CN" sz="2000">
                    <a:latin typeface="Times New Roman" panose="02020603050405020304" pitchFamily="18" charset="0"/>
                  </a:rPr>
                  <a:t>I/O</a:t>
                </a:r>
                <a:r>
                  <a:rPr kumimoji="1" lang="zh-CN" altLang="en-US" sz="2000">
                    <a:latin typeface="Times New Roman" panose="02020603050405020304" pitchFamily="18" charset="0"/>
                  </a:rPr>
                  <a:t>发</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     读指令</a:t>
                </a:r>
                <a:endParaRPr kumimoji="1" lang="zh-CN" altLang="en-US" sz="2000">
                  <a:latin typeface="Times New Roman" panose="02020603050405020304" pitchFamily="18" charset="0"/>
                </a:endParaRPr>
              </a:p>
            </p:txBody>
          </p:sp>
          <p:sp>
            <p:nvSpPr>
              <p:cNvPr id="31758" name="Rectangle 44"/>
              <p:cNvSpPr>
                <a:spLocks noChangeArrowheads="1"/>
              </p:cNvSpPr>
              <p:nvPr/>
            </p:nvSpPr>
            <p:spPr bwMode="auto">
              <a:xfrm>
                <a:off x="3886" y="979"/>
                <a:ext cx="1159" cy="416"/>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59" name="Text Box 45"/>
              <p:cNvSpPr txBox="1">
                <a:spLocks noChangeArrowheads="1"/>
              </p:cNvSpPr>
              <p:nvPr/>
            </p:nvSpPr>
            <p:spPr bwMode="auto">
              <a:xfrm>
                <a:off x="3886" y="1574"/>
                <a:ext cx="11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a:t>
                </a:r>
                <a:r>
                  <a:rPr kumimoji="1" lang="zh-CN" altLang="en-US" sz="2000">
                    <a:latin typeface="Times New Roman" panose="02020603050405020304" pitchFamily="18" charset="0"/>
                  </a:rPr>
                  <a:t>读</a:t>
                </a:r>
                <a:r>
                  <a:rPr kumimoji="1" lang="en-US" altLang="zh-CN" sz="2000">
                    <a:latin typeface="Times New Roman" panose="02020603050405020304" pitchFamily="18" charset="0"/>
                  </a:rPr>
                  <a:t>I/O</a:t>
                </a:r>
                <a:r>
                  <a:rPr kumimoji="1" lang="zh-CN" altLang="en-US" sz="2000">
                    <a:latin typeface="Times New Roman" panose="02020603050405020304" pitchFamily="18" charset="0"/>
                  </a:rPr>
                  <a:t>状态</a:t>
                </a:r>
                <a:endParaRPr kumimoji="1" lang="zh-CN" altLang="en-US" sz="2000">
                  <a:latin typeface="Times New Roman" panose="02020603050405020304" pitchFamily="18" charset="0"/>
                </a:endParaRPr>
              </a:p>
            </p:txBody>
          </p:sp>
          <p:sp>
            <p:nvSpPr>
              <p:cNvPr id="31760" name="Rectangle 46"/>
              <p:cNvSpPr>
                <a:spLocks noChangeArrowheads="1"/>
              </p:cNvSpPr>
              <p:nvPr/>
            </p:nvSpPr>
            <p:spPr bwMode="auto">
              <a:xfrm>
                <a:off x="3886" y="1562"/>
                <a:ext cx="1159" cy="249"/>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1" name="Text Box 47"/>
              <p:cNvSpPr txBox="1">
                <a:spLocks noChangeArrowheads="1"/>
              </p:cNvSpPr>
              <p:nvPr/>
            </p:nvSpPr>
            <p:spPr bwMode="auto">
              <a:xfrm>
                <a:off x="4068" y="204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检查状态</a:t>
                </a:r>
                <a:endParaRPr kumimoji="1" lang="zh-CN" altLang="en-US" sz="2000">
                  <a:latin typeface="Times New Roman" panose="02020603050405020304" pitchFamily="18" charset="0"/>
                </a:endParaRPr>
              </a:p>
            </p:txBody>
          </p:sp>
          <p:sp>
            <p:nvSpPr>
              <p:cNvPr id="31762" name="AutoShape 48"/>
              <p:cNvSpPr>
                <a:spLocks noChangeArrowheads="1"/>
              </p:cNvSpPr>
              <p:nvPr/>
            </p:nvSpPr>
            <p:spPr bwMode="auto">
              <a:xfrm>
                <a:off x="3921" y="1962"/>
                <a:ext cx="1066" cy="417"/>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3" name="Text Box 49"/>
              <p:cNvSpPr txBox="1">
                <a:spLocks noChangeArrowheads="1"/>
              </p:cNvSpPr>
              <p:nvPr/>
            </p:nvSpPr>
            <p:spPr bwMode="auto">
              <a:xfrm>
                <a:off x="4068" y="3818"/>
                <a:ext cx="6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a:t>
                </a:r>
                <a:r>
                  <a:rPr kumimoji="1" lang="zh-CN" altLang="en-US" sz="2000">
                    <a:latin typeface="Times New Roman" panose="02020603050405020304" pitchFamily="18" charset="0"/>
                  </a:rPr>
                  <a:t>完成否</a:t>
                </a:r>
                <a:endParaRPr kumimoji="1" lang="zh-CN" altLang="en-US" sz="2000">
                  <a:latin typeface="Times New Roman" panose="02020603050405020304" pitchFamily="18" charset="0"/>
                </a:endParaRPr>
              </a:p>
            </p:txBody>
          </p:sp>
          <p:sp>
            <p:nvSpPr>
              <p:cNvPr id="31764" name="AutoShape 50"/>
              <p:cNvSpPr>
                <a:spLocks noChangeArrowheads="1"/>
              </p:cNvSpPr>
              <p:nvPr/>
            </p:nvSpPr>
            <p:spPr bwMode="auto">
              <a:xfrm>
                <a:off x="3921" y="3727"/>
                <a:ext cx="1066" cy="417"/>
              </a:xfrm>
              <a:prstGeom prst="diamond">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5" name="Line 51"/>
              <p:cNvSpPr>
                <a:spLocks noChangeShapeType="1"/>
              </p:cNvSpPr>
              <p:nvPr/>
            </p:nvSpPr>
            <p:spPr bwMode="auto">
              <a:xfrm>
                <a:off x="4442" y="1395"/>
                <a:ext cx="0" cy="167"/>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66" name="Line 52"/>
              <p:cNvSpPr>
                <a:spLocks noChangeShapeType="1"/>
              </p:cNvSpPr>
              <p:nvPr/>
            </p:nvSpPr>
            <p:spPr bwMode="auto">
              <a:xfrm>
                <a:off x="4442" y="1811"/>
                <a:ext cx="0" cy="167"/>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67" name="Freeform 53"/>
              <p:cNvSpPr/>
              <p:nvPr/>
            </p:nvSpPr>
            <p:spPr bwMode="auto">
              <a:xfrm>
                <a:off x="4451" y="2379"/>
                <a:ext cx="1" cy="174"/>
              </a:xfrm>
              <a:custGeom>
                <a:avLst/>
                <a:gdLst>
                  <a:gd name="T0" fmla="*/ 0 w 1"/>
                  <a:gd name="T1" fmla="*/ 0 h 201"/>
                  <a:gd name="T2" fmla="*/ 0 w 1"/>
                  <a:gd name="T3" fmla="*/ 64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0" y="201"/>
                    </a:lnTo>
                  </a:path>
                </a:pathLst>
              </a:custGeom>
              <a:noFill/>
              <a:ln w="38100" cmpd="sng">
                <a:solidFill>
                  <a:schemeClr val="tx1"/>
                </a:solidFill>
                <a:round/>
                <a:headEnd type="none" w="med" len="me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68" name="Line 54"/>
              <p:cNvSpPr>
                <a:spLocks noChangeShapeType="1"/>
              </p:cNvSpPr>
              <p:nvPr/>
            </p:nvSpPr>
            <p:spPr bwMode="auto">
              <a:xfrm>
                <a:off x="4442" y="2977"/>
                <a:ext cx="0" cy="167"/>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69" name="Line 55"/>
              <p:cNvSpPr>
                <a:spLocks noChangeShapeType="1"/>
              </p:cNvSpPr>
              <p:nvPr/>
            </p:nvSpPr>
            <p:spPr bwMode="auto">
              <a:xfrm>
                <a:off x="4442" y="3560"/>
                <a:ext cx="0" cy="167"/>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70" name="Line 56"/>
              <p:cNvSpPr>
                <a:spLocks noChangeShapeType="1"/>
              </p:cNvSpPr>
              <p:nvPr/>
            </p:nvSpPr>
            <p:spPr bwMode="auto">
              <a:xfrm>
                <a:off x="4442" y="812"/>
                <a:ext cx="0" cy="167"/>
              </a:xfrm>
              <a:prstGeom prst="line">
                <a:avLst/>
              </a:prstGeom>
              <a:noFill/>
              <a:ln w="3810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1771" name="Freeform 57"/>
              <p:cNvSpPr/>
              <p:nvPr/>
            </p:nvSpPr>
            <p:spPr bwMode="auto">
              <a:xfrm>
                <a:off x="4451" y="4146"/>
                <a:ext cx="1" cy="164"/>
              </a:xfrm>
              <a:custGeom>
                <a:avLst/>
                <a:gdLst>
                  <a:gd name="T0" fmla="*/ 0 w 1"/>
                  <a:gd name="T1" fmla="*/ 0 h 189"/>
                  <a:gd name="T2" fmla="*/ 0 w 1"/>
                  <a:gd name="T3" fmla="*/ 61 h 189"/>
                  <a:gd name="T4" fmla="*/ 0 60000 65536"/>
                  <a:gd name="T5" fmla="*/ 0 60000 65536"/>
                  <a:gd name="T6" fmla="*/ 0 w 1"/>
                  <a:gd name="T7" fmla="*/ 0 h 189"/>
                  <a:gd name="T8" fmla="*/ 1 w 1"/>
                  <a:gd name="T9" fmla="*/ 189 h 189"/>
                </a:gdLst>
                <a:ahLst/>
                <a:cxnLst>
                  <a:cxn ang="T4">
                    <a:pos x="T0" y="T1"/>
                  </a:cxn>
                  <a:cxn ang="T5">
                    <a:pos x="T2" y="T3"/>
                  </a:cxn>
                </a:cxnLst>
                <a:rect l="T6" t="T7" r="T8" b="T9"/>
                <a:pathLst>
                  <a:path w="1" h="189">
                    <a:moveTo>
                      <a:pt x="0" y="0"/>
                    </a:moveTo>
                    <a:lnTo>
                      <a:pt x="0" y="189"/>
                    </a:lnTo>
                  </a:path>
                </a:pathLst>
              </a:custGeom>
              <a:noFill/>
              <a:ln w="38100" cmpd="sng">
                <a:solidFill>
                  <a:schemeClr val="tx1"/>
                </a:solidFill>
                <a:round/>
                <a:headEnd type="none" w="med" len="me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72" name="Freeform 58"/>
              <p:cNvSpPr/>
              <p:nvPr/>
            </p:nvSpPr>
            <p:spPr bwMode="auto">
              <a:xfrm>
                <a:off x="3002" y="1468"/>
                <a:ext cx="1440" cy="705"/>
              </a:xfrm>
              <a:custGeom>
                <a:avLst/>
                <a:gdLst>
                  <a:gd name="T0" fmla="*/ 724 w 1491"/>
                  <a:gd name="T1" fmla="*/ 260 h 813"/>
                  <a:gd name="T2" fmla="*/ 3 w 1491"/>
                  <a:gd name="T3" fmla="*/ 260 h 813"/>
                  <a:gd name="T4" fmla="*/ 0 w 1491"/>
                  <a:gd name="T5" fmla="*/ 0 h 813"/>
                  <a:gd name="T6" fmla="*/ 1129 w 1491"/>
                  <a:gd name="T7" fmla="*/ 3 h 813"/>
                  <a:gd name="T8" fmla="*/ 0 60000 65536"/>
                  <a:gd name="T9" fmla="*/ 0 60000 65536"/>
                  <a:gd name="T10" fmla="*/ 0 60000 65536"/>
                  <a:gd name="T11" fmla="*/ 0 60000 65536"/>
                  <a:gd name="T12" fmla="*/ 0 w 1491"/>
                  <a:gd name="T13" fmla="*/ 0 h 813"/>
                  <a:gd name="T14" fmla="*/ 1491 w 1491"/>
                  <a:gd name="T15" fmla="*/ 813 h 813"/>
                </a:gdLst>
                <a:ahLst/>
                <a:cxnLst>
                  <a:cxn ang="T8">
                    <a:pos x="T0" y="T1"/>
                  </a:cxn>
                  <a:cxn ang="T9">
                    <a:pos x="T2" y="T3"/>
                  </a:cxn>
                  <a:cxn ang="T10">
                    <a:pos x="T4" y="T5"/>
                  </a:cxn>
                  <a:cxn ang="T11">
                    <a:pos x="T6" y="T7"/>
                  </a:cxn>
                </a:cxnLst>
                <a:rect l="T12" t="T13" r="T14" b="T15"/>
                <a:pathLst>
                  <a:path w="1491" h="813">
                    <a:moveTo>
                      <a:pt x="960" y="813"/>
                    </a:moveTo>
                    <a:lnTo>
                      <a:pt x="3" y="813"/>
                    </a:lnTo>
                    <a:lnTo>
                      <a:pt x="0" y="0"/>
                    </a:lnTo>
                    <a:lnTo>
                      <a:pt x="1491" y="3"/>
                    </a:lnTo>
                  </a:path>
                </a:pathLst>
              </a:custGeom>
              <a:noFill/>
              <a:ln w="38100" cmpd="sng">
                <a:solidFill>
                  <a:schemeClr val="tx1"/>
                </a:solidFill>
                <a:roun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73" name="Freeform 59"/>
              <p:cNvSpPr/>
              <p:nvPr/>
            </p:nvSpPr>
            <p:spPr bwMode="auto">
              <a:xfrm>
                <a:off x="2727" y="854"/>
                <a:ext cx="1715" cy="3081"/>
              </a:xfrm>
              <a:custGeom>
                <a:avLst/>
                <a:gdLst>
                  <a:gd name="T0" fmla="*/ 943 w 1776"/>
                  <a:gd name="T1" fmla="*/ 1138 h 3552"/>
                  <a:gd name="T2" fmla="*/ 0 w 1776"/>
                  <a:gd name="T3" fmla="*/ 1138 h 3552"/>
                  <a:gd name="T4" fmla="*/ 0 w 1776"/>
                  <a:gd name="T5" fmla="*/ 0 h 3552"/>
                  <a:gd name="T6" fmla="*/ 1343 w 1776"/>
                  <a:gd name="T7" fmla="*/ 0 h 3552"/>
                  <a:gd name="T8" fmla="*/ 0 60000 65536"/>
                  <a:gd name="T9" fmla="*/ 0 60000 65536"/>
                  <a:gd name="T10" fmla="*/ 0 60000 65536"/>
                  <a:gd name="T11" fmla="*/ 0 60000 65536"/>
                  <a:gd name="T12" fmla="*/ 0 w 1776"/>
                  <a:gd name="T13" fmla="*/ 0 h 3552"/>
                  <a:gd name="T14" fmla="*/ 1776 w 1776"/>
                  <a:gd name="T15" fmla="*/ 3552 h 3552"/>
                </a:gdLst>
                <a:ahLst/>
                <a:cxnLst>
                  <a:cxn ang="T8">
                    <a:pos x="T0" y="T1"/>
                  </a:cxn>
                  <a:cxn ang="T9">
                    <a:pos x="T2" y="T3"/>
                  </a:cxn>
                  <a:cxn ang="T10">
                    <a:pos x="T4" y="T5"/>
                  </a:cxn>
                  <a:cxn ang="T11">
                    <a:pos x="T6" y="T7"/>
                  </a:cxn>
                </a:cxnLst>
                <a:rect l="T12" t="T13" r="T14" b="T15"/>
                <a:pathLst>
                  <a:path w="1776" h="3552">
                    <a:moveTo>
                      <a:pt x="1248" y="3552"/>
                    </a:moveTo>
                    <a:lnTo>
                      <a:pt x="0" y="3552"/>
                    </a:lnTo>
                    <a:lnTo>
                      <a:pt x="0" y="0"/>
                    </a:lnTo>
                    <a:lnTo>
                      <a:pt x="1776" y="0"/>
                    </a:lnTo>
                  </a:path>
                </a:pathLst>
              </a:custGeom>
              <a:noFill/>
              <a:ln w="38100" cmpd="sng">
                <a:solidFill>
                  <a:schemeClr val="tx1"/>
                </a:solidFill>
                <a:roun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74" name="Text Box 60"/>
              <p:cNvSpPr txBox="1">
                <a:spLocks noChangeArrowheads="1"/>
              </p:cNvSpPr>
              <p:nvPr/>
            </p:nvSpPr>
            <p:spPr bwMode="auto">
              <a:xfrm>
                <a:off x="3052" y="1920"/>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未准备就绪</a:t>
                </a:r>
                <a:endParaRPr kumimoji="1" lang="zh-CN" altLang="en-US" sz="2000">
                  <a:latin typeface="Times New Roman" panose="02020603050405020304" pitchFamily="18" charset="0"/>
                </a:endParaRPr>
              </a:p>
            </p:txBody>
          </p:sp>
          <p:sp>
            <p:nvSpPr>
              <p:cNvPr id="31775" name="Text Box 61"/>
              <p:cNvSpPr txBox="1">
                <a:spLocks noChangeArrowheads="1"/>
              </p:cNvSpPr>
              <p:nvPr/>
            </p:nvSpPr>
            <p:spPr bwMode="auto">
              <a:xfrm>
                <a:off x="4450" y="720"/>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现行程序</a:t>
                </a:r>
                <a:endParaRPr kumimoji="1" lang="zh-CN" altLang="en-US" sz="2000">
                  <a:latin typeface="Times New Roman" panose="02020603050405020304" pitchFamily="18" charset="0"/>
                </a:endParaRPr>
              </a:p>
            </p:txBody>
          </p:sp>
          <p:sp>
            <p:nvSpPr>
              <p:cNvPr id="31776" name="Text Box 62"/>
              <p:cNvSpPr txBox="1">
                <a:spLocks noChangeArrowheads="1"/>
              </p:cNvSpPr>
              <p:nvPr/>
            </p:nvSpPr>
            <p:spPr bwMode="auto">
              <a:xfrm>
                <a:off x="4535" y="410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是</a:t>
                </a:r>
                <a:endParaRPr kumimoji="1" lang="zh-CN" altLang="en-US" sz="2000">
                  <a:latin typeface="Times New Roman" panose="02020603050405020304" pitchFamily="18" charset="0"/>
                </a:endParaRPr>
              </a:p>
            </p:txBody>
          </p:sp>
          <p:sp>
            <p:nvSpPr>
              <p:cNvPr id="31777" name="Freeform 63"/>
              <p:cNvSpPr/>
              <p:nvPr/>
            </p:nvSpPr>
            <p:spPr bwMode="auto">
              <a:xfrm>
                <a:off x="4987" y="2171"/>
                <a:ext cx="620" cy="0"/>
              </a:xfrm>
              <a:custGeom>
                <a:avLst/>
                <a:gdLst>
                  <a:gd name="T0" fmla="*/ 0 w 642"/>
                  <a:gd name="T1" fmla="*/ 0 h 1"/>
                  <a:gd name="T2" fmla="*/ 486 w 642"/>
                  <a:gd name="T3" fmla="*/ 0 h 1"/>
                  <a:gd name="T4" fmla="*/ 0 60000 65536"/>
                  <a:gd name="T5" fmla="*/ 0 60000 65536"/>
                  <a:gd name="T6" fmla="*/ 0 w 642"/>
                  <a:gd name="T7" fmla="*/ 0 h 1"/>
                  <a:gd name="T8" fmla="*/ 642 w 642"/>
                  <a:gd name="T9" fmla="*/ 0 h 1"/>
                </a:gdLst>
                <a:ahLst/>
                <a:cxnLst>
                  <a:cxn ang="T4">
                    <a:pos x="T0" y="T1"/>
                  </a:cxn>
                  <a:cxn ang="T5">
                    <a:pos x="T2" y="T3"/>
                  </a:cxn>
                </a:cxnLst>
                <a:rect l="T6" t="T7" r="T8" b="T9"/>
                <a:pathLst>
                  <a:path w="642" h="1">
                    <a:moveTo>
                      <a:pt x="0" y="0"/>
                    </a:moveTo>
                    <a:lnTo>
                      <a:pt x="642" y="0"/>
                    </a:lnTo>
                  </a:path>
                </a:pathLst>
              </a:custGeom>
              <a:noFill/>
              <a:ln w="38100" cmpd="sng">
                <a:solidFill>
                  <a:schemeClr val="tx1"/>
                </a:solidFill>
                <a:round/>
                <a:headEnd type="none" w="med" len="me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1778" name="Text Box 64"/>
              <p:cNvSpPr txBox="1">
                <a:spLocks noChangeArrowheads="1"/>
              </p:cNvSpPr>
              <p:nvPr/>
            </p:nvSpPr>
            <p:spPr bwMode="auto">
              <a:xfrm>
                <a:off x="5040" y="1872"/>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出错</a:t>
                </a:r>
                <a:endParaRPr kumimoji="1" lang="zh-CN" altLang="en-US" sz="2000">
                  <a:latin typeface="Times New Roman" panose="02020603050405020304" pitchFamily="18" charset="0"/>
                </a:endParaRPr>
              </a:p>
            </p:txBody>
          </p:sp>
          <p:sp>
            <p:nvSpPr>
              <p:cNvPr id="31779" name="Text Box 65"/>
              <p:cNvSpPr txBox="1">
                <a:spLocks noChangeArrowheads="1"/>
              </p:cNvSpPr>
              <p:nvPr/>
            </p:nvSpPr>
            <p:spPr bwMode="auto">
              <a:xfrm>
                <a:off x="4618" y="2309"/>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已准备就绪</a:t>
                </a:r>
                <a:endParaRPr kumimoji="1" lang="zh-CN" altLang="en-US" sz="2000">
                  <a:latin typeface="Times New Roman" panose="02020603050405020304" pitchFamily="18" charset="0"/>
                </a:endParaRPr>
              </a:p>
            </p:txBody>
          </p:sp>
        </p:grpSp>
        <p:sp>
          <p:nvSpPr>
            <p:cNvPr id="31752" name="Text Box 66"/>
            <p:cNvSpPr txBox="1">
              <a:spLocks noChangeArrowheads="1"/>
            </p:cNvSpPr>
            <p:nvPr/>
          </p:nvSpPr>
          <p:spPr bwMode="auto">
            <a:xfrm>
              <a:off x="3600" y="368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否</a:t>
              </a:r>
              <a:endParaRPr kumimoji="1" lang="zh-CN" altLang="en-US" sz="2000">
                <a:latin typeface="Times New Roman" panose="02020603050405020304" pitchFamily="18" charset="0"/>
              </a:endParaRPr>
            </a:p>
          </p:txBody>
        </p:sp>
      </p:grpSp>
      <p:sp>
        <p:nvSpPr>
          <p:cNvPr id="31750" name="矩形 35"/>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bg/>
                                          </p:spTgt>
                                        </p:tgtEl>
                                        <p:attrNameLst>
                                          <p:attrName>style.visibility</p:attrName>
                                        </p:attrNameLst>
                                      </p:cBhvr>
                                      <p:to>
                                        <p:strVal val="visible"/>
                                      </p:to>
                                    </p:set>
                                    <p:animEffect transition="in" filter="blinds(horizontal)">
                                      <p:cBhvr>
                                        <p:cTn id="7" dur="500"/>
                                        <p:tgtEl>
                                          <p:spTgt spid="307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10" dur="500"/>
                                        <p:tgtEl>
                                          <p:spTgt spid="307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5" dur="500"/>
                                        <p:tgtEl>
                                          <p:spTgt spid="307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404813"/>
            <a:ext cx="7696200" cy="762000"/>
          </a:xfrm>
        </p:spPr>
        <p:txBody>
          <a:bodyPr/>
          <a:lstStyle/>
          <a:p>
            <a:pPr eaLnBrk="1" hangingPunct="1"/>
            <a:r>
              <a:rPr lang="zh-CN" altLang="en-US"/>
              <a:t>程序中断方式</a:t>
            </a:r>
            <a:endParaRPr lang="zh-CN" altLang="en-US"/>
          </a:p>
        </p:txBody>
      </p:sp>
      <p:sp>
        <p:nvSpPr>
          <p:cNvPr id="31747" name="Rectangle 3"/>
          <p:cNvSpPr>
            <a:spLocks noGrp="1" noChangeArrowheads="1"/>
          </p:cNvSpPr>
          <p:nvPr>
            <p:ph type="body" idx="1"/>
          </p:nvPr>
        </p:nvSpPr>
        <p:spPr>
          <a:xfrm>
            <a:off x="539750" y="1196975"/>
            <a:ext cx="8208963" cy="2232025"/>
          </a:xfrm>
          <a:solidFill>
            <a:schemeClr val="bg1"/>
          </a:solidFill>
          <a:ln>
            <a:solidFill>
              <a:srgbClr val="0000FF"/>
            </a:solidFill>
            <a:miter lim="800000"/>
          </a:ln>
        </p:spPr>
        <p:txBody>
          <a:bodyPr/>
          <a:lstStyle/>
          <a:p>
            <a:pPr eaLnBrk="1" hangingPunct="1">
              <a:spcBef>
                <a:spcPct val="0"/>
              </a:spcBef>
            </a:pPr>
            <a:r>
              <a:rPr lang="zh-CN" altLang="en-US">
                <a:solidFill>
                  <a:srgbClr val="C00000"/>
                </a:solidFill>
              </a:rPr>
              <a:t>倘若</a:t>
            </a:r>
            <a:r>
              <a:rPr lang="en-US" altLang="zh-CN">
                <a:solidFill>
                  <a:srgbClr val="C00000"/>
                </a:solidFill>
              </a:rPr>
              <a:t>CPU</a:t>
            </a:r>
            <a:r>
              <a:rPr lang="zh-CN" altLang="en-US">
                <a:solidFill>
                  <a:srgbClr val="C00000"/>
                </a:solidFill>
              </a:rPr>
              <a:t>在启动</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设备后，对设备是否已准备就绪不加过问，继续执行自身程序，只是当</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设备准备就绪并向</a:t>
            </a:r>
            <a:r>
              <a:rPr lang="en-US" altLang="zh-CN">
                <a:solidFill>
                  <a:srgbClr val="C00000"/>
                </a:solidFill>
              </a:rPr>
              <a:t>CPU</a:t>
            </a:r>
            <a:r>
              <a:rPr lang="zh-CN" altLang="en-US">
                <a:solidFill>
                  <a:srgbClr val="C00000"/>
                </a:solidFill>
              </a:rPr>
              <a:t>发出中断请求后才予理睬，这将大大提高</a:t>
            </a:r>
            <a:r>
              <a:rPr lang="en-US" altLang="zh-CN">
                <a:solidFill>
                  <a:srgbClr val="C00000"/>
                </a:solidFill>
              </a:rPr>
              <a:t>CPU</a:t>
            </a:r>
            <a:r>
              <a:rPr lang="zh-CN" altLang="en-US">
                <a:solidFill>
                  <a:srgbClr val="C00000"/>
                </a:solidFill>
              </a:rPr>
              <a:t>的工作效率。</a:t>
            </a:r>
            <a:endParaRPr lang="zh-CN" altLang="en-US">
              <a:solidFill>
                <a:srgbClr val="C00000"/>
              </a:solidFill>
            </a:endParaRPr>
          </a:p>
          <a:p>
            <a:pPr eaLnBrk="1" hangingPunct="1">
              <a:spcBef>
                <a:spcPct val="0"/>
              </a:spcBef>
            </a:pPr>
            <a:r>
              <a:rPr lang="zh-CN" altLang="en-US"/>
              <a:t>这种方式使原程序中断了运行 。</a:t>
            </a:r>
            <a:endParaRPr lang="zh-CN" altLang="en-US"/>
          </a:p>
        </p:txBody>
      </p:sp>
      <p:grpSp>
        <p:nvGrpSpPr>
          <p:cNvPr id="2" name="Group 5"/>
          <p:cNvGrpSpPr/>
          <p:nvPr/>
        </p:nvGrpSpPr>
        <p:grpSpPr bwMode="auto">
          <a:xfrm>
            <a:off x="2627313" y="3573463"/>
            <a:ext cx="4038600" cy="3048000"/>
            <a:chOff x="576" y="2064"/>
            <a:chExt cx="2544" cy="1920"/>
          </a:xfrm>
        </p:grpSpPr>
        <p:sp>
          <p:nvSpPr>
            <p:cNvPr id="32775" name="Rectangle 6"/>
            <p:cNvSpPr>
              <a:spLocks noChangeArrowheads="1"/>
            </p:cNvSpPr>
            <p:nvPr/>
          </p:nvSpPr>
          <p:spPr bwMode="auto">
            <a:xfrm>
              <a:off x="1056" y="3462"/>
              <a:ext cx="91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endParaRPr lang="en-US" altLang="zh-CN" sz="2000">
                <a:solidFill>
                  <a:srgbClr val="000066"/>
                </a:solidFill>
                <a:ea typeface="楷体_GB2312" pitchFamily="49" charset="-122"/>
              </a:endParaRPr>
            </a:p>
            <a:p>
              <a:pPr eaLnBrk="1" hangingPunct="1">
                <a:spcBef>
                  <a:spcPct val="20000"/>
                </a:spcBef>
                <a:buFont typeface="Wingdings" panose="05000000000000000000" pitchFamily="2" charset="2"/>
                <a:buNone/>
              </a:pPr>
              <a:r>
                <a:rPr lang="en-US" altLang="zh-CN" sz="2000">
                  <a:solidFill>
                    <a:srgbClr val="000066"/>
                  </a:solidFill>
                  <a:ea typeface="楷体_GB2312" pitchFamily="49" charset="-122"/>
                </a:rPr>
                <a:t>    </a:t>
              </a:r>
              <a:endParaRPr lang="en-US" altLang="zh-CN" sz="2000">
                <a:solidFill>
                  <a:srgbClr val="000066"/>
                </a:solidFill>
                <a:ea typeface="楷体_GB2312" pitchFamily="49" charset="-122"/>
              </a:endParaRPr>
            </a:p>
          </p:txBody>
        </p:sp>
        <p:sp>
          <p:nvSpPr>
            <p:cNvPr id="32776" name="Rectangle 7"/>
            <p:cNvSpPr>
              <a:spLocks noChangeArrowheads="1"/>
            </p:cNvSpPr>
            <p:nvPr/>
          </p:nvSpPr>
          <p:spPr bwMode="auto">
            <a:xfrm>
              <a:off x="1056" y="3231"/>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endParaRPr lang="zh-CN" altLang="zh-CN" sz="2000">
                <a:solidFill>
                  <a:srgbClr val="000066"/>
                </a:solidFill>
                <a:ea typeface="楷体_GB2312" pitchFamily="49" charset="-122"/>
              </a:endParaRPr>
            </a:p>
          </p:txBody>
        </p:sp>
        <p:sp>
          <p:nvSpPr>
            <p:cNvPr id="32777" name="Rectangle 8"/>
            <p:cNvSpPr>
              <a:spLocks noChangeArrowheads="1"/>
            </p:cNvSpPr>
            <p:nvPr/>
          </p:nvSpPr>
          <p:spPr bwMode="auto">
            <a:xfrm>
              <a:off x="1056" y="2999"/>
              <a:ext cx="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endParaRPr lang="zh-CN" altLang="zh-CN" sz="2000">
                <a:solidFill>
                  <a:srgbClr val="000066"/>
                </a:solidFill>
                <a:ea typeface="楷体_GB2312" pitchFamily="49" charset="-122"/>
              </a:endParaRPr>
            </a:p>
          </p:txBody>
        </p:sp>
        <p:sp>
          <p:nvSpPr>
            <p:cNvPr id="32778" name="Rectangle 9"/>
            <p:cNvSpPr>
              <a:spLocks noChangeArrowheads="1"/>
            </p:cNvSpPr>
            <p:nvPr/>
          </p:nvSpPr>
          <p:spPr bwMode="auto">
            <a:xfrm>
              <a:off x="1056" y="2767"/>
              <a:ext cx="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endParaRPr lang="zh-CN" altLang="zh-CN" sz="2000">
                <a:solidFill>
                  <a:srgbClr val="000066"/>
                </a:solidFill>
                <a:ea typeface="楷体_GB2312" pitchFamily="49" charset="-122"/>
              </a:endParaRPr>
            </a:p>
          </p:txBody>
        </p:sp>
        <p:sp>
          <p:nvSpPr>
            <p:cNvPr id="32779" name="Rectangle 10"/>
            <p:cNvSpPr>
              <a:spLocks noChangeArrowheads="1"/>
            </p:cNvSpPr>
            <p:nvPr/>
          </p:nvSpPr>
          <p:spPr bwMode="auto">
            <a:xfrm>
              <a:off x="1020" y="252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zh-CN" sz="2000">
                  <a:solidFill>
                    <a:srgbClr val="000066"/>
                  </a:solidFill>
                  <a:ea typeface="楷体_GB2312" pitchFamily="49" charset="-122"/>
                </a:rPr>
                <a:t> </a:t>
              </a:r>
              <a:r>
                <a:rPr lang="zh-CN" altLang="en-US">
                  <a:solidFill>
                    <a:srgbClr val="000066"/>
                  </a:solidFill>
                  <a:ea typeface="楷体_GB2312" pitchFamily="49" charset="-122"/>
                </a:rPr>
                <a:t>启动 </a:t>
              </a:r>
              <a:r>
                <a:rPr lang="en-US" altLang="zh-CN">
                  <a:solidFill>
                    <a:srgbClr val="000066"/>
                  </a:solidFill>
                  <a:ea typeface="楷体_GB2312" pitchFamily="49" charset="-122"/>
                </a:rPr>
                <a:t>I/O</a:t>
              </a:r>
              <a:endParaRPr lang="en-US" altLang="zh-CN">
                <a:solidFill>
                  <a:srgbClr val="000066"/>
                </a:solidFill>
                <a:ea typeface="楷体_GB2312" pitchFamily="49" charset="-122"/>
              </a:endParaRPr>
            </a:p>
          </p:txBody>
        </p:sp>
        <p:sp>
          <p:nvSpPr>
            <p:cNvPr id="32780" name="Rectangle 11"/>
            <p:cNvSpPr>
              <a:spLocks noChangeArrowheads="1"/>
            </p:cNvSpPr>
            <p:nvPr/>
          </p:nvSpPr>
          <p:spPr bwMode="auto">
            <a:xfrm>
              <a:off x="1056" y="2216"/>
              <a:ext cx="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a:solidFill>
                    <a:srgbClr val="000066"/>
                  </a:solidFill>
                  <a:ea typeface="楷体_GB2312" pitchFamily="49" charset="-122"/>
                </a:rPr>
                <a:t>现行程序</a:t>
              </a:r>
              <a:endParaRPr lang="zh-CN" altLang="en-US">
                <a:solidFill>
                  <a:srgbClr val="000066"/>
                </a:solidFill>
                <a:ea typeface="楷体_GB2312" pitchFamily="49" charset="-122"/>
              </a:endParaRPr>
            </a:p>
            <a:p>
              <a:pPr eaLnBrk="1" hangingPunct="1">
                <a:spcBef>
                  <a:spcPct val="20000"/>
                </a:spcBef>
                <a:buFont typeface="Wingdings" panose="05000000000000000000" pitchFamily="2" charset="2"/>
                <a:buNone/>
              </a:pPr>
              <a:r>
                <a:rPr lang="zh-CN" altLang="en-US" sz="2000">
                  <a:solidFill>
                    <a:srgbClr val="000066"/>
                  </a:solidFill>
                  <a:ea typeface="楷体_GB2312" pitchFamily="49" charset="-122"/>
                </a:rPr>
                <a:t>     </a:t>
              </a:r>
              <a:endParaRPr lang="zh-CN" altLang="en-US" sz="2000">
                <a:solidFill>
                  <a:srgbClr val="000066"/>
                </a:solidFill>
                <a:ea typeface="楷体_GB2312" pitchFamily="49" charset="-122"/>
              </a:endParaRPr>
            </a:p>
          </p:txBody>
        </p:sp>
        <p:sp>
          <p:nvSpPr>
            <p:cNvPr id="32781" name="Line 12"/>
            <p:cNvSpPr>
              <a:spLocks noChangeShapeType="1"/>
            </p:cNvSpPr>
            <p:nvPr/>
          </p:nvSpPr>
          <p:spPr bwMode="auto">
            <a:xfrm>
              <a:off x="1056" y="2064"/>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2" name="Line 13"/>
            <p:cNvSpPr>
              <a:spLocks noChangeShapeType="1"/>
            </p:cNvSpPr>
            <p:nvPr/>
          </p:nvSpPr>
          <p:spPr bwMode="auto">
            <a:xfrm>
              <a:off x="1056" y="2536"/>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3" name="Line 14"/>
            <p:cNvSpPr>
              <a:spLocks noChangeShapeType="1"/>
            </p:cNvSpPr>
            <p:nvPr/>
          </p:nvSpPr>
          <p:spPr bwMode="auto">
            <a:xfrm>
              <a:off x="1056" y="2767"/>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4" name="Line 15"/>
            <p:cNvSpPr>
              <a:spLocks noChangeShapeType="1"/>
            </p:cNvSpPr>
            <p:nvPr/>
          </p:nvSpPr>
          <p:spPr bwMode="auto">
            <a:xfrm>
              <a:off x="1056" y="2999"/>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5" name="Line 16"/>
            <p:cNvSpPr>
              <a:spLocks noChangeShapeType="1"/>
            </p:cNvSpPr>
            <p:nvPr/>
          </p:nvSpPr>
          <p:spPr bwMode="auto">
            <a:xfrm>
              <a:off x="1056" y="3231"/>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6" name="Line 17"/>
            <p:cNvSpPr>
              <a:spLocks noChangeShapeType="1"/>
            </p:cNvSpPr>
            <p:nvPr/>
          </p:nvSpPr>
          <p:spPr bwMode="auto">
            <a:xfrm>
              <a:off x="1056" y="3462"/>
              <a:ext cx="9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7" name="Line 18"/>
            <p:cNvSpPr>
              <a:spLocks noChangeShapeType="1"/>
            </p:cNvSpPr>
            <p:nvPr/>
          </p:nvSpPr>
          <p:spPr bwMode="auto">
            <a:xfrm>
              <a:off x="1056" y="3972"/>
              <a:ext cx="91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tIns="0" bIns="0" anchor="ctr" anchorCtr="1"/>
            <a:lstStyle/>
            <a:p>
              <a:endParaRPr lang="zh-CN" altLang="en-US"/>
            </a:p>
          </p:txBody>
        </p:sp>
        <p:sp>
          <p:nvSpPr>
            <p:cNvPr id="32788" name="Freeform 19"/>
            <p:cNvSpPr/>
            <p:nvPr/>
          </p:nvSpPr>
          <p:spPr bwMode="auto">
            <a:xfrm>
              <a:off x="1056" y="2067"/>
              <a:ext cx="1" cy="1905"/>
            </a:xfrm>
            <a:custGeom>
              <a:avLst/>
              <a:gdLst>
                <a:gd name="T0" fmla="*/ 0 w 1"/>
                <a:gd name="T1" fmla="*/ 0 h 1905"/>
                <a:gd name="T2" fmla="*/ 1 w 1"/>
                <a:gd name="T3" fmla="*/ 1905 h 1905"/>
                <a:gd name="T4" fmla="*/ 0 60000 65536"/>
                <a:gd name="T5" fmla="*/ 0 60000 65536"/>
                <a:gd name="T6" fmla="*/ 0 w 1"/>
                <a:gd name="T7" fmla="*/ 0 h 1905"/>
                <a:gd name="T8" fmla="*/ 1 w 1"/>
                <a:gd name="T9" fmla="*/ 1905 h 1905"/>
              </a:gdLst>
              <a:ahLst/>
              <a:cxnLst>
                <a:cxn ang="T4">
                  <a:pos x="T0" y="T1"/>
                </a:cxn>
                <a:cxn ang="T5">
                  <a:pos x="T2" y="T3"/>
                </a:cxn>
              </a:cxnLst>
              <a:rect l="T6" t="T7" r="T8" b="T9"/>
              <a:pathLst>
                <a:path w="1" h="1905">
                  <a:moveTo>
                    <a:pt x="0" y="0"/>
                  </a:moveTo>
                  <a:lnTo>
                    <a:pt x="1" y="1905"/>
                  </a:lnTo>
                </a:path>
              </a:pathLst>
            </a:custGeom>
            <a:noFill/>
            <a:ln w="28575" cap="sq">
              <a:solidFill>
                <a:schemeClr val="tx1"/>
              </a:solidFill>
              <a:round/>
            </a:ln>
            <a:extLst>
              <a:ext uri="{909E8E84-426E-40DD-AFC4-6F175D3DCCD1}">
                <a14:hiddenFill xmlns:a14="http://schemas.microsoft.com/office/drawing/2010/main">
                  <a:solidFill>
                    <a:srgbClr val="FFFFFF"/>
                  </a:solidFill>
                </a14:hiddenFill>
              </a:ext>
            </a:extLst>
          </p:spPr>
          <p:txBody>
            <a:bodyPr wrap="none" tIns="0" bIns="0" anchor="ctr" anchorCtr="1"/>
            <a:lstStyle/>
            <a:p>
              <a:endParaRPr lang="zh-CN" altLang="en-US"/>
            </a:p>
          </p:txBody>
        </p:sp>
        <p:sp>
          <p:nvSpPr>
            <p:cNvPr id="32789" name="Freeform 20"/>
            <p:cNvSpPr/>
            <p:nvPr/>
          </p:nvSpPr>
          <p:spPr bwMode="auto">
            <a:xfrm>
              <a:off x="1965" y="2067"/>
              <a:ext cx="4" cy="1905"/>
            </a:xfrm>
            <a:custGeom>
              <a:avLst/>
              <a:gdLst>
                <a:gd name="T0" fmla="*/ 0 w 4"/>
                <a:gd name="T1" fmla="*/ 0 h 1905"/>
                <a:gd name="T2" fmla="*/ 4 w 4"/>
                <a:gd name="T3" fmla="*/ 1905 h 1905"/>
                <a:gd name="T4" fmla="*/ 0 60000 65536"/>
                <a:gd name="T5" fmla="*/ 0 60000 65536"/>
                <a:gd name="T6" fmla="*/ 0 w 4"/>
                <a:gd name="T7" fmla="*/ 0 h 1905"/>
                <a:gd name="T8" fmla="*/ 4 w 4"/>
                <a:gd name="T9" fmla="*/ 1905 h 1905"/>
              </a:gdLst>
              <a:ahLst/>
              <a:cxnLst>
                <a:cxn ang="T4">
                  <a:pos x="T0" y="T1"/>
                </a:cxn>
                <a:cxn ang="T5">
                  <a:pos x="T2" y="T3"/>
                </a:cxn>
              </a:cxnLst>
              <a:rect l="T6" t="T7" r="T8" b="T9"/>
              <a:pathLst>
                <a:path w="4" h="1905">
                  <a:moveTo>
                    <a:pt x="0" y="0"/>
                  </a:moveTo>
                  <a:lnTo>
                    <a:pt x="4" y="1905"/>
                  </a:lnTo>
                </a:path>
              </a:pathLst>
            </a:custGeom>
            <a:noFill/>
            <a:ln w="28575" cap="sq">
              <a:solidFill>
                <a:schemeClr val="tx1"/>
              </a:solidFill>
              <a:round/>
            </a:ln>
            <a:extLst>
              <a:ext uri="{909E8E84-426E-40DD-AFC4-6F175D3DCCD1}">
                <a14:hiddenFill xmlns:a14="http://schemas.microsoft.com/office/drawing/2010/main">
                  <a:solidFill>
                    <a:srgbClr val="FFFFFF"/>
                  </a:solidFill>
                </a14:hiddenFill>
              </a:ext>
            </a:extLst>
          </p:spPr>
          <p:txBody>
            <a:bodyPr wrap="none" tIns="0" bIns="0" anchor="ctr" anchorCtr="1"/>
            <a:lstStyle/>
            <a:p>
              <a:endParaRPr lang="zh-CN" altLang="en-US"/>
            </a:p>
          </p:txBody>
        </p:sp>
        <p:sp>
          <p:nvSpPr>
            <p:cNvPr id="32790" name="Text Box 21"/>
            <p:cNvSpPr txBox="1">
              <a:spLocks noChangeArrowheads="1"/>
            </p:cNvSpPr>
            <p:nvPr/>
          </p:nvSpPr>
          <p:spPr bwMode="auto">
            <a:xfrm>
              <a:off x="1396" y="2768"/>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2791" name="Text Box 22"/>
            <p:cNvSpPr txBox="1">
              <a:spLocks noChangeArrowheads="1"/>
            </p:cNvSpPr>
            <p:nvPr/>
          </p:nvSpPr>
          <p:spPr bwMode="auto">
            <a:xfrm>
              <a:off x="1396" y="3494"/>
              <a:ext cx="3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32792" name="Text Box 23"/>
            <p:cNvSpPr txBox="1">
              <a:spLocks noChangeArrowheads="1"/>
            </p:cNvSpPr>
            <p:nvPr/>
          </p:nvSpPr>
          <p:spPr bwMode="auto">
            <a:xfrm>
              <a:off x="2601" y="2624"/>
              <a:ext cx="310" cy="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中断服务程序</a:t>
              </a:r>
              <a:endParaRPr kumimoji="1" lang="zh-CN" altLang="en-US" sz="2000">
                <a:latin typeface="Times New Roman" panose="02020603050405020304" pitchFamily="18" charset="0"/>
              </a:endParaRPr>
            </a:p>
          </p:txBody>
        </p:sp>
        <p:sp>
          <p:nvSpPr>
            <p:cNvPr id="32793" name="Rectangle 24"/>
            <p:cNvSpPr>
              <a:spLocks noChangeArrowheads="1"/>
            </p:cNvSpPr>
            <p:nvPr/>
          </p:nvSpPr>
          <p:spPr bwMode="auto">
            <a:xfrm>
              <a:off x="2400" y="2304"/>
              <a:ext cx="720" cy="16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4" name="Text Box 25"/>
            <p:cNvSpPr txBox="1">
              <a:spLocks noChangeArrowheads="1"/>
            </p:cNvSpPr>
            <p:nvPr/>
          </p:nvSpPr>
          <p:spPr bwMode="auto">
            <a:xfrm>
              <a:off x="662" y="297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K</a:t>
              </a:r>
              <a:endParaRPr kumimoji="1" lang="en-US" altLang="zh-CN" sz="2000" i="1">
                <a:latin typeface="Times New Roman" panose="02020603050405020304" pitchFamily="18" charset="0"/>
              </a:endParaRPr>
            </a:p>
          </p:txBody>
        </p:sp>
        <p:sp>
          <p:nvSpPr>
            <p:cNvPr id="32795" name="Text Box 26"/>
            <p:cNvSpPr txBox="1">
              <a:spLocks noChangeArrowheads="1"/>
            </p:cNvSpPr>
            <p:nvPr/>
          </p:nvSpPr>
          <p:spPr bwMode="auto">
            <a:xfrm>
              <a:off x="576" y="3216"/>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K</a:t>
              </a:r>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sp>
          <p:nvSpPr>
            <p:cNvPr id="32796" name="Line 27"/>
            <p:cNvSpPr>
              <a:spLocks noChangeShapeType="1"/>
            </p:cNvSpPr>
            <p:nvPr/>
          </p:nvSpPr>
          <p:spPr bwMode="auto">
            <a:xfrm flipV="1">
              <a:off x="1968" y="2304"/>
              <a:ext cx="432" cy="816"/>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flipH="1" flipV="1">
              <a:off x="1968" y="3360"/>
              <a:ext cx="432" cy="624"/>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8" name="Text Box 29"/>
            <p:cNvSpPr txBox="1">
              <a:spLocks noChangeArrowheads="1"/>
            </p:cNvSpPr>
            <p:nvPr/>
          </p:nvSpPr>
          <p:spPr bwMode="auto">
            <a:xfrm>
              <a:off x="1396" y="2278"/>
              <a:ext cx="3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grpSp>
      <p:sp>
        <p:nvSpPr>
          <p:cNvPr id="32773" name="矩形 31"/>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bg/>
                                          </p:spTgt>
                                        </p:tgtEl>
                                        <p:attrNameLst>
                                          <p:attrName>style.visibility</p:attrName>
                                        </p:attrNameLst>
                                      </p:cBhvr>
                                      <p:to>
                                        <p:strVal val="visible"/>
                                      </p:to>
                                    </p:set>
                                    <p:animEffect transition="in" filter="blinds(horizontal)">
                                      <p:cBhvr>
                                        <p:cTn id="7" dur="500"/>
                                        <p:tgtEl>
                                          <p:spTgt spid="3174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10" dur="500"/>
                                        <p:tgtEl>
                                          <p:spTgt spid="317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5" dur="500"/>
                                        <p:tgtEl>
                                          <p:spTgt spid="317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1758950" y="930275"/>
            <a:ext cx="2759075" cy="42545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1">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向 </a:t>
            </a:r>
            <a:r>
              <a:rPr kumimoji="1" lang="en-US" altLang="zh-CN" sz="2000">
                <a:latin typeface="Times New Roman" panose="02020603050405020304" pitchFamily="18" charset="0"/>
              </a:rPr>
              <a:t>I/O </a:t>
            </a:r>
            <a:r>
              <a:rPr kumimoji="1" lang="zh-CN" altLang="en-US" sz="2000">
                <a:latin typeface="Times New Roman" panose="02020603050405020304" pitchFamily="18" charset="0"/>
              </a:rPr>
              <a:t>发读指令</a:t>
            </a:r>
            <a:endParaRPr kumimoji="1" lang="zh-CN" altLang="en-US" sz="2000">
              <a:latin typeface="Times New Roman" panose="02020603050405020304" pitchFamily="18" charset="0"/>
            </a:endParaRPr>
          </a:p>
        </p:txBody>
      </p:sp>
      <p:sp>
        <p:nvSpPr>
          <p:cNvPr id="33795" name="Rectangle 6"/>
          <p:cNvSpPr>
            <a:spLocks noChangeArrowheads="1"/>
          </p:cNvSpPr>
          <p:nvPr/>
        </p:nvSpPr>
        <p:spPr bwMode="auto">
          <a:xfrm>
            <a:off x="2074863" y="2413000"/>
            <a:ext cx="2058987" cy="42545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读 </a:t>
            </a:r>
            <a:r>
              <a:rPr kumimoji="1" lang="en-US" altLang="zh-CN" sz="2000">
                <a:latin typeface="Times New Roman" panose="02020603050405020304" pitchFamily="18" charset="0"/>
              </a:rPr>
              <a:t>I/O </a:t>
            </a:r>
            <a:r>
              <a:rPr kumimoji="1" lang="zh-CN" altLang="en-US" sz="2000">
                <a:latin typeface="Times New Roman" panose="02020603050405020304" pitchFamily="18" charset="0"/>
              </a:rPr>
              <a:t>状态</a:t>
            </a:r>
            <a:endParaRPr kumimoji="1" lang="zh-CN" altLang="en-US" sz="2000">
              <a:latin typeface="Times New Roman" panose="02020603050405020304" pitchFamily="18" charset="0"/>
            </a:endParaRPr>
          </a:p>
        </p:txBody>
      </p:sp>
      <p:sp>
        <p:nvSpPr>
          <p:cNvPr id="33796" name="AutoShape 7"/>
          <p:cNvSpPr>
            <a:spLocks noChangeArrowheads="1"/>
          </p:cNvSpPr>
          <p:nvPr/>
        </p:nvSpPr>
        <p:spPr bwMode="auto">
          <a:xfrm>
            <a:off x="2039938" y="3081338"/>
            <a:ext cx="2257425" cy="730250"/>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检查状态</a:t>
            </a:r>
            <a:endParaRPr kumimoji="1" lang="zh-CN" altLang="en-US" sz="2000">
              <a:latin typeface="Times New Roman" panose="02020603050405020304" pitchFamily="18" charset="0"/>
            </a:endParaRPr>
          </a:p>
        </p:txBody>
      </p:sp>
      <p:sp>
        <p:nvSpPr>
          <p:cNvPr id="33797" name="AutoShape 8"/>
          <p:cNvSpPr>
            <a:spLocks noChangeArrowheads="1"/>
          </p:cNvSpPr>
          <p:nvPr/>
        </p:nvSpPr>
        <p:spPr bwMode="auto">
          <a:xfrm>
            <a:off x="2055813" y="5405438"/>
            <a:ext cx="2257425" cy="730250"/>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完成否？</a:t>
            </a:r>
            <a:endParaRPr kumimoji="1" lang="zh-CN" altLang="en-US" sz="2000">
              <a:latin typeface="Times New Roman" panose="02020603050405020304" pitchFamily="18" charset="0"/>
            </a:endParaRPr>
          </a:p>
        </p:txBody>
      </p:sp>
      <p:sp>
        <p:nvSpPr>
          <p:cNvPr id="33798" name="Freeform 9"/>
          <p:cNvSpPr/>
          <p:nvPr/>
        </p:nvSpPr>
        <p:spPr bwMode="auto">
          <a:xfrm>
            <a:off x="3154363" y="2840038"/>
            <a:ext cx="1587" cy="255587"/>
          </a:xfrm>
          <a:custGeom>
            <a:avLst/>
            <a:gdLst>
              <a:gd name="T0" fmla="*/ 2147483647 w 1"/>
              <a:gd name="T1" fmla="*/ 0 h 161"/>
              <a:gd name="T2" fmla="*/ 0 w 1"/>
              <a:gd name="T3" fmla="*/ 2147483647 h 161"/>
              <a:gd name="T4" fmla="*/ 0 60000 65536"/>
              <a:gd name="T5" fmla="*/ 0 60000 65536"/>
              <a:gd name="T6" fmla="*/ 0 w 1"/>
              <a:gd name="T7" fmla="*/ 0 h 161"/>
              <a:gd name="T8" fmla="*/ 1 w 1"/>
              <a:gd name="T9" fmla="*/ 161 h 161"/>
            </a:gdLst>
            <a:ahLst/>
            <a:cxnLst>
              <a:cxn ang="T4">
                <a:pos x="T0" y="T1"/>
              </a:cxn>
              <a:cxn ang="T5">
                <a:pos x="T2" y="T3"/>
              </a:cxn>
            </a:cxnLst>
            <a:rect l="T6" t="T7" r="T8" b="T9"/>
            <a:pathLst>
              <a:path w="1" h="161">
                <a:moveTo>
                  <a:pt x="1" y="0"/>
                </a:moveTo>
                <a:lnTo>
                  <a:pt x="0" y="161"/>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799" name="Freeform 10"/>
          <p:cNvSpPr/>
          <p:nvPr/>
        </p:nvSpPr>
        <p:spPr bwMode="auto">
          <a:xfrm>
            <a:off x="3178175" y="4483100"/>
            <a:ext cx="1588" cy="257175"/>
          </a:xfrm>
          <a:custGeom>
            <a:avLst/>
            <a:gdLst>
              <a:gd name="T0" fmla="*/ 0 w 1"/>
              <a:gd name="T1" fmla="*/ 0 h 162"/>
              <a:gd name="T2" fmla="*/ 0 w 1"/>
              <a:gd name="T3" fmla="*/ 2147483647 h 162"/>
              <a:gd name="T4" fmla="*/ 0 60000 65536"/>
              <a:gd name="T5" fmla="*/ 0 60000 65536"/>
              <a:gd name="T6" fmla="*/ 0 w 1"/>
              <a:gd name="T7" fmla="*/ 0 h 162"/>
              <a:gd name="T8" fmla="*/ 1 w 1"/>
              <a:gd name="T9" fmla="*/ 162 h 162"/>
            </a:gdLst>
            <a:ahLst/>
            <a:cxnLst>
              <a:cxn ang="T4">
                <a:pos x="T0" y="T1"/>
              </a:cxn>
              <a:cxn ang="T5">
                <a:pos x="T2" y="T3"/>
              </a:cxn>
            </a:cxnLst>
            <a:rect l="T6" t="T7" r="T8" b="T9"/>
            <a:pathLst>
              <a:path w="1" h="162">
                <a:moveTo>
                  <a:pt x="0" y="0"/>
                </a:moveTo>
                <a:lnTo>
                  <a:pt x="0" y="162"/>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00" name="Freeform 11"/>
          <p:cNvSpPr/>
          <p:nvPr/>
        </p:nvSpPr>
        <p:spPr bwMode="auto">
          <a:xfrm>
            <a:off x="3178175" y="5148263"/>
            <a:ext cx="4763" cy="271462"/>
          </a:xfrm>
          <a:custGeom>
            <a:avLst/>
            <a:gdLst>
              <a:gd name="T0" fmla="*/ 2147483647 w 3"/>
              <a:gd name="T1" fmla="*/ 0 h 171"/>
              <a:gd name="T2" fmla="*/ 0 w 3"/>
              <a:gd name="T3" fmla="*/ 2147483647 h 171"/>
              <a:gd name="T4" fmla="*/ 0 60000 65536"/>
              <a:gd name="T5" fmla="*/ 0 60000 65536"/>
              <a:gd name="T6" fmla="*/ 0 w 3"/>
              <a:gd name="T7" fmla="*/ 0 h 171"/>
              <a:gd name="T8" fmla="*/ 3 w 3"/>
              <a:gd name="T9" fmla="*/ 171 h 171"/>
            </a:gdLst>
            <a:ahLst/>
            <a:cxnLst>
              <a:cxn ang="T4">
                <a:pos x="T0" y="T1"/>
              </a:cxn>
              <a:cxn ang="T5">
                <a:pos x="T2" y="T3"/>
              </a:cxn>
            </a:cxnLst>
            <a:rect l="T6" t="T7" r="T8" b="T9"/>
            <a:pathLst>
              <a:path w="3" h="171">
                <a:moveTo>
                  <a:pt x="3" y="0"/>
                </a:moveTo>
                <a:lnTo>
                  <a:pt x="0" y="171"/>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01" name="Freeform 12"/>
          <p:cNvSpPr/>
          <p:nvPr/>
        </p:nvSpPr>
        <p:spPr bwMode="auto">
          <a:xfrm>
            <a:off x="3130550" y="549275"/>
            <a:ext cx="76200" cy="381000"/>
          </a:xfrm>
          <a:custGeom>
            <a:avLst/>
            <a:gdLst>
              <a:gd name="T0" fmla="*/ 0 w 1"/>
              <a:gd name="T1" fmla="*/ 0 h 177"/>
              <a:gd name="T2" fmla="*/ 0 w 1"/>
              <a:gd name="T3" fmla="*/ 2147483647 h 177"/>
              <a:gd name="T4" fmla="*/ 0 60000 65536"/>
              <a:gd name="T5" fmla="*/ 0 60000 65536"/>
              <a:gd name="T6" fmla="*/ 0 w 1"/>
              <a:gd name="T7" fmla="*/ 0 h 177"/>
              <a:gd name="T8" fmla="*/ 1 w 1"/>
              <a:gd name="T9" fmla="*/ 177 h 177"/>
            </a:gdLst>
            <a:ahLst/>
            <a:cxnLst>
              <a:cxn ang="T4">
                <a:pos x="T0" y="T1"/>
              </a:cxn>
              <a:cxn ang="T5">
                <a:pos x="T2" y="T3"/>
              </a:cxn>
            </a:cxnLst>
            <a:rect l="T6" t="T7" r="T8" b="T9"/>
            <a:pathLst>
              <a:path w="1" h="177">
                <a:moveTo>
                  <a:pt x="0" y="0"/>
                </a:moveTo>
                <a:lnTo>
                  <a:pt x="0" y="177"/>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3802" name="Group 13"/>
          <p:cNvGrpSpPr/>
          <p:nvPr/>
        </p:nvGrpSpPr>
        <p:grpSpPr bwMode="auto">
          <a:xfrm>
            <a:off x="2057400" y="1387475"/>
            <a:ext cx="6546850" cy="641350"/>
            <a:chOff x="1108" y="1152"/>
            <a:chExt cx="4124" cy="404"/>
          </a:xfrm>
        </p:grpSpPr>
        <p:sp>
          <p:nvSpPr>
            <p:cNvPr id="33840" name="Rectangle 14"/>
            <p:cNvSpPr>
              <a:spLocks noChangeArrowheads="1"/>
            </p:cNvSpPr>
            <p:nvPr/>
          </p:nvSpPr>
          <p:spPr bwMode="auto">
            <a:xfrm>
              <a:off x="1108" y="1288"/>
              <a:ext cx="1309" cy="268"/>
            </a:xfrm>
            <a:prstGeom prst="rect">
              <a:avLst/>
            </a:prstGeom>
            <a:noFill/>
            <a:ln w="2857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做其他事情</a:t>
              </a:r>
              <a:endParaRPr kumimoji="1" lang="zh-CN" altLang="en-US" sz="2000">
                <a:latin typeface="Times New Roman" panose="02020603050405020304" pitchFamily="18" charset="0"/>
              </a:endParaRPr>
            </a:p>
          </p:txBody>
        </p:sp>
        <p:sp>
          <p:nvSpPr>
            <p:cNvPr id="33841" name="Rectangle 15"/>
            <p:cNvSpPr>
              <a:spLocks noChangeArrowheads="1"/>
            </p:cNvSpPr>
            <p:nvPr/>
          </p:nvSpPr>
          <p:spPr bwMode="auto">
            <a:xfrm>
              <a:off x="4184" y="1152"/>
              <a:ext cx="1048" cy="2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 </a:t>
              </a:r>
              <a:r>
                <a:rPr kumimoji="1" lang="zh-CN" altLang="en-US" sz="2000">
                  <a:latin typeface="Times New Roman" panose="02020603050405020304" pitchFamily="18" charset="0"/>
                </a:rPr>
                <a:t>设备工作</a:t>
              </a:r>
              <a:endParaRPr kumimoji="1" lang="zh-CN" altLang="en-US" sz="2000">
                <a:latin typeface="Times New Roman" panose="02020603050405020304" pitchFamily="18" charset="0"/>
              </a:endParaRPr>
            </a:p>
          </p:txBody>
        </p:sp>
      </p:grpSp>
      <p:sp>
        <p:nvSpPr>
          <p:cNvPr id="33803" name="Rectangle 16"/>
          <p:cNvSpPr>
            <a:spLocks noChangeArrowheads="1"/>
          </p:cNvSpPr>
          <p:nvPr/>
        </p:nvSpPr>
        <p:spPr bwMode="auto">
          <a:xfrm>
            <a:off x="7191375" y="1968500"/>
            <a:ext cx="1235075" cy="42545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准备就绪</a:t>
            </a:r>
            <a:endParaRPr kumimoji="1" lang="zh-CN" altLang="en-US" sz="2000">
              <a:latin typeface="Times New Roman" panose="02020603050405020304" pitchFamily="18" charset="0"/>
            </a:endParaRPr>
          </a:p>
        </p:txBody>
      </p:sp>
      <p:sp>
        <p:nvSpPr>
          <p:cNvPr id="33804" name="Line 17"/>
          <p:cNvSpPr>
            <a:spLocks noChangeShapeType="1"/>
          </p:cNvSpPr>
          <p:nvPr/>
        </p:nvSpPr>
        <p:spPr bwMode="auto">
          <a:xfrm>
            <a:off x="7740650" y="1793875"/>
            <a:ext cx="0" cy="152400"/>
          </a:xfrm>
          <a:prstGeom prst="line">
            <a:avLst/>
          </a:prstGeom>
          <a:noFill/>
          <a:ln w="28575">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33805" name="Group 18"/>
          <p:cNvGrpSpPr/>
          <p:nvPr/>
        </p:nvGrpSpPr>
        <p:grpSpPr bwMode="auto">
          <a:xfrm>
            <a:off x="3127375" y="990600"/>
            <a:ext cx="4041775" cy="625475"/>
            <a:chOff x="1782" y="902"/>
            <a:chExt cx="2546" cy="394"/>
          </a:xfrm>
        </p:grpSpPr>
        <p:sp>
          <p:nvSpPr>
            <p:cNvPr id="33836" name="Freeform 19"/>
            <p:cNvSpPr/>
            <p:nvPr/>
          </p:nvSpPr>
          <p:spPr bwMode="auto">
            <a:xfrm>
              <a:off x="1782" y="1128"/>
              <a:ext cx="1" cy="168"/>
            </a:xfrm>
            <a:custGeom>
              <a:avLst/>
              <a:gdLst>
                <a:gd name="T0" fmla="*/ 0 w 1"/>
                <a:gd name="T1" fmla="*/ 0 h 168"/>
                <a:gd name="T2" fmla="*/ 0 w 1"/>
                <a:gd name="T3" fmla="*/ 168 h 168"/>
                <a:gd name="T4" fmla="*/ 0 60000 65536"/>
                <a:gd name="T5" fmla="*/ 0 60000 65536"/>
                <a:gd name="T6" fmla="*/ 0 w 1"/>
                <a:gd name="T7" fmla="*/ 0 h 168"/>
                <a:gd name="T8" fmla="*/ 1 w 1"/>
                <a:gd name="T9" fmla="*/ 168 h 168"/>
              </a:gdLst>
              <a:ahLst/>
              <a:cxnLst>
                <a:cxn ang="T4">
                  <a:pos x="T0" y="T1"/>
                </a:cxn>
                <a:cxn ang="T5">
                  <a:pos x="T2" y="T3"/>
                </a:cxn>
              </a:cxnLst>
              <a:rect l="T6" t="T7" r="T8" b="T9"/>
              <a:pathLst>
                <a:path w="1" h="168">
                  <a:moveTo>
                    <a:pt x="0" y="0"/>
                  </a:moveTo>
                  <a:lnTo>
                    <a:pt x="0" y="168"/>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37" name="Line 20"/>
            <p:cNvSpPr>
              <a:spLocks noChangeShapeType="1"/>
            </p:cNvSpPr>
            <p:nvPr/>
          </p:nvSpPr>
          <p:spPr bwMode="auto">
            <a:xfrm>
              <a:off x="2648" y="1008"/>
              <a:ext cx="576" cy="0"/>
            </a:xfrm>
            <a:prstGeom prst="line">
              <a:avLst/>
            </a:prstGeom>
            <a:noFill/>
            <a:ln w="28575">
              <a:solidFill>
                <a:schemeClr val="tx1"/>
              </a:solidFill>
              <a:prstDash val="dash"/>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8" name="Text Box 21"/>
            <p:cNvSpPr txBox="1">
              <a:spLocks noChangeArrowheads="1"/>
            </p:cNvSpPr>
            <p:nvPr/>
          </p:nvSpPr>
          <p:spPr bwMode="auto">
            <a:xfrm>
              <a:off x="3226" y="902"/>
              <a:ext cx="11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I/O</a:t>
              </a:r>
              <a:endParaRPr kumimoji="1" lang="en-US" altLang="zh-CN" sz="2000">
                <a:latin typeface="Times New Roman" panose="02020603050405020304" pitchFamily="18" charset="0"/>
              </a:endParaRPr>
            </a:p>
          </p:txBody>
        </p:sp>
        <p:sp>
          <p:nvSpPr>
            <p:cNvPr id="33839" name="Line 22"/>
            <p:cNvSpPr>
              <a:spLocks noChangeShapeType="1"/>
            </p:cNvSpPr>
            <p:nvPr/>
          </p:nvSpPr>
          <p:spPr bwMode="auto">
            <a:xfrm>
              <a:off x="3650" y="1008"/>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3806" name="Group 23"/>
          <p:cNvGrpSpPr/>
          <p:nvPr/>
        </p:nvGrpSpPr>
        <p:grpSpPr bwMode="auto">
          <a:xfrm>
            <a:off x="1676400" y="4724400"/>
            <a:ext cx="5873750" cy="438150"/>
            <a:chOff x="868" y="3254"/>
            <a:chExt cx="3700" cy="276"/>
          </a:xfrm>
        </p:grpSpPr>
        <p:sp>
          <p:nvSpPr>
            <p:cNvPr id="33832" name="Rectangle 24"/>
            <p:cNvSpPr>
              <a:spLocks noChangeArrowheads="1"/>
            </p:cNvSpPr>
            <p:nvPr/>
          </p:nvSpPr>
          <p:spPr bwMode="auto">
            <a:xfrm>
              <a:off x="868" y="3262"/>
              <a:ext cx="1993" cy="2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从 </a:t>
              </a:r>
              <a:r>
                <a:rPr kumimoji="1" lang="en-US" altLang="zh-CN" sz="2000">
                  <a:latin typeface="Times New Roman" panose="02020603050405020304" pitchFamily="18" charset="0"/>
                </a:rPr>
                <a:t>CPU </a:t>
              </a:r>
              <a:r>
                <a:rPr kumimoji="1" lang="zh-CN" altLang="en-US" sz="2000">
                  <a:latin typeface="Times New Roman" panose="02020603050405020304" pitchFamily="18" charset="0"/>
                </a:rPr>
                <a:t>向主存写入一个字</a:t>
              </a:r>
              <a:endParaRPr kumimoji="1" lang="zh-CN" altLang="en-US" sz="2000">
                <a:latin typeface="Times New Roman" panose="02020603050405020304" pitchFamily="18" charset="0"/>
              </a:endParaRPr>
            </a:p>
          </p:txBody>
        </p:sp>
        <p:grpSp>
          <p:nvGrpSpPr>
            <p:cNvPr id="33833" name="Group 25"/>
            <p:cNvGrpSpPr/>
            <p:nvPr/>
          </p:nvGrpSpPr>
          <p:grpSpPr bwMode="auto">
            <a:xfrm>
              <a:off x="3226" y="3254"/>
              <a:ext cx="1342" cy="250"/>
              <a:chOff x="3226" y="3254"/>
              <a:chExt cx="1342" cy="250"/>
            </a:xfrm>
          </p:grpSpPr>
          <p:sp>
            <p:nvSpPr>
              <p:cNvPr id="33834" name="Text Box 26"/>
              <p:cNvSpPr txBox="1">
                <a:spLocks noChangeArrowheads="1"/>
              </p:cNvSpPr>
              <p:nvPr/>
            </p:nvSpPr>
            <p:spPr bwMode="auto">
              <a:xfrm>
                <a:off x="3226" y="3254"/>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主存</a:t>
                </a:r>
                <a:endParaRPr kumimoji="1" lang="zh-CN" altLang="en-US" sz="2000">
                  <a:latin typeface="Times New Roman" panose="02020603050405020304" pitchFamily="18" charset="0"/>
                </a:endParaRPr>
              </a:p>
            </p:txBody>
          </p:sp>
          <p:sp>
            <p:nvSpPr>
              <p:cNvPr id="33835" name="Line 27"/>
              <p:cNvSpPr>
                <a:spLocks noChangeShapeType="1"/>
              </p:cNvSpPr>
              <p:nvPr/>
            </p:nvSpPr>
            <p:spPr bwMode="auto">
              <a:xfrm>
                <a:off x="3656" y="3366"/>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3807" name="Group 28"/>
          <p:cNvGrpSpPr/>
          <p:nvPr/>
        </p:nvGrpSpPr>
        <p:grpSpPr bwMode="auto">
          <a:xfrm>
            <a:off x="1454150" y="4054475"/>
            <a:ext cx="5483225" cy="434975"/>
            <a:chOff x="728" y="2832"/>
            <a:chExt cx="3454" cy="274"/>
          </a:xfrm>
        </p:grpSpPr>
        <p:sp>
          <p:nvSpPr>
            <p:cNvPr id="33829" name="Rectangle 29"/>
            <p:cNvSpPr>
              <a:spLocks noChangeArrowheads="1"/>
            </p:cNvSpPr>
            <p:nvPr/>
          </p:nvSpPr>
          <p:spPr bwMode="auto">
            <a:xfrm>
              <a:off x="728" y="2838"/>
              <a:ext cx="2223" cy="26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从 </a:t>
              </a:r>
              <a:r>
                <a:rPr kumimoji="1" lang="en-US" altLang="zh-CN" sz="2000">
                  <a:latin typeface="Times New Roman" panose="02020603050405020304" pitchFamily="18" charset="0"/>
                </a:rPr>
                <a:t>I/O </a:t>
              </a:r>
              <a:r>
                <a:rPr kumimoji="1" lang="zh-CN" altLang="en-US" sz="2000">
                  <a:latin typeface="Times New Roman" panose="02020603050405020304" pitchFamily="18" charset="0"/>
                </a:rPr>
                <a:t>接口中读一个字到</a:t>
              </a:r>
              <a:r>
                <a:rPr kumimoji="1" lang="en-US" altLang="zh-CN" sz="2000">
                  <a:latin typeface="Times New Roman" panose="02020603050405020304" pitchFamily="18" charset="0"/>
                </a:rPr>
                <a:t>CPU</a:t>
              </a:r>
              <a:endParaRPr kumimoji="1" lang="en-US" altLang="zh-CN" sz="2000">
                <a:latin typeface="Times New Roman" panose="02020603050405020304" pitchFamily="18" charset="0"/>
              </a:endParaRPr>
            </a:p>
          </p:txBody>
        </p:sp>
        <p:sp>
          <p:nvSpPr>
            <p:cNvPr id="33830" name="Text Box 30"/>
            <p:cNvSpPr txBox="1">
              <a:spLocks noChangeArrowheads="1"/>
            </p:cNvSpPr>
            <p:nvPr/>
          </p:nvSpPr>
          <p:spPr bwMode="auto">
            <a:xfrm>
              <a:off x="3226" y="2832"/>
              <a:ext cx="9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       CPU</a:t>
              </a:r>
              <a:endParaRPr kumimoji="1" lang="en-US" altLang="zh-CN" sz="2000">
                <a:latin typeface="Times New Roman" panose="02020603050405020304" pitchFamily="18" charset="0"/>
              </a:endParaRPr>
            </a:p>
          </p:txBody>
        </p:sp>
        <p:sp>
          <p:nvSpPr>
            <p:cNvPr id="33831" name="Line 31"/>
            <p:cNvSpPr>
              <a:spLocks noChangeShapeType="1"/>
            </p:cNvSpPr>
            <p:nvPr/>
          </p:nvSpPr>
          <p:spPr bwMode="auto">
            <a:xfrm>
              <a:off x="3560" y="2965"/>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3808" name="Group 32"/>
          <p:cNvGrpSpPr/>
          <p:nvPr/>
        </p:nvGrpSpPr>
        <p:grpSpPr bwMode="auto">
          <a:xfrm>
            <a:off x="4121150" y="2209800"/>
            <a:ext cx="3659188" cy="777875"/>
            <a:chOff x="2408" y="1670"/>
            <a:chExt cx="2305" cy="490"/>
          </a:xfrm>
        </p:grpSpPr>
        <p:sp>
          <p:nvSpPr>
            <p:cNvPr id="33823" name="Freeform 33"/>
            <p:cNvSpPr/>
            <p:nvPr/>
          </p:nvSpPr>
          <p:spPr bwMode="auto">
            <a:xfrm>
              <a:off x="4376" y="1788"/>
              <a:ext cx="337" cy="132"/>
            </a:xfrm>
            <a:custGeom>
              <a:avLst/>
              <a:gdLst>
                <a:gd name="T0" fmla="*/ 337 w 337"/>
                <a:gd name="T1" fmla="*/ 0 h 132"/>
                <a:gd name="T2" fmla="*/ 336 w 337"/>
                <a:gd name="T3" fmla="*/ 132 h 132"/>
                <a:gd name="T4" fmla="*/ 0 w 337"/>
                <a:gd name="T5" fmla="*/ 132 h 132"/>
                <a:gd name="T6" fmla="*/ 0 60000 65536"/>
                <a:gd name="T7" fmla="*/ 0 60000 65536"/>
                <a:gd name="T8" fmla="*/ 0 60000 65536"/>
                <a:gd name="T9" fmla="*/ 0 w 337"/>
                <a:gd name="T10" fmla="*/ 0 h 132"/>
                <a:gd name="T11" fmla="*/ 337 w 337"/>
                <a:gd name="T12" fmla="*/ 132 h 132"/>
              </a:gdLst>
              <a:ahLst/>
              <a:cxnLst>
                <a:cxn ang="T6">
                  <a:pos x="T0" y="T1"/>
                </a:cxn>
                <a:cxn ang="T7">
                  <a:pos x="T2" y="T3"/>
                </a:cxn>
                <a:cxn ang="T8">
                  <a:pos x="T4" y="T5"/>
                </a:cxn>
              </a:cxnLst>
              <a:rect l="T9" t="T10" r="T11" b="T12"/>
              <a:pathLst>
                <a:path w="337" h="132">
                  <a:moveTo>
                    <a:pt x="337" y="0"/>
                  </a:moveTo>
                  <a:lnTo>
                    <a:pt x="336" y="132"/>
                  </a:lnTo>
                  <a:lnTo>
                    <a:pt x="0" y="132"/>
                  </a:lnTo>
                </a:path>
              </a:pathLst>
            </a:custGeom>
            <a:noFill/>
            <a:ln w="28575" cap="flat" cmpd="sng">
              <a:solidFill>
                <a:schemeClr val="tx1"/>
              </a:solidFill>
              <a:prstDash val="dash"/>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3824" name="Group 34"/>
            <p:cNvGrpSpPr/>
            <p:nvPr/>
          </p:nvGrpSpPr>
          <p:grpSpPr bwMode="auto">
            <a:xfrm>
              <a:off x="2408" y="1670"/>
              <a:ext cx="2016" cy="490"/>
              <a:chOff x="2408" y="1622"/>
              <a:chExt cx="2016" cy="490"/>
            </a:xfrm>
          </p:grpSpPr>
          <p:sp>
            <p:nvSpPr>
              <p:cNvPr id="33825" name="Text Box 35"/>
              <p:cNvSpPr txBox="1">
                <a:spLocks noChangeArrowheads="1"/>
              </p:cNvSpPr>
              <p:nvPr/>
            </p:nvSpPr>
            <p:spPr bwMode="auto">
              <a:xfrm>
                <a:off x="2504" y="162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中断请求</a:t>
                </a:r>
                <a:endParaRPr kumimoji="1" lang="zh-CN" altLang="en-US" sz="2000">
                  <a:latin typeface="Times New Roman" panose="02020603050405020304" pitchFamily="18" charset="0"/>
                </a:endParaRPr>
              </a:p>
            </p:txBody>
          </p:sp>
          <p:sp>
            <p:nvSpPr>
              <p:cNvPr id="33826" name="Line 36"/>
              <p:cNvSpPr>
                <a:spLocks noChangeShapeType="1"/>
              </p:cNvSpPr>
              <p:nvPr/>
            </p:nvSpPr>
            <p:spPr bwMode="auto">
              <a:xfrm flipH="1">
                <a:off x="2408" y="1872"/>
                <a:ext cx="2016" cy="0"/>
              </a:xfrm>
              <a:prstGeom prst="line">
                <a:avLst/>
              </a:prstGeom>
              <a:noFill/>
              <a:ln w="28575">
                <a:solidFill>
                  <a:schemeClr val="tx1"/>
                </a:solidFill>
                <a:prstDash val="dash"/>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7" name="Text Box 37"/>
              <p:cNvSpPr txBox="1">
                <a:spLocks noChangeArrowheads="1"/>
              </p:cNvSpPr>
              <p:nvPr/>
            </p:nvSpPr>
            <p:spPr bwMode="auto">
              <a:xfrm>
                <a:off x="3226" y="1862"/>
                <a:ext cx="11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       CPU</a:t>
                </a:r>
                <a:endParaRPr kumimoji="1" lang="en-US" altLang="zh-CN" sz="2000">
                  <a:latin typeface="Times New Roman" panose="02020603050405020304" pitchFamily="18" charset="0"/>
                </a:endParaRPr>
              </a:p>
            </p:txBody>
          </p:sp>
          <p:sp>
            <p:nvSpPr>
              <p:cNvPr id="33828" name="Line 38"/>
              <p:cNvSpPr>
                <a:spLocks noChangeShapeType="1"/>
              </p:cNvSpPr>
              <p:nvPr/>
            </p:nvSpPr>
            <p:spPr bwMode="auto">
              <a:xfrm>
                <a:off x="3555" y="1972"/>
                <a:ext cx="19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3809" name="Group 39"/>
          <p:cNvGrpSpPr/>
          <p:nvPr/>
        </p:nvGrpSpPr>
        <p:grpSpPr bwMode="auto">
          <a:xfrm>
            <a:off x="4197350" y="2971800"/>
            <a:ext cx="749300" cy="473075"/>
            <a:chOff x="2456" y="2150"/>
            <a:chExt cx="472" cy="298"/>
          </a:xfrm>
        </p:grpSpPr>
        <p:sp>
          <p:nvSpPr>
            <p:cNvPr id="33821" name="Line 40"/>
            <p:cNvSpPr>
              <a:spLocks noChangeShapeType="1"/>
            </p:cNvSpPr>
            <p:nvPr/>
          </p:nvSpPr>
          <p:spPr bwMode="auto">
            <a:xfrm>
              <a:off x="2496" y="2448"/>
              <a:ext cx="432"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Text Box 41"/>
            <p:cNvSpPr txBox="1">
              <a:spLocks noChangeArrowheads="1"/>
            </p:cNvSpPr>
            <p:nvPr/>
          </p:nvSpPr>
          <p:spPr bwMode="auto">
            <a:xfrm>
              <a:off x="2456" y="2150"/>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出错</a:t>
              </a:r>
              <a:endParaRPr kumimoji="1" lang="zh-CN" altLang="en-US" sz="2000">
                <a:latin typeface="Times New Roman" panose="02020603050405020304" pitchFamily="18" charset="0"/>
              </a:endParaRPr>
            </a:p>
          </p:txBody>
        </p:sp>
      </p:grpSp>
      <p:grpSp>
        <p:nvGrpSpPr>
          <p:cNvPr id="33810" name="Group 42"/>
          <p:cNvGrpSpPr/>
          <p:nvPr/>
        </p:nvGrpSpPr>
        <p:grpSpPr bwMode="auto">
          <a:xfrm>
            <a:off x="3182938" y="6035675"/>
            <a:ext cx="461962" cy="396875"/>
            <a:chOff x="1817" y="4080"/>
            <a:chExt cx="291" cy="250"/>
          </a:xfrm>
        </p:grpSpPr>
        <p:sp>
          <p:nvSpPr>
            <p:cNvPr id="33819" name="Freeform 43"/>
            <p:cNvSpPr/>
            <p:nvPr/>
          </p:nvSpPr>
          <p:spPr bwMode="auto">
            <a:xfrm>
              <a:off x="1817" y="4137"/>
              <a:ext cx="1" cy="183"/>
            </a:xfrm>
            <a:custGeom>
              <a:avLst/>
              <a:gdLst>
                <a:gd name="T0" fmla="*/ 0 w 1"/>
                <a:gd name="T1" fmla="*/ 0 h 183"/>
                <a:gd name="T2" fmla="*/ 0 w 1"/>
                <a:gd name="T3" fmla="*/ 183 h 183"/>
                <a:gd name="T4" fmla="*/ 0 60000 65536"/>
                <a:gd name="T5" fmla="*/ 0 60000 65536"/>
                <a:gd name="T6" fmla="*/ 0 w 1"/>
                <a:gd name="T7" fmla="*/ 0 h 183"/>
                <a:gd name="T8" fmla="*/ 1 w 1"/>
                <a:gd name="T9" fmla="*/ 183 h 183"/>
              </a:gdLst>
              <a:ahLst/>
              <a:cxnLst>
                <a:cxn ang="T4">
                  <a:pos x="T0" y="T1"/>
                </a:cxn>
                <a:cxn ang="T5">
                  <a:pos x="T2" y="T3"/>
                </a:cxn>
              </a:cxnLst>
              <a:rect l="T6" t="T7" r="T8" b="T9"/>
              <a:pathLst>
                <a:path w="1" h="183">
                  <a:moveTo>
                    <a:pt x="0" y="0"/>
                  </a:moveTo>
                  <a:lnTo>
                    <a:pt x="0" y="183"/>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20" name="Text Box 44"/>
            <p:cNvSpPr txBox="1">
              <a:spLocks noChangeArrowheads="1"/>
            </p:cNvSpPr>
            <p:nvPr/>
          </p:nvSpPr>
          <p:spPr bwMode="auto">
            <a:xfrm>
              <a:off x="1832" y="408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是</a:t>
              </a:r>
              <a:endParaRPr kumimoji="1" lang="zh-CN" altLang="en-US" sz="2000">
                <a:latin typeface="Times New Roman" panose="02020603050405020304" pitchFamily="18" charset="0"/>
              </a:endParaRPr>
            </a:p>
          </p:txBody>
        </p:sp>
      </p:grpSp>
      <p:grpSp>
        <p:nvGrpSpPr>
          <p:cNvPr id="33811" name="Group 45"/>
          <p:cNvGrpSpPr/>
          <p:nvPr/>
        </p:nvGrpSpPr>
        <p:grpSpPr bwMode="auto">
          <a:xfrm>
            <a:off x="1149350" y="701675"/>
            <a:ext cx="1981200" cy="5102225"/>
            <a:chOff x="536" y="720"/>
            <a:chExt cx="1248" cy="3214"/>
          </a:xfrm>
        </p:grpSpPr>
        <p:sp>
          <p:nvSpPr>
            <p:cNvPr id="33817" name="Freeform 46"/>
            <p:cNvSpPr/>
            <p:nvPr/>
          </p:nvSpPr>
          <p:spPr bwMode="auto">
            <a:xfrm>
              <a:off x="536" y="720"/>
              <a:ext cx="1248" cy="3206"/>
            </a:xfrm>
            <a:custGeom>
              <a:avLst/>
              <a:gdLst>
                <a:gd name="T0" fmla="*/ 576 w 1248"/>
                <a:gd name="T1" fmla="*/ 3878 h 3120"/>
                <a:gd name="T2" fmla="*/ 0 w 1248"/>
                <a:gd name="T3" fmla="*/ 3878 h 3120"/>
                <a:gd name="T4" fmla="*/ 0 w 1248"/>
                <a:gd name="T5" fmla="*/ 0 h 3120"/>
                <a:gd name="T6" fmla="*/ 1248 w 1248"/>
                <a:gd name="T7" fmla="*/ 0 h 3120"/>
                <a:gd name="T8" fmla="*/ 0 60000 65536"/>
                <a:gd name="T9" fmla="*/ 0 60000 65536"/>
                <a:gd name="T10" fmla="*/ 0 60000 65536"/>
                <a:gd name="T11" fmla="*/ 0 60000 65536"/>
                <a:gd name="T12" fmla="*/ 0 w 1248"/>
                <a:gd name="T13" fmla="*/ 0 h 3120"/>
                <a:gd name="T14" fmla="*/ 1248 w 1248"/>
                <a:gd name="T15" fmla="*/ 3120 h 3120"/>
              </a:gdLst>
              <a:ahLst/>
              <a:cxnLst>
                <a:cxn ang="T8">
                  <a:pos x="T0" y="T1"/>
                </a:cxn>
                <a:cxn ang="T9">
                  <a:pos x="T2" y="T3"/>
                </a:cxn>
                <a:cxn ang="T10">
                  <a:pos x="T4" y="T5"/>
                </a:cxn>
                <a:cxn ang="T11">
                  <a:pos x="T6" y="T7"/>
                </a:cxn>
              </a:cxnLst>
              <a:rect l="T12" t="T13" r="T14" b="T15"/>
              <a:pathLst>
                <a:path w="1248" h="3120">
                  <a:moveTo>
                    <a:pt x="576" y="3120"/>
                  </a:moveTo>
                  <a:lnTo>
                    <a:pt x="0" y="3120"/>
                  </a:lnTo>
                  <a:lnTo>
                    <a:pt x="0" y="0"/>
                  </a:lnTo>
                  <a:lnTo>
                    <a:pt x="1248"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18" name="Text Box 47"/>
            <p:cNvSpPr txBox="1">
              <a:spLocks noChangeArrowheads="1"/>
            </p:cNvSpPr>
            <p:nvPr/>
          </p:nvSpPr>
          <p:spPr bwMode="auto">
            <a:xfrm>
              <a:off x="814" y="3684"/>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否</a:t>
              </a:r>
              <a:endParaRPr kumimoji="1" lang="zh-CN" altLang="en-US" sz="2000">
                <a:latin typeface="Times New Roman" panose="02020603050405020304" pitchFamily="18" charset="0"/>
              </a:endParaRPr>
            </a:p>
          </p:txBody>
        </p:sp>
      </p:grpSp>
      <p:grpSp>
        <p:nvGrpSpPr>
          <p:cNvPr id="33812" name="Group 48"/>
          <p:cNvGrpSpPr/>
          <p:nvPr/>
        </p:nvGrpSpPr>
        <p:grpSpPr bwMode="auto">
          <a:xfrm>
            <a:off x="3163888" y="3673475"/>
            <a:ext cx="1262062" cy="396875"/>
            <a:chOff x="1805" y="2592"/>
            <a:chExt cx="795" cy="250"/>
          </a:xfrm>
        </p:grpSpPr>
        <p:sp>
          <p:nvSpPr>
            <p:cNvPr id="33815" name="Freeform 49"/>
            <p:cNvSpPr/>
            <p:nvPr/>
          </p:nvSpPr>
          <p:spPr bwMode="auto">
            <a:xfrm>
              <a:off x="1805" y="2672"/>
              <a:ext cx="3" cy="162"/>
            </a:xfrm>
            <a:custGeom>
              <a:avLst/>
              <a:gdLst>
                <a:gd name="T0" fmla="*/ 0 w 3"/>
                <a:gd name="T1" fmla="*/ 0 h 162"/>
                <a:gd name="T2" fmla="*/ 3 w 3"/>
                <a:gd name="T3" fmla="*/ 162 h 162"/>
                <a:gd name="T4" fmla="*/ 0 60000 65536"/>
                <a:gd name="T5" fmla="*/ 0 60000 65536"/>
                <a:gd name="T6" fmla="*/ 0 w 3"/>
                <a:gd name="T7" fmla="*/ 0 h 162"/>
                <a:gd name="T8" fmla="*/ 3 w 3"/>
                <a:gd name="T9" fmla="*/ 162 h 162"/>
              </a:gdLst>
              <a:ahLst/>
              <a:cxnLst>
                <a:cxn ang="T4">
                  <a:pos x="T0" y="T1"/>
                </a:cxn>
                <a:cxn ang="T5">
                  <a:pos x="T2" y="T3"/>
                </a:cxn>
              </a:cxnLst>
              <a:rect l="T6" t="T7" r="T8" b="T9"/>
              <a:pathLst>
                <a:path w="3" h="162">
                  <a:moveTo>
                    <a:pt x="0" y="0"/>
                  </a:moveTo>
                  <a:lnTo>
                    <a:pt x="3" y="162"/>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816" name="Text Box 50"/>
            <p:cNvSpPr txBox="1">
              <a:spLocks noChangeArrowheads="1"/>
            </p:cNvSpPr>
            <p:nvPr/>
          </p:nvSpPr>
          <p:spPr bwMode="auto">
            <a:xfrm>
              <a:off x="1880" y="259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未错</a:t>
              </a:r>
              <a:endParaRPr kumimoji="1" lang="zh-CN" altLang="en-US" sz="2000">
                <a:latin typeface="Times New Roman" panose="02020603050405020304" pitchFamily="18" charset="0"/>
              </a:endParaRPr>
            </a:p>
          </p:txBody>
        </p:sp>
      </p:grpSp>
      <p:sp>
        <p:nvSpPr>
          <p:cNvPr id="33813" name="矩形 48"/>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16013" y="404813"/>
            <a:ext cx="7696200" cy="762000"/>
          </a:xfrm>
        </p:spPr>
        <p:txBody>
          <a:bodyPr/>
          <a:lstStyle/>
          <a:p>
            <a:pPr eaLnBrk="1" hangingPunct="1"/>
            <a:r>
              <a:rPr lang="zh-CN" altLang="en-US"/>
              <a:t>结论</a:t>
            </a:r>
            <a:endParaRPr lang="zh-CN" altLang="en-US"/>
          </a:p>
        </p:txBody>
      </p:sp>
      <p:sp>
        <p:nvSpPr>
          <p:cNvPr id="34819" name="Rectangle 3"/>
          <p:cNvSpPr>
            <a:spLocks noGrp="1" noChangeArrowheads="1"/>
          </p:cNvSpPr>
          <p:nvPr>
            <p:ph type="body" idx="1"/>
          </p:nvPr>
        </p:nvSpPr>
        <p:spPr>
          <a:xfrm>
            <a:off x="900113" y="2276475"/>
            <a:ext cx="7540625" cy="2346325"/>
          </a:xfrm>
        </p:spPr>
        <p:txBody>
          <a:bodyPr/>
          <a:lstStyle/>
          <a:p>
            <a:pPr eaLnBrk="1" hangingPunct="1">
              <a:spcBef>
                <a:spcPct val="0"/>
              </a:spcBef>
              <a:buFont typeface="Wingdings" panose="05000000000000000000" pitchFamily="2" charset="2"/>
              <a:buNone/>
            </a:pPr>
            <a:r>
              <a:rPr lang="zh-CN" altLang="en-US"/>
              <a:t>          程序中断方式在</a:t>
            </a:r>
            <a:r>
              <a:rPr lang="en-US" altLang="zh-CN"/>
              <a:t>I</a:t>
            </a:r>
            <a:r>
              <a:rPr lang="zh-CN" altLang="en-US"/>
              <a:t>／</a:t>
            </a:r>
            <a:r>
              <a:rPr lang="en-US" altLang="zh-CN"/>
              <a:t>O</a:t>
            </a:r>
            <a:r>
              <a:rPr lang="zh-CN" altLang="en-US"/>
              <a:t>进行准备时，</a:t>
            </a:r>
            <a:r>
              <a:rPr lang="en-US" altLang="zh-CN"/>
              <a:t>CPU</a:t>
            </a:r>
            <a:r>
              <a:rPr lang="zh-CN" altLang="en-US"/>
              <a:t>不必时刻查询</a:t>
            </a:r>
            <a:r>
              <a:rPr lang="en-US" altLang="zh-CN"/>
              <a:t>I</a:t>
            </a:r>
            <a:r>
              <a:rPr lang="zh-CN" altLang="en-US"/>
              <a:t>／</a:t>
            </a:r>
            <a:r>
              <a:rPr lang="en-US" altLang="zh-CN"/>
              <a:t>O</a:t>
            </a:r>
            <a:r>
              <a:rPr lang="zh-CN" altLang="en-US"/>
              <a:t>的准备情况，</a:t>
            </a:r>
            <a:r>
              <a:rPr lang="en-US" altLang="zh-CN"/>
              <a:t>CPU</a:t>
            </a:r>
            <a:r>
              <a:rPr lang="zh-CN" altLang="en-US"/>
              <a:t>执行程序与</a:t>
            </a:r>
            <a:r>
              <a:rPr lang="en-US" altLang="zh-CN"/>
              <a:t>I</a:t>
            </a:r>
            <a:r>
              <a:rPr lang="zh-CN" altLang="en-US"/>
              <a:t>／</a:t>
            </a:r>
            <a:r>
              <a:rPr lang="en-US" altLang="zh-CN"/>
              <a:t>O</a:t>
            </a:r>
            <a:r>
              <a:rPr lang="zh-CN" altLang="en-US"/>
              <a:t>设备作准备是同时进行的，这种方式和</a:t>
            </a:r>
            <a:r>
              <a:rPr lang="en-US" altLang="zh-CN"/>
              <a:t>CPU</a:t>
            </a:r>
            <a:r>
              <a:rPr lang="zh-CN" altLang="en-US"/>
              <a:t>与</a:t>
            </a:r>
            <a:r>
              <a:rPr lang="en-US" altLang="zh-CN"/>
              <a:t>I</a:t>
            </a:r>
            <a:r>
              <a:rPr lang="zh-CN" altLang="en-US"/>
              <a:t>／</a:t>
            </a:r>
            <a:r>
              <a:rPr lang="en-US" altLang="zh-CN"/>
              <a:t>O</a:t>
            </a:r>
            <a:r>
              <a:rPr lang="zh-CN" altLang="en-US"/>
              <a:t>是串行工作的程序查询方式相比，其</a:t>
            </a:r>
            <a:r>
              <a:rPr lang="en-US" altLang="zh-CN"/>
              <a:t>CPU</a:t>
            </a:r>
            <a:r>
              <a:rPr lang="zh-CN" altLang="en-US"/>
              <a:t>的资源得到了充分的利用。</a:t>
            </a:r>
            <a:endParaRPr lang="zh-CN" altLang="en-US"/>
          </a:p>
        </p:txBody>
      </p:sp>
      <p:sp>
        <p:nvSpPr>
          <p:cNvPr id="34820" name="Rectangle 6">
            <a:hlinkClick r:id="rId1" action="ppaction://hlinksldjump"/>
          </p:cNvPr>
          <p:cNvSpPr>
            <a:spLocks noChangeArrowheads="1"/>
          </p:cNvSpPr>
          <p:nvPr/>
        </p:nvSpPr>
        <p:spPr bwMode="auto">
          <a:xfrm>
            <a:off x="990600" y="2819400"/>
            <a:ext cx="320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1" name="Rectangle 7">
            <a:hlinkClick r:id="rId2" action="ppaction://hlinksldjump"/>
          </p:cNvPr>
          <p:cNvSpPr>
            <a:spLocks noChangeArrowheads="1"/>
          </p:cNvSpPr>
          <p:nvPr/>
        </p:nvSpPr>
        <p:spPr bwMode="auto">
          <a:xfrm>
            <a:off x="914400" y="36576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矩形 8"/>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58888" y="476250"/>
            <a:ext cx="7696200" cy="762000"/>
          </a:xfrm>
        </p:spPr>
        <p:txBody>
          <a:bodyPr/>
          <a:lstStyle/>
          <a:p>
            <a:pPr eaLnBrk="1" hangingPunct="1"/>
            <a:r>
              <a:rPr lang="en-US" altLang="zh-CN"/>
              <a:t>DMA</a:t>
            </a:r>
            <a:r>
              <a:rPr lang="zh-CN" altLang="en-US"/>
              <a:t>方式</a:t>
            </a:r>
            <a:endParaRPr lang="zh-CN" altLang="en-US"/>
          </a:p>
        </p:txBody>
      </p:sp>
      <p:sp>
        <p:nvSpPr>
          <p:cNvPr id="34819" name="Rectangle 3"/>
          <p:cNvSpPr>
            <a:spLocks noGrp="1" noChangeArrowheads="1"/>
          </p:cNvSpPr>
          <p:nvPr>
            <p:ph type="body" idx="1"/>
          </p:nvPr>
        </p:nvSpPr>
        <p:spPr>
          <a:xfrm>
            <a:off x="611188" y="1628775"/>
            <a:ext cx="8208962" cy="3887788"/>
          </a:xfrm>
          <a:solidFill>
            <a:schemeClr val="bg1"/>
          </a:solidFill>
          <a:ln>
            <a:solidFill>
              <a:srgbClr val="0000FF"/>
            </a:solidFill>
            <a:miter lim="800000"/>
          </a:ln>
        </p:spPr>
        <p:txBody>
          <a:bodyPr/>
          <a:lstStyle/>
          <a:p>
            <a:pPr eaLnBrk="1" hangingPunct="1">
              <a:lnSpc>
                <a:spcPts val="3600"/>
              </a:lnSpc>
              <a:spcBef>
                <a:spcPts val="600"/>
              </a:spcBef>
              <a:spcAft>
                <a:spcPts val="600"/>
              </a:spcAft>
            </a:pPr>
            <a:r>
              <a:rPr lang="zh-CN" altLang="en-US"/>
              <a:t>虽然程序中断方式提高了</a:t>
            </a:r>
            <a:r>
              <a:rPr lang="en-US" altLang="zh-CN"/>
              <a:t>CPU</a:t>
            </a:r>
            <a:r>
              <a:rPr lang="zh-CN" altLang="en-US"/>
              <a:t>资源的利用率，但是</a:t>
            </a:r>
            <a:r>
              <a:rPr lang="en-US" altLang="zh-CN"/>
              <a:t>CPU</a:t>
            </a:r>
            <a:r>
              <a:rPr lang="zh-CN" altLang="en-US"/>
              <a:t>在响应中断请求后，必须停止现行程序而转人中断服务程序，为了完成</a:t>
            </a:r>
            <a:r>
              <a:rPr lang="en-US" altLang="zh-CN"/>
              <a:t>I</a:t>
            </a:r>
            <a:r>
              <a:rPr lang="zh-CN" altLang="en-US"/>
              <a:t>／</a:t>
            </a:r>
            <a:r>
              <a:rPr lang="en-US" altLang="zh-CN"/>
              <a:t>O</a:t>
            </a:r>
            <a:r>
              <a:rPr lang="zh-CN" altLang="en-US"/>
              <a:t>与主存交换信息，还不得不占用</a:t>
            </a:r>
            <a:r>
              <a:rPr lang="en-US" altLang="zh-CN"/>
              <a:t>CPU</a:t>
            </a:r>
            <a:r>
              <a:rPr lang="zh-CN" altLang="en-US"/>
              <a:t>内部的一些寄存器，同样消耗</a:t>
            </a:r>
            <a:r>
              <a:rPr lang="en-US" altLang="zh-CN"/>
              <a:t>CPU</a:t>
            </a:r>
            <a:r>
              <a:rPr lang="zh-CN" altLang="en-US"/>
              <a:t>资源。</a:t>
            </a:r>
            <a:endParaRPr lang="zh-CN" altLang="en-US"/>
          </a:p>
          <a:p>
            <a:pPr eaLnBrk="1" hangingPunct="1">
              <a:lnSpc>
                <a:spcPts val="3600"/>
              </a:lnSpc>
              <a:spcBef>
                <a:spcPts val="600"/>
              </a:spcBef>
              <a:spcAft>
                <a:spcPts val="600"/>
              </a:spcAft>
            </a:pPr>
            <a:r>
              <a:rPr lang="zh-CN" altLang="en-US"/>
              <a:t>在</a:t>
            </a:r>
            <a:r>
              <a:rPr lang="en-US" altLang="zh-CN"/>
              <a:t>DMA</a:t>
            </a:r>
            <a:r>
              <a:rPr lang="zh-CN" altLang="en-US"/>
              <a:t>方式中，</a:t>
            </a:r>
            <a:r>
              <a:rPr lang="zh-CN" altLang="en-US">
                <a:solidFill>
                  <a:srgbClr val="C00000"/>
                </a:solidFill>
              </a:rPr>
              <a:t>主存与</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设备之间有一条数据通路，主存与</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设备交换信息时，无需处理中断服务程序。</a:t>
            </a:r>
            <a:endParaRPr lang="zh-CN" altLang="en-US">
              <a:solidFill>
                <a:srgbClr val="C00000"/>
              </a:solidFill>
            </a:endParaRPr>
          </a:p>
        </p:txBody>
      </p:sp>
      <p:sp>
        <p:nvSpPr>
          <p:cNvPr id="35844" name="矩形 3"/>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bg/>
                                          </p:spTgt>
                                        </p:tgtEl>
                                        <p:attrNameLst>
                                          <p:attrName>style.visibility</p:attrName>
                                        </p:attrNameLst>
                                      </p:cBhvr>
                                      <p:to>
                                        <p:strVal val="visible"/>
                                      </p:to>
                                    </p:set>
                                    <p:animEffect transition="in" filter="blinds(horizontal)">
                                      <p:cBhvr>
                                        <p:cTn id="7" dur="500"/>
                                        <p:tgtEl>
                                          <p:spTgt spid="3481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10" dur="500"/>
                                        <p:tgtEl>
                                          <p:spTgt spid="348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5" dur="500"/>
                                        <p:tgtEl>
                                          <p:spTgt spid="348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58888" y="476250"/>
            <a:ext cx="7696200" cy="762000"/>
          </a:xfrm>
        </p:spPr>
        <p:txBody>
          <a:bodyPr/>
          <a:lstStyle/>
          <a:p>
            <a:pPr eaLnBrk="1" hangingPunct="1"/>
            <a:r>
              <a:rPr lang="en-US" altLang="zh-CN" sz="4000"/>
              <a:t>5.1.1 </a:t>
            </a:r>
            <a:r>
              <a:rPr lang="zh-CN" altLang="en-US" sz="4000"/>
              <a:t>输入输出系统的发展概况</a:t>
            </a:r>
            <a:endParaRPr lang="zh-CN" altLang="en-US" sz="4000"/>
          </a:p>
        </p:txBody>
      </p:sp>
      <p:sp>
        <p:nvSpPr>
          <p:cNvPr id="10243" name="Rectangle 3"/>
          <p:cNvSpPr>
            <a:spLocks noGrp="1" noChangeArrowheads="1"/>
          </p:cNvSpPr>
          <p:nvPr>
            <p:ph type="body" idx="1"/>
          </p:nvPr>
        </p:nvSpPr>
        <p:spPr>
          <a:xfrm>
            <a:off x="1403350" y="2205038"/>
            <a:ext cx="6858000" cy="2743200"/>
          </a:xfrm>
        </p:spPr>
        <p:txBody>
          <a:bodyPr/>
          <a:lstStyle/>
          <a:p>
            <a:pPr eaLnBrk="1" hangingPunct="1">
              <a:buFont typeface="Wingdings" panose="05000000000000000000" pitchFamily="2" charset="2"/>
              <a:buNone/>
            </a:pPr>
            <a:r>
              <a:rPr lang="zh-CN" altLang="en-US"/>
              <a:t>输入输出系统的发展大致可分为四个阶段</a:t>
            </a:r>
            <a:r>
              <a:rPr lang="en-US" altLang="zh-CN"/>
              <a:t>:</a:t>
            </a:r>
            <a:endParaRPr lang="en-US" altLang="zh-CN"/>
          </a:p>
          <a:p>
            <a:pPr eaLnBrk="1" hangingPunct="1"/>
            <a:r>
              <a:rPr lang="zh-CN" altLang="en-US"/>
              <a:t>早期阶段</a:t>
            </a:r>
            <a:endParaRPr lang="zh-CN" altLang="en-US"/>
          </a:p>
          <a:p>
            <a:pPr eaLnBrk="1" hangingPunct="1"/>
            <a:r>
              <a:rPr lang="zh-CN" altLang="en-US"/>
              <a:t>接口模块和</a:t>
            </a:r>
            <a:r>
              <a:rPr lang="en-US" altLang="zh-CN"/>
              <a:t>DMA</a:t>
            </a:r>
            <a:r>
              <a:rPr lang="zh-CN" altLang="en-US"/>
              <a:t>阶段</a:t>
            </a:r>
            <a:endParaRPr lang="zh-CN" altLang="en-US"/>
          </a:p>
          <a:p>
            <a:pPr eaLnBrk="1" hangingPunct="1"/>
            <a:r>
              <a:rPr lang="zh-CN" altLang="en-US"/>
              <a:t>具有通道结构的阶段</a:t>
            </a:r>
            <a:endParaRPr lang="zh-CN" altLang="en-US"/>
          </a:p>
          <a:p>
            <a:pPr eaLnBrk="1" hangingPunct="1"/>
            <a:r>
              <a:rPr lang="zh-CN" altLang="en-US"/>
              <a:t>具有</a:t>
            </a:r>
            <a:r>
              <a:rPr lang="en-US" altLang="zh-CN"/>
              <a:t>I/O</a:t>
            </a:r>
            <a:r>
              <a:rPr lang="zh-CN" altLang="en-US"/>
              <a:t>处理机的阶段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58888" y="404813"/>
            <a:ext cx="7696200" cy="762000"/>
          </a:xfrm>
        </p:spPr>
        <p:txBody>
          <a:bodyPr/>
          <a:lstStyle/>
          <a:p>
            <a:pPr eaLnBrk="1" hangingPunct="1"/>
            <a:r>
              <a:rPr lang="en-US" altLang="zh-CN"/>
              <a:t>DMA</a:t>
            </a:r>
            <a:r>
              <a:rPr lang="zh-CN" altLang="en-US"/>
              <a:t>方式</a:t>
            </a:r>
            <a:endParaRPr lang="zh-CN" altLang="en-US"/>
          </a:p>
        </p:txBody>
      </p:sp>
      <p:sp>
        <p:nvSpPr>
          <p:cNvPr id="34819" name="Rectangle 3"/>
          <p:cNvSpPr>
            <a:spLocks noGrp="1" noChangeArrowheads="1"/>
          </p:cNvSpPr>
          <p:nvPr>
            <p:ph type="body" idx="1"/>
          </p:nvPr>
        </p:nvSpPr>
        <p:spPr>
          <a:xfrm>
            <a:off x="611188" y="1557338"/>
            <a:ext cx="8208962" cy="3600450"/>
          </a:xfrm>
          <a:solidFill>
            <a:schemeClr val="bg1"/>
          </a:solidFill>
          <a:ln>
            <a:solidFill>
              <a:srgbClr val="0000FF"/>
            </a:solidFill>
            <a:miter lim="800000"/>
          </a:ln>
        </p:spPr>
        <p:txBody>
          <a:bodyPr/>
          <a:lstStyle/>
          <a:p>
            <a:pPr eaLnBrk="1" hangingPunct="1">
              <a:lnSpc>
                <a:spcPts val="3600"/>
              </a:lnSpc>
              <a:spcBef>
                <a:spcPts val="600"/>
              </a:spcBef>
              <a:spcAft>
                <a:spcPts val="600"/>
              </a:spcAft>
            </a:pPr>
            <a:r>
              <a:rPr lang="zh-CN" altLang="en-US"/>
              <a:t>若出现</a:t>
            </a:r>
            <a:r>
              <a:rPr lang="en-US" altLang="zh-CN"/>
              <a:t>DMA</a:t>
            </a:r>
            <a:r>
              <a:rPr lang="zh-CN" altLang="en-US"/>
              <a:t>和</a:t>
            </a:r>
            <a:r>
              <a:rPr lang="en-US" altLang="zh-CN"/>
              <a:t>CPU</a:t>
            </a:r>
            <a:r>
              <a:rPr lang="zh-CN" altLang="en-US"/>
              <a:t>同时访问主存，</a:t>
            </a:r>
            <a:r>
              <a:rPr lang="en-US" altLang="zh-CN"/>
              <a:t>CPU</a:t>
            </a:r>
            <a:r>
              <a:rPr lang="zh-CN" altLang="en-US"/>
              <a:t>总是将总线占有权让给</a:t>
            </a:r>
            <a:r>
              <a:rPr lang="en-US" altLang="zh-CN"/>
              <a:t>DMA</a:t>
            </a:r>
            <a:r>
              <a:rPr lang="zh-CN" altLang="en-US"/>
              <a:t>，通常把</a:t>
            </a:r>
            <a:r>
              <a:rPr lang="en-US" altLang="zh-CN"/>
              <a:t>DMA</a:t>
            </a:r>
            <a:r>
              <a:rPr lang="zh-CN" altLang="en-US"/>
              <a:t>的这种占有叫做“窃取”或“挪用”。</a:t>
            </a:r>
            <a:endParaRPr lang="zh-CN" altLang="en-US"/>
          </a:p>
          <a:p>
            <a:pPr eaLnBrk="1" hangingPunct="1">
              <a:lnSpc>
                <a:spcPts val="3600"/>
              </a:lnSpc>
              <a:spcBef>
                <a:spcPts val="600"/>
              </a:spcBef>
              <a:spcAft>
                <a:spcPts val="600"/>
              </a:spcAft>
            </a:pPr>
            <a:r>
              <a:rPr lang="zh-CN" altLang="en-US"/>
              <a:t>窃取的时间一般为一个存储周期，故又把</a:t>
            </a:r>
            <a:r>
              <a:rPr lang="en-US" altLang="zh-CN"/>
              <a:t>DMA</a:t>
            </a:r>
            <a:r>
              <a:rPr lang="zh-CN" altLang="en-US"/>
              <a:t>占用的存取周期叫做“窃取周期”或“挪用周期”。</a:t>
            </a:r>
            <a:endParaRPr lang="en-US" altLang="zh-CN"/>
          </a:p>
          <a:p>
            <a:pPr eaLnBrk="1" hangingPunct="1">
              <a:lnSpc>
                <a:spcPts val="3600"/>
              </a:lnSpc>
              <a:spcBef>
                <a:spcPts val="600"/>
              </a:spcBef>
              <a:spcAft>
                <a:spcPts val="600"/>
              </a:spcAft>
            </a:pPr>
            <a:r>
              <a:rPr lang="zh-CN" altLang="en-US"/>
              <a:t>在</a:t>
            </a:r>
            <a:r>
              <a:rPr lang="en-US" altLang="zh-CN"/>
              <a:t>DMA</a:t>
            </a:r>
            <a:r>
              <a:rPr lang="zh-CN" altLang="en-US"/>
              <a:t>窃取存取周期时，</a:t>
            </a:r>
            <a:r>
              <a:rPr lang="en-US" altLang="zh-CN"/>
              <a:t>CPU</a:t>
            </a:r>
            <a:r>
              <a:rPr lang="zh-CN" altLang="en-US"/>
              <a:t>尚能继续作内部操作。</a:t>
            </a:r>
            <a:endParaRPr lang="zh-CN" altLang="en-US"/>
          </a:p>
        </p:txBody>
      </p:sp>
      <p:sp>
        <p:nvSpPr>
          <p:cNvPr id="36868" name="矩形 4"/>
          <p:cNvSpPr>
            <a:spLocks noChangeArrowheads="1"/>
          </p:cNvSpPr>
          <p:nvPr/>
        </p:nvSpPr>
        <p:spPr bwMode="auto">
          <a:xfrm>
            <a:off x="7926388" y="15716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bg/>
                                          </p:spTgt>
                                        </p:tgtEl>
                                        <p:attrNameLst>
                                          <p:attrName>style.visibility</p:attrName>
                                        </p:attrNameLst>
                                      </p:cBhvr>
                                      <p:to>
                                        <p:strVal val="visible"/>
                                      </p:to>
                                    </p:set>
                                    <p:animEffect transition="in" filter="blinds(horizontal)">
                                      <p:cBhvr>
                                        <p:cTn id="7" dur="500"/>
                                        <p:tgtEl>
                                          <p:spTgt spid="3481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10" dur="500"/>
                                        <p:tgtEl>
                                          <p:spTgt spid="348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5" dur="500"/>
                                        <p:tgtEl>
                                          <p:spTgt spid="3481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20"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411163" y="4273550"/>
            <a:ext cx="8158162" cy="2228850"/>
            <a:chOff x="189" y="2916"/>
            <a:chExt cx="5139" cy="1404"/>
          </a:xfrm>
        </p:grpSpPr>
        <p:sp>
          <p:nvSpPr>
            <p:cNvPr id="38011" name="Line 5"/>
            <p:cNvSpPr>
              <a:spLocks noChangeShapeType="1"/>
            </p:cNvSpPr>
            <p:nvPr/>
          </p:nvSpPr>
          <p:spPr bwMode="auto">
            <a:xfrm>
              <a:off x="717" y="3782"/>
              <a:ext cx="225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2" name="Line 6"/>
            <p:cNvSpPr>
              <a:spLocks noChangeShapeType="1"/>
            </p:cNvSpPr>
            <p:nvPr/>
          </p:nvSpPr>
          <p:spPr bwMode="auto">
            <a:xfrm>
              <a:off x="3077" y="3782"/>
              <a:ext cx="225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3" name="Line 7"/>
            <p:cNvSpPr>
              <a:spLocks noChangeShapeType="1"/>
            </p:cNvSpPr>
            <p:nvPr/>
          </p:nvSpPr>
          <p:spPr bwMode="auto">
            <a:xfrm>
              <a:off x="2973" y="3254"/>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4" name="Line 8"/>
            <p:cNvSpPr>
              <a:spLocks noChangeShapeType="1"/>
            </p:cNvSpPr>
            <p:nvPr/>
          </p:nvSpPr>
          <p:spPr bwMode="auto">
            <a:xfrm>
              <a:off x="3072" y="3254"/>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5" name="Line 9"/>
            <p:cNvSpPr>
              <a:spLocks noChangeShapeType="1"/>
            </p:cNvSpPr>
            <p:nvPr/>
          </p:nvSpPr>
          <p:spPr bwMode="auto">
            <a:xfrm>
              <a:off x="2973" y="3782"/>
              <a:ext cx="0" cy="250"/>
            </a:xfrm>
            <a:prstGeom prst="line">
              <a:avLst/>
            </a:prstGeom>
            <a:noFill/>
            <a:ln w="3810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16" name="Line 10"/>
            <p:cNvSpPr>
              <a:spLocks noChangeShapeType="1"/>
            </p:cNvSpPr>
            <p:nvPr/>
          </p:nvSpPr>
          <p:spPr bwMode="auto">
            <a:xfrm>
              <a:off x="3072" y="3878"/>
              <a:ext cx="0" cy="35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7" name="Line 11"/>
            <p:cNvSpPr>
              <a:spLocks noChangeShapeType="1"/>
            </p:cNvSpPr>
            <p:nvPr/>
          </p:nvSpPr>
          <p:spPr bwMode="auto">
            <a:xfrm>
              <a:off x="717" y="3247"/>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8" name="Text Box 12"/>
            <p:cNvSpPr txBox="1">
              <a:spLocks noChangeArrowheads="1"/>
            </p:cNvSpPr>
            <p:nvPr/>
          </p:nvSpPr>
          <p:spPr bwMode="auto">
            <a:xfrm>
              <a:off x="1507" y="3492"/>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存取周期结束</a:t>
              </a:r>
              <a:endParaRPr kumimoji="1" lang="zh-CN" altLang="en-US" sz="2000">
                <a:latin typeface="Times New Roman" panose="02020603050405020304" pitchFamily="18" charset="0"/>
              </a:endParaRPr>
            </a:p>
          </p:txBody>
        </p:sp>
        <p:sp>
          <p:nvSpPr>
            <p:cNvPr id="38019" name="Line 13"/>
            <p:cNvSpPr>
              <a:spLocks noChangeShapeType="1"/>
            </p:cNvSpPr>
            <p:nvPr/>
          </p:nvSpPr>
          <p:spPr bwMode="auto">
            <a:xfrm>
              <a:off x="2778" y="3638"/>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20" name="Text Box 14"/>
            <p:cNvSpPr txBox="1">
              <a:spLocks noChangeArrowheads="1"/>
            </p:cNvSpPr>
            <p:nvPr/>
          </p:nvSpPr>
          <p:spPr bwMode="auto">
            <a:xfrm>
              <a:off x="1101" y="3254"/>
              <a:ext cx="14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执行现行程序</a:t>
              </a:r>
              <a:endParaRPr kumimoji="1" lang="zh-CN" altLang="en-US" sz="2000">
                <a:latin typeface="Times New Roman" panose="02020603050405020304" pitchFamily="18" charset="0"/>
              </a:endParaRPr>
            </a:p>
          </p:txBody>
        </p:sp>
        <p:sp>
          <p:nvSpPr>
            <p:cNvPr id="38021" name="Line 15"/>
            <p:cNvSpPr>
              <a:spLocks noChangeShapeType="1"/>
            </p:cNvSpPr>
            <p:nvPr/>
          </p:nvSpPr>
          <p:spPr bwMode="auto">
            <a:xfrm rot="10800000">
              <a:off x="717" y="3350"/>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22" name="Line 16"/>
            <p:cNvSpPr>
              <a:spLocks noChangeShapeType="1"/>
            </p:cNvSpPr>
            <p:nvPr/>
          </p:nvSpPr>
          <p:spPr bwMode="auto">
            <a:xfrm>
              <a:off x="2778" y="3350"/>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23" name="Line 17"/>
            <p:cNvSpPr>
              <a:spLocks noChangeShapeType="1"/>
            </p:cNvSpPr>
            <p:nvPr/>
          </p:nvSpPr>
          <p:spPr bwMode="auto">
            <a:xfrm rot="10800000">
              <a:off x="3072" y="3350"/>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24" name="Text Box 18"/>
            <p:cNvSpPr txBox="1">
              <a:spLocks noChangeArrowheads="1"/>
            </p:cNvSpPr>
            <p:nvPr/>
          </p:nvSpPr>
          <p:spPr bwMode="auto">
            <a:xfrm>
              <a:off x="3260" y="3254"/>
              <a:ext cx="14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执行现行程序</a:t>
              </a:r>
              <a:endParaRPr kumimoji="1" lang="zh-CN" altLang="en-US" sz="2000">
                <a:latin typeface="Times New Roman" panose="02020603050405020304" pitchFamily="18" charset="0"/>
              </a:endParaRPr>
            </a:p>
          </p:txBody>
        </p:sp>
        <p:sp>
          <p:nvSpPr>
            <p:cNvPr id="38025" name="Text Box 19"/>
            <p:cNvSpPr txBox="1">
              <a:spLocks noChangeArrowheads="1"/>
            </p:cNvSpPr>
            <p:nvPr/>
          </p:nvSpPr>
          <p:spPr bwMode="auto">
            <a:xfrm>
              <a:off x="2157" y="3782"/>
              <a:ext cx="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DMA</a:t>
              </a:r>
              <a:r>
                <a:rPr kumimoji="1" lang="zh-CN" altLang="en-US" sz="2000">
                  <a:latin typeface="Times New Roman" panose="02020603050405020304" pitchFamily="18" charset="0"/>
                </a:rPr>
                <a:t>请求</a:t>
              </a:r>
              <a:endParaRPr kumimoji="1" lang="zh-CN" altLang="en-US" sz="2000">
                <a:latin typeface="Times New Roman" panose="02020603050405020304" pitchFamily="18" charset="0"/>
              </a:endParaRPr>
            </a:p>
          </p:txBody>
        </p:sp>
        <p:sp>
          <p:nvSpPr>
            <p:cNvPr id="38026" name="Line 20"/>
            <p:cNvSpPr>
              <a:spLocks noChangeShapeType="1"/>
            </p:cNvSpPr>
            <p:nvPr/>
          </p:nvSpPr>
          <p:spPr bwMode="auto">
            <a:xfrm>
              <a:off x="1677" y="3772"/>
              <a:ext cx="0" cy="238"/>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27" name="Text Box 21"/>
            <p:cNvSpPr txBox="1">
              <a:spLocks noChangeArrowheads="1"/>
            </p:cNvSpPr>
            <p:nvPr/>
          </p:nvSpPr>
          <p:spPr bwMode="auto">
            <a:xfrm>
              <a:off x="1009" y="3772"/>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启动</a:t>
              </a:r>
              <a:r>
                <a:rPr kumimoji="1" lang="en-US" altLang="zh-CN" sz="2000">
                  <a:latin typeface="Times New Roman" panose="02020603050405020304" pitchFamily="18" charset="0"/>
                </a:rPr>
                <a:t>I/O</a:t>
              </a:r>
              <a:endParaRPr kumimoji="1" lang="en-US" altLang="zh-CN" sz="2000">
                <a:latin typeface="Times New Roman" panose="02020603050405020304" pitchFamily="18" charset="0"/>
              </a:endParaRPr>
            </a:p>
          </p:txBody>
        </p:sp>
        <p:sp>
          <p:nvSpPr>
            <p:cNvPr id="38028" name="Line 22"/>
            <p:cNvSpPr>
              <a:spLocks noChangeShapeType="1"/>
            </p:cNvSpPr>
            <p:nvPr/>
          </p:nvSpPr>
          <p:spPr bwMode="auto">
            <a:xfrm>
              <a:off x="1677" y="4035"/>
              <a:ext cx="0" cy="17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29" name="Line 23"/>
            <p:cNvSpPr>
              <a:spLocks noChangeShapeType="1"/>
            </p:cNvSpPr>
            <p:nvPr/>
          </p:nvSpPr>
          <p:spPr bwMode="auto">
            <a:xfrm flipH="1">
              <a:off x="1677" y="411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30" name="Text Box 24"/>
            <p:cNvSpPr txBox="1">
              <a:spLocks noChangeArrowheads="1"/>
            </p:cNvSpPr>
            <p:nvPr/>
          </p:nvSpPr>
          <p:spPr bwMode="auto">
            <a:xfrm>
              <a:off x="1969" y="4012"/>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a:t>
              </a:r>
              <a:r>
                <a:rPr kumimoji="1" lang="zh-CN" altLang="en-US" sz="2000">
                  <a:latin typeface="Times New Roman" panose="02020603050405020304" pitchFamily="18" charset="0"/>
                </a:rPr>
                <a:t>准备</a:t>
              </a:r>
              <a:endParaRPr kumimoji="1" lang="zh-CN" altLang="en-US" sz="2000">
                <a:latin typeface="Times New Roman" panose="02020603050405020304" pitchFamily="18" charset="0"/>
              </a:endParaRPr>
            </a:p>
          </p:txBody>
        </p:sp>
        <p:sp>
          <p:nvSpPr>
            <p:cNvPr id="38031" name="Line 25"/>
            <p:cNvSpPr>
              <a:spLocks noChangeShapeType="1"/>
            </p:cNvSpPr>
            <p:nvPr/>
          </p:nvSpPr>
          <p:spPr bwMode="auto">
            <a:xfrm rot="10800000" flipH="1">
              <a:off x="2781" y="411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32" name="Line 26"/>
            <p:cNvSpPr>
              <a:spLocks noChangeShapeType="1"/>
            </p:cNvSpPr>
            <p:nvPr/>
          </p:nvSpPr>
          <p:spPr bwMode="auto">
            <a:xfrm flipH="1">
              <a:off x="3076" y="411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33" name="Text Box 27"/>
            <p:cNvSpPr txBox="1">
              <a:spLocks noChangeArrowheads="1"/>
            </p:cNvSpPr>
            <p:nvPr/>
          </p:nvSpPr>
          <p:spPr bwMode="auto">
            <a:xfrm>
              <a:off x="3220" y="4012"/>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a:t>
              </a:r>
              <a:r>
                <a:rPr kumimoji="1" lang="zh-CN" altLang="en-US" sz="2000">
                  <a:latin typeface="Times New Roman" panose="02020603050405020304" pitchFamily="18" charset="0"/>
                </a:rPr>
                <a:t>准备</a:t>
              </a:r>
              <a:endParaRPr kumimoji="1" lang="zh-CN" altLang="en-US" sz="2000">
                <a:latin typeface="Times New Roman" panose="02020603050405020304" pitchFamily="18" charset="0"/>
              </a:endParaRPr>
            </a:p>
          </p:txBody>
        </p:sp>
        <p:sp>
          <p:nvSpPr>
            <p:cNvPr id="38034" name="Freeform 28"/>
            <p:cNvSpPr/>
            <p:nvPr/>
          </p:nvSpPr>
          <p:spPr bwMode="auto">
            <a:xfrm>
              <a:off x="2541" y="3062"/>
              <a:ext cx="483" cy="202"/>
            </a:xfrm>
            <a:custGeom>
              <a:avLst/>
              <a:gdLst>
                <a:gd name="T0" fmla="*/ 259 w 528"/>
                <a:gd name="T1" fmla="*/ 61 h 240"/>
                <a:gd name="T2" fmla="*/ 236 w 528"/>
                <a:gd name="T3" fmla="*/ 36 h 240"/>
                <a:gd name="T4" fmla="*/ 165 w 528"/>
                <a:gd name="T5" fmla="*/ 12 h 240"/>
                <a:gd name="T6" fmla="*/ 94 w 528"/>
                <a:gd name="T7" fmla="*/ 0 h 240"/>
                <a:gd name="T8" fmla="*/ 0 w 528"/>
                <a:gd name="T9" fmla="*/ 0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528" y="240"/>
                  </a:moveTo>
                  <a:lnTo>
                    <a:pt x="480" y="144"/>
                  </a:lnTo>
                  <a:lnTo>
                    <a:pt x="336" y="48"/>
                  </a:lnTo>
                  <a:lnTo>
                    <a:pt x="192" y="0"/>
                  </a:lnTo>
                  <a:lnTo>
                    <a:pt x="0" y="0"/>
                  </a:lnTo>
                </a:path>
              </a:pathLst>
            </a:custGeom>
            <a:noFill/>
            <a:ln w="28575"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035" name="Text Box 29"/>
            <p:cNvSpPr txBox="1">
              <a:spLocks noChangeArrowheads="1"/>
            </p:cNvSpPr>
            <p:nvPr/>
          </p:nvSpPr>
          <p:spPr bwMode="auto">
            <a:xfrm>
              <a:off x="1485" y="2916"/>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一个存取周期</a:t>
              </a:r>
              <a:endParaRPr kumimoji="1" lang="zh-CN" altLang="en-US" sz="2000">
                <a:latin typeface="Times New Roman" panose="02020603050405020304" pitchFamily="18" charset="0"/>
              </a:endParaRPr>
            </a:p>
          </p:txBody>
        </p:sp>
        <p:sp>
          <p:nvSpPr>
            <p:cNvPr id="38036" name="Freeform 30"/>
            <p:cNvSpPr/>
            <p:nvPr/>
          </p:nvSpPr>
          <p:spPr bwMode="auto">
            <a:xfrm>
              <a:off x="3024" y="4080"/>
              <a:ext cx="960" cy="192"/>
            </a:xfrm>
            <a:custGeom>
              <a:avLst/>
              <a:gdLst>
                <a:gd name="T0" fmla="*/ 0 w 1056"/>
                <a:gd name="T1" fmla="*/ 0 h 192"/>
                <a:gd name="T2" fmla="*/ 0 w 1056"/>
                <a:gd name="T3" fmla="*/ 96 h 192"/>
                <a:gd name="T4" fmla="*/ 23 w 1056"/>
                <a:gd name="T5" fmla="*/ 192 h 192"/>
                <a:gd name="T6" fmla="*/ 403 w 1056"/>
                <a:gd name="T7" fmla="*/ 192 h 192"/>
                <a:gd name="T8" fmla="*/ 493 w 1056"/>
                <a:gd name="T9" fmla="*/ 48 h 192"/>
                <a:gd name="T10" fmla="*/ 0 60000 65536"/>
                <a:gd name="T11" fmla="*/ 0 60000 65536"/>
                <a:gd name="T12" fmla="*/ 0 60000 65536"/>
                <a:gd name="T13" fmla="*/ 0 60000 65536"/>
                <a:gd name="T14" fmla="*/ 0 60000 65536"/>
                <a:gd name="T15" fmla="*/ 0 w 1056"/>
                <a:gd name="T16" fmla="*/ 0 h 192"/>
                <a:gd name="T17" fmla="*/ 1056 w 1056"/>
                <a:gd name="T18" fmla="*/ 192 h 192"/>
              </a:gdLst>
              <a:ahLst/>
              <a:cxnLst>
                <a:cxn ang="T10">
                  <a:pos x="T0" y="T1"/>
                </a:cxn>
                <a:cxn ang="T11">
                  <a:pos x="T2" y="T3"/>
                </a:cxn>
                <a:cxn ang="T12">
                  <a:pos x="T4" y="T5"/>
                </a:cxn>
                <a:cxn ang="T13">
                  <a:pos x="T6" y="T7"/>
                </a:cxn>
                <a:cxn ang="T14">
                  <a:pos x="T8" y="T9"/>
                </a:cxn>
              </a:cxnLst>
              <a:rect l="T15" t="T16" r="T17" b="T18"/>
              <a:pathLst>
                <a:path w="1056" h="192">
                  <a:moveTo>
                    <a:pt x="0" y="0"/>
                  </a:moveTo>
                  <a:lnTo>
                    <a:pt x="0" y="96"/>
                  </a:lnTo>
                  <a:lnTo>
                    <a:pt x="48" y="192"/>
                  </a:lnTo>
                  <a:lnTo>
                    <a:pt x="864" y="192"/>
                  </a:lnTo>
                  <a:lnTo>
                    <a:pt x="1056" y="48"/>
                  </a:lnTo>
                </a:path>
              </a:pathLst>
            </a:custGeom>
            <a:noFill/>
            <a:ln w="19050"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8037" name="Text Box 31"/>
            <p:cNvSpPr txBox="1">
              <a:spLocks noChangeArrowheads="1"/>
            </p:cNvSpPr>
            <p:nvPr/>
          </p:nvSpPr>
          <p:spPr bwMode="auto">
            <a:xfrm>
              <a:off x="3984" y="3878"/>
              <a:ext cx="115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实现</a:t>
              </a:r>
              <a:r>
                <a:rPr kumimoji="1" lang="en-US" altLang="zh-CN" sz="2000">
                  <a:latin typeface="Times New Roman" panose="02020603050405020304" pitchFamily="18" charset="0"/>
                </a:rPr>
                <a:t>I/O</a:t>
              </a:r>
              <a:r>
                <a:rPr kumimoji="1" lang="zh-CN" altLang="en-US" sz="2000">
                  <a:latin typeface="Times New Roman" panose="02020603050405020304" pitchFamily="18" charset="0"/>
                </a:rPr>
                <a:t>与主存</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之间的传送</a:t>
              </a:r>
              <a:endParaRPr kumimoji="1" lang="zh-CN" altLang="en-US" sz="2000">
                <a:latin typeface="Times New Roman" panose="02020603050405020304" pitchFamily="18" charset="0"/>
              </a:endParaRPr>
            </a:p>
          </p:txBody>
        </p:sp>
        <p:sp>
          <p:nvSpPr>
            <p:cNvPr id="38038" name="Text Box 32"/>
            <p:cNvSpPr txBox="1">
              <a:spLocks noChangeArrowheads="1"/>
            </p:cNvSpPr>
            <p:nvPr/>
          </p:nvSpPr>
          <p:spPr bwMode="auto">
            <a:xfrm>
              <a:off x="189" y="3541"/>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000">
                <a:latin typeface="Times New Roman" panose="02020603050405020304" pitchFamily="18" charset="0"/>
              </a:endParaRPr>
            </a:p>
          </p:txBody>
        </p:sp>
        <p:sp>
          <p:nvSpPr>
            <p:cNvPr id="38039" name="Line 33"/>
            <p:cNvSpPr>
              <a:spLocks noChangeShapeType="1"/>
            </p:cNvSpPr>
            <p:nvPr/>
          </p:nvSpPr>
          <p:spPr bwMode="auto">
            <a:xfrm>
              <a:off x="2973" y="4032"/>
              <a:ext cx="0" cy="17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34"/>
          <p:cNvGrpSpPr/>
          <p:nvPr/>
        </p:nvGrpSpPr>
        <p:grpSpPr bwMode="auto">
          <a:xfrm>
            <a:off x="411163" y="404813"/>
            <a:ext cx="8321675" cy="1433512"/>
            <a:chOff x="189" y="479"/>
            <a:chExt cx="5242" cy="903"/>
          </a:xfrm>
        </p:grpSpPr>
        <p:grpSp>
          <p:nvGrpSpPr>
            <p:cNvPr id="37987" name="Group 35"/>
            <p:cNvGrpSpPr/>
            <p:nvPr/>
          </p:nvGrpSpPr>
          <p:grpSpPr bwMode="auto">
            <a:xfrm>
              <a:off x="189" y="479"/>
              <a:ext cx="5242" cy="903"/>
              <a:chOff x="189" y="479"/>
              <a:chExt cx="5242" cy="903"/>
            </a:xfrm>
          </p:grpSpPr>
          <p:sp>
            <p:nvSpPr>
              <p:cNvPr id="37992" name="Text Box 36"/>
              <p:cNvSpPr txBox="1">
                <a:spLocks noChangeArrowheads="1"/>
              </p:cNvSpPr>
              <p:nvPr/>
            </p:nvSpPr>
            <p:spPr bwMode="auto">
              <a:xfrm>
                <a:off x="189" y="662"/>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000">
                  <a:latin typeface="Times New Roman" panose="02020603050405020304" pitchFamily="18" charset="0"/>
                </a:endParaRPr>
              </a:p>
            </p:txBody>
          </p:sp>
          <p:sp>
            <p:nvSpPr>
              <p:cNvPr id="37993" name="Line 37"/>
              <p:cNvSpPr>
                <a:spLocks noChangeShapeType="1"/>
              </p:cNvSpPr>
              <p:nvPr/>
            </p:nvSpPr>
            <p:spPr bwMode="auto">
              <a:xfrm>
                <a:off x="717" y="518"/>
                <a:ext cx="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94" name="Line 38"/>
              <p:cNvSpPr>
                <a:spLocks noChangeShapeType="1"/>
              </p:cNvSpPr>
              <p:nvPr/>
            </p:nvSpPr>
            <p:spPr bwMode="auto">
              <a:xfrm>
                <a:off x="1821" y="518"/>
                <a:ext cx="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95" name="Line 39"/>
              <p:cNvSpPr>
                <a:spLocks noChangeShapeType="1"/>
              </p:cNvSpPr>
              <p:nvPr/>
            </p:nvSpPr>
            <p:spPr bwMode="auto">
              <a:xfrm>
                <a:off x="4461" y="518"/>
                <a:ext cx="0" cy="8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96" name="Line 40"/>
              <p:cNvSpPr>
                <a:spLocks noChangeShapeType="1"/>
              </p:cNvSpPr>
              <p:nvPr/>
            </p:nvSpPr>
            <p:spPr bwMode="auto">
              <a:xfrm flipH="1">
                <a:off x="717" y="710"/>
                <a:ext cx="190"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97" name="Line 41"/>
              <p:cNvSpPr>
                <a:spLocks noChangeShapeType="1"/>
              </p:cNvSpPr>
              <p:nvPr/>
            </p:nvSpPr>
            <p:spPr bwMode="auto">
              <a:xfrm rot="10800000" flipH="1">
                <a:off x="1631" y="710"/>
                <a:ext cx="190"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98" name="Text Box 42"/>
              <p:cNvSpPr txBox="1">
                <a:spLocks noChangeArrowheads="1"/>
              </p:cNvSpPr>
              <p:nvPr/>
            </p:nvSpPr>
            <p:spPr bwMode="auto">
              <a:xfrm>
                <a:off x="883" y="501"/>
                <a:ext cx="78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a:t>
                </a:r>
                <a:r>
                  <a:rPr kumimoji="1" lang="en-US" altLang="zh-CN" sz="900">
                    <a:latin typeface="Times New Roman" panose="02020603050405020304" pitchFamily="18" charset="0"/>
                  </a:rPr>
                  <a:t> </a:t>
                </a:r>
                <a:r>
                  <a:rPr kumimoji="1" lang="zh-CN" altLang="en-US" sz="2000">
                    <a:latin typeface="Times New Roman" panose="02020603050405020304" pitchFamily="18" charset="0"/>
                  </a:rPr>
                  <a:t>执行</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现行程序</a:t>
                </a:r>
                <a:endParaRPr kumimoji="1" lang="zh-CN" altLang="en-US" sz="2000">
                  <a:latin typeface="Times New Roman" panose="02020603050405020304" pitchFamily="18" charset="0"/>
                </a:endParaRPr>
              </a:p>
            </p:txBody>
          </p:sp>
          <p:sp>
            <p:nvSpPr>
              <p:cNvPr id="37999" name="Line 43"/>
              <p:cNvSpPr>
                <a:spLocks noChangeShapeType="1"/>
              </p:cNvSpPr>
              <p:nvPr/>
            </p:nvSpPr>
            <p:spPr bwMode="auto">
              <a:xfrm flipH="1">
                <a:off x="1821" y="710"/>
                <a:ext cx="190"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00" name="Line 44"/>
              <p:cNvSpPr>
                <a:spLocks noChangeShapeType="1"/>
              </p:cNvSpPr>
              <p:nvPr/>
            </p:nvSpPr>
            <p:spPr bwMode="auto">
              <a:xfrm rot="10800000" flipH="1">
                <a:off x="4273" y="710"/>
                <a:ext cx="190"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01" name="Line 45"/>
              <p:cNvSpPr>
                <a:spLocks noChangeShapeType="1"/>
              </p:cNvSpPr>
              <p:nvPr/>
            </p:nvSpPr>
            <p:spPr bwMode="auto">
              <a:xfrm flipH="1">
                <a:off x="4463" y="710"/>
                <a:ext cx="190"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02" name="Text Box 46"/>
              <p:cNvSpPr txBox="1">
                <a:spLocks noChangeArrowheads="1"/>
              </p:cNvSpPr>
              <p:nvPr/>
            </p:nvSpPr>
            <p:spPr bwMode="auto">
              <a:xfrm>
                <a:off x="2051" y="604"/>
                <a:ext cx="21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a:t>
                </a:r>
                <a:r>
                  <a:rPr kumimoji="1" lang="zh-CN" altLang="en-US" sz="2000">
                    <a:latin typeface="Times New Roman" panose="02020603050405020304" pitchFamily="18" charset="0"/>
                  </a:rPr>
                  <a:t>查询等待并传输</a:t>
                </a:r>
                <a:r>
                  <a:rPr kumimoji="1" lang="en-US" altLang="zh-CN" sz="2000">
                    <a:latin typeface="Times New Roman" panose="02020603050405020304" pitchFamily="18" charset="0"/>
                  </a:rPr>
                  <a:t>I/O</a:t>
                </a:r>
                <a:r>
                  <a:rPr kumimoji="1" lang="zh-CN" altLang="en-US" sz="2000">
                    <a:latin typeface="Times New Roman" panose="02020603050405020304" pitchFamily="18" charset="0"/>
                  </a:rPr>
                  <a:t>数据</a:t>
                </a:r>
                <a:endParaRPr kumimoji="1" lang="zh-CN" altLang="en-US" sz="2000">
                  <a:latin typeface="Times New Roman" panose="02020603050405020304" pitchFamily="18" charset="0"/>
                </a:endParaRPr>
              </a:p>
            </p:txBody>
          </p:sp>
          <p:sp>
            <p:nvSpPr>
              <p:cNvPr id="38003" name="Text Box 47"/>
              <p:cNvSpPr txBox="1">
                <a:spLocks noChangeArrowheads="1"/>
              </p:cNvSpPr>
              <p:nvPr/>
            </p:nvSpPr>
            <p:spPr bwMode="auto">
              <a:xfrm>
                <a:off x="4605" y="479"/>
                <a:ext cx="8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en-US" altLang="zh-CN" sz="900">
                    <a:latin typeface="Times New Roman" panose="02020603050405020304" pitchFamily="18" charset="0"/>
                  </a:rPr>
                  <a:t> </a:t>
                </a:r>
                <a:r>
                  <a:rPr kumimoji="1" lang="zh-CN" altLang="en-US" sz="2000">
                    <a:latin typeface="Times New Roman" panose="02020603050405020304" pitchFamily="18" charset="0"/>
                  </a:rPr>
                  <a:t>执行</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现行程序</a:t>
                </a:r>
                <a:endParaRPr kumimoji="1" lang="zh-CN" altLang="en-US" sz="2000">
                  <a:latin typeface="Times New Roman" panose="02020603050405020304" pitchFamily="18" charset="0"/>
                </a:endParaRPr>
              </a:p>
            </p:txBody>
          </p:sp>
          <p:sp>
            <p:nvSpPr>
              <p:cNvPr id="38004" name="Line 48"/>
              <p:cNvSpPr>
                <a:spLocks noChangeShapeType="1"/>
              </p:cNvSpPr>
              <p:nvPr/>
            </p:nvSpPr>
            <p:spPr bwMode="auto">
              <a:xfrm>
                <a:off x="1821" y="950"/>
                <a:ext cx="0" cy="238"/>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005" name="Line 49"/>
              <p:cNvSpPr>
                <a:spLocks noChangeShapeType="1"/>
              </p:cNvSpPr>
              <p:nvPr/>
            </p:nvSpPr>
            <p:spPr bwMode="auto">
              <a:xfrm>
                <a:off x="1821" y="1152"/>
                <a:ext cx="0" cy="13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06" name="Text Box 50"/>
              <p:cNvSpPr txBox="1">
                <a:spLocks noChangeArrowheads="1"/>
              </p:cNvSpPr>
              <p:nvPr/>
            </p:nvSpPr>
            <p:spPr bwMode="auto">
              <a:xfrm>
                <a:off x="1101" y="950"/>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启动</a:t>
                </a:r>
                <a:r>
                  <a:rPr kumimoji="1" lang="en-US" altLang="zh-CN" sz="2000">
                    <a:latin typeface="Times New Roman" panose="02020603050405020304" pitchFamily="18" charset="0"/>
                  </a:rPr>
                  <a:t>I/O</a:t>
                </a:r>
                <a:endParaRPr kumimoji="1" lang="en-US" altLang="zh-CN" sz="2000">
                  <a:latin typeface="Times New Roman" panose="02020603050405020304" pitchFamily="18" charset="0"/>
                </a:endParaRPr>
              </a:p>
            </p:txBody>
          </p:sp>
          <p:grpSp>
            <p:nvGrpSpPr>
              <p:cNvPr id="38007" name="Group 51"/>
              <p:cNvGrpSpPr/>
              <p:nvPr/>
            </p:nvGrpSpPr>
            <p:grpSpPr bwMode="auto">
              <a:xfrm>
                <a:off x="717" y="954"/>
                <a:ext cx="4704" cy="6"/>
                <a:chOff x="336" y="954"/>
                <a:chExt cx="4704" cy="6"/>
              </a:xfrm>
            </p:grpSpPr>
            <p:sp>
              <p:nvSpPr>
                <p:cNvPr id="38008" name="Line 52"/>
                <p:cNvSpPr>
                  <a:spLocks noChangeShapeType="1"/>
                </p:cNvSpPr>
                <p:nvPr/>
              </p:nvSpPr>
              <p:spPr bwMode="auto">
                <a:xfrm>
                  <a:off x="336" y="954"/>
                  <a:ext cx="110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09" name="Line 53"/>
                <p:cNvSpPr>
                  <a:spLocks noChangeShapeType="1"/>
                </p:cNvSpPr>
                <p:nvPr/>
              </p:nvSpPr>
              <p:spPr bwMode="auto">
                <a:xfrm>
                  <a:off x="1440" y="960"/>
                  <a:ext cx="26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8010" name="Line 54"/>
                <p:cNvSpPr>
                  <a:spLocks noChangeShapeType="1"/>
                </p:cNvSpPr>
                <p:nvPr/>
              </p:nvSpPr>
              <p:spPr bwMode="auto">
                <a:xfrm>
                  <a:off x="4080" y="960"/>
                  <a:ext cx="96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7988" name="Group 55"/>
            <p:cNvGrpSpPr/>
            <p:nvPr/>
          </p:nvGrpSpPr>
          <p:grpSpPr bwMode="auto">
            <a:xfrm>
              <a:off x="1821" y="1094"/>
              <a:ext cx="2640" cy="250"/>
              <a:chOff x="1821" y="1094"/>
              <a:chExt cx="2640" cy="250"/>
            </a:xfrm>
          </p:grpSpPr>
          <p:sp>
            <p:nvSpPr>
              <p:cNvPr id="37989" name="Text Box 56"/>
              <p:cNvSpPr txBox="1">
                <a:spLocks noChangeArrowheads="1"/>
              </p:cNvSpPr>
              <p:nvPr/>
            </p:nvSpPr>
            <p:spPr bwMode="auto">
              <a:xfrm>
                <a:off x="2431" y="1094"/>
                <a:ext cx="1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 </a:t>
                </a:r>
                <a:r>
                  <a:rPr kumimoji="1" lang="zh-CN" altLang="en-US" sz="2000">
                    <a:latin typeface="Times New Roman" panose="02020603050405020304" pitchFamily="18" charset="0"/>
                  </a:rPr>
                  <a:t>准备及传送</a:t>
                </a:r>
                <a:endParaRPr kumimoji="1" lang="zh-CN" altLang="en-US" sz="2000">
                  <a:latin typeface="Times New Roman" panose="02020603050405020304" pitchFamily="18" charset="0"/>
                </a:endParaRPr>
              </a:p>
            </p:txBody>
          </p:sp>
          <p:sp>
            <p:nvSpPr>
              <p:cNvPr id="37990" name="Line 57"/>
              <p:cNvSpPr>
                <a:spLocks noChangeShapeType="1"/>
              </p:cNvSpPr>
              <p:nvPr/>
            </p:nvSpPr>
            <p:spPr bwMode="auto">
              <a:xfrm>
                <a:off x="3597" y="1200"/>
                <a:ext cx="864"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91" name="Line 58"/>
              <p:cNvSpPr>
                <a:spLocks noChangeShapeType="1"/>
              </p:cNvSpPr>
              <p:nvPr/>
            </p:nvSpPr>
            <p:spPr bwMode="auto">
              <a:xfrm>
                <a:off x="1821" y="1200"/>
                <a:ext cx="624" cy="0"/>
              </a:xfrm>
              <a:prstGeom prst="line">
                <a:avLst/>
              </a:prstGeom>
              <a:noFill/>
              <a:ln w="19050">
                <a:solidFill>
                  <a:schemeClr val="tx1"/>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7" name="Group 59"/>
          <p:cNvGrpSpPr/>
          <p:nvPr/>
        </p:nvGrpSpPr>
        <p:grpSpPr bwMode="auto">
          <a:xfrm>
            <a:off x="411163" y="1854200"/>
            <a:ext cx="8310562" cy="2530475"/>
            <a:chOff x="189" y="1392"/>
            <a:chExt cx="5235" cy="1594"/>
          </a:xfrm>
        </p:grpSpPr>
        <p:sp>
          <p:nvSpPr>
            <p:cNvPr id="37955" name="Line 60"/>
            <p:cNvSpPr>
              <a:spLocks noChangeShapeType="1"/>
            </p:cNvSpPr>
            <p:nvPr/>
          </p:nvSpPr>
          <p:spPr bwMode="auto">
            <a:xfrm>
              <a:off x="720" y="2071"/>
              <a:ext cx="216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56" name="Line 61"/>
            <p:cNvSpPr>
              <a:spLocks noChangeShapeType="1"/>
            </p:cNvSpPr>
            <p:nvPr/>
          </p:nvSpPr>
          <p:spPr bwMode="auto">
            <a:xfrm>
              <a:off x="2880" y="1543"/>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57" name="Line 62"/>
            <p:cNvSpPr>
              <a:spLocks noChangeShapeType="1"/>
            </p:cNvSpPr>
            <p:nvPr/>
          </p:nvSpPr>
          <p:spPr bwMode="auto">
            <a:xfrm>
              <a:off x="720" y="1536"/>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58" name="Text Box 63"/>
            <p:cNvSpPr txBox="1">
              <a:spLocks noChangeArrowheads="1"/>
            </p:cNvSpPr>
            <p:nvPr/>
          </p:nvSpPr>
          <p:spPr bwMode="auto">
            <a:xfrm>
              <a:off x="1236" y="1781"/>
              <a:ext cx="1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指令执行周期结束</a:t>
              </a:r>
              <a:endParaRPr kumimoji="1" lang="zh-CN" altLang="en-US" sz="2000">
                <a:latin typeface="Times New Roman" panose="02020603050405020304" pitchFamily="18" charset="0"/>
              </a:endParaRPr>
            </a:p>
          </p:txBody>
        </p:sp>
        <p:sp>
          <p:nvSpPr>
            <p:cNvPr id="37959" name="Line 64"/>
            <p:cNvSpPr>
              <a:spLocks noChangeShapeType="1"/>
            </p:cNvSpPr>
            <p:nvPr/>
          </p:nvSpPr>
          <p:spPr bwMode="auto">
            <a:xfrm>
              <a:off x="2685" y="1927"/>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60" name="Text Box 65"/>
            <p:cNvSpPr txBox="1">
              <a:spLocks noChangeArrowheads="1"/>
            </p:cNvSpPr>
            <p:nvPr/>
          </p:nvSpPr>
          <p:spPr bwMode="auto">
            <a:xfrm>
              <a:off x="1056" y="1543"/>
              <a:ext cx="14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执行现行程序</a:t>
              </a:r>
              <a:endParaRPr kumimoji="1" lang="zh-CN" altLang="en-US" sz="2000">
                <a:latin typeface="Times New Roman" panose="02020603050405020304" pitchFamily="18" charset="0"/>
              </a:endParaRPr>
            </a:p>
          </p:txBody>
        </p:sp>
        <p:sp>
          <p:nvSpPr>
            <p:cNvPr id="37961" name="Line 66"/>
            <p:cNvSpPr>
              <a:spLocks noChangeShapeType="1"/>
            </p:cNvSpPr>
            <p:nvPr/>
          </p:nvSpPr>
          <p:spPr bwMode="auto">
            <a:xfrm>
              <a:off x="3168" y="1543"/>
              <a:ext cx="0" cy="53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62" name="Line 67"/>
            <p:cNvSpPr>
              <a:spLocks noChangeShapeType="1"/>
            </p:cNvSpPr>
            <p:nvPr/>
          </p:nvSpPr>
          <p:spPr bwMode="auto">
            <a:xfrm>
              <a:off x="3168" y="2071"/>
              <a:ext cx="225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63" name="Text Box 68"/>
            <p:cNvSpPr txBox="1">
              <a:spLocks noChangeArrowheads="1"/>
            </p:cNvSpPr>
            <p:nvPr/>
          </p:nvSpPr>
          <p:spPr bwMode="auto">
            <a:xfrm>
              <a:off x="3356" y="1543"/>
              <a:ext cx="14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执行现行程序</a:t>
              </a:r>
              <a:endParaRPr kumimoji="1" lang="zh-CN" altLang="en-US" sz="2000">
                <a:latin typeface="Times New Roman" panose="02020603050405020304" pitchFamily="18" charset="0"/>
              </a:endParaRPr>
            </a:p>
          </p:txBody>
        </p:sp>
        <p:sp>
          <p:nvSpPr>
            <p:cNvPr id="37964" name="Line 69"/>
            <p:cNvSpPr>
              <a:spLocks noChangeShapeType="1"/>
            </p:cNvSpPr>
            <p:nvPr/>
          </p:nvSpPr>
          <p:spPr bwMode="auto">
            <a:xfrm flipH="1">
              <a:off x="2736" y="2071"/>
              <a:ext cx="144" cy="336"/>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65" name="Freeform 70"/>
            <p:cNvSpPr/>
            <p:nvPr/>
          </p:nvSpPr>
          <p:spPr bwMode="auto">
            <a:xfrm>
              <a:off x="2736" y="2071"/>
              <a:ext cx="864" cy="336"/>
            </a:xfrm>
            <a:custGeom>
              <a:avLst/>
              <a:gdLst>
                <a:gd name="T0" fmla="*/ 0 w 864"/>
                <a:gd name="T1" fmla="*/ 336 h 336"/>
                <a:gd name="T2" fmla="*/ 864 w 864"/>
                <a:gd name="T3" fmla="*/ 336 h 336"/>
                <a:gd name="T4" fmla="*/ 432 w 864"/>
                <a:gd name="T5" fmla="*/ 0 h 336"/>
                <a:gd name="T6" fmla="*/ 0 60000 65536"/>
                <a:gd name="T7" fmla="*/ 0 60000 65536"/>
                <a:gd name="T8" fmla="*/ 0 60000 65536"/>
                <a:gd name="T9" fmla="*/ 0 w 864"/>
                <a:gd name="T10" fmla="*/ 0 h 336"/>
                <a:gd name="T11" fmla="*/ 864 w 864"/>
                <a:gd name="T12" fmla="*/ 336 h 336"/>
              </a:gdLst>
              <a:ahLst/>
              <a:cxnLst>
                <a:cxn ang="T6">
                  <a:pos x="T0" y="T1"/>
                </a:cxn>
                <a:cxn ang="T7">
                  <a:pos x="T2" y="T3"/>
                </a:cxn>
                <a:cxn ang="T8">
                  <a:pos x="T4" y="T5"/>
                </a:cxn>
              </a:cxnLst>
              <a:rect l="T9" t="T10" r="T11" b="T12"/>
              <a:pathLst>
                <a:path w="864" h="336">
                  <a:moveTo>
                    <a:pt x="0" y="336"/>
                  </a:moveTo>
                  <a:lnTo>
                    <a:pt x="864" y="336"/>
                  </a:lnTo>
                  <a:lnTo>
                    <a:pt x="432" y="0"/>
                  </a:lnTo>
                </a:path>
              </a:pathLst>
            </a:custGeom>
            <a:noFill/>
            <a:ln w="38100"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7966" name="Line 71"/>
            <p:cNvSpPr>
              <a:spLocks noChangeShapeType="1"/>
            </p:cNvSpPr>
            <p:nvPr/>
          </p:nvSpPr>
          <p:spPr bwMode="auto">
            <a:xfrm>
              <a:off x="2736" y="2458"/>
              <a:ext cx="86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67" name="Line 72"/>
            <p:cNvSpPr>
              <a:spLocks noChangeShapeType="1"/>
            </p:cNvSpPr>
            <p:nvPr/>
          </p:nvSpPr>
          <p:spPr bwMode="auto">
            <a:xfrm>
              <a:off x="3600" y="2307"/>
              <a:ext cx="0" cy="29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68" name="Line 73"/>
            <p:cNvSpPr>
              <a:spLocks noChangeShapeType="1"/>
            </p:cNvSpPr>
            <p:nvPr/>
          </p:nvSpPr>
          <p:spPr bwMode="auto">
            <a:xfrm flipV="1">
              <a:off x="2736" y="2069"/>
              <a:ext cx="0" cy="293"/>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69" name="Line 74"/>
            <p:cNvSpPr>
              <a:spLocks noChangeShapeType="1"/>
            </p:cNvSpPr>
            <p:nvPr/>
          </p:nvSpPr>
          <p:spPr bwMode="auto">
            <a:xfrm>
              <a:off x="1628" y="2071"/>
              <a:ext cx="0" cy="238"/>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70" name="Text Box 75"/>
            <p:cNvSpPr txBox="1">
              <a:spLocks noChangeArrowheads="1"/>
            </p:cNvSpPr>
            <p:nvPr/>
          </p:nvSpPr>
          <p:spPr bwMode="auto">
            <a:xfrm>
              <a:off x="960" y="2071"/>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启动</a:t>
              </a:r>
              <a:r>
                <a:rPr kumimoji="1" lang="en-US" altLang="zh-CN" sz="2000">
                  <a:latin typeface="Times New Roman" panose="02020603050405020304" pitchFamily="18" charset="0"/>
                </a:rPr>
                <a:t>I/O</a:t>
              </a:r>
              <a:endParaRPr kumimoji="1" lang="en-US" altLang="zh-CN" sz="2000">
                <a:latin typeface="Times New Roman" panose="02020603050405020304" pitchFamily="18" charset="0"/>
              </a:endParaRPr>
            </a:p>
          </p:txBody>
        </p:sp>
        <p:sp>
          <p:nvSpPr>
            <p:cNvPr id="37971" name="Text Box 76"/>
            <p:cNvSpPr txBox="1">
              <a:spLocks noChangeArrowheads="1"/>
            </p:cNvSpPr>
            <p:nvPr/>
          </p:nvSpPr>
          <p:spPr bwMode="auto">
            <a:xfrm>
              <a:off x="1976" y="2061"/>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中断请求</a:t>
              </a:r>
              <a:endParaRPr kumimoji="1" lang="zh-CN" altLang="en-US" sz="2000">
                <a:latin typeface="Times New Roman" panose="02020603050405020304" pitchFamily="18" charset="0"/>
              </a:endParaRPr>
            </a:p>
          </p:txBody>
        </p:sp>
        <p:sp>
          <p:nvSpPr>
            <p:cNvPr id="37972" name="Line 77"/>
            <p:cNvSpPr>
              <a:spLocks noChangeShapeType="1"/>
            </p:cNvSpPr>
            <p:nvPr/>
          </p:nvSpPr>
          <p:spPr bwMode="auto">
            <a:xfrm flipH="1">
              <a:off x="3600" y="245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73" name="Text Box 78"/>
            <p:cNvSpPr txBox="1">
              <a:spLocks noChangeArrowheads="1"/>
            </p:cNvSpPr>
            <p:nvPr/>
          </p:nvSpPr>
          <p:spPr bwMode="auto">
            <a:xfrm>
              <a:off x="3744" y="2314"/>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a:t>
              </a:r>
              <a:r>
                <a:rPr kumimoji="1" lang="zh-CN" altLang="en-US" sz="2000">
                  <a:latin typeface="Times New Roman" panose="02020603050405020304" pitchFamily="18" charset="0"/>
                </a:rPr>
                <a:t>准备</a:t>
              </a:r>
              <a:endParaRPr kumimoji="1" lang="zh-CN" altLang="en-US" sz="2000">
                <a:latin typeface="Times New Roman" panose="02020603050405020304" pitchFamily="18" charset="0"/>
              </a:endParaRPr>
            </a:p>
          </p:txBody>
        </p:sp>
        <p:sp>
          <p:nvSpPr>
            <p:cNvPr id="37974" name="Line 79"/>
            <p:cNvSpPr>
              <a:spLocks noChangeShapeType="1"/>
            </p:cNvSpPr>
            <p:nvPr/>
          </p:nvSpPr>
          <p:spPr bwMode="auto">
            <a:xfrm>
              <a:off x="1632" y="2352"/>
              <a:ext cx="0" cy="2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75" name="Line 80"/>
            <p:cNvSpPr>
              <a:spLocks noChangeShapeType="1"/>
            </p:cNvSpPr>
            <p:nvPr/>
          </p:nvSpPr>
          <p:spPr bwMode="auto">
            <a:xfrm flipH="1">
              <a:off x="1632" y="246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76" name="Text Box 81"/>
            <p:cNvSpPr txBox="1">
              <a:spLocks noChangeArrowheads="1"/>
            </p:cNvSpPr>
            <p:nvPr/>
          </p:nvSpPr>
          <p:spPr bwMode="auto">
            <a:xfrm>
              <a:off x="1828" y="2362"/>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I/O</a:t>
              </a:r>
              <a:r>
                <a:rPr kumimoji="1" lang="zh-CN" altLang="en-US" sz="2000">
                  <a:latin typeface="Times New Roman" panose="02020603050405020304" pitchFamily="18" charset="0"/>
                </a:rPr>
                <a:t>准备</a:t>
              </a:r>
              <a:endParaRPr kumimoji="1" lang="zh-CN" altLang="en-US" sz="2000">
                <a:latin typeface="Times New Roman" panose="02020603050405020304" pitchFamily="18" charset="0"/>
              </a:endParaRPr>
            </a:p>
          </p:txBody>
        </p:sp>
        <p:sp>
          <p:nvSpPr>
            <p:cNvPr id="37977" name="Line 82"/>
            <p:cNvSpPr>
              <a:spLocks noChangeShapeType="1"/>
            </p:cNvSpPr>
            <p:nvPr/>
          </p:nvSpPr>
          <p:spPr bwMode="auto">
            <a:xfrm rot="10800000" flipH="1">
              <a:off x="2544" y="2468"/>
              <a:ext cx="192"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78" name="Text Box 83"/>
            <p:cNvSpPr txBox="1">
              <a:spLocks noChangeArrowheads="1"/>
            </p:cNvSpPr>
            <p:nvPr/>
          </p:nvSpPr>
          <p:spPr bwMode="auto">
            <a:xfrm>
              <a:off x="2877" y="2544"/>
              <a:ext cx="20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 </a:t>
              </a:r>
              <a:r>
                <a:rPr kumimoji="1" lang="zh-CN" altLang="en-US" sz="2000">
                  <a:latin typeface="Times New Roman" panose="02020603050405020304" pitchFamily="18" charset="0"/>
                </a:rPr>
                <a:t>处理中断服务程序</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实现 </a:t>
              </a:r>
              <a:r>
                <a:rPr kumimoji="1" lang="en-US" altLang="zh-CN" sz="2000">
                  <a:latin typeface="Times New Roman" panose="02020603050405020304" pitchFamily="18" charset="0"/>
                </a:rPr>
                <a:t>I/O </a:t>
              </a:r>
              <a:r>
                <a:rPr kumimoji="1" lang="zh-CN" altLang="en-US" sz="2000">
                  <a:latin typeface="Times New Roman" panose="02020603050405020304" pitchFamily="18" charset="0"/>
                </a:rPr>
                <a:t>与主机之间的传送</a:t>
              </a:r>
              <a:endParaRPr kumimoji="1" lang="zh-CN" altLang="en-US" sz="2000">
                <a:latin typeface="Times New Roman" panose="02020603050405020304" pitchFamily="18" charset="0"/>
              </a:endParaRPr>
            </a:p>
          </p:txBody>
        </p:sp>
        <p:sp>
          <p:nvSpPr>
            <p:cNvPr id="37979" name="Text Box 84"/>
            <p:cNvSpPr txBox="1">
              <a:spLocks noChangeArrowheads="1"/>
            </p:cNvSpPr>
            <p:nvPr/>
          </p:nvSpPr>
          <p:spPr bwMode="auto">
            <a:xfrm>
              <a:off x="2891" y="1392"/>
              <a:ext cx="27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间</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断</a:t>
              </a:r>
              <a:endParaRPr kumimoji="1" lang="zh-CN" altLang="en-US" sz="2000">
                <a:latin typeface="Times New Roman" panose="02020603050405020304" pitchFamily="18" charset="0"/>
              </a:endParaRPr>
            </a:p>
          </p:txBody>
        </p:sp>
        <p:sp>
          <p:nvSpPr>
            <p:cNvPr id="37980" name="Line 85"/>
            <p:cNvSpPr>
              <a:spLocks noChangeShapeType="1"/>
            </p:cNvSpPr>
            <p:nvPr/>
          </p:nvSpPr>
          <p:spPr bwMode="auto">
            <a:xfrm>
              <a:off x="3024" y="1872"/>
              <a:ext cx="0" cy="144"/>
            </a:xfrm>
            <a:prstGeom prst="line">
              <a:avLst/>
            </a:prstGeom>
            <a:noFill/>
            <a:ln w="19050">
              <a:solidFill>
                <a:schemeClr val="tx1"/>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7981" name="Text Box 86"/>
            <p:cNvSpPr txBox="1">
              <a:spLocks noChangeArrowheads="1"/>
            </p:cNvSpPr>
            <p:nvPr/>
          </p:nvSpPr>
          <p:spPr bwMode="auto">
            <a:xfrm>
              <a:off x="189" y="176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000">
                <a:latin typeface="Times New Roman" panose="02020603050405020304" pitchFamily="18" charset="0"/>
              </a:endParaRPr>
            </a:p>
          </p:txBody>
        </p:sp>
        <p:sp>
          <p:nvSpPr>
            <p:cNvPr id="37982" name="Line 87"/>
            <p:cNvSpPr>
              <a:spLocks noChangeShapeType="1"/>
            </p:cNvSpPr>
            <p:nvPr/>
          </p:nvSpPr>
          <p:spPr bwMode="auto">
            <a:xfrm>
              <a:off x="2736" y="2362"/>
              <a:ext cx="0" cy="2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83" name="Line 88"/>
            <p:cNvSpPr>
              <a:spLocks noChangeShapeType="1"/>
            </p:cNvSpPr>
            <p:nvPr/>
          </p:nvSpPr>
          <p:spPr bwMode="auto">
            <a:xfrm rot="10800000">
              <a:off x="717" y="1639"/>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84" name="Line 89"/>
            <p:cNvSpPr>
              <a:spLocks noChangeShapeType="1"/>
            </p:cNvSpPr>
            <p:nvPr/>
          </p:nvSpPr>
          <p:spPr bwMode="auto">
            <a:xfrm>
              <a:off x="2637" y="1639"/>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85" name="Line 90"/>
            <p:cNvSpPr>
              <a:spLocks noChangeShapeType="1"/>
            </p:cNvSpPr>
            <p:nvPr/>
          </p:nvSpPr>
          <p:spPr bwMode="auto">
            <a:xfrm rot="10800000">
              <a:off x="3165" y="1639"/>
              <a:ext cx="195" cy="0"/>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86" name="Line 91"/>
            <p:cNvSpPr>
              <a:spLocks noChangeShapeType="1"/>
            </p:cNvSpPr>
            <p:nvPr/>
          </p:nvSpPr>
          <p:spPr bwMode="auto">
            <a:xfrm flipH="1">
              <a:off x="3168" y="2471"/>
              <a:ext cx="144" cy="14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893" name="Group 92"/>
          <p:cNvGrpSpPr/>
          <p:nvPr/>
        </p:nvGrpSpPr>
        <p:grpSpPr bwMode="auto">
          <a:xfrm>
            <a:off x="1858963" y="1152525"/>
            <a:ext cx="1143000" cy="396875"/>
            <a:chOff x="1101" y="944"/>
            <a:chExt cx="720" cy="250"/>
          </a:xfrm>
        </p:grpSpPr>
        <p:sp>
          <p:nvSpPr>
            <p:cNvPr id="37953" name="Line 93"/>
            <p:cNvSpPr>
              <a:spLocks noChangeShapeType="1"/>
            </p:cNvSpPr>
            <p:nvPr/>
          </p:nvSpPr>
          <p:spPr bwMode="auto">
            <a:xfrm>
              <a:off x="1821" y="944"/>
              <a:ext cx="0" cy="238"/>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54" name="Text Box 94"/>
            <p:cNvSpPr txBox="1">
              <a:spLocks noChangeArrowheads="1"/>
            </p:cNvSpPr>
            <p:nvPr/>
          </p:nvSpPr>
          <p:spPr bwMode="auto">
            <a:xfrm>
              <a:off x="1101" y="944"/>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latin typeface="Times New Roman" panose="02020603050405020304" pitchFamily="18" charset="0"/>
                </a:rPr>
                <a:t>启动</a:t>
              </a:r>
              <a:r>
                <a:rPr kumimoji="1" lang="en-US" altLang="zh-CN" sz="2000">
                  <a:solidFill>
                    <a:schemeClr val="folHlink"/>
                  </a:solidFill>
                  <a:latin typeface="Times New Roman" panose="02020603050405020304" pitchFamily="18" charset="0"/>
                </a:rPr>
                <a:t>I/O</a:t>
              </a:r>
              <a:endParaRPr kumimoji="1" lang="en-US" altLang="zh-CN" sz="2000">
                <a:solidFill>
                  <a:schemeClr val="folHlink"/>
                </a:solidFill>
                <a:latin typeface="Times New Roman" panose="02020603050405020304" pitchFamily="18" charset="0"/>
              </a:endParaRPr>
            </a:p>
          </p:txBody>
        </p:sp>
      </p:grpSp>
      <p:grpSp>
        <p:nvGrpSpPr>
          <p:cNvPr id="37894" name="Group 95"/>
          <p:cNvGrpSpPr/>
          <p:nvPr/>
        </p:nvGrpSpPr>
        <p:grpSpPr bwMode="auto">
          <a:xfrm>
            <a:off x="1635125" y="2922588"/>
            <a:ext cx="1060450" cy="396875"/>
            <a:chOff x="960" y="2065"/>
            <a:chExt cx="668" cy="250"/>
          </a:xfrm>
        </p:grpSpPr>
        <p:sp>
          <p:nvSpPr>
            <p:cNvPr id="37951" name="Line 96"/>
            <p:cNvSpPr>
              <a:spLocks noChangeShapeType="1"/>
            </p:cNvSpPr>
            <p:nvPr/>
          </p:nvSpPr>
          <p:spPr bwMode="auto">
            <a:xfrm>
              <a:off x="1628" y="2065"/>
              <a:ext cx="0" cy="238"/>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52" name="Text Box 97"/>
            <p:cNvSpPr txBox="1">
              <a:spLocks noChangeArrowheads="1"/>
            </p:cNvSpPr>
            <p:nvPr/>
          </p:nvSpPr>
          <p:spPr bwMode="auto">
            <a:xfrm>
              <a:off x="960" y="2065"/>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latin typeface="Times New Roman" panose="02020603050405020304" pitchFamily="18" charset="0"/>
                </a:rPr>
                <a:t>启动</a:t>
              </a:r>
              <a:r>
                <a:rPr kumimoji="1" lang="en-US" altLang="zh-CN" sz="2000">
                  <a:solidFill>
                    <a:schemeClr val="folHlink"/>
                  </a:solidFill>
                  <a:latin typeface="Times New Roman" panose="02020603050405020304" pitchFamily="18" charset="0"/>
                </a:rPr>
                <a:t>I/O</a:t>
              </a:r>
              <a:endParaRPr kumimoji="1" lang="en-US" altLang="zh-CN" sz="2000">
                <a:solidFill>
                  <a:schemeClr val="folHlink"/>
                </a:solidFill>
                <a:latin typeface="Times New Roman" panose="02020603050405020304" pitchFamily="18" charset="0"/>
              </a:endParaRPr>
            </a:p>
          </p:txBody>
        </p:sp>
      </p:grpSp>
      <p:sp>
        <p:nvSpPr>
          <p:cNvPr id="37895" name="Line 98"/>
          <p:cNvSpPr>
            <a:spLocks noChangeShapeType="1"/>
          </p:cNvSpPr>
          <p:nvPr/>
        </p:nvSpPr>
        <p:spPr bwMode="auto">
          <a:xfrm>
            <a:off x="1254125" y="1158875"/>
            <a:ext cx="1752600"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896" name="Line 99"/>
          <p:cNvSpPr>
            <a:spLocks noChangeShapeType="1"/>
          </p:cNvSpPr>
          <p:nvPr/>
        </p:nvSpPr>
        <p:spPr bwMode="auto">
          <a:xfrm>
            <a:off x="7197725" y="1168400"/>
            <a:ext cx="1524000"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897" name="Freeform 100"/>
          <p:cNvSpPr/>
          <p:nvPr/>
        </p:nvSpPr>
        <p:spPr bwMode="auto">
          <a:xfrm>
            <a:off x="1249363" y="2933700"/>
            <a:ext cx="1452562" cy="4763"/>
          </a:xfrm>
          <a:custGeom>
            <a:avLst/>
            <a:gdLst>
              <a:gd name="T0" fmla="*/ 0 w 915"/>
              <a:gd name="T1" fmla="*/ 2147483647 h 3"/>
              <a:gd name="T2" fmla="*/ 2147483647 w 915"/>
              <a:gd name="T3" fmla="*/ 0 h 3"/>
              <a:gd name="T4" fmla="*/ 0 60000 65536"/>
              <a:gd name="T5" fmla="*/ 0 60000 65536"/>
              <a:gd name="T6" fmla="*/ 0 w 915"/>
              <a:gd name="T7" fmla="*/ 0 h 3"/>
              <a:gd name="T8" fmla="*/ 915 w 915"/>
              <a:gd name="T9" fmla="*/ 3 h 3"/>
            </a:gdLst>
            <a:ahLst/>
            <a:cxnLst>
              <a:cxn ang="T4">
                <a:pos x="T0" y="T1"/>
              </a:cxn>
              <a:cxn ang="T5">
                <a:pos x="T2" y="T3"/>
              </a:cxn>
            </a:cxnLst>
            <a:rect l="T6" t="T7" r="T8" b="T9"/>
            <a:pathLst>
              <a:path w="915" h="3">
                <a:moveTo>
                  <a:pt x="0" y="3"/>
                </a:moveTo>
                <a:lnTo>
                  <a:pt x="915"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7898" name="Group 101"/>
          <p:cNvGrpSpPr/>
          <p:nvPr/>
        </p:nvGrpSpPr>
        <p:grpSpPr bwMode="auto">
          <a:xfrm>
            <a:off x="2701925" y="2933700"/>
            <a:ext cx="1752600" cy="865188"/>
            <a:chOff x="1632" y="2067"/>
            <a:chExt cx="1104" cy="545"/>
          </a:xfrm>
        </p:grpSpPr>
        <p:sp>
          <p:nvSpPr>
            <p:cNvPr id="37944" name="Freeform 102"/>
            <p:cNvSpPr/>
            <p:nvPr/>
          </p:nvSpPr>
          <p:spPr bwMode="auto">
            <a:xfrm>
              <a:off x="1632" y="2067"/>
              <a:ext cx="1098" cy="3"/>
            </a:xfrm>
            <a:custGeom>
              <a:avLst/>
              <a:gdLst>
                <a:gd name="T0" fmla="*/ 0 w 1098"/>
                <a:gd name="T1" fmla="*/ 3 h 3"/>
                <a:gd name="T2" fmla="*/ 1098 w 1098"/>
                <a:gd name="T3" fmla="*/ 0 h 3"/>
                <a:gd name="T4" fmla="*/ 0 60000 65536"/>
                <a:gd name="T5" fmla="*/ 0 60000 65536"/>
                <a:gd name="T6" fmla="*/ 0 w 1098"/>
                <a:gd name="T7" fmla="*/ 0 h 3"/>
                <a:gd name="T8" fmla="*/ 1098 w 1098"/>
                <a:gd name="T9" fmla="*/ 3 h 3"/>
              </a:gdLst>
              <a:ahLst/>
              <a:cxnLst>
                <a:cxn ang="T4">
                  <a:pos x="T0" y="T1"/>
                </a:cxn>
                <a:cxn ang="T5">
                  <a:pos x="T2" y="T3"/>
                </a:cxn>
              </a:cxnLst>
              <a:rect l="T6" t="T7" r="T8" b="T9"/>
              <a:pathLst>
                <a:path w="1098" h="3">
                  <a:moveTo>
                    <a:pt x="0" y="3"/>
                  </a:moveTo>
                  <a:lnTo>
                    <a:pt x="1098"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7945" name="Group 103"/>
            <p:cNvGrpSpPr/>
            <p:nvPr/>
          </p:nvGrpSpPr>
          <p:grpSpPr bwMode="auto">
            <a:xfrm>
              <a:off x="1632" y="2352"/>
              <a:ext cx="1104" cy="260"/>
              <a:chOff x="1632" y="2352"/>
              <a:chExt cx="1104" cy="260"/>
            </a:xfrm>
          </p:grpSpPr>
          <p:sp>
            <p:nvSpPr>
              <p:cNvPr id="37946" name="Line 104"/>
              <p:cNvSpPr>
                <a:spLocks noChangeShapeType="1"/>
              </p:cNvSpPr>
              <p:nvPr/>
            </p:nvSpPr>
            <p:spPr bwMode="auto">
              <a:xfrm>
                <a:off x="1632" y="2352"/>
                <a:ext cx="0" cy="247"/>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47" name="Line 105"/>
              <p:cNvSpPr>
                <a:spLocks noChangeShapeType="1"/>
              </p:cNvSpPr>
              <p:nvPr/>
            </p:nvSpPr>
            <p:spPr bwMode="auto">
              <a:xfrm flipH="1">
                <a:off x="1632" y="2468"/>
                <a:ext cx="192" cy="0"/>
              </a:xfrm>
              <a:prstGeom prst="line">
                <a:avLst/>
              </a:prstGeom>
              <a:noFill/>
              <a:ln w="190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48" name="Text Box 106"/>
              <p:cNvSpPr txBox="1">
                <a:spLocks noChangeArrowheads="1"/>
              </p:cNvSpPr>
              <p:nvPr/>
            </p:nvSpPr>
            <p:spPr bwMode="auto">
              <a:xfrm>
                <a:off x="1828" y="2362"/>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latin typeface="Times New Roman" panose="02020603050405020304" pitchFamily="18" charset="0"/>
                  </a:rPr>
                  <a:t>I/O</a:t>
                </a:r>
                <a:r>
                  <a:rPr kumimoji="1" lang="zh-CN" altLang="en-US" sz="2000">
                    <a:solidFill>
                      <a:schemeClr val="folHlink"/>
                    </a:solidFill>
                    <a:latin typeface="Times New Roman" panose="02020603050405020304" pitchFamily="18" charset="0"/>
                  </a:rPr>
                  <a:t>准备</a:t>
                </a:r>
                <a:endParaRPr kumimoji="1" lang="zh-CN" altLang="en-US" sz="2000">
                  <a:solidFill>
                    <a:schemeClr val="folHlink"/>
                  </a:solidFill>
                  <a:latin typeface="Times New Roman" panose="02020603050405020304" pitchFamily="18" charset="0"/>
                </a:endParaRPr>
              </a:p>
            </p:txBody>
          </p:sp>
          <p:sp>
            <p:nvSpPr>
              <p:cNvPr id="37949" name="Line 107"/>
              <p:cNvSpPr>
                <a:spLocks noChangeShapeType="1"/>
              </p:cNvSpPr>
              <p:nvPr/>
            </p:nvSpPr>
            <p:spPr bwMode="auto">
              <a:xfrm rot="10800000" flipH="1">
                <a:off x="2544" y="2468"/>
                <a:ext cx="192" cy="0"/>
              </a:xfrm>
              <a:prstGeom prst="line">
                <a:avLst/>
              </a:prstGeom>
              <a:noFill/>
              <a:ln w="190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50" name="Line 108"/>
              <p:cNvSpPr>
                <a:spLocks noChangeShapeType="1"/>
              </p:cNvSpPr>
              <p:nvPr/>
            </p:nvSpPr>
            <p:spPr bwMode="auto">
              <a:xfrm>
                <a:off x="2736" y="2362"/>
                <a:ext cx="0" cy="247"/>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7899" name="Group 109"/>
          <p:cNvGrpSpPr/>
          <p:nvPr/>
        </p:nvGrpSpPr>
        <p:grpSpPr bwMode="auto">
          <a:xfrm>
            <a:off x="3248025" y="2921000"/>
            <a:ext cx="1206500" cy="477838"/>
            <a:chOff x="1976" y="2055"/>
            <a:chExt cx="760" cy="301"/>
          </a:xfrm>
        </p:grpSpPr>
        <p:sp>
          <p:nvSpPr>
            <p:cNvPr id="37942" name="Line 110"/>
            <p:cNvSpPr>
              <a:spLocks noChangeShapeType="1"/>
            </p:cNvSpPr>
            <p:nvPr/>
          </p:nvSpPr>
          <p:spPr bwMode="auto">
            <a:xfrm flipV="1">
              <a:off x="2736" y="2063"/>
              <a:ext cx="0" cy="293"/>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43" name="Text Box 111"/>
            <p:cNvSpPr txBox="1">
              <a:spLocks noChangeArrowheads="1"/>
            </p:cNvSpPr>
            <p:nvPr/>
          </p:nvSpPr>
          <p:spPr bwMode="auto">
            <a:xfrm>
              <a:off x="1976" y="205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latin typeface="Times New Roman" panose="02020603050405020304" pitchFamily="18" charset="0"/>
                </a:rPr>
                <a:t>中断请求</a:t>
              </a:r>
              <a:endParaRPr kumimoji="1" lang="zh-CN" altLang="en-US" sz="2000">
                <a:solidFill>
                  <a:schemeClr val="folHlink"/>
                </a:solidFill>
                <a:latin typeface="Times New Roman" panose="02020603050405020304" pitchFamily="18" charset="0"/>
              </a:endParaRPr>
            </a:p>
          </p:txBody>
        </p:sp>
      </p:grpSp>
      <p:sp>
        <p:nvSpPr>
          <p:cNvPr id="37900" name="Line 112"/>
          <p:cNvSpPr>
            <a:spLocks noChangeShapeType="1"/>
          </p:cNvSpPr>
          <p:nvPr/>
        </p:nvSpPr>
        <p:spPr bwMode="auto">
          <a:xfrm flipH="1">
            <a:off x="4454525" y="2922588"/>
            <a:ext cx="228600" cy="533400"/>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01" name="Line 113"/>
          <p:cNvSpPr>
            <a:spLocks noChangeShapeType="1"/>
          </p:cNvSpPr>
          <p:nvPr/>
        </p:nvSpPr>
        <p:spPr bwMode="auto">
          <a:xfrm flipH="1" flipV="1">
            <a:off x="5140325" y="2921000"/>
            <a:ext cx="685800" cy="533400"/>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02" name="Line 114"/>
          <p:cNvSpPr>
            <a:spLocks noChangeShapeType="1"/>
          </p:cNvSpPr>
          <p:nvPr/>
        </p:nvSpPr>
        <p:spPr bwMode="auto">
          <a:xfrm>
            <a:off x="5140325" y="2936875"/>
            <a:ext cx="3581400"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03" name="Line 115"/>
          <p:cNvSpPr>
            <a:spLocks noChangeShapeType="1"/>
          </p:cNvSpPr>
          <p:nvPr/>
        </p:nvSpPr>
        <p:spPr bwMode="auto">
          <a:xfrm>
            <a:off x="1254125" y="5649913"/>
            <a:ext cx="1524000"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7904" name="Group 116"/>
          <p:cNvGrpSpPr/>
          <p:nvPr/>
        </p:nvGrpSpPr>
        <p:grpSpPr bwMode="auto">
          <a:xfrm>
            <a:off x="1708150" y="5629275"/>
            <a:ext cx="1069975" cy="403225"/>
            <a:chOff x="1006" y="3770"/>
            <a:chExt cx="674" cy="254"/>
          </a:xfrm>
        </p:grpSpPr>
        <p:sp>
          <p:nvSpPr>
            <p:cNvPr id="37940" name="Line 117"/>
            <p:cNvSpPr>
              <a:spLocks noChangeShapeType="1"/>
            </p:cNvSpPr>
            <p:nvPr/>
          </p:nvSpPr>
          <p:spPr bwMode="auto">
            <a:xfrm>
              <a:off x="1680" y="3770"/>
              <a:ext cx="0" cy="238"/>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41" name="Text Box 118"/>
            <p:cNvSpPr txBox="1">
              <a:spLocks noChangeArrowheads="1"/>
            </p:cNvSpPr>
            <p:nvPr/>
          </p:nvSpPr>
          <p:spPr bwMode="auto">
            <a:xfrm>
              <a:off x="1006" y="3774"/>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latin typeface="Times New Roman" panose="02020603050405020304" pitchFamily="18" charset="0"/>
                </a:rPr>
                <a:t>启动</a:t>
              </a:r>
              <a:r>
                <a:rPr kumimoji="1" lang="en-US" altLang="zh-CN" sz="2000">
                  <a:solidFill>
                    <a:schemeClr val="folHlink"/>
                  </a:solidFill>
                  <a:latin typeface="Times New Roman" panose="02020603050405020304" pitchFamily="18" charset="0"/>
                </a:rPr>
                <a:t>I/O</a:t>
              </a:r>
              <a:endParaRPr kumimoji="1" lang="en-US" altLang="zh-CN" sz="2000">
                <a:solidFill>
                  <a:schemeClr val="folHlink"/>
                </a:solidFill>
                <a:latin typeface="Times New Roman" panose="02020603050405020304" pitchFamily="18" charset="0"/>
              </a:endParaRPr>
            </a:p>
          </p:txBody>
        </p:sp>
      </p:grpSp>
      <p:grpSp>
        <p:nvGrpSpPr>
          <p:cNvPr id="37905" name="Group 119"/>
          <p:cNvGrpSpPr/>
          <p:nvPr/>
        </p:nvGrpSpPr>
        <p:grpSpPr bwMode="auto">
          <a:xfrm>
            <a:off x="4454525" y="3454400"/>
            <a:ext cx="1371600" cy="104775"/>
            <a:chOff x="2736" y="2400"/>
            <a:chExt cx="864" cy="66"/>
          </a:xfrm>
        </p:grpSpPr>
        <p:sp>
          <p:nvSpPr>
            <p:cNvPr id="37938" name="Line 120"/>
            <p:cNvSpPr>
              <a:spLocks noChangeShapeType="1"/>
            </p:cNvSpPr>
            <p:nvPr/>
          </p:nvSpPr>
          <p:spPr bwMode="auto">
            <a:xfrm>
              <a:off x="2736" y="2400"/>
              <a:ext cx="864"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39" name="Line 121"/>
            <p:cNvSpPr>
              <a:spLocks noChangeShapeType="1"/>
            </p:cNvSpPr>
            <p:nvPr/>
          </p:nvSpPr>
          <p:spPr bwMode="auto">
            <a:xfrm>
              <a:off x="2736" y="2466"/>
              <a:ext cx="864"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7906" name="Group 122"/>
          <p:cNvGrpSpPr/>
          <p:nvPr/>
        </p:nvGrpSpPr>
        <p:grpSpPr bwMode="auto">
          <a:xfrm>
            <a:off x="2773363" y="5649913"/>
            <a:ext cx="2062162" cy="760412"/>
            <a:chOff x="1677" y="3783"/>
            <a:chExt cx="1299" cy="479"/>
          </a:xfrm>
        </p:grpSpPr>
        <p:sp>
          <p:nvSpPr>
            <p:cNvPr id="37931" name="Line 123"/>
            <p:cNvSpPr>
              <a:spLocks noChangeShapeType="1"/>
            </p:cNvSpPr>
            <p:nvPr/>
          </p:nvSpPr>
          <p:spPr bwMode="auto">
            <a:xfrm>
              <a:off x="1680" y="3783"/>
              <a:ext cx="1296"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7932" name="Group 124"/>
            <p:cNvGrpSpPr/>
            <p:nvPr/>
          </p:nvGrpSpPr>
          <p:grpSpPr bwMode="auto">
            <a:xfrm>
              <a:off x="1677" y="4012"/>
              <a:ext cx="1296" cy="250"/>
              <a:chOff x="1677" y="4006"/>
              <a:chExt cx="1296" cy="250"/>
            </a:xfrm>
          </p:grpSpPr>
          <p:sp>
            <p:nvSpPr>
              <p:cNvPr id="37933" name="Line 125"/>
              <p:cNvSpPr>
                <a:spLocks noChangeShapeType="1"/>
              </p:cNvSpPr>
              <p:nvPr/>
            </p:nvSpPr>
            <p:spPr bwMode="auto">
              <a:xfrm>
                <a:off x="1677" y="4029"/>
                <a:ext cx="0" cy="179"/>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34" name="Line 126"/>
              <p:cNvSpPr>
                <a:spLocks noChangeShapeType="1"/>
              </p:cNvSpPr>
              <p:nvPr/>
            </p:nvSpPr>
            <p:spPr bwMode="auto">
              <a:xfrm flipH="1">
                <a:off x="1677" y="4112"/>
                <a:ext cx="192" cy="0"/>
              </a:xfrm>
              <a:prstGeom prst="line">
                <a:avLst/>
              </a:prstGeom>
              <a:noFill/>
              <a:ln w="190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35" name="Text Box 127"/>
              <p:cNvSpPr txBox="1">
                <a:spLocks noChangeArrowheads="1"/>
              </p:cNvSpPr>
              <p:nvPr/>
            </p:nvSpPr>
            <p:spPr bwMode="auto">
              <a:xfrm>
                <a:off x="1969" y="4006"/>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latin typeface="Times New Roman" panose="02020603050405020304" pitchFamily="18" charset="0"/>
                  </a:rPr>
                  <a:t>I/O</a:t>
                </a:r>
                <a:r>
                  <a:rPr kumimoji="1" lang="zh-CN" altLang="en-US" sz="2000">
                    <a:solidFill>
                      <a:schemeClr val="folHlink"/>
                    </a:solidFill>
                    <a:latin typeface="Times New Roman" panose="02020603050405020304" pitchFamily="18" charset="0"/>
                  </a:rPr>
                  <a:t>准备</a:t>
                </a:r>
                <a:endParaRPr kumimoji="1" lang="zh-CN" altLang="en-US" sz="2000">
                  <a:solidFill>
                    <a:schemeClr val="folHlink"/>
                  </a:solidFill>
                  <a:latin typeface="Times New Roman" panose="02020603050405020304" pitchFamily="18" charset="0"/>
                </a:endParaRPr>
              </a:p>
            </p:txBody>
          </p:sp>
          <p:sp>
            <p:nvSpPr>
              <p:cNvPr id="37936" name="Line 128"/>
              <p:cNvSpPr>
                <a:spLocks noChangeShapeType="1"/>
              </p:cNvSpPr>
              <p:nvPr/>
            </p:nvSpPr>
            <p:spPr bwMode="auto">
              <a:xfrm rot="10800000" flipH="1">
                <a:off x="2781" y="4112"/>
                <a:ext cx="192" cy="0"/>
              </a:xfrm>
              <a:prstGeom prst="line">
                <a:avLst/>
              </a:prstGeom>
              <a:noFill/>
              <a:ln w="190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37" name="Line 129"/>
              <p:cNvSpPr>
                <a:spLocks noChangeShapeType="1"/>
              </p:cNvSpPr>
              <p:nvPr/>
            </p:nvSpPr>
            <p:spPr bwMode="auto">
              <a:xfrm>
                <a:off x="2973" y="4026"/>
                <a:ext cx="0" cy="179"/>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37907" name="Group 130"/>
          <p:cNvGrpSpPr/>
          <p:nvPr/>
        </p:nvGrpSpPr>
        <p:grpSpPr bwMode="auto">
          <a:xfrm>
            <a:off x="2460625" y="4273550"/>
            <a:ext cx="2519363" cy="1390650"/>
            <a:chOff x="1485" y="2916"/>
            <a:chExt cx="1587" cy="876"/>
          </a:xfrm>
        </p:grpSpPr>
        <p:sp>
          <p:nvSpPr>
            <p:cNvPr id="37927" name="Rectangle 131"/>
            <p:cNvSpPr>
              <a:spLocks noChangeArrowheads="1"/>
            </p:cNvSpPr>
            <p:nvPr/>
          </p:nvSpPr>
          <p:spPr bwMode="auto">
            <a:xfrm>
              <a:off x="2976" y="3264"/>
              <a:ext cx="96" cy="528"/>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928" name="Group 132"/>
            <p:cNvGrpSpPr/>
            <p:nvPr/>
          </p:nvGrpSpPr>
          <p:grpSpPr bwMode="auto">
            <a:xfrm>
              <a:off x="1485" y="2916"/>
              <a:ext cx="1539" cy="348"/>
              <a:chOff x="1485" y="2916"/>
              <a:chExt cx="1539" cy="348"/>
            </a:xfrm>
          </p:grpSpPr>
          <p:sp>
            <p:nvSpPr>
              <p:cNvPr id="37929" name="Freeform 133"/>
              <p:cNvSpPr/>
              <p:nvPr/>
            </p:nvSpPr>
            <p:spPr bwMode="auto">
              <a:xfrm>
                <a:off x="2541" y="3062"/>
                <a:ext cx="483" cy="202"/>
              </a:xfrm>
              <a:custGeom>
                <a:avLst/>
                <a:gdLst>
                  <a:gd name="T0" fmla="*/ 259 w 528"/>
                  <a:gd name="T1" fmla="*/ 61 h 240"/>
                  <a:gd name="T2" fmla="*/ 236 w 528"/>
                  <a:gd name="T3" fmla="*/ 36 h 240"/>
                  <a:gd name="T4" fmla="*/ 165 w 528"/>
                  <a:gd name="T5" fmla="*/ 12 h 240"/>
                  <a:gd name="T6" fmla="*/ 94 w 528"/>
                  <a:gd name="T7" fmla="*/ 0 h 240"/>
                  <a:gd name="T8" fmla="*/ 0 w 528"/>
                  <a:gd name="T9" fmla="*/ 0 h 240"/>
                  <a:gd name="T10" fmla="*/ 0 60000 65536"/>
                  <a:gd name="T11" fmla="*/ 0 60000 65536"/>
                  <a:gd name="T12" fmla="*/ 0 60000 65536"/>
                  <a:gd name="T13" fmla="*/ 0 60000 65536"/>
                  <a:gd name="T14" fmla="*/ 0 60000 65536"/>
                  <a:gd name="T15" fmla="*/ 0 w 528"/>
                  <a:gd name="T16" fmla="*/ 0 h 240"/>
                  <a:gd name="T17" fmla="*/ 528 w 528"/>
                  <a:gd name="T18" fmla="*/ 240 h 240"/>
                </a:gdLst>
                <a:ahLst/>
                <a:cxnLst>
                  <a:cxn ang="T10">
                    <a:pos x="T0" y="T1"/>
                  </a:cxn>
                  <a:cxn ang="T11">
                    <a:pos x="T2" y="T3"/>
                  </a:cxn>
                  <a:cxn ang="T12">
                    <a:pos x="T4" y="T5"/>
                  </a:cxn>
                  <a:cxn ang="T13">
                    <a:pos x="T6" y="T7"/>
                  </a:cxn>
                  <a:cxn ang="T14">
                    <a:pos x="T8" y="T9"/>
                  </a:cxn>
                </a:cxnLst>
                <a:rect l="T15" t="T16" r="T17" b="T18"/>
                <a:pathLst>
                  <a:path w="528" h="240">
                    <a:moveTo>
                      <a:pt x="528" y="240"/>
                    </a:moveTo>
                    <a:lnTo>
                      <a:pt x="480" y="144"/>
                    </a:lnTo>
                    <a:lnTo>
                      <a:pt x="336" y="48"/>
                    </a:lnTo>
                    <a:lnTo>
                      <a:pt x="192" y="0"/>
                    </a:lnTo>
                    <a:lnTo>
                      <a:pt x="0" y="0"/>
                    </a:lnTo>
                  </a:path>
                </a:pathLst>
              </a:custGeom>
              <a:noFill/>
              <a:ln w="28575" cmpd="sng">
                <a:solidFill>
                  <a:schemeClr val="folHlink"/>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7930" name="Text Box 134"/>
              <p:cNvSpPr txBox="1">
                <a:spLocks noChangeArrowheads="1"/>
              </p:cNvSpPr>
              <p:nvPr/>
            </p:nvSpPr>
            <p:spPr bwMode="auto">
              <a:xfrm>
                <a:off x="1485" y="2916"/>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solidFill>
                      <a:schemeClr val="folHlink"/>
                    </a:solidFill>
                    <a:latin typeface="Times New Roman" panose="02020603050405020304" pitchFamily="18" charset="0"/>
                  </a:rPr>
                  <a:t>一个存取周期</a:t>
                </a:r>
                <a:endParaRPr kumimoji="1" lang="zh-CN" altLang="en-US" sz="2000">
                  <a:solidFill>
                    <a:schemeClr val="folHlink"/>
                  </a:solidFill>
                  <a:latin typeface="Times New Roman" panose="02020603050405020304" pitchFamily="18" charset="0"/>
                </a:endParaRPr>
              </a:p>
            </p:txBody>
          </p:sp>
        </p:grpSp>
      </p:grpSp>
      <p:grpSp>
        <p:nvGrpSpPr>
          <p:cNvPr id="37908" name="Group 135"/>
          <p:cNvGrpSpPr/>
          <p:nvPr/>
        </p:nvGrpSpPr>
        <p:grpSpPr bwMode="auto">
          <a:xfrm>
            <a:off x="3535363" y="5648325"/>
            <a:ext cx="1303337" cy="396875"/>
            <a:chOff x="2157" y="3776"/>
            <a:chExt cx="821" cy="250"/>
          </a:xfrm>
        </p:grpSpPr>
        <p:sp>
          <p:nvSpPr>
            <p:cNvPr id="37925" name="Line 136"/>
            <p:cNvSpPr>
              <a:spLocks noChangeShapeType="1"/>
            </p:cNvSpPr>
            <p:nvPr/>
          </p:nvSpPr>
          <p:spPr bwMode="auto">
            <a:xfrm>
              <a:off x="2973" y="3776"/>
              <a:ext cx="0" cy="250"/>
            </a:xfrm>
            <a:prstGeom prst="line">
              <a:avLst/>
            </a:prstGeom>
            <a:noFill/>
            <a:ln w="38100">
              <a:solidFill>
                <a:schemeClr val="folHlink"/>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26" name="Text Box 137"/>
            <p:cNvSpPr txBox="1">
              <a:spLocks noChangeArrowheads="1"/>
            </p:cNvSpPr>
            <p:nvPr/>
          </p:nvSpPr>
          <p:spPr bwMode="auto">
            <a:xfrm>
              <a:off x="2157" y="3776"/>
              <a:ext cx="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latin typeface="Times New Roman" panose="02020603050405020304" pitchFamily="18" charset="0"/>
                </a:rPr>
                <a:t>DMA</a:t>
              </a:r>
              <a:r>
                <a:rPr kumimoji="1" lang="zh-CN" altLang="en-US" sz="2000">
                  <a:solidFill>
                    <a:schemeClr val="folHlink"/>
                  </a:solidFill>
                  <a:latin typeface="Times New Roman" panose="02020603050405020304" pitchFamily="18" charset="0"/>
                </a:rPr>
                <a:t>请求</a:t>
              </a:r>
              <a:endParaRPr kumimoji="1" lang="zh-CN" altLang="en-US" sz="2000">
                <a:solidFill>
                  <a:schemeClr val="folHlink"/>
                </a:solidFill>
                <a:latin typeface="Times New Roman" panose="02020603050405020304" pitchFamily="18" charset="0"/>
              </a:endParaRPr>
            </a:p>
          </p:txBody>
        </p:sp>
      </p:grpSp>
      <p:sp>
        <p:nvSpPr>
          <p:cNvPr id="37909" name="Line 138"/>
          <p:cNvSpPr>
            <a:spLocks noChangeShapeType="1"/>
          </p:cNvSpPr>
          <p:nvPr/>
        </p:nvSpPr>
        <p:spPr bwMode="auto">
          <a:xfrm>
            <a:off x="4987925" y="5649913"/>
            <a:ext cx="3581400" cy="0"/>
          </a:xfrm>
          <a:prstGeom prst="line">
            <a:avLst/>
          </a:prstGeom>
          <a:noFill/>
          <a:ln w="38100">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0" name="Freeform 139"/>
          <p:cNvSpPr/>
          <p:nvPr/>
        </p:nvSpPr>
        <p:spPr bwMode="auto">
          <a:xfrm>
            <a:off x="4445000" y="2933700"/>
            <a:ext cx="233363" cy="1588"/>
          </a:xfrm>
          <a:custGeom>
            <a:avLst/>
            <a:gdLst>
              <a:gd name="T0" fmla="*/ 0 w 147"/>
              <a:gd name="T1" fmla="*/ 0 h 1"/>
              <a:gd name="T2" fmla="*/ 2147483647 w 147"/>
              <a:gd name="T3" fmla="*/ 0 h 1"/>
              <a:gd name="T4" fmla="*/ 0 60000 65536"/>
              <a:gd name="T5" fmla="*/ 0 60000 65536"/>
              <a:gd name="T6" fmla="*/ 0 w 147"/>
              <a:gd name="T7" fmla="*/ 0 h 1"/>
              <a:gd name="T8" fmla="*/ 147 w 147"/>
              <a:gd name="T9" fmla="*/ 1 h 1"/>
            </a:gdLst>
            <a:ahLst/>
            <a:cxnLst>
              <a:cxn ang="T4">
                <a:pos x="T0" y="T1"/>
              </a:cxn>
              <a:cxn ang="T5">
                <a:pos x="T2" y="T3"/>
              </a:cxn>
            </a:cxnLst>
            <a:rect l="T6" t="T7" r="T8" b="T9"/>
            <a:pathLst>
              <a:path w="147" h="1">
                <a:moveTo>
                  <a:pt x="0" y="0"/>
                </a:moveTo>
                <a:lnTo>
                  <a:pt x="14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7911" name="Text Box 140"/>
          <p:cNvSpPr txBox="1">
            <a:spLocks noChangeArrowheads="1"/>
          </p:cNvSpPr>
          <p:nvPr/>
        </p:nvSpPr>
        <p:spPr bwMode="auto">
          <a:xfrm>
            <a:off x="323850" y="631825"/>
            <a:ext cx="695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程序</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查询</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方式</a:t>
            </a:r>
            <a:endParaRPr kumimoji="1" lang="zh-CN" altLang="en-US" sz="2800">
              <a:latin typeface="Times New Roman" panose="02020603050405020304" pitchFamily="18" charset="0"/>
            </a:endParaRPr>
          </a:p>
        </p:txBody>
      </p:sp>
      <p:sp>
        <p:nvSpPr>
          <p:cNvPr id="37912" name="Text Box 141"/>
          <p:cNvSpPr txBox="1">
            <a:spLocks noChangeArrowheads="1"/>
          </p:cNvSpPr>
          <p:nvPr/>
        </p:nvSpPr>
        <p:spPr bwMode="auto">
          <a:xfrm>
            <a:off x="323850" y="2447925"/>
            <a:ext cx="695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程序</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中断</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方式</a:t>
            </a:r>
            <a:endParaRPr kumimoji="1" lang="zh-CN" altLang="en-US" sz="2800">
              <a:latin typeface="Times New Roman" panose="02020603050405020304" pitchFamily="18" charset="0"/>
            </a:endParaRPr>
          </a:p>
        </p:txBody>
      </p:sp>
      <p:sp>
        <p:nvSpPr>
          <p:cNvPr id="37913" name="Text Box 142"/>
          <p:cNvSpPr txBox="1">
            <a:spLocks noChangeArrowheads="1"/>
          </p:cNvSpPr>
          <p:nvPr/>
        </p:nvSpPr>
        <p:spPr bwMode="auto">
          <a:xfrm>
            <a:off x="400050" y="5297488"/>
            <a:ext cx="8556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DMA </a:t>
            </a:r>
            <a:endParaRPr kumimoji="1" lang="en-US" altLang="zh-CN" sz="2000">
              <a:latin typeface="Times New Roman" panose="02020603050405020304" pitchFamily="18" charset="0"/>
            </a:endParaRPr>
          </a:p>
          <a:p>
            <a:pPr eaLnBrk="1" hangingPunct="1"/>
            <a:r>
              <a:rPr kumimoji="1" lang="zh-CN" altLang="en-US" sz="2000">
                <a:latin typeface="Times New Roman" panose="02020603050405020304" pitchFamily="18" charset="0"/>
              </a:rPr>
              <a:t>方式</a:t>
            </a:r>
            <a:endParaRPr kumimoji="1" lang="zh-CN" altLang="en-US" sz="2000">
              <a:latin typeface="Times New Roman" panose="02020603050405020304" pitchFamily="18" charset="0"/>
            </a:endParaRPr>
          </a:p>
        </p:txBody>
      </p:sp>
      <p:grpSp>
        <p:nvGrpSpPr>
          <p:cNvPr id="37914" name="Group 143"/>
          <p:cNvGrpSpPr/>
          <p:nvPr/>
        </p:nvGrpSpPr>
        <p:grpSpPr bwMode="auto">
          <a:xfrm>
            <a:off x="3001963" y="1168400"/>
            <a:ext cx="4195762" cy="685800"/>
            <a:chOff x="1821" y="960"/>
            <a:chExt cx="2643" cy="432"/>
          </a:xfrm>
        </p:grpSpPr>
        <p:grpSp>
          <p:nvGrpSpPr>
            <p:cNvPr id="37917" name="Group 144"/>
            <p:cNvGrpSpPr/>
            <p:nvPr/>
          </p:nvGrpSpPr>
          <p:grpSpPr bwMode="auto">
            <a:xfrm>
              <a:off x="1821" y="960"/>
              <a:ext cx="2643" cy="384"/>
              <a:chOff x="1821" y="960"/>
              <a:chExt cx="2643" cy="384"/>
            </a:xfrm>
          </p:grpSpPr>
          <p:sp>
            <p:nvSpPr>
              <p:cNvPr id="37920" name="Line 145"/>
              <p:cNvSpPr>
                <a:spLocks noChangeShapeType="1"/>
              </p:cNvSpPr>
              <p:nvPr/>
            </p:nvSpPr>
            <p:spPr bwMode="auto">
              <a:xfrm>
                <a:off x="1824" y="960"/>
                <a:ext cx="2640" cy="0"/>
              </a:xfrm>
              <a:prstGeom prst="line">
                <a:avLst/>
              </a:prstGeom>
              <a:noFill/>
              <a:ln w="762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7921" name="Group 146"/>
              <p:cNvGrpSpPr/>
              <p:nvPr/>
            </p:nvGrpSpPr>
            <p:grpSpPr bwMode="auto">
              <a:xfrm>
                <a:off x="1821" y="1094"/>
                <a:ext cx="2640" cy="250"/>
                <a:chOff x="1821" y="1094"/>
                <a:chExt cx="2640" cy="250"/>
              </a:xfrm>
            </p:grpSpPr>
            <p:sp>
              <p:nvSpPr>
                <p:cNvPr id="37922" name="Text Box 147"/>
                <p:cNvSpPr txBox="1">
                  <a:spLocks noChangeArrowheads="1"/>
                </p:cNvSpPr>
                <p:nvPr/>
              </p:nvSpPr>
              <p:spPr bwMode="auto">
                <a:xfrm>
                  <a:off x="2431" y="1094"/>
                  <a:ext cx="11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folHlink"/>
                      </a:solidFill>
                      <a:latin typeface="Times New Roman" panose="02020603050405020304" pitchFamily="18" charset="0"/>
                    </a:rPr>
                    <a:t>I/O </a:t>
                  </a:r>
                  <a:r>
                    <a:rPr kumimoji="1" lang="zh-CN" altLang="en-US" sz="2000">
                      <a:solidFill>
                        <a:schemeClr val="folHlink"/>
                      </a:solidFill>
                      <a:latin typeface="Times New Roman" panose="02020603050405020304" pitchFamily="18" charset="0"/>
                    </a:rPr>
                    <a:t>准备及传送</a:t>
                  </a:r>
                  <a:endParaRPr kumimoji="1" lang="zh-CN" altLang="en-US" sz="2000">
                    <a:solidFill>
                      <a:schemeClr val="folHlink"/>
                    </a:solidFill>
                    <a:latin typeface="Times New Roman" panose="02020603050405020304" pitchFamily="18" charset="0"/>
                  </a:endParaRPr>
                </a:p>
              </p:txBody>
            </p:sp>
            <p:sp>
              <p:nvSpPr>
                <p:cNvPr id="37923" name="Line 148"/>
                <p:cNvSpPr>
                  <a:spLocks noChangeShapeType="1"/>
                </p:cNvSpPr>
                <p:nvPr/>
              </p:nvSpPr>
              <p:spPr bwMode="auto">
                <a:xfrm>
                  <a:off x="3597" y="1200"/>
                  <a:ext cx="864" cy="0"/>
                </a:xfrm>
                <a:prstGeom prst="line">
                  <a:avLst/>
                </a:prstGeom>
                <a:noFill/>
                <a:ln w="190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924" name="Line 149"/>
                <p:cNvSpPr>
                  <a:spLocks noChangeShapeType="1"/>
                </p:cNvSpPr>
                <p:nvPr/>
              </p:nvSpPr>
              <p:spPr bwMode="auto">
                <a:xfrm>
                  <a:off x="1821" y="1200"/>
                  <a:ext cx="624" cy="0"/>
                </a:xfrm>
                <a:prstGeom prst="line">
                  <a:avLst/>
                </a:prstGeom>
                <a:noFill/>
                <a:ln w="19050">
                  <a:solidFill>
                    <a:schemeClr val="folHlink"/>
                  </a:solidFill>
                  <a:round/>
                  <a:head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37918" name="Line 150"/>
            <p:cNvSpPr>
              <a:spLocks noChangeShapeType="1"/>
            </p:cNvSpPr>
            <p:nvPr/>
          </p:nvSpPr>
          <p:spPr bwMode="auto">
            <a:xfrm>
              <a:off x="4464" y="960"/>
              <a:ext cx="0" cy="432"/>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9" name="Line 151"/>
            <p:cNvSpPr>
              <a:spLocks noChangeShapeType="1"/>
            </p:cNvSpPr>
            <p:nvPr/>
          </p:nvSpPr>
          <p:spPr bwMode="auto">
            <a:xfrm>
              <a:off x="1824" y="960"/>
              <a:ext cx="0" cy="432"/>
            </a:xfrm>
            <a:prstGeom prst="line">
              <a:avLst/>
            </a:prstGeom>
            <a:noFill/>
            <a:ln w="190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37916" name="矩形 151"/>
          <p:cNvSpPr>
            <a:spLocks noChangeArrowheads="1"/>
          </p:cNvSpPr>
          <p:nvPr/>
        </p:nvSpPr>
        <p:spPr bwMode="auto">
          <a:xfrm>
            <a:off x="0" y="0"/>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58888" y="476250"/>
            <a:ext cx="6553200" cy="762000"/>
          </a:xfrm>
        </p:spPr>
        <p:txBody>
          <a:bodyPr/>
          <a:lstStyle/>
          <a:p>
            <a:pPr eaLnBrk="1" hangingPunct="1"/>
            <a:r>
              <a:rPr lang="en-US" altLang="zh-CN"/>
              <a:t>5.3 I/O</a:t>
            </a:r>
            <a:r>
              <a:rPr lang="zh-CN" altLang="en-US"/>
              <a:t>接口</a:t>
            </a:r>
            <a:endParaRPr lang="zh-CN" altLang="en-US"/>
          </a:p>
        </p:txBody>
      </p:sp>
      <p:sp>
        <p:nvSpPr>
          <p:cNvPr id="80899" name="Rectangle 3"/>
          <p:cNvSpPr>
            <a:spLocks noGrp="1" noChangeArrowheads="1"/>
          </p:cNvSpPr>
          <p:nvPr>
            <p:ph type="body" idx="1"/>
          </p:nvPr>
        </p:nvSpPr>
        <p:spPr>
          <a:xfrm>
            <a:off x="2514600" y="2667000"/>
            <a:ext cx="4343400" cy="1676400"/>
          </a:xfrm>
        </p:spPr>
        <p:txBody>
          <a:bodyPr/>
          <a:lstStyle/>
          <a:p>
            <a:pPr eaLnBrk="1" hangingPunct="1"/>
            <a:r>
              <a:rPr lang="en-US" altLang="zh-CN">
                <a:hlinkClick r:id="rId1" action="ppaction://hlinksldjump"/>
              </a:rPr>
              <a:t>5.3.1 </a:t>
            </a:r>
            <a:r>
              <a:rPr lang="zh-CN" altLang="en-US">
                <a:hlinkClick r:id="rId1" action="ppaction://hlinksldjump"/>
              </a:rPr>
              <a:t>概述</a:t>
            </a:r>
            <a:endParaRPr lang="zh-CN" altLang="en-US"/>
          </a:p>
          <a:p>
            <a:pPr eaLnBrk="1" hangingPunct="1"/>
            <a:r>
              <a:rPr lang="en-US" altLang="zh-CN">
                <a:hlinkClick r:id="rId2" action="ppaction://hlinksldjump"/>
              </a:rPr>
              <a:t>5.3.2 </a:t>
            </a:r>
            <a:r>
              <a:rPr lang="zh-CN" altLang="en-US">
                <a:hlinkClick r:id="rId2" action="ppaction://hlinksldjump"/>
              </a:rPr>
              <a:t>接口的功能和组成</a:t>
            </a:r>
            <a:endParaRPr lang="zh-CN" altLang="en-US"/>
          </a:p>
          <a:p>
            <a:pPr eaLnBrk="1" hangingPunct="1"/>
            <a:r>
              <a:rPr lang="en-US" altLang="zh-CN">
                <a:hlinkClick r:id="rId3" action="ppaction://hlinksldjump"/>
              </a:rPr>
              <a:t>5.3.3 </a:t>
            </a:r>
            <a:r>
              <a:rPr lang="zh-CN" altLang="en-US">
                <a:hlinkClick r:id="rId3" action="ppaction://hlinksldjump"/>
              </a:rPr>
              <a:t>接口类型</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116013" y="404813"/>
            <a:ext cx="7696200" cy="762000"/>
          </a:xfrm>
        </p:spPr>
        <p:txBody>
          <a:bodyPr/>
          <a:lstStyle/>
          <a:p>
            <a:pPr eaLnBrk="1" hangingPunct="1"/>
            <a:r>
              <a:rPr lang="en-US" altLang="zh-CN"/>
              <a:t>5.3.1 </a:t>
            </a:r>
            <a:r>
              <a:rPr lang="zh-CN" altLang="en-US"/>
              <a:t>概述</a:t>
            </a:r>
            <a:endParaRPr lang="zh-CN" altLang="en-US"/>
          </a:p>
        </p:txBody>
      </p:sp>
      <p:sp>
        <p:nvSpPr>
          <p:cNvPr id="94211" name="Rectangle 3"/>
          <p:cNvSpPr>
            <a:spLocks noGrp="1" noChangeArrowheads="1"/>
          </p:cNvSpPr>
          <p:nvPr>
            <p:ph type="body" idx="1"/>
          </p:nvPr>
        </p:nvSpPr>
        <p:spPr>
          <a:xfrm>
            <a:off x="539750" y="1371600"/>
            <a:ext cx="8070850" cy="2417763"/>
          </a:xfrm>
          <a:solidFill>
            <a:schemeClr val="bg1"/>
          </a:solidFill>
          <a:ln>
            <a:solidFill>
              <a:srgbClr val="2709BB"/>
            </a:solidFill>
            <a:miter lim="800000"/>
          </a:ln>
        </p:spPr>
        <p:txBody>
          <a:bodyPr/>
          <a:lstStyle/>
          <a:p>
            <a:pPr eaLnBrk="1" hangingPunct="1"/>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接口通常是指主机与外部设备之间设置的一个硬件电路及其相应的软件控制。</a:t>
            </a:r>
            <a:endParaRPr lang="en-US" altLang="zh-CN">
              <a:solidFill>
                <a:srgbClr val="C00000"/>
              </a:solidFill>
            </a:endParaRPr>
          </a:p>
          <a:p>
            <a:pPr eaLnBrk="1" hangingPunct="1"/>
            <a:r>
              <a:rPr lang="en-US" altLang="zh-CN">
                <a:solidFill>
                  <a:srgbClr val="C00000"/>
                </a:solidFill>
              </a:rPr>
              <a:t>I/O</a:t>
            </a:r>
            <a:r>
              <a:rPr lang="zh-CN" altLang="en-US">
                <a:solidFill>
                  <a:srgbClr val="C00000"/>
                </a:solidFill>
              </a:rPr>
              <a:t>接口是一组电子电路，由若干专用寄存器和相应的控制逻辑电路构成，是</a:t>
            </a:r>
            <a:r>
              <a:rPr lang="en-US" altLang="zh-CN">
                <a:solidFill>
                  <a:srgbClr val="C00000"/>
                </a:solidFill>
              </a:rPr>
              <a:t>CPU</a:t>
            </a:r>
            <a:r>
              <a:rPr lang="zh-CN" altLang="en-US">
                <a:solidFill>
                  <a:srgbClr val="C00000"/>
                </a:solidFill>
              </a:rPr>
              <a:t>和</a:t>
            </a:r>
            <a:r>
              <a:rPr lang="en-US" altLang="zh-CN">
                <a:solidFill>
                  <a:srgbClr val="C00000"/>
                </a:solidFill>
              </a:rPr>
              <a:t>I/O</a:t>
            </a:r>
            <a:r>
              <a:rPr lang="zh-CN" altLang="en-US">
                <a:solidFill>
                  <a:srgbClr val="C00000"/>
                </a:solidFill>
              </a:rPr>
              <a:t>设备之间交换信息的媒介和桥梁。</a:t>
            </a:r>
            <a:endParaRPr lang="en-US" altLang="zh-CN">
              <a:solidFill>
                <a:srgbClr val="C00000"/>
              </a:solidFill>
            </a:endParaRPr>
          </a:p>
        </p:txBody>
      </p:sp>
      <p:grpSp>
        <p:nvGrpSpPr>
          <p:cNvPr id="2" name="组合 5"/>
          <p:cNvGrpSpPr/>
          <p:nvPr/>
        </p:nvGrpSpPr>
        <p:grpSpPr bwMode="auto">
          <a:xfrm>
            <a:off x="539750" y="4076700"/>
            <a:ext cx="8135938" cy="1944688"/>
            <a:chOff x="0" y="0"/>
            <a:chExt cx="5125" cy="1225"/>
          </a:xfrm>
        </p:grpSpPr>
        <p:grpSp>
          <p:nvGrpSpPr>
            <p:cNvPr id="81926" name="组合 18439"/>
            <p:cNvGrpSpPr/>
            <p:nvPr/>
          </p:nvGrpSpPr>
          <p:grpSpPr bwMode="auto">
            <a:xfrm>
              <a:off x="0" y="0"/>
              <a:ext cx="771" cy="1225"/>
              <a:chOff x="0" y="0"/>
              <a:chExt cx="771" cy="1225"/>
            </a:xfrm>
          </p:grpSpPr>
          <p:sp>
            <p:nvSpPr>
              <p:cNvPr id="81941" name="矩形 18440"/>
              <p:cNvSpPr>
                <a:spLocks noChangeArrowheads="1"/>
              </p:cNvSpPr>
              <p:nvPr/>
            </p:nvSpPr>
            <p:spPr bwMode="auto">
              <a:xfrm>
                <a:off x="0" y="0"/>
                <a:ext cx="771" cy="1225"/>
              </a:xfrm>
              <a:prstGeom prst="rect">
                <a:avLst/>
              </a:prstGeom>
              <a:solidFill>
                <a:srgbClr val="FF9900">
                  <a:alpha val="16862"/>
                </a:srgbClr>
              </a:solidFill>
              <a:ln w="25400">
                <a:solidFill>
                  <a:srgbClr val="FF0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42" name="文本框 18441"/>
              <p:cNvSpPr txBox="1">
                <a:spLocks noChangeArrowheads="1"/>
              </p:cNvSpPr>
              <p:nvPr/>
            </p:nvSpPr>
            <p:spPr bwMode="auto">
              <a:xfrm>
                <a:off x="91" y="454"/>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主机</a:t>
                </a:r>
                <a:endParaRPr lang="zh-CN" altLang="en-US" sz="2600"/>
              </a:p>
            </p:txBody>
          </p:sp>
        </p:grpSp>
        <p:sp>
          <p:nvSpPr>
            <p:cNvPr id="81927" name="左右箭头 18442"/>
            <p:cNvSpPr>
              <a:spLocks noChangeArrowheads="1"/>
            </p:cNvSpPr>
            <p:nvPr/>
          </p:nvSpPr>
          <p:spPr bwMode="auto">
            <a:xfrm>
              <a:off x="771" y="408"/>
              <a:ext cx="862" cy="408"/>
            </a:xfrm>
            <a:prstGeom prst="leftRightArrow">
              <a:avLst>
                <a:gd name="adj1" fmla="val 50000"/>
                <a:gd name="adj2" fmla="val 42206"/>
              </a:avLst>
            </a:prstGeom>
            <a:solidFill>
              <a:srgbClr val="CCFFFF">
                <a:alpha val="29019"/>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81928" name="组合 18443"/>
            <p:cNvGrpSpPr/>
            <p:nvPr/>
          </p:nvGrpSpPr>
          <p:grpSpPr bwMode="auto">
            <a:xfrm>
              <a:off x="1633" y="0"/>
              <a:ext cx="771" cy="1225"/>
              <a:chOff x="0" y="0"/>
              <a:chExt cx="771" cy="1225"/>
            </a:xfrm>
          </p:grpSpPr>
          <p:sp>
            <p:nvSpPr>
              <p:cNvPr id="81939" name="矩形 18444"/>
              <p:cNvSpPr>
                <a:spLocks noChangeArrowheads="1"/>
              </p:cNvSpPr>
              <p:nvPr/>
            </p:nvSpPr>
            <p:spPr bwMode="auto">
              <a:xfrm>
                <a:off x="0" y="0"/>
                <a:ext cx="771" cy="1225"/>
              </a:xfrm>
              <a:prstGeom prst="rect">
                <a:avLst/>
              </a:prstGeom>
              <a:solidFill>
                <a:srgbClr val="99CC00">
                  <a:alpha val="20000"/>
                </a:srgbClr>
              </a:solidFill>
              <a:ln w="25400">
                <a:solidFill>
                  <a:srgbClr val="00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40" name="文本框 18445"/>
              <p:cNvSpPr txBox="1">
                <a:spLocks noChangeArrowheads="1"/>
              </p:cNvSpPr>
              <p:nvPr/>
            </p:nvSpPr>
            <p:spPr bwMode="auto">
              <a:xfrm>
                <a:off x="100" y="318"/>
                <a:ext cx="53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 </a:t>
                </a:r>
                <a:r>
                  <a:rPr lang="en-US" altLang="zh-CN" sz="2600"/>
                  <a:t>I/O</a:t>
                </a:r>
                <a:endParaRPr lang="en-US" altLang="zh-CN" sz="2600"/>
              </a:p>
              <a:p>
                <a:pPr eaLnBrk="1" hangingPunct="1">
                  <a:spcBef>
                    <a:spcPct val="20000"/>
                  </a:spcBef>
                </a:pPr>
                <a:r>
                  <a:rPr lang="zh-CN" altLang="en-US" sz="2600"/>
                  <a:t>接口</a:t>
                </a:r>
                <a:endParaRPr lang="zh-CN" altLang="en-US" sz="2600"/>
              </a:p>
            </p:txBody>
          </p:sp>
        </p:grpSp>
        <p:sp>
          <p:nvSpPr>
            <p:cNvPr id="81929" name="左右箭头 18446"/>
            <p:cNvSpPr>
              <a:spLocks noChangeArrowheads="1"/>
            </p:cNvSpPr>
            <p:nvPr/>
          </p:nvSpPr>
          <p:spPr bwMode="auto">
            <a:xfrm>
              <a:off x="2404" y="408"/>
              <a:ext cx="771" cy="408"/>
            </a:xfrm>
            <a:prstGeom prst="leftRightArrow">
              <a:avLst>
                <a:gd name="adj1" fmla="val 50000"/>
                <a:gd name="adj2" fmla="val 37750"/>
              </a:avLst>
            </a:prstGeom>
            <a:solidFill>
              <a:srgbClr val="CCFFFF">
                <a:alpha val="29019"/>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81930" name="组合 18447"/>
            <p:cNvGrpSpPr/>
            <p:nvPr/>
          </p:nvGrpSpPr>
          <p:grpSpPr bwMode="auto">
            <a:xfrm>
              <a:off x="3175" y="136"/>
              <a:ext cx="726" cy="953"/>
              <a:chOff x="0" y="0"/>
              <a:chExt cx="726" cy="953"/>
            </a:xfrm>
          </p:grpSpPr>
          <p:sp>
            <p:nvSpPr>
              <p:cNvPr id="81937" name="矩形 18448"/>
              <p:cNvSpPr>
                <a:spLocks noChangeArrowheads="1"/>
              </p:cNvSpPr>
              <p:nvPr/>
            </p:nvSpPr>
            <p:spPr bwMode="auto">
              <a:xfrm>
                <a:off x="0" y="0"/>
                <a:ext cx="726" cy="953"/>
              </a:xfrm>
              <a:prstGeom prst="rect">
                <a:avLst/>
              </a:prstGeom>
              <a:solidFill>
                <a:srgbClr val="008080">
                  <a:alpha val="18823"/>
                </a:srgbClr>
              </a:solidFill>
              <a:ln w="25400">
                <a:solidFill>
                  <a:srgbClr val="FF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38" name="文本框 18449"/>
              <p:cNvSpPr txBox="1">
                <a:spLocks noChangeArrowheads="1"/>
              </p:cNvSpPr>
              <p:nvPr/>
            </p:nvSpPr>
            <p:spPr bwMode="auto">
              <a:xfrm>
                <a:off x="45" y="227"/>
                <a:ext cx="647"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200"/>
                  <a:t> 设备</a:t>
                </a:r>
                <a:endParaRPr lang="zh-CN" altLang="en-US" sz="2200"/>
              </a:p>
              <a:p>
                <a:pPr eaLnBrk="1" hangingPunct="1">
                  <a:spcBef>
                    <a:spcPct val="20000"/>
                  </a:spcBef>
                </a:pPr>
                <a:r>
                  <a:rPr lang="zh-CN" altLang="en-US" sz="2200"/>
                  <a:t>控制器</a:t>
                </a:r>
                <a:endParaRPr lang="zh-CN" altLang="en-US" sz="2200"/>
              </a:p>
            </p:txBody>
          </p:sp>
        </p:grpSp>
        <p:grpSp>
          <p:nvGrpSpPr>
            <p:cNvPr id="81931" name="组合 18450"/>
            <p:cNvGrpSpPr/>
            <p:nvPr/>
          </p:nvGrpSpPr>
          <p:grpSpPr bwMode="auto">
            <a:xfrm>
              <a:off x="3901" y="590"/>
              <a:ext cx="363" cy="0"/>
              <a:chOff x="0" y="0"/>
              <a:chExt cx="363" cy="0"/>
            </a:xfrm>
          </p:grpSpPr>
          <p:sp>
            <p:nvSpPr>
              <p:cNvPr id="81935" name="直接连接符 18451"/>
              <p:cNvSpPr>
                <a:spLocks noChangeShapeType="1"/>
              </p:cNvSpPr>
              <p:nvPr/>
            </p:nvSpPr>
            <p:spPr bwMode="auto">
              <a:xfrm>
                <a:off x="0" y="0"/>
                <a:ext cx="363" cy="0"/>
              </a:xfrm>
              <a:prstGeom prst="line">
                <a:avLst/>
              </a:prstGeom>
              <a:noFill/>
              <a:ln w="412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6" name="直接连接符 18452"/>
              <p:cNvSpPr>
                <a:spLocks noChangeShapeType="1"/>
              </p:cNvSpPr>
              <p:nvPr/>
            </p:nvSpPr>
            <p:spPr bwMode="auto">
              <a:xfrm flipH="1">
                <a:off x="0" y="0"/>
                <a:ext cx="272" cy="0"/>
              </a:xfrm>
              <a:prstGeom prst="line">
                <a:avLst/>
              </a:prstGeom>
              <a:noFill/>
              <a:ln w="412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1932" name="组合 18453"/>
            <p:cNvGrpSpPr/>
            <p:nvPr/>
          </p:nvGrpSpPr>
          <p:grpSpPr bwMode="auto">
            <a:xfrm>
              <a:off x="4264" y="136"/>
              <a:ext cx="861" cy="953"/>
              <a:chOff x="0" y="0"/>
              <a:chExt cx="861" cy="953"/>
            </a:xfrm>
          </p:grpSpPr>
          <p:sp>
            <p:nvSpPr>
              <p:cNvPr id="81933" name="矩形 18454"/>
              <p:cNvSpPr>
                <a:spLocks noChangeArrowheads="1"/>
              </p:cNvSpPr>
              <p:nvPr/>
            </p:nvSpPr>
            <p:spPr bwMode="auto">
              <a:xfrm>
                <a:off x="0" y="0"/>
                <a:ext cx="817" cy="953"/>
              </a:xfrm>
              <a:prstGeom prst="rect">
                <a:avLst/>
              </a:prstGeom>
              <a:solidFill>
                <a:srgbClr val="CC99FF">
                  <a:alpha val="12941"/>
                </a:srgbClr>
              </a:solidFill>
              <a:ln w="25400">
                <a:solidFill>
                  <a:srgbClr val="FF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1934" name="文本框 18455"/>
              <p:cNvSpPr txBox="1">
                <a:spLocks noChangeArrowheads="1"/>
              </p:cNvSpPr>
              <p:nvPr/>
            </p:nvSpPr>
            <p:spPr bwMode="auto">
              <a:xfrm>
                <a:off x="49" y="318"/>
                <a:ext cx="81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t>I/O</a:t>
                </a:r>
                <a:r>
                  <a:rPr lang="zh-CN" altLang="en-US" sz="2600"/>
                  <a:t>设备</a:t>
                </a:r>
                <a:endParaRPr lang="zh-CN" altLang="en-US" sz="260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bg/>
                                          </p:spTgt>
                                        </p:tgtEl>
                                        <p:attrNameLst>
                                          <p:attrName>style.visibility</p:attrName>
                                        </p:attrNameLst>
                                      </p:cBhvr>
                                      <p:to>
                                        <p:strVal val="visible"/>
                                      </p:to>
                                    </p:set>
                                    <p:animEffect transition="in" filter="blinds(horizontal)">
                                      <p:cBhvr>
                                        <p:cTn id="7" dur="500"/>
                                        <p:tgtEl>
                                          <p:spTgt spid="942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10" dur="500"/>
                                        <p:tgtEl>
                                          <p:spTgt spid="942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5" dur="500"/>
                                        <p:tgtEl>
                                          <p:spTgt spid="942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plus(in)">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16013" y="476250"/>
            <a:ext cx="7696200" cy="762000"/>
          </a:xfrm>
        </p:spPr>
        <p:txBody>
          <a:bodyPr/>
          <a:lstStyle/>
          <a:p>
            <a:pPr eaLnBrk="1" hangingPunct="1"/>
            <a:r>
              <a:rPr lang="zh-CN" altLang="en-US" sz="4000"/>
              <a:t>主机与外设之间设置接口的理由</a:t>
            </a:r>
            <a:endParaRPr lang="zh-CN" altLang="en-US"/>
          </a:p>
        </p:txBody>
      </p:sp>
      <p:sp>
        <p:nvSpPr>
          <p:cNvPr id="95235" name="Rectangle 3"/>
          <p:cNvSpPr>
            <a:spLocks noGrp="1" noChangeArrowheads="1"/>
          </p:cNvSpPr>
          <p:nvPr>
            <p:ph type="body" idx="1"/>
          </p:nvPr>
        </p:nvSpPr>
        <p:spPr>
          <a:xfrm>
            <a:off x="468313" y="1412875"/>
            <a:ext cx="8351837" cy="4464050"/>
          </a:xfrm>
          <a:solidFill>
            <a:schemeClr val="bg1"/>
          </a:solidFill>
          <a:ln>
            <a:solidFill>
              <a:srgbClr val="2709BB"/>
            </a:solidFill>
            <a:miter lim="800000"/>
          </a:ln>
        </p:spPr>
        <p:txBody>
          <a:bodyPr/>
          <a:lstStyle/>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实现设备的选择</a:t>
            </a:r>
            <a:r>
              <a:rPr lang="zh-CN" altLang="en-US">
                <a:latin typeface="Times New Roman" panose="02020603050405020304" pitchFamily="18" charset="0"/>
              </a:rPr>
              <a:t>：</a:t>
            </a:r>
            <a:r>
              <a:rPr lang="zh-CN" altLang="en-US"/>
              <a:t>一台机器通常配有多台外设，他们各自有其设备号（地址），通过接口可实现设备的选择。</a:t>
            </a:r>
            <a:endParaRPr lang="zh-CN" altLang="en-US"/>
          </a:p>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实现数据缓冲达到速度匹配</a:t>
            </a:r>
            <a:r>
              <a:rPr lang="zh-CN" altLang="en-US">
                <a:latin typeface="Times New Roman" panose="02020603050405020304" pitchFamily="18" charset="0"/>
              </a:rPr>
              <a:t>：</a:t>
            </a:r>
            <a:r>
              <a:rPr lang="zh-CN" altLang="en-US"/>
              <a:t>外部设备种类繁多，速度不一，与</a:t>
            </a:r>
            <a:r>
              <a:rPr lang="en-US" altLang="zh-CN"/>
              <a:t>CPU</a:t>
            </a:r>
            <a:r>
              <a:rPr lang="zh-CN" altLang="en-US"/>
              <a:t>速度相差可能很大，通过接口可实现数据缓冲达到速度匹配。</a:t>
            </a:r>
            <a:endParaRPr lang="zh-CN" altLang="en-US"/>
          </a:p>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实现数据串 </a:t>
            </a:r>
            <a:r>
              <a:rPr lang="en-US" altLang="zh-CN">
                <a:solidFill>
                  <a:srgbClr val="C00000"/>
                </a:solidFill>
                <a:latin typeface="Times New Roman" panose="02020603050405020304" pitchFamily="18" charset="0"/>
              </a:rPr>
              <a:t>-</a:t>
            </a:r>
            <a:r>
              <a:rPr lang="zh-CN" altLang="en-US">
                <a:solidFill>
                  <a:srgbClr val="C00000"/>
                </a:solidFill>
                <a:latin typeface="Times New Roman" panose="02020603050405020304" pitchFamily="18" charset="0"/>
              </a:rPr>
              <a:t>并格式转换</a:t>
            </a:r>
            <a:r>
              <a:rPr lang="zh-CN" altLang="en-US">
                <a:latin typeface="Times New Roman" panose="02020603050405020304" pitchFamily="18" charset="0"/>
              </a:rPr>
              <a:t>：</a:t>
            </a:r>
            <a:r>
              <a:rPr lang="zh-CN" altLang="en-US"/>
              <a:t>有些外部设备可能串行传送数据，而</a:t>
            </a:r>
            <a:r>
              <a:rPr lang="en-US" altLang="zh-CN"/>
              <a:t>CPU</a:t>
            </a:r>
            <a:r>
              <a:rPr lang="zh-CN" altLang="en-US"/>
              <a:t>一般为并行传送，通过接口可实现数据串一并格式的转换。</a:t>
            </a:r>
            <a:endParaRPr lang="zh-CN" altLang="en-US"/>
          </a:p>
        </p:txBody>
      </p:sp>
      <p:sp>
        <p:nvSpPr>
          <p:cNvPr id="82949" name="矩形 5"/>
          <p:cNvSpPr>
            <a:spLocks noChangeArrowheads="1"/>
          </p:cNvSpPr>
          <p:nvPr/>
        </p:nvSpPr>
        <p:spPr bwMode="auto">
          <a:xfrm>
            <a:off x="8051800" y="44450"/>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bg/>
                                          </p:spTgt>
                                        </p:tgtEl>
                                        <p:attrNameLst>
                                          <p:attrName>style.visibility</p:attrName>
                                        </p:attrNameLst>
                                      </p:cBhvr>
                                      <p:to>
                                        <p:strVal val="visible"/>
                                      </p:to>
                                    </p:set>
                                    <p:animEffect transition="in" filter="blinds(horizontal)">
                                      <p:cBhvr>
                                        <p:cTn id="7" dur="500"/>
                                        <p:tgtEl>
                                          <p:spTgt spid="9523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235">
                                            <p:txEl>
                                              <p:pRg st="0" end="0"/>
                                            </p:txEl>
                                          </p:spTgt>
                                        </p:tgtEl>
                                        <p:attrNameLst>
                                          <p:attrName>style.visibility</p:attrName>
                                        </p:attrNameLst>
                                      </p:cBhvr>
                                      <p:to>
                                        <p:strVal val="visible"/>
                                      </p:to>
                                    </p:set>
                                    <p:animEffect transition="in" filter="blinds(horizontal)">
                                      <p:cBhvr>
                                        <p:cTn id="10" dur="500"/>
                                        <p:tgtEl>
                                          <p:spTgt spid="952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5" dur="500"/>
                                        <p:tgtEl>
                                          <p:spTgt spid="9523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20" dur="5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16013" y="476250"/>
            <a:ext cx="7696200" cy="762000"/>
          </a:xfrm>
        </p:spPr>
        <p:txBody>
          <a:bodyPr/>
          <a:lstStyle/>
          <a:p>
            <a:pPr eaLnBrk="1" hangingPunct="1"/>
            <a:r>
              <a:rPr lang="zh-CN" altLang="en-US" sz="4000"/>
              <a:t>主机与外设之间设置接口的理由</a:t>
            </a:r>
            <a:endParaRPr lang="zh-CN" altLang="en-US"/>
          </a:p>
        </p:txBody>
      </p:sp>
      <p:sp>
        <p:nvSpPr>
          <p:cNvPr id="95235" name="Rectangle 3"/>
          <p:cNvSpPr>
            <a:spLocks noGrp="1" noChangeArrowheads="1"/>
          </p:cNvSpPr>
          <p:nvPr>
            <p:ph type="body" idx="1"/>
          </p:nvPr>
        </p:nvSpPr>
        <p:spPr>
          <a:xfrm>
            <a:off x="395288" y="1557338"/>
            <a:ext cx="8353425" cy="4175125"/>
          </a:xfrm>
          <a:solidFill>
            <a:schemeClr val="bg1"/>
          </a:solidFill>
          <a:ln>
            <a:solidFill>
              <a:srgbClr val="2709BB"/>
            </a:solidFill>
            <a:miter lim="800000"/>
          </a:ln>
        </p:spPr>
        <p:txBody>
          <a:bodyPr/>
          <a:lstStyle/>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实现电平转换</a:t>
            </a:r>
            <a:r>
              <a:rPr lang="zh-CN" altLang="en-US">
                <a:latin typeface="Times New Roman" panose="02020603050405020304" pitchFamily="18" charset="0"/>
              </a:rPr>
              <a:t>：</a:t>
            </a:r>
            <a:r>
              <a:rPr lang="zh-CN" altLang="en-US"/>
              <a:t>外部设备的入／出电平可能与</a:t>
            </a:r>
            <a:r>
              <a:rPr lang="en-US" altLang="zh-CN"/>
              <a:t>CPU</a:t>
            </a:r>
            <a:r>
              <a:rPr lang="zh-CN" altLang="en-US"/>
              <a:t>的入／出电平不同，通过接口可实现电平转换。</a:t>
            </a:r>
            <a:endParaRPr lang="zh-CN" altLang="en-US"/>
          </a:p>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传送控制命令</a:t>
            </a:r>
            <a:r>
              <a:rPr lang="zh-CN" altLang="en-US">
                <a:latin typeface="Times New Roman" panose="02020603050405020304" pitchFamily="18" charset="0"/>
              </a:rPr>
              <a:t>：</a:t>
            </a:r>
            <a:r>
              <a:rPr lang="en-US" altLang="zh-CN"/>
              <a:t>CPU</a:t>
            </a:r>
            <a:r>
              <a:rPr lang="zh-CN" altLang="en-US"/>
              <a:t>启动外部设备工作，要向外设发各种控制信号，通过接口可传送控制命令。</a:t>
            </a:r>
            <a:endParaRPr lang="zh-CN" altLang="en-US"/>
          </a:p>
          <a:p>
            <a:pPr eaLnBrk="1" hangingPunct="1">
              <a:lnSpc>
                <a:spcPts val="3600"/>
              </a:lnSpc>
              <a:spcBef>
                <a:spcPts val="600"/>
              </a:spcBef>
              <a:spcAft>
                <a:spcPts val="600"/>
              </a:spcAft>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latin typeface="Times New Roman" panose="02020603050405020304" pitchFamily="18" charset="0"/>
              </a:rPr>
              <a:t>反映设备的状态</a:t>
            </a:r>
            <a:r>
              <a:rPr lang="zh-CN" altLang="en-US">
                <a:latin typeface="Times New Roman" panose="02020603050405020304" pitchFamily="18" charset="0"/>
              </a:rPr>
              <a:t>：</a:t>
            </a:r>
            <a:r>
              <a:rPr lang="zh-CN" altLang="en-US"/>
              <a:t>外部设备需将其工作状态（如“忙” 、“就绪”、“错误” 、“中断请求”等）及时向</a:t>
            </a:r>
            <a:r>
              <a:rPr lang="en-US" altLang="zh-CN"/>
              <a:t>CPU</a:t>
            </a:r>
            <a:r>
              <a:rPr lang="zh-CN" altLang="en-US"/>
              <a:t>报告，通过接口可监视设备的工作状态，并可保存状态信息，供</a:t>
            </a:r>
            <a:r>
              <a:rPr lang="en-US" altLang="zh-CN"/>
              <a:t>CPU</a:t>
            </a:r>
            <a:r>
              <a:rPr lang="zh-CN" altLang="en-US"/>
              <a:t>查询。</a:t>
            </a:r>
            <a:endParaRPr lang="zh-CN" altLang="en-US"/>
          </a:p>
        </p:txBody>
      </p:sp>
      <p:sp>
        <p:nvSpPr>
          <p:cNvPr id="83973" name="矩形 4"/>
          <p:cNvSpPr>
            <a:spLocks noChangeArrowheads="1"/>
          </p:cNvSpPr>
          <p:nvPr/>
        </p:nvSpPr>
        <p:spPr bwMode="auto">
          <a:xfrm>
            <a:off x="8051800" y="44450"/>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bg/>
                                          </p:spTgt>
                                        </p:tgtEl>
                                        <p:attrNameLst>
                                          <p:attrName>style.visibility</p:attrName>
                                        </p:attrNameLst>
                                      </p:cBhvr>
                                      <p:to>
                                        <p:strVal val="visible"/>
                                      </p:to>
                                    </p:set>
                                    <p:animEffect transition="in" filter="blinds(horizontal)">
                                      <p:cBhvr>
                                        <p:cTn id="7" dur="500"/>
                                        <p:tgtEl>
                                          <p:spTgt spid="9523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5235">
                                            <p:txEl>
                                              <p:pRg st="0" end="0"/>
                                            </p:txEl>
                                          </p:spTgt>
                                        </p:tgtEl>
                                        <p:attrNameLst>
                                          <p:attrName>style.visibility</p:attrName>
                                        </p:attrNameLst>
                                      </p:cBhvr>
                                      <p:to>
                                        <p:strVal val="visible"/>
                                      </p:to>
                                    </p:set>
                                    <p:animEffect transition="in" filter="blinds(horizontal)">
                                      <p:cBhvr>
                                        <p:cTn id="10" dur="500"/>
                                        <p:tgtEl>
                                          <p:spTgt spid="952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5235">
                                            <p:txEl>
                                              <p:pRg st="1" end="1"/>
                                            </p:txEl>
                                          </p:spTgt>
                                        </p:tgtEl>
                                        <p:attrNameLst>
                                          <p:attrName>style.visibility</p:attrName>
                                        </p:attrNameLst>
                                      </p:cBhvr>
                                      <p:to>
                                        <p:strVal val="visible"/>
                                      </p:to>
                                    </p:set>
                                    <p:animEffect transition="in" filter="blinds(horizontal)">
                                      <p:cBhvr>
                                        <p:cTn id="15" dur="500"/>
                                        <p:tgtEl>
                                          <p:spTgt spid="9523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5235">
                                            <p:txEl>
                                              <p:pRg st="2" end="2"/>
                                            </p:txEl>
                                          </p:spTgt>
                                        </p:tgtEl>
                                        <p:attrNameLst>
                                          <p:attrName>style.visibility</p:attrName>
                                        </p:attrNameLst>
                                      </p:cBhvr>
                                      <p:to>
                                        <p:strVal val="visible"/>
                                      </p:to>
                                    </p:set>
                                    <p:animEffect transition="in" filter="blinds(horizontal)">
                                      <p:cBhvr>
                                        <p:cTn id="20" dur="5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16013" y="404813"/>
            <a:ext cx="6480175" cy="762000"/>
          </a:xfrm>
        </p:spPr>
        <p:txBody>
          <a:bodyPr/>
          <a:lstStyle/>
          <a:p>
            <a:pPr eaLnBrk="1" hangingPunct="1"/>
            <a:r>
              <a:rPr lang="zh-CN" altLang="en-US"/>
              <a:t>接口与端口</a:t>
            </a:r>
            <a:endParaRPr lang="zh-CN" altLang="en-US"/>
          </a:p>
        </p:txBody>
      </p:sp>
      <p:sp>
        <p:nvSpPr>
          <p:cNvPr id="94211" name="Rectangle 3"/>
          <p:cNvSpPr>
            <a:spLocks noGrp="1" noChangeArrowheads="1"/>
          </p:cNvSpPr>
          <p:nvPr>
            <p:ph type="body" idx="1"/>
          </p:nvPr>
        </p:nvSpPr>
        <p:spPr>
          <a:xfrm>
            <a:off x="827088" y="1412875"/>
            <a:ext cx="7696200" cy="4217988"/>
          </a:xfrm>
          <a:solidFill>
            <a:schemeClr val="bg1"/>
          </a:solidFill>
          <a:ln>
            <a:solidFill>
              <a:srgbClr val="2709BB"/>
            </a:solidFill>
            <a:miter lim="800000"/>
          </a:ln>
        </p:spPr>
        <p:txBody>
          <a:bodyPr/>
          <a:lstStyle/>
          <a:p>
            <a:pPr eaLnBrk="1" hangingPunct="1">
              <a:lnSpc>
                <a:spcPts val="3600"/>
              </a:lnSpc>
              <a:spcBef>
                <a:spcPts val="600"/>
              </a:spcBef>
              <a:spcAft>
                <a:spcPts val="600"/>
              </a:spcAft>
            </a:pPr>
            <a:r>
              <a:rPr lang="zh-CN" altLang="en-US">
                <a:solidFill>
                  <a:srgbClr val="C00000"/>
                </a:solidFill>
              </a:rPr>
              <a:t>接口和端口是两个不同的概念。</a:t>
            </a:r>
            <a:endParaRPr lang="en-US" altLang="zh-CN">
              <a:solidFill>
                <a:srgbClr val="C00000"/>
              </a:solidFill>
            </a:endParaRPr>
          </a:p>
          <a:p>
            <a:pPr eaLnBrk="1" hangingPunct="1">
              <a:lnSpc>
                <a:spcPts val="3600"/>
              </a:lnSpc>
              <a:spcBef>
                <a:spcPts val="600"/>
              </a:spcBef>
              <a:spcAft>
                <a:spcPts val="600"/>
              </a:spcAft>
            </a:pPr>
            <a:r>
              <a:rPr lang="zh-CN" altLang="en-US">
                <a:solidFill>
                  <a:srgbClr val="C00000"/>
                </a:solidFill>
              </a:rPr>
              <a:t>端口是指接口电路中的一些寄存器，这些寄存器分别用来存放数据信息、控制信息和状态信息，相应的就是数据端口、控制端口和状态端口。</a:t>
            </a:r>
            <a:endParaRPr lang="en-US" altLang="zh-CN">
              <a:solidFill>
                <a:srgbClr val="C00000"/>
              </a:solidFill>
            </a:endParaRPr>
          </a:p>
          <a:p>
            <a:pPr eaLnBrk="1" hangingPunct="1">
              <a:lnSpc>
                <a:spcPts val="3600"/>
              </a:lnSpc>
              <a:spcBef>
                <a:spcPts val="600"/>
              </a:spcBef>
              <a:spcAft>
                <a:spcPts val="600"/>
              </a:spcAft>
            </a:pPr>
            <a:r>
              <a:rPr lang="zh-CN" altLang="en-US">
                <a:solidFill>
                  <a:srgbClr val="C00000"/>
                </a:solidFill>
              </a:rPr>
              <a:t>若干个端口加上相应的控制逻辑才能组成接口。</a:t>
            </a:r>
            <a:endParaRPr lang="en-US" altLang="zh-CN">
              <a:solidFill>
                <a:srgbClr val="C00000"/>
              </a:solidFill>
            </a:endParaRPr>
          </a:p>
          <a:p>
            <a:pPr eaLnBrk="1" hangingPunct="1">
              <a:lnSpc>
                <a:spcPts val="3600"/>
              </a:lnSpc>
              <a:spcBef>
                <a:spcPts val="600"/>
              </a:spcBef>
              <a:spcAft>
                <a:spcPts val="600"/>
              </a:spcAft>
            </a:pPr>
            <a:r>
              <a:rPr lang="en-US" altLang="zh-CN">
                <a:solidFill>
                  <a:srgbClr val="C00000"/>
                </a:solidFill>
              </a:rPr>
              <a:t>CPU</a:t>
            </a:r>
            <a:r>
              <a:rPr lang="zh-CN" altLang="en-US">
                <a:solidFill>
                  <a:srgbClr val="C00000"/>
                </a:solidFill>
              </a:rPr>
              <a:t>通过输入指令，从端口读入信息，通过输出指令，可将信息写入到端口中。</a:t>
            </a:r>
            <a:endParaRPr lang="zh-CN" altLang="en-US">
              <a:solidFill>
                <a:srgbClr val="C00000"/>
              </a:solidFill>
            </a:endParaRPr>
          </a:p>
        </p:txBody>
      </p:sp>
      <p:sp>
        <p:nvSpPr>
          <p:cNvPr id="84997" name="矩形 4"/>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211">
                                            <p:bg/>
                                          </p:spTgt>
                                        </p:tgtEl>
                                        <p:attrNameLst>
                                          <p:attrName>style.visibility</p:attrName>
                                        </p:attrNameLst>
                                      </p:cBhvr>
                                      <p:to>
                                        <p:strVal val="visible"/>
                                      </p:to>
                                    </p:set>
                                    <p:animEffect transition="in" filter="blinds(horizontal)">
                                      <p:cBhvr>
                                        <p:cTn id="7" dur="500"/>
                                        <p:tgtEl>
                                          <p:spTgt spid="942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211">
                                            <p:txEl>
                                              <p:pRg st="0" end="0"/>
                                            </p:txEl>
                                          </p:spTgt>
                                        </p:tgtEl>
                                        <p:attrNameLst>
                                          <p:attrName>style.visibility</p:attrName>
                                        </p:attrNameLst>
                                      </p:cBhvr>
                                      <p:to>
                                        <p:strVal val="visible"/>
                                      </p:to>
                                    </p:set>
                                    <p:animEffect transition="in" filter="blinds(horizontal)">
                                      <p:cBhvr>
                                        <p:cTn id="10" dur="500"/>
                                        <p:tgtEl>
                                          <p:spTgt spid="942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15" dur="500"/>
                                        <p:tgtEl>
                                          <p:spTgt spid="942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20" dur="500"/>
                                        <p:tgtEl>
                                          <p:spTgt spid="942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25"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3"/>
          <p:cNvSpPr>
            <a:spLocks noGrp="1"/>
          </p:cNvSpPr>
          <p:nvPr>
            <p:ph type="title"/>
          </p:nvPr>
        </p:nvSpPr>
        <p:spPr>
          <a:xfrm>
            <a:off x="1116013" y="404813"/>
            <a:ext cx="7696200" cy="762000"/>
          </a:xfrm>
        </p:spPr>
        <p:txBody>
          <a:bodyPr/>
          <a:lstStyle/>
          <a:p>
            <a:r>
              <a:rPr lang="en-US" altLang="zh-CN"/>
              <a:t>I/O</a:t>
            </a:r>
            <a:r>
              <a:rPr lang="zh-CN" altLang="en-US"/>
              <a:t>端口编址方式</a:t>
            </a:r>
            <a:endParaRPr lang="zh-CN" altLang="en-US"/>
          </a:p>
        </p:txBody>
      </p:sp>
      <p:sp>
        <p:nvSpPr>
          <p:cNvPr id="8" name="内容占位符 7"/>
          <p:cNvSpPr>
            <a:spLocks noGrp="1"/>
          </p:cNvSpPr>
          <p:nvPr>
            <p:ph idx="1"/>
          </p:nvPr>
        </p:nvSpPr>
        <p:spPr>
          <a:xfrm>
            <a:off x="539750" y="1341438"/>
            <a:ext cx="8075613" cy="4967287"/>
          </a:xfrm>
          <a:solidFill>
            <a:schemeClr val="bg1"/>
          </a:solidFill>
          <a:ln>
            <a:solidFill>
              <a:srgbClr val="2709BB"/>
            </a:solidFill>
            <a:miter lim="800000"/>
          </a:ln>
        </p:spPr>
        <p:txBody>
          <a:bodyPr/>
          <a:lstStyle/>
          <a:p>
            <a:r>
              <a:rPr lang="en-US" altLang="zh-CN">
                <a:cs typeface="Times New Roman" panose="02020603050405020304" pitchFamily="18" charset="0"/>
              </a:rPr>
              <a:t>I/O</a:t>
            </a:r>
            <a:r>
              <a:rPr lang="zh-CN" altLang="en-US">
                <a:cs typeface="Times New Roman" panose="02020603050405020304" pitchFamily="18" charset="0"/>
              </a:rPr>
              <a:t>端口是按地址访问的。</a:t>
            </a:r>
            <a:r>
              <a:rPr lang="en-US" altLang="zh-CN">
                <a:cs typeface="Times New Roman" panose="02020603050405020304" pitchFamily="18" charset="0"/>
              </a:rPr>
              <a:t>I/O</a:t>
            </a:r>
            <a:r>
              <a:rPr lang="zh-CN" altLang="en-US">
                <a:cs typeface="Times New Roman" panose="02020603050405020304" pitchFamily="18" charset="0"/>
              </a:rPr>
              <a:t>端口编址的方法：与主存统一编址、</a:t>
            </a:r>
            <a:r>
              <a:rPr lang="en-US" altLang="zh-CN">
                <a:cs typeface="Times New Roman" panose="02020603050405020304" pitchFamily="18" charset="0"/>
              </a:rPr>
              <a:t>I/O</a:t>
            </a:r>
            <a:r>
              <a:rPr lang="zh-CN" altLang="en-US">
                <a:cs typeface="Times New Roman" panose="02020603050405020304" pitchFamily="18" charset="0"/>
              </a:rPr>
              <a:t>独立编址。</a:t>
            </a:r>
            <a:endParaRPr lang="en-US" altLang="zh-CN">
              <a:cs typeface="Times New Roman" panose="02020603050405020304" pitchFamily="18" charset="0"/>
            </a:endParaRPr>
          </a:p>
          <a:p>
            <a:r>
              <a:rPr lang="zh-CN" altLang="en-US">
                <a:cs typeface="Times New Roman" panose="02020603050405020304" pitchFamily="18" charset="0"/>
              </a:rPr>
              <a:t>与主存统一编址就是在主存地址空间中划出一部分作为</a:t>
            </a:r>
            <a:r>
              <a:rPr lang="en-US" altLang="zh-CN">
                <a:cs typeface="Times New Roman" panose="02020603050405020304" pitchFamily="18" charset="0"/>
              </a:rPr>
              <a:t>I/O</a:t>
            </a:r>
            <a:r>
              <a:rPr lang="zh-CN" altLang="en-US">
                <a:cs typeface="Times New Roman" panose="02020603050405020304" pitchFamily="18" charset="0"/>
              </a:rPr>
              <a:t>端口的地址。可以用访问主存的指令来访问</a:t>
            </a:r>
            <a:r>
              <a:rPr lang="en-US" altLang="zh-CN">
                <a:cs typeface="Times New Roman" panose="02020603050405020304" pitchFamily="18" charset="0"/>
              </a:rPr>
              <a:t>I/O</a:t>
            </a:r>
            <a:r>
              <a:rPr lang="zh-CN" altLang="en-US">
                <a:cs typeface="Times New Roman" panose="02020603050405020304" pitchFamily="18" charset="0"/>
              </a:rPr>
              <a:t>端口，区分访问对象是主存还是</a:t>
            </a:r>
            <a:r>
              <a:rPr lang="en-US" altLang="zh-CN">
                <a:cs typeface="Times New Roman" panose="02020603050405020304" pitchFamily="18" charset="0"/>
              </a:rPr>
              <a:t>I/O</a:t>
            </a:r>
            <a:r>
              <a:rPr lang="zh-CN" altLang="en-US">
                <a:cs typeface="Times New Roman" panose="02020603050405020304" pitchFamily="18" charset="0"/>
              </a:rPr>
              <a:t>，是由地址所处的范围决定的。</a:t>
            </a:r>
            <a:endParaRPr lang="en-US" altLang="zh-CN">
              <a:cs typeface="Times New Roman" panose="02020603050405020304" pitchFamily="18" charset="0"/>
            </a:endParaRPr>
          </a:p>
          <a:p>
            <a:r>
              <a:rPr lang="zh-CN" altLang="en-US">
                <a:cs typeface="Times New Roman" panose="02020603050405020304" pitchFamily="18" charset="0"/>
              </a:rPr>
              <a:t>采用</a:t>
            </a:r>
            <a:r>
              <a:rPr lang="en-US" altLang="zh-CN">
                <a:cs typeface="Times New Roman" panose="02020603050405020304" pitchFamily="18" charset="0"/>
              </a:rPr>
              <a:t>I/O</a:t>
            </a:r>
            <a:r>
              <a:rPr lang="zh-CN" altLang="en-US">
                <a:cs typeface="Times New Roman" panose="02020603050405020304" pitchFamily="18" charset="0"/>
              </a:rPr>
              <a:t>独立编址，需要设置专用的</a:t>
            </a:r>
            <a:r>
              <a:rPr lang="en-US" altLang="zh-CN">
                <a:cs typeface="Times New Roman" panose="02020603050405020304" pitchFamily="18" charset="0"/>
              </a:rPr>
              <a:t>I/O</a:t>
            </a:r>
            <a:r>
              <a:rPr lang="zh-CN" altLang="en-US">
                <a:cs typeface="Times New Roman" panose="02020603050405020304" pitchFamily="18" charset="0"/>
              </a:rPr>
              <a:t>指令，如</a:t>
            </a:r>
            <a:r>
              <a:rPr lang="en-US" altLang="zh-CN">
                <a:cs typeface="Times New Roman" panose="02020603050405020304" pitchFamily="18" charset="0"/>
              </a:rPr>
              <a:t>8086</a:t>
            </a:r>
            <a:r>
              <a:rPr lang="zh-CN" altLang="en-US">
                <a:cs typeface="Times New Roman" panose="02020603050405020304" pitchFamily="18" charset="0"/>
              </a:rPr>
              <a:t>的输入指令</a:t>
            </a:r>
            <a:r>
              <a:rPr lang="en-US" altLang="zh-CN">
                <a:cs typeface="Times New Roman" panose="02020603050405020304" pitchFamily="18" charset="0"/>
              </a:rPr>
              <a:t>IN</a:t>
            </a:r>
            <a:r>
              <a:rPr lang="zh-CN" altLang="en-US">
                <a:cs typeface="Times New Roman" panose="02020603050405020304" pitchFamily="18" charset="0"/>
              </a:rPr>
              <a:t>和输出指令</a:t>
            </a:r>
            <a:r>
              <a:rPr lang="en-US" altLang="zh-CN">
                <a:cs typeface="Times New Roman" panose="02020603050405020304" pitchFamily="18" charset="0"/>
              </a:rPr>
              <a:t>OUT</a:t>
            </a:r>
            <a:r>
              <a:rPr lang="zh-CN" altLang="en-US">
                <a:cs typeface="Times New Roman" panose="02020603050405020304" pitchFamily="18" charset="0"/>
              </a:rPr>
              <a:t>。由于系统中只有一个地址总线，所以处理器需要增加一个</a:t>
            </a:r>
            <a:r>
              <a:rPr lang="en-US" altLang="zh-CN">
                <a:cs typeface="Times New Roman" panose="02020603050405020304" pitchFamily="18" charset="0"/>
              </a:rPr>
              <a:t>IO/M</a:t>
            </a:r>
            <a:r>
              <a:rPr lang="zh-CN" altLang="en-US">
                <a:cs typeface="Times New Roman" panose="02020603050405020304" pitchFamily="18" charset="0"/>
              </a:rPr>
              <a:t>控制信号来区分地址是对主存有效还是对</a:t>
            </a:r>
            <a:r>
              <a:rPr lang="en-US" altLang="zh-CN">
                <a:cs typeface="Times New Roman" panose="02020603050405020304" pitchFamily="18" charset="0"/>
              </a:rPr>
              <a:t>I/O</a:t>
            </a:r>
            <a:r>
              <a:rPr lang="zh-CN" altLang="en-US">
                <a:cs typeface="Times New Roman" panose="02020603050405020304" pitchFamily="18" charset="0"/>
              </a:rPr>
              <a:t>有效。</a:t>
            </a:r>
            <a:endParaRPr lang="zh-CN" altLang="en-US">
              <a:cs typeface="Times New Roman" panose="02020603050405020304" pitchFamily="18" charset="0"/>
            </a:endParaRPr>
          </a:p>
        </p:txBody>
      </p:sp>
      <p:sp>
        <p:nvSpPr>
          <p:cNvPr id="86021" name="矩形 4"/>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5.3.1</a:t>
            </a:r>
            <a:endParaRPr lang="zh-CN" altLang="en-US" sz="2800">
              <a:solidFill>
                <a:srgbClr val="C00000"/>
              </a:solidFill>
            </a:endParaRPr>
          </a:p>
        </p:txBody>
      </p:sp>
      <p:cxnSp>
        <p:nvCxnSpPr>
          <p:cNvPr id="7" name="直接连接符 6"/>
          <p:cNvCxnSpPr>
            <a:cxnSpLocks noChangeShapeType="1"/>
          </p:cNvCxnSpPr>
          <p:nvPr/>
        </p:nvCxnSpPr>
        <p:spPr bwMode="auto">
          <a:xfrm>
            <a:off x="971550" y="5411788"/>
            <a:ext cx="360363" cy="0"/>
          </a:xfrm>
          <a:prstGeom prst="line">
            <a:avLst/>
          </a:prstGeom>
          <a:noFill/>
          <a:ln w="25400" algn="ctr">
            <a:solidFill>
              <a:srgbClr val="0000FF"/>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blinds(horizontal)">
                                      <p:cBhvr>
                                        <p:cTn id="7" dur="500"/>
                                        <p:tgtEl>
                                          <p:spTgt spid="8">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blinds(horizontal)">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blinds(horizontal)">
                                      <p:cBhvr>
                                        <p:cTn id="20" dur="500"/>
                                        <p:tgtEl>
                                          <p:spTgt spid="8">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16013" y="404813"/>
            <a:ext cx="7696200" cy="762000"/>
          </a:xfrm>
        </p:spPr>
        <p:txBody>
          <a:bodyPr/>
          <a:lstStyle/>
          <a:p>
            <a:pPr eaLnBrk="1" hangingPunct="1"/>
            <a:r>
              <a:rPr lang="en-US" altLang="zh-CN"/>
              <a:t>5.3.2 </a:t>
            </a:r>
            <a:r>
              <a:rPr lang="zh-CN" altLang="en-US"/>
              <a:t>接口的功能和组成</a:t>
            </a:r>
            <a:endParaRPr lang="zh-CN" altLang="en-US"/>
          </a:p>
        </p:txBody>
      </p:sp>
      <p:grpSp>
        <p:nvGrpSpPr>
          <p:cNvPr id="87043" name="Group 7"/>
          <p:cNvGrpSpPr/>
          <p:nvPr/>
        </p:nvGrpSpPr>
        <p:grpSpPr bwMode="auto">
          <a:xfrm>
            <a:off x="1403350" y="1341438"/>
            <a:ext cx="5905500" cy="5183187"/>
            <a:chOff x="2304" y="1135"/>
            <a:chExt cx="3120" cy="2962"/>
          </a:xfrm>
        </p:grpSpPr>
        <p:sp>
          <p:nvSpPr>
            <p:cNvPr id="87045" name="AutoShape 8"/>
            <p:cNvSpPr>
              <a:spLocks noChangeArrowheads="1"/>
            </p:cNvSpPr>
            <p:nvPr/>
          </p:nvSpPr>
          <p:spPr bwMode="auto">
            <a:xfrm>
              <a:off x="2304" y="1358"/>
              <a:ext cx="3120" cy="82"/>
            </a:xfrm>
            <a:prstGeom prst="leftRightArrow">
              <a:avLst>
                <a:gd name="adj1" fmla="val 50000"/>
                <a:gd name="adj2" fmla="val 187073"/>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46" name="Text Box 9"/>
            <p:cNvSpPr txBox="1">
              <a:spLocks noChangeArrowheads="1"/>
            </p:cNvSpPr>
            <p:nvPr/>
          </p:nvSpPr>
          <p:spPr bwMode="auto">
            <a:xfrm>
              <a:off x="3312" y="3312"/>
              <a:ext cx="7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I/O </a:t>
              </a:r>
              <a:r>
                <a:rPr kumimoji="1" lang="zh-CN" altLang="en-US" sz="2400">
                  <a:latin typeface="Times New Roman" panose="02020603050405020304" pitchFamily="18" charset="0"/>
                </a:rPr>
                <a:t>接口</a:t>
              </a:r>
              <a:endParaRPr kumimoji="1" lang="zh-CN" altLang="en-US" sz="2400">
                <a:latin typeface="Times New Roman" panose="02020603050405020304" pitchFamily="18" charset="0"/>
              </a:endParaRPr>
            </a:p>
          </p:txBody>
        </p:sp>
        <p:sp>
          <p:nvSpPr>
            <p:cNvPr id="87047" name="Rectangle 10"/>
            <p:cNvSpPr>
              <a:spLocks noChangeArrowheads="1"/>
            </p:cNvSpPr>
            <p:nvPr/>
          </p:nvSpPr>
          <p:spPr bwMode="auto">
            <a:xfrm>
              <a:off x="3287" y="3250"/>
              <a:ext cx="769" cy="362"/>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nvGrpSpPr>
            <p:cNvPr id="87048" name="Group 11"/>
            <p:cNvGrpSpPr/>
            <p:nvPr/>
          </p:nvGrpSpPr>
          <p:grpSpPr bwMode="auto">
            <a:xfrm>
              <a:off x="3287" y="3773"/>
              <a:ext cx="769" cy="282"/>
              <a:chOff x="3287" y="3773"/>
              <a:chExt cx="769" cy="282"/>
            </a:xfrm>
          </p:grpSpPr>
          <p:sp>
            <p:nvSpPr>
              <p:cNvPr id="87082" name="Text Box 12"/>
              <p:cNvSpPr txBox="1">
                <a:spLocks noChangeArrowheads="1"/>
              </p:cNvSpPr>
              <p:nvPr/>
            </p:nvSpPr>
            <p:spPr bwMode="auto">
              <a:xfrm>
                <a:off x="3450" y="3782"/>
                <a:ext cx="42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设备</a:t>
                </a:r>
                <a:endParaRPr kumimoji="1" lang="zh-CN" altLang="en-US" sz="2400">
                  <a:latin typeface="Times New Roman" panose="02020603050405020304" pitchFamily="18" charset="0"/>
                </a:endParaRPr>
              </a:p>
            </p:txBody>
          </p:sp>
          <p:sp>
            <p:nvSpPr>
              <p:cNvPr id="87083" name="Rectangle 13"/>
              <p:cNvSpPr>
                <a:spLocks noChangeArrowheads="1"/>
              </p:cNvSpPr>
              <p:nvPr/>
            </p:nvSpPr>
            <p:spPr bwMode="auto">
              <a:xfrm>
                <a:off x="3287" y="3773"/>
                <a:ext cx="769" cy="282"/>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sp>
          <p:nvSpPr>
            <p:cNvPr id="87049" name="AutoShape 14"/>
            <p:cNvSpPr>
              <a:spLocks noChangeArrowheads="1"/>
            </p:cNvSpPr>
            <p:nvPr/>
          </p:nvSpPr>
          <p:spPr bwMode="auto">
            <a:xfrm>
              <a:off x="4356" y="1422"/>
              <a:ext cx="108" cy="2658"/>
            </a:xfrm>
            <a:prstGeom prst="upArrow">
              <a:avLst>
                <a:gd name="adj1" fmla="val 57741"/>
                <a:gd name="adj2" fmla="val 167037"/>
              </a:avLst>
            </a:prstGeom>
            <a:solidFill>
              <a:schemeClr val="folHlink"/>
            </a:solidFill>
            <a:ln w="9525">
              <a:solidFill>
                <a:schemeClr val="bg2"/>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50" name="AutoShape 15"/>
            <p:cNvSpPr>
              <a:spLocks noChangeArrowheads="1"/>
            </p:cNvSpPr>
            <p:nvPr/>
          </p:nvSpPr>
          <p:spPr bwMode="auto">
            <a:xfrm rot="10800000">
              <a:off x="4704" y="1392"/>
              <a:ext cx="99" cy="2658"/>
            </a:xfrm>
            <a:prstGeom prst="upArrow">
              <a:avLst>
                <a:gd name="adj1" fmla="val 57741"/>
                <a:gd name="adj2" fmla="val 182222"/>
              </a:avLst>
            </a:prstGeom>
            <a:solidFill>
              <a:schemeClr val="folHlink"/>
            </a:solidFill>
            <a:ln w="9525">
              <a:solidFill>
                <a:schemeClr val="bg2"/>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51" name="AutoShape 16"/>
            <p:cNvSpPr>
              <a:spLocks noChangeArrowheads="1"/>
            </p:cNvSpPr>
            <p:nvPr/>
          </p:nvSpPr>
          <p:spPr bwMode="auto">
            <a:xfrm rot="10800000">
              <a:off x="5040" y="1392"/>
              <a:ext cx="85" cy="2658"/>
            </a:xfrm>
            <a:prstGeom prst="upArrow">
              <a:avLst>
                <a:gd name="adj1" fmla="val 57741"/>
                <a:gd name="adj2" fmla="val 212235"/>
              </a:avLst>
            </a:prstGeom>
            <a:solidFill>
              <a:schemeClr val="folHlink"/>
            </a:solidFill>
            <a:ln w="9525">
              <a:solidFill>
                <a:schemeClr val="bg2"/>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52" name="AutoShape 17"/>
            <p:cNvSpPr>
              <a:spLocks noChangeArrowheads="1"/>
            </p:cNvSpPr>
            <p:nvPr/>
          </p:nvSpPr>
          <p:spPr bwMode="auto">
            <a:xfrm>
              <a:off x="4056" y="3298"/>
              <a:ext cx="707" cy="110"/>
            </a:xfrm>
            <a:prstGeom prst="leftArrow">
              <a:avLst>
                <a:gd name="adj1" fmla="val 50000"/>
                <a:gd name="adj2" fmla="val 123189"/>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53" name="AutoShape 18"/>
            <p:cNvSpPr>
              <a:spLocks noChangeArrowheads="1"/>
            </p:cNvSpPr>
            <p:nvPr/>
          </p:nvSpPr>
          <p:spPr bwMode="auto">
            <a:xfrm>
              <a:off x="4056" y="3451"/>
              <a:ext cx="1020" cy="101"/>
            </a:xfrm>
            <a:prstGeom prst="leftArrow">
              <a:avLst>
                <a:gd name="adj1" fmla="val 50000"/>
                <a:gd name="adj2" fmla="val 193564"/>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54" name="Line 19"/>
            <p:cNvSpPr>
              <a:spLocks noChangeShapeType="1"/>
            </p:cNvSpPr>
            <p:nvPr/>
          </p:nvSpPr>
          <p:spPr bwMode="auto">
            <a:xfrm flipV="1">
              <a:off x="3672" y="3612"/>
              <a:ext cx="0" cy="166"/>
            </a:xfrm>
            <a:prstGeom prst="line">
              <a:avLst/>
            </a:prstGeom>
            <a:noFill/>
            <a:ln w="38100">
              <a:solidFill>
                <a:schemeClr val="folHlink"/>
              </a:solidFill>
              <a:round/>
              <a:headEnd type="stealth"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55" name="Text Box 20"/>
            <p:cNvSpPr txBox="1">
              <a:spLocks noChangeArrowheads="1"/>
            </p:cNvSpPr>
            <p:nvPr/>
          </p:nvSpPr>
          <p:spPr bwMode="auto">
            <a:xfrm>
              <a:off x="3324" y="2153"/>
              <a:ext cx="70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I/O </a:t>
              </a:r>
              <a:r>
                <a:rPr kumimoji="1" lang="zh-CN" altLang="en-US" sz="2400">
                  <a:latin typeface="Times New Roman" panose="02020603050405020304" pitchFamily="18" charset="0"/>
                </a:rPr>
                <a:t>接口</a:t>
              </a:r>
              <a:endParaRPr kumimoji="1" lang="zh-CN" altLang="en-US" sz="2400">
                <a:latin typeface="Times New Roman" panose="02020603050405020304" pitchFamily="18" charset="0"/>
              </a:endParaRPr>
            </a:p>
          </p:txBody>
        </p:sp>
        <p:sp>
          <p:nvSpPr>
            <p:cNvPr id="87056" name="Rectangle 21"/>
            <p:cNvSpPr>
              <a:spLocks noChangeArrowheads="1"/>
            </p:cNvSpPr>
            <p:nvPr/>
          </p:nvSpPr>
          <p:spPr bwMode="auto">
            <a:xfrm>
              <a:off x="3287" y="2082"/>
              <a:ext cx="769" cy="363"/>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nvGrpSpPr>
            <p:cNvPr id="87057" name="Group 22"/>
            <p:cNvGrpSpPr/>
            <p:nvPr/>
          </p:nvGrpSpPr>
          <p:grpSpPr bwMode="auto">
            <a:xfrm>
              <a:off x="3287" y="2606"/>
              <a:ext cx="769" cy="281"/>
              <a:chOff x="3287" y="2606"/>
              <a:chExt cx="769" cy="281"/>
            </a:xfrm>
          </p:grpSpPr>
          <p:sp>
            <p:nvSpPr>
              <p:cNvPr id="87080" name="Text Box 23"/>
              <p:cNvSpPr txBox="1">
                <a:spLocks noChangeArrowheads="1"/>
              </p:cNvSpPr>
              <p:nvPr/>
            </p:nvSpPr>
            <p:spPr bwMode="auto">
              <a:xfrm>
                <a:off x="3450" y="2616"/>
                <a:ext cx="42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设备</a:t>
                </a:r>
                <a:endParaRPr kumimoji="1" lang="zh-CN" altLang="en-US" sz="2400">
                  <a:latin typeface="Times New Roman" panose="02020603050405020304" pitchFamily="18" charset="0"/>
                </a:endParaRPr>
              </a:p>
            </p:txBody>
          </p:sp>
          <p:sp>
            <p:nvSpPr>
              <p:cNvPr id="87081" name="Rectangle 24"/>
              <p:cNvSpPr>
                <a:spLocks noChangeArrowheads="1"/>
              </p:cNvSpPr>
              <p:nvPr/>
            </p:nvSpPr>
            <p:spPr bwMode="auto">
              <a:xfrm>
                <a:off x="3287" y="2606"/>
                <a:ext cx="769" cy="281"/>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sp>
          <p:nvSpPr>
            <p:cNvPr id="87058" name="Line 25"/>
            <p:cNvSpPr>
              <a:spLocks noChangeShapeType="1"/>
            </p:cNvSpPr>
            <p:nvPr/>
          </p:nvSpPr>
          <p:spPr bwMode="auto">
            <a:xfrm flipV="1">
              <a:off x="3672" y="2445"/>
              <a:ext cx="0" cy="165"/>
            </a:xfrm>
            <a:prstGeom prst="line">
              <a:avLst/>
            </a:prstGeom>
            <a:noFill/>
            <a:ln w="38100">
              <a:solidFill>
                <a:schemeClr val="folHlink"/>
              </a:solidFill>
              <a:round/>
              <a:headEnd type="stealth" w="sm" len="sm"/>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7059" name="AutoShape 26"/>
            <p:cNvSpPr>
              <a:spLocks noChangeArrowheads="1"/>
            </p:cNvSpPr>
            <p:nvPr/>
          </p:nvSpPr>
          <p:spPr bwMode="auto">
            <a:xfrm>
              <a:off x="4032" y="2160"/>
              <a:ext cx="744" cy="96"/>
            </a:xfrm>
            <a:prstGeom prst="leftArrow">
              <a:avLst>
                <a:gd name="adj1" fmla="val 50000"/>
                <a:gd name="adj2" fmla="val 148542"/>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0" name="AutoShape 27"/>
            <p:cNvSpPr>
              <a:spLocks noChangeArrowheads="1"/>
            </p:cNvSpPr>
            <p:nvPr/>
          </p:nvSpPr>
          <p:spPr bwMode="auto">
            <a:xfrm>
              <a:off x="4056" y="2284"/>
              <a:ext cx="1009" cy="116"/>
            </a:xfrm>
            <a:prstGeom prst="leftArrow">
              <a:avLst>
                <a:gd name="adj1" fmla="val 50000"/>
                <a:gd name="adj2" fmla="val 166717"/>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1" name="AutoShape 28"/>
            <p:cNvSpPr>
              <a:spLocks noChangeArrowheads="1"/>
            </p:cNvSpPr>
            <p:nvPr/>
          </p:nvSpPr>
          <p:spPr bwMode="auto">
            <a:xfrm rot="10800000">
              <a:off x="3606" y="2976"/>
              <a:ext cx="791" cy="96"/>
            </a:xfrm>
            <a:prstGeom prst="leftArrow">
              <a:avLst>
                <a:gd name="adj1" fmla="val 50000"/>
                <a:gd name="adj2" fmla="val 157925"/>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2" name="Rectangle 29"/>
            <p:cNvSpPr>
              <a:spLocks noChangeArrowheads="1"/>
            </p:cNvSpPr>
            <p:nvPr/>
          </p:nvSpPr>
          <p:spPr bwMode="auto">
            <a:xfrm>
              <a:off x="3600" y="3012"/>
              <a:ext cx="47" cy="222"/>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3" name="AutoShape 30"/>
            <p:cNvSpPr>
              <a:spLocks noChangeArrowheads="1"/>
            </p:cNvSpPr>
            <p:nvPr/>
          </p:nvSpPr>
          <p:spPr bwMode="auto">
            <a:xfrm rot="10800000">
              <a:off x="3629" y="1813"/>
              <a:ext cx="769" cy="120"/>
            </a:xfrm>
            <a:prstGeom prst="leftArrow">
              <a:avLst>
                <a:gd name="adj1" fmla="val 50000"/>
                <a:gd name="adj2" fmla="val 122826"/>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4" name="Rectangle 31"/>
            <p:cNvSpPr>
              <a:spLocks noChangeArrowheads="1"/>
            </p:cNvSpPr>
            <p:nvPr/>
          </p:nvSpPr>
          <p:spPr bwMode="auto">
            <a:xfrm>
              <a:off x="3600" y="1841"/>
              <a:ext cx="52" cy="223"/>
            </a:xfrm>
            <a:prstGeom prst="rect">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5" name="AutoShape 32"/>
            <p:cNvSpPr>
              <a:spLocks noChangeArrowheads="1"/>
            </p:cNvSpPr>
            <p:nvPr/>
          </p:nvSpPr>
          <p:spPr bwMode="auto">
            <a:xfrm>
              <a:off x="2731" y="2163"/>
              <a:ext cx="556" cy="93"/>
            </a:xfrm>
            <a:prstGeom prst="leftRightArrow">
              <a:avLst>
                <a:gd name="adj1" fmla="val 50000"/>
                <a:gd name="adj2" fmla="val 119570"/>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6" name="AutoShape 33"/>
            <p:cNvSpPr>
              <a:spLocks noChangeArrowheads="1"/>
            </p:cNvSpPr>
            <p:nvPr/>
          </p:nvSpPr>
          <p:spPr bwMode="auto">
            <a:xfrm>
              <a:off x="2731" y="3360"/>
              <a:ext cx="556" cy="96"/>
            </a:xfrm>
            <a:prstGeom prst="leftRightArrow">
              <a:avLst>
                <a:gd name="adj1" fmla="val 50000"/>
                <a:gd name="adj2" fmla="val 115833"/>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67" name="Text Box 34"/>
            <p:cNvSpPr txBox="1">
              <a:spLocks noChangeArrowheads="1"/>
            </p:cNvSpPr>
            <p:nvPr/>
          </p:nvSpPr>
          <p:spPr bwMode="auto">
            <a:xfrm>
              <a:off x="2363" y="1548"/>
              <a:ext cx="29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数据线</a:t>
              </a:r>
              <a:endParaRPr kumimoji="1" lang="zh-CN" altLang="en-US" sz="2400">
                <a:latin typeface="Times New Roman" panose="02020603050405020304" pitchFamily="18" charset="0"/>
              </a:endParaRPr>
            </a:p>
          </p:txBody>
        </p:sp>
        <p:sp>
          <p:nvSpPr>
            <p:cNvPr id="87068" name="Text Box 35"/>
            <p:cNvSpPr txBox="1">
              <a:spLocks noChangeArrowheads="1"/>
            </p:cNvSpPr>
            <p:nvPr/>
          </p:nvSpPr>
          <p:spPr bwMode="auto">
            <a:xfrm>
              <a:off x="4772" y="1440"/>
              <a:ext cx="29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命令线</a:t>
              </a:r>
              <a:endParaRPr kumimoji="1" lang="zh-CN" altLang="en-US" sz="2400">
                <a:latin typeface="Times New Roman" panose="02020603050405020304" pitchFamily="18" charset="0"/>
              </a:endParaRPr>
            </a:p>
          </p:txBody>
        </p:sp>
        <p:sp>
          <p:nvSpPr>
            <p:cNvPr id="87069" name="Text Box 36"/>
            <p:cNvSpPr txBox="1">
              <a:spLocks noChangeArrowheads="1"/>
            </p:cNvSpPr>
            <p:nvPr/>
          </p:nvSpPr>
          <p:spPr bwMode="auto">
            <a:xfrm>
              <a:off x="4436" y="1440"/>
              <a:ext cx="293"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状态线</a:t>
              </a:r>
              <a:endParaRPr kumimoji="1" lang="zh-CN" altLang="en-US" sz="2400">
                <a:latin typeface="Times New Roman" panose="02020603050405020304" pitchFamily="18" charset="0"/>
              </a:endParaRPr>
            </a:p>
          </p:txBody>
        </p:sp>
        <p:sp>
          <p:nvSpPr>
            <p:cNvPr id="87070" name="Text Box 37"/>
            <p:cNvSpPr txBox="1">
              <a:spLocks noChangeArrowheads="1"/>
            </p:cNvSpPr>
            <p:nvPr/>
          </p:nvSpPr>
          <p:spPr bwMode="auto">
            <a:xfrm>
              <a:off x="4464" y="1135"/>
              <a:ext cx="65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I/O</a:t>
              </a:r>
              <a:r>
                <a:rPr kumimoji="1" lang="zh-CN" altLang="en-US" sz="2400">
                  <a:latin typeface="Times New Roman" panose="02020603050405020304" pitchFamily="18" charset="0"/>
                </a:rPr>
                <a:t>总线</a:t>
              </a:r>
              <a:endParaRPr kumimoji="1" lang="zh-CN" altLang="en-US" sz="2400">
                <a:latin typeface="Times New Roman" panose="02020603050405020304" pitchFamily="18" charset="0"/>
              </a:endParaRPr>
            </a:p>
          </p:txBody>
        </p:sp>
        <p:sp>
          <p:nvSpPr>
            <p:cNvPr id="87071" name="Text Box 38"/>
            <p:cNvSpPr txBox="1">
              <a:spLocks noChangeArrowheads="1"/>
            </p:cNvSpPr>
            <p:nvPr/>
          </p:nvSpPr>
          <p:spPr bwMode="auto">
            <a:xfrm>
              <a:off x="5064" y="1440"/>
              <a:ext cx="293"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设备选择线</a:t>
              </a:r>
              <a:endParaRPr kumimoji="1" lang="zh-CN" altLang="en-US" sz="2400">
                <a:latin typeface="Times New Roman" panose="02020603050405020304" pitchFamily="18" charset="0"/>
              </a:endParaRPr>
            </a:p>
          </p:txBody>
        </p:sp>
        <p:sp>
          <p:nvSpPr>
            <p:cNvPr id="87072" name="Rectangle 39"/>
            <p:cNvSpPr>
              <a:spLocks noChangeArrowheads="1"/>
            </p:cNvSpPr>
            <p:nvPr/>
          </p:nvSpPr>
          <p:spPr bwMode="auto">
            <a:xfrm flipH="1">
              <a:off x="4752" y="2160"/>
              <a:ext cx="25" cy="96"/>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3" name="Rectangle 40"/>
            <p:cNvSpPr>
              <a:spLocks noChangeArrowheads="1"/>
            </p:cNvSpPr>
            <p:nvPr/>
          </p:nvSpPr>
          <p:spPr bwMode="auto">
            <a:xfrm>
              <a:off x="5040" y="2327"/>
              <a:ext cx="48" cy="25"/>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4" name="Rectangle 41"/>
            <p:cNvSpPr>
              <a:spLocks noChangeArrowheads="1"/>
            </p:cNvSpPr>
            <p:nvPr/>
          </p:nvSpPr>
          <p:spPr bwMode="auto">
            <a:xfrm>
              <a:off x="4704" y="1385"/>
              <a:ext cx="96" cy="25"/>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5" name="Rectangle 42"/>
            <p:cNvSpPr>
              <a:spLocks noChangeArrowheads="1"/>
            </p:cNvSpPr>
            <p:nvPr/>
          </p:nvSpPr>
          <p:spPr bwMode="auto">
            <a:xfrm>
              <a:off x="5040" y="1385"/>
              <a:ext cx="96" cy="25"/>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6" name="Rectangle 43"/>
            <p:cNvSpPr>
              <a:spLocks noChangeArrowheads="1"/>
            </p:cNvSpPr>
            <p:nvPr/>
          </p:nvSpPr>
          <p:spPr bwMode="auto">
            <a:xfrm>
              <a:off x="4752" y="3264"/>
              <a:ext cx="25" cy="144"/>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7" name="Rectangle 44"/>
            <p:cNvSpPr>
              <a:spLocks noChangeArrowheads="1"/>
            </p:cNvSpPr>
            <p:nvPr/>
          </p:nvSpPr>
          <p:spPr bwMode="auto">
            <a:xfrm>
              <a:off x="5063" y="3408"/>
              <a:ext cx="25" cy="144"/>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8" name="Rectangle 45"/>
            <p:cNvSpPr>
              <a:spLocks noChangeArrowheads="1"/>
            </p:cNvSpPr>
            <p:nvPr/>
          </p:nvSpPr>
          <p:spPr bwMode="auto">
            <a:xfrm rot="5400000">
              <a:off x="3648" y="1847"/>
              <a:ext cx="25" cy="25"/>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79" name="AutoShape 46"/>
            <p:cNvSpPr>
              <a:spLocks noChangeArrowheads="1"/>
            </p:cNvSpPr>
            <p:nvPr/>
          </p:nvSpPr>
          <p:spPr bwMode="auto">
            <a:xfrm rot="5400000">
              <a:off x="1389" y="2702"/>
              <a:ext cx="2657" cy="133"/>
            </a:xfrm>
            <a:prstGeom prst="leftRightArrow">
              <a:avLst>
                <a:gd name="adj1" fmla="val 50000"/>
                <a:gd name="adj2" fmla="val 98222"/>
              </a:avLst>
            </a:prstGeom>
            <a:solidFill>
              <a:schemeClr val="folHlink"/>
            </a:solidFill>
            <a:ln w="9525">
              <a:solidFill>
                <a:schemeClr val="bg2"/>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87450" y="476250"/>
            <a:ext cx="7696200" cy="762000"/>
          </a:xfrm>
        </p:spPr>
        <p:txBody>
          <a:bodyPr/>
          <a:lstStyle/>
          <a:p>
            <a:pPr eaLnBrk="1" hangingPunct="1"/>
            <a:r>
              <a:rPr lang="zh-CN" altLang="en-US"/>
              <a:t>数据线与设备选择线</a:t>
            </a:r>
            <a:endParaRPr lang="zh-CN" altLang="en-US"/>
          </a:p>
        </p:txBody>
      </p:sp>
      <p:sp>
        <p:nvSpPr>
          <p:cNvPr id="99331" name="Rectangle 3"/>
          <p:cNvSpPr>
            <a:spLocks noGrp="1" noChangeArrowheads="1"/>
          </p:cNvSpPr>
          <p:nvPr>
            <p:ph type="body" idx="1"/>
          </p:nvPr>
        </p:nvSpPr>
        <p:spPr>
          <a:xfrm>
            <a:off x="539750" y="1628775"/>
            <a:ext cx="8135938" cy="4176713"/>
          </a:xfrm>
          <a:solidFill>
            <a:schemeClr val="bg1"/>
          </a:solidFill>
          <a:ln>
            <a:solidFill>
              <a:srgbClr val="2709BB"/>
            </a:solidFill>
            <a:miter lim="800000"/>
          </a:ln>
        </p:spPr>
        <p:txBody>
          <a:bodyPr/>
          <a:lstStyle/>
          <a:p>
            <a:pPr eaLnBrk="1" hangingPunct="1"/>
            <a:r>
              <a:rPr lang="zh-CN" altLang="en-US"/>
              <a:t>数据线是</a:t>
            </a:r>
            <a:r>
              <a:rPr lang="en-US" altLang="zh-CN"/>
              <a:t>I/O</a:t>
            </a:r>
            <a:r>
              <a:rPr lang="zh-CN" altLang="en-US"/>
              <a:t>与主机之间数据代码的传送线，其根数一般等于存储字长的位数或字符的位数，它通常是双向的，也可以是单向的。</a:t>
            </a:r>
            <a:endParaRPr lang="zh-CN" altLang="en-US"/>
          </a:p>
          <a:p>
            <a:pPr eaLnBrk="1" hangingPunct="1"/>
            <a:r>
              <a:rPr lang="zh-CN" altLang="en-US"/>
              <a:t>若采用单向数据总线，则必须用两组才能实现数据的输入和输出两种功能，而双向数据总线只需一组即可。</a:t>
            </a:r>
            <a:endParaRPr lang="en-US" altLang="zh-CN"/>
          </a:p>
          <a:p>
            <a:pPr eaLnBrk="1" hangingPunct="1"/>
            <a:r>
              <a:rPr lang="zh-CN" altLang="en-US"/>
              <a:t>设备选择线是用来传送设备码的，它的根数取决于</a:t>
            </a:r>
            <a:r>
              <a:rPr lang="en-US" altLang="zh-CN"/>
              <a:t>I</a:t>
            </a:r>
            <a:r>
              <a:rPr lang="zh-CN" altLang="en-US"/>
              <a:t>／</a:t>
            </a:r>
            <a:r>
              <a:rPr lang="en-US" altLang="zh-CN"/>
              <a:t>O</a:t>
            </a:r>
            <a:r>
              <a:rPr lang="zh-CN" altLang="en-US"/>
              <a:t>指令中设备码的位数。如果把设备码看作是地址号，那么设备选择线又可称为地址线。</a:t>
            </a:r>
            <a:endParaRPr lang="zh-CN" altLang="en-US"/>
          </a:p>
        </p:txBody>
      </p:sp>
      <p:sp>
        <p:nvSpPr>
          <p:cNvPr id="88069" name="矩形 5"/>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bg/>
                                          </p:spTgt>
                                        </p:tgtEl>
                                        <p:attrNameLst>
                                          <p:attrName>style.visibility</p:attrName>
                                        </p:attrNameLst>
                                      </p:cBhvr>
                                      <p:to>
                                        <p:strVal val="visible"/>
                                      </p:to>
                                    </p:set>
                                    <p:animEffect transition="in" filter="blinds(horizontal)">
                                      <p:cBhvr>
                                        <p:cTn id="7" dur="500"/>
                                        <p:tgtEl>
                                          <p:spTgt spid="9933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331">
                                            <p:txEl>
                                              <p:pRg st="0" end="0"/>
                                            </p:txEl>
                                          </p:spTgt>
                                        </p:tgtEl>
                                        <p:attrNameLst>
                                          <p:attrName>style.visibility</p:attrName>
                                        </p:attrNameLst>
                                      </p:cBhvr>
                                      <p:to>
                                        <p:strVal val="visible"/>
                                      </p:to>
                                    </p:set>
                                    <p:animEffect transition="in" filter="blinds(horizontal)">
                                      <p:cBhvr>
                                        <p:cTn id="10" dur="500"/>
                                        <p:tgtEl>
                                          <p:spTgt spid="9933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15" dur="500"/>
                                        <p:tgtEl>
                                          <p:spTgt spid="9933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9331">
                                            <p:txEl>
                                              <p:pRg st="2" end="2"/>
                                            </p:txEl>
                                          </p:spTgt>
                                        </p:tgtEl>
                                        <p:attrNameLst>
                                          <p:attrName>style.visibility</p:attrName>
                                        </p:attrNameLst>
                                      </p:cBhvr>
                                      <p:to>
                                        <p:strVal val="visible"/>
                                      </p:to>
                                    </p:set>
                                    <p:animEffect transition="in" filter="blinds(horizontal)">
                                      <p:cBhvr>
                                        <p:cTn id="20" dur="500"/>
                                        <p:tgtEl>
                                          <p:spTgt spid="9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16013" y="404813"/>
            <a:ext cx="7696200" cy="762000"/>
          </a:xfrm>
        </p:spPr>
        <p:txBody>
          <a:bodyPr/>
          <a:lstStyle/>
          <a:p>
            <a:pPr eaLnBrk="1" hangingPunct="1"/>
            <a:r>
              <a:rPr lang="zh-CN" altLang="en-US"/>
              <a:t>早期阶段</a:t>
            </a:r>
            <a:endParaRPr lang="zh-CN" altLang="en-US"/>
          </a:p>
        </p:txBody>
      </p:sp>
      <p:sp>
        <p:nvSpPr>
          <p:cNvPr id="11267" name="Rectangle 3"/>
          <p:cNvSpPr>
            <a:spLocks noGrp="1" noChangeArrowheads="1"/>
          </p:cNvSpPr>
          <p:nvPr>
            <p:ph type="body" idx="1"/>
          </p:nvPr>
        </p:nvSpPr>
        <p:spPr>
          <a:xfrm>
            <a:off x="900113" y="1341438"/>
            <a:ext cx="4824412" cy="2016125"/>
          </a:xfrm>
          <a:solidFill>
            <a:schemeClr val="bg1"/>
          </a:solidFill>
          <a:ln>
            <a:solidFill>
              <a:srgbClr val="0000FF"/>
            </a:solidFill>
            <a:miter lim="800000"/>
          </a:ln>
        </p:spPr>
        <p:txBody>
          <a:bodyPr/>
          <a:lstStyle/>
          <a:p>
            <a:pPr eaLnBrk="1" hangingPunct="1">
              <a:lnSpc>
                <a:spcPct val="90000"/>
              </a:lnSpc>
            </a:pPr>
            <a:r>
              <a:rPr lang="zh-CN" altLang="en-US"/>
              <a:t>早期的</a:t>
            </a:r>
            <a:r>
              <a:rPr lang="en-US" altLang="zh-CN"/>
              <a:t>I</a:t>
            </a:r>
            <a:r>
              <a:rPr lang="zh-CN" altLang="en-US"/>
              <a:t>／</a:t>
            </a:r>
            <a:r>
              <a:rPr lang="en-US" altLang="zh-CN"/>
              <a:t>O</a:t>
            </a:r>
            <a:r>
              <a:rPr lang="zh-CN" altLang="en-US"/>
              <a:t>设备种类较少，</a:t>
            </a:r>
            <a:r>
              <a:rPr lang="en-US" altLang="zh-CN"/>
              <a:t>I</a:t>
            </a:r>
            <a:r>
              <a:rPr lang="zh-CN" altLang="en-US"/>
              <a:t>／</a:t>
            </a:r>
            <a:r>
              <a:rPr lang="en-US" altLang="zh-CN"/>
              <a:t>O</a:t>
            </a:r>
            <a:r>
              <a:rPr lang="zh-CN" altLang="en-US"/>
              <a:t>设备与主机交换信息都必须通过</a:t>
            </a:r>
            <a:r>
              <a:rPr lang="en-US" altLang="zh-CN"/>
              <a:t>CPU</a:t>
            </a:r>
            <a:r>
              <a:rPr lang="zh-CN" altLang="en-US"/>
              <a:t>，</a:t>
            </a:r>
            <a:r>
              <a:rPr kumimoji="1" lang="zh-CN" altLang="en-US">
                <a:latin typeface="Times New Roman" panose="02020603050405020304" pitchFamily="18" charset="0"/>
              </a:rPr>
              <a:t>分散连接</a:t>
            </a:r>
            <a:r>
              <a:rPr kumimoji="1" lang="en-US" altLang="zh-CN">
                <a:latin typeface="Times New Roman" panose="02020603050405020304" pitchFamily="18" charset="0"/>
              </a:rPr>
              <a:t>, CPU </a:t>
            </a:r>
            <a:r>
              <a:rPr kumimoji="1" lang="zh-CN" altLang="en-US">
                <a:latin typeface="Times New Roman" panose="02020603050405020304" pitchFamily="18" charset="0"/>
              </a:rPr>
              <a:t>和</a:t>
            </a:r>
            <a:r>
              <a:rPr kumimoji="1" lang="en-US" altLang="zh-CN">
                <a:latin typeface="Times New Roman" panose="02020603050405020304" pitchFamily="18" charset="0"/>
              </a:rPr>
              <a:t>I/O</a:t>
            </a:r>
            <a:r>
              <a:rPr kumimoji="1" lang="zh-CN" altLang="en-US">
                <a:latin typeface="Times New Roman" panose="02020603050405020304" pitchFamily="18" charset="0"/>
              </a:rPr>
              <a:t>串行工作</a:t>
            </a:r>
            <a:r>
              <a:rPr kumimoji="1" lang="en-US" altLang="zh-CN">
                <a:latin typeface="Times New Roman" panose="02020603050405020304" pitchFamily="18" charset="0"/>
              </a:rPr>
              <a:t>,</a:t>
            </a:r>
            <a:r>
              <a:rPr kumimoji="1" lang="zh-CN" altLang="en-US">
                <a:latin typeface="Times New Roman" panose="02020603050405020304" pitchFamily="18" charset="0"/>
              </a:rPr>
              <a:t>程序查询方式</a:t>
            </a:r>
            <a:endParaRPr lang="zh-CN" altLang="en-US"/>
          </a:p>
        </p:txBody>
      </p:sp>
      <p:sp>
        <p:nvSpPr>
          <p:cNvPr id="9220"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grpSp>
        <p:nvGrpSpPr>
          <p:cNvPr id="2" name="组合 13"/>
          <p:cNvGrpSpPr/>
          <p:nvPr/>
        </p:nvGrpSpPr>
        <p:grpSpPr bwMode="auto">
          <a:xfrm>
            <a:off x="3863975" y="3698875"/>
            <a:ext cx="1090613" cy="1128713"/>
            <a:chOff x="0" y="0"/>
            <a:chExt cx="687" cy="711"/>
          </a:xfrm>
        </p:grpSpPr>
        <p:sp>
          <p:nvSpPr>
            <p:cNvPr id="15" name="矩形 9218"/>
            <p:cNvSpPr>
              <a:spLocks noChangeArrowheads="1"/>
            </p:cNvSpPr>
            <p:nvPr/>
          </p:nvSpPr>
          <p:spPr bwMode="auto">
            <a:xfrm>
              <a:off x="0" y="0"/>
              <a:ext cx="687" cy="711"/>
            </a:xfrm>
            <a:prstGeom prst="rect">
              <a:avLst/>
            </a:prstGeom>
            <a:solidFill>
              <a:srgbClr val="FFCC00">
                <a:alpha val="14999"/>
              </a:srgbClr>
            </a:solidFill>
            <a:ln w="9525">
              <a:solidFill>
                <a:srgbClr val="FF00FF"/>
              </a:solidFill>
              <a:miter lim="800000"/>
            </a:ln>
            <a:effectLst>
              <a:outerShdw dist="35921" dir="2700000" algn="ctr" rotWithShape="0">
                <a:srgbClr val="808080"/>
              </a:outerShdw>
            </a:effectLst>
          </p:spPr>
          <p:txBody>
            <a:bodyPr/>
            <a:lstStyle/>
            <a:p>
              <a:pPr algn="just">
                <a:defRPr/>
              </a:pPr>
              <a:endParaRPr lang="zh-CN" altLang="en-US" b="0">
                <a:latin typeface="Times New Roman" panose="02020603050405020304" pitchFamily="18" charset="0"/>
              </a:endParaRPr>
            </a:p>
          </p:txBody>
        </p:sp>
        <p:sp>
          <p:nvSpPr>
            <p:cNvPr id="16" name="文本框 9219"/>
            <p:cNvSpPr txBox="1">
              <a:spLocks noChangeArrowheads="1"/>
            </p:cNvSpPr>
            <p:nvPr/>
          </p:nvSpPr>
          <p:spPr bwMode="auto">
            <a:xfrm>
              <a:off x="65" y="200"/>
              <a:ext cx="555" cy="308"/>
            </a:xfrm>
            <a:prstGeom prst="rect">
              <a:avLst/>
            </a:prstGeom>
            <a:noFill/>
            <a:ln w="9525">
              <a:noFill/>
              <a:miter lim="800000"/>
            </a:ln>
            <a:effectLst>
              <a:outerShdw dist="35921" dir="2700000" algn="ctr" rotWithShape="0">
                <a:schemeClr val="bg2"/>
              </a:outerShdw>
            </a:effectLst>
          </p:spPr>
          <p:txBody>
            <a:bodyPr wrap="none">
              <a:spAutoFit/>
            </a:bodyPr>
            <a:lstStyle/>
            <a:p>
              <a:pPr marL="342900" indent="-342900">
                <a:spcBef>
                  <a:spcPct val="20000"/>
                </a:spcBef>
                <a:defRPr/>
              </a:pPr>
              <a:r>
                <a:rPr lang="en-US" sz="2600">
                  <a:solidFill>
                    <a:srgbClr val="FF0000"/>
                  </a:solidFill>
                </a:rPr>
                <a:t>CPU</a:t>
              </a:r>
              <a:endParaRPr lang="en-US" sz="2600">
                <a:solidFill>
                  <a:srgbClr val="FF0000"/>
                </a:solidFill>
              </a:endParaRPr>
            </a:p>
          </p:txBody>
        </p:sp>
      </p:grpSp>
      <p:grpSp>
        <p:nvGrpSpPr>
          <p:cNvPr id="3" name="组合 16"/>
          <p:cNvGrpSpPr/>
          <p:nvPr/>
        </p:nvGrpSpPr>
        <p:grpSpPr bwMode="auto">
          <a:xfrm>
            <a:off x="1392238" y="3770313"/>
            <a:ext cx="2471737" cy="1128712"/>
            <a:chOff x="0" y="0"/>
            <a:chExt cx="1557" cy="711"/>
          </a:xfrm>
        </p:grpSpPr>
        <p:sp>
          <p:nvSpPr>
            <p:cNvPr id="9238" name="直接连接符 9221"/>
            <p:cNvSpPr>
              <a:spLocks noChangeShapeType="1"/>
            </p:cNvSpPr>
            <p:nvPr/>
          </p:nvSpPr>
          <p:spPr bwMode="auto">
            <a:xfrm>
              <a:off x="732" y="318"/>
              <a:ext cx="825"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39" name="组合 9222"/>
            <p:cNvGrpSpPr/>
            <p:nvPr/>
          </p:nvGrpSpPr>
          <p:grpSpPr bwMode="auto">
            <a:xfrm>
              <a:off x="0" y="0"/>
              <a:ext cx="740" cy="711"/>
              <a:chOff x="0" y="0"/>
              <a:chExt cx="740" cy="711"/>
            </a:xfrm>
          </p:grpSpPr>
          <p:sp>
            <p:nvSpPr>
              <p:cNvPr id="20" name="矩形 9223"/>
              <p:cNvSpPr>
                <a:spLocks noChangeArrowheads="1"/>
              </p:cNvSpPr>
              <p:nvPr/>
            </p:nvSpPr>
            <p:spPr bwMode="auto">
              <a:xfrm>
                <a:off x="45" y="0"/>
                <a:ext cx="687" cy="711"/>
              </a:xfrm>
              <a:prstGeom prst="rect">
                <a:avLst/>
              </a:prstGeom>
              <a:solidFill>
                <a:srgbClr val="99CC00">
                  <a:alpha val="10999"/>
                </a:srgbClr>
              </a:solidFill>
              <a:ln w="9525">
                <a:solidFill>
                  <a:srgbClr val="0000FF"/>
                </a:solidFill>
                <a:miter lim="800000"/>
              </a:ln>
              <a:effectLst>
                <a:outerShdw dist="107763" dir="13500000" sx="75000" sy="75000" algn="tl" rotWithShape="0">
                  <a:srgbClr val="808080">
                    <a:alpha val="50000"/>
                  </a:srgbClr>
                </a:outerShdw>
              </a:effectLst>
            </p:spPr>
            <p:txBody>
              <a:bodyPr/>
              <a:lstStyle/>
              <a:p>
                <a:pPr algn="just">
                  <a:defRPr/>
                </a:pPr>
                <a:endParaRPr lang="zh-CN" altLang="en-US" b="0">
                  <a:latin typeface="Times New Roman" panose="02020603050405020304" pitchFamily="18" charset="0"/>
                </a:endParaRPr>
              </a:p>
            </p:txBody>
          </p:sp>
          <p:sp>
            <p:nvSpPr>
              <p:cNvPr id="9241" name="文本框 9224"/>
              <p:cNvSpPr txBox="1">
                <a:spLocks noChangeArrowheads="1"/>
              </p:cNvSpPr>
              <p:nvPr/>
            </p:nvSpPr>
            <p:spPr bwMode="auto">
              <a:xfrm>
                <a:off x="0" y="154"/>
                <a:ext cx="74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solidFill>
                      <a:srgbClr val="0000FF"/>
                    </a:solidFill>
                  </a:rPr>
                  <a:t>存储器</a:t>
                </a:r>
                <a:endParaRPr lang="zh-CN" altLang="en-US" sz="2600">
                  <a:solidFill>
                    <a:srgbClr val="0000FF"/>
                  </a:solidFill>
                </a:endParaRPr>
              </a:p>
            </p:txBody>
          </p:sp>
        </p:grpSp>
      </p:grpSp>
      <p:grpSp>
        <p:nvGrpSpPr>
          <p:cNvPr id="5" name="组合 21"/>
          <p:cNvGrpSpPr/>
          <p:nvPr/>
        </p:nvGrpSpPr>
        <p:grpSpPr bwMode="auto">
          <a:xfrm>
            <a:off x="4954588" y="2636838"/>
            <a:ext cx="2857500" cy="3798887"/>
            <a:chOff x="0" y="0"/>
            <a:chExt cx="1800" cy="2393"/>
          </a:xfrm>
        </p:grpSpPr>
        <p:sp>
          <p:nvSpPr>
            <p:cNvPr id="9225" name="直接连接符 9226"/>
            <p:cNvSpPr>
              <a:spLocks noChangeShapeType="1"/>
            </p:cNvSpPr>
            <p:nvPr/>
          </p:nvSpPr>
          <p:spPr bwMode="auto">
            <a:xfrm flipV="1">
              <a:off x="0" y="254"/>
              <a:ext cx="962" cy="71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直接连接符 9227"/>
            <p:cNvSpPr>
              <a:spLocks noChangeShapeType="1"/>
            </p:cNvSpPr>
            <p:nvPr/>
          </p:nvSpPr>
          <p:spPr bwMode="auto">
            <a:xfrm>
              <a:off x="0" y="1032"/>
              <a:ext cx="96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7" name="直接连接符 9228"/>
            <p:cNvSpPr>
              <a:spLocks noChangeShapeType="1"/>
            </p:cNvSpPr>
            <p:nvPr/>
          </p:nvSpPr>
          <p:spPr bwMode="auto">
            <a:xfrm>
              <a:off x="0" y="1077"/>
              <a:ext cx="962" cy="106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228" name="组合 9229"/>
            <p:cNvGrpSpPr/>
            <p:nvPr/>
          </p:nvGrpSpPr>
          <p:grpSpPr bwMode="auto">
            <a:xfrm>
              <a:off x="962" y="0"/>
              <a:ext cx="824" cy="533"/>
              <a:chOff x="0" y="0"/>
              <a:chExt cx="824" cy="533"/>
            </a:xfrm>
          </p:grpSpPr>
          <p:sp>
            <p:nvSpPr>
              <p:cNvPr id="9236" name="矩形 9230"/>
              <p:cNvSpPr>
                <a:spLocks noChangeArrowheads="1"/>
              </p:cNvSpPr>
              <p:nvPr/>
            </p:nvSpPr>
            <p:spPr bwMode="auto">
              <a:xfrm>
                <a:off x="0" y="0"/>
                <a:ext cx="824" cy="533"/>
              </a:xfrm>
              <a:prstGeom prst="rect">
                <a:avLst/>
              </a:prstGeom>
              <a:solidFill>
                <a:srgbClr val="00FF00">
                  <a:alpha val="21960"/>
                </a:srgbClr>
              </a:solidFill>
              <a:ln w="9525">
                <a:solidFill>
                  <a:srgbClr val="FF0000"/>
                </a:solidFill>
                <a:miter lim="800000"/>
              </a:ln>
              <a:effectLst>
                <a:prstShdw prst="shdw13" dist="53882" dir="13500000">
                  <a:srgbClr val="808080">
                    <a:alpha val="50000"/>
                  </a:srgbClr>
                </a:prstShdw>
              </a:effec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endParaRPr lang="zh-CN" altLang="en-US" b="0">
                  <a:latin typeface="Times New Roman" panose="02020603050405020304" pitchFamily="18" charset="0"/>
                </a:endParaRPr>
              </a:p>
            </p:txBody>
          </p:sp>
          <p:sp>
            <p:nvSpPr>
              <p:cNvPr id="9237" name="文本框 9231"/>
              <p:cNvSpPr txBox="1">
                <a:spLocks noChangeArrowheads="1"/>
              </p:cNvSpPr>
              <p:nvPr/>
            </p:nvSpPr>
            <p:spPr bwMode="auto">
              <a:xfrm>
                <a:off x="196" y="125"/>
                <a:ext cx="39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solidFill>
                      <a:srgbClr val="FF00FF"/>
                    </a:solidFill>
                  </a:rPr>
                  <a:t>I/O</a:t>
                </a:r>
                <a:endParaRPr lang="en-US" altLang="zh-CN" sz="2600">
                  <a:solidFill>
                    <a:srgbClr val="FF00FF"/>
                  </a:solidFill>
                </a:endParaRPr>
              </a:p>
            </p:txBody>
          </p:sp>
        </p:grpSp>
        <p:grpSp>
          <p:nvGrpSpPr>
            <p:cNvPr id="9229" name="组合 9232"/>
            <p:cNvGrpSpPr/>
            <p:nvPr/>
          </p:nvGrpSpPr>
          <p:grpSpPr bwMode="auto">
            <a:xfrm>
              <a:off x="976" y="771"/>
              <a:ext cx="824" cy="533"/>
              <a:chOff x="0" y="0"/>
              <a:chExt cx="824" cy="533"/>
            </a:xfrm>
          </p:grpSpPr>
          <p:sp>
            <p:nvSpPr>
              <p:cNvPr id="9234" name="矩形 9233"/>
              <p:cNvSpPr>
                <a:spLocks noChangeArrowheads="1"/>
              </p:cNvSpPr>
              <p:nvPr/>
            </p:nvSpPr>
            <p:spPr bwMode="auto">
              <a:xfrm>
                <a:off x="0" y="0"/>
                <a:ext cx="824" cy="533"/>
              </a:xfrm>
              <a:prstGeom prst="rect">
                <a:avLst/>
              </a:prstGeom>
              <a:solidFill>
                <a:srgbClr val="00FF00">
                  <a:alpha val="21960"/>
                </a:srgbClr>
              </a:solidFill>
              <a:ln w="9525">
                <a:solidFill>
                  <a:srgbClr val="FF0000"/>
                </a:solidFill>
                <a:miter lim="800000"/>
              </a:ln>
              <a:effectLst>
                <a:prstShdw prst="shdw13" dist="53882" dir="13500000">
                  <a:srgbClr val="808080">
                    <a:alpha val="50000"/>
                  </a:srgbClr>
                </a:prstShdw>
              </a:effec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endParaRPr lang="zh-CN" altLang="en-US" b="0">
                  <a:latin typeface="Times New Roman" panose="02020603050405020304" pitchFamily="18" charset="0"/>
                </a:endParaRPr>
              </a:p>
            </p:txBody>
          </p:sp>
          <p:sp>
            <p:nvSpPr>
              <p:cNvPr id="9235" name="文本框 9234"/>
              <p:cNvSpPr txBox="1">
                <a:spLocks noChangeArrowheads="1"/>
              </p:cNvSpPr>
              <p:nvPr/>
            </p:nvSpPr>
            <p:spPr bwMode="auto">
              <a:xfrm>
                <a:off x="182" y="134"/>
                <a:ext cx="39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solidFill>
                      <a:srgbClr val="FF00FF"/>
                    </a:solidFill>
                  </a:rPr>
                  <a:t>I/O</a:t>
                </a:r>
                <a:endParaRPr lang="en-US" altLang="zh-CN" sz="2600">
                  <a:solidFill>
                    <a:srgbClr val="FF00FF"/>
                  </a:solidFill>
                </a:endParaRPr>
              </a:p>
            </p:txBody>
          </p:sp>
        </p:grpSp>
        <p:grpSp>
          <p:nvGrpSpPr>
            <p:cNvPr id="9230" name="组合 9235"/>
            <p:cNvGrpSpPr/>
            <p:nvPr/>
          </p:nvGrpSpPr>
          <p:grpSpPr bwMode="auto">
            <a:xfrm>
              <a:off x="976" y="1860"/>
              <a:ext cx="824" cy="533"/>
              <a:chOff x="0" y="0"/>
              <a:chExt cx="824" cy="533"/>
            </a:xfrm>
          </p:grpSpPr>
          <p:sp>
            <p:nvSpPr>
              <p:cNvPr id="9232" name="矩形 9236"/>
              <p:cNvSpPr>
                <a:spLocks noChangeArrowheads="1"/>
              </p:cNvSpPr>
              <p:nvPr/>
            </p:nvSpPr>
            <p:spPr bwMode="auto">
              <a:xfrm>
                <a:off x="0" y="0"/>
                <a:ext cx="824" cy="533"/>
              </a:xfrm>
              <a:prstGeom prst="rect">
                <a:avLst/>
              </a:prstGeom>
              <a:solidFill>
                <a:srgbClr val="00FF00">
                  <a:alpha val="21960"/>
                </a:srgbClr>
              </a:solidFill>
              <a:ln w="9525">
                <a:solidFill>
                  <a:srgbClr val="FF0000"/>
                </a:solidFill>
                <a:miter lim="800000"/>
              </a:ln>
              <a:effectLst>
                <a:prstShdw prst="shdw13" dist="53882" dir="13500000">
                  <a:srgbClr val="808080">
                    <a:alpha val="50000"/>
                  </a:srgbClr>
                </a:prstShdw>
              </a:effec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endParaRPr lang="zh-CN" altLang="en-US" b="0">
                  <a:latin typeface="Times New Roman" panose="02020603050405020304" pitchFamily="18" charset="0"/>
                </a:endParaRPr>
              </a:p>
            </p:txBody>
          </p:sp>
          <p:sp>
            <p:nvSpPr>
              <p:cNvPr id="9233" name="文本框 9237"/>
              <p:cNvSpPr txBox="1">
                <a:spLocks noChangeArrowheads="1"/>
              </p:cNvSpPr>
              <p:nvPr/>
            </p:nvSpPr>
            <p:spPr bwMode="auto">
              <a:xfrm>
                <a:off x="182" y="134"/>
                <a:ext cx="39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solidFill>
                      <a:srgbClr val="FF00FF"/>
                    </a:solidFill>
                  </a:rPr>
                  <a:t>I/O</a:t>
                </a:r>
                <a:endParaRPr lang="en-US" altLang="zh-CN" sz="2600">
                  <a:solidFill>
                    <a:srgbClr val="FF00FF"/>
                  </a:solidFill>
                </a:endParaRPr>
              </a:p>
            </p:txBody>
          </p:sp>
        </p:grpSp>
        <p:sp>
          <p:nvSpPr>
            <p:cNvPr id="9231" name="文本框 9238"/>
            <p:cNvSpPr txBox="1">
              <a:spLocks noChangeArrowheads="1"/>
            </p:cNvSpPr>
            <p:nvPr/>
          </p:nvSpPr>
          <p:spPr bwMode="auto">
            <a:xfrm>
              <a:off x="1203" y="1350"/>
              <a:ext cx="366"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t>……</a:t>
              </a:r>
              <a:endParaRPr lang="en-US" altLang="zh-CN" sz="2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blinds(horizontal)">
                                      <p:cBhvr>
                                        <p:cTn id="7" dur="500"/>
                                        <p:tgtEl>
                                          <p:spTgt spid="1126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0" dur="500"/>
                                        <p:tgtEl>
                                          <p:spTgt spid="1126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plus(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edge">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8888" y="476250"/>
            <a:ext cx="7696200" cy="762000"/>
          </a:xfrm>
        </p:spPr>
        <p:txBody>
          <a:bodyPr/>
          <a:lstStyle/>
          <a:p>
            <a:pPr eaLnBrk="1" hangingPunct="1"/>
            <a:r>
              <a:rPr lang="zh-CN" altLang="en-US"/>
              <a:t>命令线与状态线</a:t>
            </a:r>
            <a:endParaRPr lang="zh-CN" altLang="en-US"/>
          </a:p>
        </p:txBody>
      </p:sp>
      <p:sp>
        <p:nvSpPr>
          <p:cNvPr id="101379" name="Rectangle 3"/>
          <p:cNvSpPr>
            <a:spLocks noGrp="1" noChangeArrowheads="1"/>
          </p:cNvSpPr>
          <p:nvPr>
            <p:ph type="body" idx="1"/>
          </p:nvPr>
        </p:nvSpPr>
        <p:spPr>
          <a:xfrm>
            <a:off x="755650" y="1844675"/>
            <a:ext cx="7704138" cy="3232150"/>
          </a:xfrm>
          <a:solidFill>
            <a:schemeClr val="bg1"/>
          </a:solidFill>
          <a:ln>
            <a:solidFill>
              <a:srgbClr val="2709BB"/>
            </a:solidFill>
            <a:miter lim="800000"/>
          </a:ln>
        </p:spPr>
        <p:txBody>
          <a:bodyPr/>
          <a:lstStyle/>
          <a:p>
            <a:pPr eaLnBrk="1" hangingPunct="1"/>
            <a:r>
              <a:rPr lang="zh-CN" altLang="en-US"/>
              <a:t>命令线主要用以传输</a:t>
            </a:r>
            <a:r>
              <a:rPr lang="en-US" altLang="zh-CN"/>
              <a:t>CPU</a:t>
            </a:r>
            <a:r>
              <a:rPr lang="zh-CN" altLang="en-US"/>
              <a:t>向设备发出的各种命令信号，如启动、清除、屏蔽、读、写等等。它是一组单向总线，其根数与命令信号多少有关。</a:t>
            </a:r>
            <a:endParaRPr lang="en-US" altLang="zh-CN"/>
          </a:p>
          <a:p>
            <a:pPr eaLnBrk="1" hangingPunct="1"/>
            <a:r>
              <a:rPr lang="zh-CN" altLang="en-US"/>
              <a:t>状态线是将</a:t>
            </a:r>
            <a:r>
              <a:rPr lang="en-US" altLang="zh-CN"/>
              <a:t>I</a:t>
            </a:r>
            <a:r>
              <a:rPr lang="zh-CN" altLang="en-US"/>
              <a:t>／</a:t>
            </a:r>
            <a:r>
              <a:rPr lang="en-US" altLang="zh-CN"/>
              <a:t>O</a:t>
            </a:r>
            <a:r>
              <a:rPr lang="zh-CN" altLang="en-US"/>
              <a:t>设备的状态向主机报告的信号线，如设备是否准备就绪，是否向</a:t>
            </a:r>
            <a:r>
              <a:rPr lang="en-US" altLang="zh-CN"/>
              <a:t>CPU</a:t>
            </a:r>
            <a:r>
              <a:rPr lang="zh-CN" altLang="en-US"/>
              <a:t>发出中断请求等等。它也是一组单向总线。</a:t>
            </a:r>
            <a:endParaRPr lang="zh-CN" altLang="en-US"/>
          </a:p>
        </p:txBody>
      </p:sp>
      <p:sp>
        <p:nvSpPr>
          <p:cNvPr id="89093" name="矩形 5"/>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animEffect transition="in" filter="blinds(horizontal)">
                                      <p:cBhvr>
                                        <p:cTn id="7" dur="500"/>
                                        <p:tgtEl>
                                          <p:spTgt spid="10137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10" dur="500"/>
                                        <p:tgtEl>
                                          <p:spTgt spid="1013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5"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187450" y="476250"/>
            <a:ext cx="4032250" cy="762000"/>
          </a:xfrm>
        </p:spPr>
        <p:txBody>
          <a:bodyPr/>
          <a:lstStyle/>
          <a:p>
            <a:pPr eaLnBrk="1" hangingPunct="1"/>
            <a:r>
              <a:rPr lang="zh-CN" altLang="en-US" sz="4800"/>
              <a:t>接口的功能</a:t>
            </a:r>
            <a:endParaRPr lang="zh-CN" altLang="en-US"/>
          </a:p>
        </p:txBody>
      </p:sp>
      <p:sp>
        <p:nvSpPr>
          <p:cNvPr id="103427" name="Rectangle 3"/>
          <p:cNvSpPr>
            <a:spLocks noGrp="1" noChangeArrowheads="1"/>
          </p:cNvSpPr>
          <p:nvPr>
            <p:ph type="body" idx="1"/>
          </p:nvPr>
        </p:nvSpPr>
        <p:spPr>
          <a:xfrm>
            <a:off x="611188" y="1773238"/>
            <a:ext cx="8137525" cy="3743325"/>
          </a:xfrm>
          <a:solidFill>
            <a:schemeClr val="bg1"/>
          </a:solidFill>
          <a:ln>
            <a:solidFill>
              <a:srgbClr val="2709BB"/>
            </a:solidFill>
            <a:miter lim="800000"/>
          </a:ln>
        </p:spPr>
        <p:txBody>
          <a:bodyPr/>
          <a:lstStyle/>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rPr>
              <a:t>选址功能</a:t>
            </a:r>
            <a:endParaRPr lang="en-US" altLang="zh-CN">
              <a:solidFill>
                <a:srgbClr val="C00000"/>
              </a:solidFill>
            </a:endParaRPr>
          </a:p>
          <a:p>
            <a:pPr eaLnBrk="1" hangingPunct="1"/>
            <a:r>
              <a:rPr lang="zh-CN" altLang="en-US"/>
              <a:t>由于</a:t>
            </a:r>
            <a:r>
              <a:rPr lang="en-US" altLang="zh-CN"/>
              <a:t>I</a:t>
            </a:r>
            <a:r>
              <a:rPr lang="zh-CN" altLang="en-US"/>
              <a:t>／</a:t>
            </a:r>
            <a:r>
              <a:rPr lang="en-US" altLang="zh-CN"/>
              <a:t>O</a:t>
            </a:r>
            <a:r>
              <a:rPr lang="zh-CN" altLang="en-US"/>
              <a:t>总线与所有设备的接口电路相连，选择哪台</a:t>
            </a:r>
            <a:r>
              <a:rPr lang="en-US" altLang="zh-CN"/>
              <a:t>I</a:t>
            </a:r>
            <a:r>
              <a:rPr lang="zh-CN" altLang="en-US"/>
              <a:t>／</a:t>
            </a:r>
            <a:r>
              <a:rPr lang="en-US" altLang="zh-CN"/>
              <a:t>O</a:t>
            </a:r>
            <a:r>
              <a:rPr lang="zh-CN" altLang="en-US"/>
              <a:t>要通过设备选择线上的设备码来确定、该设备码将送至所有设备的接口</a:t>
            </a:r>
            <a:endParaRPr lang="en-US" altLang="zh-CN"/>
          </a:p>
          <a:p>
            <a:pPr eaLnBrk="1" hangingPunct="1"/>
            <a:r>
              <a:rPr lang="zh-CN" altLang="en-US"/>
              <a:t>因此，要求每个接口都必须具有选址功能，即当设备选择线上的设备码与本设备码相符时，应发出设备选中信号</a:t>
            </a:r>
            <a:r>
              <a:rPr lang="en-US" altLang="zh-CN"/>
              <a:t>SEL</a:t>
            </a:r>
            <a:r>
              <a:rPr lang="zh-CN" altLang="en-US"/>
              <a:t>，这种功能可通过接口内的设备选择电路来实现。</a:t>
            </a:r>
            <a:endParaRPr lang="zh-CN" altLang="en-US"/>
          </a:p>
        </p:txBody>
      </p:sp>
      <p:sp>
        <p:nvSpPr>
          <p:cNvPr id="90117" name="矩形 10"/>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bg/>
                                          </p:spTgt>
                                        </p:tgtEl>
                                        <p:attrNameLst>
                                          <p:attrName>style.visibility</p:attrName>
                                        </p:attrNameLst>
                                      </p:cBhvr>
                                      <p:to>
                                        <p:strVal val="visible"/>
                                      </p:to>
                                    </p:set>
                                    <p:animEffect transition="in" filter="blinds(horizontal)">
                                      <p:cBhvr>
                                        <p:cTn id="7" dur="500"/>
                                        <p:tgtEl>
                                          <p:spTgt spid="1034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10" dur="500"/>
                                        <p:tgtEl>
                                          <p:spTgt spid="1034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5" dur="500"/>
                                        <p:tgtEl>
                                          <p:spTgt spid="1034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20" dur="5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116013" y="404813"/>
            <a:ext cx="7696200" cy="762000"/>
          </a:xfrm>
        </p:spPr>
        <p:txBody>
          <a:bodyPr/>
          <a:lstStyle/>
          <a:p>
            <a:pPr eaLnBrk="1" hangingPunct="1"/>
            <a:r>
              <a:rPr lang="zh-CN" altLang="en-US"/>
              <a:t>接口的功能</a:t>
            </a:r>
            <a:endParaRPr lang="zh-CN" altLang="en-US"/>
          </a:p>
        </p:txBody>
      </p:sp>
      <p:sp>
        <p:nvSpPr>
          <p:cNvPr id="105475" name="Rectangle 3"/>
          <p:cNvSpPr>
            <a:spLocks noGrp="1" noChangeArrowheads="1"/>
          </p:cNvSpPr>
          <p:nvPr>
            <p:ph type="body" idx="1"/>
          </p:nvPr>
        </p:nvSpPr>
        <p:spPr>
          <a:xfrm>
            <a:off x="755650" y="1773238"/>
            <a:ext cx="7696200" cy="2786062"/>
          </a:xfrm>
          <a:solidFill>
            <a:schemeClr val="bg1"/>
          </a:solidFill>
          <a:ln>
            <a:solidFill>
              <a:srgbClr val="2709BB"/>
            </a:solidFill>
            <a:miter lim="800000"/>
          </a:ln>
        </p:spPr>
        <p:txBody>
          <a:bodyPr/>
          <a:lstStyle/>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rPr>
              <a:t>传送命令的功能</a:t>
            </a:r>
            <a:endParaRPr lang="en-US" altLang="zh-CN">
              <a:solidFill>
                <a:srgbClr val="C00000"/>
              </a:solidFill>
            </a:endParaRPr>
          </a:p>
          <a:p>
            <a:pPr eaLnBrk="1" hangingPunct="1"/>
            <a:r>
              <a:rPr lang="zh-CN" altLang="en-US"/>
              <a:t>当</a:t>
            </a:r>
            <a:r>
              <a:rPr lang="en-US" altLang="zh-CN"/>
              <a:t>CPU</a:t>
            </a:r>
            <a:r>
              <a:rPr lang="zh-CN" altLang="en-US"/>
              <a:t>向</a:t>
            </a:r>
            <a:r>
              <a:rPr lang="en-US" altLang="zh-CN"/>
              <a:t>I</a:t>
            </a:r>
            <a:r>
              <a:rPr lang="zh-CN" altLang="en-US"/>
              <a:t>／</a:t>
            </a:r>
            <a:r>
              <a:rPr lang="en-US" altLang="zh-CN"/>
              <a:t>O</a:t>
            </a:r>
            <a:r>
              <a:rPr lang="zh-CN" altLang="en-US"/>
              <a:t>发出命令时，要求</a:t>
            </a:r>
            <a:r>
              <a:rPr lang="en-US" altLang="zh-CN"/>
              <a:t>I</a:t>
            </a:r>
            <a:r>
              <a:rPr lang="zh-CN" altLang="en-US"/>
              <a:t>／</a:t>
            </a:r>
            <a:r>
              <a:rPr lang="en-US" altLang="zh-CN"/>
              <a:t>O</a:t>
            </a:r>
            <a:r>
              <a:rPr lang="zh-CN" altLang="en-US"/>
              <a:t>设备能作出响应。</a:t>
            </a:r>
            <a:endParaRPr lang="en-US" altLang="zh-CN"/>
          </a:p>
          <a:p>
            <a:pPr eaLnBrk="1" hangingPunct="1"/>
            <a:r>
              <a:rPr lang="zh-CN" altLang="en-US"/>
              <a:t>如果</a:t>
            </a:r>
            <a:r>
              <a:rPr lang="en-US" altLang="zh-CN"/>
              <a:t>I</a:t>
            </a:r>
            <a:r>
              <a:rPr lang="zh-CN" altLang="en-US"/>
              <a:t>／</a:t>
            </a:r>
            <a:r>
              <a:rPr lang="en-US" altLang="zh-CN"/>
              <a:t>O</a:t>
            </a:r>
            <a:r>
              <a:rPr lang="zh-CN" altLang="en-US"/>
              <a:t>接口不具备传送命令信息的功能，那么设备将无法响应，故通常在</a:t>
            </a:r>
            <a:r>
              <a:rPr lang="en-US" altLang="zh-CN"/>
              <a:t>I</a:t>
            </a:r>
            <a:r>
              <a:rPr lang="zh-CN" altLang="en-US"/>
              <a:t>／</a:t>
            </a:r>
            <a:r>
              <a:rPr lang="en-US" altLang="zh-CN"/>
              <a:t>O</a:t>
            </a:r>
            <a:r>
              <a:rPr lang="zh-CN" altLang="en-US"/>
              <a:t>接口中设有存放命令的命令寄存器以及命令译码器</a:t>
            </a:r>
            <a:endParaRPr lang="zh-CN" altLang="en-US"/>
          </a:p>
        </p:txBody>
      </p:sp>
      <p:sp>
        <p:nvSpPr>
          <p:cNvPr id="91141" name="矩形 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bg/>
                                          </p:spTgt>
                                        </p:tgtEl>
                                        <p:attrNameLst>
                                          <p:attrName>style.visibility</p:attrName>
                                        </p:attrNameLst>
                                      </p:cBhvr>
                                      <p:to>
                                        <p:strVal val="visible"/>
                                      </p:to>
                                    </p:set>
                                    <p:animEffect transition="in" filter="blinds(horizontal)">
                                      <p:cBhvr>
                                        <p:cTn id="7" dur="500"/>
                                        <p:tgtEl>
                                          <p:spTgt spid="10547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10" dur="500"/>
                                        <p:tgtEl>
                                          <p:spTgt spid="1054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5" dur="500"/>
                                        <p:tgtEl>
                                          <p:spTgt spid="1054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20" dur="500"/>
                                        <p:tgtEl>
                                          <p:spTgt spid="105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258888" y="457200"/>
            <a:ext cx="7427912" cy="762000"/>
          </a:xfrm>
        </p:spPr>
        <p:txBody>
          <a:bodyPr/>
          <a:lstStyle/>
          <a:p>
            <a:pPr eaLnBrk="1" hangingPunct="1"/>
            <a:r>
              <a:rPr lang="zh-CN" altLang="en-US"/>
              <a:t>接口的功能</a:t>
            </a:r>
            <a:endParaRPr lang="zh-CN" altLang="en-US"/>
          </a:p>
        </p:txBody>
      </p:sp>
      <p:sp>
        <p:nvSpPr>
          <p:cNvPr id="106499" name="Rectangle 3"/>
          <p:cNvSpPr>
            <a:spLocks noGrp="1" noChangeArrowheads="1"/>
          </p:cNvSpPr>
          <p:nvPr>
            <p:ph type="body" idx="1"/>
          </p:nvPr>
        </p:nvSpPr>
        <p:spPr>
          <a:xfrm>
            <a:off x="684213" y="1524000"/>
            <a:ext cx="7926387" cy="4137025"/>
          </a:xfrm>
          <a:solidFill>
            <a:schemeClr val="bg1"/>
          </a:solidFill>
          <a:ln>
            <a:solidFill>
              <a:srgbClr val="2709BB"/>
            </a:solidFill>
            <a:miter lim="800000"/>
          </a:ln>
        </p:spPr>
        <p:txBody>
          <a:bodyPr/>
          <a:lstStyle/>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rPr>
              <a:t>传送数据的功能</a:t>
            </a:r>
            <a:endParaRPr lang="en-US" altLang="zh-CN">
              <a:solidFill>
                <a:srgbClr val="C00000"/>
              </a:solidFill>
            </a:endParaRPr>
          </a:p>
          <a:p>
            <a:pPr eaLnBrk="1" hangingPunct="1"/>
            <a:r>
              <a:rPr lang="zh-CN" altLang="en-US"/>
              <a:t>接口处于主机与</a:t>
            </a:r>
            <a:r>
              <a:rPr lang="en-US" altLang="zh-CN"/>
              <a:t>I</a:t>
            </a:r>
            <a:r>
              <a:rPr lang="zh-CN" altLang="en-US"/>
              <a:t>／</a:t>
            </a:r>
            <a:r>
              <a:rPr lang="en-US" altLang="zh-CN"/>
              <a:t>O</a:t>
            </a:r>
            <a:r>
              <a:rPr lang="zh-CN" altLang="en-US"/>
              <a:t>设备之间，数据必须通过接口才能实现主机与</a:t>
            </a:r>
            <a:r>
              <a:rPr lang="en-US" altLang="zh-CN"/>
              <a:t>I/O</a:t>
            </a:r>
            <a:r>
              <a:rPr lang="zh-CN" altLang="en-US"/>
              <a:t>设备之间的传送。这就要求接口中具有数据通路，完成数据传送。</a:t>
            </a:r>
            <a:endParaRPr lang="zh-CN" altLang="en-US"/>
          </a:p>
          <a:p>
            <a:pPr eaLnBrk="1" hangingPunct="1"/>
            <a:r>
              <a:rPr lang="zh-CN" altLang="en-US"/>
              <a:t>这种数据通路还应具有缓冲能力，即将数据能暂存在接口内。接口中通常设有数据缓冲寄存器 </a:t>
            </a:r>
            <a:r>
              <a:rPr lang="en-US" altLang="zh-CN"/>
              <a:t>DBR</a:t>
            </a:r>
            <a:r>
              <a:rPr lang="zh-CN" altLang="en-US"/>
              <a:t>，它用来暂存 </a:t>
            </a:r>
            <a:r>
              <a:rPr lang="en-US" altLang="zh-CN"/>
              <a:t>I</a:t>
            </a:r>
            <a:r>
              <a:rPr lang="zh-CN" altLang="en-US"/>
              <a:t>／</a:t>
            </a:r>
            <a:r>
              <a:rPr lang="en-US" altLang="zh-CN"/>
              <a:t>O</a:t>
            </a:r>
            <a:r>
              <a:rPr lang="zh-CN" altLang="en-US"/>
              <a:t>设备与主机准备交换的信息，每个接口中的数据缓冲器的位数可以各不相同。</a:t>
            </a:r>
            <a:endParaRPr lang="zh-CN" altLang="en-US"/>
          </a:p>
        </p:txBody>
      </p:sp>
      <p:sp>
        <p:nvSpPr>
          <p:cNvPr id="92165" name="矩形 5"/>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499">
                                            <p:bg/>
                                          </p:spTgt>
                                        </p:tgtEl>
                                        <p:attrNameLst>
                                          <p:attrName>style.visibility</p:attrName>
                                        </p:attrNameLst>
                                      </p:cBhvr>
                                      <p:to>
                                        <p:strVal val="visible"/>
                                      </p:to>
                                    </p:set>
                                    <p:animEffect transition="in" filter="blinds(horizontal)">
                                      <p:cBhvr>
                                        <p:cTn id="7" dur="500"/>
                                        <p:tgtEl>
                                          <p:spTgt spid="1064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499">
                                            <p:txEl>
                                              <p:pRg st="0" end="0"/>
                                            </p:txEl>
                                          </p:spTgt>
                                        </p:tgtEl>
                                        <p:attrNameLst>
                                          <p:attrName>style.visibility</p:attrName>
                                        </p:attrNameLst>
                                      </p:cBhvr>
                                      <p:to>
                                        <p:strVal val="visible"/>
                                      </p:to>
                                    </p:set>
                                    <p:animEffect transition="in" filter="blinds(horizontal)">
                                      <p:cBhvr>
                                        <p:cTn id="10" dur="500"/>
                                        <p:tgtEl>
                                          <p:spTgt spid="1064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6499">
                                            <p:txEl>
                                              <p:pRg st="1" end="1"/>
                                            </p:txEl>
                                          </p:spTgt>
                                        </p:tgtEl>
                                        <p:attrNameLst>
                                          <p:attrName>style.visibility</p:attrName>
                                        </p:attrNameLst>
                                      </p:cBhvr>
                                      <p:to>
                                        <p:strVal val="visible"/>
                                      </p:to>
                                    </p:set>
                                    <p:animEffect transition="in" filter="blinds(horizontal)">
                                      <p:cBhvr>
                                        <p:cTn id="15" dur="500"/>
                                        <p:tgtEl>
                                          <p:spTgt spid="1064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20" dur="500"/>
                                        <p:tgtEl>
                                          <p:spTgt spid="106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nimBg="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116013" y="404813"/>
            <a:ext cx="7696200" cy="762000"/>
          </a:xfrm>
        </p:spPr>
        <p:txBody>
          <a:bodyPr/>
          <a:lstStyle/>
          <a:p>
            <a:pPr eaLnBrk="1" hangingPunct="1"/>
            <a:r>
              <a:rPr lang="zh-CN" altLang="en-US"/>
              <a:t>接口的功能</a:t>
            </a:r>
            <a:endParaRPr lang="zh-CN" altLang="en-US"/>
          </a:p>
        </p:txBody>
      </p:sp>
      <p:sp>
        <p:nvSpPr>
          <p:cNvPr id="107523" name="Rectangle 3"/>
          <p:cNvSpPr>
            <a:spLocks noGrp="1" noChangeArrowheads="1"/>
          </p:cNvSpPr>
          <p:nvPr>
            <p:ph type="body" idx="1"/>
          </p:nvPr>
        </p:nvSpPr>
        <p:spPr>
          <a:xfrm>
            <a:off x="539750" y="1412875"/>
            <a:ext cx="8147050" cy="4648200"/>
          </a:xfrm>
          <a:solidFill>
            <a:schemeClr val="bg1"/>
          </a:solidFill>
          <a:ln>
            <a:solidFill>
              <a:srgbClr val="2709BB"/>
            </a:solidFill>
            <a:miter lim="800000"/>
          </a:ln>
        </p:spPr>
        <p:txBody>
          <a:bodyPr/>
          <a:lstStyle/>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solidFill>
                  <a:srgbClr val="C00000"/>
                </a:solidFill>
              </a:rPr>
              <a:t>反映</a:t>
            </a:r>
            <a:r>
              <a:rPr lang="en-US" altLang="zh-CN">
                <a:solidFill>
                  <a:srgbClr val="C00000"/>
                </a:solidFill>
              </a:rPr>
              <a:t>I</a:t>
            </a:r>
            <a:r>
              <a:rPr lang="zh-CN" altLang="en-US">
                <a:solidFill>
                  <a:srgbClr val="C00000"/>
                </a:solidFill>
              </a:rPr>
              <a:t>／</a:t>
            </a:r>
            <a:r>
              <a:rPr lang="en-US" altLang="zh-CN">
                <a:solidFill>
                  <a:srgbClr val="C00000"/>
                </a:solidFill>
              </a:rPr>
              <a:t>O</a:t>
            </a:r>
            <a:r>
              <a:rPr lang="zh-CN" altLang="en-US">
                <a:solidFill>
                  <a:srgbClr val="C00000"/>
                </a:solidFill>
              </a:rPr>
              <a:t>设备工作状态的功能</a:t>
            </a:r>
            <a:endParaRPr lang="en-US" altLang="zh-CN">
              <a:solidFill>
                <a:srgbClr val="C00000"/>
              </a:solidFill>
            </a:endParaRPr>
          </a:p>
          <a:p>
            <a:pPr eaLnBrk="1" hangingPunct="1"/>
            <a:r>
              <a:rPr lang="zh-CN" altLang="en-US"/>
              <a:t>为了使</a:t>
            </a:r>
            <a:r>
              <a:rPr lang="en-US" altLang="zh-CN"/>
              <a:t>CPU</a:t>
            </a:r>
            <a:r>
              <a:rPr lang="zh-CN" altLang="en-US"/>
              <a:t>能及时了解各</a:t>
            </a:r>
            <a:r>
              <a:rPr lang="en-US" altLang="zh-CN"/>
              <a:t>I/O</a:t>
            </a:r>
            <a:r>
              <a:rPr lang="zh-CN" altLang="en-US"/>
              <a:t>设备的工作状态，接口内必须设置一些反映设备工作状态的触发器。</a:t>
            </a:r>
            <a:endParaRPr lang="zh-CN" altLang="en-US"/>
          </a:p>
          <a:p>
            <a:pPr eaLnBrk="1" hangingPunct="1"/>
            <a:r>
              <a:rPr lang="zh-CN" altLang="en-US"/>
              <a:t>接口电路中一般还设有中断请求触发器</a:t>
            </a:r>
            <a:r>
              <a:rPr lang="en-US" altLang="zh-CN"/>
              <a:t>INTR</a:t>
            </a:r>
            <a:r>
              <a:rPr lang="zh-CN" altLang="en-US"/>
              <a:t>，表示</a:t>
            </a:r>
            <a:r>
              <a:rPr lang="en-US" altLang="zh-CN"/>
              <a:t>I/O</a:t>
            </a:r>
            <a:r>
              <a:rPr lang="zh-CN" altLang="en-US"/>
              <a:t>设备向 </a:t>
            </a:r>
            <a:r>
              <a:rPr lang="en-US" altLang="zh-CN"/>
              <a:t>CPU</a:t>
            </a:r>
            <a:r>
              <a:rPr lang="zh-CN" altLang="en-US"/>
              <a:t>发出中断请求，还要有屏蔽触发器</a:t>
            </a:r>
            <a:r>
              <a:rPr lang="en-US" altLang="zh-CN"/>
              <a:t>MASK</a:t>
            </a:r>
            <a:r>
              <a:rPr lang="zh-CN" altLang="en-US"/>
              <a:t>，完成设备的中断屏蔽功能。</a:t>
            </a:r>
            <a:endParaRPr lang="en-US" altLang="zh-CN"/>
          </a:p>
          <a:p>
            <a:pPr eaLnBrk="1" hangingPunct="1"/>
            <a:r>
              <a:rPr lang="zh-CN" altLang="en-US"/>
              <a:t>所有状态触发器都与</a:t>
            </a:r>
            <a:r>
              <a:rPr lang="en-US" altLang="zh-CN"/>
              <a:t>I</a:t>
            </a:r>
            <a:r>
              <a:rPr lang="zh-CN" altLang="en-US"/>
              <a:t>／</a:t>
            </a:r>
            <a:r>
              <a:rPr lang="en-US" altLang="zh-CN"/>
              <a:t>O</a:t>
            </a:r>
            <a:r>
              <a:rPr lang="zh-CN" altLang="en-US"/>
              <a:t>总线中的状态线相连。</a:t>
            </a:r>
            <a:endParaRPr lang="en-US" altLang="zh-CN"/>
          </a:p>
          <a:p>
            <a:pPr eaLnBrk="1" hangingPunct="1"/>
            <a:r>
              <a:rPr lang="zh-CN" altLang="en-US"/>
              <a:t>接口电路中还可根据需要增设一些其他状态标记触发器，如“出错”触发器、“数据迟到”触发器，或配置一些奇偶校验电路，循环码校验电路等等。</a:t>
            </a:r>
            <a:endParaRPr lang="zh-CN" altLang="en-US"/>
          </a:p>
        </p:txBody>
      </p:sp>
      <p:sp>
        <p:nvSpPr>
          <p:cNvPr id="93189" name="矩形 5"/>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3">
                                            <p:bg/>
                                          </p:spTgt>
                                        </p:tgtEl>
                                        <p:attrNameLst>
                                          <p:attrName>style.visibility</p:attrName>
                                        </p:attrNameLst>
                                      </p:cBhvr>
                                      <p:to>
                                        <p:strVal val="visible"/>
                                      </p:to>
                                    </p:set>
                                    <p:animEffect transition="in" filter="blinds(horizontal)">
                                      <p:cBhvr>
                                        <p:cTn id="7" dur="500"/>
                                        <p:tgtEl>
                                          <p:spTgt spid="1075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7523">
                                            <p:txEl>
                                              <p:pRg st="0" end="0"/>
                                            </p:txEl>
                                          </p:spTgt>
                                        </p:tgtEl>
                                        <p:attrNameLst>
                                          <p:attrName>style.visibility</p:attrName>
                                        </p:attrNameLst>
                                      </p:cBhvr>
                                      <p:to>
                                        <p:strVal val="visible"/>
                                      </p:to>
                                    </p:set>
                                    <p:animEffect transition="in" filter="blinds(horizontal)">
                                      <p:cBhvr>
                                        <p:cTn id="10" dur="500"/>
                                        <p:tgtEl>
                                          <p:spTgt spid="1075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7523">
                                            <p:txEl>
                                              <p:pRg st="1" end="1"/>
                                            </p:txEl>
                                          </p:spTgt>
                                        </p:tgtEl>
                                        <p:attrNameLst>
                                          <p:attrName>style.visibility</p:attrName>
                                        </p:attrNameLst>
                                      </p:cBhvr>
                                      <p:to>
                                        <p:strVal val="visible"/>
                                      </p:to>
                                    </p:set>
                                    <p:animEffect transition="in" filter="blinds(horizontal)">
                                      <p:cBhvr>
                                        <p:cTn id="15" dur="500"/>
                                        <p:tgtEl>
                                          <p:spTgt spid="1075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20" dur="500"/>
                                        <p:tgtEl>
                                          <p:spTgt spid="1075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Effect transition="in" filter="blinds(horizontal)">
                                      <p:cBhvr>
                                        <p:cTn id="25" dur="500"/>
                                        <p:tgtEl>
                                          <p:spTgt spid="10752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7523">
                                            <p:txEl>
                                              <p:pRg st="4" end="4"/>
                                            </p:txEl>
                                          </p:spTgt>
                                        </p:tgtEl>
                                        <p:attrNameLst>
                                          <p:attrName>style.visibility</p:attrName>
                                        </p:attrNameLst>
                                      </p:cBhvr>
                                      <p:to>
                                        <p:strVal val="visible"/>
                                      </p:to>
                                    </p:set>
                                    <p:animEffect transition="in" filter="blinds(horizontal)">
                                      <p:cBhvr>
                                        <p:cTn id="30" dur="500"/>
                                        <p:tgtEl>
                                          <p:spTgt spid="107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nimBg="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43"/>
          <p:cNvSpPr>
            <a:spLocks noGrp="1"/>
          </p:cNvSpPr>
          <p:nvPr>
            <p:ph type="title"/>
          </p:nvPr>
        </p:nvSpPr>
        <p:spPr>
          <a:xfrm>
            <a:off x="1116013" y="404813"/>
            <a:ext cx="7696200" cy="762000"/>
          </a:xfrm>
        </p:spPr>
        <p:txBody>
          <a:bodyPr/>
          <a:lstStyle/>
          <a:p>
            <a:r>
              <a:rPr lang="zh-CN" altLang="en-US"/>
              <a:t>接口的组成</a:t>
            </a:r>
            <a:endParaRPr lang="zh-CN" altLang="en-US"/>
          </a:p>
        </p:txBody>
      </p:sp>
      <p:sp>
        <p:nvSpPr>
          <p:cNvPr id="94212"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5.3.2</a:t>
            </a:r>
            <a:endParaRPr lang="zh-CN" altLang="en-US" sz="2800">
              <a:solidFill>
                <a:srgbClr val="C00000"/>
              </a:solidFill>
            </a:endParaRPr>
          </a:p>
        </p:txBody>
      </p:sp>
      <p:grpSp>
        <p:nvGrpSpPr>
          <p:cNvPr id="2" name="Group 3"/>
          <p:cNvGrpSpPr/>
          <p:nvPr/>
        </p:nvGrpSpPr>
        <p:grpSpPr bwMode="auto">
          <a:xfrm>
            <a:off x="5146675" y="4343400"/>
            <a:ext cx="1905000" cy="838200"/>
            <a:chOff x="3120" y="2976"/>
            <a:chExt cx="1200" cy="528"/>
          </a:xfrm>
        </p:grpSpPr>
        <p:sp>
          <p:nvSpPr>
            <p:cNvPr id="94252" name="Text Box 4"/>
            <p:cNvSpPr txBox="1">
              <a:spLocks noChangeArrowheads="1"/>
            </p:cNvSpPr>
            <p:nvPr/>
          </p:nvSpPr>
          <p:spPr bwMode="auto">
            <a:xfrm>
              <a:off x="3206" y="3033"/>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命令寄存器</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和命令译码器</a:t>
              </a:r>
              <a:endParaRPr lang="zh-CN" altLang="en-US" sz="2000">
                <a:latin typeface="Times New Roman" panose="02020603050405020304" pitchFamily="18" charset="0"/>
              </a:endParaRPr>
            </a:p>
          </p:txBody>
        </p:sp>
        <p:sp>
          <p:nvSpPr>
            <p:cNvPr id="94253" name="Rectangle 5"/>
            <p:cNvSpPr>
              <a:spLocks noChangeArrowheads="1"/>
            </p:cNvSpPr>
            <p:nvPr/>
          </p:nvSpPr>
          <p:spPr bwMode="auto">
            <a:xfrm>
              <a:off x="3120" y="2976"/>
              <a:ext cx="1200" cy="52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6"/>
          <p:cNvGrpSpPr/>
          <p:nvPr/>
        </p:nvGrpSpPr>
        <p:grpSpPr bwMode="auto">
          <a:xfrm>
            <a:off x="5146675" y="2743200"/>
            <a:ext cx="1905000" cy="838200"/>
            <a:chOff x="3120" y="2976"/>
            <a:chExt cx="1200" cy="528"/>
          </a:xfrm>
        </p:grpSpPr>
        <p:sp>
          <p:nvSpPr>
            <p:cNvPr id="94250" name="Text Box 7"/>
            <p:cNvSpPr txBox="1">
              <a:spLocks noChangeArrowheads="1"/>
            </p:cNvSpPr>
            <p:nvPr/>
          </p:nvSpPr>
          <p:spPr bwMode="auto">
            <a:xfrm>
              <a:off x="3206" y="3033"/>
              <a:ext cx="8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设备选择</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电路</a:t>
              </a:r>
              <a:endParaRPr lang="zh-CN" altLang="en-US" sz="2000">
                <a:latin typeface="Times New Roman" panose="02020603050405020304" pitchFamily="18" charset="0"/>
              </a:endParaRPr>
            </a:p>
          </p:txBody>
        </p:sp>
        <p:sp>
          <p:nvSpPr>
            <p:cNvPr id="94251" name="Rectangle 8"/>
            <p:cNvSpPr>
              <a:spLocks noChangeArrowheads="1"/>
            </p:cNvSpPr>
            <p:nvPr/>
          </p:nvSpPr>
          <p:spPr bwMode="auto">
            <a:xfrm>
              <a:off x="3120" y="2976"/>
              <a:ext cx="1200" cy="52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 name="Group 9"/>
          <p:cNvGrpSpPr/>
          <p:nvPr/>
        </p:nvGrpSpPr>
        <p:grpSpPr bwMode="auto">
          <a:xfrm>
            <a:off x="2251075" y="4343400"/>
            <a:ext cx="1905000" cy="838200"/>
            <a:chOff x="3120" y="2976"/>
            <a:chExt cx="1200" cy="528"/>
          </a:xfrm>
        </p:grpSpPr>
        <p:sp>
          <p:nvSpPr>
            <p:cNvPr id="94248" name="Text Box 10"/>
            <p:cNvSpPr txBox="1">
              <a:spLocks noChangeArrowheads="1"/>
            </p:cNvSpPr>
            <p:nvPr/>
          </p:nvSpPr>
          <p:spPr bwMode="auto">
            <a:xfrm>
              <a:off x="3206" y="3033"/>
              <a:ext cx="8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设备状态</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标记</a:t>
              </a:r>
              <a:endParaRPr lang="zh-CN" altLang="en-US" sz="2000">
                <a:latin typeface="Times New Roman" panose="02020603050405020304" pitchFamily="18" charset="0"/>
              </a:endParaRPr>
            </a:p>
          </p:txBody>
        </p:sp>
        <p:sp>
          <p:nvSpPr>
            <p:cNvPr id="94249" name="Rectangle 11"/>
            <p:cNvSpPr>
              <a:spLocks noChangeArrowheads="1"/>
            </p:cNvSpPr>
            <p:nvPr/>
          </p:nvSpPr>
          <p:spPr bwMode="auto">
            <a:xfrm>
              <a:off x="3120" y="2976"/>
              <a:ext cx="1200" cy="52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12"/>
          <p:cNvGrpSpPr/>
          <p:nvPr/>
        </p:nvGrpSpPr>
        <p:grpSpPr bwMode="auto">
          <a:xfrm>
            <a:off x="2251075" y="2743200"/>
            <a:ext cx="1905000" cy="838200"/>
            <a:chOff x="3120" y="2976"/>
            <a:chExt cx="1200" cy="528"/>
          </a:xfrm>
        </p:grpSpPr>
        <p:sp>
          <p:nvSpPr>
            <p:cNvPr id="94246" name="Text Box 13"/>
            <p:cNvSpPr txBox="1">
              <a:spLocks noChangeArrowheads="1"/>
            </p:cNvSpPr>
            <p:nvPr/>
          </p:nvSpPr>
          <p:spPr bwMode="auto">
            <a:xfrm>
              <a:off x="3206" y="3033"/>
              <a:ext cx="9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数据缓冲</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寄存器</a:t>
              </a:r>
              <a:r>
                <a:rPr lang="en-US" altLang="zh-CN" sz="2000">
                  <a:latin typeface="Times New Roman" panose="02020603050405020304" pitchFamily="18" charset="0"/>
                </a:rPr>
                <a:t>DBR</a:t>
              </a:r>
              <a:endParaRPr lang="en-US" altLang="zh-CN" sz="2000">
                <a:latin typeface="Times New Roman" panose="02020603050405020304" pitchFamily="18" charset="0"/>
              </a:endParaRPr>
            </a:p>
          </p:txBody>
        </p:sp>
        <p:sp>
          <p:nvSpPr>
            <p:cNvPr id="94247" name="Rectangle 14"/>
            <p:cNvSpPr>
              <a:spLocks noChangeArrowheads="1"/>
            </p:cNvSpPr>
            <p:nvPr/>
          </p:nvSpPr>
          <p:spPr bwMode="auto">
            <a:xfrm>
              <a:off x="3120" y="2976"/>
              <a:ext cx="1200" cy="52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15"/>
          <p:cNvGrpSpPr/>
          <p:nvPr/>
        </p:nvGrpSpPr>
        <p:grpSpPr bwMode="auto">
          <a:xfrm>
            <a:off x="4424363" y="2743200"/>
            <a:ext cx="493712" cy="2438400"/>
            <a:chOff x="3001" y="1968"/>
            <a:chExt cx="311" cy="1536"/>
          </a:xfrm>
        </p:grpSpPr>
        <p:sp>
          <p:nvSpPr>
            <p:cNvPr id="94244" name="Text Box 16"/>
            <p:cNvSpPr txBox="1">
              <a:spLocks noChangeArrowheads="1"/>
            </p:cNvSpPr>
            <p:nvPr/>
          </p:nvSpPr>
          <p:spPr bwMode="auto">
            <a:xfrm>
              <a:off x="3004" y="2057"/>
              <a:ext cx="308"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控制逻辑电路</a:t>
              </a:r>
              <a:endParaRPr lang="zh-CN" altLang="en-US" sz="2000">
                <a:latin typeface="Times New Roman" panose="02020603050405020304" pitchFamily="18" charset="0"/>
              </a:endParaRPr>
            </a:p>
          </p:txBody>
        </p:sp>
        <p:sp>
          <p:nvSpPr>
            <p:cNvPr id="94245" name="Rectangle 17"/>
            <p:cNvSpPr>
              <a:spLocks noChangeArrowheads="1"/>
            </p:cNvSpPr>
            <p:nvPr/>
          </p:nvSpPr>
          <p:spPr bwMode="auto">
            <a:xfrm>
              <a:off x="3001" y="1968"/>
              <a:ext cx="288" cy="1536"/>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47"/>
          <p:cNvGrpSpPr/>
          <p:nvPr/>
        </p:nvGrpSpPr>
        <p:grpSpPr bwMode="auto">
          <a:xfrm>
            <a:off x="2022475" y="1981200"/>
            <a:ext cx="5257800" cy="3429000"/>
            <a:chOff x="1274" y="1248"/>
            <a:chExt cx="3312" cy="2160"/>
          </a:xfrm>
        </p:grpSpPr>
        <p:sp>
          <p:nvSpPr>
            <p:cNvPr id="94242" name="Rectangle 19"/>
            <p:cNvSpPr>
              <a:spLocks noChangeArrowheads="1"/>
            </p:cNvSpPr>
            <p:nvPr/>
          </p:nvSpPr>
          <p:spPr bwMode="auto">
            <a:xfrm>
              <a:off x="1274" y="1248"/>
              <a:ext cx="3312" cy="2160"/>
            </a:xfrm>
            <a:prstGeom prst="rect">
              <a:avLst/>
            </a:prstGeom>
            <a:noFill/>
            <a:ln w="38100">
              <a:solidFill>
                <a:schemeClr val="folHlink"/>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43" name="Text Box 20"/>
            <p:cNvSpPr txBox="1">
              <a:spLocks noChangeArrowheads="1"/>
            </p:cNvSpPr>
            <p:nvPr/>
          </p:nvSpPr>
          <p:spPr bwMode="auto">
            <a:xfrm>
              <a:off x="2592" y="1401"/>
              <a:ext cx="6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lgDashDot"/>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I/O</a:t>
              </a:r>
              <a:r>
                <a:rPr lang="zh-CN" altLang="en-US" sz="2000">
                  <a:latin typeface="Times New Roman" panose="02020603050405020304" pitchFamily="18" charset="0"/>
                </a:rPr>
                <a:t>接口</a:t>
              </a:r>
              <a:endParaRPr lang="zh-CN" altLang="en-US" sz="2000">
                <a:latin typeface="Times New Roman" panose="02020603050405020304" pitchFamily="18" charset="0"/>
              </a:endParaRPr>
            </a:p>
          </p:txBody>
        </p:sp>
      </p:grpSp>
      <p:grpSp>
        <p:nvGrpSpPr>
          <p:cNvPr id="8" name="Group 21"/>
          <p:cNvGrpSpPr/>
          <p:nvPr/>
        </p:nvGrpSpPr>
        <p:grpSpPr bwMode="auto">
          <a:xfrm>
            <a:off x="381000" y="1981200"/>
            <a:ext cx="8499475" cy="3429000"/>
            <a:chOff x="240" y="1248"/>
            <a:chExt cx="5354" cy="2160"/>
          </a:xfrm>
        </p:grpSpPr>
        <p:grpSp>
          <p:nvGrpSpPr>
            <p:cNvPr id="94220" name="Group 22"/>
            <p:cNvGrpSpPr/>
            <p:nvPr/>
          </p:nvGrpSpPr>
          <p:grpSpPr bwMode="auto">
            <a:xfrm>
              <a:off x="4586" y="1248"/>
              <a:ext cx="1008" cy="2160"/>
              <a:chOff x="4586" y="1248"/>
              <a:chExt cx="1008" cy="2160"/>
            </a:xfrm>
          </p:grpSpPr>
          <p:grpSp>
            <p:nvGrpSpPr>
              <p:cNvPr id="94233" name="Group 23"/>
              <p:cNvGrpSpPr/>
              <p:nvPr/>
            </p:nvGrpSpPr>
            <p:grpSpPr bwMode="auto">
              <a:xfrm>
                <a:off x="5210" y="1248"/>
                <a:ext cx="384" cy="2160"/>
                <a:chOff x="5280" y="1440"/>
                <a:chExt cx="384" cy="2160"/>
              </a:xfrm>
            </p:grpSpPr>
            <p:sp>
              <p:nvSpPr>
                <p:cNvPr id="94240" name="Rectangle 24"/>
                <p:cNvSpPr>
                  <a:spLocks noChangeArrowheads="1"/>
                </p:cNvSpPr>
                <p:nvPr/>
              </p:nvSpPr>
              <p:spPr bwMode="auto">
                <a:xfrm>
                  <a:off x="5280" y="1440"/>
                  <a:ext cx="384" cy="216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41" name="Text Box 25"/>
                <p:cNvSpPr txBox="1">
                  <a:spLocks noChangeArrowheads="1"/>
                </p:cNvSpPr>
                <p:nvPr/>
              </p:nvSpPr>
              <p:spPr bwMode="auto">
                <a:xfrm>
                  <a:off x="5328" y="2082"/>
                  <a:ext cx="308"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外  部  设  备</a:t>
                  </a:r>
                  <a:endParaRPr lang="zh-CN" altLang="en-US" sz="2000">
                    <a:latin typeface="Times New Roman" panose="02020603050405020304" pitchFamily="18" charset="0"/>
                  </a:endParaRPr>
                </a:p>
              </p:txBody>
            </p:sp>
          </p:grpSp>
          <p:sp>
            <p:nvSpPr>
              <p:cNvPr id="94234" name="AutoShape 26"/>
              <p:cNvSpPr>
                <a:spLocks noChangeArrowheads="1"/>
              </p:cNvSpPr>
              <p:nvPr/>
            </p:nvSpPr>
            <p:spPr bwMode="auto">
              <a:xfrm>
                <a:off x="4599" y="1872"/>
                <a:ext cx="601" cy="192"/>
              </a:xfrm>
              <a:prstGeom prst="leftRightArrow">
                <a:avLst>
                  <a:gd name="adj1" fmla="val 50000"/>
                  <a:gd name="adj2" fmla="val 62604"/>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35" name="Line 27"/>
              <p:cNvSpPr>
                <a:spLocks noChangeShapeType="1"/>
              </p:cNvSpPr>
              <p:nvPr/>
            </p:nvSpPr>
            <p:spPr bwMode="auto">
              <a:xfrm>
                <a:off x="4586" y="2448"/>
                <a:ext cx="624" cy="0"/>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6" name="Line 28"/>
              <p:cNvSpPr>
                <a:spLocks noChangeShapeType="1"/>
              </p:cNvSpPr>
              <p:nvPr/>
            </p:nvSpPr>
            <p:spPr bwMode="auto">
              <a:xfrm rot="10800000">
                <a:off x="4586" y="3024"/>
                <a:ext cx="624" cy="0"/>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7" name="Text Box 29"/>
              <p:cNvSpPr txBox="1">
                <a:spLocks noChangeArrowheads="1"/>
              </p:cNvSpPr>
              <p:nvPr/>
            </p:nvSpPr>
            <p:spPr bwMode="auto">
              <a:xfrm>
                <a:off x="4586" y="1622"/>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数据线</a:t>
                </a:r>
                <a:endParaRPr lang="zh-CN" altLang="en-US" sz="2000">
                  <a:latin typeface="Times New Roman" panose="02020603050405020304" pitchFamily="18" charset="0"/>
                </a:endParaRPr>
              </a:p>
            </p:txBody>
          </p:sp>
          <p:sp>
            <p:nvSpPr>
              <p:cNvPr id="94238" name="Text Box 30"/>
              <p:cNvSpPr txBox="1">
                <a:spLocks noChangeArrowheads="1"/>
              </p:cNvSpPr>
              <p:nvPr/>
            </p:nvSpPr>
            <p:spPr bwMode="auto">
              <a:xfrm>
                <a:off x="4682" y="215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命令</a:t>
                </a:r>
                <a:endParaRPr lang="zh-CN" altLang="en-US" sz="2000">
                  <a:latin typeface="Times New Roman" panose="02020603050405020304" pitchFamily="18" charset="0"/>
                </a:endParaRPr>
              </a:p>
            </p:txBody>
          </p:sp>
          <p:sp>
            <p:nvSpPr>
              <p:cNvPr id="94239" name="Text Box 31"/>
              <p:cNvSpPr txBox="1">
                <a:spLocks noChangeArrowheads="1"/>
              </p:cNvSpPr>
              <p:nvPr/>
            </p:nvSpPr>
            <p:spPr bwMode="auto">
              <a:xfrm>
                <a:off x="4682" y="273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状态</a:t>
                </a:r>
                <a:endParaRPr lang="zh-CN" altLang="en-US" sz="2000">
                  <a:latin typeface="Times New Roman" panose="02020603050405020304" pitchFamily="18" charset="0"/>
                </a:endParaRPr>
              </a:p>
            </p:txBody>
          </p:sp>
        </p:grpSp>
        <p:grpSp>
          <p:nvGrpSpPr>
            <p:cNvPr id="94221" name="Group 32"/>
            <p:cNvGrpSpPr/>
            <p:nvPr/>
          </p:nvGrpSpPr>
          <p:grpSpPr bwMode="auto">
            <a:xfrm>
              <a:off x="240" y="1248"/>
              <a:ext cx="1028" cy="2160"/>
              <a:chOff x="240" y="1248"/>
              <a:chExt cx="1028" cy="2160"/>
            </a:xfrm>
          </p:grpSpPr>
          <p:sp>
            <p:nvSpPr>
              <p:cNvPr id="94222" name="AutoShape 33"/>
              <p:cNvSpPr>
                <a:spLocks noChangeArrowheads="1"/>
              </p:cNvSpPr>
              <p:nvPr/>
            </p:nvSpPr>
            <p:spPr bwMode="auto">
              <a:xfrm>
                <a:off x="668" y="1776"/>
                <a:ext cx="589" cy="192"/>
              </a:xfrm>
              <a:prstGeom prst="leftRightArrow">
                <a:avLst>
                  <a:gd name="adj1" fmla="val 50000"/>
                  <a:gd name="adj2" fmla="val 61354"/>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3" name="Text Box 34"/>
              <p:cNvSpPr txBox="1">
                <a:spLocks noChangeArrowheads="1"/>
              </p:cNvSpPr>
              <p:nvPr/>
            </p:nvSpPr>
            <p:spPr bwMode="auto">
              <a:xfrm>
                <a:off x="650" y="152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数据线</a:t>
                </a:r>
                <a:endParaRPr lang="zh-CN" altLang="en-US" sz="2000">
                  <a:latin typeface="Times New Roman" panose="02020603050405020304" pitchFamily="18" charset="0"/>
                </a:endParaRPr>
              </a:p>
            </p:txBody>
          </p:sp>
          <p:sp>
            <p:nvSpPr>
              <p:cNvPr id="94224" name="Text Box 35"/>
              <p:cNvSpPr txBox="1">
                <a:spLocks noChangeArrowheads="1"/>
              </p:cNvSpPr>
              <p:nvPr/>
            </p:nvSpPr>
            <p:spPr bwMode="auto">
              <a:xfrm>
                <a:off x="650" y="2400"/>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命令线</a:t>
                </a:r>
                <a:endParaRPr lang="zh-CN" altLang="en-US" sz="2000">
                  <a:latin typeface="Times New Roman" panose="02020603050405020304" pitchFamily="18" charset="0"/>
                </a:endParaRPr>
              </a:p>
            </p:txBody>
          </p:sp>
          <p:sp>
            <p:nvSpPr>
              <p:cNvPr id="94225" name="Text Box 36"/>
              <p:cNvSpPr txBox="1">
                <a:spLocks noChangeArrowheads="1"/>
              </p:cNvSpPr>
              <p:nvPr/>
            </p:nvSpPr>
            <p:spPr bwMode="auto">
              <a:xfrm>
                <a:off x="650" y="2784"/>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状态线</a:t>
                </a:r>
                <a:endParaRPr lang="en-US" altLang="zh-CN" sz="2000">
                  <a:latin typeface="Times New Roman" panose="02020603050405020304" pitchFamily="18" charset="0"/>
                </a:endParaRPr>
              </a:p>
            </p:txBody>
          </p:sp>
          <p:grpSp>
            <p:nvGrpSpPr>
              <p:cNvPr id="94226" name="Group 37"/>
              <p:cNvGrpSpPr/>
              <p:nvPr/>
            </p:nvGrpSpPr>
            <p:grpSpPr bwMode="auto">
              <a:xfrm>
                <a:off x="240" y="1248"/>
                <a:ext cx="446" cy="2160"/>
                <a:chOff x="310" y="1488"/>
                <a:chExt cx="446" cy="2160"/>
              </a:xfrm>
            </p:grpSpPr>
            <p:sp>
              <p:nvSpPr>
                <p:cNvPr id="94231" name="Rectangle 38"/>
                <p:cNvSpPr>
                  <a:spLocks noChangeArrowheads="1"/>
                </p:cNvSpPr>
                <p:nvPr/>
              </p:nvSpPr>
              <p:spPr bwMode="auto">
                <a:xfrm>
                  <a:off x="336" y="1488"/>
                  <a:ext cx="384" cy="216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32" name="Text Box 39"/>
                <p:cNvSpPr txBox="1">
                  <a:spLocks noChangeArrowheads="1"/>
                </p:cNvSpPr>
                <p:nvPr/>
              </p:nvSpPr>
              <p:spPr bwMode="auto">
                <a:xfrm>
                  <a:off x="310" y="2438"/>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grpSp>
          <p:sp>
            <p:nvSpPr>
              <p:cNvPr id="94227" name="AutoShape 40"/>
              <p:cNvSpPr>
                <a:spLocks noChangeArrowheads="1"/>
              </p:cNvSpPr>
              <p:nvPr/>
            </p:nvSpPr>
            <p:spPr bwMode="auto">
              <a:xfrm>
                <a:off x="646" y="2208"/>
                <a:ext cx="601" cy="192"/>
              </a:xfrm>
              <a:prstGeom prst="rightArrow">
                <a:avLst>
                  <a:gd name="adj1" fmla="val 50000"/>
                  <a:gd name="adj2" fmla="val 78255"/>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8" name="AutoShape 41"/>
              <p:cNvSpPr>
                <a:spLocks noChangeArrowheads="1"/>
              </p:cNvSpPr>
              <p:nvPr/>
            </p:nvSpPr>
            <p:spPr bwMode="auto">
              <a:xfrm>
                <a:off x="646" y="2624"/>
                <a:ext cx="601" cy="192"/>
              </a:xfrm>
              <a:prstGeom prst="rightArrow">
                <a:avLst>
                  <a:gd name="adj1" fmla="val 50000"/>
                  <a:gd name="adj2" fmla="val 78255"/>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29" name="AutoShape 42"/>
              <p:cNvSpPr>
                <a:spLocks noChangeArrowheads="1"/>
              </p:cNvSpPr>
              <p:nvPr/>
            </p:nvSpPr>
            <p:spPr bwMode="auto">
              <a:xfrm rot="10800000">
                <a:off x="667" y="3023"/>
                <a:ext cx="601" cy="192"/>
              </a:xfrm>
              <a:prstGeom prst="rightArrow">
                <a:avLst>
                  <a:gd name="adj1" fmla="val 50000"/>
                  <a:gd name="adj2" fmla="val 78255"/>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230" name="Text Box 43"/>
              <p:cNvSpPr txBox="1">
                <a:spLocks noChangeArrowheads="1"/>
              </p:cNvSpPr>
              <p:nvPr/>
            </p:nvSpPr>
            <p:spPr bwMode="auto">
              <a:xfrm>
                <a:off x="650" y="1968"/>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地址线</a:t>
                </a:r>
                <a:endParaRPr lang="zh-CN" altLang="en-US" sz="20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outVertic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79388" y="115888"/>
            <a:ext cx="7696200" cy="762000"/>
          </a:xfrm>
        </p:spPr>
        <p:txBody>
          <a:bodyPr/>
          <a:lstStyle/>
          <a:p>
            <a:pPr algn="l" eaLnBrk="1" hangingPunct="1"/>
            <a:r>
              <a:rPr lang="en-US" altLang="zh-CN" b="1">
                <a:solidFill>
                  <a:srgbClr val="C00000"/>
                </a:solidFill>
                <a:latin typeface="微软雅黑 Light" panose="020B0502040204020203" pitchFamily="34" charset="-122"/>
                <a:ea typeface="微软雅黑 Light" panose="020B0502040204020203" pitchFamily="34" charset="-122"/>
              </a:rPr>
              <a:t>5.3.3 </a:t>
            </a:r>
            <a:r>
              <a:rPr lang="zh-CN" altLang="en-US" b="1">
                <a:solidFill>
                  <a:srgbClr val="C00000"/>
                </a:solidFill>
                <a:latin typeface="微软雅黑 Light" panose="020B0502040204020203" pitchFamily="34" charset="-122"/>
                <a:ea typeface="微软雅黑 Light" panose="020B0502040204020203" pitchFamily="34" charset="-122"/>
              </a:rPr>
              <a:t>接口类型</a:t>
            </a:r>
            <a:endParaRPr lang="zh-CN" altLang="en-US" b="1">
              <a:solidFill>
                <a:srgbClr val="C00000"/>
              </a:solidFill>
              <a:latin typeface="微软雅黑 Light" panose="020B0502040204020203" pitchFamily="34" charset="-122"/>
              <a:ea typeface="微软雅黑 Light" panose="020B0502040204020203" pitchFamily="34" charset="-122"/>
            </a:endParaRPr>
          </a:p>
        </p:txBody>
      </p:sp>
      <p:sp>
        <p:nvSpPr>
          <p:cNvPr id="109571" name="Rectangle 3"/>
          <p:cNvSpPr>
            <a:spLocks noGrp="1" noChangeArrowheads="1"/>
          </p:cNvSpPr>
          <p:nvPr>
            <p:ph type="body" idx="4294967295"/>
          </p:nvPr>
        </p:nvSpPr>
        <p:spPr>
          <a:xfrm>
            <a:off x="323850" y="908050"/>
            <a:ext cx="8424863" cy="5473700"/>
          </a:xfrm>
          <a:solidFill>
            <a:schemeClr val="bg1"/>
          </a:solidFill>
          <a:ln>
            <a:solidFill>
              <a:srgbClr val="2709BB"/>
            </a:solidFill>
            <a:miter lim="800000"/>
          </a:ln>
        </p:spPr>
        <p:txBody>
          <a:bodyPr/>
          <a:lstStyle/>
          <a:p>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根据数据是串行传送还是并行传送，接口分为</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并行接口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8255)</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和</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串行接口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8251)</a:t>
            </a:r>
            <a:endPar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根据设定接口功能的灵活性不同，接口分为</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可编程接口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8255</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8251)</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和</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不可编程接口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并行接口</a:t>
            </a:r>
            <a:r>
              <a:rPr lang="en-US"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8212)</a:t>
            </a:r>
            <a:endPar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根据通用性不同，接口分</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通用接口</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和</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专用接口</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。通用接口可应用于多种外设，比如</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8255</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8251</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等。专用接口是为某种用途或某类外设而专门设计的，如专门控制</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CRT</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显示器的</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8275</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和专门用于键盘与数码管的</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8279</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endParaRPr>
          </a:p>
          <a:p>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根据数据传送的控制方式不同，接口分为：</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中断接口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如</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8259A)</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和</a:t>
            </a:r>
            <a:r>
              <a:rPr lang="en-US" altLang="zh-CN">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DMA</a:t>
            </a:r>
            <a:r>
              <a:rPr lang="zh-CN" altLang="en-US">
                <a:solidFill>
                  <a:srgbClr val="C00000"/>
                </a:solidFill>
                <a:latin typeface="微软雅黑 Light" panose="020B0502040204020203" pitchFamily="34" charset="-122"/>
                <a:ea typeface="微软雅黑 Light" panose="020B0502040204020203" pitchFamily="34" charset="-122"/>
                <a:cs typeface="Times New Roman" panose="02020603050405020304" pitchFamily="18" charset="0"/>
              </a:rPr>
              <a:t>接口</a:t>
            </a:r>
            <a:r>
              <a:rPr lang="en-US" altLang="zh-CN">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r>
              <a:rPr lang="en-US"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Intel 8237A)</a:t>
            </a:r>
            <a:r>
              <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en-US">
              <a:solidFill>
                <a:srgbClr val="2709BB"/>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1">
                                            <p:bg/>
                                          </p:spTgt>
                                        </p:tgtEl>
                                        <p:attrNameLst>
                                          <p:attrName>style.visibility</p:attrName>
                                        </p:attrNameLst>
                                      </p:cBhvr>
                                      <p:to>
                                        <p:strVal val="visible"/>
                                      </p:to>
                                    </p:set>
                                    <p:animEffect transition="in" filter="blinds(horizontal)">
                                      <p:cBhvr>
                                        <p:cTn id="7" dur="500"/>
                                        <p:tgtEl>
                                          <p:spTgt spid="10957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9571">
                                            <p:txEl>
                                              <p:pRg st="0" end="0"/>
                                            </p:txEl>
                                          </p:spTgt>
                                        </p:tgtEl>
                                        <p:attrNameLst>
                                          <p:attrName>style.visibility</p:attrName>
                                        </p:attrNameLst>
                                      </p:cBhvr>
                                      <p:to>
                                        <p:strVal val="visible"/>
                                      </p:to>
                                    </p:set>
                                    <p:animEffect transition="in" filter="blinds(horizontal)">
                                      <p:cBhvr>
                                        <p:cTn id="10" dur="500"/>
                                        <p:tgtEl>
                                          <p:spTgt spid="1095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15" dur="500"/>
                                        <p:tgtEl>
                                          <p:spTgt spid="109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20" dur="500"/>
                                        <p:tgtEl>
                                          <p:spTgt spid="1095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25" dur="500"/>
                                        <p:tgtEl>
                                          <p:spTgt spid="109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258888" y="549275"/>
            <a:ext cx="7696200" cy="762000"/>
          </a:xfrm>
        </p:spPr>
        <p:txBody>
          <a:bodyPr/>
          <a:lstStyle/>
          <a:p>
            <a:pPr eaLnBrk="1" hangingPunct="1"/>
            <a:r>
              <a:rPr lang="en-US" altLang="zh-CN"/>
              <a:t>5.4 </a:t>
            </a:r>
            <a:r>
              <a:rPr lang="zh-CN" altLang="en-US"/>
              <a:t>程序查询方式</a:t>
            </a:r>
            <a:endParaRPr lang="zh-CN" altLang="en-US"/>
          </a:p>
        </p:txBody>
      </p:sp>
      <p:sp>
        <p:nvSpPr>
          <p:cNvPr id="96259" name="Rectangle 3"/>
          <p:cNvSpPr>
            <a:spLocks noGrp="1" noChangeArrowheads="1"/>
          </p:cNvSpPr>
          <p:nvPr>
            <p:ph type="body" idx="1"/>
          </p:nvPr>
        </p:nvSpPr>
        <p:spPr>
          <a:xfrm>
            <a:off x="1752600" y="2590800"/>
            <a:ext cx="6096000" cy="1295400"/>
          </a:xfrm>
        </p:spPr>
        <p:txBody>
          <a:bodyPr/>
          <a:lstStyle/>
          <a:p>
            <a:pPr eaLnBrk="1" hangingPunct="1"/>
            <a:r>
              <a:rPr lang="en-US" altLang="zh-CN" sz="3200">
                <a:hlinkClick r:id="rId1" action="ppaction://hlinksldjump"/>
              </a:rPr>
              <a:t>5.4.1 </a:t>
            </a:r>
            <a:r>
              <a:rPr lang="zh-CN" altLang="en-US" sz="3200">
                <a:hlinkClick r:id="rId1" action="ppaction://hlinksldjump"/>
              </a:rPr>
              <a:t>程序查询流程</a:t>
            </a:r>
            <a:endParaRPr lang="zh-CN" altLang="en-US" sz="3200"/>
          </a:p>
          <a:p>
            <a:pPr eaLnBrk="1" hangingPunct="1"/>
            <a:r>
              <a:rPr lang="en-US" altLang="zh-CN" sz="3200">
                <a:hlinkClick r:id="rId2" action="ppaction://hlinksldjump"/>
              </a:rPr>
              <a:t>5.4.2 </a:t>
            </a:r>
            <a:r>
              <a:rPr lang="zh-CN" altLang="en-US" sz="3200">
                <a:hlinkClick r:id="rId2" action="ppaction://hlinksldjump"/>
              </a:rPr>
              <a:t>程序查询方式的接口电路</a:t>
            </a:r>
            <a:endParaRPr lang="zh-CN" altLang="en-US" sz="3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16013" y="404813"/>
            <a:ext cx="7696200" cy="762000"/>
          </a:xfrm>
        </p:spPr>
        <p:txBody>
          <a:bodyPr/>
          <a:lstStyle/>
          <a:p>
            <a:pPr eaLnBrk="1" hangingPunct="1"/>
            <a:r>
              <a:rPr lang="en-US" altLang="zh-CN" sz="4800"/>
              <a:t>5.4.1</a:t>
            </a:r>
            <a:r>
              <a:rPr lang="zh-CN" altLang="en-US" sz="4800"/>
              <a:t>程序查询流程</a:t>
            </a:r>
            <a:endParaRPr lang="zh-CN" altLang="en-US" sz="4800"/>
          </a:p>
        </p:txBody>
      </p:sp>
      <p:sp>
        <p:nvSpPr>
          <p:cNvPr id="96259" name="Rectangle 3"/>
          <p:cNvSpPr>
            <a:spLocks noGrp="1" noChangeArrowheads="1"/>
          </p:cNvSpPr>
          <p:nvPr>
            <p:ph type="body" idx="1"/>
          </p:nvPr>
        </p:nvSpPr>
        <p:spPr>
          <a:xfrm>
            <a:off x="539750" y="1295400"/>
            <a:ext cx="8147050" cy="4870450"/>
          </a:xfrm>
          <a:solidFill>
            <a:schemeClr val="bg1"/>
          </a:solidFill>
          <a:ln>
            <a:solidFill>
              <a:srgbClr val="2709BB"/>
            </a:solidFill>
            <a:miter lim="800000"/>
          </a:ln>
        </p:spPr>
        <p:txBody>
          <a:bodyPr/>
          <a:lstStyle/>
          <a:p>
            <a:pPr eaLnBrk="1" hangingPunct="1"/>
            <a:r>
              <a:rPr lang="zh-CN" altLang="en-US"/>
              <a:t>程序查询方式的核心问题在于每时每刻需不断查询</a:t>
            </a:r>
            <a:r>
              <a:rPr lang="en-US" altLang="zh-CN"/>
              <a:t>I/O</a:t>
            </a:r>
            <a:r>
              <a:rPr lang="zh-CN" altLang="en-US"/>
              <a:t>设备是否准备就绪</a:t>
            </a:r>
            <a:r>
              <a:rPr lang="en-US" altLang="zh-CN"/>
              <a:t>,</a:t>
            </a:r>
            <a:r>
              <a:rPr lang="zh-CN" altLang="en-US"/>
              <a:t>当</a:t>
            </a:r>
            <a:r>
              <a:rPr lang="en-US" altLang="zh-CN"/>
              <a:t>I/O</a:t>
            </a:r>
            <a:r>
              <a:rPr lang="zh-CN" altLang="en-US"/>
              <a:t>设备较多时，</a:t>
            </a:r>
            <a:r>
              <a:rPr lang="en-US" altLang="zh-CN"/>
              <a:t>CPU</a:t>
            </a:r>
            <a:r>
              <a:rPr lang="zh-CN" altLang="en-US"/>
              <a:t>需按各个</a:t>
            </a:r>
            <a:r>
              <a:rPr lang="en-US" altLang="zh-CN"/>
              <a:t>I/O</a:t>
            </a:r>
            <a:r>
              <a:rPr lang="zh-CN" altLang="en-US"/>
              <a:t>设备在系统中的优先级别进行逐级查询。</a:t>
            </a:r>
            <a:endParaRPr lang="zh-CN" altLang="en-US"/>
          </a:p>
          <a:p>
            <a:pPr eaLnBrk="1" hangingPunct="1"/>
            <a:r>
              <a:rPr lang="zh-CN" altLang="en-US"/>
              <a:t>为了正确完成这种查询，通常要执行如下三条指令</a:t>
            </a:r>
            <a:r>
              <a:rPr lang="en-US" altLang="zh-CN"/>
              <a:t>:</a:t>
            </a:r>
            <a:endParaRPr lang="zh-CN" altLang="en-US"/>
          </a:p>
          <a:p>
            <a:pPr lvl="1" eaLnBrk="1" hangingPunct="1">
              <a:spcBef>
                <a:spcPct val="0"/>
              </a:spcBef>
              <a:buFont typeface="Wingdings" panose="05000000000000000000" pitchFamily="2" charset="2"/>
              <a:buChar char="q"/>
            </a:pPr>
            <a:r>
              <a:rPr lang="zh-CN" altLang="en-US"/>
              <a:t>测试指令，用来查询设备是否准备就绪；</a:t>
            </a:r>
            <a:endParaRPr lang="zh-CN" altLang="en-US"/>
          </a:p>
          <a:p>
            <a:pPr lvl="1" eaLnBrk="1" hangingPunct="1">
              <a:spcBef>
                <a:spcPct val="0"/>
              </a:spcBef>
              <a:buFont typeface="Wingdings" panose="05000000000000000000" pitchFamily="2" charset="2"/>
              <a:buChar char="q"/>
            </a:pPr>
            <a:r>
              <a:rPr lang="zh-CN" altLang="en-US"/>
              <a:t>传送指令，当设备己准备就绪时，执行传送指令；</a:t>
            </a:r>
            <a:endParaRPr lang="zh-CN" altLang="en-US"/>
          </a:p>
          <a:p>
            <a:pPr lvl="1" eaLnBrk="1" hangingPunct="1">
              <a:spcBef>
                <a:spcPct val="0"/>
              </a:spcBef>
              <a:buFont typeface="Wingdings" panose="05000000000000000000" pitchFamily="2" charset="2"/>
              <a:buChar char="q"/>
            </a:pPr>
            <a:r>
              <a:rPr lang="zh-CN" altLang="en-US"/>
              <a:t>转移指令，若设备未准备就绪，执行转移指令，转至测试指令，继续测试设备的状态。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bg/>
                                          </p:spTgt>
                                        </p:tgtEl>
                                        <p:attrNameLst>
                                          <p:attrName>style.visibility</p:attrName>
                                        </p:attrNameLst>
                                      </p:cBhvr>
                                      <p:to>
                                        <p:strVal val="visible"/>
                                      </p:to>
                                    </p:set>
                                    <p:animEffect transition="in" filter="blinds(horizontal)">
                                      <p:cBhvr>
                                        <p:cTn id="7" dur="500"/>
                                        <p:tgtEl>
                                          <p:spTgt spid="9625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10" dur="500"/>
                                        <p:tgtEl>
                                          <p:spTgt spid="9625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15" dur="500"/>
                                        <p:tgtEl>
                                          <p:spTgt spid="9625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20" dur="500"/>
                                        <p:tgtEl>
                                          <p:spTgt spid="9625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Effect transition="in" filter="blinds(horizontal)">
                                      <p:cBhvr>
                                        <p:cTn id="25" dur="500"/>
                                        <p:tgtEl>
                                          <p:spTgt spid="9625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6259">
                                            <p:txEl>
                                              <p:pRg st="4" end="4"/>
                                            </p:txEl>
                                          </p:spTgt>
                                        </p:tgtEl>
                                        <p:attrNameLst>
                                          <p:attrName>style.visibility</p:attrName>
                                        </p:attrNameLst>
                                      </p:cBhvr>
                                      <p:to>
                                        <p:strVal val="visible"/>
                                      </p:to>
                                    </p:set>
                                    <p:animEffect transition="in" filter="blinds(horizontal)">
                                      <p:cBhvr>
                                        <p:cTn id="30"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2"/>
          <p:cNvSpPr>
            <a:spLocks noGrp="1"/>
          </p:cNvSpPr>
          <p:nvPr>
            <p:ph type="title"/>
          </p:nvPr>
        </p:nvSpPr>
        <p:spPr>
          <a:xfrm>
            <a:off x="1116013" y="404813"/>
            <a:ext cx="7696200" cy="762000"/>
          </a:xfrm>
        </p:spPr>
        <p:txBody>
          <a:bodyPr/>
          <a:lstStyle/>
          <a:p>
            <a:r>
              <a:rPr lang="zh-CN" altLang="en-US"/>
              <a:t>单个设备查询流程</a:t>
            </a:r>
            <a:endParaRPr lang="zh-CN" altLang="en-US"/>
          </a:p>
        </p:txBody>
      </p:sp>
      <p:grpSp>
        <p:nvGrpSpPr>
          <p:cNvPr id="2" name="Group 36"/>
          <p:cNvGrpSpPr/>
          <p:nvPr/>
        </p:nvGrpSpPr>
        <p:grpSpPr bwMode="auto">
          <a:xfrm>
            <a:off x="3779838" y="2060575"/>
            <a:ext cx="2286000" cy="3352800"/>
            <a:chOff x="816" y="2016"/>
            <a:chExt cx="1440" cy="2112"/>
          </a:xfrm>
        </p:grpSpPr>
        <p:grpSp>
          <p:nvGrpSpPr>
            <p:cNvPr id="98313" name="Group 37"/>
            <p:cNvGrpSpPr/>
            <p:nvPr/>
          </p:nvGrpSpPr>
          <p:grpSpPr bwMode="auto">
            <a:xfrm>
              <a:off x="816" y="2300"/>
              <a:ext cx="1152" cy="285"/>
              <a:chOff x="816" y="2300"/>
              <a:chExt cx="1152" cy="285"/>
            </a:xfrm>
          </p:grpSpPr>
          <p:sp>
            <p:nvSpPr>
              <p:cNvPr id="98327" name="Text Box 38"/>
              <p:cNvSpPr txBox="1">
                <a:spLocks noChangeArrowheads="1"/>
              </p:cNvSpPr>
              <p:nvPr/>
            </p:nvSpPr>
            <p:spPr bwMode="auto">
              <a:xfrm>
                <a:off x="854" y="2304"/>
                <a:ext cx="10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检查状态标记</a:t>
                </a:r>
                <a:endParaRPr lang="zh-CN" altLang="en-US" sz="2000">
                  <a:latin typeface="Times New Roman" panose="02020603050405020304" pitchFamily="18" charset="0"/>
                </a:endParaRPr>
              </a:p>
            </p:txBody>
          </p:sp>
          <p:sp>
            <p:nvSpPr>
              <p:cNvPr id="98328" name="Rectangle 39"/>
              <p:cNvSpPr>
                <a:spLocks noChangeArrowheads="1"/>
              </p:cNvSpPr>
              <p:nvPr/>
            </p:nvSpPr>
            <p:spPr bwMode="auto">
              <a:xfrm>
                <a:off x="816" y="2300"/>
                <a:ext cx="1152" cy="285"/>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8314" name="Group 40"/>
            <p:cNvGrpSpPr/>
            <p:nvPr/>
          </p:nvGrpSpPr>
          <p:grpSpPr bwMode="auto">
            <a:xfrm>
              <a:off x="816" y="3559"/>
              <a:ext cx="1296" cy="285"/>
              <a:chOff x="816" y="3559"/>
              <a:chExt cx="1296" cy="285"/>
            </a:xfrm>
          </p:grpSpPr>
          <p:sp>
            <p:nvSpPr>
              <p:cNvPr id="98325" name="Text Box 41"/>
              <p:cNvSpPr txBox="1">
                <a:spLocks noChangeArrowheads="1"/>
              </p:cNvSpPr>
              <p:nvPr/>
            </p:nvSpPr>
            <p:spPr bwMode="auto">
              <a:xfrm>
                <a:off x="1008" y="3559"/>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交换数据</a:t>
                </a:r>
                <a:endParaRPr lang="zh-CN" altLang="en-US" sz="2000">
                  <a:latin typeface="Times New Roman" panose="02020603050405020304" pitchFamily="18" charset="0"/>
                </a:endParaRPr>
              </a:p>
            </p:txBody>
          </p:sp>
          <p:sp>
            <p:nvSpPr>
              <p:cNvPr id="98326" name="Rectangle 42"/>
              <p:cNvSpPr>
                <a:spLocks noChangeArrowheads="1"/>
              </p:cNvSpPr>
              <p:nvPr/>
            </p:nvSpPr>
            <p:spPr bwMode="auto">
              <a:xfrm>
                <a:off x="816" y="3559"/>
                <a:ext cx="1152" cy="285"/>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8315" name="Group 43"/>
            <p:cNvGrpSpPr/>
            <p:nvPr/>
          </p:nvGrpSpPr>
          <p:grpSpPr bwMode="auto">
            <a:xfrm>
              <a:off x="816" y="2859"/>
              <a:ext cx="1152" cy="426"/>
              <a:chOff x="1968" y="2400"/>
              <a:chExt cx="1152" cy="504"/>
            </a:xfrm>
          </p:grpSpPr>
          <p:sp>
            <p:nvSpPr>
              <p:cNvPr id="98323" name="Text Box 44"/>
              <p:cNvSpPr txBox="1">
                <a:spLocks noChangeArrowheads="1"/>
              </p:cNvSpPr>
              <p:nvPr/>
            </p:nvSpPr>
            <p:spPr bwMode="auto">
              <a:xfrm>
                <a:off x="2150" y="2529"/>
                <a:ext cx="83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准备就绪?</a:t>
                </a:r>
                <a:endParaRPr lang="zh-CN" altLang="en-US" sz="2000">
                  <a:latin typeface="Times New Roman" panose="02020603050405020304" pitchFamily="18" charset="0"/>
                </a:endParaRPr>
              </a:p>
            </p:txBody>
          </p:sp>
          <p:sp>
            <p:nvSpPr>
              <p:cNvPr id="98324" name="AutoShape 45"/>
              <p:cNvSpPr>
                <a:spLocks noChangeArrowheads="1"/>
              </p:cNvSpPr>
              <p:nvPr/>
            </p:nvSpPr>
            <p:spPr bwMode="auto">
              <a:xfrm>
                <a:off x="1968" y="2400"/>
                <a:ext cx="1152" cy="504"/>
              </a:xfrm>
              <a:prstGeom prst="diamond">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8316" name="Line 46"/>
            <p:cNvSpPr>
              <a:spLocks noChangeShapeType="1"/>
            </p:cNvSpPr>
            <p:nvPr/>
          </p:nvSpPr>
          <p:spPr bwMode="auto">
            <a:xfrm>
              <a:off x="1392" y="3275"/>
              <a:ext cx="0" cy="284"/>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17" name="Line 47"/>
            <p:cNvSpPr>
              <a:spLocks noChangeShapeType="1"/>
            </p:cNvSpPr>
            <p:nvPr/>
          </p:nvSpPr>
          <p:spPr bwMode="auto">
            <a:xfrm>
              <a:off x="1392" y="2585"/>
              <a:ext cx="0" cy="284"/>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18" name="Line 48"/>
            <p:cNvSpPr>
              <a:spLocks noChangeShapeType="1"/>
            </p:cNvSpPr>
            <p:nvPr/>
          </p:nvSpPr>
          <p:spPr bwMode="auto">
            <a:xfrm>
              <a:off x="1392" y="2016"/>
              <a:ext cx="0" cy="284"/>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19" name="Line 49"/>
            <p:cNvSpPr>
              <a:spLocks noChangeShapeType="1"/>
            </p:cNvSpPr>
            <p:nvPr/>
          </p:nvSpPr>
          <p:spPr bwMode="auto">
            <a:xfrm>
              <a:off x="1392" y="3844"/>
              <a:ext cx="0" cy="284"/>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8320" name="Freeform 50"/>
            <p:cNvSpPr/>
            <p:nvPr/>
          </p:nvSpPr>
          <p:spPr bwMode="auto">
            <a:xfrm>
              <a:off x="1392" y="2097"/>
              <a:ext cx="864" cy="978"/>
            </a:xfrm>
            <a:custGeom>
              <a:avLst/>
              <a:gdLst>
                <a:gd name="T0" fmla="*/ 552 w 864"/>
                <a:gd name="T1" fmla="*/ 978 h 978"/>
                <a:gd name="T2" fmla="*/ 861 w 864"/>
                <a:gd name="T3" fmla="*/ 978 h 978"/>
                <a:gd name="T4" fmla="*/ 864 w 864"/>
                <a:gd name="T5" fmla="*/ 0 h 978"/>
                <a:gd name="T6" fmla="*/ 0 w 864"/>
                <a:gd name="T7" fmla="*/ 0 h 978"/>
                <a:gd name="T8" fmla="*/ 0 60000 65536"/>
                <a:gd name="T9" fmla="*/ 0 60000 65536"/>
                <a:gd name="T10" fmla="*/ 0 60000 65536"/>
                <a:gd name="T11" fmla="*/ 0 60000 65536"/>
                <a:gd name="T12" fmla="*/ 0 w 864"/>
                <a:gd name="T13" fmla="*/ 0 h 978"/>
                <a:gd name="T14" fmla="*/ 864 w 864"/>
                <a:gd name="T15" fmla="*/ 978 h 978"/>
              </a:gdLst>
              <a:ahLst/>
              <a:cxnLst>
                <a:cxn ang="T8">
                  <a:pos x="T0" y="T1"/>
                </a:cxn>
                <a:cxn ang="T9">
                  <a:pos x="T2" y="T3"/>
                </a:cxn>
                <a:cxn ang="T10">
                  <a:pos x="T4" y="T5"/>
                </a:cxn>
                <a:cxn ang="T11">
                  <a:pos x="T6" y="T7"/>
                </a:cxn>
              </a:cxnLst>
              <a:rect l="T12" t="T13" r="T14" b="T15"/>
              <a:pathLst>
                <a:path w="864" h="978">
                  <a:moveTo>
                    <a:pt x="552" y="978"/>
                  </a:moveTo>
                  <a:lnTo>
                    <a:pt x="861" y="978"/>
                  </a:lnTo>
                  <a:lnTo>
                    <a:pt x="864" y="0"/>
                  </a:lnTo>
                  <a:lnTo>
                    <a:pt x="0" y="0"/>
                  </a:lnTo>
                </a:path>
              </a:pathLst>
            </a:custGeom>
            <a:noFill/>
            <a:ln w="38100" cmpd="sng">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8321" name="Text Box 51"/>
            <p:cNvSpPr txBox="1">
              <a:spLocks noChangeArrowheads="1"/>
            </p:cNvSpPr>
            <p:nvPr/>
          </p:nvSpPr>
          <p:spPr bwMode="auto">
            <a:xfrm>
              <a:off x="1392" y="321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sp>
          <p:nvSpPr>
            <p:cNvPr id="98322" name="Text Box 52"/>
            <p:cNvSpPr txBox="1">
              <a:spLocks noChangeArrowheads="1"/>
            </p:cNvSpPr>
            <p:nvPr/>
          </p:nvSpPr>
          <p:spPr bwMode="auto">
            <a:xfrm>
              <a:off x="1872" y="2827"/>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grpSp>
      <p:sp>
        <p:nvSpPr>
          <p:cNvPr id="42" name="AutoShape 55"/>
          <p:cNvSpPr>
            <a:spLocks noChangeArrowheads="1"/>
          </p:cNvSpPr>
          <p:nvPr/>
        </p:nvSpPr>
        <p:spPr bwMode="auto">
          <a:xfrm>
            <a:off x="2916238" y="1628775"/>
            <a:ext cx="487362" cy="1436688"/>
          </a:xfrm>
          <a:prstGeom prst="wedgeRoundRectCallout">
            <a:avLst>
              <a:gd name="adj1" fmla="val 126477"/>
              <a:gd name="adj2" fmla="val 10495"/>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测</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试</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指</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令</a:t>
            </a:r>
            <a:endParaRPr lang="zh-CN" altLang="en-US" sz="2000">
              <a:latin typeface="Times New Roman" panose="02020603050405020304" pitchFamily="18" charset="0"/>
            </a:endParaRPr>
          </a:p>
        </p:txBody>
      </p:sp>
      <p:sp>
        <p:nvSpPr>
          <p:cNvPr id="43" name="AutoShape 56"/>
          <p:cNvSpPr>
            <a:spLocks noChangeArrowheads="1"/>
          </p:cNvSpPr>
          <p:nvPr/>
        </p:nvSpPr>
        <p:spPr bwMode="auto">
          <a:xfrm>
            <a:off x="2908300" y="3213100"/>
            <a:ext cx="487363" cy="1436688"/>
          </a:xfrm>
          <a:prstGeom prst="wedgeRoundRectCallout">
            <a:avLst>
              <a:gd name="adj1" fmla="val 136407"/>
              <a:gd name="adj2" fmla="val -12472"/>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转</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移</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指</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令</a:t>
            </a:r>
            <a:endParaRPr lang="zh-CN" altLang="en-US" sz="2000">
              <a:latin typeface="Times New Roman" panose="02020603050405020304" pitchFamily="18" charset="0"/>
            </a:endParaRPr>
          </a:p>
        </p:txBody>
      </p:sp>
      <p:sp>
        <p:nvSpPr>
          <p:cNvPr id="44" name="AutoShape 57"/>
          <p:cNvSpPr>
            <a:spLocks noChangeArrowheads="1"/>
          </p:cNvSpPr>
          <p:nvPr/>
        </p:nvSpPr>
        <p:spPr bwMode="auto">
          <a:xfrm>
            <a:off x="2916238" y="4800600"/>
            <a:ext cx="487362" cy="1436688"/>
          </a:xfrm>
          <a:prstGeom prst="wedgeRoundRectCallout">
            <a:avLst>
              <a:gd name="adj1" fmla="val 122782"/>
              <a:gd name="adj2" fmla="val -39727"/>
              <a:gd name="adj3" fmla="val 16667"/>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传</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送</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指</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令</a:t>
            </a:r>
            <a:endParaRPr lang="zh-CN" altLang="en-US" sz="2000">
              <a:latin typeface="Times New Roman" panose="02020603050405020304" pitchFamily="18" charset="0"/>
            </a:endParaRPr>
          </a:p>
        </p:txBody>
      </p:sp>
      <p:sp>
        <p:nvSpPr>
          <p:cNvPr id="98312"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5.4.1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strips(downLeft)">
                                      <p:cBhvr>
                                        <p:cTn id="12"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trips(downLeft)">
                                      <p:cBhvr>
                                        <p:cTn id="17"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trips(downLeft)">
                                      <p:cBhvr>
                                        <p:cTn id="22"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autoUpdateAnimBg="0"/>
      <p:bldP spid="43" grpId="0" animBg="1" autoUpdateAnimBg="0"/>
      <p:bldP spid="4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58888" y="549275"/>
            <a:ext cx="7696200" cy="533400"/>
          </a:xfrm>
        </p:spPr>
        <p:txBody>
          <a:bodyPr/>
          <a:lstStyle/>
          <a:p>
            <a:pPr eaLnBrk="1" hangingPunct="1"/>
            <a:r>
              <a:rPr lang="zh-CN" altLang="en-US"/>
              <a:t>接口模块和</a:t>
            </a:r>
            <a:r>
              <a:rPr lang="en-US" altLang="zh-CN"/>
              <a:t>DMA</a:t>
            </a:r>
            <a:r>
              <a:rPr lang="zh-CN" altLang="en-US"/>
              <a:t>阶段</a:t>
            </a:r>
            <a:endParaRPr lang="zh-CN" altLang="en-US"/>
          </a:p>
        </p:txBody>
      </p:sp>
      <p:sp>
        <p:nvSpPr>
          <p:cNvPr id="12291" name="Rectangle 3"/>
          <p:cNvSpPr>
            <a:spLocks noGrp="1" noChangeArrowheads="1"/>
          </p:cNvSpPr>
          <p:nvPr>
            <p:ph type="body" idx="1"/>
          </p:nvPr>
        </p:nvSpPr>
        <p:spPr>
          <a:xfrm>
            <a:off x="755650" y="1700213"/>
            <a:ext cx="7772400" cy="3673475"/>
          </a:xfrm>
          <a:solidFill>
            <a:schemeClr val="bg1"/>
          </a:solidFill>
          <a:ln>
            <a:solidFill>
              <a:srgbClr val="0000FF"/>
            </a:solidFill>
            <a:miter lim="800000"/>
          </a:ln>
        </p:spPr>
        <p:txBody>
          <a:bodyPr/>
          <a:lstStyle/>
          <a:p>
            <a:pPr eaLnBrk="1" hangingPunct="1"/>
            <a:r>
              <a:rPr lang="en-US" altLang="zh-CN"/>
              <a:t>I</a:t>
            </a:r>
            <a:r>
              <a:rPr lang="zh-CN" altLang="en-US"/>
              <a:t>／</a:t>
            </a:r>
            <a:r>
              <a:rPr lang="en-US" altLang="zh-CN"/>
              <a:t>O</a:t>
            </a:r>
            <a:r>
              <a:rPr lang="zh-CN" altLang="en-US"/>
              <a:t>设备通过接口模块与主机连接，采用总线结构</a:t>
            </a:r>
            <a:endParaRPr lang="zh-CN" altLang="en-US"/>
          </a:p>
          <a:p>
            <a:pPr eaLnBrk="1" hangingPunct="1"/>
            <a:r>
              <a:rPr lang="zh-CN" altLang="en-US"/>
              <a:t>通常在接口中都设有数据通路和控制通路。数据经过接口既起到缓冲作用，又可完成串一并交换或并一串变换。控制通路用以传送</a:t>
            </a:r>
            <a:r>
              <a:rPr lang="en-US" altLang="zh-CN"/>
              <a:t>CPU</a:t>
            </a:r>
            <a:r>
              <a:rPr lang="zh-CN" altLang="en-US"/>
              <a:t>向</a:t>
            </a:r>
            <a:r>
              <a:rPr lang="en-US" altLang="zh-CN"/>
              <a:t>I</a:t>
            </a:r>
            <a:r>
              <a:rPr lang="zh-CN" altLang="en-US"/>
              <a:t>／</a:t>
            </a:r>
            <a:r>
              <a:rPr lang="en-US" altLang="zh-CN"/>
              <a:t>O</a:t>
            </a:r>
            <a:r>
              <a:rPr lang="zh-CN" altLang="en-US"/>
              <a:t>设备发出的各种控制命令，或使</a:t>
            </a:r>
            <a:r>
              <a:rPr lang="en-US" altLang="zh-CN"/>
              <a:t>CPU</a:t>
            </a:r>
            <a:r>
              <a:rPr lang="zh-CN" altLang="en-US"/>
              <a:t>接受来自</a:t>
            </a:r>
            <a:r>
              <a:rPr lang="en-US" altLang="zh-CN"/>
              <a:t>I</a:t>
            </a:r>
            <a:r>
              <a:rPr lang="zh-CN" altLang="en-US"/>
              <a:t>／</a:t>
            </a:r>
            <a:r>
              <a:rPr lang="en-US" altLang="zh-CN"/>
              <a:t>O</a:t>
            </a:r>
            <a:r>
              <a:rPr lang="zh-CN" altLang="en-US"/>
              <a:t>设备的反馈信号。</a:t>
            </a:r>
            <a:endParaRPr lang="zh-CN" altLang="en-US"/>
          </a:p>
          <a:p>
            <a:pPr eaLnBrk="1" hangingPunct="1"/>
            <a:r>
              <a:rPr lang="en-US" altLang="zh-CN"/>
              <a:t>CPU</a:t>
            </a:r>
            <a:r>
              <a:rPr lang="zh-CN" altLang="en-US"/>
              <a:t>和</a:t>
            </a:r>
            <a:r>
              <a:rPr lang="en-US" altLang="zh-CN"/>
              <a:t>I/O</a:t>
            </a:r>
            <a:r>
              <a:rPr lang="zh-CN" altLang="en-US"/>
              <a:t>并行工作，有中断方式和</a:t>
            </a:r>
            <a:r>
              <a:rPr lang="en-US" altLang="zh-CN"/>
              <a:t>DMA</a:t>
            </a:r>
            <a:r>
              <a:rPr lang="zh-CN" altLang="en-US"/>
              <a:t>方式。</a:t>
            </a:r>
            <a:endParaRPr lang="zh-CN" altLang="en-US"/>
          </a:p>
        </p:txBody>
      </p:sp>
      <p:sp>
        <p:nvSpPr>
          <p:cNvPr id="10244"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blinds(horizontal)">
                                      <p:cBhvr>
                                        <p:cTn id="7" dur="500"/>
                                        <p:tgtEl>
                                          <p:spTgt spid="122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10" dur="500"/>
                                        <p:tgtEl>
                                          <p:spTgt spid="122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5" dur="500"/>
                                        <p:tgtEl>
                                          <p:spTgt spid="1229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20"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34"/>
          <p:cNvSpPr>
            <a:spLocks noGrp="1"/>
          </p:cNvSpPr>
          <p:nvPr>
            <p:ph type="title"/>
          </p:nvPr>
        </p:nvSpPr>
        <p:spPr>
          <a:xfrm>
            <a:off x="1116013" y="404813"/>
            <a:ext cx="7696200" cy="762000"/>
          </a:xfrm>
        </p:spPr>
        <p:txBody>
          <a:bodyPr/>
          <a:lstStyle/>
          <a:p>
            <a:r>
              <a:rPr lang="zh-CN" altLang="en-US"/>
              <a:t>多个设备查询流程</a:t>
            </a:r>
            <a:endParaRPr lang="zh-CN" altLang="en-US"/>
          </a:p>
        </p:txBody>
      </p:sp>
      <p:grpSp>
        <p:nvGrpSpPr>
          <p:cNvPr id="99331" name="Group 4"/>
          <p:cNvGrpSpPr/>
          <p:nvPr/>
        </p:nvGrpSpPr>
        <p:grpSpPr bwMode="auto">
          <a:xfrm>
            <a:off x="2265363" y="1201738"/>
            <a:ext cx="4610100" cy="5486400"/>
            <a:chOff x="2541" y="816"/>
            <a:chExt cx="2904" cy="3456"/>
          </a:xfrm>
        </p:grpSpPr>
        <p:grpSp>
          <p:nvGrpSpPr>
            <p:cNvPr id="99334" name="Group 5"/>
            <p:cNvGrpSpPr/>
            <p:nvPr/>
          </p:nvGrpSpPr>
          <p:grpSpPr bwMode="auto">
            <a:xfrm>
              <a:off x="2945" y="1063"/>
              <a:ext cx="1196" cy="250"/>
              <a:chOff x="2945" y="1063"/>
              <a:chExt cx="1196" cy="250"/>
            </a:xfrm>
          </p:grpSpPr>
          <p:sp>
            <p:nvSpPr>
              <p:cNvPr id="99362" name="Text Box 6"/>
              <p:cNvSpPr txBox="1">
                <a:spLocks noChangeArrowheads="1"/>
              </p:cNvSpPr>
              <p:nvPr/>
            </p:nvSpPr>
            <p:spPr bwMode="auto">
              <a:xfrm>
                <a:off x="2945" y="1063"/>
                <a:ext cx="1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检查状态标记1 </a:t>
                </a:r>
                <a:endParaRPr lang="zh-CN" altLang="en-US" sz="2000">
                  <a:latin typeface="Times New Roman" panose="02020603050405020304" pitchFamily="18" charset="0"/>
                </a:endParaRPr>
              </a:p>
            </p:txBody>
          </p:sp>
          <p:sp>
            <p:nvSpPr>
              <p:cNvPr id="99363" name="Rectangle 7"/>
              <p:cNvSpPr>
                <a:spLocks noChangeArrowheads="1"/>
              </p:cNvSpPr>
              <p:nvPr/>
            </p:nvSpPr>
            <p:spPr bwMode="auto">
              <a:xfrm>
                <a:off x="2945" y="1063"/>
                <a:ext cx="1131" cy="24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9335" name="Text Box 8"/>
            <p:cNvSpPr txBox="1">
              <a:spLocks noChangeArrowheads="1"/>
            </p:cNvSpPr>
            <p:nvPr/>
          </p:nvSpPr>
          <p:spPr bwMode="auto">
            <a:xfrm>
              <a:off x="3024" y="1589"/>
              <a:ext cx="9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000">
                  <a:latin typeface="Times New Roman" panose="02020603050405020304" pitchFamily="18" charset="0"/>
                </a:rPr>
                <a:t>     设备1</a:t>
              </a:r>
              <a:endParaRPr lang="zh-CN" altLang="en-US" sz="2000">
                <a:latin typeface="Times New Roman" panose="02020603050405020304" pitchFamily="18" charset="0"/>
              </a:endParaRPr>
            </a:p>
            <a:p>
              <a:pPr eaLnBrk="1" hangingPunct="1">
                <a:lnSpc>
                  <a:spcPct val="90000"/>
                </a:lnSpc>
              </a:pPr>
              <a:r>
                <a:rPr lang="zh-CN" altLang="en-US" sz="2000">
                  <a:latin typeface="Times New Roman" panose="02020603050405020304" pitchFamily="18" charset="0"/>
                </a:rPr>
                <a:t> 准备就绪？</a:t>
              </a:r>
              <a:endParaRPr lang="zh-CN" altLang="en-US" sz="2000">
                <a:latin typeface="Times New Roman" panose="02020603050405020304" pitchFamily="18" charset="0"/>
              </a:endParaRPr>
            </a:p>
          </p:txBody>
        </p:sp>
        <p:sp>
          <p:nvSpPr>
            <p:cNvPr id="99336" name="AutoShape 9"/>
            <p:cNvSpPr>
              <a:spLocks noChangeArrowheads="1"/>
            </p:cNvSpPr>
            <p:nvPr/>
          </p:nvSpPr>
          <p:spPr bwMode="auto">
            <a:xfrm>
              <a:off x="2900" y="1515"/>
              <a:ext cx="1176" cy="618"/>
            </a:xfrm>
            <a:prstGeom prst="diamond">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37" name="Line 10"/>
            <p:cNvSpPr>
              <a:spLocks noChangeShapeType="1"/>
            </p:cNvSpPr>
            <p:nvPr/>
          </p:nvSpPr>
          <p:spPr bwMode="auto">
            <a:xfrm>
              <a:off x="3488" y="816"/>
              <a:ext cx="0" cy="247"/>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38" name="Text Box 11"/>
            <p:cNvSpPr txBox="1">
              <a:spLocks noChangeArrowheads="1"/>
            </p:cNvSpPr>
            <p:nvPr/>
          </p:nvSpPr>
          <p:spPr bwMode="auto">
            <a:xfrm>
              <a:off x="2936" y="2544"/>
              <a:ext cx="1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检查状态标记</a:t>
              </a:r>
              <a:r>
                <a:rPr lang="en-US" altLang="zh-CN" sz="2000" i="1">
                  <a:latin typeface="Times New Roman" panose="02020603050405020304" pitchFamily="18" charset="0"/>
                </a:rPr>
                <a:t>N</a:t>
              </a:r>
              <a:endParaRPr lang="en-US" altLang="zh-CN" sz="2000" i="1">
                <a:latin typeface="Times New Roman" panose="02020603050405020304" pitchFamily="18" charset="0"/>
              </a:endParaRPr>
            </a:p>
          </p:txBody>
        </p:sp>
        <p:sp>
          <p:nvSpPr>
            <p:cNvPr id="99339" name="Rectangle 12"/>
            <p:cNvSpPr>
              <a:spLocks noChangeArrowheads="1"/>
            </p:cNvSpPr>
            <p:nvPr/>
          </p:nvSpPr>
          <p:spPr bwMode="auto">
            <a:xfrm>
              <a:off x="2945" y="2544"/>
              <a:ext cx="1183" cy="24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0" name="Text Box 13"/>
            <p:cNvSpPr txBox="1">
              <a:spLocks noChangeArrowheads="1"/>
            </p:cNvSpPr>
            <p:nvPr/>
          </p:nvSpPr>
          <p:spPr bwMode="auto">
            <a:xfrm>
              <a:off x="3063" y="3069"/>
              <a:ext cx="9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000">
                  <a:latin typeface="Times New Roman" panose="02020603050405020304" pitchFamily="18" charset="0"/>
                </a:rPr>
                <a:t>    设备</a:t>
              </a:r>
              <a:r>
                <a:rPr lang="en-US" altLang="zh-CN" sz="2000" i="1">
                  <a:latin typeface="Times New Roman" panose="02020603050405020304" pitchFamily="18" charset="0"/>
                </a:rPr>
                <a:t>N</a:t>
              </a:r>
              <a:endParaRPr lang="en-US" altLang="zh-CN" sz="2000" i="1">
                <a:latin typeface="Times New Roman" panose="02020603050405020304" pitchFamily="18" charset="0"/>
              </a:endParaRPr>
            </a:p>
            <a:p>
              <a:pPr eaLnBrk="1" hangingPunct="1">
                <a:lnSpc>
                  <a:spcPct val="90000"/>
                </a:lnSpc>
              </a:pPr>
              <a:r>
                <a:rPr lang="zh-CN" altLang="en-US" sz="2000">
                  <a:latin typeface="Times New Roman" panose="02020603050405020304" pitchFamily="18" charset="0"/>
                </a:rPr>
                <a:t>准备就绪？</a:t>
              </a:r>
              <a:endParaRPr lang="zh-CN" altLang="en-US" sz="2000">
                <a:latin typeface="Times New Roman" panose="02020603050405020304" pitchFamily="18" charset="0"/>
              </a:endParaRPr>
            </a:p>
          </p:txBody>
        </p:sp>
        <p:sp>
          <p:nvSpPr>
            <p:cNvPr id="99341" name="AutoShape 14"/>
            <p:cNvSpPr>
              <a:spLocks noChangeArrowheads="1"/>
            </p:cNvSpPr>
            <p:nvPr/>
          </p:nvSpPr>
          <p:spPr bwMode="auto">
            <a:xfrm>
              <a:off x="2900" y="2997"/>
              <a:ext cx="1176" cy="617"/>
            </a:xfrm>
            <a:prstGeom prst="diamond">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42" name="Line 15"/>
            <p:cNvSpPr>
              <a:spLocks noChangeShapeType="1"/>
            </p:cNvSpPr>
            <p:nvPr/>
          </p:nvSpPr>
          <p:spPr bwMode="auto">
            <a:xfrm>
              <a:off x="3488" y="2133"/>
              <a:ext cx="0" cy="123"/>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43" name="Text Box 16"/>
            <p:cNvSpPr txBox="1">
              <a:spLocks noChangeArrowheads="1"/>
            </p:cNvSpPr>
            <p:nvPr/>
          </p:nvSpPr>
          <p:spPr bwMode="auto">
            <a:xfrm>
              <a:off x="3380" y="2234"/>
              <a:ext cx="30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latin typeface="Times New Roman" panose="02020603050405020304" pitchFamily="18" charset="0"/>
                </a:rPr>
                <a:t>…</a:t>
              </a:r>
              <a:endParaRPr lang="zh-CN" altLang="en-US" sz="2000">
                <a:solidFill>
                  <a:schemeClr val="folHlink"/>
                </a:solidFill>
                <a:latin typeface="Times New Roman" panose="02020603050405020304" pitchFamily="18" charset="0"/>
              </a:endParaRPr>
            </a:p>
          </p:txBody>
        </p:sp>
        <p:sp>
          <p:nvSpPr>
            <p:cNvPr id="99344" name="Line 17"/>
            <p:cNvSpPr>
              <a:spLocks noChangeShapeType="1"/>
            </p:cNvSpPr>
            <p:nvPr/>
          </p:nvSpPr>
          <p:spPr bwMode="auto">
            <a:xfrm>
              <a:off x="3488" y="2421"/>
              <a:ext cx="0" cy="123"/>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9345" name="Group 18"/>
            <p:cNvGrpSpPr/>
            <p:nvPr/>
          </p:nvGrpSpPr>
          <p:grpSpPr bwMode="auto">
            <a:xfrm>
              <a:off x="4392" y="1721"/>
              <a:ext cx="836" cy="257"/>
              <a:chOff x="4392" y="1721"/>
              <a:chExt cx="836" cy="257"/>
            </a:xfrm>
          </p:grpSpPr>
          <p:sp>
            <p:nvSpPr>
              <p:cNvPr id="99360" name="Text Box 19"/>
              <p:cNvSpPr txBox="1">
                <a:spLocks noChangeArrowheads="1"/>
              </p:cNvSpPr>
              <p:nvPr/>
            </p:nvSpPr>
            <p:spPr bwMode="auto">
              <a:xfrm>
                <a:off x="4392" y="1728"/>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处理设备1</a:t>
                </a:r>
                <a:endParaRPr lang="zh-CN" altLang="en-US" sz="2000">
                  <a:latin typeface="Times New Roman" panose="02020603050405020304" pitchFamily="18" charset="0"/>
                </a:endParaRPr>
              </a:p>
            </p:txBody>
          </p:sp>
          <p:sp>
            <p:nvSpPr>
              <p:cNvPr id="99361" name="Rectangle 20"/>
              <p:cNvSpPr>
                <a:spLocks noChangeArrowheads="1"/>
              </p:cNvSpPr>
              <p:nvPr/>
            </p:nvSpPr>
            <p:spPr bwMode="auto">
              <a:xfrm>
                <a:off x="4392" y="1721"/>
                <a:ext cx="824" cy="24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9346" name="Freeform 21"/>
            <p:cNvSpPr/>
            <p:nvPr/>
          </p:nvSpPr>
          <p:spPr bwMode="auto">
            <a:xfrm>
              <a:off x="4070" y="1829"/>
              <a:ext cx="320" cy="3"/>
            </a:xfrm>
            <a:custGeom>
              <a:avLst/>
              <a:gdLst>
                <a:gd name="T0" fmla="*/ 0 w 339"/>
                <a:gd name="T1" fmla="*/ 0 h 3"/>
                <a:gd name="T2" fmla="*/ 240 w 339"/>
                <a:gd name="T3" fmla="*/ 3 h 3"/>
                <a:gd name="T4" fmla="*/ 0 60000 65536"/>
                <a:gd name="T5" fmla="*/ 0 60000 65536"/>
                <a:gd name="T6" fmla="*/ 0 w 339"/>
                <a:gd name="T7" fmla="*/ 0 h 3"/>
                <a:gd name="T8" fmla="*/ 339 w 339"/>
                <a:gd name="T9" fmla="*/ 3 h 3"/>
              </a:gdLst>
              <a:ahLst/>
              <a:cxnLst>
                <a:cxn ang="T4">
                  <a:pos x="T0" y="T1"/>
                </a:cxn>
                <a:cxn ang="T5">
                  <a:pos x="T2" y="T3"/>
                </a:cxn>
              </a:cxnLst>
              <a:rect l="T6" t="T7" r="T8" b="T9"/>
              <a:pathLst>
                <a:path w="339" h="3">
                  <a:moveTo>
                    <a:pt x="0" y="0"/>
                  </a:moveTo>
                  <a:lnTo>
                    <a:pt x="339" y="3"/>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9347" name="Text Box 22"/>
            <p:cNvSpPr txBox="1">
              <a:spLocks noChangeArrowheads="1"/>
            </p:cNvSpPr>
            <p:nvPr/>
          </p:nvSpPr>
          <p:spPr bwMode="auto">
            <a:xfrm>
              <a:off x="4076" y="159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sp>
          <p:nvSpPr>
            <p:cNvPr id="99348" name="Text Box 23"/>
            <p:cNvSpPr txBox="1">
              <a:spLocks noChangeArrowheads="1"/>
            </p:cNvSpPr>
            <p:nvPr/>
          </p:nvSpPr>
          <p:spPr bwMode="auto">
            <a:xfrm>
              <a:off x="3515" y="206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sp>
          <p:nvSpPr>
            <p:cNvPr id="99349" name="Freeform 24"/>
            <p:cNvSpPr/>
            <p:nvPr/>
          </p:nvSpPr>
          <p:spPr bwMode="auto">
            <a:xfrm>
              <a:off x="2541" y="898"/>
              <a:ext cx="947" cy="2411"/>
            </a:xfrm>
            <a:custGeom>
              <a:avLst/>
              <a:gdLst>
                <a:gd name="T0" fmla="*/ 387 w 947"/>
                <a:gd name="T1" fmla="*/ 2411 h 2411"/>
                <a:gd name="T2" fmla="*/ 0 w 947"/>
                <a:gd name="T3" fmla="*/ 2411 h 2411"/>
                <a:gd name="T4" fmla="*/ 3 w 947"/>
                <a:gd name="T5" fmla="*/ 0 h 2411"/>
                <a:gd name="T6" fmla="*/ 947 w 947"/>
                <a:gd name="T7" fmla="*/ 0 h 2411"/>
                <a:gd name="T8" fmla="*/ 0 60000 65536"/>
                <a:gd name="T9" fmla="*/ 0 60000 65536"/>
                <a:gd name="T10" fmla="*/ 0 60000 65536"/>
                <a:gd name="T11" fmla="*/ 0 60000 65536"/>
                <a:gd name="T12" fmla="*/ 0 w 947"/>
                <a:gd name="T13" fmla="*/ 0 h 2411"/>
                <a:gd name="T14" fmla="*/ 947 w 947"/>
                <a:gd name="T15" fmla="*/ 2411 h 2411"/>
              </a:gdLst>
              <a:ahLst/>
              <a:cxnLst>
                <a:cxn ang="T8">
                  <a:pos x="T0" y="T1"/>
                </a:cxn>
                <a:cxn ang="T9">
                  <a:pos x="T2" y="T3"/>
                </a:cxn>
                <a:cxn ang="T10">
                  <a:pos x="T4" y="T5"/>
                </a:cxn>
                <a:cxn ang="T11">
                  <a:pos x="T6" y="T7"/>
                </a:cxn>
              </a:cxnLst>
              <a:rect l="T12" t="T13" r="T14" b="T15"/>
              <a:pathLst>
                <a:path w="947" h="2411">
                  <a:moveTo>
                    <a:pt x="387" y="2411"/>
                  </a:moveTo>
                  <a:lnTo>
                    <a:pt x="0" y="2411"/>
                  </a:lnTo>
                  <a:lnTo>
                    <a:pt x="3" y="0"/>
                  </a:lnTo>
                  <a:lnTo>
                    <a:pt x="947" y="0"/>
                  </a:lnTo>
                </a:path>
              </a:pathLst>
            </a:custGeom>
            <a:noFill/>
            <a:ln w="38100" cmpd="sng">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9350" name="Text Box 25"/>
            <p:cNvSpPr txBox="1">
              <a:spLocks noChangeArrowheads="1"/>
            </p:cNvSpPr>
            <p:nvPr/>
          </p:nvSpPr>
          <p:spPr bwMode="auto">
            <a:xfrm>
              <a:off x="2699" y="307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sp>
          <p:nvSpPr>
            <p:cNvPr id="99351" name="Text Box 26"/>
            <p:cNvSpPr txBox="1">
              <a:spLocks noChangeArrowheads="1"/>
            </p:cNvSpPr>
            <p:nvPr/>
          </p:nvSpPr>
          <p:spPr bwMode="auto">
            <a:xfrm>
              <a:off x="3049" y="3819"/>
              <a:ext cx="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处理设备</a:t>
              </a:r>
              <a:r>
                <a:rPr lang="en-US" altLang="zh-CN" sz="2000" i="1">
                  <a:latin typeface="Times New Roman" panose="02020603050405020304" pitchFamily="18" charset="0"/>
                </a:rPr>
                <a:t>N</a:t>
              </a:r>
              <a:endParaRPr lang="en-US" altLang="zh-CN" sz="2000" i="1">
                <a:latin typeface="Times New Roman" panose="02020603050405020304" pitchFamily="18" charset="0"/>
              </a:endParaRPr>
            </a:p>
          </p:txBody>
        </p:sp>
        <p:sp>
          <p:nvSpPr>
            <p:cNvPr id="99352" name="Rectangle 27"/>
            <p:cNvSpPr>
              <a:spLocks noChangeArrowheads="1"/>
            </p:cNvSpPr>
            <p:nvPr/>
          </p:nvSpPr>
          <p:spPr bwMode="auto">
            <a:xfrm>
              <a:off x="3072" y="3819"/>
              <a:ext cx="823" cy="24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353" name="Line 28"/>
            <p:cNvSpPr>
              <a:spLocks noChangeShapeType="1"/>
            </p:cNvSpPr>
            <p:nvPr/>
          </p:nvSpPr>
          <p:spPr bwMode="auto">
            <a:xfrm>
              <a:off x="3488" y="1310"/>
              <a:ext cx="0" cy="205"/>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4" name="Line 29"/>
            <p:cNvSpPr>
              <a:spLocks noChangeShapeType="1"/>
            </p:cNvSpPr>
            <p:nvPr/>
          </p:nvSpPr>
          <p:spPr bwMode="auto">
            <a:xfrm>
              <a:off x="3488" y="2791"/>
              <a:ext cx="0" cy="206"/>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5" name="Line 30"/>
            <p:cNvSpPr>
              <a:spLocks noChangeShapeType="1"/>
            </p:cNvSpPr>
            <p:nvPr/>
          </p:nvSpPr>
          <p:spPr bwMode="auto">
            <a:xfrm>
              <a:off x="3488" y="3614"/>
              <a:ext cx="0" cy="205"/>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6" name="Line 31"/>
            <p:cNvSpPr>
              <a:spLocks noChangeShapeType="1"/>
            </p:cNvSpPr>
            <p:nvPr/>
          </p:nvSpPr>
          <p:spPr bwMode="auto">
            <a:xfrm>
              <a:off x="3488" y="4066"/>
              <a:ext cx="0" cy="206"/>
            </a:xfrm>
            <a:prstGeom prst="line">
              <a:avLst/>
            </a:prstGeom>
            <a:noFill/>
            <a:ln w="3810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9357" name="Text Box 32"/>
            <p:cNvSpPr txBox="1">
              <a:spLocks noChangeArrowheads="1"/>
            </p:cNvSpPr>
            <p:nvPr/>
          </p:nvSpPr>
          <p:spPr bwMode="auto">
            <a:xfrm>
              <a:off x="3504" y="354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sp>
          <p:nvSpPr>
            <p:cNvPr id="99358" name="Freeform 33"/>
            <p:cNvSpPr/>
            <p:nvPr/>
          </p:nvSpPr>
          <p:spPr bwMode="auto">
            <a:xfrm>
              <a:off x="5206" y="1842"/>
              <a:ext cx="239" cy="3"/>
            </a:xfrm>
            <a:custGeom>
              <a:avLst/>
              <a:gdLst>
                <a:gd name="T0" fmla="*/ 0 w 239"/>
                <a:gd name="T1" fmla="*/ 3 h 3"/>
                <a:gd name="T2" fmla="*/ 239 w 239"/>
                <a:gd name="T3" fmla="*/ 0 h 3"/>
                <a:gd name="T4" fmla="*/ 0 60000 65536"/>
                <a:gd name="T5" fmla="*/ 0 60000 65536"/>
                <a:gd name="T6" fmla="*/ 0 w 239"/>
                <a:gd name="T7" fmla="*/ 0 h 3"/>
                <a:gd name="T8" fmla="*/ 239 w 239"/>
                <a:gd name="T9" fmla="*/ 3 h 3"/>
              </a:gdLst>
              <a:ahLst/>
              <a:cxnLst>
                <a:cxn ang="T4">
                  <a:pos x="T0" y="T1"/>
                </a:cxn>
                <a:cxn ang="T5">
                  <a:pos x="T2" y="T3"/>
                </a:cxn>
              </a:cxnLst>
              <a:rect l="T6" t="T7" r="T8" b="T9"/>
              <a:pathLst>
                <a:path w="239" h="3">
                  <a:moveTo>
                    <a:pt x="0" y="3"/>
                  </a:moveTo>
                  <a:lnTo>
                    <a:pt x="239" y="0"/>
                  </a:lnTo>
                </a:path>
              </a:pathLst>
            </a:custGeom>
            <a:noFill/>
            <a:ln w="38100">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9359" name="Freeform 34"/>
            <p:cNvSpPr/>
            <p:nvPr/>
          </p:nvSpPr>
          <p:spPr bwMode="auto">
            <a:xfrm>
              <a:off x="3501" y="1842"/>
              <a:ext cx="1935" cy="2286"/>
            </a:xfrm>
            <a:custGeom>
              <a:avLst/>
              <a:gdLst>
                <a:gd name="T0" fmla="*/ 1935 w 1935"/>
                <a:gd name="T1" fmla="*/ 0 h 2286"/>
                <a:gd name="T2" fmla="*/ 1934 w 1935"/>
                <a:gd name="T3" fmla="*/ 2286 h 2286"/>
                <a:gd name="T4" fmla="*/ 0 w 1935"/>
                <a:gd name="T5" fmla="*/ 2286 h 2286"/>
                <a:gd name="T6" fmla="*/ 0 60000 65536"/>
                <a:gd name="T7" fmla="*/ 0 60000 65536"/>
                <a:gd name="T8" fmla="*/ 0 60000 65536"/>
                <a:gd name="T9" fmla="*/ 0 w 1935"/>
                <a:gd name="T10" fmla="*/ 0 h 2286"/>
                <a:gd name="T11" fmla="*/ 1935 w 1935"/>
                <a:gd name="T12" fmla="*/ 2286 h 2286"/>
              </a:gdLst>
              <a:ahLst/>
              <a:cxnLst>
                <a:cxn ang="T6">
                  <a:pos x="T0" y="T1"/>
                </a:cxn>
                <a:cxn ang="T7">
                  <a:pos x="T2" y="T3"/>
                </a:cxn>
                <a:cxn ang="T8">
                  <a:pos x="T4" y="T5"/>
                </a:cxn>
              </a:cxnLst>
              <a:rect l="T9" t="T10" r="T11" b="T12"/>
              <a:pathLst>
                <a:path w="1935" h="2286">
                  <a:moveTo>
                    <a:pt x="1935" y="0"/>
                  </a:moveTo>
                  <a:lnTo>
                    <a:pt x="1934" y="2286"/>
                  </a:lnTo>
                  <a:lnTo>
                    <a:pt x="0" y="2286"/>
                  </a:lnTo>
                </a:path>
              </a:pathLst>
            </a:custGeom>
            <a:noFill/>
            <a:ln w="38100" cmpd="sng">
              <a:solidFill>
                <a:schemeClr val="folHlink"/>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99333"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5.4.1</a:t>
            </a:r>
            <a:endParaRPr lang="zh-CN" altLang="en-US" sz="280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36"/>
          <p:cNvSpPr>
            <a:spLocks noGrp="1"/>
          </p:cNvSpPr>
          <p:nvPr>
            <p:ph type="title" idx="4294967295"/>
          </p:nvPr>
        </p:nvSpPr>
        <p:spPr>
          <a:xfrm>
            <a:off x="539750" y="1700213"/>
            <a:ext cx="2665413" cy="2735262"/>
          </a:xfrm>
        </p:spPr>
        <p:txBody>
          <a:bodyPr/>
          <a:lstStyle/>
          <a:p>
            <a:r>
              <a:rPr lang="zh-CN" altLang="en-US" b="1">
                <a:solidFill>
                  <a:srgbClr val="C00000"/>
                </a:solidFill>
                <a:latin typeface="微软雅黑 Light" panose="020B0502040204020203" pitchFamily="34" charset="-122"/>
                <a:ea typeface="微软雅黑 Light" panose="020B0502040204020203" pitchFamily="34" charset="-122"/>
              </a:rPr>
              <a:t>单个设备程序查询方式的程序流程</a:t>
            </a:r>
            <a:endParaRPr lang="zh-CN" altLang="en-US" b="1">
              <a:solidFill>
                <a:srgbClr val="C00000"/>
              </a:solidFill>
              <a:latin typeface="微软雅黑 Light" panose="020B0502040204020203" pitchFamily="34" charset="-122"/>
              <a:ea typeface="微软雅黑 Light" panose="020B0502040204020203" pitchFamily="34" charset="-122"/>
            </a:endParaRPr>
          </a:p>
        </p:txBody>
      </p:sp>
      <p:sp>
        <p:nvSpPr>
          <p:cNvPr id="39" name="Rectangle 3"/>
          <p:cNvSpPr>
            <a:spLocks noChangeArrowheads="1"/>
          </p:cNvSpPr>
          <p:nvPr/>
        </p:nvSpPr>
        <p:spPr bwMode="auto">
          <a:xfrm>
            <a:off x="4170363" y="1152525"/>
            <a:ext cx="2438400" cy="44608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设置主存缓冲区首址</a:t>
            </a:r>
            <a:endParaRPr lang="zh-CN" altLang="en-US" sz="2000">
              <a:latin typeface="Times New Roman" panose="02020603050405020304" pitchFamily="18" charset="0"/>
            </a:endParaRPr>
          </a:p>
        </p:txBody>
      </p:sp>
      <p:sp>
        <p:nvSpPr>
          <p:cNvPr id="40" name="Rectangle 4"/>
          <p:cNvSpPr>
            <a:spLocks noChangeArrowheads="1"/>
          </p:cNvSpPr>
          <p:nvPr/>
        </p:nvSpPr>
        <p:spPr bwMode="auto">
          <a:xfrm>
            <a:off x="4170363" y="501650"/>
            <a:ext cx="2438400" cy="446088"/>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设置计数值</a:t>
            </a:r>
            <a:endParaRPr lang="zh-CN" altLang="en-US" sz="2000">
              <a:latin typeface="Times New Roman" panose="02020603050405020304" pitchFamily="18" charset="0"/>
            </a:endParaRPr>
          </a:p>
        </p:txBody>
      </p:sp>
      <p:sp>
        <p:nvSpPr>
          <p:cNvPr id="41" name="Rectangle 5"/>
          <p:cNvSpPr>
            <a:spLocks noChangeArrowheads="1"/>
          </p:cNvSpPr>
          <p:nvPr/>
        </p:nvSpPr>
        <p:spPr bwMode="auto">
          <a:xfrm>
            <a:off x="4170363" y="1803400"/>
            <a:ext cx="2438400" cy="44450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启动外设</a:t>
            </a:r>
            <a:endParaRPr lang="zh-CN" altLang="en-US" sz="2000">
              <a:latin typeface="Times New Roman" panose="02020603050405020304" pitchFamily="18" charset="0"/>
            </a:endParaRPr>
          </a:p>
        </p:txBody>
      </p:sp>
      <p:sp>
        <p:nvSpPr>
          <p:cNvPr id="42" name="Rectangle 6"/>
          <p:cNvSpPr>
            <a:spLocks noChangeArrowheads="1"/>
          </p:cNvSpPr>
          <p:nvPr/>
        </p:nvSpPr>
        <p:spPr bwMode="auto">
          <a:xfrm>
            <a:off x="4170363" y="3327400"/>
            <a:ext cx="2438400" cy="444500"/>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传送一个数据</a:t>
            </a:r>
            <a:endParaRPr lang="zh-CN" altLang="en-US" sz="2000">
              <a:latin typeface="Times New Roman" panose="02020603050405020304" pitchFamily="18" charset="0"/>
            </a:endParaRPr>
          </a:p>
        </p:txBody>
      </p:sp>
      <p:sp>
        <p:nvSpPr>
          <p:cNvPr id="43" name="Rectangle 7"/>
          <p:cNvSpPr>
            <a:spLocks noChangeArrowheads="1"/>
          </p:cNvSpPr>
          <p:nvPr/>
        </p:nvSpPr>
        <p:spPr bwMode="auto">
          <a:xfrm>
            <a:off x="4170363" y="3976688"/>
            <a:ext cx="2438400" cy="44608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修改主存地址</a:t>
            </a:r>
            <a:endParaRPr lang="zh-CN" altLang="en-US" sz="2000">
              <a:latin typeface="Times New Roman" panose="02020603050405020304" pitchFamily="18" charset="0"/>
            </a:endParaRPr>
          </a:p>
        </p:txBody>
      </p:sp>
      <p:sp>
        <p:nvSpPr>
          <p:cNvPr id="44" name="Rectangle 8"/>
          <p:cNvSpPr>
            <a:spLocks noChangeArrowheads="1"/>
          </p:cNvSpPr>
          <p:nvPr/>
        </p:nvSpPr>
        <p:spPr bwMode="auto">
          <a:xfrm>
            <a:off x="4170363" y="4627563"/>
            <a:ext cx="2438400" cy="44608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修改计数值</a:t>
            </a:r>
            <a:endParaRPr lang="zh-CN" altLang="en-US" sz="2000">
              <a:latin typeface="Times New Roman" panose="02020603050405020304" pitchFamily="18" charset="0"/>
            </a:endParaRPr>
          </a:p>
        </p:txBody>
      </p:sp>
      <p:sp>
        <p:nvSpPr>
          <p:cNvPr id="45" name="Rectangle 9"/>
          <p:cNvSpPr>
            <a:spLocks noChangeArrowheads="1"/>
          </p:cNvSpPr>
          <p:nvPr/>
        </p:nvSpPr>
        <p:spPr bwMode="auto">
          <a:xfrm>
            <a:off x="4170363" y="6151563"/>
            <a:ext cx="2438400" cy="446087"/>
          </a:xfrm>
          <a:prstGeom prst="rect">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tIns="36000" anchor="ctr" anchorCtr="1"/>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结束</a:t>
            </a:r>
            <a:r>
              <a:rPr lang="en-US" altLang="zh-CN" sz="2000">
                <a:latin typeface="Times New Roman" panose="02020603050405020304" pitchFamily="18" charset="0"/>
              </a:rPr>
              <a:t>I/O</a:t>
            </a:r>
            <a:r>
              <a:rPr lang="zh-CN" altLang="en-US" sz="2000">
                <a:latin typeface="Times New Roman" panose="02020603050405020304" pitchFamily="18" charset="0"/>
              </a:rPr>
              <a:t>传送</a:t>
            </a:r>
            <a:endParaRPr lang="zh-CN" altLang="en-US" sz="2000">
              <a:latin typeface="Times New Roman" panose="02020603050405020304" pitchFamily="18" charset="0"/>
            </a:endParaRPr>
          </a:p>
        </p:txBody>
      </p:sp>
      <p:grpSp>
        <p:nvGrpSpPr>
          <p:cNvPr id="2" name="Group 10"/>
          <p:cNvGrpSpPr/>
          <p:nvPr/>
        </p:nvGrpSpPr>
        <p:grpSpPr bwMode="auto">
          <a:xfrm>
            <a:off x="4627563" y="2452688"/>
            <a:ext cx="1447800" cy="669925"/>
            <a:chOff x="2400" y="1613"/>
            <a:chExt cx="912" cy="422"/>
          </a:xfrm>
        </p:grpSpPr>
        <p:sp>
          <p:nvSpPr>
            <p:cNvPr id="100389" name="Text Box 11"/>
            <p:cNvSpPr txBox="1">
              <a:spLocks noChangeArrowheads="1"/>
            </p:cNvSpPr>
            <p:nvPr/>
          </p:nvSpPr>
          <p:spPr bwMode="auto">
            <a:xfrm>
              <a:off x="2534" y="170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准备好？</a:t>
              </a:r>
              <a:endParaRPr lang="zh-CN" altLang="en-US" sz="2000">
                <a:latin typeface="Times New Roman" panose="02020603050405020304" pitchFamily="18" charset="0"/>
              </a:endParaRPr>
            </a:p>
          </p:txBody>
        </p:sp>
        <p:sp>
          <p:nvSpPr>
            <p:cNvPr id="100390" name="AutoShape 12"/>
            <p:cNvSpPr>
              <a:spLocks noChangeArrowheads="1"/>
            </p:cNvSpPr>
            <p:nvPr/>
          </p:nvSpPr>
          <p:spPr bwMode="auto">
            <a:xfrm>
              <a:off x="2400" y="1613"/>
              <a:ext cx="912" cy="422"/>
            </a:xfrm>
            <a:prstGeom prst="diamond">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13"/>
          <p:cNvGrpSpPr/>
          <p:nvPr/>
        </p:nvGrpSpPr>
        <p:grpSpPr bwMode="auto">
          <a:xfrm>
            <a:off x="4627563" y="5278438"/>
            <a:ext cx="1447800" cy="668337"/>
            <a:chOff x="2400" y="3393"/>
            <a:chExt cx="912" cy="421"/>
          </a:xfrm>
        </p:grpSpPr>
        <p:sp>
          <p:nvSpPr>
            <p:cNvPr id="100387" name="Text Box 14"/>
            <p:cNvSpPr txBox="1">
              <a:spLocks noChangeArrowheads="1"/>
            </p:cNvSpPr>
            <p:nvPr/>
          </p:nvSpPr>
          <p:spPr bwMode="auto">
            <a:xfrm>
              <a:off x="2534" y="348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传送完？</a:t>
              </a:r>
              <a:endParaRPr lang="zh-CN" altLang="en-US" sz="2000">
                <a:latin typeface="Times New Roman" panose="02020603050405020304" pitchFamily="18" charset="0"/>
              </a:endParaRPr>
            </a:p>
          </p:txBody>
        </p:sp>
        <p:sp>
          <p:nvSpPr>
            <p:cNvPr id="100388" name="AutoShape 15"/>
            <p:cNvSpPr>
              <a:spLocks noChangeArrowheads="1"/>
            </p:cNvSpPr>
            <p:nvPr/>
          </p:nvSpPr>
          <p:spPr bwMode="auto">
            <a:xfrm>
              <a:off x="2400" y="3393"/>
              <a:ext cx="912" cy="421"/>
            </a:xfrm>
            <a:prstGeom prst="diamond">
              <a:avLst/>
            </a:prstGeom>
            <a:noFill/>
            <a:ln w="38100">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 name="Line 16"/>
          <p:cNvSpPr>
            <a:spLocks noChangeShapeType="1"/>
          </p:cNvSpPr>
          <p:nvPr/>
        </p:nvSpPr>
        <p:spPr bwMode="auto">
          <a:xfrm>
            <a:off x="5351463" y="5068888"/>
            <a:ext cx="0" cy="223837"/>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17"/>
          <p:cNvSpPr>
            <a:spLocks noChangeShapeType="1"/>
          </p:cNvSpPr>
          <p:nvPr/>
        </p:nvSpPr>
        <p:spPr bwMode="auto">
          <a:xfrm>
            <a:off x="5351463" y="2249488"/>
            <a:ext cx="0" cy="188912"/>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18"/>
          <p:cNvSpPr>
            <a:spLocks noChangeShapeType="1"/>
          </p:cNvSpPr>
          <p:nvPr/>
        </p:nvSpPr>
        <p:spPr bwMode="auto">
          <a:xfrm>
            <a:off x="5351463" y="1616075"/>
            <a:ext cx="0" cy="188913"/>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19"/>
          <p:cNvSpPr>
            <a:spLocks noChangeShapeType="1"/>
          </p:cNvSpPr>
          <p:nvPr/>
        </p:nvSpPr>
        <p:spPr bwMode="auto">
          <a:xfrm>
            <a:off x="5351463" y="965200"/>
            <a:ext cx="0" cy="188913"/>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0"/>
          <p:cNvSpPr>
            <a:spLocks noChangeShapeType="1"/>
          </p:cNvSpPr>
          <p:nvPr/>
        </p:nvSpPr>
        <p:spPr bwMode="auto">
          <a:xfrm>
            <a:off x="5351463" y="3771900"/>
            <a:ext cx="0" cy="19050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1"/>
          <p:cNvSpPr>
            <a:spLocks noChangeShapeType="1"/>
          </p:cNvSpPr>
          <p:nvPr/>
        </p:nvSpPr>
        <p:spPr bwMode="auto">
          <a:xfrm>
            <a:off x="5351463" y="4441825"/>
            <a:ext cx="0" cy="188913"/>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 name="Group 22"/>
          <p:cNvGrpSpPr/>
          <p:nvPr/>
        </p:nvGrpSpPr>
        <p:grpSpPr bwMode="auto">
          <a:xfrm>
            <a:off x="3708400" y="1690688"/>
            <a:ext cx="1624013" cy="3930650"/>
            <a:chOff x="1821" y="1133"/>
            <a:chExt cx="1023" cy="2476"/>
          </a:xfrm>
        </p:grpSpPr>
        <p:sp>
          <p:nvSpPr>
            <p:cNvPr id="100385" name="Freeform 23"/>
            <p:cNvSpPr/>
            <p:nvPr/>
          </p:nvSpPr>
          <p:spPr bwMode="auto">
            <a:xfrm>
              <a:off x="1821" y="1133"/>
              <a:ext cx="1023" cy="2476"/>
            </a:xfrm>
            <a:custGeom>
              <a:avLst/>
              <a:gdLst>
                <a:gd name="T0" fmla="*/ 588 w 1023"/>
                <a:gd name="T1" fmla="*/ 2473 h 2476"/>
                <a:gd name="T2" fmla="*/ 0 w 1023"/>
                <a:gd name="T3" fmla="*/ 2476 h 2476"/>
                <a:gd name="T4" fmla="*/ 3 w 1023"/>
                <a:gd name="T5" fmla="*/ 0 h 2476"/>
                <a:gd name="T6" fmla="*/ 1023 w 1023"/>
                <a:gd name="T7" fmla="*/ 0 h 2476"/>
                <a:gd name="T8" fmla="*/ 0 60000 65536"/>
                <a:gd name="T9" fmla="*/ 0 60000 65536"/>
                <a:gd name="T10" fmla="*/ 0 60000 65536"/>
                <a:gd name="T11" fmla="*/ 0 60000 65536"/>
                <a:gd name="T12" fmla="*/ 0 w 1023"/>
                <a:gd name="T13" fmla="*/ 0 h 2476"/>
                <a:gd name="T14" fmla="*/ 1023 w 1023"/>
                <a:gd name="T15" fmla="*/ 2476 h 2476"/>
              </a:gdLst>
              <a:ahLst/>
              <a:cxnLst>
                <a:cxn ang="T8">
                  <a:pos x="T0" y="T1"/>
                </a:cxn>
                <a:cxn ang="T9">
                  <a:pos x="T2" y="T3"/>
                </a:cxn>
                <a:cxn ang="T10">
                  <a:pos x="T4" y="T5"/>
                </a:cxn>
                <a:cxn ang="T11">
                  <a:pos x="T6" y="T7"/>
                </a:cxn>
              </a:cxnLst>
              <a:rect l="T12" t="T13" r="T14" b="T15"/>
              <a:pathLst>
                <a:path w="1023" h="2476">
                  <a:moveTo>
                    <a:pt x="588" y="2473"/>
                  </a:moveTo>
                  <a:lnTo>
                    <a:pt x="0" y="2476"/>
                  </a:lnTo>
                  <a:lnTo>
                    <a:pt x="3" y="0"/>
                  </a:lnTo>
                  <a:lnTo>
                    <a:pt x="1023" y="0"/>
                  </a:lnTo>
                </a:path>
              </a:pathLst>
            </a:custGeom>
            <a:noFill/>
            <a:ln w="38100" cmpd="sng">
              <a:solidFill>
                <a:schemeClr val="folHlink"/>
              </a:solidFill>
              <a:round/>
              <a:tailEnd type="stealth"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0386" name="Text Box 24"/>
            <p:cNvSpPr txBox="1">
              <a:spLocks noChangeArrowheads="1"/>
            </p:cNvSpPr>
            <p:nvPr/>
          </p:nvSpPr>
          <p:spPr bwMode="auto">
            <a:xfrm>
              <a:off x="2006" y="333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未完</a:t>
              </a:r>
              <a:endParaRPr lang="zh-CN" altLang="en-US" sz="2000">
                <a:latin typeface="Times New Roman" panose="02020603050405020304" pitchFamily="18" charset="0"/>
              </a:endParaRPr>
            </a:p>
          </p:txBody>
        </p:sp>
      </p:grpSp>
      <p:grpSp>
        <p:nvGrpSpPr>
          <p:cNvPr id="5" name="Group 25"/>
          <p:cNvGrpSpPr/>
          <p:nvPr/>
        </p:nvGrpSpPr>
        <p:grpSpPr bwMode="auto">
          <a:xfrm>
            <a:off x="5351463" y="2951163"/>
            <a:ext cx="628650" cy="396875"/>
            <a:chOff x="2856" y="1927"/>
            <a:chExt cx="396" cy="250"/>
          </a:xfrm>
        </p:grpSpPr>
        <p:sp>
          <p:nvSpPr>
            <p:cNvPr id="100383" name="Line 26"/>
            <p:cNvSpPr>
              <a:spLocks noChangeShapeType="1"/>
            </p:cNvSpPr>
            <p:nvPr/>
          </p:nvSpPr>
          <p:spPr bwMode="auto">
            <a:xfrm>
              <a:off x="2856" y="2023"/>
              <a:ext cx="0" cy="141"/>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0384" name="Text Box 27"/>
            <p:cNvSpPr txBox="1">
              <a:spLocks noChangeArrowheads="1"/>
            </p:cNvSpPr>
            <p:nvPr/>
          </p:nvSpPr>
          <p:spPr bwMode="auto">
            <a:xfrm>
              <a:off x="2976" y="192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grpSp>
      <p:grpSp>
        <p:nvGrpSpPr>
          <p:cNvPr id="6" name="Group 28"/>
          <p:cNvGrpSpPr/>
          <p:nvPr/>
        </p:nvGrpSpPr>
        <p:grpSpPr bwMode="auto">
          <a:xfrm>
            <a:off x="5351463" y="5776913"/>
            <a:ext cx="628650" cy="396875"/>
            <a:chOff x="2856" y="3707"/>
            <a:chExt cx="396" cy="250"/>
          </a:xfrm>
        </p:grpSpPr>
        <p:sp>
          <p:nvSpPr>
            <p:cNvPr id="100381" name="Line 29"/>
            <p:cNvSpPr>
              <a:spLocks noChangeShapeType="1"/>
            </p:cNvSpPr>
            <p:nvPr/>
          </p:nvSpPr>
          <p:spPr bwMode="auto">
            <a:xfrm>
              <a:off x="2856" y="3803"/>
              <a:ext cx="0" cy="140"/>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0382" name="Text Box 30"/>
            <p:cNvSpPr txBox="1">
              <a:spLocks noChangeArrowheads="1"/>
            </p:cNvSpPr>
            <p:nvPr/>
          </p:nvSpPr>
          <p:spPr bwMode="auto">
            <a:xfrm>
              <a:off x="2976" y="3707"/>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完</a:t>
              </a:r>
              <a:endParaRPr lang="zh-CN" altLang="en-US" sz="2000">
                <a:latin typeface="Times New Roman" panose="02020603050405020304" pitchFamily="18" charset="0"/>
              </a:endParaRPr>
            </a:p>
          </p:txBody>
        </p:sp>
      </p:grpSp>
      <p:grpSp>
        <p:nvGrpSpPr>
          <p:cNvPr id="7" name="Group 31"/>
          <p:cNvGrpSpPr/>
          <p:nvPr/>
        </p:nvGrpSpPr>
        <p:grpSpPr bwMode="auto">
          <a:xfrm>
            <a:off x="5942013" y="2435225"/>
            <a:ext cx="1309687" cy="396875"/>
            <a:chOff x="3216" y="1602"/>
            <a:chExt cx="825" cy="250"/>
          </a:xfrm>
        </p:grpSpPr>
        <p:sp>
          <p:nvSpPr>
            <p:cNvPr id="100379" name="Text Box 32"/>
            <p:cNvSpPr txBox="1">
              <a:spLocks noChangeArrowheads="1"/>
            </p:cNvSpPr>
            <p:nvPr/>
          </p:nvSpPr>
          <p:spPr bwMode="auto">
            <a:xfrm>
              <a:off x="3216" y="160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sp>
          <p:nvSpPr>
            <p:cNvPr id="100380" name="Freeform 33"/>
            <p:cNvSpPr/>
            <p:nvPr/>
          </p:nvSpPr>
          <p:spPr bwMode="auto">
            <a:xfrm>
              <a:off x="3312" y="1824"/>
              <a:ext cx="729" cy="1"/>
            </a:xfrm>
            <a:custGeom>
              <a:avLst/>
              <a:gdLst>
                <a:gd name="T0" fmla="*/ 0 w 729"/>
                <a:gd name="T1" fmla="*/ 0 h 1"/>
                <a:gd name="T2" fmla="*/ 729 w 729"/>
                <a:gd name="T3" fmla="*/ 0 h 1"/>
                <a:gd name="T4" fmla="*/ 0 60000 65536"/>
                <a:gd name="T5" fmla="*/ 0 60000 65536"/>
                <a:gd name="T6" fmla="*/ 0 w 729"/>
                <a:gd name="T7" fmla="*/ 0 h 1"/>
                <a:gd name="T8" fmla="*/ 729 w 729"/>
                <a:gd name="T9" fmla="*/ 1 h 1"/>
              </a:gdLst>
              <a:ahLst/>
              <a:cxnLst>
                <a:cxn ang="T4">
                  <a:pos x="T0" y="T1"/>
                </a:cxn>
                <a:cxn ang="T5">
                  <a:pos x="T2" y="T3"/>
                </a:cxn>
              </a:cxnLst>
              <a:rect l="T6" t="T7" r="T8" b="T9"/>
              <a:pathLst>
                <a:path w="729" h="1">
                  <a:moveTo>
                    <a:pt x="0" y="0"/>
                  </a:moveTo>
                  <a:lnTo>
                    <a:pt x="729"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70" name="Freeform 34"/>
          <p:cNvSpPr/>
          <p:nvPr/>
        </p:nvSpPr>
        <p:spPr bwMode="auto">
          <a:xfrm>
            <a:off x="7232650" y="2330450"/>
            <a:ext cx="4763" cy="457200"/>
          </a:xfrm>
          <a:custGeom>
            <a:avLst/>
            <a:gdLst>
              <a:gd name="T0" fmla="*/ 2147483647 w 3"/>
              <a:gd name="T1" fmla="*/ 2147483647 h 288"/>
              <a:gd name="T2" fmla="*/ 0 w 3"/>
              <a:gd name="T3" fmla="*/ 0 h 288"/>
              <a:gd name="T4" fmla="*/ 0 60000 65536"/>
              <a:gd name="T5" fmla="*/ 0 60000 65536"/>
              <a:gd name="T6" fmla="*/ 0 w 3"/>
              <a:gd name="T7" fmla="*/ 0 h 288"/>
              <a:gd name="T8" fmla="*/ 3 w 3"/>
              <a:gd name="T9" fmla="*/ 288 h 288"/>
            </a:gdLst>
            <a:ahLst/>
            <a:cxnLst>
              <a:cxn ang="T4">
                <a:pos x="T0" y="T1"/>
              </a:cxn>
              <a:cxn ang="T5">
                <a:pos x="T2" y="T3"/>
              </a:cxn>
            </a:cxnLst>
            <a:rect l="T6" t="T7" r="T8" b="T9"/>
            <a:pathLst>
              <a:path w="3" h="288">
                <a:moveTo>
                  <a:pt x="3" y="288"/>
                </a:moveTo>
                <a:lnTo>
                  <a:pt x="0"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 name="Freeform 35"/>
          <p:cNvSpPr/>
          <p:nvPr/>
        </p:nvSpPr>
        <p:spPr bwMode="auto">
          <a:xfrm>
            <a:off x="5332413" y="2325688"/>
            <a:ext cx="1924050" cy="6350"/>
          </a:xfrm>
          <a:custGeom>
            <a:avLst/>
            <a:gdLst>
              <a:gd name="T0" fmla="*/ 2147483647 w 1212"/>
              <a:gd name="T1" fmla="*/ 0 h 4"/>
              <a:gd name="T2" fmla="*/ 0 w 1212"/>
              <a:gd name="T3" fmla="*/ 2147483647 h 4"/>
              <a:gd name="T4" fmla="*/ 0 60000 65536"/>
              <a:gd name="T5" fmla="*/ 0 60000 65536"/>
              <a:gd name="T6" fmla="*/ 0 w 1212"/>
              <a:gd name="T7" fmla="*/ 0 h 4"/>
              <a:gd name="T8" fmla="*/ 1212 w 1212"/>
              <a:gd name="T9" fmla="*/ 4 h 4"/>
            </a:gdLst>
            <a:ahLst/>
            <a:cxnLst>
              <a:cxn ang="T4">
                <a:pos x="T0" y="T1"/>
              </a:cxn>
              <a:cxn ang="T5">
                <a:pos x="T2" y="T3"/>
              </a:cxn>
            </a:cxnLst>
            <a:rect l="T6" t="T7" r="T8" b="T9"/>
            <a:pathLst>
              <a:path w="1212" h="4">
                <a:moveTo>
                  <a:pt x="1212" y="0"/>
                </a:moveTo>
                <a:lnTo>
                  <a:pt x="0" y="4"/>
                </a:lnTo>
              </a:path>
            </a:pathLst>
          </a:custGeom>
          <a:noFill/>
          <a:ln w="38100" cmpd="sng">
            <a:solidFill>
              <a:schemeClr val="folHlink"/>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2" name="Line 37"/>
          <p:cNvSpPr>
            <a:spLocks noChangeShapeType="1"/>
          </p:cNvSpPr>
          <p:nvPr/>
        </p:nvSpPr>
        <p:spPr bwMode="auto">
          <a:xfrm>
            <a:off x="5351463" y="284163"/>
            <a:ext cx="0" cy="188912"/>
          </a:xfrm>
          <a:prstGeom prst="line">
            <a:avLst/>
          </a:prstGeom>
          <a:noFill/>
          <a:ln w="38100">
            <a:solidFill>
              <a:schemeClr val="folHlink"/>
            </a:solidFill>
            <a:round/>
            <a:tailEnd type="stealth"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0378"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5.4.1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lide(fromTop)">
                                      <p:cBhvr>
                                        <p:cTn id="7" dur="500"/>
                                        <p:tgtEl>
                                          <p:spTgt spid="7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arn(outVertical)">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strips(downLeft)">
                                      <p:cBhvr>
                                        <p:cTn id="16" dur="500"/>
                                        <p:tgtEl>
                                          <p:spTgt spid="55"/>
                                        </p:tgtEl>
                                      </p:cBhvr>
                                    </p:animEffect>
                                  </p:childTnLst>
                                </p:cTn>
                              </p:par>
                            </p:childTnLst>
                          </p:cTn>
                        </p:par>
                        <p:par>
                          <p:cTn id="17" fill="hold">
                            <p:stCondLst>
                              <p:cond delay="500"/>
                            </p:stCondLst>
                            <p:childTnLst>
                              <p:par>
                                <p:cTn id="18" presetID="16" presetClass="entr" presetSubtype="37"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arn(outVertical)">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strips(downLeft)">
                                      <p:cBhvr>
                                        <p:cTn id="25" dur="500"/>
                                        <p:tgtEl>
                                          <p:spTgt spid="54"/>
                                        </p:tgtEl>
                                      </p:cBhvr>
                                    </p:animEffect>
                                  </p:childTnLst>
                                </p:cTn>
                              </p:par>
                            </p:childTnLst>
                          </p:cTn>
                        </p:par>
                        <p:par>
                          <p:cTn id="26" fill="hold">
                            <p:stCondLst>
                              <p:cond delay="500"/>
                            </p:stCondLst>
                            <p:childTnLst>
                              <p:par>
                                <p:cTn id="27" presetID="16" presetClass="entr" presetSubtype="37"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barn(outVertical)">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strips(downLeft)">
                                      <p:cBhvr>
                                        <p:cTn id="34" dur="500"/>
                                        <p:tgtEl>
                                          <p:spTgt spid="53"/>
                                        </p:tgtEl>
                                      </p:cBhvr>
                                    </p:animEffect>
                                  </p:childTnLst>
                                </p:cTn>
                              </p:par>
                            </p:childTnLst>
                          </p:cTn>
                        </p:par>
                        <p:par>
                          <p:cTn id="35" fill="hold">
                            <p:stCondLst>
                              <p:cond delay="500"/>
                            </p:stCondLst>
                            <p:childTnLst>
                              <p:par>
                                <p:cTn id="36" presetID="16" presetClass="entr" presetSubtype="37"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out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trips(downRight)">
                                      <p:cBhvr>
                                        <p:cTn id="43" dur="500"/>
                                        <p:tgtEl>
                                          <p:spTgt spid="7"/>
                                        </p:tgtEl>
                                      </p:cBhvr>
                                    </p:animEffect>
                                  </p:childTnLst>
                                </p:cTn>
                              </p:par>
                            </p:childTnLst>
                          </p:cTn>
                        </p:par>
                        <p:par>
                          <p:cTn id="44" fill="hold">
                            <p:stCondLst>
                              <p:cond delay="500"/>
                            </p:stCondLst>
                            <p:childTnLst>
                              <p:par>
                                <p:cTn id="45" presetID="18" presetClass="entr" presetSubtype="9"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strips(upLeft)">
                                      <p:cBhvr>
                                        <p:cTn id="47" dur="500"/>
                                        <p:tgtEl>
                                          <p:spTgt spid="70"/>
                                        </p:tgtEl>
                                      </p:cBhvr>
                                    </p:animEffect>
                                  </p:childTnLst>
                                </p:cTn>
                              </p:par>
                            </p:childTnLst>
                          </p:cTn>
                        </p:par>
                        <p:par>
                          <p:cTn id="48" fill="hold">
                            <p:stCondLst>
                              <p:cond delay="1000"/>
                            </p:stCondLst>
                            <p:childTnLst>
                              <p:par>
                                <p:cTn id="49" presetID="18" presetClass="entr" presetSubtype="12"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strips(downLeft)">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strips(downRight)">
                                      <p:cBhvr>
                                        <p:cTn id="56" dur="500"/>
                                        <p:tgtEl>
                                          <p:spTgt spid="5"/>
                                        </p:tgtEl>
                                      </p:cBhvr>
                                    </p:animEffect>
                                  </p:childTnLst>
                                </p:cTn>
                              </p:par>
                            </p:childTnLst>
                          </p:cTn>
                        </p:par>
                        <p:par>
                          <p:cTn id="57" fill="hold">
                            <p:stCondLst>
                              <p:cond delay="500"/>
                            </p:stCondLst>
                            <p:childTnLst>
                              <p:par>
                                <p:cTn id="58" presetID="16" presetClass="entr" presetSubtype="37"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arn(outVertical)">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strips(downLeft)">
                                      <p:cBhvr>
                                        <p:cTn id="65" dur="500"/>
                                        <p:tgtEl>
                                          <p:spTgt spid="56"/>
                                        </p:tgtEl>
                                      </p:cBhvr>
                                    </p:animEffect>
                                  </p:childTnLst>
                                </p:cTn>
                              </p:par>
                            </p:childTnLst>
                          </p:cTn>
                        </p:par>
                        <p:par>
                          <p:cTn id="66" fill="hold">
                            <p:stCondLst>
                              <p:cond delay="500"/>
                            </p:stCondLst>
                            <p:childTnLst>
                              <p:par>
                                <p:cTn id="67" presetID="16" presetClass="entr" presetSubtype="37"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barn(outVertical)">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nodeType="click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strips(downLeft)">
                                      <p:cBhvr>
                                        <p:cTn id="74" dur="500"/>
                                        <p:tgtEl>
                                          <p:spTgt spid="57"/>
                                        </p:tgtEl>
                                      </p:cBhvr>
                                    </p:animEffect>
                                  </p:childTnLst>
                                </p:cTn>
                              </p:par>
                            </p:childTnLst>
                          </p:cTn>
                        </p:par>
                        <p:par>
                          <p:cTn id="75" fill="hold">
                            <p:stCondLst>
                              <p:cond delay="500"/>
                            </p:stCondLst>
                            <p:childTnLst>
                              <p:par>
                                <p:cTn id="76" presetID="16" presetClass="entr" presetSubtype="37" fill="hold" grpId="0" nodeType="after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barn(outVertical)">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strips(downLeft)">
                                      <p:cBhvr>
                                        <p:cTn id="83" dur="500"/>
                                        <p:tgtEl>
                                          <p:spTgt spid="52"/>
                                        </p:tgtEl>
                                      </p:cBhvr>
                                    </p:animEffect>
                                  </p:childTnLst>
                                </p:cTn>
                              </p:par>
                            </p:childTnLst>
                          </p:cTn>
                        </p:par>
                        <p:par>
                          <p:cTn id="84" fill="hold">
                            <p:stCondLst>
                              <p:cond delay="500"/>
                            </p:stCondLst>
                            <p:childTnLst>
                              <p:par>
                                <p:cTn id="85" presetID="16" presetClass="entr" presetSubtype="37"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arn(outVertical)">
                                      <p:cBhvr>
                                        <p:cTn id="87" dur="500"/>
                                        <p:tgtEl>
                                          <p:spTgt spid="3"/>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strips(upRight)">
                                      <p:cBhvr>
                                        <p:cTn id="92" dur="500"/>
                                        <p:tgtEl>
                                          <p:spTgt spid="4"/>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strips(downRight)">
                                      <p:cBhvr>
                                        <p:cTn id="97" dur="500"/>
                                        <p:tgtEl>
                                          <p:spTgt spid="6"/>
                                        </p:tgtEl>
                                      </p:cBhvr>
                                    </p:animEffect>
                                  </p:childTnLst>
                                </p:cTn>
                              </p:par>
                            </p:childTnLst>
                          </p:cTn>
                        </p:par>
                        <p:par>
                          <p:cTn id="98" fill="hold">
                            <p:stCondLst>
                              <p:cond delay="500"/>
                            </p:stCondLst>
                            <p:childTnLst>
                              <p:par>
                                <p:cTn id="99" presetID="16" presetClass="entr" presetSubtype="37" fill="hold" grpId="0" nodeType="after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barn(outVertical)">
                                      <p:cBhvr>
                                        <p:cTn id="10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16013" y="549275"/>
            <a:ext cx="7696200" cy="533400"/>
          </a:xfrm>
        </p:spPr>
        <p:txBody>
          <a:bodyPr/>
          <a:lstStyle/>
          <a:p>
            <a:pPr eaLnBrk="1" hangingPunct="1"/>
            <a:r>
              <a:rPr lang="en-US" altLang="zh-CN" sz="4000"/>
              <a:t>CPU</a:t>
            </a:r>
            <a:r>
              <a:rPr lang="zh-CN" altLang="en-US" sz="4000"/>
              <a:t>查询方式操作步骤</a:t>
            </a:r>
            <a:endParaRPr lang="en-US" altLang="zh-CN" sz="4000"/>
          </a:p>
        </p:txBody>
      </p:sp>
      <p:sp>
        <p:nvSpPr>
          <p:cNvPr id="100355" name="Rectangle 3"/>
          <p:cNvSpPr>
            <a:spLocks noGrp="1" noChangeArrowheads="1"/>
          </p:cNvSpPr>
          <p:nvPr>
            <p:ph type="body" idx="1"/>
          </p:nvPr>
        </p:nvSpPr>
        <p:spPr>
          <a:xfrm>
            <a:off x="914400" y="1295400"/>
            <a:ext cx="7620000" cy="4725988"/>
          </a:xfrm>
          <a:solidFill>
            <a:schemeClr val="bg1"/>
          </a:solidFill>
          <a:ln>
            <a:solidFill>
              <a:srgbClr val="2709BB"/>
            </a:solidFill>
            <a:miter lim="800000"/>
          </a:ln>
        </p:spPr>
        <p:txBody>
          <a:bodyPr/>
          <a:lstStyle/>
          <a:p>
            <a:pPr eaLnBrk="1" hangingPunct="1">
              <a:lnSpc>
                <a:spcPct val="90000"/>
              </a:lnSpc>
            </a:pPr>
            <a:r>
              <a:rPr lang="zh-CN" altLang="en-US">
                <a:latin typeface="楷体_GB2312" pitchFamily="49" charset="-122"/>
              </a:rPr>
              <a:t>由于这种方式传送数据时要占用</a:t>
            </a:r>
            <a:r>
              <a:rPr lang="en-US" altLang="zh-CN">
                <a:latin typeface="楷体_GB2312" pitchFamily="49" charset="-122"/>
              </a:rPr>
              <a:t>CPU</a:t>
            </a:r>
            <a:r>
              <a:rPr lang="zh-CN" altLang="en-US">
                <a:latin typeface="楷体_GB2312" pitchFamily="49" charset="-122"/>
              </a:rPr>
              <a:t>中的寄存器，故首先需将寄存器原内容保护起来；</a:t>
            </a:r>
            <a:endParaRPr lang="zh-CN" altLang="en-US">
              <a:latin typeface="楷体_GB2312" pitchFamily="49" charset="-122"/>
            </a:endParaRPr>
          </a:p>
          <a:p>
            <a:pPr eaLnBrk="1" hangingPunct="1">
              <a:lnSpc>
                <a:spcPct val="90000"/>
              </a:lnSpc>
            </a:pPr>
            <a:r>
              <a:rPr lang="zh-CN" altLang="en-US">
                <a:latin typeface="楷体_GB2312" pitchFamily="49" charset="-122"/>
              </a:rPr>
              <a:t>由于传送往往是一批数据，因此需先设置设备与主机交换数据的计数值；</a:t>
            </a:r>
            <a:endParaRPr lang="zh-CN" altLang="en-US">
              <a:latin typeface="楷体_GB2312" pitchFamily="49" charset="-122"/>
            </a:endParaRPr>
          </a:p>
          <a:p>
            <a:pPr eaLnBrk="1" hangingPunct="1">
              <a:lnSpc>
                <a:spcPct val="90000"/>
              </a:lnSpc>
            </a:pPr>
            <a:r>
              <a:rPr lang="zh-CN" altLang="en-US">
                <a:latin typeface="楷体_GB2312" pitchFamily="49" charset="-122"/>
              </a:rPr>
              <a:t>设置欲传送数据在内存缓冲区的首地址。然后</a:t>
            </a:r>
            <a:r>
              <a:rPr lang="en-US" altLang="zh-CN">
                <a:latin typeface="楷体_GB2312" pitchFamily="49" charset="-122"/>
              </a:rPr>
              <a:t>CPU</a:t>
            </a:r>
            <a:r>
              <a:rPr lang="zh-CN" altLang="en-US">
                <a:latin typeface="楷体_GB2312" pitchFamily="49" charset="-122"/>
              </a:rPr>
              <a:t>启动设备，接着以下步骤操作：</a:t>
            </a:r>
            <a:endParaRPr lang="zh-CN" altLang="en-US">
              <a:latin typeface="楷体_GB2312" pitchFamily="49" charset="-122"/>
            </a:endParaRPr>
          </a:p>
          <a:p>
            <a:pPr eaLnBrk="1" hangingPunct="1">
              <a:lnSpc>
                <a:spcPct val="90000"/>
              </a:lnSpc>
              <a:buFont typeface="Wingdings" panose="05000000000000000000" pitchFamily="2" charset="2"/>
              <a:buNone/>
            </a:pPr>
            <a:r>
              <a:rPr lang="zh-CN" altLang="en-US">
                <a:solidFill>
                  <a:srgbClr val="C00000"/>
                </a:solidFill>
                <a:latin typeface="楷体_GB2312" pitchFamily="49" charset="-122"/>
                <a:sym typeface="Wingdings" panose="05000000000000000000" pitchFamily="2" charset="2"/>
              </a:rPr>
              <a:t></a:t>
            </a:r>
            <a:r>
              <a:rPr lang="zh-CN" altLang="en-US">
                <a:latin typeface="楷体_GB2312" pitchFamily="49" charset="-122"/>
              </a:rPr>
              <a:t>启动外部设备；</a:t>
            </a:r>
            <a:endParaRPr lang="zh-CN" altLang="en-US">
              <a:latin typeface="楷体_GB2312" pitchFamily="49" charset="-122"/>
            </a:endParaRPr>
          </a:p>
          <a:p>
            <a:pPr eaLnBrk="1" hangingPunct="1">
              <a:lnSpc>
                <a:spcPct val="90000"/>
              </a:lnSpc>
              <a:buFont typeface="Wingdings" panose="05000000000000000000" pitchFamily="2" charset="2"/>
              <a:buNone/>
            </a:pPr>
            <a:r>
              <a:rPr lang="zh-CN" altLang="en-US">
                <a:solidFill>
                  <a:srgbClr val="C00000"/>
                </a:solidFill>
                <a:latin typeface="楷体_GB2312" pitchFamily="49" charset="-122"/>
                <a:sym typeface="Wingdings" panose="05000000000000000000" pitchFamily="2" charset="2"/>
              </a:rPr>
              <a:t></a:t>
            </a:r>
            <a:r>
              <a:rPr lang="zh-CN" altLang="en-US">
                <a:latin typeface="楷体_GB2312" pitchFamily="49" charset="-122"/>
              </a:rPr>
              <a:t>将</a:t>
            </a:r>
            <a:r>
              <a:rPr lang="en-US" altLang="zh-CN">
                <a:latin typeface="楷体_GB2312" pitchFamily="49" charset="-122"/>
              </a:rPr>
              <a:t>I/O</a:t>
            </a:r>
            <a:r>
              <a:rPr lang="zh-CN" altLang="en-US">
                <a:latin typeface="楷体_GB2312" pitchFamily="49" charset="-122"/>
              </a:rPr>
              <a:t>接口中的设备状态标记取至</a:t>
            </a:r>
            <a:r>
              <a:rPr lang="en-US" altLang="zh-CN">
                <a:latin typeface="楷体_GB2312" pitchFamily="49" charset="-122"/>
              </a:rPr>
              <a:t>CPU</a:t>
            </a:r>
            <a:r>
              <a:rPr lang="zh-CN" altLang="en-US">
                <a:latin typeface="楷体_GB2312" pitchFamily="49" charset="-122"/>
              </a:rPr>
              <a:t>并测试</a:t>
            </a:r>
            <a:r>
              <a:rPr lang="en-US" altLang="zh-CN">
                <a:latin typeface="楷体_GB2312" pitchFamily="49" charset="-122"/>
              </a:rPr>
              <a:t>I/O</a:t>
            </a:r>
            <a:r>
              <a:rPr lang="zh-CN" altLang="en-US">
                <a:latin typeface="楷体_GB2312" pitchFamily="49" charset="-122"/>
              </a:rPr>
              <a:t>是否准备就绪。如果未准备就绪，则踏步等待，直到准备就绪为止。当准备就绪时，接着可实现传送。</a:t>
            </a:r>
            <a:endParaRPr lang="zh-CN" altLang="en-US">
              <a:latin typeface="楷体_GB2312" pitchFamily="49" charset="-122"/>
            </a:endParaRPr>
          </a:p>
        </p:txBody>
      </p:sp>
      <p:sp>
        <p:nvSpPr>
          <p:cNvPr id="101381"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5.4.1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bg/>
                                          </p:spTgt>
                                        </p:tgtEl>
                                        <p:attrNameLst>
                                          <p:attrName>style.visibility</p:attrName>
                                        </p:attrNameLst>
                                      </p:cBhvr>
                                      <p:to>
                                        <p:strVal val="visible"/>
                                      </p:to>
                                    </p:set>
                                    <p:animEffect transition="in" filter="blinds(horizontal)">
                                      <p:cBhvr>
                                        <p:cTn id="7" dur="500"/>
                                        <p:tgtEl>
                                          <p:spTgt spid="10035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355">
                                            <p:txEl>
                                              <p:pRg st="0" end="0"/>
                                            </p:txEl>
                                          </p:spTgt>
                                        </p:tgtEl>
                                        <p:attrNameLst>
                                          <p:attrName>style.visibility</p:attrName>
                                        </p:attrNameLst>
                                      </p:cBhvr>
                                      <p:to>
                                        <p:strVal val="visible"/>
                                      </p:to>
                                    </p:set>
                                    <p:animEffect transition="in" filter="blinds(horizontal)">
                                      <p:cBhvr>
                                        <p:cTn id="10" dur="500"/>
                                        <p:tgtEl>
                                          <p:spTgt spid="1003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0355">
                                            <p:txEl>
                                              <p:pRg st="1" end="1"/>
                                            </p:txEl>
                                          </p:spTgt>
                                        </p:tgtEl>
                                        <p:attrNameLst>
                                          <p:attrName>style.visibility</p:attrName>
                                        </p:attrNameLst>
                                      </p:cBhvr>
                                      <p:to>
                                        <p:strVal val="visible"/>
                                      </p:to>
                                    </p:set>
                                    <p:animEffect transition="in" filter="blinds(horizontal)">
                                      <p:cBhvr>
                                        <p:cTn id="15" dur="500"/>
                                        <p:tgtEl>
                                          <p:spTgt spid="1003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0355">
                                            <p:txEl>
                                              <p:pRg st="2" end="2"/>
                                            </p:txEl>
                                          </p:spTgt>
                                        </p:tgtEl>
                                        <p:attrNameLst>
                                          <p:attrName>style.visibility</p:attrName>
                                        </p:attrNameLst>
                                      </p:cBhvr>
                                      <p:to>
                                        <p:strVal val="visible"/>
                                      </p:to>
                                    </p:set>
                                    <p:animEffect transition="in" filter="blinds(horizontal)">
                                      <p:cBhvr>
                                        <p:cTn id="20" dur="500"/>
                                        <p:tgtEl>
                                          <p:spTgt spid="10035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Effect transition="in" filter="blinds(horizontal)">
                                      <p:cBhvr>
                                        <p:cTn id="25" dur="500"/>
                                        <p:tgtEl>
                                          <p:spTgt spid="10035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0355">
                                            <p:txEl>
                                              <p:pRg st="4" end="4"/>
                                            </p:txEl>
                                          </p:spTgt>
                                        </p:tgtEl>
                                        <p:attrNameLst>
                                          <p:attrName>style.visibility</p:attrName>
                                        </p:attrNameLst>
                                      </p:cBhvr>
                                      <p:to>
                                        <p:strVal val="visible"/>
                                      </p:to>
                                    </p:set>
                                    <p:animEffect transition="in" filter="blinds(horizontal)">
                                      <p:cBhvr>
                                        <p:cTn id="30" dur="5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16013" y="404813"/>
            <a:ext cx="7696200" cy="762000"/>
          </a:xfrm>
        </p:spPr>
        <p:txBody>
          <a:bodyPr/>
          <a:lstStyle/>
          <a:p>
            <a:pPr eaLnBrk="1" hangingPunct="1"/>
            <a:r>
              <a:rPr lang="en-US" altLang="zh-CN"/>
              <a:t>CPU</a:t>
            </a:r>
            <a:r>
              <a:rPr lang="zh-CN" altLang="en-US"/>
              <a:t>查询方式操作步骤</a:t>
            </a:r>
            <a:endParaRPr lang="en-US" altLang="zh-CN" sz="4800"/>
          </a:p>
        </p:txBody>
      </p:sp>
      <p:sp>
        <p:nvSpPr>
          <p:cNvPr id="101379" name="Rectangle 3"/>
          <p:cNvSpPr>
            <a:spLocks noGrp="1" noChangeArrowheads="1"/>
          </p:cNvSpPr>
          <p:nvPr>
            <p:ph type="body" idx="1"/>
          </p:nvPr>
        </p:nvSpPr>
        <p:spPr>
          <a:xfrm>
            <a:off x="684213" y="1341438"/>
            <a:ext cx="7772400" cy="4802187"/>
          </a:xfrm>
          <a:solidFill>
            <a:schemeClr val="bg1"/>
          </a:solidFill>
          <a:ln>
            <a:solidFill>
              <a:srgbClr val="2709BB"/>
            </a:solidFill>
            <a:miter lim="800000"/>
          </a:ln>
        </p:spPr>
        <p:txBody>
          <a:bodyPr/>
          <a:lstStyle/>
          <a:p>
            <a:pPr eaLnBrk="1" hangingPunct="1">
              <a:buFont typeface="Wingdings" panose="05000000000000000000" pitchFamily="2" charset="2"/>
              <a:buNone/>
            </a:pPr>
            <a:r>
              <a:rPr lang="en-US" altLang="zh-CN">
                <a:solidFill>
                  <a:srgbClr val="C00000"/>
                </a:solidFill>
                <a:sym typeface="Wingdings" panose="05000000000000000000" pitchFamily="2" charset="2"/>
              </a:rPr>
              <a:t></a:t>
            </a:r>
            <a:r>
              <a:rPr lang="en-US" altLang="zh-CN"/>
              <a:t>CPU</a:t>
            </a:r>
            <a:r>
              <a:rPr lang="zh-CN" altLang="en-US"/>
              <a:t>执行</a:t>
            </a:r>
            <a:r>
              <a:rPr lang="en-US" altLang="zh-CN"/>
              <a:t>I/O</a:t>
            </a:r>
            <a:r>
              <a:rPr lang="zh-CN" altLang="en-US"/>
              <a:t>指令，或从</a:t>
            </a:r>
            <a:r>
              <a:rPr lang="en-US" altLang="zh-CN"/>
              <a:t>I/O</a:t>
            </a:r>
            <a:r>
              <a:rPr lang="zh-CN" altLang="en-US"/>
              <a:t>接口的数据缓冲寄存器中读出一个数据，或把一个数据写入到</a:t>
            </a:r>
            <a:r>
              <a:rPr lang="en-US" altLang="zh-CN"/>
              <a:t>I/O</a:t>
            </a:r>
            <a:r>
              <a:rPr lang="zh-CN" altLang="en-US"/>
              <a:t>接口中的数据缓冲寄存器内，同时把接口中的状态标记复位；</a:t>
            </a:r>
            <a:endParaRPr lang="zh-CN" altLang="en-US"/>
          </a:p>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t>修改内存地址；</a:t>
            </a:r>
            <a:endParaRPr lang="zh-CN" altLang="en-US"/>
          </a:p>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t>修改计数值；</a:t>
            </a:r>
            <a:endParaRPr lang="zh-CN" altLang="en-US"/>
          </a:p>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t>判断计数值。若计数值不为</a:t>
            </a:r>
            <a:r>
              <a:rPr lang="en-US" altLang="zh-CN"/>
              <a:t>0</a:t>
            </a:r>
            <a:r>
              <a:rPr lang="zh-CN" altLang="en-US"/>
              <a:t>，表示一批数据尚未传送完，重新启动外设继续传送：若计数值为</a:t>
            </a:r>
            <a:r>
              <a:rPr lang="en-US" altLang="zh-CN"/>
              <a:t>0</a:t>
            </a:r>
            <a:r>
              <a:rPr lang="zh-CN" altLang="en-US"/>
              <a:t>，则表示一批数据已传送完毕；</a:t>
            </a:r>
            <a:endParaRPr lang="zh-CN" altLang="en-US"/>
          </a:p>
          <a:p>
            <a:pPr eaLnBrk="1" hangingPunct="1">
              <a:buFont typeface="Wingdings" panose="05000000000000000000" pitchFamily="2" charset="2"/>
              <a:buNone/>
            </a:pPr>
            <a:r>
              <a:rPr lang="zh-CN" altLang="en-US">
                <a:solidFill>
                  <a:srgbClr val="C00000"/>
                </a:solidFill>
                <a:sym typeface="Wingdings" panose="05000000000000000000" pitchFamily="2" charset="2"/>
              </a:rPr>
              <a:t></a:t>
            </a:r>
            <a:r>
              <a:rPr lang="zh-CN" altLang="en-US"/>
              <a:t>结束</a:t>
            </a:r>
            <a:r>
              <a:rPr lang="en-US" altLang="zh-CN"/>
              <a:t>I/O</a:t>
            </a:r>
            <a:r>
              <a:rPr lang="zh-CN" altLang="en-US"/>
              <a:t>传送，继续执行其他程序。</a:t>
            </a:r>
            <a:endParaRPr lang="zh-CN" altLang="en-US"/>
          </a:p>
        </p:txBody>
      </p:sp>
      <p:sp>
        <p:nvSpPr>
          <p:cNvPr id="102404"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5.4.1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animEffect transition="in" filter="blinds(horizontal)">
                                      <p:cBhvr>
                                        <p:cTn id="7" dur="500"/>
                                        <p:tgtEl>
                                          <p:spTgt spid="10137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10" dur="500"/>
                                        <p:tgtEl>
                                          <p:spTgt spid="10137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5" dur="500"/>
                                        <p:tgtEl>
                                          <p:spTgt spid="1013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20" dur="500"/>
                                        <p:tgtEl>
                                          <p:spTgt spid="1013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25" dur="500"/>
                                        <p:tgtEl>
                                          <p:spTgt spid="10137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30" dur="500"/>
                                        <p:tgtEl>
                                          <p:spTgt spid="10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250825" y="404813"/>
            <a:ext cx="7696200" cy="762000"/>
          </a:xfrm>
        </p:spPr>
        <p:txBody>
          <a:bodyPr/>
          <a:lstStyle/>
          <a:p>
            <a:pPr eaLnBrk="1" hangingPunct="1"/>
            <a:r>
              <a:rPr lang="en-US" altLang="zh-CN" sz="4000" b="1">
                <a:solidFill>
                  <a:srgbClr val="C00000"/>
                </a:solidFill>
                <a:latin typeface="微软雅黑 Light" panose="020B0502040204020203" pitchFamily="34" charset="-122"/>
                <a:ea typeface="微软雅黑 Light" panose="020B0502040204020203" pitchFamily="34" charset="-122"/>
              </a:rPr>
              <a:t>5.4.2 </a:t>
            </a:r>
            <a:r>
              <a:rPr lang="zh-CN" altLang="en-US" sz="4000" b="1">
                <a:solidFill>
                  <a:srgbClr val="C00000"/>
                </a:solidFill>
                <a:latin typeface="微软雅黑 Light" panose="020B0502040204020203" pitchFamily="34" charset="-122"/>
                <a:ea typeface="微软雅黑 Light" panose="020B0502040204020203" pitchFamily="34" charset="-122"/>
              </a:rPr>
              <a:t>程序查询方式的接口电路</a:t>
            </a:r>
            <a:endParaRPr lang="zh-CN" altLang="en-US" sz="4000" b="1">
              <a:solidFill>
                <a:srgbClr val="C00000"/>
              </a:solidFill>
              <a:latin typeface="微软雅黑 Light" panose="020B0502040204020203" pitchFamily="34" charset="-122"/>
              <a:ea typeface="微软雅黑 Light" panose="020B0502040204020203" pitchFamily="34" charset="-122"/>
            </a:endParaRPr>
          </a:p>
        </p:txBody>
      </p:sp>
      <p:sp>
        <p:nvSpPr>
          <p:cNvPr id="391" name="内容占位符 100"/>
          <p:cNvSpPr>
            <a:spLocks noGrp="1"/>
          </p:cNvSpPr>
          <p:nvPr>
            <p:ph idx="4294967295"/>
          </p:nvPr>
        </p:nvSpPr>
        <p:spPr>
          <a:xfrm>
            <a:off x="0" y="1303338"/>
            <a:ext cx="8291513" cy="492125"/>
          </a:xfrm>
        </p:spPr>
        <p:txBody>
          <a:bodyPr/>
          <a:lstStyle/>
          <a:p>
            <a:r>
              <a:rPr lang="zh-CN" altLang="en-US">
                <a:solidFill>
                  <a:srgbClr val="2709BB"/>
                </a:solidFill>
              </a:rPr>
              <a:t>以输入为例：</a:t>
            </a:r>
            <a:endParaRPr lang="zh-CN" altLang="en-US">
              <a:solidFill>
                <a:srgbClr val="2709BB"/>
              </a:solidFill>
            </a:endParaRPr>
          </a:p>
          <a:p>
            <a:pPr>
              <a:buFont typeface="Wingdings" panose="05000000000000000000" pitchFamily="2" charset="2"/>
              <a:buNone/>
            </a:pPr>
            <a:endParaRPr lang="zh-CN" altLang="en-US">
              <a:solidFill>
                <a:srgbClr val="2709BB"/>
              </a:solidFill>
            </a:endParaRPr>
          </a:p>
        </p:txBody>
      </p:sp>
      <p:grpSp>
        <p:nvGrpSpPr>
          <p:cNvPr id="2" name="Group 2"/>
          <p:cNvGrpSpPr/>
          <p:nvPr/>
        </p:nvGrpSpPr>
        <p:grpSpPr bwMode="auto">
          <a:xfrm>
            <a:off x="0" y="1855788"/>
            <a:ext cx="9131300" cy="4191000"/>
            <a:chOff x="0" y="1200"/>
            <a:chExt cx="5752" cy="2640"/>
          </a:xfrm>
        </p:grpSpPr>
        <p:grpSp>
          <p:nvGrpSpPr>
            <p:cNvPr id="103476" name="Group 3"/>
            <p:cNvGrpSpPr/>
            <p:nvPr/>
          </p:nvGrpSpPr>
          <p:grpSpPr bwMode="auto">
            <a:xfrm>
              <a:off x="0" y="1200"/>
              <a:ext cx="5752" cy="2640"/>
              <a:chOff x="0" y="1200"/>
              <a:chExt cx="5752" cy="2640"/>
            </a:xfrm>
          </p:grpSpPr>
          <p:sp>
            <p:nvSpPr>
              <p:cNvPr id="103479" name="Text Box 4"/>
              <p:cNvSpPr txBox="1">
                <a:spLocks noChangeArrowheads="1"/>
              </p:cNvSpPr>
              <p:nvPr/>
            </p:nvSpPr>
            <p:spPr bwMode="auto">
              <a:xfrm>
                <a:off x="4752" y="177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②</a:t>
                </a:r>
                <a:endParaRPr lang="zh-CN" altLang="en-US"/>
              </a:p>
            </p:txBody>
          </p:sp>
          <p:sp>
            <p:nvSpPr>
              <p:cNvPr id="103480" name="Rectangle 5"/>
              <p:cNvSpPr>
                <a:spLocks noChangeArrowheads="1"/>
              </p:cNvSpPr>
              <p:nvPr/>
            </p:nvSpPr>
            <p:spPr bwMode="auto">
              <a:xfrm>
                <a:off x="2208" y="3264"/>
                <a:ext cx="2016"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zh-CN" altLang="en-US"/>
                  <a:t>设备选择电路</a:t>
                </a:r>
                <a:endParaRPr lang="zh-CN" altLang="en-US"/>
              </a:p>
            </p:txBody>
          </p:sp>
          <p:sp>
            <p:nvSpPr>
              <p:cNvPr id="103481" name="Rectangle 6"/>
              <p:cNvSpPr>
                <a:spLocks noChangeArrowheads="1"/>
              </p:cNvSpPr>
              <p:nvPr/>
            </p:nvSpPr>
            <p:spPr bwMode="auto">
              <a:xfrm>
                <a:off x="2208" y="1584"/>
                <a:ext cx="2016"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en-US" altLang="zh-CN" sz="2800"/>
                  <a:t>DBR</a:t>
                </a:r>
                <a:endParaRPr lang="en-US" altLang="zh-CN" sz="2800"/>
              </a:p>
            </p:txBody>
          </p:sp>
          <p:sp>
            <p:nvSpPr>
              <p:cNvPr id="103482" name="Rectangle 7"/>
              <p:cNvSpPr>
                <a:spLocks noChangeArrowheads="1"/>
              </p:cNvSpPr>
              <p:nvPr/>
            </p:nvSpPr>
            <p:spPr bwMode="auto">
              <a:xfrm>
                <a:off x="2208" y="2304"/>
                <a:ext cx="576"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83" name="Text Box 8"/>
              <p:cNvSpPr txBox="1">
                <a:spLocks noChangeArrowheads="1"/>
              </p:cNvSpPr>
              <p:nvPr/>
            </p:nvSpPr>
            <p:spPr bwMode="auto">
              <a:xfrm>
                <a:off x="2362" y="234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en-US" altLang="zh-CN" sz="2800"/>
              </a:p>
            </p:txBody>
          </p:sp>
          <p:sp>
            <p:nvSpPr>
              <p:cNvPr id="103484" name="Text Box 9"/>
              <p:cNvSpPr txBox="1">
                <a:spLocks noChangeArrowheads="1"/>
              </p:cNvSpPr>
              <p:nvPr/>
            </p:nvSpPr>
            <p:spPr bwMode="auto">
              <a:xfrm>
                <a:off x="2208" y="225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en-US" altLang="zh-CN" sz="1600"/>
                  <a:t>Q</a:t>
                </a:r>
                <a:endParaRPr lang="en-US" altLang="zh-CN" sz="1600"/>
              </a:p>
            </p:txBody>
          </p:sp>
          <p:sp>
            <p:nvSpPr>
              <p:cNvPr id="103485" name="Oval 10"/>
              <p:cNvSpPr>
                <a:spLocks noChangeArrowheads="1"/>
              </p:cNvSpPr>
              <p:nvPr/>
            </p:nvSpPr>
            <p:spPr bwMode="auto">
              <a:xfrm>
                <a:off x="2784"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86" name="Rectangle 11"/>
              <p:cNvSpPr>
                <a:spLocks noChangeArrowheads="1"/>
              </p:cNvSpPr>
              <p:nvPr/>
            </p:nvSpPr>
            <p:spPr bwMode="auto">
              <a:xfrm>
                <a:off x="3648" y="2304"/>
                <a:ext cx="576"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87" name="Text Box 12"/>
              <p:cNvSpPr txBox="1">
                <a:spLocks noChangeArrowheads="1"/>
              </p:cNvSpPr>
              <p:nvPr/>
            </p:nvSpPr>
            <p:spPr bwMode="auto">
              <a:xfrm>
                <a:off x="3802" y="2347"/>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en-US" altLang="zh-CN" sz="2800"/>
              </a:p>
            </p:txBody>
          </p:sp>
          <p:sp>
            <p:nvSpPr>
              <p:cNvPr id="103488" name="Text Box 13"/>
              <p:cNvSpPr txBox="1">
                <a:spLocks noChangeArrowheads="1"/>
              </p:cNvSpPr>
              <p:nvPr/>
            </p:nvSpPr>
            <p:spPr bwMode="auto">
              <a:xfrm>
                <a:off x="3648" y="2256"/>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en-US" altLang="zh-CN" sz="1600"/>
                  <a:t>Q</a:t>
                </a:r>
                <a:endParaRPr lang="en-US" altLang="zh-CN" sz="1600"/>
              </a:p>
            </p:txBody>
          </p:sp>
          <p:sp>
            <p:nvSpPr>
              <p:cNvPr id="103489" name="Oval 14"/>
              <p:cNvSpPr>
                <a:spLocks noChangeArrowheads="1"/>
              </p:cNvSpPr>
              <p:nvPr/>
            </p:nvSpPr>
            <p:spPr bwMode="auto">
              <a:xfrm>
                <a:off x="3589"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90" name="Freeform 15"/>
              <p:cNvSpPr/>
              <p:nvPr/>
            </p:nvSpPr>
            <p:spPr bwMode="auto">
              <a:xfrm>
                <a:off x="2829" y="2475"/>
                <a:ext cx="759" cy="1"/>
              </a:xfrm>
              <a:custGeom>
                <a:avLst/>
                <a:gdLst>
                  <a:gd name="T0" fmla="*/ 0 w 759"/>
                  <a:gd name="T1" fmla="*/ 0 h 1"/>
                  <a:gd name="T2" fmla="*/ 759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91" name="Freeform 16"/>
              <p:cNvSpPr/>
              <p:nvPr/>
            </p:nvSpPr>
            <p:spPr bwMode="auto">
              <a:xfrm>
                <a:off x="1728" y="2475"/>
                <a:ext cx="1488" cy="357"/>
              </a:xfrm>
              <a:custGeom>
                <a:avLst/>
                <a:gdLst>
                  <a:gd name="T0" fmla="*/ 1488 w 1488"/>
                  <a:gd name="T1" fmla="*/ 0 h 357"/>
                  <a:gd name="T2" fmla="*/ 1488 w 1488"/>
                  <a:gd name="T3" fmla="*/ 357 h 357"/>
                  <a:gd name="T4" fmla="*/ 0 w 1488"/>
                  <a:gd name="T5" fmla="*/ 35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28575">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92" name="Rectangle 17"/>
              <p:cNvSpPr>
                <a:spLocks noChangeArrowheads="1"/>
              </p:cNvSpPr>
              <p:nvPr/>
            </p:nvSpPr>
            <p:spPr bwMode="auto">
              <a:xfrm>
                <a:off x="1431" y="2640"/>
                <a:ext cx="240" cy="38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93" name="Text Box 18"/>
              <p:cNvSpPr txBox="1">
                <a:spLocks noChangeArrowheads="1"/>
              </p:cNvSpPr>
              <p:nvPr/>
            </p:nvSpPr>
            <p:spPr bwMode="auto">
              <a:xfrm>
                <a:off x="1431" y="270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&amp;</a:t>
                </a:r>
                <a:endParaRPr lang="zh-CN" altLang="en-US" sz="2000"/>
              </a:p>
            </p:txBody>
          </p:sp>
          <p:sp>
            <p:nvSpPr>
              <p:cNvPr id="103494" name="Oval 19"/>
              <p:cNvSpPr>
                <a:spLocks noChangeArrowheads="1"/>
              </p:cNvSpPr>
              <p:nvPr/>
            </p:nvSpPr>
            <p:spPr bwMode="auto">
              <a:xfrm>
                <a:off x="2147"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95" name="Freeform 20"/>
              <p:cNvSpPr/>
              <p:nvPr/>
            </p:nvSpPr>
            <p:spPr bwMode="auto">
              <a:xfrm>
                <a:off x="1971" y="2466"/>
                <a:ext cx="3117" cy="453"/>
              </a:xfrm>
              <a:custGeom>
                <a:avLst/>
                <a:gdLst>
                  <a:gd name="T0" fmla="*/ 189 w 3117"/>
                  <a:gd name="T1" fmla="*/ 0 h 453"/>
                  <a:gd name="T2" fmla="*/ 0 w 3117"/>
                  <a:gd name="T3" fmla="*/ 3 h 453"/>
                  <a:gd name="T4" fmla="*/ 0 w 3117"/>
                  <a:gd name="T5" fmla="*/ 450 h 453"/>
                  <a:gd name="T6" fmla="*/ 3117 w 3117"/>
                  <a:gd name="T7" fmla="*/ 453 h 453"/>
                  <a:gd name="T8" fmla="*/ 0 60000 65536"/>
                  <a:gd name="T9" fmla="*/ 0 60000 65536"/>
                  <a:gd name="T10" fmla="*/ 0 60000 65536"/>
                  <a:gd name="T11" fmla="*/ 0 60000 65536"/>
                  <a:gd name="T12" fmla="*/ 0 w 3117"/>
                  <a:gd name="T13" fmla="*/ 0 h 453"/>
                  <a:gd name="T14" fmla="*/ 3117 w 3117"/>
                  <a:gd name="T15" fmla="*/ 453 h 453"/>
                </a:gdLst>
                <a:ahLst/>
                <a:cxnLst>
                  <a:cxn ang="T8">
                    <a:pos x="T0" y="T1"/>
                  </a:cxn>
                  <a:cxn ang="T9">
                    <a:pos x="T2" y="T3"/>
                  </a:cxn>
                  <a:cxn ang="T10">
                    <a:pos x="T4" y="T5"/>
                  </a:cxn>
                  <a:cxn ang="T11">
                    <a:pos x="T6" y="T7"/>
                  </a:cxn>
                </a:cxnLst>
                <a:rect l="T12" t="T13" r="T14" b="T15"/>
                <a:pathLst>
                  <a:path w="3117" h="453">
                    <a:moveTo>
                      <a:pt x="189" y="0"/>
                    </a:moveTo>
                    <a:lnTo>
                      <a:pt x="0" y="3"/>
                    </a:lnTo>
                    <a:lnTo>
                      <a:pt x="0" y="450"/>
                    </a:lnTo>
                    <a:lnTo>
                      <a:pt x="3117" y="453"/>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96" name="Oval 21"/>
              <p:cNvSpPr>
                <a:spLocks noChangeArrowheads="1"/>
              </p:cNvSpPr>
              <p:nvPr/>
            </p:nvSpPr>
            <p:spPr bwMode="auto">
              <a:xfrm>
                <a:off x="4224"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97" name="Freeform 22"/>
              <p:cNvSpPr/>
              <p:nvPr/>
            </p:nvSpPr>
            <p:spPr bwMode="auto">
              <a:xfrm>
                <a:off x="4278" y="2475"/>
                <a:ext cx="282" cy="453"/>
              </a:xfrm>
              <a:custGeom>
                <a:avLst/>
                <a:gdLst>
                  <a:gd name="T0" fmla="*/ 282 w 282"/>
                  <a:gd name="T1" fmla="*/ 453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28575">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98" name="Oval 23"/>
              <p:cNvSpPr>
                <a:spLocks noChangeArrowheads="1"/>
              </p:cNvSpPr>
              <p:nvPr/>
            </p:nvSpPr>
            <p:spPr bwMode="auto">
              <a:xfrm>
                <a:off x="1680" y="2806"/>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99" name="Freeform 24"/>
              <p:cNvSpPr/>
              <p:nvPr/>
            </p:nvSpPr>
            <p:spPr bwMode="auto">
              <a:xfrm>
                <a:off x="1200" y="2928"/>
                <a:ext cx="1392" cy="336"/>
              </a:xfrm>
              <a:custGeom>
                <a:avLst/>
                <a:gdLst>
                  <a:gd name="T0" fmla="*/ 240 w 1392"/>
                  <a:gd name="T1" fmla="*/ 0 h 336"/>
                  <a:gd name="T2" fmla="*/ 0 w 1392"/>
                  <a:gd name="T3" fmla="*/ 0 h 336"/>
                  <a:gd name="T4" fmla="*/ 0 w 1392"/>
                  <a:gd name="T5" fmla="*/ 240 h 336"/>
                  <a:gd name="T6" fmla="*/ 1392 w 1392"/>
                  <a:gd name="T7" fmla="*/ 240 h 336"/>
                  <a:gd name="T8" fmla="*/ 1392 w 1392"/>
                  <a:gd name="T9" fmla="*/ 336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500" name="Line 25"/>
              <p:cNvSpPr>
                <a:spLocks noChangeShapeType="1"/>
              </p:cNvSpPr>
              <p:nvPr/>
            </p:nvSpPr>
            <p:spPr bwMode="auto">
              <a:xfrm>
                <a:off x="768" y="2736"/>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3501" name="Freeform 26"/>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502" name="Freeform 27"/>
              <p:cNvSpPr/>
              <p:nvPr/>
            </p:nvSpPr>
            <p:spPr bwMode="auto">
              <a:xfrm>
                <a:off x="3743" y="2064"/>
                <a:ext cx="1489" cy="234"/>
              </a:xfrm>
              <a:custGeom>
                <a:avLst/>
                <a:gdLst>
                  <a:gd name="T0" fmla="*/ 1 w 1489"/>
                  <a:gd name="T1" fmla="*/ 234 h 234"/>
                  <a:gd name="T2" fmla="*/ 0 w 1489"/>
                  <a:gd name="T3" fmla="*/ 0 h 234"/>
                  <a:gd name="T4" fmla="*/ 1489 w 1489"/>
                  <a:gd name="T5" fmla="*/ 0 h 234"/>
                  <a:gd name="T6" fmla="*/ 0 60000 65536"/>
                  <a:gd name="T7" fmla="*/ 0 60000 65536"/>
                  <a:gd name="T8" fmla="*/ 0 60000 65536"/>
                  <a:gd name="T9" fmla="*/ 0 w 1489"/>
                  <a:gd name="T10" fmla="*/ 0 h 234"/>
                  <a:gd name="T11" fmla="*/ 1489 w 1489"/>
                  <a:gd name="T12" fmla="*/ 234 h 234"/>
                </a:gdLst>
                <a:ahLst/>
                <a:cxnLst>
                  <a:cxn ang="T6">
                    <a:pos x="T0" y="T1"/>
                  </a:cxn>
                  <a:cxn ang="T7">
                    <a:pos x="T2" y="T3"/>
                  </a:cxn>
                  <a:cxn ang="T8">
                    <a:pos x="T4" y="T5"/>
                  </a:cxn>
                </a:cxnLst>
                <a:rect l="T9" t="T10" r="T11" b="T12"/>
                <a:pathLst>
                  <a:path w="1489" h="234">
                    <a:moveTo>
                      <a:pt x="1" y="234"/>
                    </a:moveTo>
                    <a:lnTo>
                      <a:pt x="0" y="0"/>
                    </a:lnTo>
                    <a:lnTo>
                      <a:pt x="1489"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503" name="Rectangle 28"/>
              <p:cNvSpPr>
                <a:spLocks noChangeArrowheads="1"/>
              </p:cNvSpPr>
              <p:nvPr/>
            </p:nvSpPr>
            <p:spPr bwMode="auto">
              <a:xfrm>
                <a:off x="1008" y="1200"/>
                <a:ext cx="3744" cy="2640"/>
              </a:xfrm>
              <a:prstGeom prst="rect">
                <a:avLst/>
              </a:prstGeom>
              <a:noFill/>
              <a:ln w="2857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504" name="Line 29"/>
              <p:cNvSpPr>
                <a:spLocks noChangeShapeType="1"/>
              </p:cNvSpPr>
              <p:nvPr/>
            </p:nvSpPr>
            <p:spPr bwMode="auto">
              <a:xfrm>
                <a:off x="576" y="2736"/>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505" name="AutoShape 30"/>
              <p:cNvSpPr>
                <a:spLocks noChangeArrowheads="1"/>
              </p:cNvSpPr>
              <p:nvPr/>
            </p:nvSpPr>
            <p:spPr bwMode="auto">
              <a:xfrm>
                <a:off x="576" y="3360"/>
                <a:ext cx="1632" cy="144"/>
              </a:xfrm>
              <a:prstGeom prst="rightArrow">
                <a:avLst>
                  <a:gd name="adj1" fmla="val 50000"/>
                  <a:gd name="adj2" fmla="val 132642"/>
                </a:avLst>
              </a:prstGeom>
              <a:solidFill>
                <a:schemeClr val="tx1"/>
              </a:solidFill>
              <a:ln w="2857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506" name="AutoShape 31"/>
              <p:cNvSpPr>
                <a:spLocks noChangeArrowheads="1"/>
              </p:cNvSpPr>
              <p:nvPr/>
            </p:nvSpPr>
            <p:spPr bwMode="auto">
              <a:xfrm>
                <a:off x="576" y="1632"/>
                <a:ext cx="1632" cy="144"/>
              </a:xfrm>
              <a:prstGeom prst="leftRightArrow">
                <a:avLst>
                  <a:gd name="adj1" fmla="val 50000"/>
                  <a:gd name="adj2" fmla="val 121519"/>
                </a:avLst>
              </a:prstGeom>
              <a:solidFill>
                <a:schemeClr val="tx1"/>
              </a:solidFill>
              <a:ln w="2857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507" name="AutoShape 32"/>
              <p:cNvSpPr>
                <a:spLocks noChangeArrowheads="1"/>
              </p:cNvSpPr>
              <p:nvPr/>
            </p:nvSpPr>
            <p:spPr bwMode="auto">
              <a:xfrm>
                <a:off x="4224" y="1632"/>
                <a:ext cx="1008" cy="144"/>
              </a:xfrm>
              <a:prstGeom prst="leftArrow">
                <a:avLst>
                  <a:gd name="adj1" fmla="val 50000"/>
                  <a:gd name="adj2" fmla="val 127782"/>
                </a:avLst>
              </a:prstGeom>
              <a:solidFill>
                <a:schemeClr val="tx1"/>
              </a:solidFill>
              <a:ln w="2857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508" name="Text Box 33"/>
              <p:cNvSpPr txBox="1">
                <a:spLocks noChangeArrowheads="1"/>
              </p:cNvSpPr>
              <p:nvPr/>
            </p:nvSpPr>
            <p:spPr bwMode="auto">
              <a:xfrm>
                <a:off x="0" y="144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数据线</a:t>
                </a:r>
                <a:endParaRPr lang="zh-CN" altLang="en-US" sz="2000"/>
              </a:p>
            </p:txBody>
          </p:sp>
          <p:sp>
            <p:nvSpPr>
              <p:cNvPr id="103509" name="Text Box 34"/>
              <p:cNvSpPr txBox="1">
                <a:spLocks noChangeArrowheads="1"/>
              </p:cNvSpPr>
              <p:nvPr/>
            </p:nvSpPr>
            <p:spPr bwMode="auto">
              <a:xfrm>
                <a:off x="0" y="1918"/>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准备就绪</a:t>
                </a:r>
                <a:endParaRPr lang="zh-CN" altLang="en-US" sz="2000"/>
              </a:p>
            </p:txBody>
          </p:sp>
          <p:sp>
            <p:nvSpPr>
              <p:cNvPr id="103510" name="Text Box 35"/>
              <p:cNvSpPr txBox="1">
                <a:spLocks noChangeArrowheads="1"/>
              </p:cNvSpPr>
              <p:nvPr/>
            </p:nvSpPr>
            <p:spPr bwMode="auto">
              <a:xfrm>
                <a:off x="0" y="249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启动命令</a:t>
                </a:r>
                <a:endParaRPr lang="zh-CN" altLang="en-US" sz="2000"/>
              </a:p>
            </p:txBody>
          </p:sp>
          <p:sp>
            <p:nvSpPr>
              <p:cNvPr id="103511" name="Text Box 36"/>
              <p:cNvSpPr txBox="1">
                <a:spLocks noChangeArrowheads="1"/>
              </p:cNvSpPr>
              <p:nvPr/>
            </p:nvSpPr>
            <p:spPr bwMode="auto">
              <a:xfrm>
                <a:off x="0" y="3118"/>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地址线</a:t>
                </a:r>
                <a:endParaRPr lang="zh-CN" altLang="en-US" sz="2000"/>
              </a:p>
            </p:txBody>
          </p:sp>
          <p:sp>
            <p:nvSpPr>
              <p:cNvPr id="103512" name="Text Box 37"/>
              <p:cNvSpPr txBox="1">
                <a:spLocks noChangeArrowheads="1"/>
              </p:cNvSpPr>
              <p:nvPr/>
            </p:nvSpPr>
            <p:spPr bwMode="auto">
              <a:xfrm>
                <a:off x="2726" y="3033"/>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en-US" altLang="zh-CN" sz="2000"/>
                  <a:t>SEL</a:t>
                </a:r>
                <a:endParaRPr lang="en-US" altLang="zh-CN" sz="2000"/>
              </a:p>
            </p:txBody>
          </p:sp>
          <p:sp>
            <p:nvSpPr>
              <p:cNvPr id="103513" name="Line 38"/>
              <p:cNvSpPr>
                <a:spLocks noChangeShapeType="1"/>
              </p:cNvSpPr>
              <p:nvPr/>
            </p:nvSpPr>
            <p:spPr bwMode="auto">
              <a:xfrm flipH="1">
                <a:off x="5040" y="2928"/>
                <a:ext cx="19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514" name="Text Box 39"/>
              <p:cNvSpPr txBox="1">
                <a:spLocks noChangeArrowheads="1"/>
              </p:cNvSpPr>
              <p:nvPr/>
            </p:nvSpPr>
            <p:spPr bwMode="auto">
              <a:xfrm>
                <a:off x="4992" y="1382"/>
                <a:ext cx="7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输入数据</a:t>
                </a:r>
                <a:endParaRPr lang="zh-CN" altLang="en-US" sz="2000"/>
              </a:p>
            </p:txBody>
          </p:sp>
          <p:sp>
            <p:nvSpPr>
              <p:cNvPr id="103515" name="Text Box 40"/>
              <p:cNvSpPr txBox="1">
                <a:spLocks noChangeArrowheads="1"/>
              </p:cNvSpPr>
              <p:nvPr/>
            </p:nvSpPr>
            <p:spPr bwMode="auto">
              <a:xfrm>
                <a:off x="4992" y="211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启动设备</a:t>
                </a:r>
                <a:endParaRPr lang="zh-CN" altLang="en-US" sz="2000"/>
              </a:p>
            </p:txBody>
          </p:sp>
          <p:sp>
            <p:nvSpPr>
              <p:cNvPr id="103516" name="Text Box 41"/>
              <p:cNvSpPr txBox="1">
                <a:spLocks noChangeArrowheads="1"/>
              </p:cNvSpPr>
              <p:nvPr/>
            </p:nvSpPr>
            <p:spPr bwMode="auto">
              <a:xfrm>
                <a:off x="4992" y="2976"/>
                <a:ext cx="76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sz="2000"/>
                  <a:t>设备工作</a:t>
                </a:r>
                <a:endParaRPr lang="zh-CN" altLang="en-US" sz="2000"/>
              </a:p>
              <a:p>
                <a:pPr>
                  <a:spcBef>
                    <a:spcPct val="35000"/>
                  </a:spcBef>
                  <a:buClr>
                    <a:srgbClr val="000099"/>
                  </a:buClr>
                  <a:buSzPct val="85000"/>
                  <a:buFont typeface="Wingdings" panose="05000000000000000000" pitchFamily="2" charset="2"/>
                  <a:buNone/>
                </a:pPr>
                <a:r>
                  <a:rPr lang="zh-CN" altLang="en-US" sz="2000"/>
                  <a:t>   结束</a:t>
                </a:r>
                <a:endParaRPr lang="zh-CN" altLang="en-US" sz="2000"/>
              </a:p>
            </p:txBody>
          </p:sp>
          <p:sp>
            <p:nvSpPr>
              <p:cNvPr id="103517" name="Text Box 43"/>
              <p:cNvSpPr txBox="1">
                <a:spLocks noChangeArrowheads="1"/>
              </p:cNvSpPr>
              <p:nvPr/>
            </p:nvSpPr>
            <p:spPr bwMode="auto">
              <a:xfrm>
                <a:off x="699"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①</a:t>
                </a:r>
                <a:endParaRPr lang="zh-CN" altLang="en-US"/>
              </a:p>
            </p:txBody>
          </p:sp>
          <p:sp>
            <p:nvSpPr>
              <p:cNvPr id="103518" name="Text Box 44"/>
              <p:cNvSpPr txBox="1">
                <a:spLocks noChangeArrowheads="1"/>
              </p:cNvSpPr>
              <p:nvPr/>
            </p:nvSpPr>
            <p:spPr bwMode="auto">
              <a:xfrm>
                <a:off x="4752"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③</a:t>
                </a:r>
                <a:endParaRPr lang="zh-CN" altLang="en-US"/>
              </a:p>
            </p:txBody>
          </p:sp>
          <p:sp>
            <p:nvSpPr>
              <p:cNvPr id="103519" name="Text Box 45"/>
              <p:cNvSpPr txBox="1">
                <a:spLocks noChangeArrowheads="1"/>
              </p:cNvSpPr>
              <p:nvPr/>
            </p:nvSpPr>
            <p:spPr bwMode="auto">
              <a:xfrm>
                <a:off x="4752" y="264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④</a:t>
                </a:r>
                <a:endParaRPr lang="zh-CN" altLang="en-US"/>
              </a:p>
            </p:txBody>
          </p:sp>
          <p:sp>
            <p:nvSpPr>
              <p:cNvPr id="103520" name="Text Box 46"/>
              <p:cNvSpPr txBox="1">
                <a:spLocks noChangeArrowheads="1"/>
              </p:cNvSpPr>
              <p:nvPr/>
            </p:nvSpPr>
            <p:spPr bwMode="auto">
              <a:xfrm>
                <a:off x="699" y="18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⑤</a:t>
                </a:r>
                <a:endParaRPr lang="zh-CN" altLang="en-US"/>
              </a:p>
            </p:txBody>
          </p:sp>
          <p:sp>
            <p:nvSpPr>
              <p:cNvPr id="103521" name="Text Box 47"/>
              <p:cNvSpPr txBox="1">
                <a:spLocks noChangeArrowheads="1"/>
              </p:cNvSpPr>
              <p:nvPr/>
            </p:nvSpPr>
            <p:spPr bwMode="auto">
              <a:xfrm>
                <a:off x="699"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t>⑥</a:t>
                </a:r>
                <a:endParaRPr lang="zh-CN" altLang="en-US"/>
              </a:p>
            </p:txBody>
          </p:sp>
        </p:grpSp>
        <p:sp>
          <p:nvSpPr>
            <p:cNvPr id="103477" name="Text Box 48"/>
            <p:cNvSpPr txBox="1">
              <a:spLocks noChangeArrowheads="1"/>
            </p:cNvSpPr>
            <p:nvPr/>
          </p:nvSpPr>
          <p:spPr bwMode="auto">
            <a:xfrm>
              <a:off x="2390" y="20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en-US" altLang="zh-CN"/>
                <a:t>D</a:t>
              </a:r>
              <a:endParaRPr lang="en-US" altLang="zh-CN"/>
            </a:p>
          </p:txBody>
        </p:sp>
        <p:sp>
          <p:nvSpPr>
            <p:cNvPr id="103478" name="Text Box 49"/>
            <p:cNvSpPr txBox="1">
              <a:spLocks noChangeArrowheads="1"/>
            </p:cNvSpPr>
            <p:nvPr/>
          </p:nvSpPr>
          <p:spPr bwMode="auto">
            <a:xfrm>
              <a:off x="3830" y="2042"/>
              <a:ext cx="244"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en-US" altLang="zh-CN"/>
                <a:t>B</a:t>
              </a:r>
              <a:endParaRPr lang="en-US" altLang="zh-CN"/>
            </a:p>
            <a:p>
              <a:pPr>
                <a:spcBef>
                  <a:spcPct val="35000"/>
                </a:spcBef>
                <a:buClr>
                  <a:srgbClr val="000099"/>
                </a:buClr>
                <a:buSzPct val="85000"/>
                <a:buFont typeface="Wingdings" panose="05000000000000000000" pitchFamily="2" charset="2"/>
                <a:buNone/>
              </a:pPr>
              <a:endParaRPr lang="en-US" altLang="zh-CN" sz="2800"/>
            </a:p>
          </p:txBody>
        </p:sp>
      </p:grpSp>
      <p:grpSp>
        <p:nvGrpSpPr>
          <p:cNvPr id="4" name="Group 51"/>
          <p:cNvGrpSpPr/>
          <p:nvPr/>
        </p:nvGrpSpPr>
        <p:grpSpPr bwMode="auto">
          <a:xfrm>
            <a:off x="914400" y="3836988"/>
            <a:ext cx="1371600" cy="457200"/>
            <a:chOff x="576" y="2448"/>
            <a:chExt cx="864" cy="288"/>
          </a:xfrm>
        </p:grpSpPr>
        <p:sp>
          <p:nvSpPr>
            <p:cNvPr id="103473" name="Line 52"/>
            <p:cNvSpPr>
              <a:spLocks noChangeShapeType="1"/>
            </p:cNvSpPr>
            <p:nvPr/>
          </p:nvSpPr>
          <p:spPr bwMode="auto">
            <a:xfrm>
              <a:off x="768" y="2736"/>
              <a:ext cx="67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3474" name="Line 53"/>
            <p:cNvSpPr>
              <a:spLocks noChangeShapeType="1"/>
            </p:cNvSpPr>
            <p:nvPr/>
          </p:nvSpPr>
          <p:spPr bwMode="auto">
            <a:xfrm>
              <a:off x="576" y="2736"/>
              <a:ext cx="240" cy="0"/>
            </a:xfrm>
            <a:prstGeom prst="line">
              <a:avLst/>
            </a:prstGeom>
            <a:noFill/>
            <a:ln w="76200">
              <a:solidFill>
                <a:srgbClr val="FF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475" name="Text Box 54"/>
            <p:cNvSpPr txBox="1">
              <a:spLocks noChangeArrowheads="1"/>
            </p:cNvSpPr>
            <p:nvPr/>
          </p:nvSpPr>
          <p:spPr bwMode="auto">
            <a:xfrm>
              <a:off x="699" y="2448"/>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①</a:t>
              </a:r>
              <a:endParaRPr lang="zh-CN" altLang="en-US">
                <a:solidFill>
                  <a:srgbClr val="FF0000"/>
                </a:solidFill>
              </a:endParaRPr>
            </a:p>
          </p:txBody>
        </p:sp>
      </p:grpSp>
      <p:grpSp>
        <p:nvGrpSpPr>
          <p:cNvPr id="5" name="Group 55"/>
          <p:cNvGrpSpPr/>
          <p:nvPr/>
        </p:nvGrpSpPr>
        <p:grpSpPr bwMode="auto">
          <a:xfrm>
            <a:off x="2271713" y="4141788"/>
            <a:ext cx="471487" cy="609600"/>
            <a:chOff x="1431" y="2640"/>
            <a:chExt cx="297" cy="384"/>
          </a:xfrm>
        </p:grpSpPr>
        <p:sp>
          <p:nvSpPr>
            <p:cNvPr id="103471" name="Rectangle 56"/>
            <p:cNvSpPr>
              <a:spLocks noChangeArrowheads="1"/>
            </p:cNvSpPr>
            <p:nvPr/>
          </p:nvSpPr>
          <p:spPr bwMode="auto">
            <a:xfrm>
              <a:off x="1431" y="2640"/>
              <a:ext cx="240" cy="384"/>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72" name="Oval 57"/>
            <p:cNvSpPr>
              <a:spLocks noChangeArrowheads="1"/>
            </p:cNvSpPr>
            <p:nvPr/>
          </p:nvSpPr>
          <p:spPr bwMode="auto">
            <a:xfrm>
              <a:off x="1680" y="2806"/>
              <a:ext cx="48" cy="48"/>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grpSp>
      <p:sp>
        <p:nvSpPr>
          <p:cNvPr id="352" name="Freeform 58"/>
          <p:cNvSpPr/>
          <p:nvPr/>
        </p:nvSpPr>
        <p:spPr bwMode="auto">
          <a:xfrm>
            <a:off x="2743200" y="3879850"/>
            <a:ext cx="2362200" cy="566738"/>
          </a:xfrm>
          <a:custGeom>
            <a:avLst/>
            <a:gdLst>
              <a:gd name="T0" fmla="*/ 2147483647 w 1488"/>
              <a:gd name="T1" fmla="*/ 0 h 357"/>
              <a:gd name="T2" fmla="*/ 2147483647 w 1488"/>
              <a:gd name="T3" fmla="*/ 2147483647 h 357"/>
              <a:gd name="T4" fmla="*/ 0 w 1488"/>
              <a:gd name="T5" fmla="*/ 214748364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57150">
            <a:solidFill>
              <a:srgbClr val="FF0000"/>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6" name="Group 59"/>
          <p:cNvGrpSpPr/>
          <p:nvPr/>
        </p:nvGrpSpPr>
        <p:grpSpPr bwMode="auto">
          <a:xfrm>
            <a:off x="5938838" y="2768600"/>
            <a:ext cx="2366962" cy="830263"/>
            <a:chOff x="3741" y="1775"/>
            <a:chExt cx="1491" cy="523"/>
          </a:xfrm>
        </p:grpSpPr>
        <p:sp>
          <p:nvSpPr>
            <p:cNvPr id="103469" name="Text Box 60"/>
            <p:cNvSpPr txBox="1">
              <a:spLocks noChangeArrowheads="1"/>
            </p:cNvSpPr>
            <p:nvPr/>
          </p:nvSpPr>
          <p:spPr bwMode="auto">
            <a:xfrm>
              <a:off x="4752" y="1775"/>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②</a:t>
              </a:r>
              <a:endParaRPr lang="zh-CN" altLang="en-US">
                <a:solidFill>
                  <a:srgbClr val="FF0000"/>
                </a:solidFill>
              </a:endParaRPr>
            </a:p>
          </p:txBody>
        </p:sp>
        <p:sp>
          <p:nvSpPr>
            <p:cNvPr id="103470" name="Freeform 61"/>
            <p:cNvSpPr/>
            <p:nvPr/>
          </p:nvSpPr>
          <p:spPr bwMode="auto">
            <a:xfrm>
              <a:off x="3741" y="2064"/>
              <a:ext cx="1491" cy="234"/>
            </a:xfrm>
            <a:custGeom>
              <a:avLst/>
              <a:gdLst>
                <a:gd name="T0" fmla="*/ 0 w 1730"/>
                <a:gd name="T1" fmla="*/ 2758653 h 139"/>
                <a:gd name="T2" fmla="*/ 2 w 1730"/>
                <a:gd name="T3" fmla="*/ 0 h 139"/>
                <a:gd name="T4" fmla="*/ 102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noFill/>
            <a:ln w="57150">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7" name="Group 62"/>
          <p:cNvGrpSpPr/>
          <p:nvPr/>
        </p:nvGrpSpPr>
        <p:grpSpPr bwMode="auto">
          <a:xfrm>
            <a:off x="6705600" y="2160588"/>
            <a:ext cx="1600200" cy="609600"/>
            <a:chOff x="4224" y="1392"/>
            <a:chExt cx="1008" cy="384"/>
          </a:xfrm>
        </p:grpSpPr>
        <p:sp>
          <p:nvSpPr>
            <p:cNvPr id="103467" name="AutoShape 63"/>
            <p:cNvSpPr>
              <a:spLocks noChangeArrowheads="1"/>
            </p:cNvSpPr>
            <p:nvPr/>
          </p:nvSpPr>
          <p:spPr bwMode="auto">
            <a:xfrm>
              <a:off x="4224" y="1632"/>
              <a:ext cx="1008" cy="144"/>
            </a:xfrm>
            <a:prstGeom prst="leftArrow">
              <a:avLst>
                <a:gd name="adj1" fmla="val 50000"/>
                <a:gd name="adj2" fmla="val 127782"/>
              </a:avLst>
            </a:prstGeom>
            <a:solidFill>
              <a:srgbClr val="FF0000"/>
            </a:solidFill>
            <a:ln w="28575">
              <a:solidFill>
                <a:srgbClr val="FF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68" name="Text Box 64"/>
            <p:cNvSpPr txBox="1">
              <a:spLocks noChangeArrowheads="1"/>
            </p:cNvSpPr>
            <p:nvPr/>
          </p:nvSpPr>
          <p:spPr bwMode="auto">
            <a:xfrm>
              <a:off x="4752"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③</a:t>
              </a:r>
              <a:endParaRPr lang="zh-CN" altLang="en-US">
                <a:solidFill>
                  <a:srgbClr val="FF0000"/>
                </a:solidFill>
              </a:endParaRPr>
            </a:p>
          </p:txBody>
        </p:sp>
      </p:grpSp>
      <p:sp>
        <p:nvSpPr>
          <p:cNvPr id="359" name="Rectangle 65"/>
          <p:cNvSpPr>
            <a:spLocks noChangeArrowheads="1"/>
          </p:cNvSpPr>
          <p:nvPr/>
        </p:nvSpPr>
        <p:spPr bwMode="auto">
          <a:xfrm>
            <a:off x="3505200" y="2465388"/>
            <a:ext cx="3200400" cy="6096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en-US" altLang="zh-CN"/>
          </a:p>
        </p:txBody>
      </p:sp>
      <p:grpSp>
        <p:nvGrpSpPr>
          <p:cNvPr id="8" name="Group 66"/>
          <p:cNvGrpSpPr/>
          <p:nvPr/>
        </p:nvGrpSpPr>
        <p:grpSpPr bwMode="auto">
          <a:xfrm>
            <a:off x="914400" y="2922588"/>
            <a:ext cx="2743200" cy="685800"/>
            <a:chOff x="576" y="1872"/>
            <a:chExt cx="1728" cy="432"/>
          </a:xfrm>
        </p:grpSpPr>
        <p:sp>
          <p:nvSpPr>
            <p:cNvPr id="103465" name="Freeform 67"/>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noFill/>
            <a:ln w="57150">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66" name="Text Box 68"/>
            <p:cNvSpPr txBox="1">
              <a:spLocks noChangeArrowheads="1"/>
            </p:cNvSpPr>
            <p:nvPr/>
          </p:nvSpPr>
          <p:spPr bwMode="auto">
            <a:xfrm>
              <a:off x="699" y="187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⑤</a:t>
              </a:r>
              <a:endParaRPr lang="zh-CN" altLang="en-US">
                <a:solidFill>
                  <a:srgbClr val="FF0000"/>
                </a:solidFill>
              </a:endParaRPr>
            </a:p>
          </p:txBody>
        </p:sp>
      </p:grpSp>
      <p:grpSp>
        <p:nvGrpSpPr>
          <p:cNvPr id="9" name="Group 69"/>
          <p:cNvGrpSpPr/>
          <p:nvPr/>
        </p:nvGrpSpPr>
        <p:grpSpPr bwMode="auto">
          <a:xfrm>
            <a:off x="914400" y="2160588"/>
            <a:ext cx="2590800" cy="609600"/>
            <a:chOff x="576" y="1392"/>
            <a:chExt cx="1632" cy="384"/>
          </a:xfrm>
        </p:grpSpPr>
        <p:sp>
          <p:nvSpPr>
            <p:cNvPr id="103463" name="AutoShape 70"/>
            <p:cNvSpPr>
              <a:spLocks noChangeArrowheads="1"/>
            </p:cNvSpPr>
            <p:nvPr/>
          </p:nvSpPr>
          <p:spPr bwMode="auto">
            <a:xfrm>
              <a:off x="576" y="1632"/>
              <a:ext cx="1632" cy="144"/>
            </a:xfrm>
            <a:prstGeom prst="leftRightArrow">
              <a:avLst>
                <a:gd name="adj1" fmla="val 50000"/>
                <a:gd name="adj2" fmla="val 121519"/>
              </a:avLst>
            </a:prstGeom>
            <a:solidFill>
              <a:srgbClr val="FF0000"/>
            </a:solidFill>
            <a:ln w="28575">
              <a:solidFill>
                <a:srgbClr val="FF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64" name="Text Box 71"/>
            <p:cNvSpPr txBox="1">
              <a:spLocks noChangeArrowheads="1"/>
            </p:cNvSpPr>
            <p:nvPr/>
          </p:nvSpPr>
          <p:spPr bwMode="auto">
            <a:xfrm>
              <a:off x="699" y="1392"/>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⑥</a:t>
              </a:r>
              <a:endParaRPr lang="zh-CN" altLang="en-US">
                <a:solidFill>
                  <a:srgbClr val="FF0000"/>
                </a:solidFill>
              </a:endParaRPr>
            </a:p>
          </p:txBody>
        </p:sp>
      </p:grpSp>
      <p:sp>
        <p:nvSpPr>
          <p:cNvPr id="366" name="Freeform 72"/>
          <p:cNvSpPr/>
          <p:nvPr/>
        </p:nvSpPr>
        <p:spPr bwMode="auto">
          <a:xfrm>
            <a:off x="4491038" y="3879850"/>
            <a:ext cx="1204912" cy="1588"/>
          </a:xfrm>
          <a:custGeom>
            <a:avLst/>
            <a:gdLst>
              <a:gd name="T0" fmla="*/ 0 w 759"/>
              <a:gd name="T1" fmla="*/ 0 h 1"/>
              <a:gd name="T2" fmla="*/ 2147483647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10" name="Group 73"/>
          <p:cNvGrpSpPr/>
          <p:nvPr/>
        </p:nvGrpSpPr>
        <p:grpSpPr bwMode="auto">
          <a:xfrm>
            <a:off x="3505200" y="3608388"/>
            <a:ext cx="3200400" cy="609600"/>
            <a:chOff x="2208" y="2304"/>
            <a:chExt cx="2016" cy="384"/>
          </a:xfrm>
        </p:grpSpPr>
        <p:grpSp>
          <p:nvGrpSpPr>
            <p:cNvPr id="103456" name="Group 74"/>
            <p:cNvGrpSpPr/>
            <p:nvPr/>
          </p:nvGrpSpPr>
          <p:grpSpPr bwMode="auto">
            <a:xfrm>
              <a:off x="2208" y="2304"/>
              <a:ext cx="2016" cy="384"/>
              <a:chOff x="2208" y="2304"/>
              <a:chExt cx="2016" cy="384"/>
            </a:xfrm>
          </p:grpSpPr>
          <p:sp>
            <p:nvSpPr>
              <p:cNvPr id="103459" name="Rectangle 75"/>
              <p:cNvSpPr>
                <a:spLocks noChangeArrowheads="1"/>
              </p:cNvSpPr>
              <p:nvPr/>
            </p:nvSpPr>
            <p:spPr bwMode="auto">
              <a:xfrm>
                <a:off x="2208" y="2304"/>
                <a:ext cx="576" cy="384"/>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60" name="Oval 76"/>
              <p:cNvSpPr>
                <a:spLocks noChangeArrowheads="1"/>
              </p:cNvSpPr>
              <p:nvPr/>
            </p:nvSpPr>
            <p:spPr bwMode="auto">
              <a:xfrm>
                <a:off x="2784" y="2448"/>
                <a:ext cx="48" cy="48"/>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61" name="Rectangle 77"/>
              <p:cNvSpPr>
                <a:spLocks noChangeArrowheads="1"/>
              </p:cNvSpPr>
              <p:nvPr/>
            </p:nvSpPr>
            <p:spPr bwMode="auto">
              <a:xfrm>
                <a:off x="3648" y="2304"/>
                <a:ext cx="576" cy="384"/>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3462" name="Oval 78"/>
              <p:cNvSpPr>
                <a:spLocks noChangeArrowheads="1"/>
              </p:cNvSpPr>
              <p:nvPr/>
            </p:nvSpPr>
            <p:spPr bwMode="auto">
              <a:xfrm>
                <a:off x="3589" y="2448"/>
                <a:ext cx="48" cy="48"/>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sp>
          <p:nvSpPr>
            <p:cNvPr id="103457" name="Rectangle 79"/>
            <p:cNvSpPr>
              <a:spLocks noChangeArrowheads="1"/>
            </p:cNvSpPr>
            <p:nvPr/>
          </p:nvSpPr>
          <p:spPr bwMode="auto">
            <a:xfrm>
              <a:off x="3840" y="2352"/>
              <a:ext cx="192" cy="288"/>
            </a:xfrm>
            <a:prstGeom prst="rect">
              <a:avLst/>
            </a:prstGeom>
            <a:solidFill>
              <a:schemeClr val="bg1"/>
            </a:solidFill>
            <a:ln w="9525">
              <a:solidFill>
                <a:schemeClr val="bg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zh-CN" altLang="en-US"/>
                <a:t>1</a:t>
              </a:r>
              <a:endParaRPr lang="zh-CN" altLang="en-US"/>
            </a:p>
          </p:txBody>
        </p:sp>
        <p:sp>
          <p:nvSpPr>
            <p:cNvPr id="103458" name="Rectangle 80"/>
            <p:cNvSpPr>
              <a:spLocks noChangeArrowheads="1"/>
            </p:cNvSpPr>
            <p:nvPr/>
          </p:nvSpPr>
          <p:spPr bwMode="auto">
            <a:xfrm>
              <a:off x="2448" y="2352"/>
              <a:ext cx="192" cy="288"/>
            </a:xfrm>
            <a:prstGeom prst="rect">
              <a:avLst/>
            </a:prstGeom>
            <a:solidFill>
              <a:schemeClr val="bg1"/>
            </a:solidFill>
            <a:ln w="9525">
              <a:solidFill>
                <a:schemeClr val="bg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zh-CN" altLang="en-US"/>
                <a:t>0</a:t>
              </a:r>
              <a:endParaRPr lang="zh-CN" altLang="en-US"/>
            </a:p>
          </p:txBody>
        </p:sp>
      </p:grpSp>
      <p:grpSp>
        <p:nvGrpSpPr>
          <p:cNvPr id="12" name="Group 81"/>
          <p:cNvGrpSpPr/>
          <p:nvPr/>
        </p:nvGrpSpPr>
        <p:grpSpPr bwMode="auto">
          <a:xfrm>
            <a:off x="3886200" y="3684588"/>
            <a:ext cx="2514600" cy="457200"/>
            <a:chOff x="2448" y="2352"/>
            <a:chExt cx="1584" cy="288"/>
          </a:xfrm>
        </p:grpSpPr>
        <p:sp>
          <p:nvSpPr>
            <p:cNvPr id="103454" name="Rectangle 82"/>
            <p:cNvSpPr>
              <a:spLocks noChangeArrowheads="1"/>
            </p:cNvSpPr>
            <p:nvPr/>
          </p:nvSpPr>
          <p:spPr bwMode="auto">
            <a:xfrm>
              <a:off x="2448" y="2352"/>
              <a:ext cx="192" cy="288"/>
            </a:xfrm>
            <a:prstGeom prst="rect">
              <a:avLst/>
            </a:prstGeom>
            <a:solidFill>
              <a:schemeClr val="bg1"/>
            </a:solidFill>
            <a:ln w="9525">
              <a:solidFill>
                <a:schemeClr val="bg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zh-CN" altLang="en-US"/>
                <a:t>1</a:t>
              </a:r>
              <a:endParaRPr lang="zh-CN" altLang="en-US"/>
            </a:p>
          </p:txBody>
        </p:sp>
        <p:sp>
          <p:nvSpPr>
            <p:cNvPr id="103455" name="Rectangle 83"/>
            <p:cNvSpPr>
              <a:spLocks noChangeArrowheads="1"/>
            </p:cNvSpPr>
            <p:nvPr/>
          </p:nvSpPr>
          <p:spPr bwMode="auto">
            <a:xfrm>
              <a:off x="3840" y="2352"/>
              <a:ext cx="192" cy="288"/>
            </a:xfrm>
            <a:prstGeom prst="rect">
              <a:avLst/>
            </a:prstGeom>
            <a:solidFill>
              <a:schemeClr val="bg1"/>
            </a:solidFill>
            <a:ln w="9525">
              <a:solidFill>
                <a:schemeClr val="bg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r>
                <a:rPr lang="zh-CN" altLang="en-US"/>
                <a:t>0</a:t>
              </a:r>
              <a:endParaRPr lang="zh-CN" altLang="en-US"/>
            </a:p>
          </p:txBody>
        </p:sp>
      </p:grpSp>
      <p:grpSp>
        <p:nvGrpSpPr>
          <p:cNvPr id="13" name="Group 84"/>
          <p:cNvGrpSpPr/>
          <p:nvPr/>
        </p:nvGrpSpPr>
        <p:grpSpPr bwMode="auto">
          <a:xfrm>
            <a:off x="3128963" y="3840163"/>
            <a:ext cx="5351462" cy="762000"/>
            <a:chOff x="1968" y="2448"/>
            <a:chExt cx="3371" cy="480"/>
          </a:xfrm>
        </p:grpSpPr>
        <p:grpSp>
          <p:nvGrpSpPr>
            <p:cNvPr id="103445" name="Group 85"/>
            <p:cNvGrpSpPr/>
            <p:nvPr/>
          </p:nvGrpSpPr>
          <p:grpSpPr bwMode="auto">
            <a:xfrm>
              <a:off x="1968" y="2456"/>
              <a:ext cx="3371" cy="472"/>
              <a:chOff x="1968" y="2456"/>
              <a:chExt cx="3371" cy="472"/>
            </a:xfrm>
          </p:grpSpPr>
          <p:sp>
            <p:nvSpPr>
              <p:cNvPr id="103450" name="Text Box 86"/>
              <p:cNvSpPr txBox="1">
                <a:spLocks noChangeArrowheads="1"/>
              </p:cNvSpPr>
              <p:nvPr/>
            </p:nvSpPr>
            <p:spPr bwMode="auto">
              <a:xfrm>
                <a:off x="4752" y="264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r>
                  <a:rPr lang="zh-CN" altLang="en-US">
                    <a:solidFill>
                      <a:srgbClr val="FF0000"/>
                    </a:solidFill>
                  </a:rPr>
                  <a:t>④</a:t>
                </a:r>
                <a:endParaRPr lang="zh-CN" altLang="en-US">
                  <a:solidFill>
                    <a:srgbClr val="FF0000"/>
                  </a:solidFill>
                </a:endParaRPr>
              </a:p>
            </p:txBody>
          </p:sp>
          <p:sp>
            <p:nvSpPr>
              <p:cNvPr id="103451" name="Freeform 87"/>
              <p:cNvSpPr/>
              <p:nvPr/>
            </p:nvSpPr>
            <p:spPr bwMode="auto">
              <a:xfrm>
                <a:off x="4278" y="2475"/>
                <a:ext cx="282" cy="453"/>
              </a:xfrm>
              <a:custGeom>
                <a:avLst/>
                <a:gdLst>
                  <a:gd name="T0" fmla="*/ 282 w 282"/>
                  <a:gd name="T1" fmla="*/ 453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57150">
                <a:solidFill>
                  <a:srgbClr val="FF0000"/>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3452" name="Line 88"/>
              <p:cNvSpPr>
                <a:spLocks noChangeShapeType="1"/>
              </p:cNvSpPr>
              <p:nvPr/>
            </p:nvSpPr>
            <p:spPr bwMode="auto">
              <a:xfrm flipH="1">
                <a:off x="5003" y="2910"/>
                <a:ext cx="336" cy="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453" name="Freeform 89"/>
              <p:cNvSpPr/>
              <p:nvPr/>
            </p:nvSpPr>
            <p:spPr bwMode="auto">
              <a:xfrm>
                <a:off x="1968" y="2456"/>
                <a:ext cx="3120" cy="454"/>
              </a:xfrm>
              <a:custGeom>
                <a:avLst/>
                <a:gdLst>
                  <a:gd name="T0" fmla="*/ 192 w 3120"/>
                  <a:gd name="T1" fmla="*/ 1 h 454"/>
                  <a:gd name="T2" fmla="*/ 0 w 3120"/>
                  <a:gd name="T3" fmla="*/ 0 h 454"/>
                  <a:gd name="T4" fmla="*/ 0 w 3120"/>
                  <a:gd name="T5" fmla="*/ 454 h 454"/>
                  <a:gd name="T6" fmla="*/ 3120 w 3120"/>
                  <a:gd name="T7" fmla="*/ 454 h 454"/>
                  <a:gd name="T8" fmla="*/ 0 60000 65536"/>
                  <a:gd name="T9" fmla="*/ 0 60000 65536"/>
                  <a:gd name="T10" fmla="*/ 0 60000 65536"/>
                  <a:gd name="T11" fmla="*/ 0 60000 65536"/>
                  <a:gd name="T12" fmla="*/ 0 w 3120"/>
                  <a:gd name="T13" fmla="*/ 0 h 454"/>
                  <a:gd name="T14" fmla="*/ 3120 w 3120"/>
                  <a:gd name="T15" fmla="*/ 454 h 454"/>
                </a:gdLst>
                <a:ahLst/>
                <a:cxnLst>
                  <a:cxn ang="T8">
                    <a:pos x="T0" y="T1"/>
                  </a:cxn>
                  <a:cxn ang="T9">
                    <a:pos x="T2" y="T3"/>
                  </a:cxn>
                  <a:cxn ang="T10">
                    <a:pos x="T4" y="T5"/>
                  </a:cxn>
                  <a:cxn ang="T11">
                    <a:pos x="T6" y="T7"/>
                  </a:cxn>
                </a:cxnLst>
                <a:rect l="T12" t="T13" r="T14" b="T15"/>
                <a:pathLst>
                  <a:path w="3120" h="454">
                    <a:moveTo>
                      <a:pt x="192" y="1"/>
                    </a:moveTo>
                    <a:lnTo>
                      <a:pt x="0" y="0"/>
                    </a:lnTo>
                    <a:lnTo>
                      <a:pt x="0" y="454"/>
                    </a:lnTo>
                    <a:lnTo>
                      <a:pt x="3120" y="454"/>
                    </a:lnTo>
                  </a:path>
                </a:pathLst>
              </a:cu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03446" name="Oval 90"/>
            <p:cNvSpPr>
              <a:spLocks noChangeArrowheads="1"/>
            </p:cNvSpPr>
            <p:nvPr/>
          </p:nvSpPr>
          <p:spPr bwMode="auto">
            <a:xfrm>
              <a:off x="2147"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47" name="Oval 91"/>
            <p:cNvSpPr>
              <a:spLocks noChangeArrowheads="1"/>
            </p:cNvSpPr>
            <p:nvPr/>
          </p:nvSpPr>
          <p:spPr bwMode="auto">
            <a:xfrm>
              <a:off x="4224" y="244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48" name="Oval 92"/>
            <p:cNvSpPr>
              <a:spLocks noChangeArrowheads="1"/>
            </p:cNvSpPr>
            <p:nvPr/>
          </p:nvSpPr>
          <p:spPr bwMode="auto">
            <a:xfrm>
              <a:off x="2147" y="2448"/>
              <a:ext cx="48" cy="48"/>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sp>
          <p:nvSpPr>
            <p:cNvPr id="103449" name="Oval 93"/>
            <p:cNvSpPr>
              <a:spLocks noChangeArrowheads="1"/>
            </p:cNvSpPr>
            <p:nvPr/>
          </p:nvSpPr>
          <p:spPr bwMode="auto">
            <a:xfrm>
              <a:off x="4224" y="2448"/>
              <a:ext cx="48" cy="48"/>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000">
                <a:solidFill>
                  <a:schemeClr val="folHlink"/>
                </a:solidFill>
              </a:endParaRPr>
            </a:p>
          </p:txBody>
        </p:sp>
      </p:grpSp>
      <p:sp>
        <p:nvSpPr>
          <p:cNvPr id="388" name="Rectangle 94"/>
          <p:cNvSpPr>
            <a:spLocks noChangeArrowheads="1"/>
          </p:cNvSpPr>
          <p:nvPr/>
        </p:nvSpPr>
        <p:spPr bwMode="auto">
          <a:xfrm>
            <a:off x="3505200" y="5132388"/>
            <a:ext cx="3200400" cy="60960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35000"/>
              </a:spcBef>
              <a:buClr>
                <a:srgbClr val="000099"/>
              </a:buClr>
              <a:buSzPct val="85000"/>
              <a:buFont typeface="Wingdings" panose="05000000000000000000" pitchFamily="2" charset="2"/>
              <a:buNone/>
            </a:pPr>
            <a:endParaRPr lang="zh-CN" altLang="en-US" sz="2800"/>
          </a:p>
        </p:txBody>
      </p:sp>
      <p:sp>
        <p:nvSpPr>
          <p:cNvPr id="389" name="AutoShape 95"/>
          <p:cNvSpPr>
            <a:spLocks noChangeArrowheads="1"/>
          </p:cNvSpPr>
          <p:nvPr/>
        </p:nvSpPr>
        <p:spPr bwMode="auto">
          <a:xfrm>
            <a:off x="906463" y="5284788"/>
            <a:ext cx="2590800" cy="228600"/>
          </a:xfrm>
          <a:prstGeom prst="rightArrow">
            <a:avLst>
              <a:gd name="adj1" fmla="val 50000"/>
              <a:gd name="adj2" fmla="val 132642"/>
            </a:avLst>
          </a:prstGeom>
          <a:solidFill>
            <a:srgbClr val="FF0000"/>
          </a:solidFill>
          <a:ln w="28575">
            <a:solidFill>
              <a:srgbClr val="FF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390" name="Freeform 96"/>
          <p:cNvSpPr/>
          <p:nvPr/>
        </p:nvSpPr>
        <p:spPr bwMode="auto">
          <a:xfrm>
            <a:off x="1905000" y="4598988"/>
            <a:ext cx="2209800" cy="533400"/>
          </a:xfrm>
          <a:custGeom>
            <a:avLst/>
            <a:gdLst>
              <a:gd name="T0" fmla="*/ 2147483647 w 1392"/>
              <a:gd name="T1" fmla="*/ 0 h 336"/>
              <a:gd name="T2" fmla="*/ 0 w 1392"/>
              <a:gd name="T3" fmla="*/ 0 h 336"/>
              <a:gd name="T4" fmla="*/ 0 w 1392"/>
              <a:gd name="T5" fmla="*/ 2147483647 h 336"/>
              <a:gd name="T6" fmla="*/ 2147483647 w 1392"/>
              <a:gd name="T7" fmla="*/ 2147483647 h 336"/>
              <a:gd name="T8" fmla="*/ 2147483647 w 1392"/>
              <a:gd name="T9" fmla="*/ 2147483647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Effect transition="in" filter="blinds(horizontal)">
                                      <p:cBhvr>
                                        <p:cTn id="7" dur="500"/>
                                        <p:tgtEl>
                                          <p:spTgt spid="3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9"/>
                                        </p:tgtEl>
                                        <p:attrNameLst>
                                          <p:attrName>style.visibility</p:attrName>
                                        </p:attrNameLst>
                                      </p:cBhvr>
                                      <p:to>
                                        <p:strVal val="visible"/>
                                      </p:to>
                                    </p:set>
                                    <p:animEffect transition="in" filter="strips(downRight)">
                                      <p:cBhvr>
                                        <p:cTn id="17" dur="500"/>
                                        <p:tgtEl>
                                          <p:spTgt spid="38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8"/>
                                        </p:tgtEl>
                                        <p:attrNameLst>
                                          <p:attrName>style.visibility</p:attrName>
                                        </p:attrNameLst>
                                      </p:cBhvr>
                                      <p:to>
                                        <p:strVal val="visible"/>
                                      </p:to>
                                    </p:set>
                                    <p:animEffect transition="in" filter="strips(downRight)">
                                      <p:cBhvr>
                                        <p:cTn id="22" dur="500"/>
                                        <p:tgtEl>
                                          <p:spTgt spid="38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390"/>
                                        </p:tgtEl>
                                        <p:attrNameLst>
                                          <p:attrName>style.visibility</p:attrName>
                                        </p:attrNameLst>
                                      </p:cBhvr>
                                      <p:to>
                                        <p:strVal val="visible"/>
                                      </p:to>
                                    </p:set>
                                    <p:animEffect transition="in" filter="strips(upLeft)">
                                      <p:cBhvr>
                                        <p:cTn id="27" dur="500"/>
                                        <p:tgtEl>
                                          <p:spTgt spid="39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352"/>
                                        </p:tgtEl>
                                        <p:attrNameLst>
                                          <p:attrName>style.visibility</p:attrName>
                                        </p:attrNameLst>
                                      </p:cBhvr>
                                      <p:to>
                                        <p:strVal val="visible"/>
                                      </p:to>
                                    </p:set>
                                    <p:animEffect transition="in" filter="strips(upRight)">
                                      <p:cBhvr>
                                        <p:cTn id="42" dur="500"/>
                                        <p:tgtEl>
                                          <p:spTgt spid="352"/>
                                        </p:tgtEl>
                                      </p:cBhvr>
                                    </p:animEffect>
                                  </p:childTnLst>
                                </p:cTn>
                              </p:par>
                            </p:childTnLst>
                          </p:cTn>
                        </p:par>
                        <p:par>
                          <p:cTn id="43" fill="hold">
                            <p:stCondLst>
                              <p:cond delay="500"/>
                            </p:stCondLst>
                            <p:childTnLst>
                              <p:par>
                                <p:cTn id="44" presetID="16" presetClass="entr" presetSubtype="37" fill="hold" nodeType="afterEffect">
                                  <p:stCondLst>
                                    <p:cond delay="0"/>
                                  </p:stCondLst>
                                  <p:childTnLst>
                                    <p:set>
                                      <p:cBhvr>
                                        <p:cTn id="45" dur="1" fill="hold">
                                          <p:stCondLst>
                                            <p:cond delay="0"/>
                                          </p:stCondLst>
                                        </p:cTn>
                                        <p:tgtEl>
                                          <p:spTgt spid="366"/>
                                        </p:tgtEl>
                                        <p:attrNameLst>
                                          <p:attrName>style.visibility</p:attrName>
                                        </p:attrNameLst>
                                      </p:cBhvr>
                                      <p:to>
                                        <p:strVal val="visible"/>
                                      </p:to>
                                    </p:set>
                                    <p:animEffect transition="in" filter="barn(outVertical)">
                                      <p:cBhvr>
                                        <p:cTn id="46" dur="500"/>
                                        <p:tgtEl>
                                          <p:spTgt spid="36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outVertic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strips(downRight)">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strips(down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359"/>
                                        </p:tgtEl>
                                        <p:attrNameLst>
                                          <p:attrName>style.visibility</p:attrName>
                                        </p:attrNameLst>
                                      </p:cBhvr>
                                      <p:to>
                                        <p:strVal val="visible"/>
                                      </p:to>
                                    </p:set>
                                    <p:animEffect transition="in" filter="strips(downLeft)">
                                      <p:cBhvr>
                                        <p:cTn id="66" dur="500"/>
                                        <p:tgtEl>
                                          <p:spTgt spid="359"/>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9"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strips(upLef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barn(outVertical)">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9"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strips(upLef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strips(downLeft)">
                                      <p:cBhvr>
                                        <p:cTn id="8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build="p"/>
      <p:bldP spid="359" grpId="0" animBg="1" autoUpdateAnimBg="0"/>
      <p:bldP spid="388" grpId="0" animBg="1" autoUpdateAnimBg="0"/>
      <p:bldP spid="38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16013" y="476250"/>
            <a:ext cx="7696200" cy="762000"/>
          </a:xfrm>
        </p:spPr>
        <p:txBody>
          <a:bodyPr/>
          <a:lstStyle/>
          <a:p>
            <a:pPr eaLnBrk="1" hangingPunct="1"/>
            <a:r>
              <a:rPr lang="en-US" altLang="zh-CN"/>
              <a:t>5.5 </a:t>
            </a:r>
            <a:r>
              <a:rPr lang="zh-CN" altLang="en-US"/>
              <a:t>程序中断方式</a:t>
            </a:r>
            <a:endParaRPr lang="zh-CN" altLang="en-US"/>
          </a:p>
        </p:txBody>
      </p:sp>
      <p:sp>
        <p:nvSpPr>
          <p:cNvPr id="104451" name="Rectangle 3"/>
          <p:cNvSpPr>
            <a:spLocks noGrp="1" noChangeArrowheads="1"/>
          </p:cNvSpPr>
          <p:nvPr>
            <p:ph type="body" idx="1"/>
          </p:nvPr>
        </p:nvSpPr>
        <p:spPr>
          <a:xfrm>
            <a:off x="1981200" y="2133600"/>
            <a:ext cx="5562600" cy="2743200"/>
          </a:xfrm>
        </p:spPr>
        <p:txBody>
          <a:bodyPr/>
          <a:lstStyle/>
          <a:p>
            <a:pPr eaLnBrk="1" hangingPunct="1"/>
            <a:r>
              <a:rPr kumimoji="1" lang="en-US" altLang="zh-CN">
                <a:hlinkClick r:id="rId1" action="ppaction://hlinksldjump"/>
              </a:rPr>
              <a:t>5.5.l </a:t>
            </a:r>
            <a:r>
              <a:rPr kumimoji="1" lang="zh-CN" altLang="en-US">
                <a:hlinkClick r:id="rId1" action="ppaction://hlinksldjump"/>
              </a:rPr>
              <a:t>中断的概念</a:t>
            </a:r>
            <a:endParaRPr kumimoji="1" lang="zh-CN" altLang="en-US"/>
          </a:p>
          <a:p>
            <a:pPr eaLnBrk="1" hangingPunct="1"/>
            <a:r>
              <a:rPr kumimoji="1" lang="en-US" altLang="zh-CN">
                <a:hlinkClick r:id="rId2" action="ppaction://hlinksldjump"/>
              </a:rPr>
              <a:t>5.5.2  I</a:t>
            </a:r>
            <a:r>
              <a:rPr kumimoji="1" lang="zh-CN" altLang="en-US">
                <a:hlinkClick r:id="rId2" action="ppaction://hlinksldjump"/>
              </a:rPr>
              <a:t>／</a:t>
            </a:r>
            <a:r>
              <a:rPr kumimoji="1" lang="en-US" altLang="zh-CN">
                <a:hlinkClick r:id="rId2" action="ppaction://hlinksldjump"/>
              </a:rPr>
              <a:t>O</a:t>
            </a:r>
            <a:r>
              <a:rPr kumimoji="1" lang="zh-CN" altLang="en-US">
                <a:hlinkClick r:id="rId2" action="ppaction://hlinksldjump"/>
              </a:rPr>
              <a:t>中断的产生</a:t>
            </a:r>
            <a:endParaRPr kumimoji="1" lang="zh-CN" altLang="en-US"/>
          </a:p>
          <a:p>
            <a:pPr eaLnBrk="1" hangingPunct="1"/>
            <a:r>
              <a:rPr kumimoji="1" lang="en-US" altLang="zh-CN">
                <a:hlinkClick r:id="rId3" action="ppaction://hlinksldjump"/>
              </a:rPr>
              <a:t>5.5.3 </a:t>
            </a:r>
            <a:r>
              <a:rPr kumimoji="1" lang="zh-CN" altLang="en-US">
                <a:hlinkClick r:id="rId3" action="ppaction://hlinksldjump"/>
              </a:rPr>
              <a:t>程序中断方式的接口电路</a:t>
            </a:r>
            <a:endParaRPr kumimoji="1" lang="zh-CN" altLang="en-US"/>
          </a:p>
          <a:p>
            <a:pPr eaLnBrk="1" hangingPunct="1"/>
            <a:r>
              <a:rPr kumimoji="1" lang="en-US" altLang="zh-CN">
                <a:hlinkClick r:id="rId4" action="ppaction://hlinksldjump"/>
              </a:rPr>
              <a:t>5.5.4  I</a:t>
            </a:r>
            <a:r>
              <a:rPr kumimoji="1" lang="zh-CN" altLang="en-US">
                <a:hlinkClick r:id="rId4" action="ppaction://hlinksldjump"/>
              </a:rPr>
              <a:t>／</a:t>
            </a:r>
            <a:r>
              <a:rPr kumimoji="1" lang="en-US" altLang="zh-CN">
                <a:hlinkClick r:id="rId4" action="ppaction://hlinksldjump"/>
              </a:rPr>
              <a:t>O</a:t>
            </a:r>
            <a:r>
              <a:rPr kumimoji="1" lang="zh-CN" altLang="en-US">
                <a:hlinkClick r:id="rId4" action="ppaction://hlinksldjump"/>
              </a:rPr>
              <a:t>中断处理过程</a:t>
            </a:r>
            <a:endParaRPr kumimoji="1" lang="zh-CN" altLang="en-US"/>
          </a:p>
          <a:p>
            <a:pPr eaLnBrk="1" hangingPunct="1"/>
            <a:r>
              <a:rPr kumimoji="1" lang="en-US" altLang="zh-CN">
                <a:hlinkClick r:id="rId5" action="ppaction://hlinksldjump"/>
              </a:rPr>
              <a:t>5.5.5 </a:t>
            </a:r>
            <a:r>
              <a:rPr kumimoji="1" lang="zh-CN" altLang="en-US">
                <a:hlinkClick r:id="rId5" action="ppaction://hlinksldjump"/>
              </a:rPr>
              <a:t>中断服务程序的流程</a:t>
            </a:r>
            <a:endParaRPr kumimoji="1"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123950" y="434975"/>
            <a:ext cx="7696200" cy="762000"/>
          </a:xfrm>
        </p:spPr>
        <p:txBody>
          <a:bodyPr/>
          <a:lstStyle/>
          <a:p>
            <a:pPr eaLnBrk="1" hangingPunct="1"/>
            <a:r>
              <a:rPr kumimoji="1" lang="en-US" altLang="zh-CN"/>
              <a:t>5.5.l </a:t>
            </a:r>
            <a:r>
              <a:rPr kumimoji="1" lang="zh-CN" altLang="en-US"/>
              <a:t>中断的概念</a:t>
            </a:r>
            <a:endParaRPr kumimoji="1" lang="zh-CN" altLang="en-US"/>
          </a:p>
        </p:txBody>
      </p:sp>
      <p:sp>
        <p:nvSpPr>
          <p:cNvPr id="104451" name="Rectangle 3"/>
          <p:cNvSpPr>
            <a:spLocks noGrp="1" noChangeArrowheads="1"/>
          </p:cNvSpPr>
          <p:nvPr>
            <p:ph type="body" idx="1"/>
          </p:nvPr>
        </p:nvSpPr>
        <p:spPr>
          <a:xfrm>
            <a:off x="900113" y="1739900"/>
            <a:ext cx="7481887" cy="3849688"/>
          </a:xfrm>
          <a:solidFill>
            <a:schemeClr val="bg1"/>
          </a:solidFill>
          <a:ln>
            <a:solidFill>
              <a:srgbClr val="2709BB"/>
            </a:solidFill>
            <a:miter lim="800000"/>
          </a:ln>
        </p:spPr>
        <p:txBody>
          <a:bodyPr/>
          <a:lstStyle/>
          <a:p>
            <a:pPr algn="just">
              <a:lnSpc>
                <a:spcPts val="3600"/>
              </a:lnSpc>
              <a:spcBef>
                <a:spcPts val="600"/>
              </a:spcBef>
              <a:spcAft>
                <a:spcPts val="600"/>
              </a:spcAft>
            </a:pPr>
            <a:r>
              <a:rPr kumimoji="1" lang="zh-CN" altLang="en-US"/>
              <a:t>计算机在执行程序的过程中，当出现异常情况或特殊请求时，计算机停止现行程序的运行，转向对这些异常情况或特殊请求的处理；处理结束后再返回到现行程序的间断处，这就是“中断”。</a:t>
            </a:r>
            <a:endParaRPr kumimoji="1" lang="zh-CN" altLang="en-US"/>
          </a:p>
          <a:p>
            <a:pPr algn="just">
              <a:lnSpc>
                <a:spcPts val="3600"/>
              </a:lnSpc>
              <a:spcBef>
                <a:spcPts val="600"/>
              </a:spcBef>
              <a:spcAft>
                <a:spcPts val="600"/>
              </a:spcAft>
            </a:pPr>
            <a:r>
              <a:rPr kumimoji="1" lang="zh-CN" altLang="en-US"/>
              <a:t>中断是现代计算机一个十分重要的功能。通常把实现这种功能所需的软硬件技术，统称为中断技术。</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1">
                                            <p:bg/>
                                          </p:spTgt>
                                        </p:tgtEl>
                                        <p:attrNameLst>
                                          <p:attrName>style.visibility</p:attrName>
                                        </p:attrNameLst>
                                      </p:cBhvr>
                                      <p:to>
                                        <p:strVal val="visible"/>
                                      </p:to>
                                    </p:set>
                                    <p:animEffect transition="in" filter="blinds(horizontal)">
                                      <p:cBhvr>
                                        <p:cTn id="7" dur="500"/>
                                        <p:tgtEl>
                                          <p:spTgt spid="10445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451">
                                            <p:txEl>
                                              <p:pRg st="0" end="0"/>
                                            </p:txEl>
                                          </p:spTgt>
                                        </p:tgtEl>
                                        <p:attrNameLst>
                                          <p:attrName>style.visibility</p:attrName>
                                        </p:attrNameLst>
                                      </p:cBhvr>
                                      <p:to>
                                        <p:strVal val="visible"/>
                                      </p:to>
                                    </p:set>
                                    <p:animEffect transition="in" filter="blinds(horizontal)">
                                      <p:cBhvr>
                                        <p:cTn id="10" dur="500"/>
                                        <p:tgtEl>
                                          <p:spTgt spid="1044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15" dur="500"/>
                                        <p:tgtEl>
                                          <p:spTgt spid="104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635125" y="1125538"/>
            <a:ext cx="5867400" cy="5105400"/>
            <a:chOff x="1152" y="960"/>
            <a:chExt cx="3696" cy="3216"/>
          </a:xfrm>
        </p:grpSpPr>
        <p:grpSp>
          <p:nvGrpSpPr>
            <p:cNvPr id="106525" name="Group 3"/>
            <p:cNvGrpSpPr/>
            <p:nvPr/>
          </p:nvGrpSpPr>
          <p:grpSpPr bwMode="auto">
            <a:xfrm>
              <a:off x="1152" y="960"/>
              <a:ext cx="3696" cy="3216"/>
              <a:chOff x="1152" y="960"/>
              <a:chExt cx="3696" cy="3216"/>
            </a:xfrm>
          </p:grpSpPr>
          <p:sp>
            <p:nvSpPr>
              <p:cNvPr id="106528" name="Rectangle 4"/>
              <p:cNvSpPr>
                <a:spLocks noChangeArrowheads="1"/>
              </p:cNvSpPr>
              <p:nvPr/>
            </p:nvSpPr>
            <p:spPr bwMode="auto">
              <a:xfrm>
                <a:off x="1584" y="1296"/>
                <a:ext cx="1248" cy="52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29" name="Rectangle 5"/>
              <p:cNvSpPr>
                <a:spLocks noChangeArrowheads="1"/>
              </p:cNvSpPr>
              <p:nvPr/>
            </p:nvSpPr>
            <p:spPr bwMode="auto">
              <a:xfrm>
                <a:off x="1584" y="1824"/>
                <a:ext cx="124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0" name="Rectangle 6"/>
              <p:cNvSpPr>
                <a:spLocks noChangeArrowheads="1"/>
              </p:cNvSpPr>
              <p:nvPr/>
            </p:nvSpPr>
            <p:spPr bwMode="auto">
              <a:xfrm>
                <a:off x="1584" y="2064"/>
                <a:ext cx="124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1" name="Rectangle 7"/>
              <p:cNvSpPr>
                <a:spLocks noChangeArrowheads="1"/>
              </p:cNvSpPr>
              <p:nvPr/>
            </p:nvSpPr>
            <p:spPr bwMode="auto">
              <a:xfrm>
                <a:off x="1584" y="2304"/>
                <a:ext cx="1248" cy="52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2" name="Rectangle 8"/>
              <p:cNvSpPr>
                <a:spLocks noChangeArrowheads="1"/>
              </p:cNvSpPr>
              <p:nvPr/>
            </p:nvSpPr>
            <p:spPr bwMode="auto">
              <a:xfrm>
                <a:off x="1584" y="2832"/>
                <a:ext cx="124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3" name="Rectangle 9"/>
              <p:cNvSpPr>
                <a:spLocks noChangeArrowheads="1"/>
              </p:cNvSpPr>
              <p:nvPr/>
            </p:nvSpPr>
            <p:spPr bwMode="auto">
              <a:xfrm>
                <a:off x="1584" y="3072"/>
                <a:ext cx="124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4" name="Rectangle 10"/>
              <p:cNvSpPr>
                <a:spLocks noChangeArrowheads="1"/>
              </p:cNvSpPr>
              <p:nvPr/>
            </p:nvSpPr>
            <p:spPr bwMode="auto">
              <a:xfrm>
                <a:off x="1584" y="3312"/>
                <a:ext cx="1248"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5" name="Rectangle 11"/>
              <p:cNvSpPr>
                <a:spLocks noChangeArrowheads="1"/>
              </p:cNvSpPr>
              <p:nvPr/>
            </p:nvSpPr>
            <p:spPr bwMode="auto">
              <a:xfrm>
                <a:off x="1584" y="3552"/>
                <a:ext cx="1248" cy="52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sp>
            <p:nvSpPr>
              <p:cNvPr id="106536" name="Text Box 12"/>
              <p:cNvSpPr txBox="1">
                <a:spLocks noChangeArrowheads="1"/>
              </p:cNvSpPr>
              <p:nvPr/>
            </p:nvSpPr>
            <p:spPr bwMode="auto">
              <a:xfrm>
                <a:off x="1271" y="176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endParaRPr lang="en-US" altLang="zh-CN"/>
              </a:p>
            </p:txBody>
          </p:sp>
          <p:sp>
            <p:nvSpPr>
              <p:cNvPr id="106537" name="Text Box 13"/>
              <p:cNvSpPr txBox="1">
                <a:spLocks noChangeArrowheads="1"/>
              </p:cNvSpPr>
              <p:nvPr/>
            </p:nvSpPr>
            <p:spPr bwMode="auto">
              <a:xfrm>
                <a:off x="1152" y="200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endParaRPr lang="en-US" altLang="zh-CN"/>
              </a:p>
            </p:txBody>
          </p:sp>
          <p:grpSp>
            <p:nvGrpSpPr>
              <p:cNvPr id="106538" name="Group 14"/>
              <p:cNvGrpSpPr/>
              <p:nvPr/>
            </p:nvGrpSpPr>
            <p:grpSpPr bwMode="auto">
              <a:xfrm>
                <a:off x="3600" y="1056"/>
                <a:ext cx="1248" cy="1488"/>
                <a:chOff x="3600" y="1056"/>
                <a:chExt cx="1248" cy="1488"/>
              </a:xfrm>
            </p:grpSpPr>
            <p:sp>
              <p:nvSpPr>
                <p:cNvPr id="106550" name="Text Box 15"/>
                <p:cNvSpPr txBox="1">
                  <a:spLocks noChangeArrowheads="1"/>
                </p:cNvSpPr>
                <p:nvPr/>
              </p:nvSpPr>
              <p:spPr bwMode="auto">
                <a:xfrm>
                  <a:off x="4038" y="1200"/>
                  <a:ext cx="346"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t>中断服务程序</a:t>
                  </a:r>
                  <a:endParaRPr lang="zh-CN" altLang="en-US"/>
                </a:p>
              </p:txBody>
            </p:sp>
            <p:sp>
              <p:nvSpPr>
                <p:cNvPr id="106551" name="Rectangle 16"/>
                <p:cNvSpPr>
                  <a:spLocks noChangeArrowheads="1"/>
                </p:cNvSpPr>
                <p:nvPr/>
              </p:nvSpPr>
              <p:spPr bwMode="auto">
                <a:xfrm>
                  <a:off x="3600" y="1056"/>
                  <a:ext cx="1248" cy="1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grpSp>
            <p:nvGrpSpPr>
              <p:cNvPr id="106539" name="Group 17"/>
              <p:cNvGrpSpPr/>
              <p:nvPr/>
            </p:nvGrpSpPr>
            <p:grpSpPr bwMode="auto">
              <a:xfrm>
                <a:off x="3600" y="2688"/>
                <a:ext cx="1248" cy="1488"/>
                <a:chOff x="3600" y="2688"/>
                <a:chExt cx="1248" cy="1488"/>
              </a:xfrm>
            </p:grpSpPr>
            <p:sp>
              <p:nvSpPr>
                <p:cNvPr id="106548" name="Text Box 18"/>
                <p:cNvSpPr txBox="1">
                  <a:spLocks noChangeArrowheads="1"/>
                </p:cNvSpPr>
                <p:nvPr/>
              </p:nvSpPr>
              <p:spPr bwMode="auto">
                <a:xfrm>
                  <a:off x="4038" y="2832"/>
                  <a:ext cx="346"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t>中断服务程序</a:t>
                  </a:r>
                  <a:endParaRPr lang="zh-CN" altLang="en-US"/>
                </a:p>
              </p:txBody>
            </p:sp>
            <p:sp>
              <p:nvSpPr>
                <p:cNvPr id="106549" name="Rectangle 19"/>
                <p:cNvSpPr>
                  <a:spLocks noChangeArrowheads="1"/>
                </p:cNvSpPr>
                <p:nvPr/>
              </p:nvSpPr>
              <p:spPr bwMode="auto">
                <a:xfrm>
                  <a:off x="3600" y="2688"/>
                  <a:ext cx="1248" cy="1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sp>
            <p:nvSpPr>
              <p:cNvPr id="106540" name="Text Box 20"/>
              <p:cNvSpPr txBox="1">
                <a:spLocks noChangeArrowheads="1"/>
              </p:cNvSpPr>
              <p:nvPr/>
            </p:nvSpPr>
            <p:spPr bwMode="auto">
              <a:xfrm>
                <a:off x="1271" y="277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endParaRPr lang="en-US" altLang="zh-CN"/>
              </a:p>
            </p:txBody>
          </p:sp>
          <p:sp>
            <p:nvSpPr>
              <p:cNvPr id="106541" name="Text Box 21"/>
              <p:cNvSpPr txBox="1">
                <a:spLocks noChangeArrowheads="1"/>
              </p:cNvSpPr>
              <p:nvPr/>
            </p:nvSpPr>
            <p:spPr bwMode="auto">
              <a:xfrm>
                <a:off x="1152" y="3011"/>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endParaRPr lang="en-US" altLang="zh-CN"/>
              </a:p>
            </p:txBody>
          </p:sp>
          <p:sp>
            <p:nvSpPr>
              <p:cNvPr id="106542" name="Line 22"/>
              <p:cNvSpPr>
                <a:spLocks noChangeShapeType="1"/>
              </p:cNvSpPr>
              <p:nvPr/>
            </p:nvSpPr>
            <p:spPr bwMode="auto">
              <a:xfrm flipV="1">
                <a:off x="2832" y="1056"/>
                <a:ext cx="768" cy="816"/>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43" name="Line 23"/>
              <p:cNvSpPr>
                <a:spLocks noChangeShapeType="1"/>
              </p:cNvSpPr>
              <p:nvPr/>
            </p:nvSpPr>
            <p:spPr bwMode="auto">
              <a:xfrm flipH="1" flipV="1">
                <a:off x="2832" y="2160"/>
                <a:ext cx="768" cy="384"/>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6544" name="Freeform 24"/>
              <p:cNvSpPr/>
              <p:nvPr/>
            </p:nvSpPr>
            <p:spPr bwMode="auto">
              <a:xfrm>
                <a:off x="2832" y="2688"/>
                <a:ext cx="768" cy="258"/>
              </a:xfrm>
              <a:custGeom>
                <a:avLst/>
                <a:gdLst>
                  <a:gd name="T0" fmla="*/ 0 w 768"/>
                  <a:gd name="T1" fmla="*/ 258 h 258"/>
                  <a:gd name="T2" fmla="*/ 768 w 768"/>
                  <a:gd name="T3" fmla="*/ 0 h 258"/>
                  <a:gd name="T4" fmla="*/ 0 60000 65536"/>
                  <a:gd name="T5" fmla="*/ 0 60000 65536"/>
                  <a:gd name="T6" fmla="*/ 0 w 768"/>
                  <a:gd name="T7" fmla="*/ 0 h 258"/>
                  <a:gd name="T8" fmla="*/ 768 w 768"/>
                  <a:gd name="T9" fmla="*/ 258 h 258"/>
                </a:gdLst>
                <a:ahLst/>
                <a:cxnLst>
                  <a:cxn ang="T4">
                    <a:pos x="T0" y="T1"/>
                  </a:cxn>
                  <a:cxn ang="T5">
                    <a:pos x="T2" y="T3"/>
                  </a:cxn>
                </a:cxnLst>
                <a:rect l="T6" t="T7" r="T8" b="T9"/>
                <a:pathLst>
                  <a:path w="768" h="258">
                    <a:moveTo>
                      <a:pt x="0" y="258"/>
                    </a:moveTo>
                    <a:lnTo>
                      <a:pt x="768"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6545" name="Freeform 25"/>
              <p:cNvSpPr/>
              <p:nvPr/>
            </p:nvSpPr>
            <p:spPr bwMode="auto">
              <a:xfrm>
                <a:off x="2832" y="3168"/>
                <a:ext cx="771" cy="1008"/>
              </a:xfrm>
              <a:custGeom>
                <a:avLst/>
                <a:gdLst>
                  <a:gd name="T0" fmla="*/ 771 w 771"/>
                  <a:gd name="T1" fmla="*/ 1008 h 1008"/>
                  <a:gd name="T2" fmla="*/ 0 w 771"/>
                  <a:gd name="T3" fmla="*/ 0 h 1008"/>
                  <a:gd name="T4" fmla="*/ 0 60000 65536"/>
                  <a:gd name="T5" fmla="*/ 0 60000 65536"/>
                  <a:gd name="T6" fmla="*/ 0 w 771"/>
                  <a:gd name="T7" fmla="*/ 0 h 1008"/>
                  <a:gd name="T8" fmla="*/ 771 w 771"/>
                  <a:gd name="T9" fmla="*/ 1008 h 1008"/>
                </a:gdLst>
                <a:ahLst/>
                <a:cxnLst>
                  <a:cxn ang="T4">
                    <a:pos x="T0" y="T1"/>
                  </a:cxn>
                  <a:cxn ang="T5">
                    <a:pos x="T2" y="T3"/>
                  </a:cxn>
                </a:cxnLst>
                <a:rect l="T6" t="T7" r="T8" b="T9"/>
                <a:pathLst>
                  <a:path w="771" h="1008">
                    <a:moveTo>
                      <a:pt x="771" y="1008"/>
                    </a:moveTo>
                    <a:lnTo>
                      <a:pt x="0"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6546" name="Text Box 26"/>
              <p:cNvSpPr txBox="1">
                <a:spLocks noChangeArrowheads="1"/>
              </p:cNvSpPr>
              <p:nvPr/>
            </p:nvSpPr>
            <p:spPr bwMode="auto">
              <a:xfrm>
                <a:off x="3014" y="960"/>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sz="2000"/>
                  <a:t>入口1</a:t>
                </a:r>
                <a:endParaRPr lang="zh-CN" altLang="en-US" sz="2000"/>
              </a:p>
            </p:txBody>
          </p:sp>
          <p:sp>
            <p:nvSpPr>
              <p:cNvPr id="106547" name="Text Box 27"/>
              <p:cNvSpPr txBox="1">
                <a:spLocks noChangeArrowheads="1"/>
              </p:cNvSpPr>
              <p:nvPr/>
            </p:nvSpPr>
            <p:spPr bwMode="auto">
              <a:xfrm>
                <a:off x="3024" y="2534"/>
                <a:ext cx="5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sz="2000"/>
                  <a:t>入口2</a:t>
                </a:r>
                <a:endParaRPr lang="zh-CN" altLang="en-US" sz="2000"/>
              </a:p>
            </p:txBody>
          </p:sp>
        </p:grpSp>
        <p:sp>
          <p:nvSpPr>
            <p:cNvPr id="106526" name="Text Box 28"/>
            <p:cNvSpPr txBox="1">
              <a:spLocks noChangeArrowheads="1"/>
            </p:cNvSpPr>
            <p:nvPr/>
          </p:nvSpPr>
          <p:spPr bwMode="auto">
            <a:xfrm>
              <a:off x="4368" y="21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t>1</a:t>
              </a:r>
              <a:endParaRPr lang="zh-CN" altLang="en-US"/>
            </a:p>
          </p:txBody>
        </p:sp>
        <p:sp>
          <p:nvSpPr>
            <p:cNvPr id="106527" name="Text Box 29"/>
            <p:cNvSpPr txBox="1">
              <a:spLocks noChangeArrowheads="1"/>
            </p:cNvSpPr>
            <p:nvPr/>
          </p:nvSpPr>
          <p:spPr bwMode="auto">
            <a:xfrm>
              <a:off x="4368" y="381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t>2</a:t>
              </a:r>
              <a:endParaRPr lang="zh-CN" altLang="en-US"/>
            </a:p>
          </p:txBody>
        </p:sp>
      </p:grpSp>
      <p:sp>
        <p:nvSpPr>
          <p:cNvPr id="251935" name="Line 31"/>
          <p:cNvSpPr>
            <a:spLocks noChangeShapeType="1"/>
          </p:cNvSpPr>
          <p:nvPr/>
        </p:nvSpPr>
        <p:spPr bwMode="auto">
          <a:xfrm flipV="1">
            <a:off x="4302125" y="1277938"/>
            <a:ext cx="1219200" cy="1295400"/>
          </a:xfrm>
          <a:prstGeom prst="line">
            <a:avLst/>
          </a:prstGeom>
          <a:noFill/>
          <a:ln w="38100">
            <a:solidFill>
              <a:srgbClr val="FF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1936" name="Line 32"/>
          <p:cNvSpPr>
            <a:spLocks noChangeShapeType="1"/>
          </p:cNvSpPr>
          <p:nvPr/>
        </p:nvSpPr>
        <p:spPr bwMode="auto">
          <a:xfrm flipH="1" flipV="1">
            <a:off x="4302125" y="3030538"/>
            <a:ext cx="1219200" cy="609600"/>
          </a:xfrm>
          <a:prstGeom prst="line">
            <a:avLst/>
          </a:prstGeom>
          <a:noFill/>
          <a:ln w="38100">
            <a:solidFill>
              <a:srgbClr val="FF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1937" name="Freeform 33"/>
          <p:cNvSpPr/>
          <p:nvPr/>
        </p:nvSpPr>
        <p:spPr bwMode="auto">
          <a:xfrm>
            <a:off x="4302125" y="3868738"/>
            <a:ext cx="1219200" cy="409575"/>
          </a:xfrm>
          <a:custGeom>
            <a:avLst/>
            <a:gdLst>
              <a:gd name="T0" fmla="*/ 0 w 768"/>
              <a:gd name="T1" fmla="*/ 2147483647 h 258"/>
              <a:gd name="T2" fmla="*/ 2147483647 w 768"/>
              <a:gd name="T3" fmla="*/ 0 h 258"/>
              <a:gd name="T4" fmla="*/ 0 60000 65536"/>
              <a:gd name="T5" fmla="*/ 0 60000 65536"/>
              <a:gd name="T6" fmla="*/ 0 w 768"/>
              <a:gd name="T7" fmla="*/ 0 h 258"/>
              <a:gd name="T8" fmla="*/ 768 w 768"/>
              <a:gd name="T9" fmla="*/ 258 h 258"/>
            </a:gdLst>
            <a:ahLst/>
            <a:cxnLst>
              <a:cxn ang="T4">
                <a:pos x="T0" y="T1"/>
              </a:cxn>
              <a:cxn ang="T5">
                <a:pos x="T2" y="T3"/>
              </a:cxn>
            </a:cxnLst>
            <a:rect l="T6" t="T7" r="T8" b="T9"/>
            <a:pathLst>
              <a:path w="768" h="258">
                <a:moveTo>
                  <a:pt x="0" y="258"/>
                </a:moveTo>
                <a:lnTo>
                  <a:pt x="768" y="0"/>
                </a:lnTo>
              </a:path>
            </a:pathLst>
          </a:custGeom>
          <a:noFill/>
          <a:ln w="38100">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1938" name="Freeform 34"/>
          <p:cNvSpPr/>
          <p:nvPr/>
        </p:nvSpPr>
        <p:spPr bwMode="auto">
          <a:xfrm>
            <a:off x="4302125" y="4630738"/>
            <a:ext cx="1223963" cy="1600200"/>
          </a:xfrm>
          <a:custGeom>
            <a:avLst/>
            <a:gdLst>
              <a:gd name="T0" fmla="*/ 2147483647 w 771"/>
              <a:gd name="T1" fmla="*/ 2147483647 h 1008"/>
              <a:gd name="T2" fmla="*/ 0 w 771"/>
              <a:gd name="T3" fmla="*/ 0 h 1008"/>
              <a:gd name="T4" fmla="*/ 0 60000 65536"/>
              <a:gd name="T5" fmla="*/ 0 60000 65536"/>
              <a:gd name="T6" fmla="*/ 0 w 771"/>
              <a:gd name="T7" fmla="*/ 0 h 1008"/>
              <a:gd name="T8" fmla="*/ 771 w 771"/>
              <a:gd name="T9" fmla="*/ 1008 h 1008"/>
            </a:gdLst>
            <a:ahLst/>
            <a:cxnLst>
              <a:cxn ang="T4">
                <a:pos x="T0" y="T1"/>
              </a:cxn>
              <a:cxn ang="T5">
                <a:pos x="T2" y="T3"/>
              </a:cxn>
            </a:cxnLst>
            <a:rect l="T6" t="T7" r="T8" b="T9"/>
            <a:pathLst>
              <a:path w="771" h="1008">
                <a:moveTo>
                  <a:pt x="771" y="1008"/>
                </a:moveTo>
                <a:lnTo>
                  <a:pt x="0" y="0"/>
                </a:lnTo>
              </a:path>
            </a:pathLst>
          </a:custGeom>
          <a:noFill/>
          <a:ln w="38100">
            <a:solidFill>
              <a:srgbClr val="FF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1939" name="Text Box 35"/>
          <p:cNvSpPr txBox="1">
            <a:spLocks noChangeArrowheads="1"/>
          </p:cNvSpPr>
          <p:nvPr/>
        </p:nvSpPr>
        <p:spPr bwMode="auto">
          <a:xfrm>
            <a:off x="3060700" y="1841500"/>
            <a:ext cx="6111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sz="2800">
                <a:solidFill>
                  <a:srgbClr val="FF0000"/>
                </a:solidFill>
              </a:rPr>
              <a:t>…</a:t>
            </a:r>
            <a:endParaRPr lang="zh-CN" altLang="en-US" sz="2800">
              <a:solidFill>
                <a:srgbClr val="FF0000"/>
              </a:solidFill>
            </a:endParaRPr>
          </a:p>
        </p:txBody>
      </p:sp>
      <p:sp>
        <p:nvSpPr>
          <p:cNvPr id="251940" name="Text Box 36"/>
          <p:cNvSpPr txBox="1">
            <a:spLocks noChangeArrowheads="1"/>
          </p:cNvSpPr>
          <p:nvPr/>
        </p:nvSpPr>
        <p:spPr bwMode="auto">
          <a:xfrm>
            <a:off x="1787525" y="242093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en-US" altLang="zh-CN" i="1">
                <a:solidFill>
                  <a:srgbClr val="FF0000"/>
                </a:solidFill>
              </a:rPr>
              <a:t>K</a:t>
            </a:r>
            <a:endParaRPr lang="en-US" altLang="zh-CN" i="1">
              <a:solidFill>
                <a:srgbClr val="FF0000"/>
              </a:solidFill>
            </a:endParaRPr>
          </a:p>
        </p:txBody>
      </p:sp>
      <p:sp>
        <p:nvSpPr>
          <p:cNvPr id="251941" name="Text Box 37"/>
          <p:cNvSpPr txBox="1">
            <a:spLocks noChangeArrowheads="1"/>
          </p:cNvSpPr>
          <p:nvPr/>
        </p:nvSpPr>
        <p:spPr bwMode="auto">
          <a:xfrm>
            <a:off x="1619250" y="2843213"/>
            <a:ext cx="712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en-US" altLang="zh-CN" i="1">
                <a:solidFill>
                  <a:srgbClr val="FF0000"/>
                </a:solidFill>
              </a:rPr>
              <a:t>K</a:t>
            </a:r>
            <a:r>
              <a:rPr lang="en-US" altLang="zh-CN">
                <a:solidFill>
                  <a:srgbClr val="FF0000"/>
                </a:solidFill>
              </a:rPr>
              <a:t>+1</a:t>
            </a:r>
            <a:endParaRPr lang="en-US" altLang="zh-CN">
              <a:solidFill>
                <a:srgbClr val="FF0000"/>
              </a:solidFill>
            </a:endParaRPr>
          </a:p>
        </p:txBody>
      </p:sp>
      <p:sp>
        <p:nvSpPr>
          <p:cNvPr id="251942" name="Text Box 38"/>
          <p:cNvSpPr txBox="1">
            <a:spLocks noChangeArrowheads="1"/>
          </p:cNvSpPr>
          <p:nvPr/>
        </p:nvSpPr>
        <p:spPr bwMode="auto">
          <a:xfrm>
            <a:off x="1787525" y="402113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en-US" altLang="zh-CN" i="1">
                <a:solidFill>
                  <a:srgbClr val="FF0000"/>
                </a:solidFill>
              </a:rPr>
              <a:t>Q</a:t>
            </a:r>
            <a:endParaRPr lang="zh-CN" altLang="en-US" i="1">
              <a:solidFill>
                <a:srgbClr val="FF0000"/>
              </a:solidFill>
            </a:endParaRPr>
          </a:p>
        </p:txBody>
      </p:sp>
      <p:sp>
        <p:nvSpPr>
          <p:cNvPr id="251943" name="Text Box 39"/>
          <p:cNvSpPr txBox="1">
            <a:spLocks noChangeArrowheads="1"/>
          </p:cNvSpPr>
          <p:nvPr/>
        </p:nvSpPr>
        <p:spPr bwMode="auto">
          <a:xfrm>
            <a:off x="1619250" y="4478338"/>
            <a:ext cx="73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en-US" altLang="zh-CN" i="1">
                <a:solidFill>
                  <a:srgbClr val="FF0000"/>
                </a:solidFill>
              </a:rPr>
              <a:t>Q</a:t>
            </a:r>
            <a:r>
              <a:rPr lang="en-US" altLang="zh-CN">
                <a:solidFill>
                  <a:srgbClr val="FF0000"/>
                </a:solidFill>
              </a:rPr>
              <a:t>+1</a:t>
            </a:r>
            <a:endParaRPr lang="zh-CN" altLang="en-US">
              <a:solidFill>
                <a:srgbClr val="FF0000"/>
              </a:solidFill>
            </a:endParaRPr>
          </a:p>
        </p:txBody>
      </p:sp>
      <p:sp>
        <p:nvSpPr>
          <p:cNvPr id="251944" name="Text Box 40"/>
          <p:cNvSpPr txBox="1">
            <a:spLocks noChangeArrowheads="1"/>
          </p:cNvSpPr>
          <p:nvPr/>
        </p:nvSpPr>
        <p:spPr bwMode="auto">
          <a:xfrm>
            <a:off x="3082925" y="3421063"/>
            <a:ext cx="6111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sz="2800">
                <a:solidFill>
                  <a:srgbClr val="FF0000"/>
                </a:solidFill>
              </a:rPr>
              <a:t>…</a:t>
            </a:r>
            <a:endParaRPr lang="zh-CN" altLang="en-US" sz="2800">
              <a:solidFill>
                <a:srgbClr val="FF0000"/>
              </a:solidFill>
            </a:endParaRPr>
          </a:p>
        </p:txBody>
      </p:sp>
      <p:sp>
        <p:nvSpPr>
          <p:cNvPr id="251945" name="Text Box 41"/>
          <p:cNvSpPr txBox="1">
            <a:spLocks noChangeArrowheads="1"/>
          </p:cNvSpPr>
          <p:nvPr/>
        </p:nvSpPr>
        <p:spPr bwMode="auto">
          <a:xfrm>
            <a:off x="3082925" y="5402263"/>
            <a:ext cx="6111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sz="2800">
                <a:solidFill>
                  <a:srgbClr val="FF0000"/>
                </a:solidFill>
              </a:rPr>
              <a:t>…</a:t>
            </a:r>
            <a:endParaRPr lang="zh-CN" altLang="en-US" sz="2800">
              <a:solidFill>
                <a:srgbClr val="FF0000"/>
              </a:solidFill>
            </a:endParaRPr>
          </a:p>
        </p:txBody>
      </p:sp>
      <p:grpSp>
        <p:nvGrpSpPr>
          <p:cNvPr id="6" name="Group 42"/>
          <p:cNvGrpSpPr/>
          <p:nvPr/>
        </p:nvGrpSpPr>
        <p:grpSpPr bwMode="auto">
          <a:xfrm>
            <a:off x="5530850" y="1287463"/>
            <a:ext cx="1981200" cy="2362200"/>
            <a:chOff x="3600" y="1056"/>
            <a:chExt cx="1248" cy="1488"/>
          </a:xfrm>
        </p:grpSpPr>
        <p:sp>
          <p:nvSpPr>
            <p:cNvPr id="106520" name="Rectangle 43"/>
            <p:cNvSpPr>
              <a:spLocks noChangeArrowheads="1"/>
            </p:cNvSpPr>
            <p:nvPr/>
          </p:nvSpPr>
          <p:spPr bwMode="auto">
            <a:xfrm>
              <a:off x="3600" y="1056"/>
              <a:ext cx="1248" cy="14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nvGrpSpPr>
            <p:cNvPr id="106521" name="Group 44"/>
            <p:cNvGrpSpPr/>
            <p:nvPr/>
          </p:nvGrpSpPr>
          <p:grpSpPr bwMode="auto">
            <a:xfrm>
              <a:off x="3600" y="1056"/>
              <a:ext cx="1248" cy="1488"/>
              <a:chOff x="3600" y="1056"/>
              <a:chExt cx="1248" cy="1488"/>
            </a:xfrm>
          </p:grpSpPr>
          <p:sp>
            <p:nvSpPr>
              <p:cNvPr id="106523" name="Text Box 45"/>
              <p:cNvSpPr txBox="1">
                <a:spLocks noChangeArrowheads="1"/>
              </p:cNvSpPr>
              <p:nvPr/>
            </p:nvSpPr>
            <p:spPr bwMode="auto">
              <a:xfrm>
                <a:off x="4038" y="1200"/>
                <a:ext cx="346" cy="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solidFill>
                      <a:srgbClr val="FF0000"/>
                    </a:solidFill>
                  </a:rPr>
                  <a:t>中断服务程序</a:t>
                </a:r>
                <a:endParaRPr lang="zh-CN" altLang="en-US">
                  <a:solidFill>
                    <a:srgbClr val="FF0000"/>
                  </a:solidFill>
                </a:endParaRPr>
              </a:p>
            </p:txBody>
          </p:sp>
          <p:sp>
            <p:nvSpPr>
              <p:cNvPr id="106524" name="Rectangle 46"/>
              <p:cNvSpPr>
                <a:spLocks noChangeArrowheads="1"/>
              </p:cNvSpPr>
              <p:nvPr/>
            </p:nvSpPr>
            <p:spPr bwMode="auto">
              <a:xfrm>
                <a:off x="3600" y="1056"/>
                <a:ext cx="1248" cy="1488"/>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sp>
          <p:nvSpPr>
            <p:cNvPr id="106522" name="Text Box 47"/>
            <p:cNvSpPr txBox="1">
              <a:spLocks noChangeArrowheads="1"/>
            </p:cNvSpPr>
            <p:nvPr/>
          </p:nvSpPr>
          <p:spPr bwMode="auto">
            <a:xfrm>
              <a:off x="4368" y="21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solidFill>
                    <a:srgbClr val="FF0000"/>
                  </a:solidFill>
                </a:rPr>
                <a:t>1</a:t>
              </a:r>
              <a:endParaRPr lang="zh-CN" altLang="en-US">
                <a:solidFill>
                  <a:srgbClr val="FF0000"/>
                </a:solidFill>
              </a:endParaRPr>
            </a:p>
          </p:txBody>
        </p:sp>
      </p:grpSp>
      <p:grpSp>
        <p:nvGrpSpPr>
          <p:cNvPr id="8" name="Group 48"/>
          <p:cNvGrpSpPr/>
          <p:nvPr/>
        </p:nvGrpSpPr>
        <p:grpSpPr bwMode="auto">
          <a:xfrm>
            <a:off x="5530850" y="3879850"/>
            <a:ext cx="1952625" cy="2336800"/>
            <a:chOff x="3600" y="2688"/>
            <a:chExt cx="1248" cy="1488"/>
          </a:xfrm>
        </p:grpSpPr>
        <p:sp>
          <p:nvSpPr>
            <p:cNvPr id="106515" name="Rectangle 49"/>
            <p:cNvSpPr>
              <a:spLocks noChangeArrowheads="1"/>
            </p:cNvSpPr>
            <p:nvPr/>
          </p:nvSpPr>
          <p:spPr bwMode="auto">
            <a:xfrm>
              <a:off x="3600" y="2688"/>
              <a:ext cx="1248" cy="148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nvGrpSpPr>
            <p:cNvPr id="106516" name="Group 50"/>
            <p:cNvGrpSpPr/>
            <p:nvPr/>
          </p:nvGrpSpPr>
          <p:grpSpPr bwMode="auto">
            <a:xfrm>
              <a:off x="3600" y="2688"/>
              <a:ext cx="1248" cy="1488"/>
              <a:chOff x="3600" y="2688"/>
              <a:chExt cx="1248" cy="1488"/>
            </a:xfrm>
          </p:grpSpPr>
          <p:sp>
            <p:nvSpPr>
              <p:cNvPr id="106518" name="Text Box 51"/>
              <p:cNvSpPr txBox="1">
                <a:spLocks noChangeArrowheads="1"/>
              </p:cNvSpPr>
              <p:nvPr/>
            </p:nvSpPr>
            <p:spPr bwMode="auto">
              <a:xfrm>
                <a:off x="4033" y="2832"/>
                <a:ext cx="351" cy="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solidFill>
                      <a:srgbClr val="FF0000"/>
                    </a:solidFill>
                  </a:rPr>
                  <a:t>中断服务程序</a:t>
                </a:r>
                <a:endParaRPr lang="zh-CN" altLang="en-US">
                  <a:solidFill>
                    <a:srgbClr val="FF0000"/>
                  </a:solidFill>
                </a:endParaRPr>
              </a:p>
            </p:txBody>
          </p:sp>
          <p:sp>
            <p:nvSpPr>
              <p:cNvPr id="106519" name="Rectangle 52"/>
              <p:cNvSpPr>
                <a:spLocks noChangeArrowheads="1"/>
              </p:cNvSpPr>
              <p:nvPr/>
            </p:nvSpPr>
            <p:spPr bwMode="auto">
              <a:xfrm>
                <a:off x="3600" y="2688"/>
                <a:ext cx="1248" cy="1488"/>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rgbClr val="000099"/>
                  </a:buClr>
                  <a:buSzPct val="85000"/>
                  <a:buFont typeface="Wingdings" panose="05000000000000000000" pitchFamily="2" charset="2"/>
                  <a:buNone/>
                </a:pPr>
                <a:endParaRPr lang="zh-CN" altLang="en-US"/>
              </a:p>
            </p:txBody>
          </p:sp>
        </p:grpSp>
        <p:sp>
          <p:nvSpPr>
            <p:cNvPr id="106517" name="Text Box 53"/>
            <p:cNvSpPr txBox="1">
              <a:spLocks noChangeArrowheads="1"/>
            </p:cNvSpPr>
            <p:nvPr/>
          </p:nvSpPr>
          <p:spPr bwMode="auto">
            <a:xfrm>
              <a:off x="4368" y="3818"/>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35000"/>
                </a:spcBef>
                <a:buClr>
                  <a:srgbClr val="000099"/>
                </a:buClr>
                <a:buSzPct val="85000"/>
                <a:buFont typeface="Wingdings" panose="05000000000000000000" pitchFamily="2" charset="2"/>
                <a:buNone/>
              </a:pPr>
              <a:r>
                <a:rPr lang="zh-CN" altLang="en-US">
                  <a:solidFill>
                    <a:srgbClr val="FF0000"/>
                  </a:solidFill>
                </a:rPr>
                <a:t>2</a:t>
              </a:r>
              <a:endParaRPr lang="zh-CN" altLang="en-US">
                <a:solidFill>
                  <a:srgbClr val="FF0000"/>
                </a:solidFill>
              </a:endParaRPr>
            </a:p>
          </p:txBody>
        </p:sp>
      </p:grpSp>
      <p:sp>
        <p:nvSpPr>
          <p:cNvPr id="106512" name="标题 54"/>
          <p:cNvSpPr>
            <a:spLocks noGrp="1"/>
          </p:cNvSpPr>
          <p:nvPr>
            <p:ph type="title" idx="4294967295"/>
          </p:nvPr>
        </p:nvSpPr>
        <p:spPr>
          <a:xfrm>
            <a:off x="323850" y="188913"/>
            <a:ext cx="5184775" cy="762000"/>
          </a:xfrm>
        </p:spPr>
        <p:txBody>
          <a:bodyPr/>
          <a:lstStyle/>
          <a:p>
            <a:pPr algn="l"/>
            <a:r>
              <a:rPr lang="zh-CN" altLang="en-US" b="1">
                <a:solidFill>
                  <a:srgbClr val="C00000"/>
                </a:solidFill>
                <a:latin typeface="微软雅黑 Light" panose="020B0502040204020203" pitchFamily="34" charset="-122"/>
                <a:ea typeface="微软雅黑 Light" panose="020B0502040204020203" pitchFamily="34" charset="-122"/>
              </a:rPr>
              <a:t>中断过程的示意图</a:t>
            </a:r>
            <a:endParaRPr lang="zh-CN" altLang="en-US" b="1">
              <a:solidFill>
                <a:srgbClr val="C00000"/>
              </a:solidFill>
              <a:latin typeface="微软雅黑 Light" panose="020B0502040204020203" pitchFamily="34" charset="-122"/>
              <a:ea typeface="微软雅黑 Light" panose="020B0502040204020203" pitchFamily="34" charset="-122"/>
            </a:endParaRPr>
          </a:p>
        </p:txBody>
      </p:sp>
      <p:sp>
        <p:nvSpPr>
          <p:cNvPr id="106513"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51939"/>
                                        </p:tgtEl>
                                        <p:attrNameLst>
                                          <p:attrName>style.visibility</p:attrName>
                                        </p:attrNameLst>
                                      </p:cBhvr>
                                      <p:to>
                                        <p:strVal val="visible"/>
                                      </p:to>
                                    </p:set>
                                    <p:animEffect transition="in" filter="strips(downLeft)">
                                      <p:cBhvr>
                                        <p:cTn id="12" dur="500"/>
                                        <p:tgtEl>
                                          <p:spTgt spid="2519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1940"/>
                                        </p:tgtEl>
                                        <p:attrNameLst>
                                          <p:attrName>style.visibility</p:attrName>
                                        </p:attrNameLst>
                                      </p:cBhvr>
                                      <p:to>
                                        <p:strVal val="visible"/>
                                      </p:to>
                                    </p:set>
                                    <p:animEffect transition="in" filter="blinds(horizontal)">
                                      <p:cBhvr>
                                        <p:cTn id="17" dur="500"/>
                                        <p:tgtEl>
                                          <p:spTgt spid="25194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251935"/>
                                        </p:tgtEl>
                                        <p:attrNameLst>
                                          <p:attrName>style.visibility</p:attrName>
                                        </p:attrNameLst>
                                      </p:cBhvr>
                                      <p:to>
                                        <p:strVal val="visible"/>
                                      </p:to>
                                    </p:set>
                                    <p:animEffect transition="in" filter="strips(upRight)">
                                      <p:cBhvr>
                                        <p:cTn id="22" dur="500"/>
                                        <p:tgtEl>
                                          <p:spTgt spid="25193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trips(downRigh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251936"/>
                                        </p:tgtEl>
                                        <p:attrNameLst>
                                          <p:attrName>style.visibility</p:attrName>
                                        </p:attrNameLst>
                                      </p:cBhvr>
                                      <p:to>
                                        <p:strVal val="visible"/>
                                      </p:to>
                                    </p:set>
                                    <p:animEffect transition="in" filter="strips(downLeft)">
                                      <p:cBhvr>
                                        <p:cTn id="32" dur="500"/>
                                        <p:tgtEl>
                                          <p:spTgt spid="2519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1941"/>
                                        </p:tgtEl>
                                        <p:attrNameLst>
                                          <p:attrName>style.visibility</p:attrName>
                                        </p:attrNameLst>
                                      </p:cBhvr>
                                      <p:to>
                                        <p:strVal val="visible"/>
                                      </p:to>
                                    </p:set>
                                    <p:animEffect transition="in" filter="blinds(horizontal)">
                                      <p:cBhvr>
                                        <p:cTn id="37" dur="500"/>
                                        <p:tgtEl>
                                          <p:spTgt spid="25194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251944"/>
                                        </p:tgtEl>
                                        <p:attrNameLst>
                                          <p:attrName>style.visibility</p:attrName>
                                        </p:attrNameLst>
                                      </p:cBhvr>
                                      <p:to>
                                        <p:strVal val="visible"/>
                                      </p:to>
                                    </p:set>
                                    <p:animEffect transition="in" filter="strips(downLeft)">
                                      <p:cBhvr>
                                        <p:cTn id="42" dur="500"/>
                                        <p:tgtEl>
                                          <p:spTgt spid="2519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1942"/>
                                        </p:tgtEl>
                                        <p:attrNameLst>
                                          <p:attrName>style.visibility</p:attrName>
                                        </p:attrNameLst>
                                      </p:cBhvr>
                                      <p:to>
                                        <p:strVal val="visible"/>
                                      </p:to>
                                    </p:set>
                                    <p:animEffect transition="in" filter="blinds(horizontal)">
                                      <p:cBhvr>
                                        <p:cTn id="47" dur="500"/>
                                        <p:tgtEl>
                                          <p:spTgt spid="25194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251937"/>
                                        </p:tgtEl>
                                        <p:attrNameLst>
                                          <p:attrName>style.visibility</p:attrName>
                                        </p:attrNameLst>
                                      </p:cBhvr>
                                      <p:to>
                                        <p:strVal val="visible"/>
                                      </p:to>
                                    </p:set>
                                    <p:animEffect transition="in" filter="strips(upRight)">
                                      <p:cBhvr>
                                        <p:cTn id="52" dur="500"/>
                                        <p:tgtEl>
                                          <p:spTgt spid="251937"/>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trips(downRigh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251938"/>
                                        </p:tgtEl>
                                        <p:attrNameLst>
                                          <p:attrName>style.visibility</p:attrName>
                                        </p:attrNameLst>
                                      </p:cBhvr>
                                      <p:to>
                                        <p:strVal val="visible"/>
                                      </p:to>
                                    </p:set>
                                    <p:animEffect transition="in" filter="strips(upLeft)">
                                      <p:cBhvr>
                                        <p:cTn id="62" dur="500"/>
                                        <p:tgtEl>
                                          <p:spTgt spid="25193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51943"/>
                                        </p:tgtEl>
                                        <p:attrNameLst>
                                          <p:attrName>style.visibility</p:attrName>
                                        </p:attrNameLst>
                                      </p:cBhvr>
                                      <p:to>
                                        <p:strVal val="visible"/>
                                      </p:to>
                                    </p:set>
                                    <p:animEffect transition="in" filter="blinds(horizontal)">
                                      <p:cBhvr>
                                        <p:cTn id="67" dur="500"/>
                                        <p:tgtEl>
                                          <p:spTgt spid="251943"/>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251945"/>
                                        </p:tgtEl>
                                        <p:attrNameLst>
                                          <p:attrName>style.visibility</p:attrName>
                                        </p:attrNameLst>
                                      </p:cBhvr>
                                      <p:to>
                                        <p:strVal val="visible"/>
                                      </p:to>
                                    </p:set>
                                    <p:animEffect transition="in" filter="strips(downLeft)">
                                      <p:cBhvr>
                                        <p:cTn id="72" dur="500"/>
                                        <p:tgtEl>
                                          <p:spTgt spid="251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39" grpId="0" autoUpdateAnimBg="0"/>
      <p:bldP spid="251940" grpId="0" autoUpdateAnimBg="0"/>
      <p:bldP spid="251941" grpId="0" autoUpdateAnimBg="0"/>
      <p:bldP spid="251942" grpId="0" autoUpdateAnimBg="0"/>
      <p:bldP spid="251943" grpId="0" autoUpdateAnimBg="0"/>
      <p:bldP spid="251944" grpId="0" autoUpdateAnimBg="0"/>
      <p:bldP spid="25194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250825" y="188913"/>
            <a:ext cx="7129463" cy="620712"/>
          </a:xfrm>
        </p:spPr>
        <p:txBody>
          <a:bodyPr/>
          <a:lstStyle/>
          <a:p>
            <a:pPr algn="l" eaLnBrk="1" hangingPunct="1"/>
            <a:r>
              <a:rPr kumimoji="1" lang="en-US" altLang="zh-CN" b="1">
                <a:solidFill>
                  <a:srgbClr val="C00000"/>
                </a:solidFill>
                <a:latin typeface="微软雅黑 Light" panose="020B0502040204020203" pitchFamily="34" charset="-122"/>
                <a:ea typeface="微软雅黑 Light" panose="020B0502040204020203" pitchFamily="34" charset="-122"/>
              </a:rPr>
              <a:t>5.5.2  I/O</a:t>
            </a:r>
            <a:r>
              <a:rPr kumimoji="1" lang="zh-CN" altLang="en-US" b="1">
                <a:solidFill>
                  <a:srgbClr val="C00000"/>
                </a:solidFill>
                <a:latin typeface="微软雅黑 Light" panose="020B0502040204020203" pitchFamily="34" charset="-122"/>
                <a:ea typeface="微软雅黑 Light" panose="020B0502040204020203" pitchFamily="34" charset="-122"/>
              </a:rPr>
              <a:t>中断的产生</a:t>
            </a:r>
            <a:endParaRPr kumimoji="1" lang="zh-CN" altLang="en-US" b="1">
              <a:solidFill>
                <a:srgbClr val="C00000"/>
              </a:solidFill>
              <a:latin typeface="微软雅黑 Light" panose="020B0502040204020203" pitchFamily="34" charset="-122"/>
              <a:ea typeface="微软雅黑 Light" panose="020B0502040204020203" pitchFamily="34" charset="-122"/>
            </a:endParaRPr>
          </a:p>
        </p:txBody>
      </p:sp>
      <p:sp>
        <p:nvSpPr>
          <p:cNvPr id="136" name="Text Box 3"/>
          <p:cNvSpPr txBox="1">
            <a:spLocks noChangeArrowheads="1"/>
          </p:cNvSpPr>
          <p:nvPr/>
        </p:nvSpPr>
        <p:spPr bwMode="auto">
          <a:xfrm>
            <a:off x="1143000" y="9906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以打印机为例</a:t>
            </a:r>
            <a:endParaRPr lang="zh-CN" altLang="en-US" sz="2800">
              <a:latin typeface="Times New Roman" panose="02020603050405020304" pitchFamily="18" charset="0"/>
            </a:endParaRPr>
          </a:p>
        </p:txBody>
      </p:sp>
      <p:grpSp>
        <p:nvGrpSpPr>
          <p:cNvPr id="2" name="Group 87"/>
          <p:cNvGrpSpPr/>
          <p:nvPr/>
        </p:nvGrpSpPr>
        <p:grpSpPr bwMode="auto">
          <a:xfrm>
            <a:off x="457200" y="4624388"/>
            <a:ext cx="7848600" cy="2163762"/>
            <a:chOff x="288" y="2913"/>
            <a:chExt cx="4944" cy="1363"/>
          </a:xfrm>
        </p:grpSpPr>
        <p:sp>
          <p:nvSpPr>
            <p:cNvPr id="107586" name="Line 5"/>
            <p:cNvSpPr>
              <a:spLocks noChangeShapeType="1"/>
            </p:cNvSpPr>
            <p:nvPr/>
          </p:nvSpPr>
          <p:spPr bwMode="auto">
            <a:xfrm>
              <a:off x="576" y="3777"/>
              <a:ext cx="96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87" name="Line 6"/>
            <p:cNvSpPr>
              <a:spLocks noChangeShapeType="1"/>
            </p:cNvSpPr>
            <p:nvPr/>
          </p:nvSpPr>
          <p:spPr bwMode="auto">
            <a:xfrm rot="10800000">
              <a:off x="1536" y="2913"/>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88" name="Line 7"/>
            <p:cNvSpPr>
              <a:spLocks noChangeShapeType="1"/>
            </p:cNvSpPr>
            <p:nvPr/>
          </p:nvSpPr>
          <p:spPr bwMode="auto">
            <a:xfrm>
              <a:off x="1536" y="2913"/>
              <a:ext cx="127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89" name="Line 8"/>
            <p:cNvSpPr>
              <a:spLocks noChangeShapeType="1"/>
            </p:cNvSpPr>
            <p:nvPr/>
          </p:nvSpPr>
          <p:spPr bwMode="auto">
            <a:xfrm>
              <a:off x="2820" y="2913"/>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0" name="Line 9"/>
            <p:cNvSpPr>
              <a:spLocks noChangeShapeType="1"/>
            </p:cNvSpPr>
            <p:nvPr/>
          </p:nvSpPr>
          <p:spPr bwMode="auto">
            <a:xfrm rot="10800000">
              <a:off x="3168" y="2913"/>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1" name="Freeform 10"/>
            <p:cNvSpPr/>
            <p:nvPr/>
          </p:nvSpPr>
          <p:spPr bwMode="auto">
            <a:xfrm>
              <a:off x="2823" y="3768"/>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92" name="Line 11"/>
            <p:cNvSpPr>
              <a:spLocks noChangeShapeType="1"/>
            </p:cNvSpPr>
            <p:nvPr/>
          </p:nvSpPr>
          <p:spPr bwMode="auto">
            <a:xfrm>
              <a:off x="3168" y="2913"/>
              <a:ext cx="115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93" name="Line 12"/>
            <p:cNvSpPr>
              <a:spLocks noChangeShapeType="1"/>
            </p:cNvSpPr>
            <p:nvPr/>
          </p:nvSpPr>
          <p:spPr bwMode="auto">
            <a:xfrm>
              <a:off x="4320" y="2913"/>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4" name="Line 13"/>
            <p:cNvSpPr>
              <a:spLocks noChangeShapeType="1"/>
            </p:cNvSpPr>
            <p:nvPr/>
          </p:nvSpPr>
          <p:spPr bwMode="auto">
            <a:xfrm rot="10800000">
              <a:off x="4668" y="2913"/>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95" name="Freeform 14"/>
            <p:cNvSpPr/>
            <p:nvPr/>
          </p:nvSpPr>
          <p:spPr bwMode="auto">
            <a:xfrm>
              <a:off x="4323" y="3768"/>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96" name="Line 15"/>
            <p:cNvSpPr>
              <a:spLocks noChangeShapeType="1"/>
            </p:cNvSpPr>
            <p:nvPr/>
          </p:nvSpPr>
          <p:spPr bwMode="auto">
            <a:xfrm>
              <a:off x="4656" y="2913"/>
              <a:ext cx="57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97" name="Text Box 16"/>
            <p:cNvSpPr txBox="1">
              <a:spLocks noChangeArrowheads="1"/>
            </p:cNvSpPr>
            <p:nvPr/>
          </p:nvSpPr>
          <p:spPr bwMode="auto">
            <a:xfrm>
              <a:off x="2524" y="2913"/>
              <a:ext cx="3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发中断请求</a:t>
              </a:r>
              <a:endParaRPr lang="zh-CN" altLang="en-US" sz="2000">
                <a:latin typeface="Times New Roman" panose="02020603050405020304" pitchFamily="18" charset="0"/>
              </a:endParaRPr>
            </a:p>
          </p:txBody>
        </p:sp>
        <p:sp>
          <p:nvSpPr>
            <p:cNvPr id="107598" name="Text Box 17"/>
            <p:cNvSpPr txBox="1">
              <a:spLocks noChangeArrowheads="1"/>
            </p:cNvSpPr>
            <p:nvPr/>
          </p:nvSpPr>
          <p:spPr bwMode="auto">
            <a:xfrm>
              <a:off x="839" y="3834"/>
              <a:ext cx="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空闲</a:t>
              </a:r>
              <a:endParaRPr lang="zh-CN" altLang="en-US" sz="2000">
                <a:latin typeface="Times New Roman" panose="02020603050405020304" pitchFamily="18" charset="0"/>
              </a:endParaRPr>
            </a:p>
          </p:txBody>
        </p:sp>
        <p:sp>
          <p:nvSpPr>
            <p:cNvPr id="107599" name="Text Box 18"/>
            <p:cNvSpPr txBox="1">
              <a:spLocks noChangeArrowheads="1"/>
            </p:cNvSpPr>
            <p:nvPr/>
          </p:nvSpPr>
          <p:spPr bwMode="auto">
            <a:xfrm>
              <a:off x="2774" y="3834"/>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接收</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数据</a:t>
              </a:r>
              <a:endParaRPr lang="zh-CN" altLang="en-US" sz="2000">
                <a:latin typeface="Times New Roman" panose="02020603050405020304" pitchFamily="18" charset="0"/>
              </a:endParaRPr>
            </a:p>
          </p:txBody>
        </p:sp>
        <p:sp>
          <p:nvSpPr>
            <p:cNvPr id="107600" name="Text Box 19"/>
            <p:cNvSpPr txBox="1">
              <a:spLocks noChangeArrowheads="1"/>
            </p:cNvSpPr>
            <p:nvPr/>
          </p:nvSpPr>
          <p:spPr bwMode="auto">
            <a:xfrm>
              <a:off x="4272" y="3834"/>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接收</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数据</a:t>
              </a:r>
              <a:endParaRPr lang="zh-CN" altLang="en-US" sz="2000">
                <a:latin typeface="Times New Roman" panose="02020603050405020304" pitchFamily="18" charset="0"/>
              </a:endParaRPr>
            </a:p>
          </p:txBody>
        </p:sp>
        <p:sp>
          <p:nvSpPr>
            <p:cNvPr id="107601" name="Text Box 20"/>
            <p:cNvSpPr txBox="1">
              <a:spLocks noChangeArrowheads="1"/>
            </p:cNvSpPr>
            <p:nvPr/>
          </p:nvSpPr>
          <p:spPr bwMode="auto">
            <a:xfrm>
              <a:off x="1766" y="2913"/>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a:t>
              </a:r>
              <a:endParaRPr lang="zh-CN" altLang="en-US" sz="2000">
                <a:latin typeface="Times New Roman" panose="02020603050405020304" pitchFamily="18" charset="0"/>
              </a:endParaRPr>
            </a:p>
          </p:txBody>
        </p:sp>
        <p:sp>
          <p:nvSpPr>
            <p:cNvPr id="107602" name="Text Box 21"/>
            <p:cNvSpPr txBox="1">
              <a:spLocks noChangeArrowheads="1"/>
            </p:cNvSpPr>
            <p:nvPr/>
          </p:nvSpPr>
          <p:spPr bwMode="auto">
            <a:xfrm>
              <a:off x="4012" y="2914"/>
              <a:ext cx="3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发中断请求</a:t>
              </a:r>
              <a:endParaRPr lang="zh-CN" altLang="en-US" sz="2000">
                <a:latin typeface="Times New Roman" panose="02020603050405020304" pitchFamily="18" charset="0"/>
              </a:endParaRPr>
            </a:p>
          </p:txBody>
        </p:sp>
        <p:sp>
          <p:nvSpPr>
            <p:cNvPr id="107603" name="Text Box 22"/>
            <p:cNvSpPr txBox="1">
              <a:spLocks noChangeArrowheads="1"/>
            </p:cNvSpPr>
            <p:nvPr/>
          </p:nvSpPr>
          <p:spPr bwMode="auto">
            <a:xfrm>
              <a:off x="3360" y="2913"/>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打印</a:t>
              </a:r>
              <a:endParaRPr lang="zh-CN" altLang="en-US" sz="2000">
                <a:latin typeface="Times New Roman" panose="02020603050405020304" pitchFamily="18" charset="0"/>
              </a:endParaRPr>
            </a:p>
          </p:txBody>
        </p:sp>
        <p:sp>
          <p:nvSpPr>
            <p:cNvPr id="107604" name="Text Box 23"/>
            <p:cNvSpPr txBox="1">
              <a:spLocks noChangeArrowheads="1"/>
            </p:cNvSpPr>
            <p:nvPr/>
          </p:nvSpPr>
          <p:spPr bwMode="auto">
            <a:xfrm>
              <a:off x="4794" y="2913"/>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打印</a:t>
              </a:r>
              <a:endParaRPr lang="zh-CN" altLang="en-US" sz="2000">
                <a:latin typeface="Times New Roman" panose="02020603050405020304" pitchFamily="18" charset="0"/>
              </a:endParaRPr>
            </a:p>
          </p:txBody>
        </p:sp>
        <p:sp>
          <p:nvSpPr>
            <p:cNvPr id="107605" name="Text Box 24"/>
            <p:cNvSpPr txBox="1">
              <a:spLocks noChangeArrowheads="1"/>
            </p:cNvSpPr>
            <p:nvPr/>
          </p:nvSpPr>
          <p:spPr bwMode="auto">
            <a:xfrm>
              <a:off x="288" y="3441"/>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打印机</a:t>
              </a:r>
              <a:endParaRPr lang="zh-CN" altLang="en-US" sz="2000">
                <a:latin typeface="Times New Roman" panose="02020603050405020304" pitchFamily="18" charset="0"/>
              </a:endParaRPr>
            </a:p>
          </p:txBody>
        </p:sp>
      </p:grpSp>
      <p:grpSp>
        <p:nvGrpSpPr>
          <p:cNvPr id="3" name="Group 25"/>
          <p:cNvGrpSpPr/>
          <p:nvPr/>
        </p:nvGrpSpPr>
        <p:grpSpPr bwMode="auto">
          <a:xfrm>
            <a:off x="593725" y="1652588"/>
            <a:ext cx="7712075" cy="2695575"/>
            <a:chOff x="374" y="1056"/>
            <a:chExt cx="4858" cy="1698"/>
          </a:xfrm>
        </p:grpSpPr>
        <p:sp>
          <p:nvSpPr>
            <p:cNvPr id="107562" name="Line 26"/>
            <p:cNvSpPr>
              <a:spLocks noChangeShapeType="1"/>
            </p:cNvSpPr>
            <p:nvPr/>
          </p:nvSpPr>
          <p:spPr bwMode="auto">
            <a:xfrm>
              <a:off x="576" y="1354"/>
              <a:ext cx="96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63" name="Line 27"/>
            <p:cNvSpPr>
              <a:spLocks noChangeShapeType="1"/>
            </p:cNvSpPr>
            <p:nvPr/>
          </p:nvSpPr>
          <p:spPr bwMode="auto">
            <a:xfrm>
              <a:off x="1536"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64" name="Line 28"/>
            <p:cNvSpPr>
              <a:spLocks noChangeShapeType="1"/>
            </p:cNvSpPr>
            <p:nvPr/>
          </p:nvSpPr>
          <p:spPr bwMode="auto">
            <a:xfrm rot="10800000">
              <a:off x="1680"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65" name="Line 29"/>
            <p:cNvSpPr>
              <a:spLocks noChangeShapeType="1"/>
            </p:cNvSpPr>
            <p:nvPr/>
          </p:nvSpPr>
          <p:spPr bwMode="auto">
            <a:xfrm>
              <a:off x="1524" y="2205"/>
              <a:ext cx="16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66" name="Line 30"/>
            <p:cNvSpPr>
              <a:spLocks noChangeShapeType="1"/>
            </p:cNvSpPr>
            <p:nvPr/>
          </p:nvSpPr>
          <p:spPr bwMode="auto">
            <a:xfrm>
              <a:off x="1686" y="1354"/>
              <a:ext cx="11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67" name="Line 31"/>
            <p:cNvSpPr>
              <a:spLocks noChangeShapeType="1"/>
            </p:cNvSpPr>
            <p:nvPr/>
          </p:nvSpPr>
          <p:spPr bwMode="auto">
            <a:xfrm>
              <a:off x="2820"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68" name="Line 32"/>
            <p:cNvSpPr>
              <a:spLocks noChangeShapeType="1"/>
            </p:cNvSpPr>
            <p:nvPr/>
          </p:nvSpPr>
          <p:spPr bwMode="auto">
            <a:xfrm rot="10800000">
              <a:off x="3168"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69" name="Freeform 33"/>
            <p:cNvSpPr/>
            <p:nvPr/>
          </p:nvSpPr>
          <p:spPr bwMode="auto">
            <a:xfrm>
              <a:off x="2823" y="2209"/>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70" name="Line 34"/>
            <p:cNvSpPr>
              <a:spLocks noChangeShapeType="1"/>
            </p:cNvSpPr>
            <p:nvPr/>
          </p:nvSpPr>
          <p:spPr bwMode="auto">
            <a:xfrm>
              <a:off x="3168" y="1354"/>
              <a:ext cx="115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71" name="Line 35"/>
            <p:cNvSpPr>
              <a:spLocks noChangeShapeType="1"/>
            </p:cNvSpPr>
            <p:nvPr/>
          </p:nvSpPr>
          <p:spPr bwMode="auto">
            <a:xfrm>
              <a:off x="4320"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72" name="Line 36"/>
            <p:cNvSpPr>
              <a:spLocks noChangeShapeType="1"/>
            </p:cNvSpPr>
            <p:nvPr/>
          </p:nvSpPr>
          <p:spPr bwMode="auto">
            <a:xfrm rot="10800000">
              <a:off x="4668" y="1354"/>
              <a:ext cx="0" cy="864"/>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73" name="Freeform 37"/>
            <p:cNvSpPr/>
            <p:nvPr/>
          </p:nvSpPr>
          <p:spPr bwMode="auto">
            <a:xfrm>
              <a:off x="4323" y="2209"/>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74" name="Line 38"/>
            <p:cNvSpPr>
              <a:spLocks noChangeShapeType="1"/>
            </p:cNvSpPr>
            <p:nvPr/>
          </p:nvSpPr>
          <p:spPr bwMode="auto">
            <a:xfrm>
              <a:off x="4656" y="1354"/>
              <a:ext cx="57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75" name="Text Box 39"/>
            <p:cNvSpPr txBox="1">
              <a:spLocks noChangeArrowheads="1"/>
            </p:cNvSpPr>
            <p:nvPr/>
          </p:nvSpPr>
          <p:spPr bwMode="auto">
            <a:xfrm>
              <a:off x="576" y="1056"/>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执行主程序</a:t>
              </a:r>
              <a:endParaRPr lang="zh-CN" altLang="en-US" sz="2000">
                <a:latin typeface="Times New Roman" panose="02020603050405020304" pitchFamily="18" charset="0"/>
              </a:endParaRPr>
            </a:p>
          </p:txBody>
        </p:sp>
        <p:sp>
          <p:nvSpPr>
            <p:cNvPr id="107576" name="Text Box 40"/>
            <p:cNvSpPr txBox="1">
              <a:spLocks noChangeArrowheads="1"/>
            </p:cNvSpPr>
            <p:nvPr/>
          </p:nvSpPr>
          <p:spPr bwMode="auto">
            <a:xfrm>
              <a:off x="1632" y="1064"/>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p:txBody>
        </p:sp>
        <p:sp>
          <p:nvSpPr>
            <p:cNvPr id="107577" name="Text Box 41"/>
            <p:cNvSpPr txBox="1">
              <a:spLocks noChangeArrowheads="1"/>
            </p:cNvSpPr>
            <p:nvPr/>
          </p:nvSpPr>
          <p:spPr bwMode="auto">
            <a:xfrm>
              <a:off x="3125" y="1056"/>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p:txBody>
        </p:sp>
        <p:sp>
          <p:nvSpPr>
            <p:cNvPr id="107578" name="Text Box 42"/>
            <p:cNvSpPr txBox="1">
              <a:spLocks noChangeArrowheads="1"/>
            </p:cNvSpPr>
            <p:nvPr/>
          </p:nvSpPr>
          <p:spPr bwMode="auto">
            <a:xfrm>
              <a:off x="2476" y="1469"/>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响应中断</a:t>
              </a:r>
              <a:endParaRPr lang="zh-CN" altLang="en-US" sz="2000">
                <a:latin typeface="Times New Roman" panose="02020603050405020304" pitchFamily="18" charset="0"/>
              </a:endParaRPr>
            </a:p>
          </p:txBody>
        </p:sp>
        <p:sp>
          <p:nvSpPr>
            <p:cNvPr id="107579" name="Text Box 43"/>
            <p:cNvSpPr txBox="1">
              <a:spLocks noChangeArrowheads="1"/>
            </p:cNvSpPr>
            <p:nvPr/>
          </p:nvSpPr>
          <p:spPr bwMode="auto">
            <a:xfrm>
              <a:off x="3227" y="1469"/>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中断返回</a:t>
              </a:r>
              <a:endParaRPr lang="zh-CN" altLang="en-US" sz="2000">
                <a:latin typeface="Times New Roman" panose="02020603050405020304" pitchFamily="18" charset="0"/>
              </a:endParaRPr>
            </a:p>
          </p:txBody>
        </p:sp>
        <p:sp>
          <p:nvSpPr>
            <p:cNvPr id="107580" name="Text Box 44"/>
            <p:cNvSpPr txBox="1">
              <a:spLocks noChangeArrowheads="1"/>
            </p:cNvSpPr>
            <p:nvPr/>
          </p:nvSpPr>
          <p:spPr bwMode="auto">
            <a:xfrm>
              <a:off x="3981" y="1450"/>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响应中断</a:t>
              </a:r>
              <a:endParaRPr lang="zh-CN" altLang="en-US" sz="2000">
                <a:latin typeface="Times New Roman" panose="02020603050405020304" pitchFamily="18" charset="0"/>
              </a:endParaRPr>
            </a:p>
          </p:txBody>
        </p:sp>
        <p:sp>
          <p:nvSpPr>
            <p:cNvPr id="107581" name="Text Box 45"/>
            <p:cNvSpPr txBox="1">
              <a:spLocks noChangeArrowheads="1"/>
            </p:cNvSpPr>
            <p:nvPr/>
          </p:nvSpPr>
          <p:spPr bwMode="auto">
            <a:xfrm>
              <a:off x="4732" y="1450"/>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中断返回</a:t>
              </a:r>
              <a:endParaRPr lang="zh-CN" altLang="en-US" sz="2000">
                <a:latin typeface="Times New Roman" panose="02020603050405020304" pitchFamily="18" charset="0"/>
              </a:endParaRPr>
            </a:p>
          </p:txBody>
        </p:sp>
        <p:sp>
          <p:nvSpPr>
            <p:cNvPr id="107582" name="Text Box 46"/>
            <p:cNvSpPr txBox="1">
              <a:spLocks noChangeArrowheads="1"/>
            </p:cNvSpPr>
            <p:nvPr/>
          </p:nvSpPr>
          <p:spPr bwMode="auto">
            <a:xfrm>
              <a:off x="1382" y="2275"/>
              <a:ext cx="59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启动</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打印机</a:t>
              </a:r>
              <a:endParaRPr lang="zh-CN" altLang="en-US" sz="2000">
                <a:latin typeface="Times New Roman" panose="02020603050405020304" pitchFamily="18" charset="0"/>
              </a:endParaRPr>
            </a:p>
          </p:txBody>
        </p:sp>
        <p:sp>
          <p:nvSpPr>
            <p:cNvPr id="107583" name="Text Box 47"/>
            <p:cNvSpPr txBox="1">
              <a:spLocks noChangeArrowheads="1"/>
            </p:cNvSpPr>
            <p:nvPr/>
          </p:nvSpPr>
          <p:spPr bwMode="auto">
            <a:xfrm>
              <a:off x="2774" y="2312"/>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传送</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数据</a:t>
              </a:r>
              <a:endParaRPr lang="zh-CN" altLang="en-US" sz="2000">
                <a:latin typeface="Times New Roman" panose="02020603050405020304" pitchFamily="18" charset="0"/>
              </a:endParaRPr>
            </a:p>
          </p:txBody>
        </p:sp>
        <p:sp>
          <p:nvSpPr>
            <p:cNvPr id="107584" name="Text Box 48"/>
            <p:cNvSpPr txBox="1">
              <a:spLocks noChangeArrowheads="1"/>
            </p:cNvSpPr>
            <p:nvPr/>
          </p:nvSpPr>
          <p:spPr bwMode="auto">
            <a:xfrm>
              <a:off x="4272" y="2304"/>
              <a:ext cx="43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传送</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数据</a:t>
              </a:r>
              <a:endParaRPr lang="zh-CN" altLang="en-US" sz="2000">
                <a:latin typeface="Times New Roman" panose="02020603050405020304" pitchFamily="18" charset="0"/>
              </a:endParaRPr>
            </a:p>
          </p:txBody>
        </p:sp>
        <p:sp>
          <p:nvSpPr>
            <p:cNvPr id="107585" name="Text Box 49"/>
            <p:cNvSpPr txBox="1">
              <a:spLocks noChangeArrowheads="1"/>
            </p:cNvSpPr>
            <p:nvPr/>
          </p:nvSpPr>
          <p:spPr bwMode="auto">
            <a:xfrm>
              <a:off x="374" y="1593"/>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grpSp>
      <p:sp>
        <p:nvSpPr>
          <p:cNvPr id="183" name="Text Box 50"/>
          <p:cNvSpPr txBox="1">
            <a:spLocks noChangeArrowheads="1"/>
          </p:cNvSpPr>
          <p:nvPr/>
        </p:nvSpPr>
        <p:spPr bwMode="auto">
          <a:xfrm>
            <a:off x="3733800" y="990600"/>
            <a:ext cx="3862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chemeClr val="folHlink"/>
                </a:solidFill>
                <a:latin typeface="Times New Roman" panose="02020603050405020304" pitchFamily="18" charset="0"/>
              </a:rPr>
              <a:t>CPU </a:t>
            </a:r>
            <a:r>
              <a:rPr lang="zh-CN" altLang="en-US" sz="2800">
                <a:solidFill>
                  <a:schemeClr val="folHlink"/>
                </a:solidFill>
                <a:latin typeface="Times New Roman" panose="02020603050405020304" pitchFamily="18" charset="0"/>
              </a:rPr>
              <a:t>与打印机并行工作</a:t>
            </a:r>
            <a:endParaRPr lang="zh-CN" altLang="en-US" sz="2800">
              <a:solidFill>
                <a:schemeClr val="folHlink"/>
              </a:solidFill>
              <a:latin typeface="Times New Roman" panose="02020603050405020304" pitchFamily="18" charset="0"/>
            </a:endParaRPr>
          </a:p>
        </p:txBody>
      </p:sp>
      <p:grpSp>
        <p:nvGrpSpPr>
          <p:cNvPr id="4" name="Group 51"/>
          <p:cNvGrpSpPr/>
          <p:nvPr/>
        </p:nvGrpSpPr>
        <p:grpSpPr bwMode="auto">
          <a:xfrm>
            <a:off x="914400" y="2125663"/>
            <a:ext cx="1524000" cy="3870325"/>
            <a:chOff x="576" y="1339"/>
            <a:chExt cx="960" cy="2438"/>
          </a:xfrm>
        </p:grpSpPr>
        <p:sp>
          <p:nvSpPr>
            <p:cNvPr id="107560" name="Line 52"/>
            <p:cNvSpPr>
              <a:spLocks noChangeShapeType="1"/>
            </p:cNvSpPr>
            <p:nvPr/>
          </p:nvSpPr>
          <p:spPr bwMode="auto">
            <a:xfrm>
              <a:off x="576" y="3777"/>
              <a:ext cx="960"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61" name="Line 53"/>
            <p:cNvSpPr>
              <a:spLocks noChangeShapeType="1"/>
            </p:cNvSpPr>
            <p:nvPr/>
          </p:nvSpPr>
          <p:spPr bwMode="auto">
            <a:xfrm>
              <a:off x="576" y="1339"/>
              <a:ext cx="960"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87" name="Line 54"/>
          <p:cNvSpPr>
            <a:spLocks noChangeShapeType="1"/>
          </p:cNvSpPr>
          <p:nvPr/>
        </p:nvSpPr>
        <p:spPr bwMode="auto">
          <a:xfrm rot="10800000">
            <a:off x="2438400" y="4624388"/>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8" name="Line 55"/>
          <p:cNvSpPr>
            <a:spLocks noChangeShapeType="1"/>
          </p:cNvSpPr>
          <p:nvPr/>
        </p:nvSpPr>
        <p:spPr bwMode="auto">
          <a:xfrm>
            <a:off x="2438400" y="2125663"/>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 name="Group 56"/>
          <p:cNvGrpSpPr/>
          <p:nvPr/>
        </p:nvGrpSpPr>
        <p:grpSpPr bwMode="auto">
          <a:xfrm>
            <a:off x="2419350" y="2125663"/>
            <a:ext cx="285750" cy="2487612"/>
            <a:chOff x="1524" y="1339"/>
            <a:chExt cx="180" cy="1567"/>
          </a:xfrm>
        </p:grpSpPr>
        <p:sp>
          <p:nvSpPr>
            <p:cNvPr id="107557" name="Line 57"/>
            <p:cNvSpPr>
              <a:spLocks noChangeShapeType="1"/>
            </p:cNvSpPr>
            <p:nvPr/>
          </p:nvSpPr>
          <p:spPr bwMode="auto">
            <a:xfrm rot="10800000">
              <a:off x="1680" y="1339"/>
              <a:ext cx="0" cy="864"/>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58" name="Line 58"/>
            <p:cNvSpPr>
              <a:spLocks noChangeShapeType="1"/>
            </p:cNvSpPr>
            <p:nvPr/>
          </p:nvSpPr>
          <p:spPr bwMode="auto">
            <a:xfrm>
              <a:off x="1524" y="2190"/>
              <a:ext cx="168"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59" name="Line 59"/>
            <p:cNvSpPr>
              <a:spLocks noChangeShapeType="1"/>
            </p:cNvSpPr>
            <p:nvPr/>
          </p:nvSpPr>
          <p:spPr bwMode="auto">
            <a:xfrm>
              <a:off x="1536" y="2906"/>
              <a:ext cx="168"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60"/>
          <p:cNvGrpSpPr/>
          <p:nvPr/>
        </p:nvGrpSpPr>
        <p:grpSpPr bwMode="auto">
          <a:xfrm>
            <a:off x="2667000" y="2125663"/>
            <a:ext cx="1819275" cy="2487612"/>
            <a:chOff x="1680" y="1339"/>
            <a:chExt cx="1146" cy="1567"/>
          </a:xfrm>
        </p:grpSpPr>
        <p:sp>
          <p:nvSpPr>
            <p:cNvPr id="107555" name="Line 61"/>
            <p:cNvSpPr>
              <a:spLocks noChangeShapeType="1"/>
            </p:cNvSpPr>
            <p:nvPr/>
          </p:nvSpPr>
          <p:spPr bwMode="auto">
            <a:xfrm>
              <a:off x="1686" y="1339"/>
              <a:ext cx="1140"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56" name="Line 62"/>
            <p:cNvSpPr>
              <a:spLocks noChangeShapeType="1"/>
            </p:cNvSpPr>
            <p:nvPr/>
          </p:nvSpPr>
          <p:spPr bwMode="auto">
            <a:xfrm>
              <a:off x="1680" y="2906"/>
              <a:ext cx="1140"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96" name="Line 63"/>
          <p:cNvSpPr>
            <a:spLocks noChangeShapeType="1"/>
          </p:cNvSpPr>
          <p:nvPr/>
        </p:nvSpPr>
        <p:spPr bwMode="auto">
          <a:xfrm>
            <a:off x="4476750" y="4624388"/>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7" name="Line 64"/>
          <p:cNvSpPr>
            <a:spLocks noChangeShapeType="1"/>
          </p:cNvSpPr>
          <p:nvPr/>
        </p:nvSpPr>
        <p:spPr bwMode="auto">
          <a:xfrm>
            <a:off x="4476750" y="2125663"/>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 name="Group 65"/>
          <p:cNvGrpSpPr/>
          <p:nvPr/>
        </p:nvGrpSpPr>
        <p:grpSpPr bwMode="auto">
          <a:xfrm>
            <a:off x="5029200" y="2125663"/>
            <a:ext cx="0" cy="3870325"/>
            <a:chOff x="3168" y="1339"/>
            <a:chExt cx="0" cy="2438"/>
          </a:xfrm>
        </p:grpSpPr>
        <p:sp>
          <p:nvSpPr>
            <p:cNvPr id="107553" name="Line 66"/>
            <p:cNvSpPr>
              <a:spLocks noChangeShapeType="1"/>
            </p:cNvSpPr>
            <p:nvPr/>
          </p:nvSpPr>
          <p:spPr bwMode="auto">
            <a:xfrm rot="10800000">
              <a:off x="3168" y="2913"/>
              <a:ext cx="0" cy="864"/>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54" name="Line 67"/>
            <p:cNvSpPr>
              <a:spLocks noChangeShapeType="1"/>
            </p:cNvSpPr>
            <p:nvPr/>
          </p:nvSpPr>
          <p:spPr bwMode="auto">
            <a:xfrm rot="10800000">
              <a:off x="3168" y="1339"/>
              <a:ext cx="0" cy="864"/>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68"/>
          <p:cNvGrpSpPr/>
          <p:nvPr/>
        </p:nvGrpSpPr>
        <p:grpSpPr bwMode="auto">
          <a:xfrm>
            <a:off x="4481513" y="3482975"/>
            <a:ext cx="557212" cy="2500313"/>
            <a:chOff x="2823" y="2194"/>
            <a:chExt cx="351" cy="1575"/>
          </a:xfrm>
        </p:grpSpPr>
        <p:sp>
          <p:nvSpPr>
            <p:cNvPr id="107551" name="Freeform 69"/>
            <p:cNvSpPr/>
            <p:nvPr/>
          </p:nvSpPr>
          <p:spPr bwMode="auto">
            <a:xfrm>
              <a:off x="2823" y="3768"/>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5715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52" name="Freeform 70"/>
            <p:cNvSpPr/>
            <p:nvPr/>
          </p:nvSpPr>
          <p:spPr bwMode="auto">
            <a:xfrm>
              <a:off x="2823" y="2194"/>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5715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9" name="Group 71"/>
          <p:cNvGrpSpPr/>
          <p:nvPr/>
        </p:nvGrpSpPr>
        <p:grpSpPr bwMode="auto">
          <a:xfrm>
            <a:off x="5029200" y="2125663"/>
            <a:ext cx="1828800" cy="2498725"/>
            <a:chOff x="3168" y="1339"/>
            <a:chExt cx="1152" cy="1574"/>
          </a:xfrm>
        </p:grpSpPr>
        <p:sp>
          <p:nvSpPr>
            <p:cNvPr id="107549" name="Line 72"/>
            <p:cNvSpPr>
              <a:spLocks noChangeShapeType="1"/>
            </p:cNvSpPr>
            <p:nvPr/>
          </p:nvSpPr>
          <p:spPr bwMode="auto">
            <a:xfrm>
              <a:off x="3168" y="2913"/>
              <a:ext cx="1152"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50" name="Line 73"/>
            <p:cNvSpPr>
              <a:spLocks noChangeShapeType="1"/>
            </p:cNvSpPr>
            <p:nvPr/>
          </p:nvSpPr>
          <p:spPr bwMode="auto">
            <a:xfrm>
              <a:off x="3168" y="1339"/>
              <a:ext cx="1152"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207" name="Line 74"/>
          <p:cNvSpPr>
            <a:spLocks noChangeShapeType="1"/>
          </p:cNvSpPr>
          <p:nvPr/>
        </p:nvSpPr>
        <p:spPr bwMode="auto">
          <a:xfrm>
            <a:off x="6858000" y="4624388"/>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8" name="Line 75"/>
          <p:cNvSpPr>
            <a:spLocks noChangeShapeType="1"/>
          </p:cNvSpPr>
          <p:nvPr/>
        </p:nvSpPr>
        <p:spPr bwMode="auto">
          <a:xfrm>
            <a:off x="6858000" y="2125663"/>
            <a:ext cx="0" cy="1371600"/>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 name="Group 76"/>
          <p:cNvGrpSpPr/>
          <p:nvPr/>
        </p:nvGrpSpPr>
        <p:grpSpPr bwMode="auto">
          <a:xfrm>
            <a:off x="6862763" y="3482975"/>
            <a:ext cx="557212" cy="2500313"/>
            <a:chOff x="4323" y="2194"/>
            <a:chExt cx="351" cy="1575"/>
          </a:xfrm>
        </p:grpSpPr>
        <p:sp>
          <p:nvSpPr>
            <p:cNvPr id="107547" name="Freeform 77"/>
            <p:cNvSpPr/>
            <p:nvPr/>
          </p:nvSpPr>
          <p:spPr bwMode="auto">
            <a:xfrm>
              <a:off x="4323" y="3768"/>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5715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7548" name="Freeform 78"/>
            <p:cNvSpPr/>
            <p:nvPr/>
          </p:nvSpPr>
          <p:spPr bwMode="auto">
            <a:xfrm>
              <a:off x="4323" y="2194"/>
              <a:ext cx="351" cy="1"/>
            </a:xfrm>
            <a:custGeom>
              <a:avLst/>
              <a:gdLst>
                <a:gd name="T0" fmla="*/ 0 w 351"/>
                <a:gd name="T1" fmla="*/ 0 h 1"/>
                <a:gd name="T2" fmla="*/ 351 w 351"/>
                <a:gd name="T3" fmla="*/ 0 h 1"/>
                <a:gd name="T4" fmla="*/ 0 60000 65536"/>
                <a:gd name="T5" fmla="*/ 0 60000 65536"/>
                <a:gd name="T6" fmla="*/ 0 w 351"/>
                <a:gd name="T7" fmla="*/ 0 h 1"/>
                <a:gd name="T8" fmla="*/ 351 w 351"/>
                <a:gd name="T9" fmla="*/ 1 h 1"/>
              </a:gdLst>
              <a:ahLst/>
              <a:cxnLst>
                <a:cxn ang="T4">
                  <a:pos x="T0" y="T1"/>
                </a:cxn>
                <a:cxn ang="T5">
                  <a:pos x="T2" y="T3"/>
                </a:cxn>
              </a:cxnLst>
              <a:rect l="T6" t="T7" r="T8" b="T9"/>
              <a:pathLst>
                <a:path w="351" h="1">
                  <a:moveTo>
                    <a:pt x="0" y="0"/>
                  </a:moveTo>
                  <a:lnTo>
                    <a:pt x="351" y="0"/>
                  </a:lnTo>
                </a:path>
              </a:pathLst>
            </a:custGeom>
            <a:noFill/>
            <a:ln w="5715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1" name="Group 79"/>
          <p:cNvGrpSpPr/>
          <p:nvPr/>
        </p:nvGrpSpPr>
        <p:grpSpPr bwMode="auto">
          <a:xfrm>
            <a:off x="7410450" y="2125663"/>
            <a:ext cx="0" cy="3870325"/>
            <a:chOff x="4668" y="1339"/>
            <a:chExt cx="0" cy="2438"/>
          </a:xfrm>
        </p:grpSpPr>
        <p:sp>
          <p:nvSpPr>
            <p:cNvPr id="107545" name="Line 80"/>
            <p:cNvSpPr>
              <a:spLocks noChangeShapeType="1"/>
            </p:cNvSpPr>
            <p:nvPr/>
          </p:nvSpPr>
          <p:spPr bwMode="auto">
            <a:xfrm rot="10800000">
              <a:off x="4668" y="2913"/>
              <a:ext cx="0" cy="864"/>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7546" name="Line 81"/>
            <p:cNvSpPr>
              <a:spLocks noChangeShapeType="1"/>
            </p:cNvSpPr>
            <p:nvPr/>
          </p:nvSpPr>
          <p:spPr bwMode="auto">
            <a:xfrm rot="10800000">
              <a:off x="4668" y="1339"/>
              <a:ext cx="0" cy="864"/>
            </a:xfrm>
            <a:prstGeom prst="line">
              <a:avLst/>
            </a:prstGeom>
            <a:noFill/>
            <a:ln w="57150">
              <a:solidFill>
                <a:schemeClr val="folHlink"/>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82"/>
          <p:cNvGrpSpPr/>
          <p:nvPr/>
        </p:nvGrpSpPr>
        <p:grpSpPr bwMode="auto">
          <a:xfrm>
            <a:off x="7391400" y="2125663"/>
            <a:ext cx="914400" cy="2498725"/>
            <a:chOff x="4656" y="1339"/>
            <a:chExt cx="576" cy="1574"/>
          </a:xfrm>
        </p:grpSpPr>
        <p:sp>
          <p:nvSpPr>
            <p:cNvPr id="107543" name="Line 83"/>
            <p:cNvSpPr>
              <a:spLocks noChangeShapeType="1"/>
            </p:cNvSpPr>
            <p:nvPr/>
          </p:nvSpPr>
          <p:spPr bwMode="auto">
            <a:xfrm>
              <a:off x="4656" y="2913"/>
              <a:ext cx="576"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07544" name="Line 84"/>
            <p:cNvSpPr>
              <a:spLocks noChangeShapeType="1"/>
            </p:cNvSpPr>
            <p:nvPr/>
          </p:nvSpPr>
          <p:spPr bwMode="auto">
            <a:xfrm>
              <a:off x="4656" y="1339"/>
              <a:ext cx="576" cy="0"/>
            </a:xfrm>
            <a:prstGeom prst="line">
              <a:avLst/>
            </a:prstGeom>
            <a:noFill/>
            <a:ln w="571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blinds(horizontal)">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slide(fromTop)">
                                      <p:cBhvr>
                                        <p:cTn id="27" dur="5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7"/>
                                        </p:tgtEl>
                                        <p:attrNameLst>
                                          <p:attrName>style.visibility</p:attrName>
                                        </p:attrNameLst>
                                      </p:cBhvr>
                                      <p:to>
                                        <p:strVal val="visible"/>
                                      </p:to>
                                    </p:set>
                                    <p:animEffect transition="in" filter="slide(fromBottom)">
                                      <p:cBhvr>
                                        <p:cTn id="32" dur="500"/>
                                        <p:tgtEl>
                                          <p:spTgt spid="18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slide(from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196"/>
                                        </p:tgtEl>
                                        <p:attrNameLst>
                                          <p:attrName>style.visibility</p:attrName>
                                        </p:attrNameLst>
                                      </p:cBhvr>
                                      <p:to>
                                        <p:strVal val="visible"/>
                                      </p:to>
                                    </p:set>
                                    <p:animEffect transition="in" filter="slide(fromTop)">
                                      <p:cBhvr>
                                        <p:cTn id="47" dur="500"/>
                                        <p:tgtEl>
                                          <p:spTgt spid="19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197"/>
                                        </p:tgtEl>
                                        <p:attrNameLst>
                                          <p:attrName>style.visibility</p:attrName>
                                        </p:attrNameLst>
                                      </p:cBhvr>
                                      <p:to>
                                        <p:strVal val="visible"/>
                                      </p:to>
                                    </p:set>
                                    <p:animEffect transition="in" filter="slide(fromTop)">
                                      <p:cBhvr>
                                        <p:cTn id="52" dur="500"/>
                                        <p:tgtEl>
                                          <p:spTgt spid="197"/>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slide(from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strips(upLeft)">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slide(fromLeft)">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nodeType="clickEffect">
                                  <p:stCondLst>
                                    <p:cond delay="0"/>
                                  </p:stCondLst>
                                  <p:childTnLst>
                                    <p:set>
                                      <p:cBhvr>
                                        <p:cTn id="71" dur="1" fill="hold">
                                          <p:stCondLst>
                                            <p:cond delay="0"/>
                                          </p:stCondLst>
                                        </p:cTn>
                                        <p:tgtEl>
                                          <p:spTgt spid="207"/>
                                        </p:tgtEl>
                                        <p:attrNameLst>
                                          <p:attrName>style.visibility</p:attrName>
                                        </p:attrNameLst>
                                      </p:cBhvr>
                                      <p:to>
                                        <p:strVal val="visible"/>
                                      </p:to>
                                    </p:set>
                                    <p:animEffect transition="in" filter="slide(fromTop)">
                                      <p:cBhvr>
                                        <p:cTn id="72" dur="500"/>
                                        <p:tgtEl>
                                          <p:spTgt spid="20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1" fill="hold" nodeType="clickEffect">
                                  <p:stCondLst>
                                    <p:cond delay="0"/>
                                  </p:stCondLst>
                                  <p:childTnLst>
                                    <p:set>
                                      <p:cBhvr>
                                        <p:cTn id="76" dur="1" fill="hold">
                                          <p:stCondLst>
                                            <p:cond delay="0"/>
                                          </p:stCondLst>
                                        </p:cTn>
                                        <p:tgtEl>
                                          <p:spTgt spid="208"/>
                                        </p:tgtEl>
                                        <p:attrNameLst>
                                          <p:attrName>style.visibility</p:attrName>
                                        </p:attrNameLst>
                                      </p:cBhvr>
                                      <p:to>
                                        <p:strVal val="visible"/>
                                      </p:to>
                                    </p:set>
                                    <p:animEffect transition="in" filter="slide(fromTop)">
                                      <p:cBhvr>
                                        <p:cTn id="77" dur="500"/>
                                        <p:tgtEl>
                                          <p:spTgt spid="20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Left)">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strips(up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8"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slide(fromLeft)">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83"/>
                                        </p:tgtEl>
                                        <p:attrNameLst>
                                          <p:attrName>style.visibility</p:attrName>
                                        </p:attrNameLst>
                                      </p:cBhvr>
                                      <p:to>
                                        <p:strVal val="visible"/>
                                      </p:to>
                                    </p:set>
                                    <p:anim calcmode="lin" valueType="num">
                                      <p:cBhvr additive="base">
                                        <p:cTn id="97" dur="500" fill="hold"/>
                                        <p:tgtEl>
                                          <p:spTgt spid="183"/>
                                        </p:tgtEl>
                                        <p:attrNameLst>
                                          <p:attrName>ppt_x</p:attrName>
                                        </p:attrNameLst>
                                      </p:cBhvr>
                                      <p:tavLst>
                                        <p:tav tm="0">
                                          <p:val>
                                            <p:strVal val="1+#ppt_w/2"/>
                                          </p:val>
                                        </p:tav>
                                        <p:tav tm="100000">
                                          <p:val>
                                            <p:strVal val="#ppt_x"/>
                                          </p:val>
                                        </p:tav>
                                      </p:tavLst>
                                    </p:anim>
                                    <p:anim calcmode="lin" valueType="num">
                                      <p:cBhvr additive="base">
                                        <p:cTn id="98" dur="500" fill="hold"/>
                                        <p:tgtEl>
                                          <p:spTgt spid="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utoUpdateAnimBg="0"/>
      <p:bldP spid="18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16013" y="404813"/>
            <a:ext cx="7696200" cy="762000"/>
          </a:xfrm>
        </p:spPr>
        <p:txBody>
          <a:bodyPr/>
          <a:lstStyle/>
          <a:p>
            <a:pPr eaLnBrk="1" hangingPunct="1"/>
            <a:r>
              <a:rPr kumimoji="1" lang="en-US" altLang="zh-CN" sz="4000"/>
              <a:t>5.5.3 </a:t>
            </a:r>
            <a:r>
              <a:rPr kumimoji="1" lang="zh-CN" altLang="en-US" sz="4000"/>
              <a:t>程序中断方式的接口电路</a:t>
            </a:r>
            <a:endParaRPr kumimoji="1" lang="zh-CN" altLang="en-US" sz="4000"/>
          </a:p>
        </p:txBody>
      </p:sp>
      <p:sp>
        <p:nvSpPr>
          <p:cNvPr id="108547" name="Rectangle 3"/>
          <p:cNvSpPr>
            <a:spLocks noGrp="1" noChangeArrowheads="1"/>
          </p:cNvSpPr>
          <p:nvPr>
            <p:ph type="body" idx="1"/>
          </p:nvPr>
        </p:nvSpPr>
        <p:spPr>
          <a:xfrm>
            <a:off x="1447800" y="2362200"/>
            <a:ext cx="6705600" cy="2362200"/>
          </a:xfrm>
        </p:spPr>
        <p:txBody>
          <a:bodyPr/>
          <a:lstStyle/>
          <a:p>
            <a:pPr eaLnBrk="1" hangingPunct="1"/>
            <a:r>
              <a:rPr kumimoji="1" lang="zh-CN" altLang="en-US">
                <a:hlinkClick r:id="rId1" action="ppaction://hlinksldjump"/>
              </a:rPr>
              <a:t>中断请求触发器和中断屏蔽触发器</a:t>
            </a:r>
            <a:endParaRPr kumimoji="1" lang="zh-CN" altLang="en-US"/>
          </a:p>
          <a:p>
            <a:pPr eaLnBrk="1" hangingPunct="1"/>
            <a:r>
              <a:rPr kumimoji="1" lang="zh-CN" altLang="en-US">
                <a:hlinkClick r:id="rId2" action="ppaction://hlinksldjump"/>
              </a:rPr>
              <a:t>排队器</a:t>
            </a:r>
            <a:endParaRPr kumimoji="1" lang="zh-CN" altLang="en-US"/>
          </a:p>
          <a:p>
            <a:pPr eaLnBrk="1" hangingPunct="1"/>
            <a:r>
              <a:rPr kumimoji="1" lang="zh-CN" altLang="en-US">
                <a:hlinkClick r:id="rId3" action="ppaction://hlinksldjump"/>
              </a:rPr>
              <a:t>中断向量地址形成部件（设备编码器）</a:t>
            </a:r>
            <a:endParaRPr kumimoji="1" lang="zh-CN" altLang="en-US"/>
          </a:p>
          <a:p>
            <a:pPr eaLnBrk="1" hangingPunct="1"/>
            <a:r>
              <a:rPr kumimoji="1" lang="zh-CN" altLang="en-US">
                <a:hlinkClick r:id="rId4" action="ppaction://hlinksldjump"/>
              </a:rPr>
              <a:t>程序中断方式接口电路的基本组成</a:t>
            </a: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58888" y="549275"/>
            <a:ext cx="7696200" cy="533400"/>
          </a:xfrm>
        </p:spPr>
        <p:txBody>
          <a:bodyPr/>
          <a:lstStyle/>
          <a:p>
            <a:pPr eaLnBrk="1" hangingPunct="1"/>
            <a:r>
              <a:rPr lang="zh-CN" altLang="en-US"/>
              <a:t>接口模块和</a:t>
            </a:r>
            <a:r>
              <a:rPr lang="en-US" altLang="zh-CN"/>
              <a:t>DMA</a:t>
            </a:r>
            <a:r>
              <a:rPr lang="zh-CN" altLang="en-US"/>
              <a:t>阶段</a:t>
            </a:r>
            <a:endParaRPr lang="zh-CN" altLang="en-US"/>
          </a:p>
        </p:txBody>
      </p:sp>
      <p:sp>
        <p:nvSpPr>
          <p:cNvPr id="11267"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grpSp>
        <p:nvGrpSpPr>
          <p:cNvPr id="2" name="组合 9"/>
          <p:cNvGrpSpPr/>
          <p:nvPr/>
        </p:nvGrpSpPr>
        <p:grpSpPr bwMode="auto">
          <a:xfrm>
            <a:off x="252413" y="1916113"/>
            <a:ext cx="8856662" cy="2736850"/>
            <a:chOff x="0" y="0"/>
            <a:chExt cx="5692" cy="1724"/>
          </a:xfrm>
        </p:grpSpPr>
        <p:grpSp>
          <p:nvGrpSpPr>
            <p:cNvPr id="11293" name="组合 11268"/>
            <p:cNvGrpSpPr/>
            <p:nvPr/>
          </p:nvGrpSpPr>
          <p:grpSpPr bwMode="auto">
            <a:xfrm>
              <a:off x="0" y="0"/>
              <a:ext cx="907" cy="1724"/>
              <a:chOff x="0" y="0"/>
              <a:chExt cx="907" cy="1724"/>
            </a:xfrm>
          </p:grpSpPr>
          <p:sp>
            <p:nvSpPr>
              <p:cNvPr id="11297" name="矩形 11269"/>
              <p:cNvSpPr>
                <a:spLocks noChangeArrowheads="1"/>
              </p:cNvSpPr>
              <p:nvPr/>
            </p:nvSpPr>
            <p:spPr bwMode="auto">
              <a:xfrm>
                <a:off x="0" y="0"/>
                <a:ext cx="907" cy="1724"/>
              </a:xfrm>
              <a:prstGeom prst="rect">
                <a:avLst/>
              </a:prstGeom>
              <a:solidFill>
                <a:srgbClr val="FF9900">
                  <a:alpha val="16862"/>
                </a:srgbClr>
              </a:solidFill>
              <a:ln w="25400">
                <a:solidFill>
                  <a:srgbClr val="FF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98" name="文本框 11270"/>
              <p:cNvSpPr txBox="1">
                <a:spLocks noChangeArrowheads="1"/>
              </p:cNvSpPr>
              <p:nvPr/>
            </p:nvSpPr>
            <p:spPr bwMode="auto">
              <a:xfrm>
                <a:off x="125" y="583"/>
                <a:ext cx="6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a:solidFill>
                      <a:srgbClr val="FF0000"/>
                    </a:solidFill>
                  </a:rPr>
                  <a:t>CPU</a:t>
                </a:r>
                <a:endParaRPr lang="en-US" altLang="zh-CN" sz="2800">
                  <a:solidFill>
                    <a:srgbClr val="FF0000"/>
                  </a:solidFill>
                </a:endParaRPr>
              </a:p>
            </p:txBody>
          </p:sp>
        </p:grpSp>
        <p:grpSp>
          <p:nvGrpSpPr>
            <p:cNvPr id="11294" name="组合 11271"/>
            <p:cNvGrpSpPr/>
            <p:nvPr/>
          </p:nvGrpSpPr>
          <p:grpSpPr bwMode="auto">
            <a:xfrm>
              <a:off x="952" y="91"/>
              <a:ext cx="4740" cy="454"/>
              <a:chOff x="0" y="0"/>
              <a:chExt cx="4219" cy="454"/>
            </a:xfrm>
          </p:grpSpPr>
          <p:sp>
            <p:nvSpPr>
              <p:cNvPr id="11295" name="左右箭头 11272"/>
              <p:cNvSpPr>
                <a:spLocks noChangeArrowheads="1"/>
              </p:cNvSpPr>
              <p:nvPr/>
            </p:nvSpPr>
            <p:spPr bwMode="auto">
              <a:xfrm>
                <a:off x="0" y="182"/>
                <a:ext cx="4219" cy="272"/>
              </a:xfrm>
              <a:prstGeom prst="leftRightArrow">
                <a:avLst>
                  <a:gd name="adj1" fmla="val 50000"/>
                  <a:gd name="adj2" fmla="val 309862"/>
                </a:avLst>
              </a:prstGeom>
              <a:solidFill>
                <a:srgbClr val="00FF00">
                  <a:alpha val="10980"/>
                </a:srgbClr>
              </a:solidFill>
              <a:ln w="25400">
                <a:solidFill>
                  <a:srgbClr val="008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96" name="文本框 11273"/>
              <p:cNvSpPr txBox="1">
                <a:spLocks noChangeArrowheads="1"/>
              </p:cNvSpPr>
              <p:nvPr/>
            </p:nvSpPr>
            <p:spPr bwMode="auto">
              <a:xfrm>
                <a:off x="1588" y="0"/>
                <a:ext cx="126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总线（</a:t>
                </a:r>
                <a:r>
                  <a:rPr lang="en-US" altLang="zh-CN" sz="2600"/>
                  <a:t>BUS</a:t>
                </a:r>
                <a:r>
                  <a:rPr lang="zh-CN" altLang="en-US" sz="2600"/>
                  <a:t>）</a:t>
                </a:r>
                <a:endParaRPr lang="zh-CN" altLang="en-US" sz="2600"/>
              </a:p>
            </p:txBody>
          </p:sp>
        </p:grpSp>
      </p:grpSp>
      <p:grpSp>
        <p:nvGrpSpPr>
          <p:cNvPr id="5" name="组合 16"/>
          <p:cNvGrpSpPr/>
          <p:nvPr/>
        </p:nvGrpSpPr>
        <p:grpSpPr bwMode="auto">
          <a:xfrm>
            <a:off x="3060700" y="2708275"/>
            <a:ext cx="1223963" cy="2736850"/>
            <a:chOff x="0" y="0"/>
            <a:chExt cx="771" cy="1724"/>
          </a:xfrm>
        </p:grpSpPr>
        <p:sp>
          <p:nvSpPr>
            <p:cNvPr id="11287" name="上下箭头 11275"/>
            <p:cNvSpPr>
              <a:spLocks noChangeArrowheads="1"/>
            </p:cNvSpPr>
            <p:nvPr/>
          </p:nvSpPr>
          <p:spPr bwMode="auto">
            <a:xfrm>
              <a:off x="226" y="0"/>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88" name="矩形 11276"/>
            <p:cNvSpPr>
              <a:spLocks noChangeArrowheads="1"/>
            </p:cNvSpPr>
            <p:nvPr/>
          </p:nvSpPr>
          <p:spPr bwMode="auto">
            <a:xfrm>
              <a:off x="0" y="409"/>
              <a:ext cx="771" cy="454"/>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89" name="文本框 11277"/>
            <p:cNvSpPr txBox="1">
              <a:spLocks noChangeArrowheads="1"/>
            </p:cNvSpPr>
            <p:nvPr/>
          </p:nvSpPr>
          <p:spPr bwMode="auto">
            <a:xfrm>
              <a:off x="101" y="464"/>
              <a:ext cx="5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接口</a:t>
              </a:r>
              <a:endParaRPr lang="zh-CN" altLang="en-US" sz="2600"/>
            </a:p>
          </p:txBody>
        </p:sp>
        <p:sp>
          <p:nvSpPr>
            <p:cNvPr id="11290" name="上下箭头 11278"/>
            <p:cNvSpPr>
              <a:spLocks noChangeArrowheads="1"/>
            </p:cNvSpPr>
            <p:nvPr/>
          </p:nvSpPr>
          <p:spPr bwMode="auto">
            <a:xfrm>
              <a:off x="226" y="862"/>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91" name="文本框 11279"/>
            <p:cNvSpPr txBox="1">
              <a:spLocks noChangeArrowheads="1"/>
            </p:cNvSpPr>
            <p:nvPr/>
          </p:nvSpPr>
          <p:spPr bwMode="auto">
            <a:xfrm>
              <a:off x="45" y="1361"/>
              <a:ext cx="64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设备</a:t>
              </a:r>
              <a:r>
                <a:rPr lang="en-US" altLang="zh-CN" sz="2600"/>
                <a:t>1</a:t>
              </a:r>
              <a:endParaRPr lang="en-US" altLang="zh-CN" sz="2600"/>
            </a:p>
          </p:txBody>
        </p:sp>
        <p:sp>
          <p:nvSpPr>
            <p:cNvPr id="11292" name="矩形 11280"/>
            <p:cNvSpPr>
              <a:spLocks noChangeArrowheads="1"/>
            </p:cNvSpPr>
            <p:nvPr/>
          </p:nvSpPr>
          <p:spPr bwMode="auto">
            <a:xfrm>
              <a:off x="0" y="1270"/>
              <a:ext cx="771" cy="454"/>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6" name="组合 23"/>
          <p:cNvGrpSpPr/>
          <p:nvPr/>
        </p:nvGrpSpPr>
        <p:grpSpPr bwMode="auto">
          <a:xfrm>
            <a:off x="4500563" y="2708275"/>
            <a:ext cx="1223962" cy="2736850"/>
            <a:chOff x="0" y="0"/>
            <a:chExt cx="771" cy="1724"/>
          </a:xfrm>
        </p:grpSpPr>
        <p:sp>
          <p:nvSpPr>
            <p:cNvPr id="11281" name="上下箭头 11282"/>
            <p:cNvSpPr>
              <a:spLocks noChangeArrowheads="1"/>
            </p:cNvSpPr>
            <p:nvPr/>
          </p:nvSpPr>
          <p:spPr bwMode="auto">
            <a:xfrm>
              <a:off x="226" y="0"/>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82" name="矩形 11283"/>
            <p:cNvSpPr>
              <a:spLocks noChangeArrowheads="1"/>
            </p:cNvSpPr>
            <p:nvPr/>
          </p:nvSpPr>
          <p:spPr bwMode="auto">
            <a:xfrm>
              <a:off x="0" y="409"/>
              <a:ext cx="771" cy="454"/>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83" name="文本框 11284"/>
            <p:cNvSpPr txBox="1">
              <a:spLocks noChangeArrowheads="1"/>
            </p:cNvSpPr>
            <p:nvPr/>
          </p:nvSpPr>
          <p:spPr bwMode="auto">
            <a:xfrm>
              <a:off x="101" y="464"/>
              <a:ext cx="5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接口</a:t>
              </a:r>
              <a:endParaRPr lang="zh-CN" altLang="en-US" sz="2600"/>
            </a:p>
          </p:txBody>
        </p:sp>
        <p:sp>
          <p:nvSpPr>
            <p:cNvPr id="11284" name="上下箭头 11285"/>
            <p:cNvSpPr>
              <a:spLocks noChangeArrowheads="1"/>
            </p:cNvSpPr>
            <p:nvPr/>
          </p:nvSpPr>
          <p:spPr bwMode="auto">
            <a:xfrm>
              <a:off x="226" y="862"/>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85" name="文本框 11286"/>
            <p:cNvSpPr txBox="1">
              <a:spLocks noChangeArrowheads="1"/>
            </p:cNvSpPr>
            <p:nvPr/>
          </p:nvSpPr>
          <p:spPr bwMode="auto">
            <a:xfrm>
              <a:off x="45" y="1361"/>
              <a:ext cx="64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设备</a:t>
              </a:r>
              <a:r>
                <a:rPr lang="en-US" altLang="zh-CN" sz="2600"/>
                <a:t>2</a:t>
              </a:r>
              <a:endParaRPr lang="en-US" altLang="zh-CN" sz="2600"/>
            </a:p>
          </p:txBody>
        </p:sp>
        <p:sp>
          <p:nvSpPr>
            <p:cNvPr id="11286" name="矩形 11287"/>
            <p:cNvSpPr>
              <a:spLocks noChangeArrowheads="1"/>
            </p:cNvSpPr>
            <p:nvPr/>
          </p:nvSpPr>
          <p:spPr bwMode="auto">
            <a:xfrm>
              <a:off x="0" y="1270"/>
              <a:ext cx="771" cy="454"/>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7" name="组合 30"/>
          <p:cNvGrpSpPr/>
          <p:nvPr/>
        </p:nvGrpSpPr>
        <p:grpSpPr bwMode="auto">
          <a:xfrm>
            <a:off x="5888038" y="2708275"/>
            <a:ext cx="2212975" cy="2736850"/>
            <a:chOff x="0" y="0"/>
            <a:chExt cx="1394" cy="1724"/>
          </a:xfrm>
        </p:grpSpPr>
        <p:grpSp>
          <p:nvGrpSpPr>
            <p:cNvPr id="11273" name="组合 11289"/>
            <p:cNvGrpSpPr/>
            <p:nvPr/>
          </p:nvGrpSpPr>
          <p:grpSpPr bwMode="auto">
            <a:xfrm>
              <a:off x="623" y="0"/>
              <a:ext cx="771" cy="1724"/>
              <a:chOff x="0" y="0"/>
              <a:chExt cx="771" cy="1724"/>
            </a:xfrm>
          </p:grpSpPr>
          <p:sp>
            <p:nvSpPr>
              <p:cNvPr id="11275" name="上下箭头 11290"/>
              <p:cNvSpPr>
                <a:spLocks noChangeArrowheads="1"/>
              </p:cNvSpPr>
              <p:nvPr/>
            </p:nvSpPr>
            <p:spPr bwMode="auto">
              <a:xfrm>
                <a:off x="226" y="0"/>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76" name="矩形 11291"/>
              <p:cNvSpPr>
                <a:spLocks noChangeArrowheads="1"/>
              </p:cNvSpPr>
              <p:nvPr/>
            </p:nvSpPr>
            <p:spPr bwMode="auto">
              <a:xfrm>
                <a:off x="0" y="409"/>
                <a:ext cx="771" cy="454"/>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77" name="文本框 11292"/>
              <p:cNvSpPr txBox="1">
                <a:spLocks noChangeArrowheads="1"/>
              </p:cNvSpPr>
              <p:nvPr/>
            </p:nvSpPr>
            <p:spPr bwMode="auto">
              <a:xfrm>
                <a:off x="101" y="464"/>
                <a:ext cx="5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接口</a:t>
                </a:r>
                <a:endParaRPr lang="zh-CN" altLang="en-US" sz="2600"/>
              </a:p>
            </p:txBody>
          </p:sp>
          <p:sp>
            <p:nvSpPr>
              <p:cNvPr id="11278" name="上下箭头 11293"/>
              <p:cNvSpPr>
                <a:spLocks noChangeArrowheads="1"/>
              </p:cNvSpPr>
              <p:nvPr/>
            </p:nvSpPr>
            <p:spPr bwMode="auto">
              <a:xfrm>
                <a:off x="226" y="862"/>
                <a:ext cx="318" cy="409"/>
              </a:xfrm>
              <a:prstGeom prst="upDownArrow">
                <a:avLst>
                  <a:gd name="adj1" fmla="val 50000"/>
                  <a:gd name="adj2" fmla="val 25693"/>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1279" name="文本框 11294"/>
              <p:cNvSpPr txBox="1">
                <a:spLocks noChangeArrowheads="1"/>
              </p:cNvSpPr>
              <p:nvPr/>
            </p:nvSpPr>
            <p:spPr bwMode="auto">
              <a:xfrm>
                <a:off x="45" y="1361"/>
                <a:ext cx="6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t>设备</a:t>
                </a:r>
                <a:r>
                  <a:rPr lang="en-US" altLang="zh-CN" sz="2600"/>
                  <a:t>N</a:t>
                </a:r>
                <a:endParaRPr lang="en-US" altLang="zh-CN" sz="2600"/>
              </a:p>
            </p:txBody>
          </p:sp>
          <p:sp>
            <p:nvSpPr>
              <p:cNvPr id="11280" name="矩形 11295"/>
              <p:cNvSpPr>
                <a:spLocks noChangeArrowheads="1"/>
              </p:cNvSpPr>
              <p:nvPr/>
            </p:nvSpPr>
            <p:spPr bwMode="auto">
              <a:xfrm>
                <a:off x="0" y="1270"/>
                <a:ext cx="771" cy="454"/>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11274" name="文本框 11296"/>
            <p:cNvSpPr txBox="1">
              <a:spLocks noChangeArrowheads="1"/>
            </p:cNvSpPr>
            <p:nvPr/>
          </p:nvSpPr>
          <p:spPr bwMode="auto">
            <a:xfrm>
              <a:off x="0" y="1270"/>
              <a:ext cx="5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t>……</a:t>
              </a:r>
              <a:endParaRPr lang="en-US" altLang="zh-CN" sz="2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116013" y="404813"/>
            <a:ext cx="7696200" cy="762000"/>
          </a:xfrm>
        </p:spPr>
        <p:txBody>
          <a:bodyPr/>
          <a:lstStyle/>
          <a:p>
            <a:pPr eaLnBrk="1" hangingPunct="1"/>
            <a:r>
              <a:rPr kumimoji="1" lang="zh-CN" altLang="en-US" sz="3600"/>
              <a:t>中断请求触发器和中断屏蔽触发器</a:t>
            </a:r>
            <a:endParaRPr kumimoji="1" lang="zh-CN" altLang="en-US" sz="3600"/>
          </a:p>
        </p:txBody>
      </p:sp>
      <p:grpSp>
        <p:nvGrpSpPr>
          <p:cNvPr id="2" name="Group 4"/>
          <p:cNvGrpSpPr/>
          <p:nvPr/>
        </p:nvGrpSpPr>
        <p:grpSpPr bwMode="auto">
          <a:xfrm>
            <a:off x="2236788" y="5481638"/>
            <a:ext cx="1144587" cy="773112"/>
            <a:chOff x="1488" y="3628"/>
            <a:chExt cx="721" cy="487"/>
          </a:xfrm>
        </p:grpSpPr>
        <p:sp>
          <p:nvSpPr>
            <p:cNvPr id="109612" name="Rectangle 5"/>
            <p:cNvSpPr>
              <a:spLocks noChangeArrowheads="1"/>
            </p:cNvSpPr>
            <p:nvPr/>
          </p:nvSpPr>
          <p:spPr bwMode="auto">
            <a:xfrm>
              <a:off x="1488" y="3648"/>
              <a:ext cx="721" cy="46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613" name="Text Box 6"/>
            <p:cNvSpPr txBox="1">
              <a:spLocks noChangeArrowheads="1"/>
            </p:cNvSpPr>
            <p:nvPr/>
          </p:nvSpPr>
          <p:spPr bwMode="auto">
            <a:xfrm>
              <a:off x="1738" y="381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t>
              </a:r>
              <a:endParaRPr lang="en-US" altLang="zh-CN" sz="2000">
                <a:latin typeface="Times New Roman" panose="02020603050405020304" pitchFamily="18" charset="0"/>
              </a:endParaRPr>
            </a:p>
          </p:txBody>
        </p:sp>
        <p:sp>
          <p:nvSpPr>
            <p:cNvPr id="109614" name="Text Box 7"/>
            <p:cNvSpPr txBox="1">
              <a:spLocks noChangeArrowheads="1"/>
            </p:cNvSpPr>
            <p:nvPr/>
          </p:nvSpPr>
          <p:spPr bwMode="auto">
            <a:xfrm>
              <a:off x="1512" y="3628"/>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en-US" altLang="zh-CN" sz="1600">
                <a:latin typeface="Times New Roman" panose="02020603050405020304" pitchFamily="18" charset="0"/>
              </a:endParaRPr>
            </a:p>
          </p:txBody>
        </p:sp>
      </p:grpSp>
      <p:sp>
        <p:nvSpPr>
          <p:cNvPr id="47" name="Freeform 8"/>
          <p:cNvSpPr/>
          <p:nvPr/>
        </p:nvSpPr>
        <p:spPr bwMode="auto">
          <a:xfrm>
            <a:off x="2463800" y="4803775"/>
            <a:ext cx="1588" cy="709613"/>
          </a:xfrm>
          <a:custGeom>
            <a:avLst/>
            <a:gdLst>
              <a:gd name="T0" fmla="*/ 0 w 1"/>
              <a:gd name="T1" fmla="*/ 0 h 447"/>
              <a:gd name="T2" fmla="*/ 2147483647 w 1"/>
              <a:gd name="T3" fmla="*/ 2147483647 h 447"/>
              <a:gd name="T4" fmla="*/ 0 60000 65536"/>
              <a:gd name="T5" fmla="*/ 0 60000 65536"/>
              <a:gd name="T6" fmla="*/ 0 w 1"/>
              <a:gd name="T7" fmla="*/ 0 h 447"/>
              <a:gd name="T8" fmla="*/ 1 w 1"/>
              <a:gd name="T9" fmla="*/ 447 h 447"/>
            </a:gdLst>
            <a:ahLst/>
            <a:cxnLst>
              <a:cxn ang="T4">
                <a:pos x="T0" y="T1"/>
              </a:cxn>
              <a:cxn ang="T5">
                <a:pos x="T2" y="T3"/>
              </a:cxn>
            </a:cxnLst>
            <a:rect l="T6" t="T7" r="T8" b="T9"/>
            <a:pathLst>
              <a:path w="1" h="447">
                <a:moveTo>
                  <a:pt x="0" y="0"/>
                </a:moveTo>
                <a:lnTo>
                  <a:pt x="1" y="447"/>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 name="Group 9"/>
          <p:cNvGrpSpPr/>
          <p:nvPr/>
        </p:nvGrpSpPr>
        <p:grpSpPr bwMode="auto">
          <a:xfrm>
            <a:off x="2236788" y="4298950"/>
            <a:ext cx="685800" cy="500063"/>
            <a:chOff x="1488" y="2883"/>
            <a:chExt cx="432" cy="315"/>
          </a:xfrm>
        </p:grpSpPr>
        <p:sp>
          <p:nvSpPr>
            <p:cNvPr id="109609" name="Text Box 10"/>
            <p:cNvSpPr txBox="1">
              <a:spLocks noChangeArrowheads="1"/>
            </p:cNvSpPr>
            <p:nvPr/>
          </p:nvSpPr>
          <p:spPr bwMode="auto">
            <a:xfrm>
              <a:off x="1584" y="2947"/>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09610" name="Rectangle 11"/>
            <p:cNvSpPr>
              <a:spLocks noChangeArrowheads="1"/>
            </p:cNvSpPr>
            <p:nvPr/>
          </p:nvSpPr>
          <p:spPr bwMode="auto">
            <a:xfrm>
              <a:off x="1488" y="2942"/>
              <a:ext cx="432"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611" name="Oval 12"/>
            <p:cNvSpPr>
              <a:spLocks noChangeArrowheads="1"/>
            </p:cNvSpPr>
            <p:nvPr/>
          </p:nvSpPr>
          <p:spPr bwMode="auto">
            <a:xfrm>
              <a:off x="1680" y="2883"/>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grpSp>
      <p:grpSp>
        <p:nvGrpSpPr>
          <p:cNvPr id="4" name="Group 13"/>
          <p:cNvGrpSpPr/>
          <p:nvPr/>
        </p:nvGrpSpPr>
        <p:grpSpPr bwMode="auto">
          <a:xfrm>
            <a:off x="2236788" y="3551238"/>
            <a:ext cx="685800" cy="454025"/>
            <a:chOff x="1488" y="2412"/>
            <a:chExt cx="432" cy="286"/>
          </a:xfrm>
        </p:grpSpPr>
        <p:sp>
          <p:nvSpPr>
            <p:cNvPr id="109606" name="Text Box 14"/>
            <p:cNvSpPr txBox="1">
              <a:spLocks noChangeArrowheads="1"/>
            </p:cNvSpPr>
            <p:nvPr/>
          </p:nvSpPr>
          <p:spPr bwMode="auto">
            <a:xfrm>
              <a:off x="1609" y="24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09607" name="Rectangle 15"/>
            <p:cNvSpPr>
              <a:spLocks noChangeArrowheads="1"/>
            </p:cNvSpPr>
            <p:nvPr/>
          </p:nvSpPr>
          <p:spPr bwMode="auto">
            <a:xfrm>
              <a:off x="1488" y="2464"/>
              <a:ext cx="432" cy="22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608" name="Oval 16"/>
            <p:cNvSpPr>
              <a:spLocks noChangeArrowheads="1"/>
            </p:cNvSpPr>
            <p:nvPr/>
          </p:nvSpPr>
          <p:spPr bwMode="auto">
            <a:xfrm>
              <a:off x="1680" y="241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grpSp>
      <p:sp>
        <p:nvSpPr>
          <p:cNvPr id="56" name="Freeform 17"/>
          <p:cNvSpPr/>
          <p:nvPr/>
        </p:nvSpPr>
        <p:spPr bwMode="auto">
          <a:xfrm>
            <a:off x="2570163" y="3113088"/>
            <a:ext cx="4762" cy="452437"/>
          </a:xfrm>
          <a:custGeom>
            <a:avLst/>
            <a:gdLst>
              <a:gd name="T0" fmla="*/ 0 w 3"/>
              <a:gd name="T1" fmla="*/ 0 h 285"/>
              <a:gd name="T2" fmla="*/ 2147483647 w 3"/>
              <a:gd name="T3" fmla="*/ 2147483647 h 285"/>
              <a:gd name="T4" fmla="*/ 0 60000 65536"/>
              <a:gd name="T5" fmla="*/ 0 60000 65536"/>
              <a:gd name="T6" fmla="*/ 0 w 3"/>
              <a:gd name="T7" fmla="*/ 0 h 285"/>
              <a:gd name="T8" fmla="*/ 3 w 3"/>
              <a:gd name="T9" fmla="*/ 285 h 285"/>
            </a:gdLst>
            <a:ahLst/>
            <a:cxnLst>
              <a:cxn ang="T4">
                <a:pos x="T0" y="T1"/>
              </a:cxn>
              <a:cxn ang="T5">
                <a:pos x="T2" y="T3"/>
              </a:cxn>
            </a:cxnLst>
            <a:rect l="T6" t="T7" r="T8" b="T9"/>
            <a:pathLst>
              <a:path w="3" h="285">
                <a:moveTo>
                  <a:pt x="0" y="0"/>
                </a:moveTo>
                <a:lnTo>
                  <a:pt x="3" y="285"/>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7" name="Freeform 18"/>
          <p:cNvSpPr/>
          <p:nvPr/>
        </p:nvSpPr>
        <p:spPr bwMode="auto">
          <a:xfrm>
            <a:off x="2579688" y="3989388"/>
            <a:ext cx="1587" cy="323850"/>
          </a:xfrm>
          <a:custGeom>
            <a:avLst/>
            <a:gdLst>
              <a:gd name="T0" fmla="*/ 0 w 1"/>
              <a:gd name="T1" fmla="*/ 0 h 204"/>
              <a:gd name="T2" fmla="*/ 0 w 1"/>
              <a:gd name="T3" fmla="*/ 2147483647 h 204"/>
              <a:gd name="T4" fmla="*/ 0 60000 65536"/>
              <a:gd name="T5" fmla="*/ 0 60000 65536"/>
              <a:gd name="T6" fmla="*/ 0 w 1"/>
              <a:gd name="T7" fmla="*/ 0 h 204"/>
              <a:gd name="T8" fmla="*/ 1 w 1"/>
              <a:gd name="T9" fmla="*/ 204 h 204"/>
            </a:gdLst>
            <a:ahLst/>
            <a:cxnLst>
              <a:cxn ang="T4">
                <a:pos x="T0" y="T1"/>
              </a:cxn>
              <a:cxn ang="T5">
                <a:pos x="T2" y="T3"/>
              </a:cxn>
            </a:cxnLst>
            <a:rect l="T6" t="T7" r="T8" b="T9"/>
            <a:pathLst>
              <a:path w="1" h="204">
                <a:moveTo>
                  <a:pt x="0" y="0"/>
                </a:moveTo>
                <a:lnTo>
                  <a:pt x="0" y="20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8" name="Freeform 19"/>
          <p:cNvSpPr/>
          <p:nvPr/>
        </p:nvSpPr>
        <p:spPr bwMode="auto">
          <a:xfrm>
            <a:off x="1719263" y="3132138"/>
            <a:ext cx="1371600" cy="171450"/>
          </a:xfrm>
          <a:custGeom>
            <a:avLst/>
            <a:gdLst>
              <a:gd name="T0" fmla="*/ 0 w 723"/>
              <a:gd name="T1" fmla="*/ 2147483647 h 108"/>
              <a:gd name="T2" fmla="*/ 2147483647 w 723"/>
              <a:gd name="T3" fmla="*/ 2147483647 h 108"/>
              <a:gd name="T4" fmla="*/ 2147483647 w 723"/>
              <a:gd name="T5" fmla="*/ 0 h 108"/>
              <a:gd name="T6" fmla="*/ 0 60000 65536"/>
              <a:gd name="T7" fmla="*/ 0 60000 65536"/>
              <a:gd name="T8" fmla="*/ 0 60000 65536"/>
              <a:gd name="T9" fmla="*/ 0 w 723"/>
              <a:gd name="T10" fmla="*/ 0 h 108"/>
              <a:gd name="T11" fmla="*/ 723 w 723"/>
              <a:gd name="T12" fmla="*/ 108 h 108"/>
            </a:gdLst>
            <a:ahLst/>
            <a:cxnLst>
              <a:cxn ang="T6">
                <a:pos x="T0" y="T1"/>
              </a:cxn>
              <a:cxn ang="T7">
                <a:pos x="T2" y="T3"/>
              </a:cxn>
              <a:cxn ang="T8">
                <a:pos x="T4" y="T5"/>
              </a:cxn>
            </a:cxnLst>
            <a:rect l="T9" t="T10" r="T11" b="T12"/>
            <a:pathLst>
              <a:path w="723" h="108">
                <a:moveTo>
                  <a:pt x="0" y="108"/>
                </a:moveTo>
                <a:lnTo>
                  <a:pt x="720" y="108"/>
                </a:lnTo>
                <a:lnTo>
                  <a:pt x="723" y="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9" name="Freeform 20"/>
          <p:cNvSpPr/>
          <p:nvPr/>
        </p:nvSpPr>
        <p:spPr bwMode="auto">
          <a:xfrm>
            <a:off x="2732088" y="2017713"/>
            <a:ext cx="2224087" cy="3038475"/>
          </a:xfrm>
          <a:custGeom>
            <a:avLst/>
            <a:gdLst>
              <a:gd name="T0" fmla="*/ 0 w 1401"/>
              <a:gd name="T1" fmla="*/ 2147483647 h 1914"/>
              <a:gd name="T2" fmla="*/ 0 w 1401"/>
              <a:gd name="T3" fmla="*/ 2147483647 h 1914"/>
              <a:gd name="T4" fmla="*/ 2147483647 w 1401"/>
              <a:gd name="T5" fmla="*/ 2147483647 h 1914"/>
              <a:gd name="T6" fmla="*/ 2147483647 w 1401"/>
              <a:gd name="T7" fmla="*/ 0 h 1914"/>
              <a:gd name="T8" fmla="*/ 2147483647 w 1401"/>
              <a:gd name="T9" fmla="*/ 2147483647 h 1914"/>
              <a:gd name="T10" fmla="*/ 2147483647 w 1401"/>
              <a:gd name="T11" fmla="*/ 2147483647 h 1914"/>
              <a:gd name="T12" fmla="*/ 0 60000 65536"/>
              <a:gd name="T13" fmla="*/ 0 60000 65536"/>
              <a:gd name="T14" fmla="*/ 0 60000 65536"/>
              <a:gd name="T15" fmla="*/ 0 60000 65536"/>
              <a:gd name="T16" fmla="*/ 0 60000 65536"/>
              <a:gd name="T17" fmla="*/ 0 60000 65536"/>
              <a:gd name="T18" fmla="*/ 0 w 1401"/>
              <a:gd name="T19" fmla="*/ 0 h 1914"/>
              <a:gd name="T20" fmla="*/ 1401 w 1401"/>
              <a:gd name="T21" fmla="*/ 1914 h 1914"/>
            </a:gdLst>
            <a:ahLst/>
            <a:cxnLst>
              <a:cxn ang="T12">
                <a:pos x="T0" y="T1"/>
              </a:cxn>
              <a:cxn ang="T13">
                <a:pos x="T2" y="T3"/>
              </a:cxn>
              <a:cxn ang="T14">
                <a:pos x="T4" y="T5"/>
              </a:cxn>
              <a:cxn ang="T15">
                <a:pos x="T6" y="T7"/>
              </a:cxn>
              <a:cxn ang="T16">
                <a:pos x="T8" y="T9"/>
              </a:cxn>
              <a:cxn ang="T17">
                <a:pos x="T10" y="T11"/>
              </a:cxn>
            </a:cxnLst>
            <a:rect l="T18" t="T19" r="T20" b="T21"/>
            <a:pathLst>
              <a:path w="1401" h="1914">
                <a:moveTo>
                  <a:pt x="0" y="1758"/>
                </a:moveTo>
                <a:lnTo>
                  <a:pt x="0" y="1914"/>
                </a:lnTo>
                <a:lnTo>
                  <a:pt x="600" y="1914"/>
                </a:lnTo>
                <a:lnTo>
                  <a:pt x="600" y="0"/>
                </a:lnTo>
                <a:lnTo>
                  <a:pt x="1401" y="3"/>
                </a:lnTo>
                <a:lnTo>
                  <a:pt x="1401" y="192"/>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0" name="Text Box 21"/>
          <p:cNvSpPr txBox="1">
            <a:spLocks noChangeArrowheads="1"/>
          </p:cNvSpPr>
          <p:nvPr/>
        </p:nvSpPr>
        <p:spPr bwMode="auto">
          <a:xfrm>
            <a:off x="5654675" y="1855788"/>
            <a:ext cx="2684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INTR </a:t>
            </a:r>
            <a:endParaRPr lang="en-US" altLang="zh-CN" sz="2800">
              <a:latin typeface="Times New Roman" panose="02020603050405020304" pitchFamily="18" charset="0"/>
            </a:endParaRPr>
          </a:p>
          <a:p>
            <a:pPr eaLnBrk="1" hangingPunct="1"/>
            <a:r>
              <a:rPr lang="zh-CN" altLang="en-US" sz="2800">
                <a:latin typeface="Times New Roman" panose="02020603050405020304" pitchFamily="18" charset="0"/>
              </a:rPr>
              <a:t>中断请求触发器</a:t>
            </a:r>
            <a:endParaRPr lang="zh-CN" altLang="en-US" sz="2800">
              <a:latin typeface="Times New Roman" panose="02020603050405020304" pitchFamily="18" charset="0"/>
            </a:endParaRPr>
          </a:p>
        </p:txBody>
      </p:sp>
      <p:sp>
        <p:nvSpPr>
          <p:cNvPr id="61" name="Text Box 22"/>
          <p:cNvSpPr txBox="1">
            <a:spLocks noChangeArrowheads="1"/>
          </p:cNvSpPr>
          <p:nvPr/>
        </p:nvSpPr>
        <p:spPr bwMode="auto">
          <a:xfrm>
            <a:off x="5654675" y="3005138"/>
            <a:ext cx="3363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chemeClr val="folHlink"/>
                </a:solidFill>
                <a:latin typeface="Times New Roman" panose="02020603050405020304" pitchFamily="18" charset="0"/>
              </a:rPr>
              <a:t>INTR = 1  </a:t>
            </a:r>
            <a:r>
              <a:rPr lang="zh-CN" altLang="en-US" sz="2800">
                <a:solidFill>
                  <a:schemeClr val="folHlink"/>
                </a:solidFill>
                <a:latin typeface="Times New Roman" panose="02020603050405020304" pitchFamily="18" charset="0"/>
              </a:rPr>
              <a:t>有请求</a:t>
            </a:r>
            <a:endParaRPr lang="zh-CN" altLang="en-US" sz="2800">
              <a:solidFill>
                <a:schemeClr val="folHlink"/>
              </a:solidFill>
              <a:latin typeface="Times New Roman" panose="02020603050405020304" pitchFamily="18" charset="0"/>
            </a:endParaRPr>
          </a:p>
        </p:txBody>
      </p:sp>
      <p:sp>
        <p:nvSpPr>
          <p:cNvPr id="62" name="Text Box 23"/>
          <p:cNvSpPr txBox="1">
            <a:spLocks noChangeArrowheads="1"/>
          </p:cNvSpPr>
          <p:nvPr/>
        </p:nvSpPr>
        <p:spPr bwMode="auto">
          <a:xfrm>
            <a:off x="5654675" y="3729038"/>
            <a:ext cx="2684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MASK  </a:t>
            </a:r>
            <a:endParaRPr lang="en-US" altLang="zh-CN" sz="2800">
              <a:latin typeface="Times New Roman" panose="02020603050405020304" pitchFamily="18" charset="0"/>
            </a:endParaRPr>
          </a:p>
          <a:p>
            <a:pPr eaLnBrk="1" hangingPunct="1"/>
            <a:r>
              <a:rPr lang="zh-CN" altLang="en-US" sz="2800">
                <a:latin typeface="Times New Roman" panose="02020603050405020304" pitchFamily="18" charset="0"/>
              </a:rPr>
              <a:t>中断屏蔽触发器</a:t>
            </a:r>
            <a:endParaRPr lang="zh-CN" altLang="en-US" sz="2800">
              <a:latin typeface="Times New Roman" panose="02020603050405020304" pitchFamily="18" charset="0"/>
            </a:endParaRPr>
          </a:p>
        </p:txBody>
      </p:sp>
      <p:sp>
        <p:nvSpPr>
          <p:cNvPr id="63" name="Text Box 24"/>
          <p:cNvSpPr txBox="1">
            <a:spLocks noChangeArrowheads="1"/>
          </p:cNvSpPr>
          <p:nvPr/>
        </p:nvSpPr>
        <p:spPr bwMode="auto">
          <a:xfrm>
            <a:off x="5654675" y="4879975"/>
            <a:ext cx="336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chemeClr val="folHlink"/>
                </a:solidFill>
                <a:latin typeface="Times New Roman" panose="02020603050405020304" pitchFamily="18" charset="0"/>
              </a:rPr>
              <a:t>MASK = 1  </a:t>
            </a:r>
            <a:r>
              <a:rPr lang="zh-CN" altLang="en-US" sz="2800">
                <a:solidFill>
                  <a:schemeClr val="folHlink"/>
                </a:solidFill>
                <a:latin typeface="Times New Roman" panose="02020603050405020304" pitchFamily="18" charset="0"/>
              </a:rPr>
              <a:t>被屏蔽</a:t>
            </a:r>
            <a:endParaRPr lang="zh-CN" altLang="en-US" sz="2800">
              <a:solidFill>
                <a:schemeClr val="folHlink"/>
              </a:solidFill>
              <a:latin typeface="Times New Roman" panose="02020603050405020304" pitchFamily="18" charset="0"/>
            </a:endParaRPr>
          </a:p>
        </p:txBody>
      </p:sp>
      <p:sp>
        <p:nvSpPr>
          <p:cNvPr id="64" name="Text Box 25"/>
          <p:cNvSpPr txBox="1">
            <a:spLocks noChangeArrowheads="1"/>
          </p:cNvSpPr>
          <p:nvPr/>
        </p:nvSpPr>
        <p:spPr bwMode="auto">
          <a:xfrm>
            <a:off x="179388" y="3059113"/>
            <a:ext cx="1717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latin typeface="Times New Roman" panose="02020603050405020304" pitchFamily="18" charset="0"/>
              </a:rPr>
              <a:t>来自 </a:t>
            </a:r>
            <a:r>
              <a:rPr lang="en-US" altLang="zh-CN" sz="2000">
                <a:solidFill>
                  <a:schemeClr val="folHlink"/>
                </a:solidFill>
                <a:latin typeface="Times New Roman" panose="02020603050405020304" pitchFamily="18" charset="0"/>
              </a:rPr>
              <a:t>CPU </a:t>
            </a:r>
            <a:r>
              <a:rPr lang="zh-CN" altLang="en-US" sz="2000">
                <a:solidFill>
                  <a:schemeClr val="folHlink"/>
                </a:solidFill>
                <a:latin typeface="Times New Roman" panose="02020603050405020304" pitchFamily="18" charset="0"/>
              </a:rPr>
              <a:t>的</a:t>
            </a:r>
            <a:endParaRPr lang="zh-CN" altLang="en-US" sz="2000">
              <a:solidFill>
                <a:schemeClr val="folHlink"/>
              </a:solidFill>
              <a:latin typeface="Times New Roman" panose="02020603050405020304" pitchFamily="18" charset="0"/>
            </a:endParaRPr>
          </a:p>
          <a:p>
            <a:pPr eaLnBrk="1" hangingPunct="1"/>
            <a:r>
              <a:rPr lang="zh-CN" altLang="en-US" sz="2000">
                <a:solidFill>
                  <a:schemeClr val="folHlink"/>
                </a:solidFill>
                <a:latin typeface="Times New Roman" panose="02020603050405020304" pitchFamily="18" charset="0"/>
              </a:rPr>
              <a:t>中断查询信号</a:t>
            </a:r>
            <a:endParaRPr lang="zh-CN" altLang="en-US" sz="2000">
              <a:solidFill>
                <a:schemeClr val="folHlink"/>
              </a:solidFill>
              <a:latin typeface="Times New Roman" panose="02020603050405020304" pitchFamily="18" charset="0"/>
            </a:endParaRPr>
          </a:p>
        </p:txBody>
      </p:sp>
      <p:sp>
        <p:nvSpPr>
          <p:cNvPr id="65" name="Text Box 26"/>
          <p:cNvSpPr txBox="1">
            <a:spLocks noChangeArrowheads="1"/>
          </p:cNvSpPr>
          <p:nvPr/>
        </p:nvSpPr>
        <p:spPr bwMode="auto">
          <a:xfrm>
            <a:off x="3387725" y="5878513"/>
            <a:ext cx="197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chemeClr val="folHlink"/>
                </a:solidFill>
                <a:latin typeface="Times New Roman" panose="02020603050405020304" pitchFamily="18" charset="0"/>
              </a:rPr>
              <a:t>受设备本身控制</a:t>
            </a:r>
            <a:endParaRPr lang="zh-CN" altLang="en-US" sz="2000">
              <a:solidFill>
                <a:schemeClr val="folHlink"/>
              </a:solidFill>
              <a:latin typeface="Times New Roman" panose="02020603050405020304" pitchFamily="18" charset="0"/>
            </a:endParaRPr>
          </a:p>
        </p:txBody>
      </p:sp>
      <p:grpSp>
        <p:nvGrpSpPr>
          <p:cNvPr id="5" name="Group 27"/>
          <p:cNvGrpSpPr/>
          <p:nvPr/>
        </p:nvGrpSpPr>
        <p:grpSpPr bwMode="auto">
          <a:xfrm>
            <a:off x="2236788" y="2312988"/>
            <a:ext cx="2971800" cy="838200"/>
            <a:chOff x="1488" y="1632"/>
            <a:chExt cx="1872" cy="528"/>
          </a:xfrm>
        </p:grpSpPr>
        <p:grpSp>
          <p:nvGrpSpPr>
            <p:cNvPr id="109592" name="Group 28"/>
            <p:cNvGrpSpPr/>
            <p:nvPr/>
          </p:nvGrpSpPr>
          <p:grpSpPr bwMode="auto">
            <a:xfrm>
              <a:off x="1488" y="1692"/>
              <a:ext cx="721" cy="468"/>
              <a:chOff x="1488" y="1692"/>
              <a:chExt cx="721" cy="468"/>
            </a:xfrm>
          </p:grpSpPr>
          <p:sp>
            <p:nvSpPr>
              <p:cNvPr id="109602" name="Text Box 29"/>
              <p:cNvSpPr txBox="1">
                <a:spLocks noChangeArrowheads="1"/>
              </p:cNvSpPr>
              <p:nvPr/>
            </p:nvSpPr>
            <p:spPr bwMode="auto">
              <a:xfrm>
                <a:off x="1595" y="1718"/>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endParaRPr lang="en-US" altLang="zh-CN" sz="2000">
                  <a:latin typeface="Times New Roman" panose="02020603050405020304" pitchFamily="18" charset="0"/>
                </a:endParaRPr>
              </a:p>
            </p:txBody>
          </p:sp>
          <p:sp>
            <p:nvSpPr>
              <p:cNvPr id="109603" name="Rectangle 30"/>
              <p:cNvSpPr>
                <a:spLocks noChangeArrowheads="1"/>
              </p:cNvSpPr>
              <p:nvPr/>
            </p:nvSpPr>
            <p:spPr bwMode="auto">
              <a:xfrm>
                <a:off x="1488" y="1692"/>
                <a:ext cx="721" cy="44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604" name="Text Box 31"/>
              <p:cNvSpPr txBox="1">
                <a:spLocks noChangeArrowheads="1"/>
              </p:cNvSpPr>
              <p:nvPr/>
            </p:nvSpPr>
            <p:spPr bwMode="auto">
              <a:xfrm>
                <a:off x="1488" y="1947"/>
                <a:ext cx="2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  D</a:t>
                </a:r>
                <a:endParaRPr lang="en-US" altLang="zh-CN" sz="1600">
                  <a:latin typeface="Times New Roman" panose="02020603050405020304" pitchFamily="18" charset="0"/>
                </a:endParaRPr>
              </a:p>
            </p:txBody>
          </p:sp>
          <p:sp>
            <p:nvSpPr>
              <p:cNvPr id="109605" name="AutoShape 32"/>
              <p:cNvSpPr>
                <a:spLocks noChangeArrowheads="1"/>
              </p:cNvSpPr>
              <p:nvPr/>
            </p:nvSpPr>
            <p:spPr bwMode="auto">
              <a:xfrm>
                <a:off x="1969" y="2026"/>
                <a:ext cx="120" cy="112"/>
              </a:xfrm>
              <a:prstGeom prst="triangle">
                <a:avLst>
                  <a:gd name="adj" fmla="val 5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9593" name="Group 33"/>
            <p:cNvGrpSpPr/>
            <p:nvPr/>
          </p:nvGrpSpPr>
          <p:grpSpPr bwMode="auto">
            <a:xfrm>
              <a:off x="2640" y="1632"/>
              <a:ext cx="720" cy="528"/>
              <a:chOff x="2640" y="1632"/>
              <a:chExt cx="720" cy="528"/>
            </a:xfrm>
          </p:grpSpPr>
          <p:sp>
            <p:nvSpPr>
              <p:cNvPr id="109594" name="Text Box 34"/>
              <p:cNvSpPr txBox="1">
                <a:spLocks noChangeArrowheads="1"/>
              </p:cNvSpPr>
              <p:nvPr/>
            </p:nvSpPr>
            <p:spPr bwMode="auto">
              <a:xfrm>
                <a:off x="2688" y="1824"/>
                <a:ext cx="6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 MASK</a:t>
                </a:r>
                <a:endParaRPr lang="en-US" altLang="zh-CN" sz="2000">
                  <a:latin typeface="Times New Roman" panose="02020603050405020304" pitchFamily="18" charset="0"/>
                </a:endParaRPr>
              </a:p>
            </p:txBody>
          </p:sp>
          <p:sp>
            <p:nvSpPr>
              <p:cNvPr id="109595" name="Rectangle 35"/>
              <p:cNvSpPr>
                <a:spLocks noChangeArrowheads="1"/>
              </p:cNvSpPr>
              <p:nvPr/>
            </p:nvSpPr>
            <p:spPr bwMode="auto">
              <a:xfrm>
                <a:off x="2640" y="1680"/>
                <a:ext cx="720"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96" name="Oval 36"/>
              <p:cNvSpPr>
                <a:spLocks noChangeArrowheads="1"/>
              </p:cNvSpPr>
              <p:nvPr/>
            </p:nvSpPr>
            <p:spPr bwMode="auto">
              <a:xfrm>
                <a:off x="3168" y="163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grpSp>
            <p:nvGrpSpPr>
              <p:cNvPr id="109597" name="Group 37"/>
              <p:cNvGrpSpPr/>
              <p:nvPr/>
            </p:nvGrpSpPr>
            <p:grpSpPr bwMode="auto">
              <a:xfrm>
                <a:off x="3096" y="1680"/>
                <a:ext cx="216" cy="212"/>
                <a:chOff x="3096" y="1660"/>
                <a:chExt cx="216" cy="212"/>
              </a:xfrm>
            </p:grpSpPr>
            <p:grpSp>
              <p:nvGrpSpPr>
                <p:cNvPr id="109598" name="Group 38"/>
                <p:cNvGrpSpPr/>
                <p:nvPr/>
              </p:nvGrpSpPr>
              <p:grpSpPr bwMode="auto">
                <a:xfrm>
                  <a:off x="3096" y="1660"/>
                  <a:ext cx="216" cy="212"/>
                  <a:chOff x="3120" y="2044"/>
                  <a:chExt cx="216" cy="212"/>
                </a:xfrm>
              </p:grpSpPr>
              <p:sp>
                <p:nvSpPr>
                  <p:cNvPr id="109600" name="Text Box 39"/>
                  <p:cNvSpPr txBox="1">
                    <a:spLocks noChangeArrowheads="1"/>
                  </p:cNvSpPr>
                  <p:nvPr/>
                </p:nvSpPr>
                <p:spPr bwMode="auto">
                  <a:xfrm>
                    <a:off x="3120" y="2044"/>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en-US" altLang="zh-CN" sz="1600">
                      <a:latin typeface="Times New Roman" panose="02020603050405020304" pitchFamily="18" charset="0"/>
                    </a:endParaRPr>
                  </a:p>
                </p:txBody>
              </p:sp>
              <p:sp>
                <p:nvSpPr>
                  <p:cNvPr id="109601" name="Line 40"/>
                  <p:cNvSpPr>
                    <a:spLocks noChangeShapeType="1"/>
                  </p:cNvSpPr>
                  <p:nvPr/>
                </p:nvSpPr>
                <p:spPr bwMode="auto">
                  <a:xfrm>
                    <a:off x="3168" y="2064"/>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wrap="none"/>
                  <a:lstStyle/>
                  <a:p>
                    <a:endParaRPr lang="zh-CN" altLang="en-US"/>
                  </a:p>
                </p:txBody>
              </p:sp>
            </p:grpSp>
            <p:sp>
              <p:nvSpPr>
                <p:cNvPr id="109599" name="Line 41"/>
                <p:cNvSpPr>
                  <a:spLocks noChangeShapeType="1"/>
                </p:cNvSpPr>
                <p:nvPr/>
              </p:nvSpPr>
              <p:spPr bwMode="auto">
                <a:xfrm>
                  <a:off x="3144" y="1700"/>
                  <a:ext cx="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sp>
        <p:nvSpPr>
          <p:cNvPr id="81" name="Text Box 42"/>
          <p:cNvSpPr txBox="1">
            <a:spLocks noChangeArrowheads="1"/>
          </p:cNvSpPr>
          <p:nvPr/>
        </p:nvSpPr>
        <p:spPr bwMode="auto">
          <a:xfrm>
            <a:off x="5654675" y="5603875"/>
            <a:ext cx="240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D  </a:t>
            </a:r>
            <a:r>
              <a:rPr lang="zh-CN" altLang="en-US" sz="2800">
                <a:latin typeface="Times New Roman" panose="02020603050405020304" pitchFamily="18" charset="0"/>
              </a:rPr>
              <a:t>完成触发器</a:t>
            </a:r>
            <a:endParaRPr lang="zh-CN" altLang="en-US" sz="2800">
              <a:latin typeface="Times New Roman" panose="02020603050405020304" pitchFamily="18" charset="0"/>
            </a:endParaRPr>
          </a:p>
        </p:txBody>
      </p:sp>
      <p:grpSp>
        <p:nvGrpSpPr>
          <p:cNvPr id="10" name="Group 44"/>
          <p:cNvGrpSpPr/>
          <p:nvPr/>
        </p:nvGrpSpPr>
        <p:grpSpPr bwMode="auto">
          <a:xfrm>
            <a:off x="407988" y="1484313"/>
            <a:ext cx="2133600" cy="914400"/>
            <a:chOff x="336" y="1104"/>
            <a:chExt cx="1344" cy="576"/>
          </a:xfrm>
        </p:grpSpPr>
        <p:sp>
          <p:nvSpPr>
            <p:cNvPr id="109590" name="Freeform 45"/>
            <p:cNvSpPr/>
            <p:nvPr/>
          </p:nvSpPr>
          <p:spPr bwMode="auto">
            <a:xfrm>
              <a:off x="912" y="1440"/>
              <a:ext cx="768" cy="240"/>
            </a:xfrm>
            <a:custGeom>
              <a:avLst/>
              <a:gdLst>
                <a:gd name="T0" fmla="*/ 768 w 768"/>
                <a:gd name="T1" fmla="*/ 240 h 240"/>
                <a:gd name="T2" fmla="*/ 768 w 768"/>
                <a:gd name="T3" fmla="*/ 0 h 240"/>
                <a:gd name="T4" fmla="*/ 0 w 768"/>
                <a:gd name="T5" fmla="*/ 0 h 240"/>
                <a:gd name="T6" fmla="*/ 0 60000 65536"/>
                <a:gd name="T7" fmla="*/ 0 60000 65536"/>
                <a:gd name="T8" fmla="*/ 0 60000 65536"/>
                <a:gd name="T9" fmla="*/ 0 w 768"/>
                <a:gd name="T10" fmla="*/ 0 h 240"/>
                <a:gd name="T11" fmla="*/ 768 w 768"/>
                <a:gd name="T12" fmla="*/ 240 h 240"/>
              </a:gdLst>
              <a:ahLst/>
              <a:cxnLst>
                <a:cxn ang="T6">
                  <a:pos x="T0" y="T1"/>
                </a:cxn>
                <a:cxn ang="T7">
                  <a:pos x="T2" y="T3"/>
                </a:cxn>
                <a:cxn ang="T8">
                  <a:pos x="T4" y="T5"/>
                </a:cxn>
              </a:cxnLst>
              <a:rect l="T9" t="T10" r="T11" b="T12"/>
              <a:pathLst>
                <a:path w="768" h="240">
                  <a:moveTo>
                    <a:pt x="768" y="240"/>
                  </a:moveTo>
                  <a:lnTo>
                    <a:pt x="768" y="0"/>
                  </a:lnTo>
                  <a:lnTo>
                    <a:pt x="0" y="0"/>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9591" name="Text Box 46"/>
            <p:cNvSpPr txBox="1">
              <a:spLocks noChangeArrowheads="1"/>
            </p:cNvSpPr>
            <p:nvPr/>
          </p:nvSpPr>
          <p:spPr bwMode="auto">
            <a:xfrm>
              <a:off x="336" y="110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chemeClr val="folHlink"/>
                  </a:solidFill>
                  <a:latin typeface="Times New Roman" panose="02020603050405020304" pitchFamily="18" charset="0"/>
                </a:rPr>
                <a:t>中断请求</a:t>
              </a:r>
              <a:endParaRPr lang="zh-CN" altLang="en-US" sz="2000">
                <a:solidFill>
                  <a:schemeClr val="folHlink"/>
                </a:solidFill>
                <a:latin typeface="Times New Roman" panose="02020603050405020304" pitchFamily="18" charset="0"/>
              </a:endParaRPr>
            </a:p>
          </p:txBody>
        </p:sp>
      </p:grpSp>
      <p:sp>
        <p:nvSpPr>
          <p:cNvPr id="109588" name="矩形 46"/>
          <p:cNvSpPr>
            <a:spLocks noChangeArrowheads="1"/>
          </p:cNvSpPr>
          <p:nvPr/>
        </p:nvSpPr>
        <p:spPr bwMode="auto">
          <a:xfrm>
            <a:off x="8123238" y="44450"/>
            <a:ext cx="985837"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linds(horizontal)">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blinds(horizontal)">
                                      <p:cBhvr>
                                        <p:cTn id="22" dur="500"/>
                                        <p:tgtEl>
                                          <p:spTgt spid="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blinds(horizontal)">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outVertic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blinds(horizontal)">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blinds(horizontal)">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strips(up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arn(outVertic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strips(downLeft)">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strips(upLeft)">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arn(outVertic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9" fill="hold" nodeType="click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trips(upLeft)">
                                      <p:cBhvr>
                                        <p:cTn id="72" dur="500"/>
                                        <p:tgtEl>
                                          <p:spTgt spid="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blinds(horizontal)">
                                      <p:cBhvr>
                                        <p:cTn id="77" dur="500"/>
                                        <p:tgtEl>
                                          <p:spTgt spid="64"/>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3" fill="hold"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strips(upRight)">
                                      <p:cBhvr>
                                        <p:cTn id="82" dur="50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strips(upLeft)">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P spid="61" grpId="0" autoUpdateAnimBg="0"/>
      <p:bldP spid="62" grpId="0" autoUpdateAnimBg="0"/>
      <p:bldP spid="63" grpId="0" autoUpdateAnimBg="0"/>
      <p:bldP spid="64" grpId="0" autoUpdateAnimBg="0"/>
      <p:bldP spid="65" grpId="0" autoUpdateAnimBg="0"/>
      <p:bldP spid="8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116013" y="404813"/>
            <a:ext cx="7696200" cy="762000"/>
          </a:xfrm>
        </p:spPr>
        <p:txBody>
          <a:bodyPr/>
          <a:lstStyle/>
          <a:p>
            <a:pPr eaLnBrk="1" hangingPunct="1"/>
            <a:r>
              <a:rPr kumimoji="1" lang="zh-CN" altLang="en-US"/>
              <a:t>排队器</a:t>
            </a:r>
            <a:endParaRPr kumimoji="1" lang="zh-CN" altLang="en-US"/>
          </a:p>
        </p:txBody>
      </p:sp>
      <p:sp>
        <p:nvSpPr>
          <p:cNvPr id="163" name="Text Box 3"/>
          <p:cNvSpPr txBox="1">
            <a:spLocks noChangeArrowheads="1"/>
          </p:cNvSpPr>
          <p:nvPr/>
        </p:nvSpPr>
        <p:spPr bwMode="auto">
          <a:xfrm>
            <a:off x="609600" y="16208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排队</a:t>
            </a:r>
            <a:endParaRPr lang="zh-CN" altLang="en-US" sz="2800">
              <a:latin typeface="Times New Roman" panose="02020603050405020304" pitchFamily="18" charset="0"/>
            </a:endParaRPr>
          </a:p>
        </p:txBody>
      </p:sp>
      <p:sp>
        <p:nvSpPr>
          <p:cNvPr id="164" name="Text Box 4"/>
          <p:cNvSpPr txBox="1">
            <a:spLocks noChangeArrowheads="1"/>
          </p:cNvSpPr>
          <p:nvPr/>
        </p:nvSpPr>
        <p:spPr bwMode="auto">
          <a:xfrm>
            <a:off x="2438400" y="1360488"/>
            <a:ext cx="6808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在 </a:t>
            </a:r>
            <a:r>
              <a:rPr lang="en-US" altLang="zh-CN" sz="2800">
                <a:latin typeface="Times New Roman" panose="02020603050405020304" pitchFamily="18" charset="0"/>
              </a:rPr>
              <a:t>CPU </a:t>
            </a:r>
            <a:r>
              <a:rPr lang="zh-CN" altLang="en-US" sz="2800">
                <a:latin typeface="Times New Roman" panose="02020603050405020304" pitchFamily="18" charset="0"/>
              </a:rPr>
              <a:t>内或在接口电路中（链式排队器）</a:t>
            </a:r>
            <a:endParaRPr lang="zh-CN" altLang="en-US" sz="2800">
              <a:latin typeface="Times New Roman" panose="02020603050405020304" pitchFamily="18" charset="0"/>
            </a:endParaRPr>
          </a:p>
        </p:txBody>
      </p:sp>
      <p:sp>
        <p:nvSpPr>
          <p:cNvPr id="165" name="Text Box 5"/>
          <p:cNvSpPr txBox="1">
            <a:spLocks noChangeArrowheads="1"/>
          </p:cNvSpPr>
          <p:nvPr/>
        </p:nvSpPr>
        <p:spPr bwMode="auto">
          <a:xfrm>
            <a:off x="1524000" y="136048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硬件</a:t>
            </a:r>
            <a:endParaRPr lang="zh-CN" altLang="en-US" sz="2800">
              <a:latin typeface="Times New Roman" panose="02020603050405020304" pitchFamily="18" charset="0"/>
            </a:endParaRPr>
          </a:p>
        </p:txBody>
      </p:sp>
      <p:sp>
        <p:nvSpPr>
          <p:cNvPr id="166" name="Text Box 6"/>
          <p:cNvSpPr txBox="1">
            <a:spLocks noChangeArrowheads="1"/>
          </p:cNvSpPr>
          <p:nvPr/>
        </p:nvSpPr>
        <p:spPr bwMode="auto">
          <a:xfrm>
            <a:off x="1524000" y="19256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软件</a:t>
            </a:r>
            <a:endParaRPr lang="zh-CN" altLang="en-US" sz="2800">
              <a:latin typeface="Times New Roman" panose="02020603050405020304" pitchFamily="18" charset="0"/>
            </a:endParaRPr>
          </a:p>
        </p:txBody>
      </p:sp>
      <p:sp>
        <p:nvSpPr>
          <p:cNvPr id="167" name="AutoShape 7"/>
          <p:cNvSpPr/>
          <p:nvPr/>
        </p:nvSpPr>
        <p:spPr bwMode="auto">
          <a:xfrm>
            <a:off x="1447800" y="1544638"/>
            <a:ext cx="152400" cy="747712"/>
          </a:xfrm>
          <a:prstGeom prst="leftBrace">
            <a:avLst>
              <a:gd name="adj1" fmla="val 40885"/>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10"/>
          <p:cNvGrpSpPr/>
          <p:nvPr/>
        </p:nvGrpSpPr>
        <p:grpSpPr bwMode="auto">
          <a:xfrm>
            <a:off x="447675" y="2995613"/>
            <a:ext cx="1760538" cy="1481137"/>
            <a:chOff x="282" y="2773"/>
            <a:chExt cx="1109" cy="933"/>
          </a:xfrm>
        </p:grpSpPr>
        <p:sp>
          <p:nvSpPr>
            <p:cNvPr id="110691" name="Text Box 11"/>
            <p:cNvSpPr txBox="1">
              <a:spLocks noChangeArrowheads="1"/>
            </p:cNvSpPr>
            <p:nvPr/>
          </p:nvSpPr>
          <p:spPr bwMode="auto">
            <a:xfrm>
              <a:off x="282" y="277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1</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0692" name="Rectangle 12"/>
            <p:cNvSpPr>
              <a:spLocks noChangeArrowheads="1"/>
            </p:cNvSpPr>
            <p:nvPr/>
          </p:nvSpPr>
          <p:spPr bwMode="auto">
            <a:xfrm>
              <a:off x="287"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13"/>
          <p:cNvGrpSpPr/>
          <p:nvPr/>
        </p:nvGrpSpPr>
        <p:grpSpPr bwMode="auto">
          <a:xfrm>
            <a:off x="2505075" y="3011488"/>
            <a:ext cx="1760538" cy="1465262"/>
            <a:chOff x="1578" y="2783"/>
            <a:chExt cx="1109" cy="923"/>
          </a:xfrm>
        </p:grpSpPr>
        <p:sp>
          <p:nvSpPr>
            <p:cNvPr id="110689" name="Text Box 14"/>
            <p:cNvSpPr txBox="1">
              <a:spLocks noChangeArrowheads="1"/>
            </p:cNvSpPr>
            <p:nvPr/>
          </p:nvSpPr>
          <p:spPr bwMode="auto">
            <a:xfrm>
              <a:off x="1578"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2</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0690" name="Rectangle 15"/>
            <p:cNvSpPr>
              <a:spLocks noChangeArrowheads="1"/>
            </p:cNvSpPr>
            <p:nvPr/>
          </p:nvSpPr>
          <p:spPr bwMode="auto">
            <a:xfrm>
              <a:off x="1583"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 name="Group 16"/>
          <p:cNvGrpSpPr/>
          <p:nvPr/>
        </p:nvGrpSpPr>
        <p:grpSpPr bwMode="auto">
          <a:xfrm>
            <a:off x="4570413" y="3011488"/>
            <a:ext cx="1752600" cy="1465262"/>
            <a:chOff x="2879" y="2783"/>
            <a:chExt cx="1104" cy="923"/>
          </a:xfrm>
        </p:grpSpPr>
        <p:sp>
          <p:nvSpPr>
            <p:cNvPr id="110687" name="Text Box 17"/>
            <p:cNvSpPr txBox="1">
              <a:spLocks noChangeArrowheads="1"/>
            </p:cNvSpPr>
            <p:nvPr/>
          </p:nvSpPr>
          <p:spPr bwMode="auto">
            <a:xfrm>
              <a:off x="2880"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3</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0688" name="Rectangle 18"/>
            <p:cNvSpPr>
              <a:spLocks noChangeArrowheads="1"/>
            </p:cNvSpPr>
            <p:nvPr/>
          </p:nvSpPr>
          <p:spPr bwMode="auto">
            <a:xfrm>
              <a:off x="2879"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19"/>
          <p:cNvGrpSpPr/>
          <p:nvPr/>
        </p:nvGrpSpPr>
        <p:grpSpPr bwMode="auto">
          <a:xfrm>
            <a:off x="6627813" y="3011488"/>
            <a:ext cx="1752600" cy="1465262"/>
            <a:chOff x="4175" y="2783"/>
            <a:chExt cx="1104" cy="923"/>
          </a:xfrm>
        </p:grpSpPr>
        <p:sp>
          <p:nvSpPr>
            <p:cNvPr id="110685" name="Text Box 20"/>
            <p:cNvSpPr txBox="1">
              <a:spLocks noChangeArrowheads="1"/>
            </p:cNvSpPr>
            <p:nvPr/>
          </p:nvSpPr>
          <p:spPr bwMode="auto">
            <a:xfrm>
              <a:off x="4176"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4</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0686" name="Rectangle 21"/>
            <p:cNvSpPr>
              <a:spLocks noChangeArrowheads="1"/>
            </p:cNvSpPr>
            <p:nvPr/>
          </p:nvSpPr>
          <p:spPr bwMode="auto">
            <a:xfrm>
              <a:off x="4175"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22"/>
          <p:cNvGrpSpPr/>
          <p:nvPr/>
        </p:nvGrpSpPr>
        <p:grpSpPr bwMode="auto">
          <a:xfrm>
            <a:off x="523875" y="2516188"/>
            <a:ext cx="8467725" cy="2722562"/>
            <a:chOff x="330" y="1693"/>
            <a:chExt cx="5334" cy="1715"/>
          </a:xfrm>
        </p:grpSpPr>
        <p:grpSp>
          <p:nvGrpSpPr>
            <p:cNvPr id="110633" name="Group 23"/>
            <p:cNvGrpSpPr/>
            <p:nvPr/>
          </p:nvGrpSpPr>
          <p:grpSpPr bwMode="auto">
            <a:xfrm>
              <a:off x="862" y="1693"/>
              <a:ext cx="3890" cy="916"/>
              <a:chOff x="862" y="1693"/>
              <a:chExt cx="3890" cy="916"/>
            </a:xfrm>
          </p:grpSpPr>
          <p:sp>
            <p:nvSpPr>
              <p:cNvPr id="110681" name="Freeform 24"/>
              <p:cNvSpPr/>
              <p:nvPr/>
            </p:nvSpPr>
            <p:spPr bwMode="auto">
              <a:xfrm>
                <a:off x="862" y="1693"/>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82" name="Freeform 25"/>
              <p:cNvSpPr/>
              <p:nvPr/>
            </p:nvSpPr>
            <p:spPr bwMode="auto">
              <a:xfrm>
                <a:off x="2165" y="1693"/>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83" name="Freeform 26"/>
              <p:cNvSpPr/>
              <p:nvPr/>
            </p:nvSpPr>
            <p:spPr bwMode="auto">
              <a:xfrm>
                <a:off x="3461" y="1693"/>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84" name="Freeform 27"/>
              <p:cNvSpPr/>
              <p:nvPr/>
            </p:nvSpPr>
            <p:spPr bwMode="auto">
              <a:xfrm>
                <a:off x="4751" y="1693"/>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10634" name="Group 28"/>
            <p:cNvGrpSpPr/>
            <p:nvPr/>
          </p:nvGrpSpPr>
          <p:grpSpPr bwMode="auto">
            <a:xfrm>
              <a:off x="330" y="2352"/>
              <a:ext cx="5334" cy="1056"/>
              <a:chOff x="330" y="2352"/>
              <a:chExt cx="5334" cy="1056"/>
            </a:xfrm>
          </p:grpSpPr>
          <p:sp>
            <p:nvSpPr>
              <p:cNvPr id="110635" name="Freeform 29"/>
              <p:cNvSpPr/>
              <p:nvPr/>
            </p:nvSpPr>
            <p:spPr bwMode="auto">
              <a:xfrm>
                <a:off x="911" y="2774"/>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36" name="Text Box 30"/>
              <p:cNvSpPr txBox="1">
                <a:spLocks noChangeArrowheads="1"/>
              </p:cNvSpPr>
              <p:nvPr/>
            </p:nvSpPr>
            <p:spPr bwMode="auto">
              <a:xfrm>
                <a:off x="671" y="315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10637" name="Line 31"/>
              <p:cNvSpPr>
                <a:spLocks noChangeShapeType="1"/>
              </p:cNvSpPr>
              <p:nvPr/>
            </p:nvSpPr>
            <p:spPr bwMode="auto">
              <a:xfrm>
                <a:off x="729" y="3168"/>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0638" name="Freeform 32"/>
              <p:cNvSpPr/>
              <p:nvPr/>
            </p:nvSpPr>
            <p:spPr bwMode="auto">
              <a:xfrm>
                <a:off x="2207" y="2774"/>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39" name="Text Box 33"/>
              <p:cNvSpPr txBox="1">
                <a:spLocks noChangeArrowheads="1"/>
              </p:cNvSpPr>
              <p:nvPr/>
            </p:nvSpPr>
            <p:spPr bwMode="auto">
              <a:xfrm>
                <a:off x="1978" y="315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10640" name="Line 34"/>
              <p:cNvSpPr>
                <a:spLocks noChangeShapeType="1"/>
              </p:cNvSpPr>
              <p:nvPr/>
            </p:nvSpPr>
            <p:spPr bwMode="auto">
              <a:xfrm>
                <a:off x="2036" y="3168"/>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0641" name="Freeform 35"/>
              <p:cNvSpPr/>
              <p:nvPr/>
            </p:nvSpPr>
            <p:spPr bwMode="auto">
              <a:xfrm>
                <a:off x="3503" y="2774"/>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42" name="Text Box 36"/>
              <p:cNvSpPr txBox="1">
                <a:spLocks noChangeArrowheads="1"/>
              </p:cNvSpPr>
              <p:nvPr/>
            </p:nvSpPr>
            <p:spPr bwMode="auto">
              <a:xfrm>
                <a:off x="3274" y="315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110643" name="Line 37"/>
              <p:cNvSpPr>
                <a:spLocks noChangeShapeType="1"/>
              </p:cNvSpPr>
              <p:nvPr/>
            </p:nvSpPr>
            <p:spPr bwMode="auto">
              <a:xfrm>
                <a:off x="3332" y="3168"/>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0644" name="Freeform 38"/>
              <p:cNvSpPr/>
              <p:nvPr/>
            </p:nvSpPr>
            <p:spPr bwMode="auto">
              <a:xfrm>
                <a:off x="4799" y="2774"/>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45" name="Text Box 39"/>
              <p:cNvSpPr txBox="1">
                <a:spLocks noChangeArrowheads="1"/>
              </p:cNvSpPr>
              <p:nvPr/>
            </p:nvSpPr>
            <p:spPr bwMode="auto">
              <a:xfrm>
                <a:off x="4618" y="315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4</a:t>
                </a:r>
                <a:endParaRPr lang="en-US" altLang="zh-CN" sz="2000">
                  <a:latin typeface="Times New Roman" panose="02020603050405020304" pitchFamily="18" charset="0"/>
                </a:endParaRPr>
              </a:p>
            </p:txBody>
          </p:sp>
          <p:sp>
            <p:nvSpPr>
              <p:cNvPr id="110646" name="Line 40"/>
              <p:cNvSpPr>
                <a:spLocks noChangeShapeType="1"/>
              </p:cNvSpPr>
              <p:nvPr/>
            </p:nvSpPr>
            <p:spPr bwMode="auto">
              <a:xfrm>
                <a:off x="4676" y="3168"/>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0647" name="Text Box 41"/>
              <p:cNvSpPr txBox="1">
                <a:spLocks noChangeArrowheads="1"/>
              </p:cNvSpPr>
              <p:nvPr/>
            </p:nvSpPr>
            <p:spPr bwMode="auto">
              <a:xfrm>
                <a:off x="1761" y="247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0648" name="Rectangle 42"/>
              <p:cNvSpPr>
                <a:spLocks noChangeArrowheads="1"/>
              </p:cNvSpPr>
              <p:nvPr/>
            </p:nvSpPr>
            <p:spPr bwMode="auto">
              <a:xfrm>
                <a:off x="1775" y="2352"/>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49" name="Text Box 43"/>
              <p:cNvSpPr txBox="1">
                <a:spLocks noChangeArrowheads="1"/>
              </p:cNvSpPr>
              <p:nvPr/>
            </p:nvSpPr>
            <p:spPr bwMode="auto">
              <a:xfrm>
                <a:off x="2302" y="247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0650" name="Rectangle 44"/>
              <p:cNvSpPr>
                <a:spLocks noChangeArrowheads="1"/>
              </p:cNvSpPr>
              <p:nvPr/>
            </p:nvSpPr>
            <p:spPr bwMode="auto">
              <a:xfrm>
                <a:off x="2303" y="2352"/>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51" name="Oval 45"/>
              <p:cNvSpPr>
                <a:spLocks noChangeArrowheads="1"/>
              </p:cNvSpPr>
              <p:nvPr/>
            </p:nvSpPr>
            <p:spPr bwMode="auto">
              <a:xfrm>
                <a:off x="2014"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52" name="Oval 46"/>
              <p:cNvSpPr>
                <a:spLocks noChangeArrowheads="1"/>
              </p:cNvSpPr>
              <p:nvPr/>
            </p:nvSpPr>
            <p:spPr bwMode="auto">
              <a:xfrm>
                <a:off x="2542"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53" name="Freeform 47"/>
              <p:cNvSpPr/>
              <p:nvPr/>
            </p:nvSpPr>
            <p:spPr bwMode="auto">
              <a:xfrm>
                <a:off x="2072"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54" name="Freeform 48"/>
              <p:cNvSpPr/>
              <p:nvPr/>
            </p:nvSpPr>
            <p:spPr bwMode="auto">
              <a:xfrm>
                <a:off x="2594"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55" name="Text Box 49"/>
              <p:cNvSpPr txBox="1">
                <a:spLocks noChangeArrowheads="1"/>
              </p:cNvSpPr>
              <p:nvPr/>
            </p:nvSpPr>
            <p:spPr bwMode="auto">
              <a:xfrm>
                <a:off x="3055" y="247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0656" name="Rectangle 50"/>
              <p:cNvSpPr>
                <a:spLocks noChangeArrowheads="1"/>
              </p:cNvSpPr>
              <p:nvPr/>
            </p:nvSpPr>
            <p:spPr bwMode="auto">
              <a:xfrm>
                <a:off x="3072" y="2352"/>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57" name="Text Box 51"/>
              <p:cNvSpPr txBox="1">
                <a:spLocks noChangeArrowheads="1"/>
              </p:cNvSpPr>
              <p:nvPr/>
            </p:nvSpPr>
            <p:spPr bwMode="auto">
              <a:xfrm>
                <a:off x="3599" y="247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0658" name="Rectangle 52"/>
              <p:cNvSpPr>
                <a:spLocks noChangeArrowheads="1"/>
              </p:cNvSpPr>
              <p:nvPr/>
            </p:nvSpPr>
            <p:spPr bwMode="auto">
              <a:xfrm>
                <a:off x="3600" y="2352"/>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59" name="Oval 53"/>
              <p:cNvSpPr>
                <a:spLocks noChangeArrowheads="1"/>
              </p:cNvSpPr>
              <p:nvPr/>
            </p:nvSpPr>
            <p:spPr bwMode="auto">
              <a:xfrm>
                <a:off x="3311"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60" name="Oval 54"/>
              <p:cNvSpPr>
                <a:spLocks noChangeArrowheads="1"/>
              </p:cNvSpPr>
              <p:nvPr/>
            </p:nvSpPr>
            <p:spPr bwMode="auto">
              <a:xfrm>
                <a:off x="3839"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61" name="Freeform 55"/>
              <p:cNvSpPr/>
              <p:nvPr/>
            </p:nvSpPr>
            <p:spPr bwMode="auto">
              <a:xfrm>
                <a:off x="3369"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62" name="Freeform 56"/>
              <p:cNvSpPr/>
              <p:nvPr/>
            </p:nvSpPr>
            <p:spPr bwMode="auto">
              <a:xfrm>
                <a:off x="3891"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63" name="Text Box 57"/>
              <p:cNvSpPr txBox="1">
                <a:spLocks noChangeArrowheads="1"/>
              </p:cNvSpPr>
              <p:nvPr/>
            </p:nvSpPr>
            <p:spPr bwMode="auto">
              <a:xfrm>
                <a:off x="4348" y="247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0664" name="Rectangle 58"/>
              <p:cNvSpPr>
                <a:spLocks noChangeArrowheads="1"/>
              </p:cNvSpPr>
              <p:nvPr/>
            </p:nvSpPr>
            <p:spPr bwMode="auto">
              <a:xfrm>
                <a:off x="4368" y="2352"/>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65" name="Text Box 59"/>
              <p:cNvSpPr txBox="1">
                <a:spLocks noChangeArrowheads="1"/>
              </p:cNvSpPr>
              <p:nvPr/>
            </p:nvSpPr>
            <p:spPr bwMode="auto">
              <a:xfrm>
                <a:off x="4895" y="247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0666" name="Rectangle 60"/>
              <p:cNvSpPr>
                <a:spLocks noChangeArrowheads="1"/>
              </p:cNvSpPr>
              <p:nvPr/>
            </p:nvSpPr>
            <p:spPr bwMode="auto">
              <a:xfrm>
                <a:off x="4896" y="2352"/>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67" name="Oval 61"/>
              <p:cNvSpPr>
                <a:spLocks noChangeArrowheads="1"/>
              </p:cNvSpPr>
              <p:nvPr/>
            </p:nvSpPr>
            <p:spPr bwMode="auto">
              <a:xfrm>
                <a:off x="4607"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68" name="Oval 62"/>
              <p:cNvSpPr>
                <a:spLocks noChangeArrowheads="1"/>
              </p:cNvSpPr>
              <p:nvPr/>
            </p:nvSpPr>
            <p:spPr bwMode="auto">
              <a:xfrm>
                <a:off x="5135"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69" name="Freeform 63"/>
              <p:cNvSpPr/>
              <p:nvPr/>
            </p:nvSpPr>
            <p:spPr bwMode="auto">
              <a:xfrm>
                <a:off x="4665"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70" name="Freeform 64"/>
              <p:cNvSpPr/>
              <p:nvPr/>
            </p:nvSpPr>
            <p:spPr bwMode="auto">
              <a:xfrm>
                <a:off x="5187"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71" name="Text Box 65"/>
              <p:cNvSpPr txBox="1">
                <a:spLocks noChangeArrowheads="1"/>
              </p:cNvSpPr>
              <p:nvPr/>
            </p:nvSpPr>
            <p:spPr bwMode="auto">
              <a:xfrm>
                <a:off x="467" y="247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0672" name="Rectangle 66"/>
              <p:cNvSpPr>
                <a:spLocks noChangeArrowheads="1"/>
              </p:cNvSpPr>
              <p:nvPr/>
            </p:nvSpPr>
            <p:spPr bwMode="auto">
              <a:xfrm>
                <a:off x="479" y="2352"/>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73" name="Text Box 67"/>
              <p:cNvSpPr txBox="1">
                <a:spLocks noChangeArrowheads="1"/>
              </p:cNvSpPr>
              <p:nvPr/>
            </p:nvSpPr>
            <p:spPr bwMode="auto">
              <a:xfrm>
                <a:off x="1006" y="247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0674" name="Rectangle 68"/>
              <p:cNvSpPr>
                <a:spLocks noChangeArrowheads="1"/>
              </p:cNvSpPr>
              <p:nvPr/>
            </p:nvSpPr>
            <p:spPr bwMode="auto">
              <a:xfrm>
                <a:off x="1007" y="2352"/>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675" name="Oval 69"/>
              <p:cNvSpPr>
                <a:spLocks noChangeArrowheads="1"/>
              </p:cNvSpPr>
              <p:nvPr/>
            </p:nvSpPr>
            <p:spPr bwMode="auto">
              <a:xfrm>
                <a:off x="718"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76" name="Oval 70"/>
              <p:cNvSpPr>
                <a:spLocks noChangeArrowheads="1"/>
              </p:cNvSpPr>
              <p:nvPr/>
            </p:nvSpPr>
            <p:spPr bwMode="auto">
              <a:xfrm>
                <a:off x="1246" y="2592"/>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0677" name="Freeform 71"/>
              <p:cNvSpPr/>
              <p:nvPr/>
            </p:nvSpPr>
            <p:spPr bwMode="auto">
              <a:xfrm>
                <a:off x="776"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78" name="Freeform 72"/>
              <p:cNvSpPr/>
              <p:nvPr/>
            </p:nvSpPr>
            <p:spPr bwMode="auto">
              <a:xfrm>
                <a:off x="1298"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79" name="Freeform 73"/>
              <p:cNvSpPr/>
              <p:nvPr/>
            </p:nvSpPr>
            <p:spPr bwMode="auto">
              <a:xfrm>
                <a:off x="383" y="2582"/>
                <a:ext cx="96" cy="192"/>
              </a:xfrm>
              <a:custGeom>
                <a:avLst/>
                <a:gdLst>
                  <a:gd name="T0" fmla="*/ 96 w 96"/>
                  <a:gd name="T1" fmla="*/ 0 h 192"/>
                  <a:gd name="T2" fmla="*/ 0 w 96"/>
                  <a:gd name="T3" fmla="*/ 0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0"/>
                    </a:lnTo>
                    <a:lnTo>
                      <a:pt x="0" y="192"/>
                    </a:lnTo>
                  </a:path>
                </a:pathLst>
              </a:custGeom>
              <a:noFill/>
              <a:ln w="28575" cmpd="sng">
                <a:solidFill>
                  <a:schemeClr val="tx1"/>
                </a:solidFill>
                <a:roun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80" name="Line 74"/>
              <p:cNvSpPr>
                <a:spLocks noChangeShapeType="1"/>
              </p:cNvSpPr>
              <p:nvPr/>
            </p:nvSpPr>
            <p:spPr bwMode="auto">
              <a:xfrm>
                <a:off x="330" y="2774"/>
                <a:ext cx="96" cy="1"/>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9" name="Group 75"/>
          <p:cNvGrpSpPr/>
          <p:nvPr/>
        </p:nvGrpSpPr>
        <p:grpSpPr bwMode="auto">
          <a:xfrm>
            <a:off x="1065213" y="4232275"/>
            <a:ext cx="903287" cy="1006475"/>
            <a:chOff x="671" y="3552"/>
            <a:chExt cx="569" cy="634"/>
          </a:xfrm>
        </p:grpSpPr>
        <p:sp>
          <p:nvSpPr>
            <p:cNvPr id="110630" name="Freeform 76"/>
            <p:cNvSpPr/>
            <p:nvPr/>
          </p:nvSpPr>
          <p:spPr bwMode="auto">
            <a:xfrm>
              <a:off x="911"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31" name="Text Box 77"/>
            <p:cNvSpPr txBox="1">
              <a:spLocks noChangeArrowheads="1"/>
            </p:cNvSpPr>
            <p:nvPr/>
          </p:nvSpPr>
          <p:spPr bwMode="auto">
            <a:xfrm>
              <a:off x="671"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latin typeface="Times New Roman" panose="02020603050405020304" pitchFamily="18" charset="0"/>
                </a:rPr>
                <a:t>INTR</a:t>
              </a:r>
              <a:r>
                <a:rPr lang="en-US" altLang="zh-CN" sz="2000" baseline="-25000">
                  <a:solidFill>
                    <a:schemeClr val="folHlink"/>
                  </a:solidFill>
                  <a:latin typeface="Times New Roman" panose="02020603050405020304" pitchFamily="18" charset="0"/>
                </a:rPr>
                <a:t>1</a:t>
              </a:r>
              <a:endParaRPr lang="en-US" altLang="zh-CN" sz="2000" baseline="-25000">
                <a:solidFill>
                  <a:schemeClr val="folHlink"/>
                </a:solidFill>
                <a:latin typeface="Times New Roman" panose="02020603050405020304" pitchFamily="18" charset="0"/>
              </a:endParaRPr>
            </a:p>
          </p:txBody>
        </p:sp>
        <p:sp>
          <p:nvSpPr>
            <p:cNvPr id="110632" name="Line 78"/>
            <p:cNvSpPr>
              <a:spLocks noChangeShapeType="1"/>
            </p:cNvSpPr>
            <p:nvPr/>
          </p:nvSpPr>
          <p:spPr bwMode="auto">
            <a:xfrm>
              <a:off x="729" y="3946"/>
              <a:ext cx="384"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79"/>
          <p:cNvGrpSpPr/>
          <p:nvPr/>
        </p:nvGrpSpPr>
        <p:grpSpPr bwMode="auto">
          <a:xfrm>
            <a:off x="1371600" y="2516188"/>
            <a:ext cx="6175375" cy="1454150"/>
            <a:chOff x="882" y="2471"/>
            <a:chExt cx="3890" cy="916"/>
          </a:xfrm>
        </p:grpSpPr>
        <p:sp>
          <p:nvSpPr>
            <p:cNvPr id="110626" name="Freeform 80"/>
            <p:cNvSpPr/>
            <p:nvPr/>
          </p:nvSpPr>
          <p:spPr bwMode="auto">
            <a:xfrm>
              <a:off x="882" y="2471"/>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38100" cmpd="sng">
              <a:solidFill>
                <a:srgbClr val="C28F00"/>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7" name="Freeform 81"/>
            <p:cNvSpPr/>
            <p:nvPr/>
          </p:nvSpPr>
          <p:spPr bwMode="auto">
            <a:xfrm>
              <a:off x="2185" y="2471"/>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38100" cmpd="sng">
              <a:solidFill>
                <a:schemeClr val="folHlink"/>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8" name="Freeform 82"/>
            <p:cNvSpPr/>
            <p:nvPr/>
          </p:nvSpPr>
          <p:spPr bwMode="auto">
            <a:xfrm>
              <a:off x="3481" y="2471"/>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38100" cmpd="sng">
              <a:solidFill>
                <a:schemeClr val="folHlink"/>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9" name="Freeform 83"/>
            <p:cNvSpPr/>
            <p:nvPr/>
          </p:nvSpPr>
          <p:spPr bwMode="auto">
            <a:xfrm>
              <a:off x="4771" y="2471"/>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38100" cmpd="sng">
              <a:solidFill>
                <a:schemeClr val="folHlink"/>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243" name="Text Box 84"/>
          <p:cNvSpPr txBox="1">
            <a:spLocks noChangeArrowheads="1"/>
          </p:cNvSpPr>
          <p:nvPr/>
        </p:nvSpPr>
        <p:spPr bwMode="auto">
          <a:xfrm>
            <a:off x="990600" y="539115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设备 1</a:t>
            </a:r>
            <a:r>
              <a:rPr lang="zh-CN" altLang="en-US" sz="2400" baseline="30000">
                <a:latin typeface="Times New Roman" panose="02020603050405020304" pitchFamily="18" charset="0"/>
              </a:rPr>
              <a:t>#</a:t>
            </a:r>
            <a:r>
              <a:rPr lang="zh-CN" altLang="en-US" sz="2400">
                <a:latin typeface="Times New Roman" panose="02020603050405020304" pitchFamily="18" charset="0"/>
              </a:rPr>
              <a:t>、2</a:t>
            </a:r>
            <a:r>
              <a:rPr lang="zh-CN" altLang="en-US" sz="2400" baseline="30000">
                <a:latin typeface="Times New Roman" panose="02020603050405020304" pitchFamily="18" charset="0"/>
              </a:rPr>
              <a:t>#</a:t>
            </a:r>
            <a:r>
              <a:rPr lang="zh-CN" altLang="en-US" sz="2400">
                <a:latin typeface="Times New Roman" panose="02020603050405020304" pitchFamily="18" charset="0"/>
              </a:rPr>
              <a:t>、3</a:t>
            </a:r>
            <a:r>
              <a:rPr lang="zh-CN" altLang="en-US" sz="2400" baseline="30000">
                <a:latin typeface="Times New Roman" panose="02020603050405020304" pitchFamily="18" charset="0"/>
              </a:rPr>
              <a:t>#</a:t>
            </a:r>
            <a:r>
              <a:rPr lang="zh-CN" altLang="en-US" sz="2400">
                <a:latin typeface="Times New Roman" panose="02020603050405020304" pitchFamily="18" charset="0"/>
              </a:rPr>
              <a:t>、4</a:t>
            </a:r>
            <a:r>
              <a:rPr lang="zh-CN" altLang="en-US" sz="2400" baseline="30000">
                <a:latin typeface="Times New Roman" panose="02020603050405020304" pitchFamily="18" charset="0"/>
              </a:rPr>
              <a:t>#</a:t>
            </a:r>
            <a:r>
              <a:rPr lang="zh-CN" altLang="en-US" sz="2400">
                <a:latin typeface="Times New Roman" panose="02020603050405020304" pitchFamily="18" charset="0"/>
              </a:rPr>
              <a:t> 优先级按 </a:t>
            </a:r>
            <a:r>
              <a:rPr lang="zh-CN" altLang="en-US" sz="2400">
                <a:solidFill>
                  <a:schemeClr val="folHlink"/>
                </a:solidFill>
                <a:latin typeface="Times New Roman" panose="02020603050405020304" pitchFamily="18" charset="0"/>
              </a:rPr>
              <a:t>降序排列</a:t>
            </a:r>
            <a:endParaRPr lang="zh-CN" altLang="en-US" sz="2400">
              <a:solidFill>
                <a:schemeClr val="folHlink"/>
              </a:solidFill>
              <a:latin typeface="Times New Roman" panose="02020603050405020304" pitchFamily="18" charset="0"/>
            </a:endParaRPr>
          </a:p>
        </p:txBody>
      </p:sp>
      <p:grpSp>
        <p:nvGrpSpPr>
          <p:cNvPr id="11" name="Group 103"/>
          <p:cNvGrpSpPr/>
          <p:nvPr/>
        </p:nvGrpSpPr>
        <p:grpSpPr bwMode="auto">
          <a:xfrm>
            <a:off x="990600" y="5924550"/>
            <a:ext cx="7315200" cy="457200"/>
            <a:chOff x="624" y="3840"/>
            <a:chExt cx="4608" cy="288"/>
          </a:xfrm>
        </p:grpSpPr>
        <p:sp>
          <p:nvSpPr>
            <p:cNvPr id="110624" name="Text Box 86"/>
            <p:cNvSpPr txBox="1">
              <a:spLocks noChangeArrowheads="1"/>
            </p:cNvSpPr>
            <p:nvPr/>
          </p:nvSpPr>
          <p:spPr bwMode="auto">
            <a:xfrm>
              <a:off x="624" y="3840"/>
              <a:ext cx="4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Times New Roman" panose="02020603050405020304" pitchFamily="18" charset="0"/>
                </a:rPr>
                <a:t>INTR</a:t>
              </a:r>
              <a:r>
                <a:rPr lang="en-US" altLang="zh-CN" sz="2400" i="1" baseline="-25000">
                  <a:latin typeface="Times New Roman" panose="02020603050405020304" pitchFamily="18" charset="0"/>
                </a:rPr>
                <a:t>i</a:t>
              </a:r>
              <a:r>
                <a:rPr lang="en-US" altLang="zh-CN" sz="2400" baseline="-25000">
                  <a:latin typeface="Times New Roman" panose="02020603050405020304" pitchFamily="18" charset="0"/>
                </a:rPr>
                <a:t> </a:t>
              </a:r>
              <a:r>
                <a:rPr lang="en-US" altLang="zh-CN" sz="2400">
                  <a:latin typeface="Times New Roman" panose="02020603050405020304" pitchFamily="18" charset="0"/>
                </a:rPr>
                <a:t>= 1  </a:t>
              </a:r>
              <a:r>
                <a:rPr lang="zh-CN" altLang="en-US" sz="2400">
                  <a:latin typeface="Times New Roman" panose="02020603050405020304" pitchFamily="18" charset="0"/>
                </a:rPr>
                <a:t>有请求      即  </a:t>
              </a:r>
              <a:r>
                <a:rPr lang="en-US" altLang="zh-CN" sz="2400">
                  <a:solidFill>
                    <a:schemeClr val="folHlink"/>
                  </a:solidFill>
                  <a:latin typeface="Times New Roman" panose="02020603050405020304" pitchFamily="18" charset="0"/>
                </a:rPr>
                <a:t>INTR</a:t>
              </a:r>
              <a:r>
                <a:rPr lang="en-US" altLang="zh-CN" sz="2400" i="1" baseline="-25000">
                  <a:solidFill>
                    <a:schemeClr val="folHlink"/>
                  </a:solidFill>
                  <a:latin typeface="Times New Roman" panose="02020603050405020304" pitchFamily="18" charset="0"/>
                </a:rPr>
                <a:t>i</a:t>
              </a:r>
              <a:r>
                <a:rPr lang="zh-CN" altLang="en-US" sz="2400">
                  <a:solidFill>
                    <a:schemeClr val="folHlink"/>
                  </a:solidFill>
                  <a:latin typeface="Times New Roman" panose="02020603050405020304" pitchFamily="18" charset="0"/>
                </a:rPr>
                <a:t> = 0</a:t>
              </a:r>
              <a:endParaRPr lang="zh-CN" altLang="en-US" sz="2400">
                <a:solidFill>
                  <a:schemeClr val="folHlink"/>
                </a:solidFill>
                <a:latin typeface="Times New Roman" panose="02020603050405020304" pitchFamily="18" charset="0"/>
              </a:endParaRPr>
            </a:p>
          </p:txBody>
        </p:sp>
        <p:sp>
          <p:nvSpPr>
            <p:cNvPr id="110625" name="Line 87"/>
            <p:cNvSpPr>
              <a:spLocks noChangeShapeType="1"/>
            </p:cNvSpPr>
            <p:nvPr/>
          </p:nvSpPr>
          <p:spPr bwMode="auto">
            <a:xfrm>
              <a:off x="2736" y="3888"/>
              <a:ext cx="472"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88"/>
          <p:cNvGrpSpPr/>
          <p:nvPr/>
        </p:nvGrpSpPr>
        <p:grpSpPr bwMode="auto">
          <a:xfrm>
            <a:off x="523875" y="3930650"/>
            <a:ext cx="8467725" cy="306388"/>
            <a:chOff x="330" y="2584"/>
            <a:chExt cx="5334" cy="193"/>
          </a:xfrm>
        </p:grpSpPr>
        <p:grpSp>
          <p:nvGrpSpPr>
            <p:cNvPr id="110612" name="Group 89"/>
            <p:cNvGrpSpPr/>
            <p:nvPr/>
          </p:nvGrpSpPr>
          <p:grpSpPr bwMode="auto">
            <a:xfrm>
              <a:off x="776" y="2613"/>
              <a:ext cx="4122" cy="4"/>
              <a:chOff x="776" y="2613"/>
              <a:chExt cx="4122" cy="4"/>
            </a:xfrm>
          </p:grpSpPr>
          <p:sp>
            <p:nvSpPr>
              <p:cNvPr id="110617" name="Freeform 90"/>
              <p:cNvSpPr/>
              <p:nvPr/>
            </p:nvSpPr>
            <p:spPr bwMode="auto">
              <a:xfrm>
                <a:off x="2072"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18" name="Freeform 91"/>
              <p:cNvSpPr/>
              <p:nvPr/>
            </p:nvSpPr>
            <p:spPr bwMode="auto">
              <a:xfrm>
                <a:off x="2594"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19" name="Freeform 92"/>
              <p:cNvSpPr/>
              <p:nvPr/>
            </p:nvSpPr>
            <p:spPr bwMode="auto">
              <a:xfrm>
                <a:off x="3369"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0" name="Freeform 93"/>
              <p:cNvSpPr/>
              <p:nvPr/>
            </p:nvSpPr>
            <p:spPr bwMode="auto">
              <a:xfrm>
                <a:off x="3891"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1" name="Freeform 94"/>
              <p:cNvSpPr/>
              <p:nvPr/>
            </p:nvSpPr>
            <p:spPr bwMode="auto">
              <a:xfrm>
                <a:off x="4665"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2" name="Freeform 95"/>
              <p:cNvSpPr/>
              <p:nvPr/>
            </p:nvSpPr>
            <p:spPr bwMode="auto">
              <a:xfrm>
                <a:off x="776" y="2616"/>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23" name="Freeform 96"/>
              <p:cNvSpPr/>
              <p:nvPr/>
            </p:nvSpPr>
            <p:spPr bwMode="auto">
              <a:xfrm>
                <a:off x="1298"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10613" name="Group 97"/>
            <p:cNvGrpSpPr/>
            <p:nvPr/>
          </p:nvGrpSpPr>
          <p:grpSpPr bwMode="auto">
            <a:xfrm>
              <a:off x="330" y="2584"/>
              <a:ext cx="144" cy="193"/>
              <a:chOff x="336" y="3168"/>
              <a:chExt cx="144" cy="193"/>
            </a:xfrm>
          </p:grpSpPr>
          <p:sp>
            <p:nvSpPr>
              <p:cNvPr id="110615" name="Freeform 98"/>
              <p:cNvSpPr/>
              <p:nvPr/>
            </p:nvSpPr>
            <p:spPr bwMode="auto">
              <a:xfrm>
                <a:off x="384" y="3168"/>
                <a:ext cx="96" cy="192"/>
              </a:xfrm>
              <a:custGeom>
                <a:avLst/>
                <a:gdLst>
                  <a:gd name="T0" fmla="*/ 96 w 96"/>
                  <a:gd name="T1" fmla="*/ 0 h 192"/>
                  <a:gd name="T2" fmla="*/ 0 w 96"/>
                  <a:gd name="T3" fmla="*/ 0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0"/>
                    </a:lnTo>
                    <a:lnTo>
                      <a:pt x="0" y="192"/>
                    </a:lnTo>
                  </a:path>
                </a:pathLst>
              </a:custGeom>
              <a:noFill/>
              <a:ln w="38100" cmpd="sng">
                <a:solidFill>
                  <a:schemeClr val="folHlink"/>
                </a:solidFill>
                <a:roun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0616" name="Line 99"/>
              <p:cNvSpPr>
                <a:spLocks noChangeShapeType="1"/>
              </p:cNvSpPr>
              <p:nvPr/>
            </p:nvSpPr>
            <p:spPr bwMode="auto">
              <a:xfrm>
                <a:off x="336" y="3360"/>
                <a:ext cx="96" cy="1"/>
              </a:xfrm>
              <a:prstGeom prst="line">
                <a:avLst/>
              </a:prstGeom>
              <a:noFill/>
              <a:ln w="762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0614" name="Freeform 100"/>
            <p:cNvSpPr/>
            <p:nvPr/>
          </p:nvSpPr>
          <p:spPr bwMode="auto">
            <a:xfrm>
              <a:off x="5187" y="2613"/>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C99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10610"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blinds(horizontal)">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barn(outHorizontal)">
                                      <p:cBhvr>
                                        <p:cTn id="12" dur="5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blinds(horizontal)">
                                      <p:cBhvr>
                                        <p:cTn id="17" dur="500"/>
                                        <p:tgtEl>
                                          <p:spTgt spid="1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blinds(horizontal)">
                                      <p:cBhvr>
                                        <p:cTn id="22" dur="500"/>
                                        <p:tgtEl>
                                          <p:spTgt spid="1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
                                        </p:tgtEl>
                                        <p:attrNameLst>
                                          <p:attrName>style.visibility</p:attrName>
                                        </p:attrNameLst>
                                      </p:cBhvr>
                                      <p:to>
                                        <p:strVal val="visible"/>
                                      </p:to>
                                    </p:set>
                                    <p:animEffect transition="in" filter="blinds(horizontal)">
                                      <p:cBhvr>
                                        <p:cTn id="27" dur="500"/>
                                        <p:tgtEl>
                                          <p:spTgt spid="16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arn(outVertic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outVertic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arn(outVertic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blinds(horizontal)">
                                      <p:cBhvr>
                                        <p:cTn id="57" dur="500"/>
                                        <p:tgtEl>
                                          <p:spTgt spid="24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linds(horizontal)">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strips(upRight)">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3"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strips(upRigh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strips(upRight)">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utoUpdateAnimBg="0"/>
      <p:bldP spid="164" grpId="0" autoUpdateAnimBg="0"/>
      <p:bldP spid="165" grpId="0" autoUpdateAnimBg="0"/>
      <p:bldP spid="166" grpId="0" autoUpdateAnimBg="0"/>
      <p:bldP spid="167" grpId="0" animBg="1"/>
      <p:bldP spid="24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116013" y="404813"/>
            <a:ext cx="7696200" cy="762000"/>
          </a:xfrm>
        </p:spPr>
        <p:txBody>
          <a:bodyPr/>
          <a:lstStyle/>
          <a:p>
            <a:pPr eaLnBrk="1" hangingPunct="1"/>
            <a:r>
              <a:rPr kumimoji="1" lang="zh-CN" altLang="en-US"/>
              <a:t>排队器</a:t>
            </a:r>
            <a:endParaRPr kumimoji="1" lang="zh-CN" altLang="en-US"/>
          </a:p>
        </p:txBody>
      </p:sp>
      <p:grpSp>
        <p:nvGrpSpPr>
          <p:cNvPr id="2" name="Group 2"/>
          <p:cNvGrpSpPr/>
          <p:nvPr/>
        </p:nvGrpSpPr>
        <p:grpSpPr bwMode="auto">
          <a:xfrm>
            <a:off x="944563" y="1598613"/>
            <a:ext cx="7546975" cy="811212"/>
            <a:chOff x="719" y="1536"/>
            <a:chExt cx="4754" cy="511"/>
          </a:xfrm>
        </p:grpSpPr>
        <p:sp>
          <p:nvSpPr>
            <p:cNvPr id="111758" name="Text Box 3"/>
            <p:cNvSpPr txBox="1">
              <a:spLocks noChangeArrowheads="1"/>
            </p:cNvSpPr>
            <p:nvPr/>
          </p:nvSpPr>
          <p:spPr bwMode="auto">
            <a:xfrm>
              <a:off x="908" y="17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1759" name="Rectangle 4"/>
            <p:cNvSpPr>
              <a:spLocks noChangeArrowheads="1"/>
            </p:cNvSpPr>
            <p:nvPr/>
          </p:nvSpPr>
          <p:spPr bwMode="auto">
            <a:xfrm>
              <a:off x="719" y="1802"/>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60" name="Oval 5"/>
            <p:cNvSpPr>
              <a:spLocks noChangeArrowheads="1"/>
            </p:cNvSpPr>
            <p:nvPr/>
          </p:nvSpPr>
          <p:spPr bwMode="auto">
            <a:xfrm>
              <a:off x="985" y="175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61" name="Freeform 6"/>
            <p:cNvSpPr/>
            <p:nvPr/>
          </p:nvSpPr>
          <p:spPr bwMode="auto">
            <a:xfrm rot="10800000">
              <a:off x="1006" y="1549"/>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62" name="Text Box 7"/>
            <p:cNvSpPr txBox="1">
              <a:spLocks noChangeArrowheads="1"/>
            </p:cNvSpPr>
            <p:nvPr/>
          </p:nvSpPr>
          <p:spPr bwMode="auto">
            <a:xfrm>
              <a:off x="1033" y="15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11763" name="Text Box 8"/>
            <p:cNvSpPr txBox="1">
              <a:spLocks noChangeArrowheads="1"/>
            </p:cNvSpPr>
            <p:nvPr/>
          </p:nvSpPr>
          <p:spPr bwMode="auto">
            <a:xfrm>
              <a:off x="2217" y="17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1764" name="Rectangle 9"/>
            <p:cNvSpPr>
              <a:spLocks noChangeArrowheads="1"/>
            </p:cNvSpPr>
            <p:nvPr/>
          </p:nvSpPr>
          <p:spPr bwMode="auto">
            <a:xfrm>
              <a:off x="2022" y="1802"/>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65" name="Oval 10"/>
            <p:cNvSpPr>
              <a:spLocks noChangeArrowheads="1"/>
            </p:cNvSpPr>
            <p:nvPr/>
          </p:nvSpPr>
          <p:spPr bwMode="auto">
            <a:xfrm>
              <a:off x="2288" y="175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66" name="Freeform 11"/>
            <p:cNvSpPr/>
            <p:nvPr/>
          </p:nvSpPr>
          <p:spPr bwMode="auto">
            <a:xfrm rot="10800000">
              <a:off x="2309" y="1549"/>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67" name="Text Box 12"/>
            <p:cNvSpPr txBox="1">
              <a:spLocks noChangeArrowheads="1"/>
            </p:cNvSpPr>
            <p:nvPr/>
          </p:nvSpPr>
          <p:spPr bwMode="auto">
            <a:xfrm>
              <a:off x="2336" y="15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11768" name="Text Box 13"/>
            <p:cNvSpPr txBox="1">
              <a:spLocks noChangeArrowheads="1"/>
            </p:cNvSpPr>
            <p:nvPr/>
          </p:nvSpPr>
          <p:spPr bwMode="auto">
            <a:xfrm>
              <a:off x="3509" y="17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1769" name="Rectangle 14"/>
            <p:cNvSpPr>
              <a:spLocks noChangeArrowheads="1"/>
            </p:cNvSpPr>
            <p:nvPr/>
          </p:nvSpPr>
          <p:spPr bwMode="auto">
            <a:xfrm>
              <a:off x="3318" y="1802"/>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70" name="Oval 15"/>
            <p:cNvSpPr>
              <a:spLocks noChangeArrowheads="1"/>
            </p:cNvSpPr>
            <p:nvPr/>
          </p:nvSpPr>
          <p:spPr bwMode="auto">
            <a:xfrm>
              <a:off x="3584" y="175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71" name="Freeform 16"/>
            <p:cNvSpPr/>
            <p:nvPr/>
          </p:nvSpPr>
          <p:spPr bwMode="auto">
            <a:xfrm rot="10800000">
              <a:off x="3605" y="1549"/>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72" name="Text Box 17"/>
            <p:cNvSpPr txBox="1">
              <a:spLocks noChangeArrowheads="1"/>
            </p:cNvSpPr>
            <p:nvPr/>
          </p:nvSpPr>
          <p:spPr bwMode="auto">
            <a:xfrm>
              <a:off x="3632" y="15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111773" name="Text Box 18"/>
            <p:cNvSpPr txBox="1">
              <a:spLocks noChangeArrowheads="1"/>
            </p:cNvSpPr>
            <p:nvPr/>
          </p:nvSpPr>
          <p:spPr bwMode="auto">
            <a:xfrm>
              <a:off x="4806" y="17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1774" name="Rectangle 19"/>
            <p:cNvSpPr>
              <a:spLocks noChangeArrowheads="1"/>
            </p:cNvSpPr>
            <p:nvPr/>
          </p:nvSpPr>
          <p:spPr bwMode="auto">
            <a:xfrm>
              <a:off x="4608" y="1802"/>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75" name="Oval 20"/>
            <p:cNvSpPr>
              <a:spLocks noChangeArrowheads="1"/>
            </p:cNvSpPr>
            <p:nvPr/>
          </p:nvSpPr>
          <p:spPr bwMode="auto">
            <a:xfrm>
              <a:off x="4874" y="175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76" name="Freeform 21"/>
            <p:cNvSpPr/>
            <p:nvPr/>
          </p:nvSpPr>
          <p:spPr bwMode="auto">
            <a:xfrm rot="10800000">
              <a:off x="4895" y="1549"/>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77" name="Text Box 22"/>
            <p:cNvSpPr txBox="1">
              <a:spLocks noChangeArrowheads="1"/>
            </p:cNvSpPr>
            <p:nvPr/>
          </p:nvSpPr>
          <p:spPr bwMode="auto">
            <a:xfrm>
              <a:off x="4922" y="15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grpSp>
      <p:grpSp>
        <p:nvGrpSpPr>
          <p:cNvPr id="3" name="Group 23"/>
          <p:cNvGrpSpPr/>
          <p:nvPr/>
        </p:nvGrpSpPr>
        <p:grpSpPr bwMode="auto">
          <a:xfrm>
            <a:off x="944563" y="2617788"/>
            <a:ext cx="7088187" cy="476250"/>
            <a:chOff x="719" y="2178"/>
            <a:chExt cx="4465" cy="300"/>
          </a:xfrm>
        </p:grpSpPr>
        <p:sp>
          <p:nvSpPr>
            <p:cNvPr id="111746" name="Text Box 24"/>
            <p:cNvSpPr txBox="1">
              <a:spLocks noChangeArrowheads="1"/>
            </p:cNvSpPr>
            <p:nvPr/>
          </p:nvSpPr>
          <p:spPr bwMode="auto">
            <a:xfrm>
              <a:off x="897" y="22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11747" name="Rectangle 25"/>
            <p:cNvSpPr>
              <a:spLocks noChangeArrowheads="1"/>
            </p:cNvSpPr>
            <p:nvPr/>
          </p:nvSpPr>
          <p:spPr bwMode="auto">
            <a:xfrm>
              <a:off x="719" y="2237"/>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48" name="Oval 26"/>
            <p:cNvSpPr>
              <a:spLocks noChangeArrowheads="1"/>
            </p:cNvSpPr>
            <p:nvPr/>
          </p:nvSpPr>
          <p:spPr bwMode="auto">
            <a:xfrm>
              <a:off x="985" y="217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49" name="Text Box 27"/>
            <p:cNvSpPr txBox="1">
              <a:spLocks noChangeArrowheads="1"/>
            </p:cNvSpPr>
            <p:nvPr/>
          </p:nvSpPr>
          <p:spPr bwMode="auto">
            <a:xfrm>
              <a:off x="2199" y="22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11750" name="Rectangle 28"/>
            <p:cNvSpPr>
              <a:spLocks noChangeArrowheads="1"/>
            </p:cNvSpPr>
            <p:nvPr/>
          </p:nvSpPr>
          <p:spPr bwMode="auto">
            <a:xfrm>
              <a:off x="2022" y="2237"/>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51" name="Oval 29"/>
            <p:cNvSpPr>
              <a:spLocks noChangeArrowheads="1"/>
            </p:cNvSpPr>
            <p:nvPr/>
          </p:nvSpPr>
          <p:spPr bwMode="auto">
            <a:xfrm>
              <a:off x="2288" y="217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52" name="Text Box 30"/>
            <p:cNvSpPr txBox="1">
              <a:spLocks noChangeArrowheads="1"/>
            </p:cNvSpPr>
            <p:nvPr/>
          </p:nvSpPr>
          <p:spPr bwMode="auto">
            <a:xfrm>
              <a:off x="3495" y="22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11753" name="Rectangle 31"/>
            <p:cNvSpPr>
              <a:spLocks noChangeArrowheads="1"/>
            </p:cNvSpPr>
            <p:nvPr/>
          </p:nvSpPr>
          <p:spPr bwMode="auto">
            <a:xfrm>
              <a:off x="3318" y="2237"/>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54" name="Oval 32"/>
            <p:cNvSpPr>
              <a:spLocks noChangeArrowheads="1"/>
            </p:cNvSpPr>
            <p:nvPr/>
          </p:nvSpPr>
          <p:spPr bwMode="auto">
            <a:xfrm>
              <a:off x="3584" y="217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55" name="Text Box 33"/>
            <p:cNvSpPr txBox="1">
              <a:spLocks noChangeArrowheads="1"/>
            </p:cNvSpPr>
            <p:nvPr/>
          </p:nvSpPr>
          <p:spPr bwMode="auto">
            <a:xfrm>
              <a:off x="4791" y="22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11756" name="Rectangle 34"/>
            <p:cNvSpPr>
              <a:spLocks noChangeArrowheads="1"/>
            </p:cNvSpPr>
            <p:nvPr/>
          </p:nvSpPr>
          <p:spPr bwMode="auto">
            <a:xfrm>
              <a:off x="4608" y="2237"/>
              <a:ext cx="576" cy="24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57" name="Oval 35"/>
            <p:cNvSpPr>
              <a:spLocks noChangeArrowheads="1"/>
            </p:cNvSpPr>
            <p:nvPr/>
          </p:nvSpPr>
          <p:spPr bwMode="auto">
            <a:xfrm>
              <a:off x="4874" y="2178"/>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grpSp>
      <p:grpSp>
        <p:nvGrpSpPr>
          <p:cNvPr id="4" name="Group 36"/>
          <p:cNvGrpSpPr/>
          <p:nvPr/>
        </p:nvGrpSpPr>
        <p:grpSpPr bwMode="auto">
          <a:xfrm>
            <a:off x="1403350" y="2403475"/>
            <a:ext cx="6175375" cy="228600"/>
            <a:chOff x="1008" y="2043"/>
            <a:chExt cx="3890" cy="144"/>
          </a:xfrm>
        </p:grpSpPr>
        <p:sp>
          <p:nvSpPr>
            <p:cNvPr id="111742" name="Freeform 37"/>
            <p:cNvSpPr/>
            <p:nvPr/>
          </p:nvSpPr>
          <p:spPr bwMode="auto">
            <a:xfrm>
              <a:off x="1008" y="2043"/>
              <a:ext cx="1" cy="144"/>
            </a:xfrm>
            <a:custGeom>
              <a:avLst/>
              <a:gdLst>
                <a:gd name="T0" fmla="*/ 0 w 1"/>
                <a:gd name="T1" fmla="*/ 0 h 144"/>
                <a:gd name="T2" fmla="*/ 0 w 1"/>
                <a:gd name="T3" fmla="*/ 144 h 144"/>
                <a:gd name="T4" fmla="*/ 0 60000 65536"/>
                <a:gd name="T5" fmla="*/ 0 60000 65536"/>
                <a:gd name="T6" fmla="*/ 0 w 1"/>
                <a:gd name="T7" fmla="*/ 0 h 144"/>
                <a:gd name="T8" fmla="*/ 1 w 1"/>
                <a:gd name="T9" fmla="*/ 144 h 144"/>
              </a:gdLst>
              <a:ahLst/>
              <a:cxnLst>
                <a:cxn ang="T4">
                  <a:pos x="T0" y="T1"/>
                </a:cxn>
                <a:cxn ang="T5">
                  <a:pos x="T2" y="T3"/>
                </a:cxn>
              </a:cxnLst>
              <a:rect l="T6" t="T7" r="T8" b="T9"/>
              <a:pathLst>
                <a:path w="1" h="144">
                  <a:moveTo>
                    <a:pt x="0" y="0"/>
                  </a:moveTo>
                  <a:lnTo>
                    <a:pt x="0" y="14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43" name="Freeform 38"/>
            <p:cNvSpPr/>
            <p:nvPr/>
          </p:nvSpPr>
          <p:spPr bwMode="auto">
            <a:xfrm>
              <a:off x="2311" y="2043"/>
              <a:ext cx="1" cy="144"/>
            </a:xfrm>
            <a:custGeom>
              <a:avLst/>
              <a:gdLst>
                <a:gd name="T0" fmla="*/ 0 w 1"/>
                <a:gd name="T1" fmla="*/ 0 h 144"/>
                <a:gd name="T2" fmla="*/ 0 w 1"/>
                <a:gd name="T3" fmla="*/ 144 h 144"/>
                <a:gd name="T4" fmla="*/ 0 60000 65536"/>
                <a:gd name="T5" fmla="*/ 0 60000 65536"/>
                <a:gd name="T6" fmla="*/ 0 w 1"/>
                <a:gd name="T7" fmla="*/ 0 h 144"/>
                <a:gd name="T8" fmla="*/ 1 w 1"/>
                <a:gd name="T9" fmla="*/ 144 h 144"/>
              </a:gdLst>
              <a:ahLst/>
              <a:cxnLst>
                <a:cxn ang="T4">
                  <a:pos x="T0" y="T1"/>
                </a:cxn>
                <a:cxn ang="T5">
                  <a:pos x="T2" y="T3"/>
                </a:cxn>
              </a:cxnLst>
              <a:rect l="T6" t="T7" r="T8" b="T9"/>
              <a:pathLst>
                <a:path w="1" h="144">
                  <a:moveTo>
                    <a:pt x="0" y="0"/>
                  </a:moveTo>
                  <a:lnTo>
                    <a:pt x="0" y="14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44" name="Freeform 39"/>
            <p:cNvSpPr/>
            <p:nvPr/>
          </p:nvSpPr>
          <p:spPr bwMode="auto">
            <a:xfrm>
              <a:off x="3607" y="2043"/>
              <a:ext cx="1" cy="144"/>
            </a:xfrm>
            <a:custGeom>
              <a:avLst/>
              <a:gdLst>
                <a:gd name="T0" fmla="*/ 0 w 1"/>
                <a:gd name="T1" fmla="*/ 0 h 144"/>
                <a:gd name="T2" fmla="*/ 0 w 1"/>
                <a:gd name="T3" fmla="*/ 144 h 144"/>
                <a:gd name="T4" fmla="*/ 0 60000 65536"/>
                <a:gd name="T5" fmla="*/ 0 60000 65536"/>
                <a:gd name="T6" fmla="*/ 0 w 1"/>
                <a:gd name="T7" fmla="*/ 0 h 144"/>
                <a:gd name="T8" fmla="*/ 1 w 1"/>
                <a:gd name="T9" fmla="*/ 144 h 144"/>
              </a:gdLst>
              <a:ahLst/>
              <a:cxnLst>
                <a:cxn ang="T4">
                  <a:pos x="T0" y="T1"/>
                </a:cxn>
                <a:cxn ang="T5">
                  <a:pos x="T2" y="T3"/>
                </a:cxn>
              </a:cxnLst>
              <a:rect l="T6" t="T7" r="T8" b="T9"/>
              <a:pathLst>
                <a:path w="1" h="144">
                  <a:moveTo>
                    <a:pt x="0" y="0"/>
                  </a:moveTo>
                  <a:lnTo>
                    <a:pt x="0" y="14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45" name="Freeform 40"/>
            <p:cNvSpPr/>
            <p:nvPr/>
          </p:nvSpPr>
          <p:spPr bwMode="auto">
            <a:xfrm>
              <a:off x="4897" y="2043"/>
              <a:ext cx="1" cy="144"/>
            </a:xfrm>
            <a:custGeom>
              <a:avLst/>
              <a:gdLst>
                <a:gd name="T0" fmla="*/ 0 w 1"/>
                <a:gd name="T1" fmla="*/ 0 h 144"/>
                <a:gd name="T2" fmla="*/ 0 w 1"/>
                <a:gd name="T3" fmla="*/ 144 h 144"/>
                <a:gd name="T4" fmla="*/ 0 60000 65536"/>
                <a:gd name="T5" fmla="*/ 0 60000 65536"/>
                <a:gd name="T6" fmla="*/ 0 w 1"/>
                <a:gd name="T7" fmla="*/ 0 h 144"/>
                <a:gd name="T8" fmla="*/ 1 w 1"/>
                <a:gd name="T9" fmla="*/ 144 h 144"/>
              </a:gdLst>
              <a:ahLst/>
              <a:cxnLst>
                <a:cxn ang="T4">
                  <a:pos x="T0" y="T1"/>
                </a:cxn>
                <a:cxn ang="T5">
                  <a:pos x="T2" y="T3"/>
                </a:cxn>
              </a:cxnLst>
              <a:rect l="T6" t="T7" r="T8" b="T9"/>
              <a:pathLst>
                <a:path w="1" h="144">
                  <a:moveTo>
                    <a:pt x="0" y="0"/>
                  </a:moveTo>
                  <a:lnTo>
                    <a:pt x="0" y="144"/>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 name="Group 41"/>
          <p:cNvGrpSpPr/>
          <p:nvPr/>
        </p:nvGrpSpPr>
        <p:grpSpPr bwMode="auto">
          <a:xfrm>
            <a:off x="1643063" y="3046413"/>
            <a:ext cx="7151687" cy="396875"/>
            <a:chOff x="1159" y="2448"/>
            <a:chExt cx="4505" cy="250"/>
          </a:xfrm>
        </p:grpSpPr>
        <p:sp>
          <p:nvSpPr>
            <p:cNvPr id="111734" name="Freeform 42"/>
            <p:cNvSpPr/>
            <p:nvPr/>
          </p:nvSpPr>
          <p:spPr bwMode="auto">
            <a:xfrm>
              <a:off x="1159"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5" name="Text Box 43"/>
            <p:cNvSpPr txBox="1">
              <a:spLocks noChangeArrowheads="1"/>
            </p:cNvSpPr>
            <p:nvPr/>
          </p:nvSpPr>
          <p:spPr bwMode="auto">
            <a:xfrm>
              <a:off x="1207"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11736" name="Freeform 44"/>
            <p:cNvSpPr/>
            <p:nvPr/>
          </p:nvSpPr>
          <p:spPr bwMode="auto">
            <a:xfrm>
              <a:off x="2455"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7" name="Text Box 45"/>
            <p:cNvSpPr txBox="1">
              <a:spLocks noChangeArrowheads="1"/>
            </p:cNvSpPr>
            <p:nvPr/>
          </p:nvSpPr>
          <p:spPr bwMode="auto">
            <a:xfrm>
              <a:off x="2503"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11738" name="Freeform 46"/>
            <p:cNvSpPr/>
            <p:nvPr/>
          </p:nvSpPr>
          <p:spPr bwMode="auto">
            <a:xfrm>
              <a:off x="3792"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9" name="Text Box 47"/>
            <p:cNvSpPr txBox="1">
              <a:spLocks noChangeArrowheads="1"/>
            </p:cNvSpPr>
            <p:nvPr/>
          </p:nvSpPr>
          <p:spPr bwMode="auto">
            <a:xfrm>
              <a:off x="3840"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111740" name="Freeform 48"/>
            <p:cNvSpPr/>
            <p:nvPr/>
          </p:nvSpPr>
          <p:spPr bwMode="auto">
            <a:xfrm>
              <a:off x="5047"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41" name="Text Box 49"/>
            <p:cNvSpPr txBox="1">
              <a:spLocks noChangeArrowheads="1"/>
            </p:cNvSpPr>
            <p:nvPr/>
          </p:nvSpPr>
          <p:spPr bwMode="auto">
            <a:xfrm>
              <a:off x="5095"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grpSp>
      <p:grpSp>
        <p:nvGrpSpPr>
          <p:cNvPr id="6" name="Group 50"/>
          <p:cNvGrpSpPr/>
          <p:nvPr/>
        </p:nvGrpSpPr>
        <p:grpSpPr bwMode="auto">
          <a:xfrm>
            <a:off x="250825" y="3078163"/>
            <a:ext cx="8543925" cy="2727325"/>
            <a:chOff x="282" y="2468"/>
            <a:chExt cx="5382" cy="1718"/>
          </a:xfrm>
        </p:grpSpPr>
        <p:grpSp>
          <p:nvGrpSpPr>
            <p:cNvPr id="111669" name="Group 51"/>
            <p:cNvGrpSpPr/>
            <p:nvPr/>
          </p:nvGrpSpPr>
          <p:grpSpPr bwMode="auto">
            <a:xfrm>
              <a:off x="330" y="2468"/>
              <a:ext cx="5334" cy="1718"/>
              <a:chOff x="330" y="2468"/>
              <a:chExt cx="5334" cy="1718"/>
            </a:xfrm>
          </p:grpSpPr>
          <p:grpSp>
            <p:nvGrpSpPr>
              <p:cNvPr id="111682" name="Group 52"/>
              <p:cNvGrpSpPr/>
              <p:nvPr/>
            </p:nvGrpSpPr>
            <p:grpSpPr bwMode="auto">
              <a:xfrm>
                <a:off x="330" y="3130"/>
                <a:ext cx="5334" cy="1056"/>
                <a:chOff x="330" y="3130"/>
                <a:chExt cx="5334" cy="1056"/>
              </a:xfrm>
            </p:grpSpPr>
            <p:sp>
              <p:nvSpPr>
                <p:cNvPr id="111688" name="Freeform 53"/>
                <p:cNvSpPr/>
                <p:nvPr/>
              </p:nvSpPr>
              <p:spPr bwMode="auto">
                <a:xfrm>
                  <a:off x="911"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89" name="Text Box 54"/>
                <p:cNvSpPr txBox="1">
                  <a:spLocks noChangeArrowheads="1"/>
                </p:cNvSpPr>
                <p:nvPr/>
              </p:nvSpPr>
              <p:spPr bwMode="auto">
                <a:xfrm>
                  <a:off x="671"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11690" name="Line 55"/>
                <p:cNvSpPr>
                  <a:spLocks noChangeShapeType="1"/>
                </p:cNvSpPr>
                <p:nvPr/>
              </p:nvSpPr>
              <p:spPr bwMode="auto">
                <a:xfrm>
                  <a:off x="729" y="3946"/>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1691" name="Freeform 56"/>
                <p:cNvSpPr/>
                <p:nvPr/>
              </p:nvSpPr>
              <p:spPr bwMode="auto">
                <a:xfrm>
                  <a:off x="2207"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92" name="Text Box 57"/>
                <p:cNvSpPr txBox="1">
                  <a:spLocks noChangeArrowheads="1"/>
                </p:cNvSpPr>
                <p:nvPr/>
              </p:nvSpPr>
              <p:spPr bwMode="auto">
                <a:xfrm>
                  <a:off x="1978"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11693" name="Line 58"/>
                <p:cNvSpPr>
                  <a:spLocks noChangeShapeType="1"/>
                </p:cNvSpPr>
                <p:nvPr/>
              </p:nvSpPr>
              <p:spPr bwMode="auto">
                <a:xfrm>
                  <a:off x="2036" y="3946"/>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1694" name="Freeform 59"/>
                <p:cNvSpPr/>
                <p:nvPr/>
              </p:nvSpPr>
              <p:spPr bwMode="auto">
                <a:xfrm>
                  <a:off x="3503"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95" name="Text Box 60"/>
                <p:cNvSpPr txBox="1">
                  <a:spLocks noChangeArrowheads="1"/>
                </p:cNvSpPr>
                <p:nvPr/>
              </p:nvSpPr>
              <p:spPr bwMode="auto">
                <a:xfrm>
                  <a:off x="3274"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111696" name="Line 61"/>
                <p:cNvSpPr>
                  <a:spLocks noChangeShapeType="1"/>
                </p:cNvSpPr>
                <p:nvPr/>
              </p:nvSpPr>
              <p:spPr bwMode="auto">
                <a:xfrm>
                  <a:off x="3332" y="3946"/>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1697" name="Freeform 62"/>
                <p:cNvSpPr/>
                <p:nvPr/>
              </p:nvSpPr>
              <p:spPr bwMode="auto">
                <a:xfrm>
                  <a:off x="4799"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98" name="Text Box 63"/>
                <p:cNvSpPr txBox="1">
                  <a:spLocks noChangeArrowheads="1"/>
                </p:cNvSpPr>
                <p:nvPr/>
              </p:nvSpPr>
              <p:spPr bwMode="auto">
                <a:xfrm>
                  <a:off x="4618"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INTR</a:t>
                  </a:r>
                  <a:r>
                    <a:rPr lang="en-US" altLang="zh-CN" sz="2000" baseline="-25000">
                      <a:latin typeface="Times New Roman" panose="02020603050405020304" pitchFamily="18" charset="0"/>
                    </a:rPr>
                    <a:t>4</a:t>
                  </a:r>
                  <a:endParaRPr lang="en-US" altLang="zh-CN" sz="2000">
                    <a:latin typeface="Times New Roman" panose="02020603050405020304" pitchFamily="18" charset="0"/>
                  </a:endParaRPr>
                </a:p>
              </p:txBody>
            </p:sp>
            <p:sp>
              <p:nvSpPr>
                <p:cNvPr id="111699" name="Line 64"/>
                <p:cNvSpPr>
                  <a:spLocks noChangeShapeType="1"/>
                </p:cNvSpPr>
                <p:nvPr/>
              </p:nvSpPr>
              <p:spPr bwMode="auto">
                <a:xfrm>
                  <a:off x="4676" y="3946"/>
                  <a:ext cx="38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1700" name="Text Box 65"/>
                <p:cNvSpPr txBox="1">
                  <a:spLocks noChangeArrowheads="1"/>
                </p:cNvSpPr>
                <p:nvPr/>
              </p:nvSpPr>
              <p:spPr bwMode="auto">
                <a:xfrm>
                  <a:off x="1761" y="324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1701" name="Rectangle 66"/>
                <p:cNvSpPr>
                  <a:spLocks noChangeArrowheads="1"/>
                </p:cNvSpPr>
                <p:nvPr/>
              </p:nvSpPr>
              <p:spPr bwMode="auto">
                <a:xfrm>
                  <a:off x="1775" y="3130"/>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02" name="Text Box 67"/>
                <p:cNvSpPr txBox="1">
                  <a:spLocks noChangeArrowheads="1"/>
                </p:cNvSpPr>
                <p:nvPr/>
              </p:nvSpPr>
              <p:spPr bwMode="auto">
                <a:xfrm>
                  <a:off x="2302" y="324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1703" name="Rectangle 68"/>
                <p:cNvSpPr>
                  <a:spLocks noChangeArrowheads="1"/>
                </p:cNvSpPr>
                <p:nvPr/>
              </p:nvSpPr>
              <p:spPr bwMode="auto">
                <a:xfrm>
                  <a:off x="2303" y="3130"/>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04" name="Oval 69"/>
                <p:cNvSpPr>
                  <a:spLocks noChangeArrowheads="1"/>
                </p:cNvSpPr>
                <p:nvPr/>
              </p:nvSpPr>
              <p:spPr bwMode="auto">
                <a:xfrm>
                  <a:off x="2014"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05" name="Oval 70"/>
                <p:cNvSpPr>
                  <a:spLocks noChangeArrowheads="1"/>
                </p:cNvSpPr>
                <p:nvPr/>
              </p:nvSpPr>
              <p:spPr bwMode="auto">
                <a:xfrm>
                  <a:off x="2542"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06" name="Freeform 71"/>
                <p:cNvSpPr/>
                <p:nvPr/>
              </p:nvSpPr>
              <p:spPr bwMode="auto">
                <a:xfrm>
                  <a:off x="2072"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07" name="Freeform 72"/>
                <p:cNvSpPr/>
                <p:nvPr/>
              </p:nvSpPr>
              <p:spPr bwMode="auto">
                <a:xfrm>
                  <a:off x="2594"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08" name="Text Box 73"/>
                <p:cNvSpPr txBox="1">
                  <a:spLocks noChangeArrowheads="1"/>
                </p:cNvSpPr>
                <p:nvPr/>
              </p:nvSpPr>
              <p:spPr bwMode="auto">
                <a:xfrm>
                  <a:off x="3055" y="324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1709" name="Rectangle 74"/>
                <p:cNvSpPr>
                  <a:spLocks noChangeArrowheads="1"/>
                </p:cNvSpPr>
                <p:nvPr/>
              </p:nvSpPr>
              <p:spPr bwMode="auto">
                <a:xfrm>
                  <a:off x="3072" y="3130"/>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10" name="Text Box 75"/>
                <p:cNvSpPr txBox="1">
                  <a:spLocks noChangeArrowheads="1"/>
                </p:cNvSpPr>
                <p:nvPr/>
              </p:nvSpPr>
              <p:spPr bwMode="auto">
                <a:xfrm>
                  <a:off x="3599" y="324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1711" name="Rectangle 76"/>
                <p:cNvSpPr>
                  <a:spLocks noChangeArrowheads="1"/>
                </p:cNvSpPr>
                <p:nvPr/>
              </p:nvSpPr>
              <p:spPr bwMode="auto">
                <a:xfrm>
                  <a:off x="3600" y="3130"/>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12" name="Oval 77"/>
                <p:cNvSpPr>
                  <a:spLocks noChangeArrowheads="1"/>
                </p:cNvSpPr>
                <p:nvPr/>
              </p:nvSpPr>
              <p:spPr bwMode="auto">
                <a:xfrm>
                  <a:off x="3311"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13" name="Oval 78"/>
                <p:cNvSpPr>
                  <a:spLocks noChangeArrowheads="1"/>
                </p:cNvSpPr>
                <p:nvPr/>
              </p:nvSpPr>
              <p:spPr bwMode="auto">
                <a:xfrm>
                  <a:off x="3839"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14" name="Freeform 79"/>
                <p:cNvSpPr/>
                <p:nvPr/>
              </p:nvSpPr>
              <p:spPr bwMode="auto">
                <a:xfrm>
                  <a:off x="3369"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15" name="Freeform 80"/>
                <p:cNvSpPr/>
                <p:nvPr/>
              </p:nvSpPr>
              <p:spPr bwMode="auto">
                <a:xfrm>
                  <a:off x="3891"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16" name="Text Box 81"/>
                <p:cNvSpPr txBox="1">
                  <a:spLocks noChangeArrowheads="1"/>
                </p:cNvSpPr>
                <p:nvPr/>
              </p:nvSpPr>
              <p:spPr bwMode="auto">
                <a:xfrm>
                  <a:off x="4348" y="324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1717" name="Rectangle 82"/>
                <p:cNvSpPr>
                  <a:spLocks noChangeArrowheads="1"/>
                </p:cNvSpPr>
                <p:nvPr/>
              </p:nvSpPr>
              <p:spPr bwMode="auto">
                <a:xfrm>
                  <a:off x="4368" y="3130"/>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18" name="Text Box 83"/>
                <p:cNvSpPr txBox="1">
                  <a:spLocks noChangeArrowheads="1"/>
                </p:cNvSpPr>
                <p:nvPr/>
              </p:nvSpPr>
              <p:spPr bwMode="auto">
                <a:xfrm>
                  <a:off x="4895" y="324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1719" name="Rectangle 84"/>
                <p:cNvSpPr>
                  <a:spLocks noChangeArrowheads="1"/>
                </p:cNvSpPr>
                <p:nvPr/>
              </p:nvSpPr>
              <p:spPr bwMode="auto">
                <a:xfrm>
                  <a:off x="4896" y="3130"/>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20" name="Oval 85"/>
                <p:cNvSpPr>
                  <a:spLocks noChangeArrowheads="1"/>
                </p:cNvSpPr>
                <p:nvPr/>
              </p:nvSpPr>
              <p:spPr bwMode="auto">
                <a:xfrm>
                  <a:off x="4607"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21" name="Oval 86"/>
                <p:cNvSpPr>
                  <a:spLocks noChangeArrowheads="1"/>
                </p:cNvSpPr>
                <p:nvPr/>
              </p:nvSpPr>
              <p:spPr bwMode="auto">
                <a:xfrm>
                  <a:off x="5135"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22" name="Freeform 87"/>
                <p:cNvSpPr/>
                <p:nvPr/>
              </p:nvSpPr>
              <p:spPr bwMode="auto">
                <a:xfrm>
                  <a:off x="4665"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3" name="Freeform 88"/>
                <p:cNvSpPr/>
                <p:nvPr/>
              </p:nvSpPr>
              <p:spPr bwMode="auto">
                <a:xfrm>
                  <a:off x="5187"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24" name="Text Box 89"/>
                <p:cNvSpPr txBox="1">
                  <a:spLocks noChangeArrowheads="1"/>
                </p:cNvSpPr>
                <p:nvPr/>
              </p:nvSpPr>
              <p:spPr bwMode="auto">
                <a:xfrm>
                  <a:off x="467" y="3241"/>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1</a:t>
                  </a:r>
                  <a:endParaRPr lang="zh-CN" altLang="en-US" sz="2000">
                    <a:latin typeface="Times New Roman" panose="02020603050405020304" pitchFamily="18" charset="0"/>
                  </a:endParaRPr>
                </a:p>
              </p:txBody>
            </p:sp>
            <p:sp>
              <p:nvSpPr>
                <p:cNvPr id="111725" name="Rectangle 90"/>
                <p:cNvSpPr>
                  <a:spLocks noChangeArrowheads="1"/>
                </p:cNvSpPr>
                <p:nvPr/>
              </p:nvSpPr>
              <p:spPr bwMode="auto">
                <a:xfrm>
                  <a:off x="479" y="3130"/>
                  <a:ext cx="239"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26" name="Text Box 91"/>
                <p:cNvSpPr txBox="1">
                  <a:spLocks noChangeArrowheads="1"/>
                </p:cNvSpPr>
                <p:nvPr/>
              </p:nvSpPr>
              <p:spPr bwMode="auto">
                <a:xfrm>
                  <a:off x="1006" y="3241"/>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 </a:t>
                  </a:r>
                  <a:endParaRPr lang="zh-CN" altLang="en-US" sz="2000">
                    <a:latin typeface="Times New Roman" panose="02020603050405020304" pitchFamily="18" charset="0"/>
                  </a:endParaRPr>
                </a:p>
              </p:txBody>
            </p:sp>
            <p:sp>
              <p:nvSpPr>
                <p:cNvPr id="111727" name="Rectangle 92"/>
                <p:cNvSpPr>
                  <a:spLocks noChangeArrowheads="1"/>
                </p:cNvSpPr>
                <p:nvPr/>
              </p:nvSpPr>
              <p:spPr bwMode="auto">
                <a:xfrm>
                  <a:off x="1007" y="3130"/>
                  <a:ext cx="23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728" name="Oval 93"/>
                <p:cNvSpPr>
                  <a:spLocks noChangeArrowheads="1"/>
                </p:cNvSpPr>
                <p:nvPr/>
              </p:nvSpPr>
              <p:spPr bwMode="auto">
                <a:xfrm>
                  <a:off x="718"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29" name="Oval 94"/>
                <p:cNvSpPr>
                  <a:spLocks noChangeArrowheads="1"/>
                </p:cNvSpPr>
                <p:nvPr/>
              </p:nvSpPr>
              <p:spPr bwMode="auto">
                <a:xfrm>
                  <a:off x="1246" y="3370"/>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730" name="Freeform 95"/>
                <p:cNvSpPr/>
                <p:nvPr/>
              </p:nvSpPr>
              <p:spPr bwMode="auto">
                <a:xfrm>
                  <a:off x="776"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1" name="Freeform 96"/>
                <p:cNvSpPr/>
                <p:nvPr/>
              </p:nvSpPr>
              <p:spPr bwMode="auto">
                <a:xfrm>
                  <a:off x="1298"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2" name="Freeform 97"/>
                <p:cNvSpPr/>
                <p:nvPr/>
              </p:nvSpPr>
              <p:spPr bwMode="auto">
                <a:xfrm>
                  <a:off x="383" y="3360"/>
                  <a:ext cx="96" cy="192"/>
                </a:xfrm>
                <a:custGeom>
                  <a:avLst/>
                  <a:gdLst>
                    <a:gd name="T0" fmla="*/ 96 w 96"/>
                    <a:gd name="T1" fmla="*/ 0 h 192"/>
                    <a:gd name="T2" fmla="*/ 0 w 96"/>
                    <a:gd name="T3" fmla="*/ 0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0"/>
                      </a:lnTo>
                      <a:lnTo>
                        <a:pt x="0" y="192"/>
                      </a:lnTo>
                    </a:path>
                  </a:pathLst>
                </a:custGeom>
                <a:noFill/>
                <a:ln w="28575" cmpd="sng">
                  <a:solidFill>
                    <a:schemeClr val="tx1"/>
                  </a:solidFill>
                  <a:roun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733" name="Line 98"/>
                <p:cNvSpPr>
                  <a:spLocks noChangeShapeType="1"/>
                </p:cNvSpPr>
                <p:nvPr/>
              </p:nvSpPr>
              <p:spPr bwMode="auto">
                <a:xfrm>
                  <a:off x="330" y="3552"/>
                  <a:ext cx="96" cy="1"/>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1683" name="Group 99"/>
              <p:cNvGrpSpPr/>
              <p:nvPr/>
            </p:nvGrpSpPr>
            <p:grpSpPr bwMode="auto">
              <a:xfrm>
                <a:off x="864" y="2468"/>
                <a:ext cx="3890" cy="916"/>
                <a:chOff x="864" y="2468"/>
                <a:chExt cx="3890" cy="916"/>
              </a:xfrm>
            </p:grpSpPr>
            <p:sp>
              <p:nvSpPr>
                <p:cNvPr id="111684" name="Freeform 100"/>
                <p:cNvSpPr/>
                <p:nvPr/>
              </p:nvSpPr>
              <p:spPr bwMode="auto">
                <a:xfrm>
                  <a:off x="864" y="2468"/>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85" name="Freeform 101"/>
                <p:cNvSpPr/>
                <p:nvPr/>
              </p:nvSpPr>
              <p:spPr bwMode="auto">
                <a:xfrm>
                  <a:off x="2167" y="2468"/>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86" name="Freeform 102"/>
                <p:cNvSpPr/>
                <p:nvPr/>
              </p:nvSpPr>
              <p:spPr bwMode="auto">
                <a:xfrm>
                  <a:off x="3463" y="2468"/>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87" name="Freeform 103"/>
                <p:cNvSpPr/>
                <p:nvPr/>
              </p:nvSpPr>
              <p:spPr bwMode="auto">
                <a:xfrm>
                  <a:off x="4753" y="2468"/>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28575" cmpd="sng">
                  <a:solidFill>
                    <a:schemeClr val="tx1"/>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grpSp>
          <p:nvGrpSpPr>
            <p:cNvPr id="111670" name="Group 104"/>
            <p:cNvGrpSpPr/>
            <p:nvPr/>
          </p:nvGrpSpPr>
          <p:grpSpPr bwMode="auto">
            <a:xfrm>
              <a:off x="282" y="2773"/>
              <a:ext cx="1109" cy="933"/>
              <a:chOff x="282" y="2773"/>
              <a:chExt cx="1109" cy="933"/>
            </a:xfrm>
          </p:grpSpPr>
          <p:sp>
            <p:nvSpPr>
              <p:cNvPr id="111680" name="Text Box 105"/>
              <p:cNvSpPr txBox="1">
                <a:spLocks noChangeArrowheads="1"/>
              </p:cNvSpPr>
              <p:nvPr/>
            </p:nvSpPr>
            <p:spPr bwMode="auto">
              <a:xfrm>
                <a:off x="282" y="277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1</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1681" name="Rectangle 106"/>
              <p:cNvSpPr>
                <a:spLocks noChangeArrowheads="1"/>
              </p:cNvSpPr>
              <p:nvPr/>
            </p:nvSpPr>
            <p:spPr bwMode="auto">
              <a:xfrm>
                <a:off x="287"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1671" name="Group 107"/>
            <p:cNvGrpSpPr/>
            <p:nvPr/>
          </p:nvGrpSpPr>
          <p:grpSpPr bwMode="auto">
            <a:xfrm>
              <a:off x="1578" y="2783"/>
              <a:ext cx="1109" cy="923"/>
              <a:chOff x="1578" y="2783"/>
              <a:chExt cx="1109" cy="923"/>
            </a:xfrm>
          </p:grpSpPr>
          <p:sp>
            <p:nvSpPr>
              <p:cNvPr id="111678" name="Text Box 108"/>
              <p:cNvSpPr txBox="1">
                <a:spLocks noChangeArrowheads="1"/>
              </p:cNvSpPr>
              <p:nvPr/>
            </p:nvSpPr>
            <p:spPr bwMode="auto">
              <a:xfrm>
                <a:off x="1578"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2</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1679" name="Rectangle 109"/>
              <p:cNvSpPr>
                <a:spLocks noChangeArrowheads="1"/>
              </p:cNvSpPr>
              <p:nvPr/>
            </p:nvSpPr>
            <p:spPr bwMode="auto">
              <a:xfrm>
                <a:off x="1583"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1672" name="Group 110"/>
            <p:cNvGrpSpPr/>
            <p:nvPr/>
          </p:nvGrpSpPr>
          <p:grpSpPr bwMode="auto">
            <a:xfrm>
              <a:off x="2879" y="2783"/>
              <a:ext cx="1104" cy="923"/>
              <a:chOff x="2879" y="2783"/>
              <a:chExt cx="1104" cy="923"/>
            </a:xfrm>
          </p:grpSpPr>
          <p:sp>
            <p:nvSpPr>
              <p:cNvPr id="111676" name="Text Box 111"/>
              <p:cNvSpPr txBox="1">
                <a:spLocks noChangeArrowheads="1"/>
              </p:cNvSpPr>
              <p:nvPr/>
            </p:nvSpPr>
            <p:spPr bwMode="auto">
              <a:xfrm>
                <a:off x="2880"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3</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1677" name="Rectangle 112"/>
              <p:cNvSpPr>
                <a:spLocks noChangeArrowheads="1"/>
              </p:cNvSpPr>
              <p:nvPr/>
            </p:nvSpPr>
            <p:spPr bwMode="auto">
              <a:xfrm>
                <a:off x="2879"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1673" name="Group 113"/>
            <p:cNvGrpSpPr/>
            <p:nvPr/>
          </p:nvGrpSpPr>
          <p:grpSpPr bwMode="auto">
            <a:xfrm>
              <a:off x="4175" y="2783"/>
              <a:ext cx="1104" cy="923"/>
              <a:chOff x="4175" y="2783"/>
              <a:chExt cx="1104" cy="923"/>
            </a:xfrm>
          </p:grpSpPr>
          <p:sp>
            <p:nvSpPr>
              <p:cNvPr id="111674" name="Text Box 114"/>
              <p:cNvSpPr txBox="1">
                <a:spLocks noChangeArrowheads="1"/>
              </p:cNvSpPr>
              <p:nvPr/>
            </p:nvSpPr>
            <p:spPr bwMode="auto">
              <a:xfrm>
                <a:off x="4176" y="2783"/>
                <a:ext cx="6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INTP</a:t>
                </a:r>
                <a:r>
                  <a:rPr lang="en-US" altLang="zh-CN" sz="2000" baseline="-25000">
                    <a:latin typeface="Times New Roman" panose="02020603050405020304" pitchFamily="18" charset="0"/>
                  </a:rPr>
                  <a:t>4</a:t>
                </a:r>
                <a:r>
                  <a:rPr lang="zh-CN" altLang="en-US" sz="2000">
                    <a:cs typeface="Arial" panose="020B0604020202020204" pitchFamily="34" charset="0"/>
                  </a:rPr>
                  <a:t>´</a:t>
                </a:r>
                <a:endParaRPr lang="en-US" altLang="zh-CN" sz="2000">
                  <a:cs typeface="Arial" panose="020B0604020202020204" pitchFamily="34" charset="0"/>
                </a:endParaRPr>
              </a:p>
            </p:txBody>
          </p:sp>
          <p:sp>
            <p:nvSpPr>
              <p:cNvPr id="111675" name="Rectangle 115"/>
              <p:cNvSpPr>
                <a:spLocks noChangeArrowheads="1"/>
              </p:cNvSpPr>
              <p:nvPr/>
            </p:nvSpPr>
            <p:spPr bwMode="auto">
              <a:xfrm>
                <a:off x="4175" y="3034"/>
                <a:ext cx="1104" cy="67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4" name="Group 116"/>
          <p:cNvGrpSpPr/>
          <p:nvPr/>
        </p:nvGrpSpPr>
        <p:grpSpPr bwMode="auto">
          <a:xfrm>
            <a:off x="1174750" y="3082925"/>
            <a:ext cx="6175375" cy="1454150"/>
            <a:chOff x="864" y="2471"/>
            <a:chExt cx="3890" cy="916"/>
          </a:xfrm>
        </p:grpSpPr>
        <p:sp>
          <p:nvSpPr>
            <p:cNvPr id="111665" name="Freeform 117"/>
            <p:cNvSpPr/>
            <p:nvPr/>
          </p:nvSpPr>
          <p:spPr bwMode="auto">
            <a:xfrm>
              <a:off x="864" y="2487"/>
              <a:ext cx="1" cy="900"/>
            </a:xfrm>
            <a:custGeom>
              <a:avLst/>
              <a:gdLst>
                <a:gd name="T0" fmla="*/ 0 w 1"/>
                <a:gd name="T1" fmla="*/ 0 h 900"/>
                <a:gd name="T2" fmla="*/ 1 w 1"/>
                <a:gd name="T3" fmla="*/ 900 h 900"/>
                <a:gd name="T4" fmla="*/ 0 60000 65536"/>
                <a:gd name="T5" fmla="*/ 0 60000 65536"/>
                <a:gd name="T6" fmla="*/ 0 w 1"/>
                <a:gd name="T7" fmla="*/ 0 h 900"/>
                <a:gd name="T8" fmla="*/ 1 w 1"/>
                <a:gd name="T9" fmla="*/ 900 h 900"/>
              </a:gdLst>
              <a:ahLst/>
              <a:cxnLst>
                <a:cxn ang="T4">
                  <a:pos x="T0" y="T1"/>
                </a:cxn>
                <a:cxn ang="T5">
                  <a:pos x="T2" y="T3"/>
                </a:cxn>
              </a:cxnLst>
              <a:rect l="T6" t="T7" r="T8" b="T9"/>
              <a:pathLst>
                <a:path w="1" h="900">
                  <a:moveTo>
                    <a:pt x="0" y="0"/>
                  </a:moveTo>
                  <a:lnTo>
                    <a:pt x="1" y="900"/>
                  </a:lnTo>
                </a:path>
              </a:pathLst>
            </a:custGeom>
            <a:noFill/>
            <a:ln w="38100" cmpd="sng">
              <a:solidFill>
                <a:srgbClr val="C28F00"/>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66" name="Freeform 118"/>
            <p:cNvSpPr/>
            <p:nvPr/>
          </p:nvSpPr>
          <p:spPr bwMode="auto">
            <a:xfrm>
              <a:off x="2168" y="2478"/>
              <a:ext cx="1" cy="909"/>
            </a:xfrm>
            <a:custGeom>
              <a:avLst/>
              <a:gdLst>
                <a:gd name="T0" fmla="*/ 1 w 1"/>
                <a:gd name="T1" fmla="*/ 0 h 909"/>
                <a:gd name="T2" fmla="*/ 0 w 1"/>
                <a:gd name="T3" fmla="*/ 909 h 909"/>
                <a:gd name="T4" fmla="*/ 0 60000 65536"/>
                <a:gd name="T5" fmla="*/ 0 60000 65536"/>
                <a:gd name="T6" fmla="*/ 0 w 1"/>
                <a:gd name="T7" fmla="*/ 0 h 909"/>
                <a:gd name="T8" fmla="*/ 1 w 1"/>
                <a:gd name="T9" fmla="*/ 909 h 909"/>
              </a:gdLst>
              <a:ahLst/>
              <a:cxnLst>
                <a:cxn ang="T4">
                  <a:pos x="T0" y="T1"/>
                </a:cxn>
                <a:cxn ang="T5">
                  <a:pos x="T2" y="T3"/>
                </a:cxn>
              </a:cxnLst>
              <a:rect l="T6" t="T7" r="T8" b="T9"/>
              <a:pathLst>
                <a:path w="1" h="909">
                  <a:moveTo>
                    <a:pt x="1" y="0"/>
                  </a:moveTo>
                  <a:lnTo>
                    <a:pt x="0" y="909"/>
                  </a:lnTo>
                </a:path>
              </a:pathLst>
            </a:custGeom>
            <a:noFill/>
            <a:ln w="38100" cmpd="sng">
              <a:solidFill>
                <a:srgbClr val="C28F00"/>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67" name="Freeform 119"/>
            <p:cNvSpPr/>
            <p:nvPr/>
          </p:nvSpPr>
          <p:spPr bwMode="auto">
            <a:xfrm>
              <a:off x="3464" y="2487"/>
              <a:ext cx="1" cy="900"/>
            </a:xfrm>
            <a:custGeom>
              <a:avLst/>
              <a:gdLst>
                <a:gd name="T0" fmla="*/ 1 w 1"/>
                <a:gd name="T1" fmla="*/ 0 h 900"/>
                <a:gd name="T2" fmla="*/ 0 w 1"/>
                <a:gd name="T3" fmla="*/ 900 h 900"/>
                <a:gd name="T4" fmla="*/ 0 60000 65536"/>
                <a:gd name="T5" fmla="*/ 0 60000 65536"/>
                <a:gd name="T6" fmla="*/ 0 w 1"/>
                <a:gd name="T7" fmla="*/ 0 h 900"/>
                <a:gd name="T8" fmla="*/ 1 w 1"/>
                <a:gd name="T9" fmla="*/ 900 h 900"/>
              </a:gdLst>
              <a:ahLst/>
              <a:cxnLst>
                <a:cxn ang="T4">
                  <a:pos x="T0" y="T1"/>
                </a:cxn>
                <a:cxn ang="T5">
                  <a:pos x="T2" y="T3"/>
                </a:cxn>
              </a:cxnLst>
              <a:rect l="T6" t="T7" r="T8" b="T9"/>
              <a:pathLst>
                <a:path w="1" h="900">
                  <a:moveTo>
                    <a:pt x="1" y="0"/>
                  </a:moveTo>
                  <a:lnTo>
                    <a:pt x="0" y="900"/>
                  </a:lnTo>
                </a:path>
              </a:pathLst>
            </a:custGeom>
            <a:noFill/>
            <a:ln w="38100" cmpd="sng">
              <a:solidFill>
                <a:schemeClr val="folHlink"/>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68" name="Freeform 120"/>
            <p:cNvSpPr/>
            <p:nvPr/>
          </p:nvSpPr>
          <p:spPr bwMode="auto">
            <a:xfrm>
              <a:off x="4753" y="2471"/>
              <a:ext cx="1" cy="916"/>
            </a:xfrm>
            <a:custGeom>
              <a:avLst/>
              <a:gdLst>
                <a:gd name="T0" fmla="*/ 0 w 1"/>
                <a:gd name="T1" fmla="*/ 0 h 916"/>
                <a:gd name="T2" fmla="*/ 1 w 1"/>
                <a:gd name="T3" fmla="*/ 916 h 916"/>
                <a:gd name="T4" fmla="*/ 0 60000 65536"/>
                <a:gd name="T5" fmla="*/ 0 60000 65536"/>
                <a:gd name="T6" fmla="*/ 0 w 1"/>
                <a:gd name="T7" fmla="*/ 0 h 916"/>
                <a:gd name="T8" fmla="*/ 1 w 1"/>
                <a:gd name="T9" fmla="*/ 916 h 916"/>
              </a:gdLst>
              <a:ahLst/>
              <a:cxnLst>
                <a:cxn ang="T4">
                  <a:pos x="T0" y="T1"/>
                </a:cxn>
                <a:cxn ang="T5">
                  <a:pos x="T2" y="T3"/>
                </a:cxn>
              </a:cxnLst>
              <a:rect l="T6" t="T7" r="T8" b="T9"/>
              <a:pathLst>
                <a:path w="1" h="916">
                  <a:moveTo>
                    <a:pt x="0" y="0"/>
                  </a:moveTo>
                  <a:lnTo>
                    <a:pt x="1" y="916"/>
                  </a:lnTo>
                </a:path>
              </a:pathLst>
            </a:custGeom>
            <a:noFill/>
            <a:ln w="38100" cmpd="sng">
              <a:solidFill>
                <a:schemeClr val="folHlink"/>
              </a:solidFill>
              <a:round/>
              <a:headEnd type="non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5" name="Group 121"/>
          <p:cNvGrpSpPr/>
          <p:nvPr/>
        </p:nvGrpSpPr>
        <p:grpSpPr bwMode="auto">
          <a:xfrm>
            <a:off x="2943225" y="4799013"/>
            <a:ext cx="903288" cy="1006475"/>
            <a:chOff x="1978" y="3552"/>
            <a:chExt cx="569" cy="634"/>
          </a:xfrm>
        </p:grpSpPr>
        <p:sp>
          <p:nvSpPr>
            <p:cNvPr id="111662" name="Freeform 122"/>
            <p:cNvSpPr/>
            <p:nvPr/>
          </p:nvSpPr>
          <p:spPr bwMode="auto">
            <a:xfrm>
              <a:off x="2207"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63" name="Text Box 123"/>
            <p:cNvSpPr txBox="1">
              <a:spLocks noChangeArrowheads="1"/>
            </p:cNvSpPr>
            <p:nvPr/>
          </p:nvSpPr>
          <p:spPr bwMode="auto">
            <a:xfrm>
              <a:off x="1978"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latin typeface="Times New Roman" panose="02020603050405020304" pitchFamily="18" charset="0"/>
                </a:rPr>
                <a:t>INTR</a:t>
              </a:r>
              <a:r>
                <a:rPr lang="en-US" altLang="zh-CN" sz="2000" baseline="-25000">
                  <a:solidFill>
                    <a:schemeClr val="folHlink"/>
                  </a:solidFill>
                  <a:latin typeface="Times New Roman" panose="02020603050405020304" pitchFamily="18" charset="0"/>
                </a:rPr>
                <a:t>2</a:t>
              </a:r>
              <a:endParaRPr lang="en-US" altLang="zh-CN" sz="2000" baseline="-25000">
                <a:solidFill>
                  <a:schemeClr val="folHlink"/>
                </a:solidFill>
                <a:latin typeface="Times New Roman" panose="02020603050405020304" pitchFamily="18" charset="0"/>
              </a:endParaRPr>
            </a:p>
          </p:txBody>
        </p:sp>
        <p:sp>
          <p:nvSpPr>
            <p:cNvPr id="111664" name="Line 124"/>
            <p:cNvSpPr>
              <a:spLocks noChangeShapeType="1"/>
            </p:cNvSpPr>
            <p:nvPr/>
          </p:nvSpPr>
          <p:spPr bwMode="auto">
            <a:xfrm>
              <a:off x="2036" y="3946"/>
              <a:ext cx="384" cy="0"/>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Group 125"/>
          <p:cNvGrpSpPr/>
          <p:nvPr/>
        </p:nvGrpSpPr>
        <p:grpSpPr bwMode="auto">
          <a:xfrm>
            <a:off x="868363" y="4799013"/>
            <a:ext cx="903287" cy="1006475"/>
            <a:chOff x="671" y="3552"/>
            <a:chExt cx="569" cy="634"/>
          </a:xfrm>
        </p:grpSpPr>
        <p:sp>
          <p:nvSpPr>
            <p:cNvPr id="111659" name="Freeform 126"/>
            <p:cNvSpPr/>
            <p:nvPr/>
          </p:nvSpPr>
          <p:spPr bwMode="auto">
            <a:xfrm>
              <a:off x="911" y="3552"/>
              <a:ext cx="96" cy="336"/>
            </a:xfrm>
            <a:custGeom>
              <a:avLst/>
              <a:gdLst>
                <a:gd name="T0" fmla="*/ 96 w 96"/>
                <a:gd name="T1" fmla="*/ 0 h 336"/>
                <a:gd name="T2" fmla="*/ 0 w 96"/>
                <a:gd name="T3" fmla="*/ 0 h 336"/>
                <a:gd name="T4" fmla="*/ 0 w 96"/>
                <a:gd name="T5" fmla="*/ 336 h 336"/>
                <a:gd name="T6" fmla="*/ 0 60000 65536"/>
                <a:gd name="T7" fmla="*/ 0 60000 65536"/>
                <a:gd name="T8" fmla="*/ 0 60000 65536"/>
                <a:gd name="T9" fmla="*/ 0 w 96"/>
                <a:gd name="T10" fmla="*/ 0 h 336"/>
                <a:gd name="T11" fmla="*/ 96 w 96"/>
                <a:gd name="T12" fmla="*/ 336 h 336"/>
              </a:gdLst>
              <a:ahLst/>
              <a:cxnLst>
                <a:cxn ang="T6">
                  <a:pos x="T0" y="T1"/>
                </a:cxn>
                <a:cxn ang="T7">
                  <a:pos x="T2" y="T3"/>
                </a:cxn>
                <a:cxn ang="T8">
                  <a:pos x="T4" y="T5"/>
                </a:cxn>
              </a:cxnLst>
              <a:rect l="T9" t="T10" r="T11" b="T12"/>
              <a:pathLst>
                <a:path w="96" h="336">
                  <a:moveTo>
                    <a:pt x="96" y="0"/>
                  </a:moveTo>
                  <a:lnTo>
                    <a:pt x="0" y="0"/>
                  </a:lnTo>
                  <a:lnTo>
                    <a:pt x="0" y="336"/>
                  </a:lnTo>
                </a:path>
              </a:pathLst>
            </a:custGeom>
            <a:noFill/>
            <a:ln w="38100" cmpd="sng">
              <a:solidFill>
                <a:srgbClr val="C28F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60" name="Text Box 127"/>
            <p:cNvSpPr txBox="1">
              <a:spLocks noChangeArrowheads="1"/>
            </p:cNvSpPr>
            <p:nvPr/>
          </p:nvSpPr>
          <p:spPr bwMode="auto">
            <a:xfrm>
              <a:off x="671" y="3936"/>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28F00"/>
                  </a:solidFill>
                  <a:latin typeface="Times New Roman" panose="02020603050405020304" pitchFamily="18" charset="0"/>
                </a:rPr>
                <a:t>INTR</a:t>
              </a:r>
              <a:r>
                <a:rPr lang="en-US" altLang="zh-CN" sz="2000" baseline="-25000">
                  <a:solidFill>
                    <a:srgbClr val="C28F00"/>
                  </a:solidFill>
                  <a:latin typeface="Times New Roman" panose="02020603050405020304" pitchFamily="18" charset="0"/>
                </a:rPr>
                <a:t>1</a:t>
              </a:r>
              <a:endParaRPr lang="en-US" altLang="zh-CN" sz="2000" baseline="-25000">
                <a:solidFill>
                  <a:srgbClr val="C28F00"/>
                </a:solidFill>
                <a:latin typeface="Times New Roman" panose="02020603050405020304" pitchFamily="18" charset="0"/>
              </a:endParaRPr>
            </a:p>
          </p:txBody>
        </p:sp>
        <p:sp>
          <p:nvSpPr>
            <p:cNvPr id="111661" name="Line 128"/>
            <p:cNvSpPr>
              <a:spLocks noChangeShapeType="1"/>
            </p:cNvSpPr>
            <p:nvPr/>
          </p:nvSpPr>
          <p:spPr bwMode="auto">
            <a:xfrm>
              <a:off x="729" y="3946"/>
              <a:ext cx="384" cy="1"/>
            </a:xfrm>
            <a:prstGeom prst="line">
              <a:avLst/>
            </a:prstGeom>
            <a:noFill/>
            <a:ln w="28575">
              <a:solidFill>
                <a:srgbClr val="C28F00"/>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129"/>
          <p:cNvGrpSpPr/>
          <p:nvPr/>
        </p:nvGrpSpPr>
        <p:grpSpPr bwMode="auto">
          <a:xfrm>
            <a:off x="1643063" y="3046413"/>
            <a:ext cx="3036887" cy="396875"/>
            <a:chOff x="1159" y="2448"/>
            <a:chExt cx="1913" cy="250"/>
          </a:xfrm>
        </p:grpSpPr>
        <p:sp>
          <p:nvSpPr>
            <p:cNvPr id="111655" name="Freeform 130"/>
            <p:cNvSpPr/>
            <p:nvPr/>
          </p:nvSpPr>
          <p:spPr bwMode="auto">
            <a:xfrm>
              <a:off x="1159"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chemeClr val="folHlink"/>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56" name="Text Box 131"/>
            <p:cNvSpPr txBox="1">
              <a:spLocks noChangeArrowheads="1"/>
            </p:cNvSpPr>
            <p:nvPr/>
          </p:nvSpPr>
          <p:spPr bwMode="auto">
            <a:xfrm>
              <a:off x="1207"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folHlink"/>
                  </a:solidFill>
                  <a:latin typeface="Times New Roman" panose="02020603050405020304" pitchFamily="18" charset="0"/>
                </a:rPr>
                <a:t>INTR</a:t>
              </a:r>
              <a:r>
                <a:rPr lang="en-US" altLang="zh-CN" sz="2000" baseline="-25000">
                  <a:solidFill>
                    <a:schemeClr val="folHlink"/>
                  </a:solidFill>
                  <a:latin typeface="Times New Roman" panose="02020603050405020304" pitchFamily="18" charset="0"/>
                </a:rPr>
                <a:t>1</a:t>
              </a:r>
              <a:endParaRPr lang="en-US" altLang="zh-CN" sz="2000" baseline="-25000">
                <a:solidFill>
                  <a:schemeClr val="folHlink"/>
                </a:solidFill>
                <a:latin typeface="Times New Roman" panose="02020603050405020304" pitchFamily="18" charset="0"/>
              </a:endParaRPr>
            </a:p>
          </p:txBody>
        </p:sp>
        <p:sp>
          <p:nvSpPr>
            <p:cNvPr id="111657" name="Freeform 132"/>
            <p:cNvSpPr/>
            <p:nvPr/>
          </p:nvSpPr>
          <p:spPr bwMode="auto">
            <a:xfrm>
              <a:off x="2455" y="2473"/>
              <a:ext cx="384" cy="215"/>
            </a:xfrm>
            <a:custGeom>
              <a:avLst/>
              <a:gdLst>
                <a:gd name="T0" fmla="*/ 0 w 384"/>
                <a:gd name="T1" fmla="*/ 0 h 129"/>
                <a:gd name="T2" fmla="*/ 0 w 384"/>
                <a:gd name="T3" fmla="*/ 2763 h 129"/>
                <a:gd name="T4" fmla="*/ 384 w 384"/>
                <a:gd name="T5" fmla="*/ 2763 h 129"/>
                <a:gd name="T6" fmla="*/ 0 60000 65536"/>
                <a:gd name="T7" fmla="*/ 0 60000 65536"/>
                <a:gd name="T8" fmla="*/ 0 60000 65536"/>
                <a:gd name="T9" fmla="*/ 0 w 384"/>
                <a:gd name="T10" fmla="*/ 0 h 129"/>
                <a:gd name="T11" fmla="*/ 384 w 384"/>
                <a:gd name="T12" fmla="*/ 129 h 129"/>
              </a:gdLst>
              <a:ahLst/>
              <a:cxnLst>
                <a:cxn ang="T6">
                  <a:pos x="T0" y="T1"/>
                </a:cxn>
                <a:cxn ang="T7">
                  <a:pos x="T2" y="T3"/>
                </a:cxn>
                <a:cxn ang="T8">
                  <a:pos x="T4" y="T5"/>
                </a:cxn>
              </a:cxnLst>
              <a:rect l="T9" t="T10" r="T11" b="T12"/>
              <a:pathLst>
                <a:path w="384" h="129">
                  <a:moveTo>
                    <a:pt x="0" y="0"/>
                  </a:moveTo>
                  <a:lnTo>
                    <a:pt x="0" y="129"/>
                  </a:lnTo>
                  <a:lnTo>
                    <a:pt x="384" y="129"/>
                  </a:lnTo>
                </a:path>
              </a:pathLst>
            </a:custGeom>
            <a:noFill/>
            <a:ln w="38100" cmpd="sng">
              <a:solidFill>
                <a:srgbClr val="C28F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58" name="Text Box 133"/>
            <p:cNvSpPr txBox="1">
              <a:spLocks noChangeArrowheads="1"/>
            </p:cNvSpPr>
            <p:nvPr/>
          </p:nvSpPr>
          <p:spPr bwMode="auto">
            <a:xfrm>
              <a:off x="2503" y="2448"/>
              <a:ext cx="5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28F00"/>
                  </a:solidFill>
                  <a:latin typeface="Times New Roman" panose="02020603050405020304" pitchFamily="18" charset="0"/>
                </a:rPr>
                <a:t>INTR</a:t>
              </a:r>
              <a:r>
                <a:rPr lang="en-US" altLang="zh-CN" sz="2000" baseline="-25000">
                  <a:solidFill>
                    <a:srgbClr val="C28F00"/>
                  </a:solidFill>
                  <a:latin typeface="Times New Roman" panose="02020603050405020304" pitchFamily="18" charset="0"/>
                </a:rPr>
                <a:t>2</a:t>
              </a:r>
              <a:endParaRPr lang="en-US" altLang="zh-CN" sz="2000" baseline="-25000">
                <a:solidFill>
                  <a:srgbClr val="C28F00"/>
                </a:solidFill>
                <a:latin typeface="Times New Roman" panose="02020603050405020304" pitchFamily="18" charset="0"/>
              </a:endParaRPr>
            </a:p>
          </p:txBody>
        </p:sp>
      </p:grpSp>
      <p:grpSp>
        <p:nvGrpSpPr>
          <p:cNvPr id="18" name="Group 134"/>
          <p:cNvGrpSpPr/>
          <p:nvPr/>
        </p:nvGrpSpPr>
        <p:grpSpPr bwMode="auto">
          <a:xfrm>
            <a:off x="3921125" y="4540250"/>
            <a:ext cx="4873625" cy="9525"/>
            <a:chOff x="2594" y="3389"/>
            <a:chExt cx="3070" cy="6"/>
          </a:xfrm>
        </p:grpSpPr>
        <p:grpSp>
          <p:nvGrpSpPr>
            <p:cNvPr id="111649" name="Group 135"/>
            <p:cNvGrpSpPr/>
            <p:nvPr/>
          </p:nvGrpSpPr>
          <p:grpSpPr bwMode="auto">
            <a:xfrm>
              <a:off x="2594" y="3391"/>
              <a:ext cx="2304" cy="4"/>
              <a:chOff x="2594" y="3391"/>
              <a:chExt cx="2304" cy="4"/>
            </a:xfrm>
          </p:grpSpPr>
          <p:sp>
            <p:nvSpPr>
              <p:cNvPr id="111651" name="Freeform 136"/>
              <p:cNvSpPr/>
              <p:nvPr/>
            </p:nvSpPr>
            <p:spPr bwMode="auto">
              <a:xfrm>
                <a:off x="2594"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52" name="Freeform 137"/>
              <p:cNvSpPr/>
              <p:nvPr/>
            </p:nvSpPr>
            <p:spPr bwMode="auto">
              <a:xfrm>
                <a:off x="3369"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53" name="Freeform 138"/>
              <p:cNvSpPr/>
              <p:nvPr/>
            </p:nvSpPr>
            <p:spPr bwMode="auto">
              <a:xfrm>
                <a:off x="3891"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54" name="Freeform 139"/>
              <p:cNvSpPr/>
              <p:nvPr/>
            </p:nvSpPr>
            <p:spPr bwMode="auto">
              <a:xfrm>
                <a:off x="4665"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11650" name="Freeform 140"/>
            <p:cNvSpPr/>
            <p:nvPr/>
          </p:nvSpPr>
          <p:spPr bwMode="auto">
            <a:xfrm>
              <a:off x="5187" y="3389"/>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rgbClr val="CC99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20" name="Group 141"/>
          <p:cNvGrpSpPr/>
          <p:nvPr/>
        </p:nvGrpSpPr>
        <p:grpSpPr bwMode="auto">
          <a:xfrm>
            <a:off x="327025" y="4492625"/>
            <a:ext cx="3135313" cy="306388"/>
            <a:chOff x="330" y="3359"/>
            <a:chExt cx="1975" cy="193"/>
          </a:xfrm>
        </p:grpSpPr>
        <p:grpSp>
          <p:nvGrpSpPr>
            <p:cNvPr id="111642" name="Group 142"/>
            <p:cNvGrpSpPr/>
            <p:nvPr/>
          </p:nvGrpSpPr>
          <p:grpSpPr bwMode="auto">
            <a:xfrm>
              <a:off x="776" y="3391"/>
              <a:ext cx="1529" cy="4"/>
              <a:chOff x="776" y="3391"/>
              <a:chExt cx="1529" cy="4"/>
            </a:xfrm>
          </p:grpSpPr>
          <p:sp>
            <p:nvSpPr>
              <p:cNvPr id="111646" name="Freeform 143"/>
              <p:cNvSpPr/>
              <p:nvPr/>
            </p:nvSpPr>
            <p:spPr bwMode="auto">
              <a:xfrm>
                <a:off x="2072"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47" name="Freeform 144"/>
              <p:cNvSpPr/>
              <p:nvPr/>
            </p:nvSpPr>
            <p:spPr bwMode="auto">
              <a:xfrm>
                <a:off x="776" y="3394"/>
                <a:ext cx="233" cy="1"/>
              </a:xfrm>
              <a:custGeom>
                <a:avLst/>
                <a:gdLst>
                  <a:gd name="T0" fmla="*/ 0 w 233"/>
                  <a:gd name="T1" fmla="*/ 0 h 1"/>
                  <a:gd name="T2" fmla="*/ 233 w 233"/>
                  <a:gd name="T3" fmla="*/ 0 h 1"/>
                  <a:gd name="T4" fmla="*/ 0 60000 65536"/>
                  <a:gd name="T5" fmla="*/ 0 60000 65536"/>
                  <a:gd name="T6" fmla="*/ 0 w 233"/>
                  <a:gd name="T7" fmla="*/ 0 h 1"/>
                  <a:gd name="T8" fmla="*/ 233 w 233"/>
                  <a:gd name="T9" fmla="*/ 1 h 1"/>
                </a:gdLst>
                <a:ahLst/>
                <a:cxnLst>
                  <a:cxn ang="T4">
                    <a:pos x="T0" y="T1"/>
                  </a:cxn>
                  <a:cxn ang="T5">
                    <a:pos x="T2" y="T3"/>
                  </a:cxn>
                </a:cxnLst>
                <a:rect l="T6" t="T7" r="T8" b="T9"/>
                <a:pathLst>
                  <a:path w="233" h="1">
                    <a:moveTo>
                      <a:pt x="0" y="0"/>
                    </a:moveTo>
                    <a:lnTo>
                      <a:pt x="233" y="0"/>
                    </a:lnTo>
                  </a:path>
                </a:pathLst>
              </a:custGeom>
              <a:noFill/>
              <a:ln w="38100"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48" name="Freeform 145"/>
              <p:cNvSpPr/>
              <p:nvPr/>
            </p:nvSpPr>
            <p:spPr bwMode="auto">
              <a:xfrm>
                <a:off x="1298" y="3391"/>
                <a:ext cx="477" cy="3"/>
              </a:xfrm>
              <a:custGeom>
                <a:avLst/>
                <a:gdLst>
                  <a:gd name="T0" fmla="*/ 0 w 477"/>
                  <a:gd name="T1" fmla="*/ 3 h 3"/>
                  <a:gd name="T2" fmla="*/ 477 w 477"/>
                  <a:gd name="T3" fmla="*/ 0 h 3"/>
                  <a:gd name="T4" fmla="*/ 0 60000 65536"/>
                  <a:gd name="T5" fmla="*/ 0 60000 65536"/>
                  <a:gd name="T6" fmla="*/ 0 w 477"/>
                  <a:gd name="T7" fmla="*/ 0 h 3"/>
                  <a:gd name="T8" fmla="*/ 477 w 477"/>
                  <a:gd name="T9" fmla="*/ 3 h 3"/>
                </a:gdLst>
                <a:ahLst/>
                <a:cxnLst>
                  <a:cxn ang="T4">
                    <a:pos x="T0" y="T1"/>
                  </a:cxn>
                  <a:cxn ang="T5">
                    <a:pos x="T2" y="T3"/>
                  </a:cxn>
                </a:cxnLst>
                <a:rect l="T6" t="T7" r="T8" b="T9"/>
                <a:pathLst>
                  <a:path w="477" h="3">
                    <a:moveTo>
                      <a:pt x="0" y="3"/>
                    </a:moveTo>
                    <a:lnTo>
                      <a:pt x="477" y="0"/>
                    </a:lnTo>
                  </a:path>
                </a:pathLst>
              </a:custGeom>
              <a:noFill/>
              <a:ln w="38100" cmpd="sng">
                <a:solidFill>
                  <a:schemeClr val="folHlink"/>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11643" name="Group 146"/>
            <p:cNvGrpSpPr/>
            <p:nvPr/>
          </p:nvGrpSpPr>
          <p:grpSpPr bwMode="auto">
            <a:xfrm>
              <a:off x="330" y="3359"/>
              <a:ext cx="144" cy="193"/>
              <a:chOff x="336" y="3168"/>
              <a:chExt cx="144" cy="193"/>
            </a:xfrm>
          </p:grpSpPr>
          <p:sp>
            <p:nvSpPr>
              <p:cNvPr id="111644" name="Freeform 147"/>
              <p:cNvSpPr/>
              <p:nvPr/>
            </p:nvSpPr>
            <p:spPr bwMode="auto">
              <a:xfrm>
                <a:off x="384" y="3168"/>
                <a:ext cx="96" cy="192"/>
              </a:xfrm>
              <a:custGeom>
                <a:avLst/>
                <a:gdLst>
                  <a:gd name="T0" fmla="*/ 96 w 96"/>
                  <a:gd name="T1" fmla="*/ 0 h 192"/>
                  <a:gd name="T2" fmla="*/ 0 w 96"/>
                  <a:gd name="T3" fmla="*/ 0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lnTo>
                      <a:pt x="0" y="0"/>
                    </a:lnTo>
                    <a:lnTo>
                      <a:pt x="0" y="192"/>
                    </a:lnTo>
                  </a:path>
                </a:pathLst>
              </a:custGeom>
              <a:noFill/>
              <a:ln w="38100" cmpd="sng">
                <a:solidFill>
                  <a:schemeClr val="folHlink"/>
                </a:solidFill>
                <a:roun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45" name="Line 148"/>
              <p:cNvSpPr>
                <a:spLocks noChangeShapeType="1"/>
              </p:cNvSpPr>
              <p:nvPr/>
            </p:nvSpPr>
            <p:spPr bwMode="auto">
              <a:xfrm>
                <a:off x="336" y="3360"/>
                <a:ext cx="96" cy="1"/>
              </a:xfrm>
              <a:prstGeom prst="line">
                <a:avLst/>
              </a:prstGeom>
              <a:noFill/>
              <a:ln w="7620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23" name="Group 150"/>
          <p:cNvGrpSpPr/>
          <p:nvPr/>
        </p:nvGrpSpPr>
        <p:grpSpPr bwMode="auto">
          <a:xfrm>
            <a:off x="3013075" y="1598613"/>
            <a:ext cx="1373188" cy="1495425"/>
            <a:chOff x="2022" y="1536"/>
            <a:chExt cx="865" cy="942"/>
          </a:xfrm>
        </p:grpSpPr>
        <p:sp>
          <p:nvSpPr>
            <p:cNvPr id="111633" name="Text Box 151"/>
            <p:cNvSpPr txBox="1">
              <a:spLocks noChangeArrowheads="1"/>
            </p:cNvSpPr>
            <p:nvPr/>
          </p:nvSpPr>
          <p:spPr bwMode="auto">
            <a:xfrm>
              <a:off x="2217" y="17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28F00"/>
                  </a:solidFill>
                  <a:latin typeface="Times New Roman" panose="02020603050405020304" pitchFamily="18" charset="0"/>
                </a:rPr>
                <a:t>1</a:t>
              </a:r>
              <a:endParaRPr lang="zh-CN" altLang="en-US" sz="2000">
                <a:solidFill>
                  <a:srgbClr val="C28F00"/>
                </a:solidFill>
                <a:latin typeface="Times New Roman" panose="02020603050405020304" pitchFamily="18" charset="0"/>
              </a:endParaRPr>
            </a:p>
          </p:txBody>
        </p:sp>
        <p:sp>
          <p:nvSpPr>
            <p:cNvPr id="111634" name="Rectangle 152"/>
            <p:cNvSpPr>
              <a:spLocks noChangeArrowheads="1"/>
            </p:cNvSpPr>
            <p:nvPr/>
          </p:nvSpPr>
          <p:spPr bwMode="auto">
            <a:xfrm>
              <a:off x="2022" y="1802"/>
              <a:ext cx="576" cy="240"/>
            </a:xfrm>
            <a:prstGeom prst="rect">
              <a:avLst/>
            </a:prstGeom>
            <a:noFill/>
            <a:ln w="28575">
              <a:solidFill>
                <a:srgbClr val="C28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5" name="Text Box 153"/>
            <p:cNvSpPr txBox="1">
              <a:spLocks noChangeArrowheads="1"/>
            </p:cNvSpPr>
            <p:nvPr/>
          </p:nvSpPr>
          <p:spPr bwMode="auto">
            <a:xfrm>
              <a:off x="2198" y="22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28F00"/>
                  </a:solidFill>
                  <a:latin typeface="Times New Roman" panose="02020603050405020304" pitchFamily="18" charset="0"/>
                </a:rPr>
                <a:t>&amp;</a:t>
              </a:r>
              <a:endParaRPr lang="zh-CN" altLang="en-US" sz="2000">
                <a:solidFill>
                  <a:srgbClr val="C28F00"/>
                </a:solidFill>
                <a:latin typeface="Times New Roman" panose="02020603050405020304" pitchFamily="18" charset="0"/>
              </a:endParaRPr>
            </a:p>
          </p:txBody>
        </p:sp>
        <p:sp>
          <p:nvSpPr>
            <p:cNvPr id="111636" name="Rectangle 154"/>
            <p:cNvSpPr>
              <a:spLocks noChangeArrowheads="1"/>
            </p:cNvSpPr>
            <p:nvPr/>
          </p:nvSpPr>
          <p:spPr bwMode="auto">
            <a:xfrm>
              <a:off x="2022" y="2237"/>
              <a:ext cx="576" cy="240"/>
            </a:xfrm>
            <a:prstGeom prst="rect">
              <a:avLst/>
            </a:prstGeom>
            <a:noFill/>
            <a:ln w="28575">
              <a:solidFill>
                <a:srgbClr val="C28F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37" name="Oval 155"/>
            <p:cNvSpPr>
              <a:spLocks noChangeArrowheads="1"/>
            </p:cNvSpPr>
            <p:nvPr/>
          </p:nvSpPr>
          <p:spPr bwMode="auto">
            <a:xfrm>
              <a:off x="2288" y="2178"/>
              <a:ext cx="48" cy="48"/>
            </a:xfrm>
            <a:prstGeom prst="ellipse">
              <a:avLst/>
            </a:prstGeom>
            <a:noFill/>
            <a:ln w="28575">
              <a:solidFill>
                <a:srgbClr val="C28F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638" name="Oval 156"/>
            <p:cNvSpPr>
              <a:spLocks noChangeArrowheads="1"/>
            </p:cNvSpPr>
            <p:nvPr/>
          </p:nvSpPr>
          <p:spPr bwMode="auto">
            <a:xfrm>
              <a:off x="2288" y="1750"/>
              <a:ext cx="48" cy="48"/>
            </a:xfrm>
            <a:prstGeom prst="ellipse">
              <a:avLst/>
            </a:prstGeom>
            <a:noFill/>
            <a:ln w="28575">
              <a:solidFill>
                <a:srgbClr val="C28F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2000">
                <a:solidFill>
                  <a:schemeClr val="folHlink"/>
                </a:solidFill>
                <a:latin typeface="Times New Roman" panose="02020603050405020304" pitchFamily="18" charset="0"/>
              </a:endParaRPr>
            </a:p>
          </p:txBody>
        </p:sp>
        <p:sp>
          <p:nvSpPr>
            <p:cNvPr id="111639" name="Freeform 157"/>
            <p:cNvSpPr/>
            <p:nvPr/>
          </p:nvSpPr>
          <p:spPr bwMode="auto">
            <a:xfrm rot="10800000">
              <a:off x="2309" y="1549"/>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cmpd="sng">
              <a:solidFill>
                <a:srgbClr val="C28F00"/>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40" name="Freeform 158"/>
            <p:cNvSpPr/>
            <p:nvPr/>
          </p:nvSpPr>
          <p:spPr bwMode="auto">
            <a:xfrm>
              <a:off x="2311" y="2043"/>
              <a:ext cx="1" cy="144"/>
            </a:xfrm>
            <a:custGeom>
              <a:avLst/>
              <a:gdLst>
                <a:gd name="T0" fmla="*/ 0 w 1"/>
                <a:gd name="T1" fmla="*/ 0 h 144"/>
                <a:gd name="T2" fmla="*/ 0 w 1"/>
                <a:gd name="T3" fmla="*/ 144 h 144"/>
                <a:gd name="T4" fmla="*/ 0 60000 65536"/>
                <a:gd name="T5" fmla="*/ 0 60000 65536"/>
                <a:gd name="T6" fmla="*/ 0 w 1"/>
                <a:gd name="T7" fmla="*/ 0 h 144"/>
                <a:gd name="T8" fmla="*/ 1 w 1"/>
                <a:gd name="T9" fmla="*/ 144 h 144"/>
              </a:gdLst>
              <a:ahLst/>
              <a:cxnLst>
                <a:cxn ang="T4">
                  <a:pos x="T0" y="T1"/>
                </a:cxn>
                <a:cxn ang="T5">
                  <a:pos x="T2" y="T3"/>
                </a:cxn>
              </a:cxnLst>
              <a:rect l="T6" t="T7" r="T8" b="T9"/>
              <a:pathLst>
                <a:path w="1" h="144">
                  <a:moveTo>
                    <a:pt x="0" y="0"/>
                  </a:moveTo>
                  <a:lnTo>
                    <a:pt x="0" y="144"/>
                  </a:lnTo>
                </a:path>
              </a:pathLst>
            </a:custGeom>
            <a:noFill/>
            <a:ln w="28575" cmpd="sng">
              <a:solidFill>
                <a:srgbClr val="C28F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1641" name="Text Box 159"/>
            <p:cNvSpPr txBox="1">
              <a:spLocks noChangeArrowheads="1"/>
            </p:cNvSpPr>
            <p:nvPr/>
          </p:nvSpPr>
          <p:spPr bwMode="auto">
            <a:xfrm>
              <a:off x="2336" y="1536"/>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28F00"/>
                  </a:solidFill>
                  <a:latin typeface="Times New Roman" panose="02020603050405020304" pitchFamily="18" charset="0"/>
                </a:rPr>
                <a:t>INTP</a:t>
              </a:r>
              <a:r>
                <a:rPr lang="en-US" altLang="zh-CN" sz="2000" baseline="-25000">
                  <a:solidFill>
                    <a:srgbClr val="C28F00"/>
                  </a:solidFill>
                  <a:latin typeface="Times New Roman" panose="02020603050405020304" pitchFamily="18" charset="0"/>
                </a:rPr>
                <a:t>2</a:t>
              </a:r>
              <a:endParaRPr lang="en-US" altLang="zh-CN" sz="2000" baseline="-25000">
                <a:solidFill>
                  <a:srgbClr val="C28F00"/>
                </a:solidFill>
                <a:latin typeface="Times New Roman" panose="02020603050405020304" pitchFamily="18" charset="0"/>
              </a:endParaRPr>
            </a:p>
          </p:txBody>
        </p:sp>
      </p:grpSp>
      <p:sp>
        <p:nvSpPr>
          <p:cNvPr id="111631"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up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up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up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trips(upRigh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trips(up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slide(fromBottom)">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slide(fromBottom)">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slide(fromBottom)">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9"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strips(upLef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strips(upLeft)">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16013" y="434975"/>
            <a:ext cx="7696200" cy="762000"/>
          </a:xfrm>
        </p:spPr>
        <p:txBody>
          <a:bodyPr/>
          <a:lstStyle/>
          <a:p>
            <a:pPr eaLnBrk="1" hangingPunct="1"/>
            <a:r>
              <a:rPr kumimoji="1" lang="zh-CN" altLang="en-US" sz="3600"/>
              <a:t>中断向量地址形成部件</a:t>
            </a:r>
            <a:r>
              <a:rPr kumimoji="1" lang="en-US" altLang="zh-CN" sz="3600"/>
              <a:t>(</a:t>
            </a:r>
            <a:r>
              <a:rPr kumimoji="1" lang="zh-CN" altLang="en-US" sz="3600"/>
              <a:t>设备编码器</a:t>
            </a:r>
            <a:r>
              <a:rPr kumimoji="1" lang="en-US" altLang="zh-CN" sz="3600"/>
              <a:t>)</a:t>
            </a:r>
            <a:endParaRPr kumimoji="1" lang="en-US" altLang="zh-CN" sz="3600"/>
          </a:p>
        </p:txBody>
      </p:sp>
      <p:sp>
        <p:nvSpPr>
          <p:cNvPr id="110595" name="Rectangle 3"/>
          <p:cNvSpPr>
            <a:spLocks noGrp="1" noChangeArrowheads="1"/>
          </p:cNvSpPr>
          <p:nvPr>
            <p:ph type="body" idx="1"/>
          </p:nvPr>
        </p:nvSpPr>
        <p:spPr>
          <a:xfrm>
            <a:off x="755650" y="1844675"/>
            <a:ext cx="7696200" cy="2089150"/>
          </a:xfrm>
          <a:solidFill>
            <a:schemeClr val="bg1"/>
          </a:solidFill>
          <a:ln>
            <a:solidFill>
              <a:srgbClr val="2709BB"/>
            </a:solidFill>
            <a:miter lim="800000"/>
          </a:ln>
        </p:spPr>
        <p:txBody>
          <a:bodyPr/>
          <a:lstStyle/>
          <a:p>
            <a:pPr eaLnBrk="1" hangingPunct="1">
              <a:lnSpc>
                <a:spcPct val="90000"/>
              </a:lnSpc>
            </a:pPr>
            <a:r>
              <a:rPr kumimoji="1" lang="en-US" altLang="zh-CN"/>
              <a:t>CPU</a:t>
            </a:r>
            <a:r>
              <a:rPr kumimoji="1" lang="zh-CN" altLang="en-US"/>
              <a:t>一旦响应了</a:t>
            </a:r>
            <a:r>
              <a:rPr kumimoji="1" lang="en-US" altLang="zh-CN"/>
              <a:t>I</a:t>
            </a:r>
            <a:r>
              <a:rPr kumimoji="1" lang="zh-CN" altLang="en-US"/>
              <a:t>／</a:t>
            </a:r>
            <a:r>
              <a:rPr kumimoji="1" lang="en-US" altLang="zh-CN"/>
              <a:t>O</a:t>
            </a:r>
            <a:r>
              <a:rPr kumimoji="1" lang="zh-CN" altLang="en-US"/>
              <a:t>中断，就要暂停现行程序，转去执行该设备的中断服务程序。</a:t>
            </a:r>
            <a:endParaRPr kumimoji="1" lang="en-US" altLang="zh-CN"/>
          </a:p>
          <a:p>
            <a:pPr eaLnBrk="1" hangingPunct="1">
              <a:lnSpc>
                <a:spcPct val="90000"/>
              </a:lnSpc>
            </a:pPr>
            <a:r>
              <a:rPr kumimoji="1" lang="zh-CN" altLang="en-US"/>
              <a:t>不同的设备有不同的中断服务程序，每个服务程序都有一个入口地址，</a:t>
            </a:r>
            <a:r>
              <a:rPr kumimoji="1" lang="en-US" altLang="zh-CN"/>
              <a:t>CPU</a:t>
            </a:r>
            <a:r>
              <a:rPr kumimoji="1" lang="zh-CN" altLang="en-US"/>
              <a:t>必须找到这个入口地址 。</a:t>
            </a:r>
            <a:endParaRPr kumimoji="1" lang="zh-CN" altLang="en-US"/>
          </a:p>
        </p:txBody>
      </p:sp>
      <p:sp>
        <p:nvSpPr>
          <p:cNvPr id="7" name="Text Box 3"/>
          <p:cNvSpPr txBox="1">
            <a:spLocks noChangeArrowheads="1"/>
          </p:cNvSpPr>
          <p:nvPr/>
        </p:nvSpPr>
        <p:spPr bwMode="auto">
          <a:xfrm>
            <a:off x="684213" y="4541838"/>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入口地址</a:t>
            </a:r>
            <a:endParaRPr lang="zh-CN" altLang="en-US" sz="2400">
              <a:latin typeface="Times New Roman" panose="02020603050405020304" pitchFamily="18" charset="0"/>
            </a:endParaRPr>
          </a:p>
        </p:txBody>
      </p:sp>
      <p:grpSp>
        <p:nvGrpSpPr>
          <p:cNvPr id="2" name="Group 16"/>
          <p:cNvGrpSpPr/>
          <p:nvPr/>
        </p:nvGrpSpPr>
        <p:grpSpPr bwMode="auto">
          <a:xfrm>
            <a:off x="2259013" y="4292600"/>
            <a:ext cx="1708150" cy="963613"/>
            <a:chOff x="1736" y="618"/>
            <a:chExt cx="1076" cy="607"/>
          </a:xfrm>
        </p:grpSpPr>
        <p:sp>
          <p:nvSpPr>
            <p:cNvPr id="112652" name="Text Box 17"/>
            <p:cNvSpPr txBox="1">
              <a:spLocks noChangeArrowheads="1"/>
            </p:cNvSpPr>
            <p:nvPr/>
          </p:nvSpPr>
          <p:spPr bwMode="auto">
            <a:xfrm>
              <a:off x="1736" y="61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由软件产生</a:t>
              </a:r>
              <a:endParaRPr lang="zh-CN" altLang="en-US" sz="2400">
                <a:latin typeface="Times New Roman" panose="02020603050405020304" pitchFamily="18" charset="0"/>
              </a:endParaRPr>
            </a:p>
          </p:txBody>
        </p:sp>
        <p:sp>
          <p:nvSpPr>
            <p:cNvPr id="112653" name="Text Box 18"/>
            <p:cNvSpPr txBox="1">
              <a:spLocks noChangeArrowheads="1"/>
            </p:cNvSpPr>
            <p:nvPr/>
          </p:nvSpPr>
          <p:spPr bwMode="auto">
            <a:xfrm>
              <a:off x="1736" y="93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硬件向量法</a:t>
              </a:r>
              <a:endParaRPr lang="zh-CN" altLang="en-US" sz="2400">
                <a:latin typeface="Times New Roman" panose="02020603050405020304" pitchFamily="18" charset="0"/>
              </a:endParaRPr>
            </a:p>
          </p:txBody>
        </p:sp>
      </p:grpSp>
      <p:sp>
        <p:nvSpPr>
          <p:cNvPr id="11" name="AutoShape 19"/>
          <p:cNvSpPr/>
          <p:nvPr/>
        </p:nvSpPr>
        <p:spPr bwMode="auto">
          <a:xfrm>
            <a:off x="2093913" y="4519613"/>
            <a:ext cx="152400" cy="568325"/>
          </a:xfrm>
          <a:prstGeom prst="leftBrace">
            <a:avLst>
              <a:gd name="adj1" fmla="val 31076"/>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86"/>
          <p:cNvGrpSpPr/>
          <p:nvPr/>
        </p:nvGrpSpPr>
        <p:grpSpPr bwMode="auto">
          <a:xfrm>
            <a:off x="4252913" y="4819650"/>
            <a:ext cx="4165600" cy="935038"/>
            <a:chOff x="2992" y="950"/>
            <a:chExt cx="2624" cy="589"/>
          </a:xfrm>
        </p:grpSpPr>
        <p:sp>
          <p:nvSpPr>
            <p:cNvPr id="112650" name="Text Box 87"/>
            <p:cNvSpPr txBox="1">
              <a:spLocks noChangeArrowheads="1"/>
            </p:cNvSpPr>
            <p:nvPr/>
          </p:nvSpPr>
          <p:spPr bwMode="auto">
            <a:xfrm>
              <a:off x="2992" y="950"/>
              <a:ext cx="2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由 </a:t>
              </a:r>
              <a:r>
                <a:rPr lang="zh-CN" altLang="en-US" sz="2400">
                  <a:solidFill>
                    <a:srgbClr val="C00000"/>
                  </a:solidFill>
                  <a:latin typeface="Times New Roman" panose="02020603050405020304" pitchFamily="18" charset="0"/>
                </a:rPr>
                <a:t>硬件</a:t>
              </a:r>
              <a:r>
                <a:rPr lang="zh-CN" altLang="en-US" sz="2400">
                  <a:solidFill>
                    <a:schemeClr val="folHlink"/>
                  </a:solidFill>
                  <a:latin typeface="Times New Roman" panose="02020603050405020304" pitchFamily="18" charset="0"/>
                </a:rPr>
                <a:t> </a:t>
              </a:r>
              <a:r>
                <a:rPr lang="zh-CN" altLang="en-US" sz="2400">
                  <a:latin typeface="Times New Roman" panose="02020603050405020304" pitchFamily="18" charset="0"/>
                </a:rPr>
                <a:t>产生 </a:t>
              </a:r>
              <a:r>
                <a:rPr lang="zh-CN" altLang="en-US" sz="2400">
                  <a:solidFill>
                    <a:srgbClr val="C00000"/>
                  </a:solidFill>
                  <a:latin typeface="Times New Roman" panose="02020603050405020304" pitchFamily="18" charset="0"/>
                </a:rPr>
                <a:t>向量地址</a:t>
              </a:r>
              <a:endParaRPr lang="zh-CN" altLang="en-US" sz="2400">
                <a:solidFill>
                  <a:srgbClr val="C00000"/>
                </a:solidFill>
                <a:latin typeface="Times New Roman" panose="02020603050405020304" pitchFamily="18" charset="0"/>
              </a:endParaRPr>
            </a:p>
          </p:txBody>
        </p:sp>
        <p:sp>
          <p:nvSpPr>
            <p:cNvPr id="112651" name="Text Box 88"/>
            <p:cNvSpPr txBox="1">
              <a:spLocks noChangeArrowheads="1"/>
            </p:cNvSpPr>
            <p:nvPr/>
          </p:nvSpPr>
          <p:spPr bwMode="auto">
            <a:xfrm>
              <a:off x="2992" y="1251"/>
              <a:ext cx="2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再由 </a:t>
              </a:r>
              <a:r>
                <a:rPr lang="zh-CN" altLang="en-US" sz="2400">
                  <a:solidFill>
                    <a:srgbClr val="C00000"/>
                  </a:solidFill>
                  <a:latin typeface="Times New Roman" panose="02020603050405020304" pitchFamily="18" charset="0"/>
                </a:rPr>
                <a:t>向量地址</a:t>
              </a:r>
              <a:r>
                <a:rPr lang="zh-CN" altLang="en-US" sz="2400">
                  <a:solidFill>
                    <a:schemeClr val="folHlink"/>
                  </a:solidFill>
                  <a:latin typeface="Times New Roman" panose="02020603050405020304" pitchFamily="18" charset="0"/>
                </a:rPr>
                <a:t> </a:t>
              </a:r>
              <a:r>
                <a:rPr lang="zh-CN" altLang="en-US" sz="2400">
                  <a:latin typeface="Times New Roman" panose="02020603050405020304" pitchFamily="18" charset="0"/>
                </a:rPr>
                <a:t>找到 </a:t>
              </a:r>
              <a:r>
                <a:rPr lang="zh-CN" altLang="en-US" sz="2400">
                  <a:solidFill>
                    <a:srgbClr val="C00000"/>
                  </a:solidFill>
                  <a:latin typeface="Times New Roman" panose="02020603050405020304" pitchFamily="18" charset="0"/>
                </a:rPr>
                <a:t>入口地址</a:t>
              </a:r>
              <a:endParaRPr lang="zh-CN" altLang="en-US" sz="2400">
                <a:solidFill>
                  <a:srgbClr val="C00000"/>
                </a:solidFill>
                <a:latin typeface="Times New Roman" panose="02020603050405020304" pitchFamily="18" charset="0"/>
              </a:endParaRPr>
            </a:p>
          </p:txBody>
        </p:sp>
      </p:grpSp>
      <p:sp>
        <p:nvSpPr>
          <p:cNvPr id="112648" name="矩形 46"/>
          <p:cNvSpPr>
            <a:spLocks noChangeArrowheads="1"/>
          </p:cNvSpPr>
          <p:nvPr/>
        </p:nvSpPr>
        <p:spPr bwMode="auto">
          <a:xfrm>
            <a:off x="8123238" y="44450"/>
            <a:ext cx="985837"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5">
                                            <p:bg/>
                                          </p:spTgt>
                                        </p:tgtEl>
                                        <p:attrNameLst>
                                          <p:attrName>style.visibility</p:attrName>
                                        </p:attrNameLst>
                                      </p:cBhvr>
                                      <p:to>
                                        <p:strVal val="visible"/>
                                      </p:to>
                                    </p:set>
                                    <p:animEffect transition="in" filter="blinds(horizontal)">
                                      <p:cBhvr>
                                        <p:cTn id="7" dur="500"/>
                                        <p:tgtEl>
                                          <p:spTgt spid="11059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0595">
                                            <p:txEl>
                                              <p:pRg st="0" end="0"/>
                                            </p:txEl>
                                          </p:spTgt>
                                        </p:tgtEl>
                                        <p:attrNameLst>
                                          <p:attrName>style.visibility</p:attrName>
                                        </p:attrNameLst>
                                      </p:cBhvr>
                                      <p:to>
                                        <p:strVal val="visible"/>
                                      </p:to>
                                    </p:set>
                                    <p:animEffect transition="in" filter="blinds(horizontal)">
                                      <p:cBhvr>
                                        <p:cTn id="10" dur="500"/>
                                        <p:tgtEl>
                                          <p:spTgt spid="1105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0595">
                                            <p:txEl>
                                              <p:pRg st="1" end="1"/>
                                            </p:txEl>
                                          </p:spTgt>
                                        </p:tgtEl>
                                        <p:attrNameLst>
                                          <p:attrName>style.visibility</p:attrName>
                                        </p:attrNameLst>
                                      </p:cBhvr>
                                      <p:to>
                                        <p:strVal val="visible"/>
                                      </p:to>
                                    </p:set>
                                    <p:animEffect transition="in" filter="blinds(horizontal)">
                                      <p:cBhvr>
                                        <p:cTn id="15" dur="500"/>
                                        <p:tgtEl>
                                          <p:spTgt spid="11059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out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build="p"/>
      <p:bldP spid="7" grpId="0" autoUpdateAnimBg="0"/>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1155700" y="1541463"/>
            <a:ext cx="1209675" cy="1358900"/>
            <a:chOff x="728" y="1584"/>
            <a:chExt cx="762" cy="855"/>
          </a:xfrm>
        </p:grpSpPr>
        <p:sp>
          <p:nvSpPr>
            <p:cNvPr id="113740" name="Line 5"/>
            <p:cNvSpPr>
              <a:spLocks noChangeShapeType="1"/>
            </p:cNvSpPr>
            <p:nvPr/>
          </p:nvSpPr>
          <p:spPr bwMode="auto">
            <a:xfrm flipV="1">
              <a:off x="742" y="2000"/>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41" name="Line 6"/>
            <p:cNvSpPr>
              <a:spLocks noChangeShapeType="1"/>
            </p:cNvSpPr>
            <p:nvPr/>
          </p:nvSpPr>
          <p:spPr bwMode="auto">
            <a:xfrm flipV="1">
              <a:off x="903" y="2000"/>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42" name="Line 7"/>
            <p:cNvSpPr>
              <a:spLocks noChangeShapeType="1"/>
            </p:cNvSpPr>
            <p:nvPr/>
          </p:nvSpPr>
          <p:spPr bwMode="auto">
            <a:xfrm flipV="1">
              <a:off x="1490" y="2000"/>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43" name="Text Box 8"/>
            <p:cNvSpPr txBox="1">
              <a:spLocks noChangeArrowheads="1"/>
            </p:cNvSpPr>
            <p:nvPr/>
          </p:nvSpPr>
          <p:spPr bwMode="auto">
            <a:xfrm>
              <a:off x="997" y="2024"/>
              <a:ext cx="341"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13744" name="Text Box 9"/>
            <p:cNvSpPr txBox="1">
              <a:spLocks noChangeArrowheads="1"/>
            </p:cNvSpPr>
            <p:nvPr/>
          </p:nvSpPr>
          <p:spPr bwMode="auto">
            <a:xfrm>
              <a:off x="728" y="158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向量地址</a:t>
              </a:r>
              <a:endParaRPr lang="zh-CN" altLang="en-US" sz="2000">
                <a:solidFill>
                  <a:srgbClr val="C00000"/>
                </a:solidFill>
                <a:latin typeface="Times New Roman" panose="02020603050405020304" pitchFamily="18" charset="0"/>
              </a:endParaRPr>
            </a:p>
          </p:txBody>
        </p:sp>
      </p:grpSp>
      <p:grpSp>
        <p:nvGrpSpPr>
          <p:cNvPr id="3" name="Group 10"/>
          <p:cNvGrpSpPr/>
          <p:nvPr/>
        </p:nvGrpSpPr>
        <p:grpSpPr bwMode="auto">
          <a:xfrm>
            <a:off x="1052513" y="3843338"/>
            <a:ext cx="1462087" cy="1447800"/>
            <a:chOff x="663" y="3033"/>
            <a:chExt cx="921" cy="913"/>
          </a:xfrm>
        </p:grpSpPr>
        <p:sp>
          <p:nvSpPr>
            <p:cNvPr id="113735" name="Line 11"/>
            <p:cNvSpPr>
              <a:spLocks noChangeShapeType="1"/>
            </p:cNvSpPr>
            <p:nvPr/>
          </p:nvSpPr>
          <p:spPr bwMode="auto">
            <a:xfrm flipV="1">
              <a:off x="743" y="3074"/>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36" name="Line 12"/>
            <p:cNvSpPr>
              <a:spLocks noChangeShapeType="1"/>
            </p:cNvSpPr>
            <p:nvPr/>
          </p:nvSpPr>
          <p:spPr bwMode="auto">
            <a:xfrm flipV="1">
              <a:off x="903" y="3074"/>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37" name="Line 13"/>
            <p:cNvSpPr>
              <a:spLocks noChangeShapeType="1"/>
            </p:cNvSpPr>
            <p:nvPr/>
          </p:nvSpPr>
          <p:spPr bwMode="auto">
            <a:xfrm flipV="1">
              <a:off x="1490" y="3074"/>
              <a:ext cx="0" cy="439"/>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738" name="Text Box 14"/>
            <p:cNvSpPr txBox="1">
              <a:spLocks noChangeArrowheads="1"/>
            </p:cNvSpPr>
            <p:nvPr/>
          </p:nvSpPr>
          <p:spPr bwMode="auto">
            <a:xfrm>
              <a:off x="1000" y="303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13739" name="Text Box 15"/>
            <p:cNvSpPr txBox="1">
              <a:spLocks noChangeArrowheads="1"/>
            </p:cNvSpPr>
            <p:nvPr/>
          </p:nvSpPr>
          <p:spPr bwMode="auto">
            <a:xfrm>
              <a:off x="663" y="3696"/>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排队器输出</a:t>
              </a:r>
              <a:endParaRPr lang="zh-CN" altLang="en-US" sz="2000">
                <a:solidFill>
                  <a:srgbClr val="C00000"/>
                </a:solidFill>
                <a:latin typeface="Times New Roman" panose="02020603050405020304" pitchFamily="18" charset="0"/>
              </a:endParaRPr>
            </a:p>
          </p:txBody>
        </p:sp>
      </p:grpSp>
      <p:grpSp>
        <p:nvGrpSpPr>
          <p:cNvPr id="4" name="Group 20"/>
          <p:cNvGrpSpPr/>
          <p:nvPr/>
        </p:nvGrpSpPr>
        <p:grpSpPr bwMode="auto">
          <a:xfrm>
            <a:off x="3995738" y="1449388"/>
            <a:ext cx="4673600" cy="4283075"/>
            <a:chOff x="2576" y="1525"/>
            <a:chExt cx="2944" cy="2699"/>
          </a:xfrm>
        </p:grpSpPr>
        <p:grpSp>
          <p:nvGrpSpPr>
            <p:cNvPr id="113701" name="Group 21"/>
            <p:cNvGrpSpPr/>
            <p:nvPr/>
          </p:nvGrpSpPr>
          <p:grpSpPr bwMode="auto">
            <a:xfrm>
              <a:off x="3888" y="1800"/>
              <a:ext cx="1632" cy="2424"/>
              <a:chOff x="3888" y="1800"/>
              <a:chExt cx="1632" cy="2424"/>
            </a:xfrm>
          </p:grpSpPr>
          <p:sp>
            <p:nvSpPr>
              <p:cNvPr id="113712" name="Rectangle 22"/>
              <p:cNvSpPr>
                <a:spLocks noChangeArrowheads="1"/>
              </p:cNvSpPr>
              <p:nvPr/>
            </p:nvSpPr>
            <p:spPr bwMode="auto">
              <a:xfrm>
                <a:off x="3984" y="3687"/>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400" b="0">
                    <a:latin typeface="Times New Roman" panose="02020603050405020304" pitchFamily="18" charset="0"/>
                  </a:rPr>
                  <a:t> </a:t>
                </a:r>
                <a:r>
                  <a:rPr lang="zh-CN" altLang="en-US" sz="2000">
                    <a:latin typeface="Times New Roman" panose="02020603050405020304" pitchFamily="18" charset="0"/>
                  </a:rPr>
                  <a:t>显示器服务程序</a:t>
                </a:r>
                <a:endParaRPr lang="zh-CN" altLang="en-US" sz="2000">
                  <a:latin typeface="Times New Roman" panose="02020603050405020304" pitchFamily="18" charset="0"/>
                </a:endParaRPr>
              </a:p>
            </p:txBody>
          </p:sp>
          <p:sp>
            <p:nvSpPr>
              <p:cNvPr id="113713" name="Rectangle 23"/>
              <p:cNvSpPr>
                <a:spLocks noChangeArrowheads="1"/>
              </p:cNvSpPr>
              <p:nvPr/>
            </p:nvSpPr>
            <p:spPr bwMode="auto">
              <a:xfrm>
                <a:off x="3888" y="3408"/>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0">
                  <a:latin typeface="Times New Roman" panose="02020603050405020304" pitchFamily="18" charset="0"/>
                </a:endParaRPr>
              </a:p>
            </p:txBody>
          </p:sp>
          <p:sp>
            <p:nvSpPr>
              <p:cNvPr id="113714" name="Rectangle 24"/>
              <p:cNvSpPr>
                <a:spLocks noChangeArrowheads="1"/>
              </p:cNvSpPr>
              <p:nvPr/>
            </p:nvSpPr>
            <p:spPr bwMode="auto">
              <a:xfrm>
                <a:off x="3984" y="3159"/>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400">
                    <a:latin typeface="Times New Roman" panose="02020603050405020304" pitchFamily="18" charset="0"/>
                  </a:rPr>
                  <a:t> </a:t>
                </a:r>
                <a:r>
                  <a:rPr lang="zh-CN" altLang="en-US" sz="2000">
                    <a:latin typeface="Times New Roman" panose="02020603050405020304" pitchFamily="18" charset="0"/>
                  </a:rPr>
                  <a:t>打印机服务程序</a:t>
                </a:r>
                <a:endParaRPr lang="zh-CN" altLang="en-US" sz="2000">
                  <a:latin typeface="Times New Roman" panose="02020603050405020304" pitchFamily="18" charset="0"/>
                </a:endParaRPr>
              </a:p>
              <a:p>
                <a:pPr eaLnBrk="1" hangingPunct="1">
                  <a:buClr>
                    <a:schemeClr val="accent2"/>
                  </a:buClr>
                  <a:buSzPct val="80000"/>
                  <a:buFont typeface="Wingdings" panose="05000000000000000000" pitchFamily="2" charset="2"/>
                  <a:buNone/>
                </a:pPr>
                <a:endParaRPr lang="zh-CN" altLang="en-US" sz="2400">
                  <a:latin typeface="Times New Roman" panose="02020603050405020304" pitchFamily="18" charset="0"/>
                </a:endParaRPr>
              </a:p>
            </p:txBody>
          </p:sp>
          <p:sp>
            <p:nvSpPr>
              <p:cNvPr id="113715" name="Rectangle 25"/>
              <p:cNvSpPr>
                <a:spLocks noChangeArrowheads="1"/>
              </p:cNvSpPr>
              <p:nvPr/>
            </p:nvSpPr>
            <p:spPr bwMode="auto">
              <a:xfrm>
                <a:off x="3888" y="2910"/>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0">
                  <a:latin typeface="Times New Roman" panose="02020603050405020304" pitchFamily="18" charset="0"/>
                </a:endParaRPr>
              </a:p>
            </p:txBody>
          </p:sp>
          <p:sp>
            <p:nvSpPr>
              <p:cNvPr id="113716" name="Rectangle 26"/>
              <p:cNvSpPr>
                <a:spLocks noChangeArrowheads="1"/>
              </p:cNvSpPr>
              <p:nvPr/>
            </p:nvSpPr>
            <p:spPr bwMode="auto">
              <a:xfrm>
                <a:off x="3888" y="2623"/>
                <a:ext cx="153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en-US" altLang="zh-CN" sz="2400">
                    <a:latin typeface="Times New Roman" panose="02020603050405020304" pitchFamily="18" charset="0"/>
                  </a:rPr>
                  <a:t>JMP        400</a:t>
                </a:r>
                <a:endParaRPr lang="en-US" altLang="zh-CN" sz="2400">
                  <a:latin typeface="Times New Roman" panose="02020603050405020304" pitchFamily="18" charset="0"/>
                </a:endParaRPr>
              </a:p>
            </p:txBody>
          </p:sp>
          <p:sp>
            <p:nvSpPr>
              <p:cNvPr id="113717" name="Rectangle 27"/>
              <p:cNvSpPr>
                <a:spLocks noChangeArrowheads="1"/>
              </p:cNvSpPr>
              <p:nvPr/>
            </p:nvSpPr>
            <p:spPr bwMode="auto">
              <a:xfrm>
                <a:off x="3888" y="2336"/>
                <a:ext cx="153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en-US" altLang="zh-CN" sz="2400">
                    <a:latin typeface="Times New Roman" panose="02020603050405020304" pitchFamily="18" charset="0"/>
                  </a:rPr>
                  <a:t>JMP        300</a:t>
                </a:r>
                <a:endParaRPr lang="en-US" altLang="zh-CN" sz="2400">
                  <a:latin typeface="Times New Roman" panose="02020603050405020304" pitchFamily="18" charset="0"/>
                </a:endParaRPr>
              </a:p>
            </p:txBody>
          </p:sp>
          <p:sp>
            <p:nvSpPr>
              <p:cNvPr id="113718" name="Rectangle 28"/>
              <p:cNvSpPr>
                <a:spLocks noChangeArrowheads="1"/>
              </p:cNvSpPr>
              <p:nvPr/>
            </p:nvSpPr>
            <p:spPr bwMode="auto">
              <a:xfrm>
                <a:off x="3888" y="2049"/>
                <a:ext cx="153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en-US" altLang="zh-CN" sz="2400">
                    <a:latin typeface="Times New Roman" panose="02020603050405020304" pitchFamily="18" charset="0"/>
                  </a:rPr>
                  <a:t>JMP        </a:t>
                </a:r>
                <a:r>
                  <a:rPr lang="en-US" altLang="zh-CN" sz="2400">
                    <a:solidFill>
                      <a:srgbClr val="C00000"/>
                    </a:solidFill>
                    <a:latin typeface="Times New Roman" panose="02020603050405020304" pitchFamily="18" charset="0"/>
                  </a:rPr>
                  <a:t>200</a:t>
                </a:r>
                <a:endParaRPr lang="en-US" altLang="zh-CN" sz="2400">
                  <a:solidFill>
                    <a:srgbClr val="C00000"/>
                  </a:solidFill>
                  <a:latin typeface="Times New Roman" panose="02020603050405020304" pitchFamily="18" charset="0"/>
                </a:endParaRPr>
              </a:p>
            </p:txBody>
          </p:sp>
          <p:sp>
            <p:nvSpPr>
              <p:cNvPr id="113719" name="Rectangle 29"/>
              <p:cNvSpPr>
                <a:spLocks noChangeArrowheads="1"/>
              </p:cNvSpPr>
              <p:nvPr/>
            </p:nvSpPr>
            <p:spPr bwMode="auto">
              <a:xfrm>
                <a:off x="3888" y="1800"/>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0">
                  <a:latin typeface="Times New Roman" panose="02020603050405020304" pitchFamily="18" charset="0"/>
                </a:endParaRPr>
              </a:p>
            </p:txBody>
          </p:sp>
          <p:sp>
            <p:nvSpPr>
              <p:cNvPr id="113720" name="Line 30"/>
              <p:cNvSpPr>
                <a:spLocks noChangeShapeType="1"/>
              </p:cNvSpPr>
              <p:nvPr/>
            </p:nvSpPr>
            <p:spPr bwMode="auto">
              <a:xfrm>
                <a:off x="3888" y="1800"/>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1" name="Line 31"/>
              <p:cNvSpPr>
                <a:spLocks noChangeShapeType="1"/>
              </p:cNvSpPr>
              <p:nvPr/>
            </p:nvSpPr>
            <p:spPr bwMode="auto">
              <a:xfrm>
                <a:off x="3888" y="2049"/>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2" name="Line 32"/>
              <p:cNvSpPr>
                <a:spLocks noChangeShapeType="1"/>
              </p:cNvSpPr>
              <p:nvPr/>
            </p:nvSpPr>
            <p:spPr bwMode="auto">
              <a:xfrm>
                <a:off x="3888" y="2336"/>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3" name="Line 33"/>
              <p:cNvSpPr>
                <a:spLocks noChangeShapeType="1"/>
              </p:cNvSpPr>
              <p:nvPr/>
            </p:nvSpPr>
            <p:spPr bwMode="auto">
              <a:xfrm>
                <a:off x="3888" y="2623"/>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4" name="Line 34"/>
              <p:cNvSpPr>
                <a:spLocks noChangeShapeType="1"/>
              </p:cNvSpPr>
              <p:nvPr/>
            </p:nvSpPr>
            <p:spPr bwMode="auto">
              <a:xfrm>
                <a:off x="3888" y="2910"/>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5" name="Line 35"/>
              <p:cNvSpPr>
                <a:spLocks noChangeShapeType="1"/>
              </p:cNvSpPr>
              <p:nvPr/>
            </p:nvSpPr>
            <p:spPr bwMode="auto">
              <a:xfrm>
                <a:off x="3888" y="3159"/>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6" name="Line 36"/>
              <p:cNvSpPr>
                <a:spLocks noChangeShapeType="1"/>
              </p:cNvSpPr>
              <p:nvPr/>
            </p:nvSpPr>
            <p:spPr bwMode="auto">
              <a:xfrm>
                <a:off x="3888" y="3696"/>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7" name="Line 37"/>
              <p:cNvSpPr>
                <a:spLocks noChangeShapeType="1"/>
              </p:cNvSpPr>
              <p:nvPr/>
            </p:nvSpPr>
            <p:spPr bwMode="auto">
              <a:xfrm>
                <a:off x="3888" y="1800"/>
                <a:ext cx="0" cy="24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8" name="Line 38"/>
              <p:cNvSpPr>
                <a:spLocks noChangeShapeType="1"/>
              </p:cNvSpPr>
              <p:nvPr/>
            </p:nvSpPr>
            <p:spPr bwMode="auto">
              <a:xfrm>
                <a:off x="5424" y="1800"/>
                <a:ext cx="0" cy="24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29" name="Text Box 39"/>
              <p:cNvSpPr txBox="1">
                <a:spLocks noChangeArrowheads="1"/>
              </p:cNvSpPr>
              <p:nvPr/>
            </p:nvSpPr>
            <p:spPr bwMode="auto">
              <a:xfrm>
                <a:off x="4512" y="1800"/>
                <a:ext cx="3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13730" name="Text Box 40"/>
              <p:cNvSpPr txBox="1">
                <a:spLocks noChangeArrowheads="1"/>
              </p:cNvSpPr>
              <p:nvPr/>
            </p:nvSpPr>
            <p:spPr bwMode="auto">
              <a:xfrm>
                <a:off x="4512" y="2910"/>
                <a:ext cx="3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13731" name="Text Box 41"/>
              <p:cNvSpPr txBox="1">
                <a:spLocks noChangeArrowheads="1"/>
              </p:cNvSpPr>
              <p:nvPr/>
            </p:nvSpPr>
            <p:spPr bwMode="auto">
              <a:xfrm>
                <a:off x="4512" y="3438"/>
                <a:ext cx="3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sp>
            <p:nvSpPr>
              <p:cNvPr id="113732" name="Rectangle 42"/>
              <p:cNvSpPr>
                <a:spLocks noChangeArrowheads="1"/>
              </p:cNvSpPr>
              <p:nvPr/>
            </p:nvSpPr>
            <p:spPr bwMode="auto">
              <a:xfrm>
                <a:off x="3888" y="3927"/>
                <a:ext cx="153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endParaRPr lang="zh-CN" altLang="en-US" sz="2000" b="0">
                  <a:latin typeface="Times New Roman" panose="02020603050405020304" pitchFamily="18" charset="0"/>
                </a:endParaRPr>
              </a:p>
            </p:txBody>
          </p:sp>
          <p:sp>
            <p:nvSpPr>
              <p:cNvPr id="113733" name="Line 43"/>
              <p:cNvSpPr>
                <a:spLocks noChangeShapeType="1"/>
              </p:cNvSpPr>
              <p:nvPr/>
            </p:nvSpPr>
            <p:spPr bwMode="auto">
              <a:xfrm>
                <a:off x="3888" y="4176"/>
                <a:ext cx="15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3734" name="Text Box 44"/>
              <p:cNvSpPr txBox="1">
                <a:spLocks noChangeArrowheads="1"/>
              </p:cNvSpPr>
              <p:nvPr/>
            </p:nvSpPr>
            <p:spPr bwMode="auto">
              <a:xfrm>
                <a:off x="4512" y="3942"/>
                <a:ext cx="38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grpSp>
        <p:sp>
          <p:nvSpPr>
            <p:cNvPr id="113702" name="Text Box 45"/>
            <p:cNvSpPr txBox="1">
              <a:spLocks noChangeArrowheads="1"/>
            </p:cNvSpPr>
            <p:nvPr/>
          </p:nvSpPr>
          <p:spPr bwMode="auto">
            <a:xfrm>
              <a:off x="4416" y="152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主存</a:t>
              </a:r>
              <a:endParaRPr lang="zh-CN" altLang="en-US" sz="2400">
                <a:latin typeface="Times New Roman" panose="02020603050405020304" pitchFamily="18" charset="0"/>
              </a:endParaRPr>
            </a:p>
          </p:txBody>
        </p:sp>
        <p:sp>
          <p:nvSpPr>
            <p:cNvPr id="113703" name="Text Box 46"/>
            <p:cNvSpPr txBox="1">
              <a:spLocks noChangeArrowheads="1"/>
            </p:cNvSpPr>
            <p:nvPr/>
          </p:nvSpPr>
          <p:spPr bwMode="auto">
            <a:xfrm>
              <a:off x="3430" y="2056"/>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12</a:t>
              </a:r>
              <a:r>
                <a:rPr lang="en-US" altLang="zh-CN" sz="2000">
                  <a:solidFill>
                    <a:srgbClr val="C00000"/>
                  </a:solidFill>
                  <a:latin typeface="Times New Roman" panose="02020603050405020304" pitchFamily="18" charset="0"/>
                </a:rPr>
                <a:t>H</a:t>
              </a:r>
              <a:endParaRPr lang="en-US" altLang="zh-CN" sz="2000">
                <a:solidFill>
                  <a:srgbClr val="C00000"/>
                </a:solidFill>
                <a:latin typeface="Times New Roman" panose="02020603050405020304" pitchFamily="18" charset="0"/>
              </a:endParaRPr>
            </a:p>
          </p:txBody>
        </p:sp>
        <p:sp>
          <p:nvSpPr>
            <p:cNvPr id="113704" name="Text Box 47"/>
            <p:cNvSpPr txBox="1">
              <a:spLocks noChangeArrowheads="1"/>
            </p:cNvSpPr>
            <p:nvPr/>
          </p:nvSpPr>
          <p:spPr bwMode="auto">
            <a:xfrm>
              <a:off x="3440" y="2344"/>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13</a:t>
              </a:r>
              <a:r>
                <a:rPr lang="en-US" altLang="zh-CN" sz="2000">
                  <a:latin typeface="Times New Roman" panose="02020603050405020304" pitchFamily="18" charset="0"/>
                </a:rPr>
                <a:t>H</a:t>
              </a:r>
              <a:endParaRPr lang="en-US" altLang="zh-CN" sz="2000">
                <a:latin typeface="Times New Roman" panose="02020603050405020304" pitchFamily="18" charset="0"/>
              </a:endParaRPr>
            </a:p>
          </p:txBody>
        </p:sp>
        <p:sp>
          <p:nvSpPr>
            <p:cNvPr id="113705" name="Text Box 48"/>
            <p:cNvSpPr txBox="1">
              <a:spLocks noChangeArrowheads="1"/>
            </p:cNvSpPr>
            <p:nvPr/>
          </p:nvSpPr>
          <p:spPr bwMode="auto">
            <a:xfrm>
              <a:off x="3440" y="2642"/>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14</a:t>
              </a:r>
              <a:r>
                <a:rPr lang="en-US" altLang="zh-CN" sz="2000">
                  <a:latin typeface="Times New Roman" panose="02020603050405020304" pitchFamily="18" charset="0"/>
                </a:rPr>
                <a:t>H</a:t>
              </a:r>
              <a:endParaRPr lang="en-US" altLang="zh-CN" sz="2000">
                <a:latin typeface="Times New Roman" panose="02020603050405020304" pitchFamily="18" charset="0"/>
              </a:endParaRPr>
            </a:p>
          </p:txBody>
        </p:sp>
        <p:sp>
          <p:nvSpPr>
            <p:cNvPr id="113706" name="Text Box 49"/>
            <p:cNvSpPr txBox="1">
              <a:spLocks noChangeArrowheads="1"/>
            </p:cNvSpPr>
            <p:nvPr/>
          </p:nvSpPr>
          <p:spPr bwMode="auto">
            <a:xfrm>
              <a:off x="3532" y="312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200</a:t>
              </a:r>
              <a:endParaRPr lang="en-US" altLang="zh-CN" sz="2000">
                <a:solidFill>
                  <a:srgbClr val="C00000"/>
                </a:solidFill>
                <a:latin typeface="Times New Roman" panose="02020603050405020304" pitchFamily="18" charset="0"/>
              </a:endParaRPr>
            </a:p>
          </p:txBody>
        </p:sp>
        <p:sp>
          <p:nvSpPr>
            <p:cNvPr id="113707" name="Text Box 50"/>
            <p:cNvSpPr txBox="1">
              <a:spLocks noChangeArrowheads="1"/>
            </p:cNvSpPr>
            <p:nvPr/>
          </p:nvSpPr>
          <p:spPr bwMode="auto">
            <a:xfrm>
              <a:off x="3532" y="364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300</a:t>
              </a:r>
              <a:endParaRPr lang="en-US" altLang="zh-CN" sz="2000">
                <a:latin typeface="Times New Roman" panose="02020603050405020304" pitchFamily="18" charset="0"/>
              </a:endParaRPr>
            </a:p>
          </p:txBody>
        </p:sp>
        <p:sp>
          <p:nvSpPr>
            <p:cNvPr id="113708" name="AutoShape 51"/>
            <p:cNvSpPr/>
            <p:nvPr/>
          </p:nvSpPr>
          <p:spPr bwMode="auto">
            <a:xfrm>
              <a:off x="3296" y="2114"/>
              <a:ext cx="144" cy="720"/>
            </a:xfrm>
            <a:prstGeom prst="leftBrace">
              <a:avLst>
                <a:gd name="adj1" fmla="val 4166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709" name="Text Box 52"/>
            <p:cNvSpPr txBox="1">
              <a:spLocks noChangeArrowheads="1"/>
            </p:cNvSpPr>
            <p:nvPr/>
          </p:nvSpPr>
          <p:spPr bwMode="auto">
            <a:xfrm>
              <a:off x="2576" y="2344"/>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向量地址</a:t>
              </a:r>
              <a:endParaRPr lang="zh-CN" altLang="en-US" sz="2000">
                <a:solidFill>
                  <a:srgbClr val="C00000"/>
                </a:solidFill>
                <a:latin typeface="Times New Roman" panose="02020603050405020304" pitchFamily="18" charset="0"/>
              </a:endParaRPr>
            </a:p>
          </p:txBody>
        </p:sp>
        <p:sp>
          <p:nvSpPr>
            <p:cNvPr id="113710" name="Text Box 53"/>
            <p:cNvSpPr txBox="1">
              <a:spLocks noChangeArrowheads="1"/>
            </p:cNvSpPr>
            <p:nvPr/>
          </p:nvSpPr>
          <p:spPr bwMode="auto">
            <a:xfrm>
              <a:off x="2820" y="3120"/>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入口地址</a:t>
              </a:r>
              <a:endParaRPr lang="zh-CN" altLang="en-US" sz="2000">
                <a:solidFill>
                  <a:srgbClr val="C00000"/>
                </a:solidFill>
                <a:latin typeface="Times New Roman" panose="02020603050405020304" pitchFamily="18" charset="0"/>
              </a:endParaRPr>
            </a:p>
          </p:txBody>
        </p:sp>
        <p:sp>
          <p:nvSpPr>
            <p:cNvPr id="113711" name="Text Box 54"/>
            <p:cNvSpPr txBox="1">
              <a:spLocks noChangeArrowheads="1"/>
            </p:cNvSpPr>
            <p:nvPr/>
          </p:nvSpPr>
          <p:spPr bwMode="auto">
            <a:xfrm>
              <a:off x="2812" y="364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入口地址</a:t>
              </a:r>
              <a:endParaRPr lang="zh-CN" altLang="en-US" sz="2000">
                <a:latin typeface="Times New Roman" panose="02020603050405020304" pitchFamily="18" charset="0"/>
              </a:endParaRPr>
            </a:p>
          </p:txBody>
        </p:sp>
      </p:grpSp>
      <p:grpSp>
        <p:nvGrpSpPr>
          <p:cNvPr id="6" name="Group 55"/>
          <p:cNvGrpSpPr/>
          <p:nvPr/>
        </p:nvGrpSpPr>
        <p:grpSpPr bwMode="auto">
          <a:xfrm>
            <a:off x="838200" y="2913063"/>
            <a:ext cx="1905000" cy="990600"/>
            <a:chOff x="528" y="2448"/>
            <a:chExt cx="1200" cy="624"/>
          </a:xfrm>
        </p:grpSpPr>
        <p:sp>
          <p:nvSpPr>
            <p:cNvPr id="113699" name="Text Box 56"/>
            <p:cNvSpPr txBox="1">
              <a:spLocks noChangeArrowheads="1"/>
            </p:cNvSpPr>
            <p:nvPr/>
          </p:nvSpPr>
          <p:spPr bwMode="auto">
            <a:xfrm>
              <a:off x="576" y="2534"/>
              <a:ext cx="108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中断向量地址</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形成部件</a:t>
              </a:r>
              <a:endParaRPr lang="zh-CN" altLang="en-US" sz="2800">
                <a:latin typeface="Times New Roman" panose="02020603050405020304" pitchFamily="18" charset="0"/>
              </a:endParaRPr>
            </a:p>
          </p:txBody>
        </p:sp>
        <p:sp>
          <p:nvSpPr>
            <p:cNvPr id="113700" name="Rectangle 57"/>
            <p:cNvSpPr>
              <a:spLocks noChangeArrowheads="1"/>
            </p:cNvSpPr>
            <p:nvPr/>
          </p:nvSpPr>
          <p:spPr bwMode="auto">
            <a:xfrm>
              <a:off x="528" y="2448"/>
              <a:ext cx="1200" cy="62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AutoShape 58"/>
          <p:cNvSpPr>
            <a:spLocks noChangeArrowheads="1"/>
          </p:cNvSpPr>
          <p:nvPr/>
        </p:nvSpPr>
        <p:spPr bwMode="auto">
          <a:xfrm>
            <a:off x="2860675" y="2532063"/>
            <a:ext cx="1042988" cy="781050"/>
          </a:xfrm>
          <a:prstGeom prst="wedgeRoundRectCallout">
            <a:avLst>
              <a:gd name="adj1" fmla="val -56847"/>
              <a:gd name="adj2" fmla="val 67481"/>
              <a:gd name="adj3" fmla="val 16667"/>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设备</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编码器</a:t>
            </a:r>
            <a:endParaRPr lang="zh-CN" altLang="en-US" sz="2000">
              <a:latin typeface="Times New Roman" panose="02020603050405020304" pitchFamily="18" charset="0"/>
            </a:endParaRPr>
          </a:p>
        </p:txBody>
      </p:sp>
      <p:grpSp>
        <p:nvGrpSpPr>
          <p:cNvPr id="7" name="Group 59"/>
          <p:cNvGrpSpPr/>
          <p:nvPr/>
        </p:nvGrpSpPr>
        <p:grpSpPr bwMode="auto">
          <a:xfrm>
            <a:off x="1035050" y="1846263"/>
            <a:ext cx="1543050" cy="3155950"/>
            <a:chOff x="652" y="1776"/>
            <a:chExt cx="972" cy="1987"/>
          </a:xfrm>
        </p:grpSpPr>
        <p:grpSp>
          <p:nvGrpSpPr>
            <p:cNvPr id="113687" name="Group 60"/>
            <p:cNvGrpSpPr/>
            <p:nvPr/>
          </p:nvGrpSpPr>
          <p:grpSpPr bwMode="auto">
            <a:xfrm>
              <a:off x="652" y="3417"/>
              <a:ext cx="956" cy="346"/>
              <a:chOff x="652" y="3417"/>
              <a:chExt cx="956" cy="346"/>
            </a:xfrm>
          </p:grpSpPr>
          <p:sp>
            <p:nvSpPr>
              <p:cNvPr id="113697" name="Text Box 61"/>
              <p:cNvSpPr txBox="1">
                <a:spLocks noChangeArrowheads="1"/>
              </p:cNvSpPr>
              <p:nvPr/>
            </p:nvSpPr>
            <p:spPr bwMode="auto">
              <a:xfrm>
                <a:off x="652" y="3513"/>
                <a:ext cx="9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1  0  0         0</a:t>
                </a:r>
                <a:endParaRPr lang="zh-CN" altLang="en-US" sz="2000">
                  <a:latin typeface="Times New Roman" panose="02020603050405020304" pitchFamily="18" charset="0"/>
                </a:endParaRPr>
              </a:p>
            </p:txBody>
          </p:sp>
          <p:sp>
            <p:nvSpPr>
              <p:cNvPr id="113698" name="Text Box 62"/>
              <p:cNvSpPr txBox="1">
                <a:spLocks noChangeArrowheads="1"/>
              </p:cNvSpPr>
              <p:nvPr/>
            </p:nvSpPr>
            <p:spPr bwMode="auto">
              <a:xfrm>
                <a:off x="1148" y="341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grpSp>
        <p:grpSp>
          <p:nvGrpSpPr>
            <p:cNvPr id="113688" name="Group 63"/>
            <p:cNvGrpSpPr/>
            <p:nvPr/>
          </p:nvGrpSpPr>
          <p:grpSpPr bwMode="auto">
            <a:xfrm>
              <a:off x="668" y="1776"/>
              <a:ext cx="956" cy="250"/>
              <a:chOff x="668" y="1776"/>
              <a:chExt cx="956" cy="250"/>
            </a:xfrm>
          </p:grpSpPr>
          <p:sp>
            <p:nvSpPr>
              <p:cNvPr id="113689" name="Text Box 64"/>
              <p:cNvSpPr txBox="1">
                <a:spLocks noChangeArrowheads="1"/>
              </p:cNvSpPr>
              <p:nvPr/>
            </p:nvSpPr>
            <p:spPr bwMode="auto">
              <a:xfrm>
                <a:off x="668"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90" name="Text Box 65"/>
              <p:cNvSpPr txBox="1">
                <a:spLocks noChangeArrowheads="1"/>
              </p:cNvSpPr>
              <p:nvPr/>
            </p:nvSpPr>
            <p:spPr bwMode="auto">
              <a:xfrm>
                <a:off x="777"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91" name="Text Box 66"/>
              <p:cNvSpPr txBox="1">
                <a:spLocks noChangeArrowheads="1"/>
              </p:cNvSpPr>
              <p:nvPr/>
            </p:nvSpPr>
            <p:spPr bwMode="auto">
              <a:xfrm>
                <a:off x="886"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92" name="Text Box 67"/>
              <p:cNvSpPr txBox="1">
                <a:spLocks noChangeArrowheads="1"/>
              </p:cNvSpPr>
              <p:nvPr/>
            </p:nvSpPr>
            <p:spPr bwMode="auto">
              <a:xfrm>
                <a:off x="994"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3693" name="Text Box 68"/>
              <p:cNvSpPr txBox="1">
                <a:spLocks noChangeArrowheads="1"/>
              </p:cNvSpPr>
              <p:nvPr/>
            </p:nvSpPr>
            <p:spPr bwMode="auto">
              <a:xfrm>
                <a:off x="1103"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94" name="Text Box 69"/>
              <p:cNvSpPr txBox="1">
                <a:spLocks noChangeArrowheads="1"/>
              </p:cNvSpPr>
              <p:nvPr/>
            </p:nvSpPr>
            <p:spPr bwMode="auto">
              <a:xfrm>
                <a:off x="1211"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95" name="Text Box 70"/>
              <p:cNvSpPr txBox="1">
                <a:spLocks noChangeArrowheads="1"/>
              </p:cNvSpPr>
              <p:nvPr/>
            </p:nvSpPr>
            <p:spPr bwMode="auto">
              <a:xfrm>
                <a:off x="1320"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3696" name="Text Box 71"/>
              <p:cNvSpPr txBox="1">
                <a:spLocks noChangeArrowheads="1"/>
              </p:cNvSpPr>
              <p:nvPr/>
            </p:nvSpPr>
            <p:spPr bwMode="auto">
              <a:xfrm>
                <a:off x="1428"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grpSp>
      </p:grpSp>
      <p:grpSp>
        <p:nvGrpSpPr>
          <p:cNvPr id="10" name="Group 72"/>
          <p:cNvGrpSpPr/>
          <p:nvPr/>
        </p:nvGrpSpPr>
        <p:grpSpPr bwMode="auto">
          <a:xfrm>
            <a:off x="1066800" y="1846263"/>
            <a:ext cx="1524000" cy="3140075"/>
            <a:chOff x="672" y="1776"/>
            <a:chExt cx="960" cy="1978"/>
          </a:xfrm>
        </p:grpSpPr>
        <p:grpSp>
          <p:nvGrpSpPr>
            <p:cNvPr id="113675" name="Group 73"/>
            <p:cNvGrpSpPr/>
            <p:nvPr/>
          </p:nvGrpSpPr>
          <p:grpSpPr bwMode="auto">
            <a:xfrm>
              <a:off x="676" y="3408"/>
              <a:ext cx="956" cy="346"/>
              <a:chOff x="652" y="3417"/>
              <a:chExt cx="956" cy="346"/>
            </a:xfrm>
          </p:grpSpPr>
          <p:sp>
            <p:nvSpPr>
              <p:cNvPr id="113685" name="Text Box 74"/>
              <p:cNvSpPr txBox="1">
                <a:spLocks noChangeArrowheads="1"/>
              </p:cNvSpPr>
              <p:nvPr/>
            </p:nvSpPr>
            <p:spPr bwMode="auto">
              <a:xfrm>
                <a:off x="652" y="3513"/>
                <a:ext cx="9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0  1  0         0</a:t>
                </a:r>
                <a:endParaRPr lang="zh-CN" altLang="en-US" sz="2000">
                  <a:latin typeface="Times New Roman" panose="02020603050405020304" pitchFamily="18" charset="0"/>
                </a:endParaRPr>
              </a:p>
            </p:txBody>
          </p:sp>
          <p:sp>
            <p:nvSpPr>
              <p:cNvPr id="113686" name="Text Box 75"/>
              <p:cNvSpPr txBox="1">
                <a:spLocks noChangeArrowheads="1"/>
              </p:cNvSpPr>
              <p:nvPr/>
            </p:nvSpPr>
            <p:spPr bwMode="auto">
              <a:xfrm>
                <a:off x="1148" y="341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a:t>
                </a:r>
                <a:endParaRPr lang="zh-CN" altLang="en-US" sz="2800">
                  <a:latin typeface="Times New Roman" panose="02020603050405020304" pitchFamily="18" charset="0"/>
                </a:endParaRPr>
              </a:p>
            </p:txBody>
          </p:sp>
        </p:grpSp>
        <p:grpSp>
          <p:nvGrpSpPr>
            <p:cNvPr id="113676" name="Group 76"/>
            <p:cNvGrpSpPr/>
            <p:nvPr/>
          </p:nvGrpSpPr>
          <p:grpSpPr bwMode="auto">
            <a:xfrm>
              <a:off x="672" y="1776"/>
              <a:ext cx="956" cy="250"/>
              <a:chOff x="668" y="1776"/>
              <a:chExt cx="956" cy="250"/>
            </a:xfrm>
          </p:grpSpPr>
          <p:sp>
            <p:nvSpPr>
              <p:cNvPr id="113677" name="Text Box 77"/>
              <p:cNvSpPr txBox="1">
                <a:spLocks noChangeArrowheads="1"/>
              </p:cNvSpPr>
              <p:nvPr/>
            </p:nvSpPr>
            <p:spPr bwMode="auto">
              <a:xfrm>
                <a:off x="668"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78" name="Text Box 78"/>
              <p:cNvSpPr txBox="1">
                <a:spLocks noChangeArrowheads="1"/>
              </p:cNvSpPr>
              <p:nvPr/>
            </p:nvSpPr>
            <p:spPr bwMode="auto">
              <a:xfrm>
                <a:off x="777"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79" name="Text Box 79"/>
              <p:cNvSpPr txBox="1">
                <a:spLocks noChangeArrowheads="1"/>
              </p:cNvSpPr>
              <p:nvPr/>
            </p:nvSpPr>
            <p:spPr bwMode="auto">
              <a:xfrm>
                <a:off x="886"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80" name="Text Box 80"/>
              <p:cNvSpPr txBox="1">
                <a:spLocks noChangeArrowheads="1"/>
              </p:cNvSpPr>
              <p:nvPr/>
            </p:nvSpPr>
            <p:spPr bwMode="auto">
              <a:xfrm>
                <a:off x="994"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3681" name="Text Box 81"/>
              <p:cNvSpPr txBox="1">
                <a:spLocks noChangeArrowheads="1"/>
              </p:cNvSpPr>
              <p:nvPr/>
            </p:nvSpPr>
            <p:spPr bwMode="auto">
              <a:xfrm>
                <a:off x="1103"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82" name="Text Box 82"/>
              <p:cNvSpPr txBox="1">
                <a:spLocks noChangeArrowheads="1"/>
              </p:cNvSpPr>
              <p:nvPr/>
            </p:nvSpPr>
            <p:spPr bwMode="auto">
              <a:xfrm>
                <a:off x="1211"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0</a:t>
                </a:r>
                <a:endParaRPr lang="zh-CN" altLang="en-US" sz="2000">
                  <a:latin typeface="Times New Roman" panose="02020603050405020304" pitchFamily="18" charset="0"/>
                </a:endParaRPr>
              </a:p>
            </p:txBody>
          </p:sp>
          <p:sp>
            <p:nvSpPr>
              <p:cNvPr id="113683" name="Text Box 83"/>
              <p:cNvSpPr txBox="1">
                <a:spLocks noChangeArrowheads="1"/>
              </p:cNvSpPr>
              <p:nvPr/>
            </p:nvSpPr>
            <p:spPr bwMode="auto">
              <a:xfrm>
                <a:off x="1320"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3684" name="Text Box 84"/>
              <p:cNvSpPr txBox="1">
                <a:spLocks noChangeArrowheads="1"/>
              </p:cNvSpPr>
              <p:nvPr/>
            </p:nvSpPr>
            <p:spPr bwMode="auto">
              <a:xfrm>
                <a:off x="1428" y="177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grpSp>
      </p:grpSp>
      <p:sp>
        <p:nvSpPr>
          <p:cNvPr id="113673"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out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Group 92"/>
          <p:cNvGrpSpPr/>
          <p:nvPr/>
        </p:nvGrpSpPr>
        <p:grpSpPr bwMode="auto">
          <a:xfrm>
            <a:off x="52388" y="508000"/>
            <a:ext cx="8983662" cy="5800725"/>
            <a:chOff x="0" y="570"/>
            <a:chExt cx="5659" cy="3654"/>
          </a:xfrm>
        </p:grpSpPr>
        <p:sp>
          <p:nvSpPr>
            <p:cNvPr id="114693" name="AutoShape 3"/>
            <p:cNvSpPr>
              <a:spLocks noChangeArrowheads="1"/>
            </p:cNvSpPr>
            <p:nvPr/>
          </p:nvSpPr>
          <p:spPr bwMode="auto">
            <a:xfrm>
              <a:off x="539" y="3984"/>
              <a:ext cx="1728" cy="192"/>
            </a:xfrm>
            <a:prstGeom prst="leftArrow">
              <a:avLst>
                <a:gd name="adj1" fmla="val 58333"/>
                <a:gd name="adj2" fmla="val 135958"/>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4694" name="Group 91"/>
            <p:cNvGrpSpPr/>
            <p:nvPr/>
          </p:nvGrpSpPr>
          <p:grpSpPr bwMode="auto">
            <a:xfrm>
              <a:off x="0" y="570"/>
              <a:ext cx="5659" cy="3654"/>
              <a:chOff x="0" y="570"/>
              <a:chExt cx="5659" cy="3654"/>
            </a:xfrm>
          </p:grpSpPr>
          <p:sp>
            <p:nvSpPr>
              <p:cNvPr id="114695" name="Freeform 5"/>
              <p:cNvSpPr/>
              <p:nvPr/>
            </p:nvSpPr>
            <p:spPr bwMode="auto">
              <a:xfrm>
                <a:off x="3799" y="2724"/>
                <a:ext cx="1491" cy="119"/>
              </a:xfrm>
              <a:custGeom>
                <a:avLst/>
                <a:gdLst>
                  <a:gd name="T0" fmla="*/ 0 w 1730"/>
                  <a:gd name="T1" fmla="*/ 54 h 139"/>
                  <a:gd name="T2" fmla="*/ 2 w 1730"/>
                  <a:gd name="T3" fmla="*/ 0 h 139"/>
                  <a:gd name="T4" fmla="*/ 708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696" name="Rectangle 6"/>
              <p:cNvSpPr>
                <a:spLocks noChangeArrowheads="1"/>
              </p:cNvSpPr>
              <p:nvPr/>
            </p:nvSpPr>
            <p:spPr bwMode="auto">
              <a:xfrm>
                <a:off x="2266" y="3633"/>
                <a:ext cx="2016" cy="207"/>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C00000"/>
                    </a:solidFill>
                    <a:latin typeface="Times New Roman" panose="02020603050405020304" pitchFamily="18" charset="0"/>
                  </a:rPr>
                  <a:t>设备选择电路</a:t>
                </a:r>
                <a:endParaRPr lang="zh-CN" altLang="en-US" sz="2000">
                  <a:solidFill>
                    <a:srgbClr val="C00000"/>
                  </a:solidFill>
                  <a:latin typeface="Times New Roman" panose="02020603050405020304" pitchFamily="18" charset="0"/>
                </a:endParaRPr>
              </a:p>
            </p:txBody>
          </p:sp>
          <p:sp>
            <p:nvSpPr>
              <p:cNvPr id="114697" name="Rectangle 7"/>
              <p:cNvSpPr>
                <a:spLocks noChangeArrowheads="1"/>
              </p:cNvSpPr>
              <p:nvPr/>
            </p:nvSpPr>
            <p:spPr bwMode="auto">
              <a:xfrm>
                <a:off x="2266" y="3975"/>
                <a:ext cx="2016" cy="208"/>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C00000"/>
                    </a:solidFill>
                    <a:latin typeface="Times New Roman" panose="02020603050405020304" pitchFamily="18" charset="0"/>
                  </a:rPr>
                  <a:t>DBR</a:t>
                </a:r>
                <a:endParaRPr lang="en-US" altLang="zh-CN" sz="2000">
                  <a:solidFill>
                    <a:srgbClr val="C00000"/>
                  </a:solidFill>
                  <a:latin typeface="Times New Roman" panose="02020603050405020304" pitchFamily="18" charset="0"/>
                </a:endParaRPr>
              </a:p>
            </p:txBody>
          </p:sp>
          <p:sp>
            <p:nvSpPr>
              <p:cNvPr id="114698" name="Rectangle 8"/>
              <p:cNvSpPr>
                <a:spLocks noChangeArrowheads="1"/>
              </p:cNvSpPr>
              <p:nvPr/>
            </p:nvSpPr>
            <p:spPr bwMode="auto">
              <a:xfrm>
                <a:off x="2266" y="2839"/>
                <a:ext cx="576" cy="329"/>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9" name="Text Box 9"/>
              <p:cNvSpPr txBox="1">
                <a:spLocks noChangeArrowheads="1"/>
              </p:cNvSpPr>
              <p:nvPr/>
            </p:nvSpPr>
            <p:spPr bwMode="auto">
              <a:xfrm>
                <a:off x="2420" y="2880"/>
                <a:ext cx="27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00000"/>
                    </a:solidFill>
                    <a:latin typeface="Times New Roman" panose="02020603050405020304" pitchFamily="18" charset="0"/>
                  </a:rPr>
                  <a:t> D</a:t>
                </a:r>
                <a:endParaRPr lang="en-US" altLang="zh-CN" sz="2000">
                  <a:solidFill>
                    <a:srgbClr val="C00000"/>
                  </a:solidFill>
                  <a:latin typeface="Times New Roman" panose="02020603050405020304" pitchFamily="18" charset="0"/>
                </a:endParaRPr>
              </a:p>
            </p:txBody>
          </p:sp>
          <p:sp>
            <p:nvSpPr>
              <p:cNvPr id="114700" name="Text Box 10"/>
              <p:cNvSpPr txBox="1">
                <a:spLocks noChangeArrowheads="1"/>
              </p:cNvSpPr>
              <p:nvPr/>
            </p:nvSpPr>
            <p:spPr bwMode="auto">
              <a:xfrm>
                <a:off x="2266" y="280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en-US" altLang="zh-CN" sz="1600">
                  <a:latin typeface="Times New Roman" panose="02020603050405020304" pitchFamily="18" charset="0"/>
                </a:endParaRPr>
              </a:p>
            </p:txBody>
          </p:sp>
          <p:sp>
            <p:nvSpPr>
              <p:cNvPr id="114701" name="Oval 11"/>
              <p:cNvSpPr>
                <a:spLocks noChangeArrowheads="1"/>
              </p:cNvSpPr>
              <p:nvPr/>
            </p:nvSpPr>
            <p:spPr bwMode="auto">
              <a:xfrm>
                <a:off x="2842"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02" name="Oval 12"/>
              <p:cNvSpPr>
                <a:spLocks noChangeArrowheads="1"/>
              </p:cNvSpPr>
              <p:nvPr/>
            </p:nvSpPr>
            <p:spPr bwMode="auto">
              <a:xfrm>
                <a:off x="3647"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03" name="Freeform 13"/>
              <p:cNvSpPr/>
              <p:nvPr/>
            </p:nvSpPr>
            <p:spPr bwMode="auto">
              <a:xfrm>
                <a:off x="2887" y="2955"/>
                <a:ext cx="759" cy="1"/>
              </a:xfrm>
              <a:custGeom>
                <a:avLst/>
                <a:gdLst>
                  <a:gd name="T0" fmla="*/ 0 w 759"/>
                  <a:gd name="T1" fmla="*/ 0 h 1"/>
                  <a:gd name="T2" fmla="*/ 759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04" name="Freeform 14"/>
              <p:cNvSpPr/>
              <p:nvPr/>
            </p:nvSpPr>
            <p:spPr bwMode="auto">
              <a:xfrm>
                <a:off x="1786" y="2955"/>
                <a:ext cx="1488" cy="308"/>
              </a:xfrm>
              <a:custGeom>
                <a:avLst/>
                <a:gdLst>
                  <a:gd name="T0" fmla="*/ 1488 w 1488"/>
                  <a:gd name="T1" fmla="*/ 0 h 357"/>
                  <a:gd name="T2" fmla="*/ 1488 w 1488"/>
                  <a:gd name="T3" fmla="*/ 148 h 357"/>
                  <a:gd name="T4" fmla="*/ 0 w 1488"/>
                  <a:gd name="T5" fmla="*/ 148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28575"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05" name="Rectangle 15"/>
              <p:cNvSpPr>
                <a:spLocks noChangeArrowheads="1"/>
              </p:cNvSpPr>
              <p:nvPr/>
            </p:nvSpPr>
            <p:spPr bwMode="auto">
              <a:xfrm>
                <a:off x="1489" y="3098"/>
                <a:ext cx="240" cy="331"/>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06" name="Text Box 16"/>
              <p:cNvSpPr txBox="1">
                <a:spLocks noChangeArrowheads="1"/>
              </p:cNvSpPr>
              <p:nvPr/>
            </p:nvSpPr>
            <p:spPr bwMode="auto">
              <a:xfrm>
                <a:off x="1489" y="3128"/>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&amp;</a:t>
                </a:r>
                <a:endParaRPr lang="zh-CN" altLang="en-US" sz="2000">
                  <a:latin typeface="Times New Roman" panose="02020603050405020304" pitchFamily="18" charset="0"/>
                </a:endParaRPr>
              </a:p>
            </p:txBody>
          </p:sp>
          <p:sp>
            <p:nvSpPr>
              <p:cNvPr id="114707" name="Oval 17"/>
              <p:cNvSpPr>
                <a:spLocks noChangeArrowheads="1"/>
              </p:cNvSpPr>
              <p:nvPr/>
            </p:nvSpPr>
            <p:spPr bwMode="auto">
              <a:xfrm>
                <a:off x="2205"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08" name="Freeform 18"/>
              <p:cNvSpPr/>
              <p:nvPr/>
            </p:nvSpPr>
            <p:spPr bwMode="auto">
              <a:xfrm>
                <a:off x="2064" y="2957"/>
                <a:ext cx="2784" cy="396"/>
              </a:xfrm>
              <a:custGeom>
                <a:avLst/>
                <a:gdLst>
                  <a:gd name="T0" fmla="*/ 144 w 2784"/>
                  <a:gd name="T1" fmla="*/ 1 h 396"/>
                  <a:gd name="T2" fmla="*/ 0 w 2784"/>
                  <a:gd name="T3" fmla="*/ 0 h 396"/>
                  <a:gd name="T4" fmla="*/ 0 w 2784"/>
                  <a:gd name="T5" fmla="*/ 396 h 396"/>
                  <a:gd name="T6" fmla="*/ 2784 w 2784"/>
                  <a:gd name="T7" fmla="*/ 396 h 396"/>
                  <a:gd name="T8" fmla="*/ 0 60000 65536"/>
                  <a:gd name="T9" fmla="*/ 0 60000 65536"/>
                  <a:gd name="T10" fmla="*/ 0 60000 65536"/>
                  <a:gd name="T11" fmla="*/ 0 60000 65536"/>
                  <a:gd name="T12" fmla="*/ 0 w 2784"/>
                  <a:gd name="T13" fmla="*/ 0 h 396"/>
                  <a:gd name="T14" fmla="*/ 2784 w 2784"/>
                  <a:gd name="T15" fmla="*/ 396 h 396"/>
                </a:gdLst>
                <a:ahLst/>
                <a:cxnLst>
                  <a:cxn ang="T8">
                    <a:pos x="T0" y="T1"/>
                  </a:cxn>
                  <a:cxn ang="T9">
                    <a:pos x="T2" y="T3"/>
                  </a:cxn>
                  <a:cxn ang="T10">
                    <a:pos x="T4" y="T5"/>
                  </a:cxn>
                  <a:cxn ang="T11">
                    <a:pos x="T6" y="T7"/>
                  </a:cxn>
                </a:cxnLst>
                <a:rect l="T12" t="T13" r="T14" b="T15"/>
                <a:pathLst>
                  <a:path w="2784" h="396">
                    <a:moveTo>
                      <a:pt x="144" y="1"/>
                    </a:moveTo>
                    <a:lnTo>
                      <a:pt x="0" y="0"/>
                    </a:lnTo>
                    <a:lnTo>
                      <a:pt x="0" y="396"/>
                    </a:lnTo>
                    <a:lnTo>
                      <a:pt x="2784" y="39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09" name="Oval 19"/>
              <p:cNvSpPr>
                <a:spLocks noChangeArrowheads="1"/>
              </p:cNvSpPr>
              <p:nvPr/>
            </p:nvSpPr>
            <p:spPr bwMode="auto">
              <a:xfrm>
                <a:off x="4282"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10" name="Freeform 20"/>
              <p:cNvSpPr/>
              <p:nvPr/>
            </p:nvSpPr>
            <p:spPr bwMode="auto">
              <a:xfrm>
                <a:off x="4336" y="2955"/>
                <a:ext cx="282" cy="391"/>
              </a:xfrm>
              <a:custGeom>
                <a:avLst/>
                <a:gdLst>
                  <a:gd name="T0" fmla="*/ 282 w 282"/>
                  <a:gd name="T1" fmla="*/ 187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28575"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11" name="Oval 21"/>
              <p:cNvSpPr>
                <a:spLocks noChangeArrowheads="1"/>
              </p:cNvSpPr>
              <p:nvPr/>
            </p:nvSpPr>
            <p:spPr bwMode="auto">
              <a:xfrm>
                <a:off x="1738" y="3241"/>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12" name="Freeform 22"/>
              <p:cNvSpPr/>
              <p:nvPr/>
            </p:nvSpPr>
            <p:spPr bwMode="auto">
              <a:xfrm>
                <a:off x="1258" y="3346"/>
                <a:ext cx="1392" cy="291"/>
              </a:xfrm>
              <a:custGeom>
                <a:avLst/>
                <a:gdLst>
                  <a:gd name="T0" fmla="*/ 240 w 1392"/>
                  <a:gd name="T1" fmla="*/ 0 h 336"/>
                  <a:gd name="T2" fmla="*/ 0 w 1392"/>
                  <a:gd name="T3" fmla="*/ 0 h 336"/>
                  <a:gd name="T4" fmla="*/ 0 w 1392"/>
                  <a:gd name="T5" fmla="*/ 101 h 336"/>
                  <a:gd name="T6" fmla="*/ 1392 w 1392"/>
                  <a:gd name="T7" fmla="*/ 101 h 336"/>
                  <a:gd name="T8" fmla="*/ 1392 w 1392"/>
                  <a:gd name="T9" fmla="*/ 142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13" name="Line 23"/>
              <p:cNvSpPr>
                <a:spLocks noChangeShapeType="1"/>
              </p:cNvSpPr>
              <p:nvPr/>
            </p:nvSpPr>
            <p:spPr bwMode="auto">
              <a:xfrm>
                <a:off x="826" y="3180"/>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4714" name="Line 24"/>
              <p:cNvSpPr>
                <a:spLocks noChangeShapeType="1"/>
              </p:cNvSpPr>
              <p:nvPr/>
            </p:nvSpPr>
            <p:spPr bwMode="auto">
              <a:xfrm>
                <a:off x="634" y="3180"/>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15" name="AutoShape 25"/>
              <p:cNvSpPr>
                <a:spLocks noChangeArrowheads="1"/>
              </p:cNvSpPr>
              <p:nvPr/>
            </p:nvSpPr>
            <p:spPr bwMode="auto">
              <a:xfrm>
                <a:off x="623" y="3637"/>
                <a:ext cx="1632" cy="165"/>
              </a:xfrm>
              <a:prstGeom prst="rightArrow">
                <a:avLst>
                  <a:gd name="adj1" fmla="val 50000"/>
                  <a:gd name="adj2" fmla="val 164253"/>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16" name="AutoShape 26"/>
              <p:cNvSpPr>
                <a:spLocks noChangeArrowheads="1"/>
              </p:cNvSpPr>
              <p:nvPr/>
            </p:nvSpPr>
            <p:spPr bwMode="auto">
              <a:xfrm>
                <a:off x="4293" y="3975"/>
                <a:ext cx="1008" cy="208"/>
              </a:xfrm>
              <a:prstGeom prst="leftArrow">
                <a:avLst>
                  <a:gd name="adj1" fmla="val 50000"/>
                  <a:gd name="adj2" fmla="val 88465"/>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17" name="Text Box 27"/>
              <p:cNvSpPr txBox="1">
                <a:spLocks noChangeArrowheads="1"/>
              </p:cNvSpPr>
              <p:nvPr/>
            </p:nvSpPr>
            <p:spPr bwMode="auto">
              <a:xfrm>
                <a:off x="0" y="3945"/>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数据线</a:t>
                </a:r>
                <a:endParaRPr lang="zh-CN" altLang="en-US">
                  <a:latin typeface="Times New Roman" panose="02020603050405020304" pitchFamily="18" charset="0"/>
                </a:endParaRPr>
              </a:p>
            </p:txBody>
          </p:sp>
          <p:sp>
            <p:nvSpPr>
              <p:cNvPr id="114718" name="Text Box 28"/>
              <p:cNvSpPr txBox="1">
                <a:spLocks noChangeArrowheads="1"/>
              </p:cNvSpPr>
              <p:nvPr/>
            </p:nvSpPr>
            <p:spPr bwMode="auto">
              <a:xfrm>
                <a:off x="0" y="302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启动命令</a:t>
                </a:r>
                <a:endParaRPr lang="zh-CN" altLang="en-US">
                  <a:latin typeface="Times New Roman" panose="02020603050405020304" pitchFamily="18" charset="0"/>
                </a:endParaRPr>
              </a:p>
            </p:txBody>
          </p:sp>
          <p:sp>
            <p:nvSpPr>
              <p:cNvPr id="114719" name="Text Box 29"/>
              <p:cNvSpPr txBox="1">
                <a:spLocks noChangeArrowheads="1"/>
              </p:cNvSpPr>
              <p:nvPr/>
            </p:nvSpPr>
            <p:spPr bwMode="auto">
              <a:xfrm>
                <a:off x="0" y="3609"/>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地址线</a:t>
                </a:r>
                <a:endParaRPr lang="zh-CN" altLang="en-US">
                  <a:latin typeface="Times New Roman" panose="02020603050405020304" pitchFamily="18" charset="0"/>
                </a:endParaRPr>
              </a:p>
            </p:txBody>
          </p:sp>
          <p:sp>
            <p:nvSpPr>
              <p:cNvPr id="114720" name="Text Box 30"/>
              <p:cNvSpPr txBox="1">
                <a:spLocks noChangeArrowheads="1"/>
              </p:cNvSpPr>
              <p:nvPr/>
            </p:nvSpPr>
            <p:spPr bwMode="auto">
              <a:xfrm>
                <a:off x="2640" y="3408"/>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SEL</a:t>
                </a:r>
                <a:endParaRPr lang="en-US" altLang="zh-CN" sz="2000">
                  <a:latin typeface="Times New Roman" panose="02020603050405020304" pitchFamily="18" charset="0"/>
                </a:endParaRPr>
              </a:p>
            </p:txBody>
          </p:sp>
          <p:sp>
            <p:nvSpPr>
              <p:cNvPr id="114721" name="Line 31"/>
              <p:cNvSpPr>
                <a:spLocks noChangeShapeType="1"/>
              </p:cNvSpPr>
              <p:nvPr/>
            </p:nvSpPr>
            <p:spPr bwMode="auto">
              <a:xfrm flipH="1" flipV="1">
                <a:off x="4810" y="3346"/>
                <a:ext cx="432" cy="7"/>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22" name="Text Box 32"/>
              <p:cNvSpPr txBox="1">
                <a:spLocks noChangeArrowheads="1"/>
              </p:cNvSpPr>
              <p:nvPr/>
            </p:nvSpPr>
            <p:spPr bwMode="auto">
              <a:xfrm>
                <a:off x="4818" y="3792"/>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输入数据</a:t>
                </a:r>
                <a:endParaRPr lang="zh-CN" altLang="en-US">
                  <a:latin typeface="Times New Roman" panose="02020603050405020304" pitchFamily="18" charset="0"/>
                </a:endParaRPr>
              </a:p>
            </p:txBody>
          </p:sp>
          <p:sp>
            <p:nvSpPr>
              <p:cNvPr id="114723" name="Text Box 33"/>
              <p:cNvSpPr txBox="1">
                <a:spLocks noChangeArrowheads="1"/>
              </p:cNvSpPr>
              <p:nvPr/>
            </p:nvSpPr>
            <p:spPr bwMode="auto">
              <a:xfrm>
                <a:off x="4818" y="2747"/>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启动设备</a:t>
                </a:r>
                <a:endParaRPr lang="zh-CN" altLang="en-US">
                  <a:latin typeface="Times New Roman" panose="02020603050405020304" pitchFamily="18" charset="0"/>
                </a:endParaRPr>
              </a:p>
            </p:txBody>
          </p:sp>
          <p:sp>
            <p:nvSpPr>
              <p:cNvPr id="114724" name="Text Box 34"/>
              <p:cNvSpPr txBox="1">
                <a:spLocks noChangeArrowheads="1"/>
              </p:cNvSpPr>
              <p:nvPr/>
            </p:nvSpPr>
            <p:spPr bwMode="auto">
              <a:xfrm>
                <a:off x="4818" y="3360"/>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设备工作</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结束</a:t>
                </a:r>
                <a:endParaRPr lang="zh-CN" altLang="en-US">
                  <a:latin typeface="Times New Roman" panose="02020603050405020304" pitchFamily="18" charset="0"/>
                </a:endParaRPr>
              </a:p>
            </p:txBody>
          </p:sp>
          <p:sp>
            <p:nvSpPr>
              <p:cNvPr id="114725" name="Text Box 35"/>
              <p:cNvSpPr txBox="1">
                <a:spLocks noChangeArrowheads="1"/>
              </p:cNvSpPr>
              <p:nvPr/>
            </p:nvSpPr>
            <p:spPr bwMode="auto">
              <a:xfrm>
                <a:off x="2352" y="2448"/>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&amp;</a:t>
                </a:r>
                <a:endParaRPr lang="zh-CN" altLang="en-US">
                  <a:latin typeface="Times New Roman" panose="02020603050405020304" pitchFamily="18" charset="0"/>
                </a:endParaRPr>
              </a:p>
            </p:txBody>
          </p:sp>
          <p:sp>
            <p:nvSpPr>
              <p:cNvPr id="114726" name="Rectangle 36"/>
              <p:cNvSpPr>
                <a:spLocks noChangeArrowheads="1"/>
              </p:cNvSpPr>
              <p:nvPr/>
            </p:nvSpPr>
            <p:spPr bwMode="auto">
              <a:xfrm>
                <a:off x="2276" y="2489"/>
                <a:ext cx="381" cy="15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27" name="Text Box 37"/>
              <p:cNvSpPr txBox="1">
                <a:spLocks noChangeArrowheads="1"/>
              </p:cNvSpPr>
              <p:nvPr/>
            </p:nvSpPr>
            <p:spPr bwMode="auto">
              <a:xfrm>
                <a:off x="2380" y="211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1</a:t>
                </a:r>
                <a:endParaRPr lang="zh-CN" altLang="en-US">
                  <a:latin typeface="Times New Roman" panose="02020603050405020304" pitchFamily="18" charset="0"/>
                </a:endParaRPr>
              </a:p>
            </p:txBody>
          </p:sp>
          <p:sp>
            <p:nvSpPr>
              <p:cNvPr id="114728" name="Rectangle 38"/>
              <p:cNvSpPr>
                <a:spLocks noChangeArrowheads="1"/>
              </p:cNvSpPr>
              <p:nvPr/>
            </p:nvSpPr>
            <p:spPr bwMode="auto">
              <a:xfrm>
                <a:off x="2276" y="2157"/>
                <a:ext cx="381" cy="15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29" name="Oval 39"/>
              <p:cNvSpPr>
                <a:spLocks noChangeArrowheads="1"/>
              </p:cNvSpPr>
              <p:nvPr/>
            </p:nvSpPr>
            <p:spPr bwMode="auto">
              <a:xfrm>
                <a:off x="2458" y="2434"/>
                <a:ext cx="48" cy="4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30" name="Oval 40"/>
              <p:cNvSpPr>
                <a:spLocks noChangeArrowheads="1"/>
              </p:cNvSpPr>
              <p:nvPr/>
            </p:nvSpPr>
            <p:spPr bwMode="auto">
              <a:xfrm>
                <a:off x="2458" y="211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31" name="Rectangle 41"/>
              <p:cNvSpPr>
                <a:spLocks noChangeArrowheads="1"/>
              </p:cNvSpPr>
              <p:nvPr/>
            </p:nvSpPr>
            <p:spPr bwMode="auto">
              <a:xfrm>
                <a:off x="2266" y="1583"/>
                <a:ext cx="768" cy="415"/>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32" name="Text Box 42"/>
              <p:cNvSpPr txBox="1">
                <a:spLocks noChangeArrowheads="1"/>
              </p:cNvSpPr>
              <p:nvPr/>
            </p:nvSpPr>
            <p:spPr bwMode="auto">
              <a:xfrm>
                <a:off x="2266" y="1583"/>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zh-CN" altLang="en-US" sz="1600">
                  <a:latin typeface="Times New Roman" panose="02020603050405020304" pitchFamily="18" charset="0"/>
                </a:endParaRPr>
              </a:p>
            </p:txBody>
          </p:sp>
          <p:grpSp>
            <p:nvGrpSpPr>
              <p:cNvPr id="114733" name="Group 43"/>
              <p:cNvGrpSpPr/>
              <p:nvPr/>
            </p:nvGrpSpPr>
            <p:grpSpPr bwMode="auto">
              <a:xfrm>
                <a:off x="2818" y="1606"/>
                <a:ext cx="216" cy="213"/>
                <a:chOff x="2808" y="891"/>
                <a:chExt cx="216" cy="246"/>
              </a:xfrm>
            </p:grpSpPr>
            <p:sp>
              <p:nvSpPr>
                <p:cNvPr id="114776" name="Text Box 44"/>
                <p:cNvSpPr txBox="1">
                  <a:spLocks noChangeArrowheads="1"/>
                </p:cNvSpPr>
                <p:nvPr/>
              </p:nvSpPr>
              <p:spPr bwMode="auto">
                <a:xfrm>
                  <a:off x="2808" y="89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zh-CN" altLang="en-US" sz="1600">
                    <a:latin typeface="Times New Roman" panose="02020603050405020304" pitchFamily="18" charset="0"/>
                  </a:endParaRPr>
                </a:p>
              </p:txBody>
            </p:sp>
            <p:sp>
              <p:nvSpPr>
                <p:cNvPr id="114777" name="Line 45"/>
                <p:cNvSpPr>
                  <a:spLocks noChangeShapeType="1"/>
                </p:cNvSpPr>
                <p:nvPr/>
              </p:nvSpPr>
              <p:spPr bwMode="auto">
                <a:xfrm>
                  <a:off x="2832" y="912"/>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4734" name="Text Box 46"/>
              <p:cNvSpPr txBox="1">
                <a:spLocks noChangeArrowheads="1"/>
              </p:cNvSpPr>
              <p:nvPr/>
            </p:nvSpPr>
            <p:spPr bwMode="auto">
              <a:xfrm>
                <a:off x="2266" y="181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D</a:t>
                </a:r>
                <a:endParaRPr lang="en-US" altLang="zh-CN" sz="1600">
                  <a:latin typeface="Times New Roman" panose="02020603050405020304" pitchFamily="18" charset="0"/>
                </a:endParaRPr>
              </a:p>
            </p:txBody>
          </p:sp>
          <p:sp>
            <p:nvSpPr>
              <p:cNvPr id="114735" name="Text Box 47"/>
              <p:cNvSpPr txBox="1">
                <a:spLocks noChangeArrowheads="1"/>
              </p:cNvSpPr>
              <p:nvPr/>
            </p:nvSpPr>
            <p:spPr bwMode="auto">
              <a:xfrm>
                <a:off x="2410" y="1699"/>
                <a:ext cx="52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00000"/>
                    </a:solidFill>
                    <a:latin typeface="Times New Roman" panose="02020603050405020304" pitchFamily="18" charset="0"/>
                  </a:rPr>
                  <a:t>INTR</a:t>
                </a:r>
                <a:endParaRPr lang="en-US" altLang="zh-CN" sz="2000">
                  <a:solidFill>
                    <a:srgbClr val="C00000"/>
                  </a:solidFill>
                  <a:latin typeface="Times New Roman" panose="02020603050405020304" pitchFamily="18" charset="0"/>
                </a:endParaRPr>
              </a:p>
            </p:txBody>
          </p:sp>
          <p:sp>
            <p:nvSpPr>
              <p:cNvPr id="114736" name="AutoShape 48"/>
              <p:cNvSpPr>
                <a:spLocks noChangeArrowheads="1"/>
              </p:cNvSpPr>
              <p:nvPr/>
            </p:nvSpPr>
            <p:spPr bwMode="auto">
              <a:xfrm>
                <a:off x="2890" y="1911"/>
                <a:ext cx="96" cy="83"/>
              </a:xfrm>
              <a:prstGeom prst="triangle">
                <a:avLst>
                  <a:gd name="adj" fmla="val 5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37" name="Rectangle 49"/>
              <p:cNvSpPr>
                <a:spLocks noChangeArrowheads="1"/>
              </p:cNvSpPr>
              <p:nvPr/>
            </p:nvSpPr>
            <p:spPr bwMode="auto">
              <a:xfrm>
                <a:off x="3706" y="2839"/>
                <a:ext cx="576" cy="329"/>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38" name="Text Box 50"/>
              <p:cNvSpPr txBox="1">
                <a:spLocks noChangeArrowheads="1"/>
              </p:cNvSpPr>
              <p:nvPr/>
            </p:nvSpPr>
            <p:spPr bwMode="auto">
              <a:xfrm>
                <a:off x="3860" y="2880"/>
                <a:ext cx="2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00000"/>
                    </a:solidFill>
                    <a:latin typeface="Times New Roman" panose="02020603050405020304" pitchFamily="18" charset="0"/>
                  </a:rPr>
                  <a:t> B</a:t>
                </a:r>
                <a:endParaRPr lang="en-US" altLang="zh-CN" sz="2000">
                  <a:solidFill>
                    <a:srgbClr val="C00000"/>
                  </a:solidFill>
                  <a:latin typeface="Times New Roman" panose="02020603050405020304" pitchFamily="18" charset="0"/>
                </a:endParaRPr>
              </a:p>
            </p:txBody>
          </p:sp>
          <p:sp>
            <p:nvSpPr>
              <p:cNvPr id="114739" name="Text Box 51"/>
              <p:cNvSpPr txBox="1">
                <a:spLocks noChangeArrowheads="1"/>
              </p:cNvSpPr>
              <p:nvPr/>
            </p:nvSpPr>
            <p:spPr bwMode="auto">
              <a:xfrm>
                <a:off x="3706" y="280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en-US" altLang="zh-CN" sz="1600">
                  <a:latin typeface="Times New Roman" panose="02020603050405020304" pitchFamily="18" charset="0"/>
                </a:endParaRPr>
              </a:p>
            </p:txBody>
          </p:sp>
          <p:sp>
            <p:nvSpPr>
              <p:cNvPr id="114740" name="Freeform 52"/>
              <p:cNvSpPr/>
              <p:nvPr/>
            </p:nvSpPr>
            <p:spPr bwMode="auto">
              <a:xfrm>
                <a:off x="2364" y="2646"/>
                <a:ext cx="1" cy="192"/>
              </a:xfrm>
              <a:custGeom>
                <a:avLst/>
                <a:gdLst>
                  <a:gd name="T0" fmla="*/ 0 w 1"/>
                  <a:gd name="T1" fmla="*/ 192 h 192"/>
                  <a:gd name="T2" fmla="*/ 0 w 1"/>
                  <a:gd name="T3" fmla="*/ 0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192"/>
                    </a:moveTo>
                    <a:lnTo>
                      <a:pt x="0"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41" name="Line 53"/>
              <p:cNvSpPr>
                <a:spLocks noChangeShapeType="1"/>
              </p:cNvSpPr>
              <p:nvPr/>
            </p:nvSpPr>
            <p:spPr bwMode="auto">
              <a:xfrm flipV="1">
                <a:off x="2483" y="2310"/>
                <a:ext cx="0" cy="12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4742" name="Line 54"/>
              <p:cNvSpPr>
                <a:spLocks noChangeShapeType="1"/>
              </p:cNvSpPr>
              <p:nvPr/>
            </p:nvSpPr>
            <p:spPr bwMode="auto">
              <a:xfrm flipV="1">
                <a:off x="2483" y="2000"/>
                <a:ext cx="0" cy="12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4743" name="Rectangle 55"/>
              <p:cNvSpPr>
                <a:spLocks noChangeArrowheads="1"/>
              </p:cNvSpPr>
              <p:nvPr/>
            </p:nvSpPr>
            <p:spPr bwMode="auto">
              <a:xfrm>
                <a:off x="3648" y="1646"/>
                <a:ext cx="730" cy="418"/>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4744" name="Group 56"/>
              <p:cNvGrpSpPr/>
              <p:nvPr/>
            </p:nvGrpSpPr>
            <p:grpSpPr bwMode="auto">
              <a:xfrm>
                <a:off x="4162" y="1669"/>
                <a:ext cx="216" cy="213"/>
                <a:chOff x="2808" y="891"/>
                <a:chExt cx="216" cy="246"/>
              </a:xfrm>
            </p:grpSpPr>
            <p:sp>
              <p:nvSpPr>
                <p:cNvPr id="114774" name="Text Box 57"/>
                <p:cNvSpPr txBox="1">
                  <a:spLocks noChangeArrowheads="1"/>
                </p:cNvSpPr>
                <p:nvPr/>
              </p:nvSpPr>
              <p:spPr bwMode="auto">
                <a:xfrm>
                  <a:off x="2808" y="89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Times New Roman" panose="02020603050405020304" pitchFamily="18" charset="0"/>
                    </a:rPr>
                    <a:t>Q</a:t>
                  </a:r>
                  <a:endParaRPr lang="zh-CN" altLang="en-US" sz="1600">
                    <a:latin typeface="Times New Roman" panose="02020603050405020304" pitchFamily="18" charset="0"/>
                  </a:endParaRPr>
                </a:p>
              </p:txBody>
            </p:sp>
            <p:sp>
              <p:nvSpPr>
                <p:cNvPr id="114775" name="Line 58"/>
                <p:cNvSpPr>
                  <a:spLocks noChangeShapeType="1"/>
                </p:cNvSpPr>
                <p:nvPr/>
              </p:nvSpPr>
              <p:spPr bwMode="auto">
                <a:xfrm>
                  <a:off x="2832" y="912"/>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4745" name="Text Box 59"/>
              <p:cNvSpPr txBox="1">
                <a:spLocks noChangeArrowheads="1"/>
              </p:cNvSpPr>
              <p:nvPr/>
            </p:nvSpPr>
            <p:spPr bwMode="auto">
              <a:xfrm>
                <a:off x="3731" y="177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00000"/>
                    </a:solidFill>
                    <a:latin typeface="Times New Roman" panose="02020603050405020304" pitchFamily="18" charset="0"/>
                  </a:rPr>
                  <a:t>MASK</a:t>
                </a:r>
                <a:endParaRPr lang="en-US" altLang="zh-CN" sz="2000">
                  <a:solidFill>
                    <a:srgbClr val="C00000"/>
                  </a:solidFill>
                  <a:latin typeface="Times New Roman" panose="02020603050405020304" pitchFamily="18" charset="0"/>
                </a:endParaRPr>
              </a:p>
            </p:txBody>
          </p:sp>
          <p:sp>
            <p:nvSpPr>
              <p:cNvPr id="114746" name="Oval 60"/>
              <p:cNvSpPr>
                <a:spLocks noChangeArrowheads="1"/>
              </p:cNvSpPr>
              <p:nvPr/>
            </p:nvSpPr>
            <p:spPr bwMode="auto">
              <a:xfrm>
                <a:off x="2890" y="1543"/>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47" name="Oval 61"/>
              <p:cNvSpPr>
                <a:spLocks noChangeArrowheads="1"/>
              </p:cNvSpPr>
              <p:nvPr/>
            </p:nvSpPr>
            <p:spPr bwMode="auto">
              <a:xfrm>
                <a:off x="4234" y="1605"/>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solidFill>
                    <a:schemeClr val="folHlink"/>
                  </a:solidFill>
                  <a:latin typeface="Times New Roman" panose="02020603050405020304" pitchFamily="18" charset="0"/>
                </a:endParaRPr>
              </a:p>
            </p:txBody>
          </p:sp>
          <p:sp>
            <p:nvSpPr>
              <p:cNvPr id="114748" name="Text Box 62"/>
              <p:cNvSpPr txBox="1">
                <a:spLocks noChangeArrowheads="1"/>
              </p:cNvSpPr>
              <p:nvPr/>
            </p:nvSpPr>
            <p:spPr bwMode="auto">
              <a:xfrm>
                <a:off x="2799" y="797"/>
                <a:ext cx="96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folHlink"/>
                    </a:solidFill>
                    <a:latin typeface="Times New Roman" panose="02020603050405020304" pitchFamily="18" charset="0"/>
                  </a:rPr>
                  <a:t> </a:t>
                </a:r>
                <a:r>
                  <a:rPr lang="zh-CN" altLang="en-US" sz="2000">
                    <a:solidFill>
                      <a:srgbClr val="C00000"/>
                    </a:solidFill>
                    <a:latin typeface="Times New Roman" panose="02020603050405020304" pitchFamily="18" charset="0"/>
                  </a:rPr>
                  <a:t>设备编码器</a:t>
                </a:r>
                <a:endParaRPr lang="zh-CN" altLang="en-US" sz="2000">
                  <a:solidFill>
                    <a:srgbClr val="C00000"/>
                  </a:solidFill>
                  <a:latin typeface="Times New Roman" panose="02020603050405020304" pitchFamily="18" charset="0"/>
                </a:endParaRPr>
              </a:p>
            </p:txBody>
          </p:sp>
          <p:sp>
            <p:nvSpPr>
              <p:cNvPr id="114749" name="Rectangle 63"/>
              <p:cNvSpPr>
                <a:spLocks noChangeArrowheads="1"/>
              </p:cNvSpPr>
              <p:nvPr/>
            </p:nvSpPr>
            <p:spPr bwMode="auto">
              <a:xfrm>
                <a:off x="2804" y="819"/>
                <a:ext cx="960" cy="207"/>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50" name="Text Box 64"/>
              <p:cNvSpPr txBox="1">
                <a:spLocks noChangeArrowheads="1"/>
              </p:cNvSpPr>
              <p:nvPr/>
            </p:nvSpPr>
            <p:spPr bwMode="auto">
              <a:xfrm>
                <a:off x="2976" y="115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排队器</a:t>
                </a:r>
                <a:endParaRPr lang="zh-CN" altLang="en-US" sz="2000">
                  <a:solidFill>
                    <a:srgbClr val="C00000"/>
                  </a:solidFill>
                  <a:latin typeface="Times New Roman" panose="02020603050405020304" pitchFamily="18" charset="0"/>
                </a:endParaRPr>
              </a:p>
            </p:txBody>
          </p:sp>
          <p:sp>
            <p:nvSpPr>
              <p:cNvPr id="114751" name="Rectangle 65"/>
              <p:cNvSpPr>
                <a:spLocks noChangeArrowheads="1"/>
              </p:cNvSpPr>
              <p:nvPr/>
            </p:nvSpPr>
            <p:spPr bwMode="auto">
              <a:xfrm>
                <a:off x="2794" y="1184"/>
                <a:ext cx="960" cy="207"/>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52" name="Freeform 66"/>
              <p:cNvSpPr/>
              <p:nvPr/>
            </p:nvSpPr>
            <p:spPr bwMode="auto">
              <a:xfrm>
                <a:off x="2913" y="1398"/>
                <a:ext cx="1" cy="147"/>
              </a:xfrm>
              <a:custGeom>
                <a:avLst/>
                <a:gdLst>
                  <a:gd name="T0" fmla="*/ 0 w 1"/>
                  <a:gd name="T1" fmla="*/ 147 h 147"/>
                  <a:gd name="T2" fmla="*/ 0 w 1"/>
                  <a:gd name="T3" fmla="*/ 0 h 147"/>
                  <a:gd name="T4" fmla="*/ 0 60000 65536"/>
                  <a:gd name="T5" fmla="*/ 0 60000 65536"/>
                  <a:gd name="T6" fmla="*/ 0 w 1"/>
                  <a:gd name="T7" fmla="*/ 0 h 147"/>
                  <a:gd name="T8" fmla="*/ 1 w 1"/>
                  <a:gd name="T9" fmla="*/ 147 h 147"/>
                </a:gdLst>
                <a:ahLst/>
                <a:cxnLst>
                  <a:cxn ang="T4">
                    <a:pos x="T0" y="T1"/>
                  </a:cxn>
                  <a:cxn ang="T5">
                    <a:pos x="T2" y="T3"/>
                  </a:cxn>
                </a:cxnLst>
                <a:rect l="T6" t="T7" r="T8" b="T9"/>
                <a:pathLst>
                  <a:path w="1" h="147">
                    <a:moveTo>
                      <a:pt x="0" y="147"/>
                    </a:moveTo>
                    <a:lnTo>
                      <a:pt x="0"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3" name="Freeform 67"/>
              <p:cNvSpPr/>
              <p:nvPr/>
            </p:nvSpPr>
            <p:spPr bwMode="auto">
              <a:xfrm>
                <a:off x="2938" y="1985"/>
                <a:ext cx="1872" cy="207"/>
              </a:xfrm>
              <a:custGeom>
                <a:avLst/>
                <a:gdLst>
                  <a:gd name="T0" fmla="*/ 0 w 2160"/>
                  <a:gd name="T1" fmla="*/ 0 h 240"/>
                  <a:gd name="T2" fmla="*/ 0 w 2160"/>
                  <a:gd name="T3" fmla="*/ 99 h 240"/>
                  <a:gd name="T4" fmla="*/ 915 w 2160"/>
                  <a:gd name="T5" fmla="*/ 99 h 240"/>
                  <a:gd name="T6" fmla="*/ 0 60000 65536"/>
                  <a:gd name="T7" fmla="*/ 0 60000 65536"/>
                  <a:gd name="T8" fmla="*/ 0 60000 65536"/>
                  <a:gd name="T9" fmla="*/ 0 w 2160"/>
                  <a:gd name="T10" fmla="*/ 0 h 240"/>
                  <a:gd name="T11" fmla="*/ 2160 w 2160"/>
                  <a:gd name="T12" fmla="*/ 240 h 240"/>
                </a:gdLst>
                <a:ahLst/>
                <a:cxnLst>
                  <a:cxn ang="T6">
                    <a:pos x="T0" y="T1"/>
                  </a:cxn>
                  <a:cxn ang="T7">
                    <a:pos x="T2" y="T3"/>
                  </a:cxn>
                  <a:cxn ang="T8">
                    <a:pos x="T4" y="T5"/>
                  </a:cxn>
                </a:cxnLst>
                <a:rect l="T9" t="T10" r="T11" b="T12"/>
                <a:pathLst>
                  <a:path w="2160" h="240">
                    <a:moveTo>
                      <a:pt x="0" y="0"/>
                    </a:moveTo>
                    <a:lnTo>
                      <a:pt x="0" y="240"/>
                    </a:lnTo>
                    <a:lnTo>
                      <a:pt x="2160" y="24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4" name="Freeform 68"/>
              <p:cNvSpPr/>
              <p:nvPr/>
            </p:nvSpPr>
            <p:spPr bwMode="auto">
              <a:xfrm>
                <a:off x="2565" y="1555"/>
                <a:ext cx="1707" cy="1181"/>
              </a:xfrm>
              <a:custGeom>
                <a:avLst/>
                <a:gdLst>
                  <a:gd name="T0" fmla="*/ 0 w 1707"/>
                  <a:gd name="T1" fmla="*/ 526 h 1368"/>
                  <a:gd name="T2" fmla="*/ 0 w 1707"/>
                  <a:gd name="T3" fmla="*/ 567 h 1368"/>
                  <a:gd name="T4" fmla="*/ 720 w 1707"/>
                  <a:gd name="T5" fmla="*/ 567 h 1368"/>
                  <a:gd name="T6" fmla="*/ 717 w 1707"/>
                  <a:gd name="T7" fmla="*/ 3 h 1368"/>
                  <a:gd name="T8" fmla="*/ 1707 w 1707"/>
                  <a:gd name="T9" fmla="*/ 0 h 1368"/>
                  <a:gd name="T10" fmla="*/ 1707 w 1707"/>
                  <a:gd name="T11" fmla="*/ 26 h 1368"/>
                  <a:gd name="T12" fmla="*/ 0 60000 65536"/>
                  <a:gd name="T13" fmla="*/ 0 60000 65536"/>
                  <a:gd name="T14" fmla="*/ 0 60000 65536"/>
                  <a:gd name="T15" fmla="*/ 0 60000 65536"/>
                  <a:gd name="T16" fmla="*/ 0 60000 65536"/>
                  <a:gd name="T17" fmla="*/ 0 60000 65536"/>
                  <a:gd name="T18" fmla="*/ 0 w 1707"/>
                  <a:gd name="T19" fmla="*/ 0 h 1368"/>
                  <a:gd name="T20" fmla="*/ 1707 w 1707"/>
                  <a:gd name="T21" fmla="*/ 1368 h 1368"/>
                </a:gdLst>
                <a:ahLst/>
                <a:cxnLst>
                  <a:cxn ang="T12">
                    <a:pos x="T0" y="T1"/>
                  </a:cxn>
                  <a:cxn ang="T13">
                    <a:pos x="T2" y="T3"/>
                  </a:cxn>
                  <a:cxn ang="T14">
                    <a:pos x="T4" y="T5"/>
                  </a:cxn>
                  <a:cxn ang="T15">
                    <a:pos x="T6" y="T7"/>
                  </a:cxn>
                  <a:cxn ang="T16">
                    <a:pos x="T8" y="T9"/>
                  </a:cxn>
                  <a:cxn ang="T17">
                    <a:pos x="T10" y="T11"/>
                  </a:cxn>
                </a:cxnLst>
                <a:rect l="T18" t="T19" r="T20" b="T21"/>
                <a:pathLst>
                  <a:path w="1707" h="1368">
                    <a:moveTo>
                      <a:pt x="0" y="1272"/>
                    </a:moveTo>
                    <a:lnTo>
                      <a:pt x="0" y="1368"/>
                    </a:lnTo>
                    <a:lnTo>
                      <a:pt x="720" y="1368"/>
                    </a:lnTo>
                    <a:lnTo>
                      <a:pt x="717" y="3"/>
                    </a:lnTo>
                    <a:lnTo>
                      <a:pt x="1707" y="0"/>
                    </a:lnTo>
                    <a:lnTo>
                      <a:pt x="1707" y="63"/>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5" name="Freeform 69"/>
              <p:cNvSpPr/>
              <p:nvPr/>
            </p:nvSpPr>
            <p:spPr bwMode="auto">
              <a:xfrm>
                <a:off x="3360" y="1392"/>
                <a:ext cx="1440" cy="83"/>
              </a:xfrm>
              <a:custGeom>
                <a:avLst/>
                <a:gdLst>
                  <a:gd name="T0" fmla="*/ 1440 w 1440"/>
                  <a:gd name="T1" fmla="*/ 41 h 96"/>
                  <a:gd name="T2" fmla="*/ 0 w 1440"/>
                  <a:gd name="T3" fmla="*/ 41 h 96"/>
                  <a:gd name="T4" fmla="*/ 0 w 1440"/>
                  <a:gd name="T5" fmla="*/ 0 h 96"/>
                  <a:gd name="T6" fmla="*/ 0 60000 65536"/>
                  <a:gd name="T7" fmla="*/ 0 60000 65536"/>
                  <a:gd name="T8" fmla="*/ 0 60000 65536"/>
                  <a:gd name="T9" fmla="*/ 0 w 1440"/>
                  <a:gd name="T10" fmla="*/ 0 h 96"/>
                  <a:gd name="T11" fmla="*/ 1440 w 1440"/>
                  <a:gd name="T12" fmla="*/ 96 h 96"/>
                </a:gdLst>
                <a:ahLst/>
                <a:cxnLst>
                  <a:cxn ang="T6">
                    <a:pos x="T0" y="T1"/>
                  </a:cxn>
                  <a:cxn ang="T7">
                    <a:pos x="T2" y="T3"/>
                  </a:cxn>
                  <a:cxn ang="T8">
                    <a:pos x="T4" y="T5"/>
                  </a:cxn>
                </a:cxnLst>
                <a:rect l="T9" t="T10" r="T11" b="T12"/>
                <a:pathLst>
                  <a:path w="1440" h="96">
                    <a:moveTo>
                      <a:pt x="1440" y="96"/>
                    </a:moveTo>
                    <a:lnTo>
                      <a:pt x="0" y="96"/>
                    </a:lnTo>
                    <a:lnTo>
                      <a:pt x="0" y="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6" name="Freeform 70"/>
              <p:cNvSpPr/>
              <p:nvPr/>
            </p:nvSpPr>
            <p:spPr bwMode="auto">
              <a:xfrm>
                <a:off x="3273" y="1026"/>
                <a:ext cx="3" cy="165"/>
              </a:xfrm>
              <a:custGeom>
                <a:avLst/>
                <a:gdLst>
                  <a:gd name="T0" fmla="*/ 0 w 3"/>
                  <a:gd name="T1" fmla="*/ 165 h 165"/>
                  <a:gd name="T2" fmla="*/ 3 w 3"/>
                  <a:gd name="T3" fmla="*/ 0 h 165"/>
                  <a:gd name="T4" fmla="*/ 0 60000 65536"/>
                  <a:gd name="T5" fmla="*/ 0 60000 65536"/>
                  <a:gd name="T6" fmla="*/ 0 w 3"/>
                  <a:gd name="T7" fmla="*/ 0 h 165"/>
                  <a:gd name="T8" fmla="*/ 3 w 3"/>
                  <a:gd name="T9" fmla="*/ 165 h 165"/>
                </a:gdLst>
                <a:ahLst/>
                <a:cxnLst>
                  <a:cxn ang="T4">
                    <a:pos x="T0" y="T1"/>
                  </a:cxn>
                  <a:cxn ang="T5">
                    <a:pos x="T2" y="T3"/>
                  </a:cxn>
                </a:cxnLst>
                <a:rect l="T6" t="T7" r="T8" b="T9"/>
                <a:pathLst>
                  <a:path w="3" h="165">
                    <a:moveTo>
                      <a:pt x="0" y="165"/>
                    </a:moveTo>
                    <a:lnTo>
                      <a:pt x="3"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7" name="Freeform 71"/>
              <p:cNvSpPr/>
              <p:nvPr/>
            </p:nvSpPr>
            <p:spPr bwMode="auto">
              <a:xfrm>
                <a:off x="712" y="1454"/>
                <a:ext cx="1650" cy="130"/>
              </a:xfrm>
              <a:custGeom>
                <a:avLst/>
                <a:gdLst>
                  <a:gd name="T0" fmla="*/ 5520 w 1296"/>
                  <a:gd name="T1" fmla="*/ 79 h 144"/>
                  <a:gd name="T2" fmla="*/ 5520 w 1296"/>
                  <a:gd name="T3" fmla="*/ 0 h 144"/>
                  <a:gd name="T4" fmla="*/ 0 w 1296"/>
                  <a:gd name="T5" fmla="*/ 0 h 144"/>
                  <a:gd name="T6" fmla="*/ 0 60000 65536"/>
                  <a:gd name="T7" fmla="*/ 0 60000 65536"/>
                  <a:gd name="T8" fmla="*/ 0 60000 65536"/>
                  <a:gd name="T9" fmla="*/ 0 w 1296"/>
                  <a:gd name="T10" fmla="*/ 0 h 144"/>
                  <a:gd name="T11" fmla="*/ 1296 w 1296"/>
                  <a:gd name="T12" fmla="*/ 144 h 144"/>
                </a:gdLst>
                <a:ahLst/>
                <a:cxnLst>
                  <a:cxn ang="T6">
                    <a:pos x="T0" y="T1"/>
                  </a:cxn>
                  <a:cxn ang="T7">
                    <a:pos x="T2" y="T3"/>
                  </a:cxn>
                  <a:cxn ang="T8">
                    <a:pos x="T4" y="T5"/>
                  </a:cxn>
                </a:cxnLst>
                <a:rect l="T9" t="T10" r="T11" b="T12"/>
                <a:pathLst>
                  <a:path w="1296" h="144">
                    <a:moveTo>
                      <a:pt x="1296" y="144"/>
                    </a:moveTo>
                    <a:lnTo>
                      <a:pt x="1296" y="0"/>
                    </a:lnTo>
                    <a:lnTo>
                      <a:pt x="0"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8" name="Freeform 72"/>
              <p:cNvSpPr/>
              <p:nvPr/>
            </p:nvSpPr>
            <p:spPr bwMode="auto">
              <a:xfrm>
                <a:off x="1018" y="1031"/>
                <a:ext cx="1920" cy="83"/>
              </a:xfrm>
              <a:custGeom>
                <a:avLst/>
                <a:gdLst>
                  <a:gd name="T0" fmla="*/ 1920 w 1920"/>
                  <a:gd name="T1" fmla="*/ 0 h 96"/>
                  <a:gd name="T2" fmla="*/ 1920 w 1920"/>
                  <a:gd name="T3" fmla="*/ 41 h 96"/>
                  <a:gd name="T4" fmla="*/ 0 w 1920"/>
                  <a:gd name="T5" fmla="*/ 41 h 96"/>
                  <a:gd name="T6" fmla="*/ 0 60000 65536"/>
                  <a:gd name="T7" fmla="*/ 0 60000 65536"/>
                  <a:gd name="T8" fmla="*/ 0 60000 65536"/>
                  <a:gd name="T9" fmla="*/ 0 w 1920"/>
                  <a:gd name="T10" fmla="*/ 0 h 96"/>
                  <a:gd name="T11" fmla="*/ 1920 w 1920"/>
                  <a:gd name="T12" fmla="*/ 96 h 96"/>
                </a:gdLst>
                <a:ahLst/>
                <a:cxnLst>
                  <a:cxn ang="T6">
                    <a:pos x="T0" y="T1"/>
                  </a:cxn>
                  <a:cxn ang="T7">
                    <a:pos x="T2" y="T3"/>
                  </a:cxn>
                  <a:cxn ang="T8">
                    <a:pos x="T4" y="T5"/>
                  </a:cxn>
                </a:cxnLst>
                <a:rect l="T9" t="T10" r="T11" b="T12"/>
                <a:pathLst>
                  <a:path w="1920" h="96">
                    <a:moveTo>
                      <a:pt x="1920" y="0"/>
                    </a:moveTo>
                    <a:lnTo>
                      <a:pt x="1920" y="96"/>
                    </a:lnTo>
                    <a:lnTo>
                      <a:pt x="0" y="9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59" name="Line 73"/>
              <p:cNvSpPr>
                <a:spLocks noChangeShapeType="1"/>
              </p:cNvSpPr>
              <p:nvPr/>
            </p:nvSpPr>
            <p:spPr bwMode="auto">
              <a:xfrm>
                <a:off x="3754" y="1280"/>
                <a:ext cx="14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60" name="Rectangle 74"/>
              <p:cNvSpPr>
                <a:spLocks noChangeArrowheads="1"/>
              </p:cNvSpPr>
              <p:nvPr/>
            </p:nvSpPr>
            <p:spPr bwMode="auto">
              <a:xfrm>
                <a:off x="1018" y="570"/>
                <a:ext cx="3792" cy="3654"/>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61" name="Rectangle 75"/>
              <p:cNvSpPr>
                <a:spLocks noChangeArrowheads="1"/>
              </p:cNvSpPr>
              <p:nvPr/>
            </p:nvSpPr>
            <p:spPr bwMode="auto">
              <a:xfrm>
                <a:off x="3312" y="672"/>
                <a:ext cx="48" cy="144"/>
              </a:xfrm>
              <a:prstGeom prst="rect">
                <a:avLst/>
              </a:prstGeom>
              <a:solidFill>
                <a:schemeClr val="tx1"/>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62" name="AutoShape 76"/>
              <p:cNvSpPr>
                <a:spLocks noChangeArrowheads="1"/>
              </p:cNvSpPr>
              <p:nvPr/>
            </p:nvSpPr>
            <p:spPr bwMode="auto">
              <a:xfrm>
                <a:off x="672" y="624"/>
                <a:ext cx="2686" cy="144"/>
              </a:xfrm>
              <a:prstGeom prst="leftArrow">
                <a:avLst>
                  <a:gd name="adj1" fmla="val 39417"/>
                  <a:gd name="adj2" fmla="val 164853"/>
                </a:avLst>
              </a:prstGeom>
              <a:solidFill>
                <a:schemeClr val="tx1"/>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63" name="Freeform 77"/>
              <p:cNvSpPr/>
              <p:nvPr/>
            </p:nvSpPr>
            <p:spPr bwMode="auto">
              <a:xfrm>
                <a:off x="4773" y="1470"/>
                <a:ext cx="420" cy="1"/>
              </a:xfrm>
              <a:custGeom>
                <a:avLst/>
                <a:gdLst>
                  <a:gd name="T0" fmla="*/ 420 w 420"/>
                  <a:gd name="T1" fmla="*/ 0 h 1"/>
                  <a:gd name="T2" fmla="*/ 0 w 420"/>
                  <a:gd name="T3" fmla="*/ 0 h 1"/>
                  <a:gd name="T4" fmla="*/ 0 60000 65536"/>
                  <a:gd name="T5" fmla="*/ 0 60000 65536"/>
                  <a:gd name="T6" fmla="*/ 0 w 420"/>
                  <a:gd name="T7" fmla="*/ 0 h 1"/>
                  <a:gd name="T8" fmla="*/ 420 w 420"/>
                  <a:gd name="T9" fmla="*/ 1 h 1"/>
                </a:gdLst>
                <a:ahLst/>
                <a:cxnLst>
                  <a:cxn ang="T4">
                    <a:pos x="T0" y="T1"/>
                  </a:cxn>
                  <a:cxn ang="T5">
                    <a:pos x="T2" y="T3"/>
                  </a:cxn>
                </a:cxnLst>
                <a:rect l="T6" t="T7" r="T8" b="T9"/>
                <a:pathLst>
                  <a:path w="420" h="1">
                    <a:moveTo>
                      <a:pt x="420" y="0"/>
                    </a:moveTo>
                    <a:lnTo>
                      <a:pt x="0"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4764" name="Line 78"/>
              <p:cNvSpPr>
                <a:spLocks noChangeShapeType="1"/>
              </p:cNvSpPr>
              <p:nvPr/>
            </p:nvSpPr>
            <p:spPr bwMode="auto">
              <a:xfrm flipH="1">
                <a:off x="4810" y="2192"/>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65" name="Text Box 79"/>
              <p:cNvSpPr txBox="1">
                <a:spLocks noChangeArrowheads="1"/>
              </p:cNvSpPr>
              <p:nvPr/>
            </p:nvSpPr>
            <p:spPr bwMode="auto">
              <a:xfrm>
                <a:off x="4818" y="219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中断查询</a:t>
                </a:r>
                <a:endParaRPr lang="zh-CN" altLang="en-US">
                  <a:latin typeface="Times New Roman" panose="02020603050405020304" pitchFamily="18" charset="0"/>
                </a:endParaRPr>
              </a:p>
            </p:txBody>
          </p:sp>
          <p:sp>
            <p:nvSpPr>
              <p:cNvPr id="114766" name="Text Box 80"/>
              <p:cNvSpPr txBox="1">
                <a:spLocks noChangeArrowheads="1"/>
              </p:cNvSpPr>
              <p:nvPr/>
            </p:nvSpPr>
            <p:spPr bwMode="auto">
              <a:xfrm>
                <a:off x="4818" y="1488"/>
                <a:ext cx="8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来自高一级</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的排队器</a:t>
                </a:r>
                <a:endParaRPr lang="zh-CN" altLang="en-US">
                  <a:latin typeface="Times New Roman" panose="02020603050405020304" pitchFamily="18" charset="0"/>
                </a:endParaRPr>
              </a:p>
            </p:txBody>
          </p:sp>
          <p:sp>
            <p:nvSpPr>
              <p:cNvPr id="114767" name="Text Box 81"/>
              <p:cNvSpPr txBox="1">
                <a:spLocks noChangeArrowheads="1"/>
              </p:cNvSpPr>
              <p:nvPr/>
            </p:nvSpPr>
            <p:spPr bwMode="auto">
              <a:xfrm>
                <a:off x="4818" y="89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至低一级</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的排队器</a:t>
                </a:r>
                <a:endParaRPr lang="zh-CN" altLang="en-US">
                  <a:latin typeface="Times New Roman" panose="02020603050405020304" pitchFamily="18" charset="0"/>
                </a:endParaRPr>
              </a:p>
            </p:txBody>
          </p:sp>
          <p:sp>
            <p:nvSpPr>
              <p:cNvPr id="114768" name="Text Box 82"/>
              <p:cNvSpPr txBox="1">
                <a:spLocks noChangeArrowheads="1"/>
              </p:cNvSpPr>
              <p:nvPr/>
            </p:nvSpPr>
            <p:spPr bwMode="auto">
              <a:xfrm>
                <a:off x="0" y="57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向量地址</a:t>
                </a:r>
                <a:endParaRPr lang="zh-CN" altLang="en-US">
                  <a:latin typeface="Times New Roman" panose="02020603050405020304" pitchFamily="18" charset="0"/>
                </a:endParaRPr>
              </a:p>
            </p:txBody>
          </p:sp>
          <p:sp>
            <p:nvSpPr>
              <p:cNvPr id="114769" name="Line 83"/>
              <p:cNvSpPr>
                <a:spLocks noChangeShapeType="1"/>
              </p:cNvSpPr>
              <p:nvPr/>
            </p:nvSpPr>
            <p:spPr bwMode="auto">
              <a:xfrm>
                <a:off x="682" y="1114"/>
                <a:ext cx="336"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4770" name="Text Box 84"/>
              <p:cNvSpPr txBox="1">
                <a:spLocks noChangeArrowheads="1"/>
              </p:cNvSpPr>
              <p:nvPr/>
            </p:nvSpPr>
            <p:spPr bwMode="auto">
              <a:xfrm>
                <a:off x="0" y="91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中断响应</a:t>
                </a:r>
                <a:endParaRPr lang="zh-CN" altLang="en-US">
                  <a:latin typeface="Times New Roman" panose="02020603050405020304" pitchFamily="18" charset="0"/>
                </a:endParaRPr>
              </a:p>
              <a:p>
                <a:pPr eaLnBrk="1" hangingPunct="1"/>
                <a:r>
                  <a:rPr lang="en-US" altLang="zh-CN">
                    <a:latin typeface="Times New Roman" panose="02020603050405020304" pitchFamily="18" charset="0"/>
                  </a:rPr>
                  <a:t>   INTA</a:t>
                </a:r>
                <a:endParaRPr lang="en-US" altLang="zh-CN">
                  <a:latin typeface="Times New Roman" panose="02020603050405020304" pitchFamily="18" charset="0"/>
                </a:endParaRPr>
              </a:p>
            </p:txBody>
          </p:sp>
          <p:sp>
            <p:nvSpPr>
              <p:cNvPr id="114771" name="Text Box 85"/>
              <p:cNvSpPr txBox="1">
                <a:spLocks noChangeArrowheads="1"/>
              </p:cNvSpPr>
              <p:nvPr/>
            </p:nvSpPr>
            <p:spPr bwMode="auto">
              <a:xfrm>
                <a:off x="0" y="134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中断请求</a:t>
                </a:r>
                <a:endParaRPr lang="zh-CN" altLang="en-US">
                  <a:latin typeface="Times New Roman" panose="02020603050405020304" pitchFamily="18" charset="0"/>
                </a:endParaRPr>
              </a:p>
            </p:txBody>
          </p:sp>
          <p:sp>
            <p:nvSpPr>
              <p:cNvPr id="114772" name="Rectangle 86"/>
              <p:cNvSpPr>
                <a:spLocks noChangeArrowheads="1"/>
              </p:cNvSpPr>
              <p:nvPr/>
            </p:nvSpPr>
            <p:spPr bwMode="auto">
              <a:xfrm>
                <a:off x="1066" y="2814"/>
                <a:ext cx="864" cy="788"/>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773" name="Text Box 87"/>
              <p:cNvSpPr txBox="1">
                <a:spLocks noChangeArrowheads="1"/>
              </p:cNvSpPr>
              <p:nvPr/>
            </p:nvSpPr>
            <p:spPr bwMode="auto">
              <a:xfrm>
                <a:off x="1113" y="283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命令译码</a:t>
                </a:r>
                <a:endParaRPr lang="zh-CN" altLang="en-US" sz="2000">
                  <a:solidFill>
                    <a:srgbClr val="C00000"/>
                  </a:solidFill>
                  <a:latin typeface="Times New Roman" panose="02020603050405020304" pitchFamily="18" charset="0"/>
                </a:endParaRPr>
              </a:p>
            </p:txBody>
          </p:sp>
        </p:grpSp>
      </p:grpSp>
      <p:sp>
        <p:nvSpPr>
          <p:cNvPr id="114691" name="矩形 46"/>
          <p:cNvSpPr>
            <a:spLocks noChangeArrowheads="1"/>
          </p:cNvSpPr>
          <p:nvPr/>
        </p:nvSpPr>
        <p:spPr bwMode="auto">
          <a:xfrm>
            <a:off x="8123238" y="44450"/>
            <a:ext cx="985837"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5.5.3</a:t>
            </a:r>
            <a:endParaRPr lang="zh-CN" altLang="en-US" sz="2800">
              <a:solidFill>
                <a:srgbClr val="C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116013" y="434975"/>
            <a:ext cx="7696200" cy="762000"/>
          </a:xfrm>
        </p:spPr>
        <p:txBody>
          <a:bodyPr/>
          <a:lstStyle/>
          <a:p>
            <a:pPr eaLnBrk="1" hangingPunct="1"/>
            <a:r>
              <a:rPr kumimoji="1" lang="en-US" altLang="zh-CN"/>
              <a:t>5.5.4  I</a:t>
            </a:r>
            <a:r>
              <a:rPr kumimoji="1" lang="zh-CN" altLang="en-US"/>
              <a:t>／</a:t>
            </a:r>
            <a:r>
              <a:rPr kumimoji="1" lang="en-US" altLang="zh-CN"/>
              <a:t>O</a:t>
            </a:r>
            <a:r>
              <a:rPr kumimoji="1" lang="zh-CN" altLang="en-US"/>
              <a:t>中断处理过程</a:t>
            </a:r>
            <a:endParaRPr kumimoji="1" lang="zh-CN" altLang="en-US"/>
          </a:p>
        </p:txBody>
      </p:sp>
      <p:sp>
        <p:nvSpPr>
          <p:cNvPr id="114691" name="Rectangle 3"/>
          <p:cNvSpPr>
            <a:spLocks noGrp="1" noChangeArrowheads="1"/>
          </p:cNvSpPr>
          <p:nvPr>
            <p:ph type="body" idx="1"/>
          </p:nvPr>
        </p:nvSpPr>
        <p:spPr>
          <a:xfrm>
            <a:off x="900113" y="1412875"/>
            <a:ext cx="7488237" cy="4679950"/>
          </a:xfrm>
          <a:solidFill>
            <a:schemeClr val="bg1"/>
          </a:solidFill>
          <a:ln>
            <a:solidFill>
              <a:srgbClr val="2709BB"/>
            </a:solidFill>
            <a:miter lim="800000"/>
          </a:ln>
        </p:spPr>
        <p:txBody>
          <a:bodyPr/>
          <a:lstStyle/>
          <a:p>
            <a:pPr eaLnBrk="1" hangingPunct="1"/>
            <a:r>
              <a:rPr kumimoji="1" lang="en-US" altLang="zh-CN">
                <a:solidFill>
                  <a:srgbClr val="C00000"/>
                </a:solidFill>
              </a:rPr>
              <a:t>CPU</a:t>
            </a:r>
            <a:r>
              <a:rPr kumimoji="1" lang="zh-CN" altLang="en-US">
                <a:solidFill>
                  <a:srgbClr val="C00000"/>
                </a:solidFill>
              </a:rPr>
              <a:t>响应</a:t>
            </a:r>
            <a:r>
              <a:rPr kumimoji="1" lang="en-US" altLang="zh-CN">
                <a:solidFill>
                  <a:srgbClr val="C00000"/>
                </a:solidFill>
              </a:rPr>
              <a:t>I</a:t>
            </a:r>
            <a:r>
              <a:rPr kumimoji="1" lang="zh-CN" altLang="en-US">
                <a:solidFill>
                  <a:srgbClr val="C00000"/>
                </a:solidFill>
              </a:rPr>
              <a:t>／</a:t>
            </a:r>
            <a:r>
              <a:rPr kumimoji="1" lang="en-US" altLang="zh-CN">
                <a:solidFill>
                  <a:srgbClr val="C00000"/>
                </a:solidFill>
              </a:rPr>
              <a:t>O</a:t>
            </a:r>
            <a:r>
              <a:rPr kumimoji="1" lang="zh-CN" altLang="en-US">
                <a:solidFill>
                  <a:srgbClr val="C00000"/>
                </a:solidFill>
              </a:rPr>
              <a:t>提出中断请求的条件是必须满足</a:t>
            </a:r>
            <a:r>
              <a:rPr kumimoji="1" lang="en-US" altLang="zh-CN">
                <a:solidFill>
                  <a:srgbClr val="C00000"/>
                </a:solidFill>
              </a:rPr>
              <a:t>CPU</a:t>
            </a:r>
            <a:r>
              <a:rPr kumimoji="1" lang="zh-CN" altLang="en-US">
                <a:solidFill>
                  <a:srgbClr val="C00000"/>
                </a:solidFill>
              </a:rPr>
              <a:t>中的允许中断触发器</a:t>
            </a:r>
            <a:r>
              <a:rPr kumimoji="1" lang="en-US" altLang="zh-CN">
                <a:solidFill>
                  <a:srgbClr val="C00000"/>
                </a:solidFill>
              </a:rPr>
              <a:t>EINT</a:t>
            </a:r>
            <a:r>
              <a:rPr kumimoji="1" lang="zh-CN" altLang="en-US">
                <a:solidFill>
                  <a:srgbClr val="C00000"/>
                </a:solidFill>
              </a:rPr>
              <a:t>为“</a:t>
            </a:r>
            <a:r>
              <a:rPr kumimoji="1" lang="en-US" altLang="zh-CN">
                <a:solidFill>
                  <a:srgbClr val="C00000"/>
                </a:solidFill>
              </a:rPr>
              <a:t>1”</a:t>
            </a:r>
            <a:r>
              <a:rPr kumimoji="1" lang="zh-CN" altLang="en-US">
                <a:solidFill>
                  <a:srgbClr val="C00000"/>
                </a:solidFill>
              </a:rPr>
              <a:t>。该触发器可用开中断指令置位（称作开中断）；也可用关中断指令或硬件自动使其复位（称作关中断）。</a:t>
            </a:r>
            <a:endParaRPr kumimoji="1" lang="zh-CN" altLang="en-US">
              <a:solidFill>
                <a:srgbClr val="C00000"/>
              </a:solidFill>
            </a:endParaRPr>
          </a:p>
          <a:p>
            <a:pPr eaLnBrk="1" hangingPunct="1"/>
            <a:r>
              <a:rPr kumimoji="1" lang="en-US" altLang="zh-CN">
                <a:solidFill>
                  <a:srgbClr val="C00000"/>
                </a:solidFill>
              </a:rPr>
              <a:t>CPU</a:t>
            </a:r>
            <a:r>
              <a:rPr kumimoji="1" lang="zh-CN" altLang="en-US">
                <a:solidFill>
                  <a:srgbClr val="C00000"/>
                </a:solidFill>
              </a:rPr>
              <a:t>响应中断的时间一定是在每条指令执行阶段的结束时刻。</a:t>
            </a:r>
            <a:r>
              <a:rPr kumimoji="1" lang="zh-CN" altLang="en-US"/>
              <a:t>对于前面的接口电路：</a:t>
            </a:r>
            <a:endParaRPr kumimoji="1" lang="en-US" altLang="zh-CN"/>
          </a:p>
          <a:p>
            <a:pPr lvl="1" eaLnBrk="1" hangingPunct="1"/>
            <a:r>
              <a:rPr lang="zh-CN" altLang="en-US"/>
              <a:t>当 </a:t>
            </a:r>
            <a:r>
              <a:rPr lang="en-US" altLang="zh-CN"/>
              <a:t>D = 1</a:t>
            </a:r>
            <a:r>
              <a:rPr lang="zh-CN" altLang="en-US"/>
              <a:t>且 </a:t>
            </a:r>
            <a:r>
              <a:rPr lang="en-US" altLang="zh-CN"/>
              <a:t>MASK = 0 </a:t>
            </a:r>
            <a:r>
              <a:rPr lang="zh-CN" altLang="en-US"/>
              <a:t>时</a:t>
            </a:r>
            <a:endParaRPr lang="zh-CN" altLang="en-US"/>
          </a:p>
          <a:p>
            <a:pPr lvl="1" eaLnBrk="1" hangingPunct="1"/>
            <a:r>
              <a:rPr lang="zh-CN" altLang="en-US"/>
              <a:t>在每条指令执行阶段的结束前</a:t>
            </a:r>
            <a:r>
              <a:rPr lang="en-US" altLang="zh-CN"/>
              <a:t>CPU </a:t>
            </a:r>
            <a:r>
              <a:rPr lang="zh-CN" altLang="en-US"/>
              <a:t>发 中断查询信号（将 </a:t>
            </a:r>
            <a:r>
              <a:rPr lang="en-US" altLang="zh-CN"/>
              <a:t>INTR </a:t>
            </a:r>
            <a:r>
              <a:rPr lang="zh-CN" altLang="en-US"/>
              <a:t>置“1”）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bg/>
                                          </p:spTgt>
                                        </p:tgtEl>
                                        <p:attrNameLst>
                                          <p:attrName>style.visibility</p:attrName>
                                        </p:attrNameLst>
                                      </p:cBhvr>
                                      <p:to>
                                        <p:strVal val="visible"/>
                                      </p:to>
                                    </p:set>
                                    <p:animEffect transition="in" filter="blinds(horizontal)">
                                      <p:cBhvr>
                                        <p:cTn id="7" dur="500"/>
                                        <p:tgtEl>
                                          <p:spTgt spid="1146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10" dur="500"/>
                                        <p:tgtEl>
                                          <p:spTgt spid="1146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5" dur="500"/>
                                        <p:tgtEl>
                                          <p:spTgt spid="11469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20" dur="500"/>
                                        <p:tgtEl>
                                          <p:spTgt spid="11469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25" dur="500"/>
                                        <p:tgtEl>
                                          <p:spTgt spid="114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3"/>
          <p:cNvSpPr>
            <a:spLocks noChangeArrowheads="1"/>
          </p:cNvSpPr>
          <p:nvPr/>
        </p:nvSpPr>
        <p:spPr bwMode="auto">
          <a:xfrm>
            <a:off x="855663" y="5943600"/>
            <a:ext cx="2743200" cy="304800"/>
          </a:xfrm>
          <a:prstGeom prst="leftArrow">
            <a:avLst>
              <a:gd name="adj1" fmla="val 58333"/>
              <a:gd name="adj2" fmla="val 135958"/>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739" name="Group 4"/>
          <p:cNvGrpSpPr/>
          <p:nvPr/>
        </p:nvGrpSpPr>
        <p:grpSpPr bwMode="auto">
          <a:xfrm>
            <a:off x="0" y="228600"/>
            <a:ext cx="9207500" cy="6096000"/>
            <a:chOff x="0" y="384"/>
            <a:chExt cx="5800" cy="3840"/>
          </a:xfrm>
        </p:grpSpPr>
        <p:sp>
          <p:nvSpPr>
            <p:cNvPr id="116824" name="Freeform 5"/>
            <p:cNvSpPr/>
            <p:nvPr/>
          </p:nvSpPr>
          <p:spPr bwMode="auto">
            <a:xfrm>
              <a:off x="3799" y="2724"/>
              <a:ext cx="1491" cy="119"/>
            </a:xfrm>
            <a:custGeom>
              <a:avLst/>
              <a:gdLst>
                <a:gd name="T0" fmla="*/ 0 w 1730"/>
                <a:gd name="T1" fmla="*/ 39 h 139"/>
                <a:gd name="T2" fmla="*/ 2 w 1730"/>
                <a:gd name="T3" fmla="*/ 0 h 139"/>
                <a:gd name="T4" fmla="*/ 526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25" name="Rectangle 6"/>
            <p:cNvSpPr>
              <a:spLocks noChangeArrowheads="1"/>
            </p:cNvSpPr>
            <p:nvPr/>
          </p:nvSpPr>
          <p:spPr bwMode="auto">
            <a:xfrm>
              <a:off x="2266" y="3637"/>
              <a:ext cx="2016" cy="20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设备选择电路</a:t>
              </a:r>
              <a:endParaRPr kumimoji="1" lang="zh-CN" altLang="en-US" sz="2000">
                <a:latin typeface="Times New Roman" panose="02020603050405020304" pitchFamily="18" charset="0"/>
              </a:endParaRPr>
            </a:p>
          </p:txBody>
        </p:sp>
        <p:sp>
          <p:nvSpPr>
            <p:cNvPr id="116826" name="Rectangle 7"/>
            <p:cNvSpPr>
              <a:spLocks noChangeArrowheads="1"/>
            </p:cNvSpPr>
            <p:nvPr/>
          </p:nvSpPr>
          <p:spPr bwMode="auto">
            <a:xfrm>
              <a:off x="2266" y="3975"/>
              <a:ext cx="2016" cy="20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DBR</a:t>
              </a:r>
              <a:endParaRPr kumimoji="1" lang="en-US" altLang="zh-CN" sz="2000">
                <a:latin typeface="Times New Roman" panose="02020603050405020304" pitchFamily="18" charset="0"/>
              </a:endParaRPr>
            </a:p>
          </p:txBody>
        </p:sp>
        <p:sp>
          <p:nvSpPr>
            <p:cNvPr id="116827" name="Rectangle 8"/>
            <p:cNvSpPr>
              <a:spLocks noChangeArrowheads="1"/>
            </p:cNvSpPr>
            <p:nvPr/>
          </p:nvSpPr>
          <p:spPr bwMode="auto">
            <a:xfrm>
              <a:off x="2266" y="2839"/>
              <a:ext cx="576" cy="32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28" name="Text Box 9"/>
            <p:cNvSpPr txBox="1">
              <a:spLocks noChangeArrowheads="1"/>
            </p:cNvSpPr>
            <p:nvPr/>
          </p:nvSpPr>
          <p:spPr bwMode="auto">
            <a:xfrm>
              <a:off x="2420" y="2880"/>
              <a:ext cx="27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D</a:t>
              </a:r>
              <a:endParaRPr kumimoji="1" lang="en-US" altLang="zh-CN" sz="2000">
                <a:latin typeface="Times New Roman" panose="02020603050405020304" pitchFamily="18" charset="0"/>
              </a:endParaRPr>
            </a:p>
          </p:txBody>
        </p:sp>
        <p:sp>
          <p:nvSpPr>
            <p:cNvPr id="116829" name="Text Box 10"/>
            <p:cNvSpPr txBox="1">
              <a:spLocks noChangeArrowheads="1"/>
            </p:cNvSpPr>
            <p:nvPr/>
          </p:nvSpPr>
          <p:spPr bwMode="auto">
            <a:xfrm>
              <a:off x="2266" y="280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Q</a:t>
              </a:r>
              <a:endParaRPr kumimoji="1" lang="en-US" altLang="zh-CN" sz="1600">
                <a:latin typeface="Times New Roman" panose="02020603050405020304" pitchFamily="18" charset="0"/>
              </a:endParaRPr>
            </a:p>
          </p:txBody>
        </p:sp>
        <p:sp>
          <p:nvSpPr>
            <p:cNvPr id="116830" name="Oval 11"/>
            <p:cNvSpPr>
              <a:spLocks noChangeArrowheads="1"/>
            </p:cNvSpPr>
            <p:nvPr/>
          </p:nvSpPr>
          <p:spPr bwMode="auto">
            <a:xfrm>
              <a:off x="2842"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31" name="Oval 12"/>
            <p:cNvSpPr>
              <a:spLocks noChangeArrowheads="1"/>
            </p:cNvSpPr>
            <p:nvPr/>
          </p:nvSpPr>
          <p:spPr bwMode="auto">
            <a:xfrm>
              <a:off x="3647"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32" name="Freeform 13"/>
            <p:cNvSpPr/>
            <p:nvPr/>
          </p:nvSpPr>
          <p:spPr bwMode="auto">
            <a:xfrm>
              <a:off x="2887" y="2955"/>
              <a:ext cx="759" cy="1"/>
            </a:xfrm>
            <a:custGeom>
              <a:avLst/>
              <a:gdLst>
                <a:gd name="T0" fmla="*/ 0 w 759"/>
                <a:gd name="T1" fmla="*/ 0 h 1"/>
                <a:gd name="T2" fmla="*/ 759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33" name="Freeform 14"/>
            <p:cNvSpPr/>
            <p:nvPr/>
          </p:nvSpPr>
          <p:spPr bwMode="auto">
            <a:xfrm>
              <a:off x="1786" y="2955"/>
              <a:ext cx="1488" cy="308"/>
            </a:xfrm>
            <a:custGeom>
              <a:avLst/>
              <a:gdLst>
                <a:gd name="T0" fmla="*/ 1488 w 1488"/>
                <a:gd name="T1" fmla="*/ 0 h 357"/>
                <a:gd name="T2" fmla="*/ 1488 w 1488"/>
                <a:gd name="T3" fmla="*/ 110 h 357"/>
                <a:gd name="T4" fmla="*/ 0 w 1488"/>
                <a:gd name="T5" fmla="*/ 110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28575"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34" name="Rectangle 15"/>
            <p:cNvSpPr>
              <a:spLocks noChangeArrowheads="1"/>
            </p:cNvSpPr>
            <p:nvPr/>
          </p:nvSpPr>
          <p:spPr bwMode="auto">
            <a:xfrm>
              <a:off x="1489" y="3098"/>
              <a:ext cx="240" cy="331"/>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35" name="Text Box 16"/>
            <p:cNvSpPr txBox="1">
              <a:spLocks noChangeArrowheads="1"/>
            </p:cNvSpPr>
            <p:nvPr/>
          </p:nvSpPr>
          <p:spPr bwMode="auto">
            <a:xfrm>
              <a:off x="1489" y="3120"/>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&amp;</a:t>
              </a:r>
              <a:endParaRPr kumimoji="1" lang="en-US" altLang="zh-CN" sz="2000">
                <a:latin typeface="Times New Roman" panose="02020603050405020304" pitchFamily="18" charset="0"/>
              </a:endParaRPr>
            </a:p>
          </p:txBody>
        </p:sp>
        <p:sp>
          <p:nvSpPr>
            <p:cNvPr id="116836" name="Oval 17"/>
            <p:cNvSpPr>
              <a:spLocks noChangeArrowheads="1"/>
            </p:cNvSpPr>
            <p:nvPr/>
          </p:nvSpPr>
          <p:spPr bwMode="auto">
            <a:xfrm>
              <a:off x="2205"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37" name="Freeform 18"/>
            <p:cNvSpPr/>
            <p:nvPr/>
          </p:nvSpPr>
          <p:spPr bwMode="auto">
            <a:xfrm>
              <a:off x="2064" y="2957"/>
              <a:ext cx="2784" cy="396"/>
            </a:xfrm>
            <a:custGeom>
              <a:avLst/>
              <a:gdLst>
                <a:gd name="T0" fmla="*/ 144 w 2784"/>
                <a:gd name="T1" fmla="*/ 1 h 396"/>
                <a:gd name="T2" fmla="*/ 0 w 2784"/>
                <a:gd name="T3" fmla="*/ 0 h 396"/>
                <a:gd name="T4" fmla="*/ 0 w 2784"/>
                <a:gd name="T5" fmla="*/ 396 h 396"/>
                <a:gd name="T6" fmla="*/ 2784 w 2784"/>
                <a:gd name="T7" fmla="*/ 396 h 396"/>
                <a:gd name="T8" fmla="*/ 0 60000 65536"/>
                <a:gd name="T9" fmla="*/ 0 60000 65536"/>
                <a:gd name="T10" fmla="*/ 0 60000 65536"/>
                <a:gd name="T11" fmla="*/ 0 60000 65536"/>
                <a:gd name="T12" fmla="*/ 0 w 2784"/>
                <a:gd name="T13" fmla="*/ 0 h 396"/>
                <a:gd name="T14" fmla="*/ 2784 w 2784"/>
                <a:gd name="T15" fmla="*/ 396 h 396"/>
              </a:gdLst>
              <a:ahLst/>
              <a:cxnLst>
                <a:cxn ang="T8">
                  <a:pos x="T0" y="T1"/>
                </a:cxn>
                <a:cxn ang="T9">
                  <a:pos x="T2" y="T3"/>
                </a:cxn>
                <a:cxn ang="T10">
                  <a:pos x="T4" y="T5"/>
                </a:cxn>
                <a:cxn ang="T11">
                  <a:pos x="T6" y="T7"/>
                </a:cxn>
              </a:cxnLst>
              <a:rect l="T12" t="T13" r="T14" b="T15"/>
              <a:pathLst>
                <a:path w="2784" h="396">
                  <a:moveTo>
                    <a:pt x="144" y="1"/>
                  </a:moveTo>
                  <a:lnTo>
                    <a:pt x="0" y="0"/>
                  </a:lnTo>
                  <a:lnTo>
                    <a:pt x="0" y="396"/>
                  </a:lnTo>
                  <a:lnTo>
                    <a:pt x="2784" y="39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38" name="Oval 19"/>
            <p:cNvSpPr>
              <a:spLocks noChangeArrowheads="1"/>
            </p:cNvSpPr>
            <p:nvPr/>
          </p:nvSpPr>
          <p:spPr bwMode="auto">
            <a:xfrm>
              <a:off x="4282" y="293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39" name="Freeform 20"/>
            <p:cNvSpPr/>
            <p:nvPr/>
          </p:nvSpPr>
          <p:spPr bwMode="auto">
            <a:xfrm>
              <a:off x="4336" y="2955"/>
              <a:ext cx="282" cy="391"/>
            </a:xfrm>
            <a:custGeom>
              <a:avLst/>
              <a:gdLst>
                <a:gd name="T0" fmla="*/ 282 w 282"/>
                <a:gd name="T1" fmla="*/ 139 h 453"/>
                <a:gd name="T2" fmla="*/ 27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28575" cmpd="sng">
              <a:solidFill>
                <a:schemeClr val="tx1"/>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40" name="Oval 21"/>
            <p:cNvSpPr>
              <a:spLocks noChangeArrowheads="1"/>
            </p:cNvSpPr>
            <p:nvPr/>
          </p:nvSpPr>
          <p:spPr bwMode="auto">
            <a:xfrm>
              <a:off x="1738" y="3241"/>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41" name="Freeform 22"/>
            <p:cNvSpPr/>
            <p:nvPr/>
          </p:nvSpPr>
          <p:spPr bwMode="auto">
            <a:xfrm>
              <a:off x="1258" y="3346"/>
              <a:ext cx="1392" cy="291"/>
            </a:xfrm>
            <a:custGeom>
              <a:avLst/>
              <a:gdLst>
                <a:gd name="T0" fmla="*/ 240 w 1392"/>
                <a:gd name="T1" fmla="*/ 0 h 336"/>
                <a:gd name="T2" fmla="*/ 0 w 1392"/>
                <a:gd name="T3" fmla="*/ 0 h 336"/>
                <a:gd name="T4" fmla="*/ 0 w 1392"/>
                <a:gd name="T5" fmla="*/ 75 h 336"/>
                <a:gd name="T6" fmla="*/ 1392 w 1392"/>
                <a:gd name="T7" fmla="*/ 75 h 336"/>
                <a:gd name="T8" fmla="*/ 1392 w 1392"/>
                <a:gd name="T9" fmla="*/ 107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42" name="Line 23"/>
            <p:cNvSpPr>
              <a:spLocks noChangeShapeType="1"/>
            </p:cNvSpPr>
            <p:nvPr/>
          </p:nvSpPr>
          <p:spPr bwMode="auto">
            <a:xfrm>
              <a:off x="826" y="3180"/>
              <a:ext cx="67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6843" name="Line 24"/>
            <p:cNvSpPr>
              <a:spLocks noChangeShapeType="1"/>
            </p:cNvSpPr>
            <p:nvPr/>
          </p:nvSpPr>
          <p:spPr bwMode="auto">
            <a:xfrm>
              <a:off x="634" y="3180"/>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44" name="AutoShape 25"/>
            <p:cNvSpPr>
              <a:spLocks noChangeArrowheads="1"/>
            </p:cNvSpPr>
            <p:nvPr/>
          </p:nvSpPr>
          <p:spPr bwMode="auto">
            <a:xfrm>
              <a:off x="623" y="3637"/>
              <a:ext cx="1632" cy="165"/>
            </a:xfrm>
            <a:prstGeom prst="rightArrow">
              <a:avLst>
                <a:gd name="adj1" fmla="val 50000"/>
                <a:gd name="adj2" fmla="val 164253"/>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45" name="AutoShape 26"/>
            <p:cNvSpPr>
              <a:spLocks noChangeArrowheads="1"/>
            </p:cNvSpPr>
            <p:nvPr/>
          </p:nvSpPr>
          <p:spPr bwMode="auto">
            <a:xfrm>
              <a:off x="4293" y="3975"/>
              <a:ext cx="1008" cy="208"/>
            </a:xfrm>
            <a:prstGeom prst="leftArrow">
              <a:avLst>
                <a:gd name="adj1" fmla="val 50000"/>
                <a:gd name="adj2" fmla="val 88465"/>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46" name="Text Box 27"/>
            <p:cNvSpPr txBox="1">
              <a:spLocks noChangeArrowheads="1"/>
            </p:cNvSpPr>
            <p:nvPr/>
          </p:nvSpPr>
          <p:spPr bwMode="auto">
            <a:xfrm>
              <a:off x="0" y="3945"/>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数据线</a:t>
              </a:r>
              <a:endParaRPr kumimoji="1" lang="zh-CN" altLang="en-US">
                <a:latin typeface="Times New Roman" panose="02020603050405020304" pitchFamily="18" charset="0"/>
              </a:endParaRPr>
            </a:p>
          </p:txBody>
        </p:sp>
        <p:sp>
          <p:nvSpPr>
            <p:cNvPr id="116847" name="Text Box 28"/>
            <p:cNvSpPr txBox="1">
              <a:spLocks noChangeArrowheads="1"/>
            </p:cNvSpPr>
            <p:nvPr/>
          </p:nvSpPr>
          <p:spPr bwMode="auto">
            <a:xfrm>
              <a:off x="0" y="302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启动命令</a:t>
              </a:r>
              <a:endParaRPr kumimoji="1" lang="zh-CN" altLang="en-US">
                <a:latin typeface="Times New Roman" panose="02020603050405020304" pitchFamily="18" charset="0"/>
              </a:endParaRPr>
            </a:p>
          </p:txBody>
        </p:sp>
        <p:sp>
          <p:nvSpPr>
            <p:cNvPr id="116848" name="Text Box 29"/>
            <p:cNvSpPr txBox="1">
              <a:spLocks noChangeArrowheads="1"/>
            </p:cNvSpPr>
            <p:nvPr/>
          </p:nvSpPr>
          <p:spPr bwMode="auto">
            <a:xfrm>
              <a:off x="0" y="3609"/>
              <a:ext cx="5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地址线</a:t>
              </a:r>
              <a:endParaRPr kumimoji="1" lang="zh-CN" altLang="en-US">
                <a:latin typeface="Times New Roman" panose="02020603050405020304" pitchFamily="18" charset="0"/>
              </a:endParaRPr>
            </a:p>
          </p:txBody>
        </p:sp>
        <p:sp>
          <p:nvSpPr>
            <p:cNvPr id="116849" name="Text Box 30"/>
            <p:cNvSpPr txBox="1">
              <a:spLocks noChangeArrowheads="1"/>
            </p:cNvSpPr>
            <p:nvPr/>
          </p:nvSpPr>
          <p:spPr bwMode="auto">
            <a:xfrm>
              <a:off x="2640" y="3408"/>
              <a:ext cx="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SEL</a:t>
              </a:r>
              <a:endParaRPr kumimoji="1" lang="en-US" altLang="zh-CN" sz="2000">
                <a:latin typeface="Times New Roman" panose="02020603050405020304" pitchFamily="18" charset="0"/>
              </a:endParaRPr>
            </a:p>
          </p:txBody>
        </p:sp>
        <p:sp>
          <p:nvSpPr>
            <p:cNvPr id="116850" name="Line 31"/>
            <p:cNvSpPr>
              <a:spLocks noChangeShapeType="1"/>
            </p:cNvSpPr>
            <p:nvPr/>
          </p:nvSpPr>
          <p:spPr bwMode="auto">
            <a:xfrm flipH="1" flipV="1">
              <a:off x="4810" y="3346"/>
              <a:ext cx="432" cy="7"/>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51" name="Text Box 32"/>
            <p:cNvSpPr txBox="1">
              <a:spLocks noChangeArrowheads="1"/>
            </p:cNvSpPr>
            <p:nvPr/>
          </p:nvSpPr>
          <p:spPr bwMode="auto">
            <a:xfrm>
              <a:off x="5040" y="3792"/>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输入数据</a:t>
              </a:r>
              <a:endParaRPr kumimoji="1" lang="zh-CN" altLang="en-US">
                <a:latin typeface="Times New Roman" panose="02020603050405020304" pitchFamily="18" charset="0"/>
              </a:endParaRPr>
            </a:p>
          </p:txBody>
        </p:sp>
        <p:sp>
          <p:nvSpPr>
            <p:cNvPr id="116852" name="Text Box 33"/>
            <p:cNvSpPr txBox="1">
              <a:spLocks noChangeArrowheads="1"/>
            </p:cNvSpPr>
            <p:nvPr/>
          </p:nvSpPr>
          <p:spPr bwMode="auto">
            <a:xfrm>
              <a:off x="4818" y="2747"/>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启动设备</a:t>
              </a:r>
              <a:endParaRPr kumimoji="1" lang="zh-CN" altLang="en-US">
                <a:latin typeface="Times New Roman" panose="02020603050405020304" pitchFamily="18" charset="0"/>
              </a:endParaRPr>
            </a:p>
          </p:txBody>
        </p:sp>
        <p:sp>
          <p:nvSpPr>
            <p:cNvPr id="116853" name="Text Box 34"/>
            <p:cNvSpPr txBox="1">
              <a:spLocks noChangeArrowheads="1"/>
            </p:cNvSpPr>
            <p:nvPr/>
          </p:nvSpPr>
          <p:spPr bwMode="auto">
            <a:xfrm>
              <a:off x="4818" y="3388"/>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设备工作</a:t>
              </a:r>
              <a:endParaRPr kumimoji="1" lang="zh-CN" altLang="en-US">
                <a:latin typeface="Times New Roman" panose="02020603050405020304" pitchFamily="18" charset="0"/>
              </a:endParaRPr>
            </a:p>
            <a:p>
              <a:pPr eaLnBrk="1" hangingPunct="1"/>
              <a:r>
                <a:rPr kumimoji="1" lang="zh-CN" altLang="en-US">
                  <a:latin typeface="Times New Roman" panose="02020603050405020304" pitchFamily="18" charset="0"/>
                </a:rPr>
                <a:t>   结束</a:t>
              </a:r>
              <a:endParaRPr kumimoji="1" lang="zh-CN" altLang="en-US">
                <a:latin typeface="Times New Roman" panose="02020603050405020304" pitchFamily="18" charset="0"/>
              </a:endParaRPr>
            </a:p>
          </p:txBody>
        </p:sp>
        <p:sp>
          <p:nvSpPr>
            <p:cNvPr id="116854" name="Text Box 35"/>
            <p:cNvSpPr txBox="1">
              <a:spLocks noChangeArrowheads="1"/>
            </p:cNvSpPr>
            <p:nvPr/>
          </p:nvSpPr>
          <p:spPr bwMode="auto">
            <a:xfrm>
              <a:off x="2356" y="2457"/>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&amp;</a:t>
              </a:r>
              <a:endParaRPr kumimoji="1" lang="en-US" altLang="zh-CN">
                <a:latin typeface="Times New Roman" panose="02020603050405020304" pitchFamily="18" charset="0"/>
              </a:endParaRPr>
            </a:p>
          </p:txBody>
        </p:sp>
        <p:sp>
          <p:nvSpPr>
            <p:cNvPr id="116855" name="Rectangle 36"/>
            <p:cNvSpPr>
              <a:spLocks noChangeArrowheads="1"/>
            </p:cNvSpPr>
            <p:nvPr/>
          </p:nvSpPr>
          <p:spPr bwMode="auto">
            <a:xfrm>
              <a:off x="2276" y="2489"/>
              <a:ext cx="381" cy="15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56" name="Text Box 37"/>
            <p:cNvSpPr txBox="1">
              <a:spLocks noChangeArrowheads="1"/>
            </p:cNvSpPr>
            <p:nvPr/>
          </p:nvSpPr>
          <p:spPr bwMode="auto">
            <a:xfrm>
              <a:off x="2380" y="2121"/>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1</a:t>
              </a:r>
              <a:endParaRPr kumimoji="1" lang="en-US" altLang="zh-CN">
                <a:latin typeface="Times New Roman" panose="02020603050405020304" pitchFamily="18" charset="0"/>
              </a:endParaRPr>
            </a:p>
          </p:txBody>
        </p:sp>
        <p:sp>
          <p:nvSpPr>
            <p:cNvPr id="116857" name="Rectangle 38"/>
            <p:cNvSpPr>
              <a:spLocks noChangeArrowheads="1"/>
            </p:cNvSpPr>
            <p:nvPr/>
          </p:nvSpPr>
          <p:spPr bwMode="auto">
            <a:xfrm>
              <a:off x="2276" y="2157"/>
              <a:ext cx="381" cy="15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58" name="Oval 39"/>
            <p:cNvSpPr>
              <a:spLocks noChangeArrowheads="1"/>
            </p:cNvSpPr>
            <p:nvPr/>
          </p:nvSpPr>
          <p:spPr bwMode="auto">
            <a:xfrm>
              <a:off x="2458" y="2434"/>
              <a:ext cx="48" cy="4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59" name="Oval 40"/>
            <p:cNvSpPr>
              <a:spLocks noChangeArrowheads="1"/>
            </p:cNvSpPr>
            <p:nvPr/>
          </p:nvSpPr>
          <p:spPr bwMode="auto">
            <a:xfrm>
              <a:off x="2458" y="2112"/>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60" name="Rectangle 41"/>
            <p:cNvSpPr>
              <a:spLocks noChangeArrowheads="1"/>
            </p:cNvSpPr>
            <p:nvPr/>
          </p:nvSpPr>
          <p:spPr bwMode="auto">
            <a:xfrm>
              <a:off x="2266" y="1583"/>
              <a:ext cx="768" cy="41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61" name="Text Box 42"/>
            <p:cNvSpPr txBox="1">
              <a:spLocks noChangeArrowheads="1"/>
            </p:cNvSpPr>
            <p:nvPr/>
          </p:nvSpPr>
          <p:spPr bwMode="auto">
            <a:xfrm>
              <a:off x="2266" y="1583"/>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Q</a:t>
              </a:r>
              <a:endParaRPr kumimoji="1" lang="en-US" altLang="zh-CN" sz="1600">
                <a:latin typeface="Times New Roman" panose="02020603050405020304" pitchFamily="18" charset="0"/>
              </a:endParaRPr>
            </a:p>
          </p:txBody>
        </p:sp>
        <p:grpSp>
          <p:nvGrpSpPr>
            <p:cNvPr id="116862" name="Group 43"/>
            <p:cNvGrpSpPr/>
            <p:nvPr/>
          </p:nvGrpSpPr>
          <p:grpSpPr bwMode="auto">
            <a:xfrm>
              <a:off x="2818" y="1606"/>
              <a:ext cx="216" cy="213"/>
              <a:chOff x="2808" y="891"/>
              <a:chExt cx="216" cy="246"/>
            </a:xfrm>
          </p:grpSpPr>
          <p:sp>
            <p:nvSpPr>
              <p:cNvPr id="116913" name="Text Box 44"/>
              <p:cNvSpPr txBox="1">
                <a:spLocks noChangeArrowheads="1"/>
              </p:cNvSpPr>
              <p:nvPr/>
            </p:nvSpPr>
            <p:spPr bwMode="auto">
              <a:xfrm>
                <a:off x="2808" y="89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Q</a:t>
                </a:r>
                <a:endParaRPr kumimoji="1" lang="en-US" altLang="zh-CN" sz="1600">
                  <a:latin typeface="Times New Roman" panose="02020603050405020304" pitchFamily="18" charset="0"/>
                </a:endParaRPr>
              </a:p>
            </p:txBody>
          </p:sp>
          <p:sp>
            <p:nvSpPr>
              <p:cNvPr id="116914" name="Line 45"/>
              <p:cNvSpPr>
                <a:spLocks noChangeShapeType="1"/>
              </p:cNvSpPr>
              <p:nvPr/>
            </p:nvSpPr>
            <p:spPr bwMode="auto">
              <a:xfrm>
                <a:off x="2832" y="912"/>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6863" name="Text Box 46"/>
            <p:cNvSpPr txBox="1">
              <a:spLocks noChangeArrowheads="1"/>
            </p:cNvSpPr>
            <p:nvPr/>
          </p:nvSpPr>
          <p:spPr bwMode="auto">
            <a:xfrm>
              <a:off x="2266" y="1815"/>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D</a:t>
              </a:r>
              <a:endParaRPr kumimoji="1" lang="en-US" altLang="zh-CN" sz="1600">
                <a:latin typeface="Times New Roman" panose="02020603050405020304" pitchFamily="18" charset="0"/>
              </a:endParaRPr>
            </a:p>
          </p:txBody>
        </p:sp>
        <p:sp>
          <p:nvSpPr>
            <p:cNvPr id="116864" name="Text Box 47"/>
            <p:cNvSpPr txBox="1">
              <a:spLocks noChangeArrowheads="1"/>
            </p:cNvSpPr>
            <p:nvPr/>
          </p:nvSpPr>
          <p:spPr bwMode="auto">
            <a:xfrm>
              <a:off x="2410" y="1699"/>
              <a:ext cx="51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INTR</a:t>
              </a:r>
              <a:endParaRPr kumimoji="1" lang="en-US" altLang="zh-CN" sz="2000">
                <a:latin typeface="Times New Roman" panose="02020603050405020304" pitchFamily="18" charset="0"/>
              </a:endParaRPr>
            </a:p>
          </p:txBody>
        </p:sp>
        <p:sp>
          <p:nvSpPr>
            <p:cNvPr id="116865" name="AutoShape 48"/>
            <p:cNvSpPr>
              <a:spLocks noChangeArrowheads="1"/>
            </p:cNvSpPr>
            <p:nvPr/>
          </p:nvSpPr>
          <p:spPr bwMode="auto">
            <a:xfrm>
              <a:off x="2890" y="1911"/>
              <a:ext cx="96" cy="83"/>
            </a:xfrm>
            <a:prstGeom prst="triangle">
              <a:avLst>
                <a:gd name="adj" fmla="val 5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66" name="Rectangle 49"/>
            <p:cNvSpPr>
              <a:spLocks noChangeArrowheads="1"/>
            </p:cNvSpPr>
            <p:nvPr/>
          </p:nvSpPr>
          <p:spPr bwMode="auto">
            <a:xfrm>
              <a:off x="3706" y="2839"/>
              <a:ext cx="576" cy="32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67" name="Text Box 50"/>
            <p:cNvSpPr txBox="1">
              <a:spLocks noChangeArrowheads="1"/>
            </p:cNvSpPr>
            <p:nvPr/>
          </p:nvSpPr>
          <p:spPr bwMode="auto">
            <a:xfrm>
              <a:off x="3860" y="2880"/>
              <a:ext cx="2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B</a:t>
              </a:r>
              <a:endParaRPr kumimoji="1" lang="en-US" altLang="zh-CN" sz="2000">
                <a:latin typeface="Times New Roman" panose="02020603050405020304" pitchFamily="18" charset="0"/>
              </a:endParaRPr>
            </a:p>
          </p:txBody>
        </p:sp>
        <p:sp>
          <p:nvSpPr>
            <p:cNvPr id="116868" name="Text Box 51"/>
            <p:cNvSpPr txBox="1">
              <a:spLocks noChangeArrowheads="1"/>
            </p:cNvSpPr>
            <p:nvPr/>
          </p:nvSpPr>
          <p:spPr bwMode="auto">
            <a:xfrm>
              <a:off x="3706" y="2807"/>
              <a:ext cx="2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Q</a:t>
              </a:r>
              <a:endParaRPr kumimoji="1" lang="en-US" altLang="zh-CN" sz="1600">
                <a:latin typeface="Times New Roman" panose="02020603050405020304" pitchFamily="18" charset="0"/>
              </a:endParaRPr>
            </a:p>
          </p:txBody>
        </p:sp>
        <p:sp>
          <p:nvSpPr>
            <p:cNvPr id="116869" name="Freeform 52"/>
            <p:cNvSpPr/>
            <p:nvPr/>
          </p:nvSpPr>
          <p:spPr bwMode="auto">
            <a:xfrm>
              <a:off x="2364" y="2646"/>
              <a:ext cx="1" cy="192"/>
            </a:xfrm>
            <a:custGeom>
              <a:avLst/>
              <a:gdLst>
                <a:gd name="T0" fmla="*/ 0 w 1"/>
                <a:gd name="T1" fmla="*/ 192 h 192"/>
                <a:gd name="T2" fmla="*/ 0 w 1"/>
                <a:gd name="T3" fmla="*/ 0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192"/>
                  </a:moveTo>
                  <a:lnTo>
                    <a:pt x="0"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70" name="Line 53"/>
            <p:cNvSpPr>
              <a:spLocks noChangeShapeType="1"/>
            </p:cNvSpPr>
            <p:nvPr/>
          </p:nvSpPr>
          <p:spPr bwMode="auto">
            <a:xfrm flipV="1">
              <a:off x="2483" y="2310"/>
              <a:ext cx="0" cy="12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6871" name="Line 54"/>
            <p:cNvSpPr>
              <a:spLocks noChangeShapeType="1"/>
            </p:cNvSpPr>
            <p:nvPr/>
          </p:nvSpPr>
          <p:spPr bwMode="auto">
            <a:xfrm flipV="1">
              <a:off x="2483" y="2000"/>
              <a:ext cx="0" cy="12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6872" name="Rectangle 55"/>
            <p:cNvSpPr>
              <a:spLocks noChangeArrowheads="1"/>
            </p:cNvSpPr>
            <p:nvPr/>
          </p:nvSpPr>
          <p:spPr bwMode="auto">
            <a:xfrm>
              <a:off x="3648" y="1646"/>
              <a:ext cx="730" cy="418"/>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873" name="Group 56"/>
            <p:cNvGrpSpPr/>
            <p:nvPr/>
          </p:nvGrpSpPr>
          <p:grpSpPr bwMode="auto">
            <a:xfrm>
              <a:off x="4162" y="1669"/>
              <a:ext cx="216" cy="213"/>
              <a:chOff x="2808" y="891"/>
              <a:chExt cx="216" cy="246"/>
            </a:xfrm>
          </p:grpSpPr>
          <p:sp>
            <p:nvSpPr>
              <p:cNvPr id="116911" name="Text Box 57"/>
              <p:cNvSpPr txBox="1">
                <a:spLocks noChangeArrowheads="1"/>
              </p:cNvSpPr>
              <p:nvPr/>
            </p:nvSpPr>
            <p:spPr bwMode="auto">
              <a:xfrm>
                <a:off x="2808" y="89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a:latin typeface="Times New Roman" panose="02020603050405020304" pitchFamily="18" charset="0"/>
                  </a:rPr>
                  <a:t>Q</a:t>
                </a:r>
                <a:endParaRPr kumimoji="1" lang="en-US" altLang="zh-CN" sz="1600">
                  <a:latin typeface="Times New Roman" panose="02020603050405020304" pitchFamily="18" charset="0"/>
                </a:endParaRPr>
              </a:p>
            </p:txBody>
          </p:sp>
          <p:sp>
            <p:nvSpPr>
              <p:cNvPr id="116912" name="Line 58"/>
              <p:cNvSpPr>
                <a:spLocks noChangeShapeType="1"/>
              </p:cNvSpPr>
              <p:nvPr/>
            </p:nvSpPr>
            <p:spPr bwMode="auto">
              <a:xfrm>
                <a:off x="2832" y="912"/>
                <a:ext cx="14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16874" name="Text Box 59"/>
            <p:cNvSpPr txBox="1">
              <a:spLocks noChangeArrowheads="1"/>
            </p:cNvSpPr>
            <p:nvPr/>
          </p:nvSpPr>
          <p:spPr bwMode="auto">
            <a:xfrm>
              <a:off x="3696" y="1761"/>
              <a:ext cx="6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MASK</a:t>
              </a:r>
              <a:endParaRPr kumimoji="1" lang="en-US" altLang="zh-CN" sz="2000">
                <a:latin typeface="Times New Roman" panose="02020603050405020304" pitchFamily="18" charset="0"/>
              </a:endParaRPr>
            </a:p>
          </p:txBody>
        </p:sp>
        <p:sp>
          <p:nvSpPr>
            <p:cNvPr id="116875" name="Oval 60"/>
            <p:cNvSpPr>
              <a:spLocks noChangeArrowheads="1"/>
            </p:cNvSpPr>
            <p:nvPr/>
          </p:nvSpPr>
          <p:spPr bwMode="auto">
            <a:xfrm>
              <a:off x="2890" y="1543"/>
              <a:ext cx="48" cy="41"/>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76" name="Oval 61"/>
            <p:cNvSpPr>
              <a:spLocks noChangeArrowheads="1"/>
            </p:cNvSpPr>
            <p:nvPr/>
          </p:nvSpPr>
          <p:spPr bwMode="auto">
            <a:xfrm>
              <a:off x="4234" y="1605"/>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77" name="Text Box 62"/>
            <p:cNvSpPr txBox="1">
              <a:spLocks noChangeArrowheads="1"/>
            </p:cNvSpPr>
            <p:nvPr/>
          </p:nvSpPr>
          <p:spPr bwMode="auto">
            <a:xfrm>
              <a:off x="2806" y="795"/>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设备编码器</a:t>
              </a:r>
              <a:endParaRPr kumimoji="1" lang="zh-CN" altLang="en-US" sz="2000">
                <a:latin typeface="Times New Roman" panose="02020603050405020304" pitchFamily="18" charset="0"/>
              </a:endParaRPr>
            </a:p>
          </p:txBody>
        </p:sp>
        <p:sp>
          <p:nvSpPr>
            <p:cNvPr id="116878" name="Rectangle 63"/>
            <p:cNvSpPr>
              <a:spLocks noChangeArrowheads="1"/>
            </p:cNvSpPr>
            <p:nvPr/>
          </p:nvSpPr>
          <p:spPr bwMode="auto">
            <a:xfrm>
              <a:off x="2804" y="819"/>
              <a:ext cx="960" cy="20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79" name="Text Box 64"/>
            <p:cNvSpPr txBox="1">
              <a:spLocks noChangeArrowheads="1"/>
            </p:cNvSpPr>
            <p:nvPr/>
          </p:nvSpPr>
          <p:spPr bwMode="auto">
            <a:xfrm>
              <a:off x="2976" y="1160"/>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排队器</a:t>
              </a:r>
              <a:endParaRPr kumimoji="1" lang="zh-CN" altLang="en-US" sz="2000">
                <a:latin typeface="Times New Roman" panose="02020603050405020304" pitchFamily="18" charset="0"/>
              </a:endParaRPr>
            </a:p>
          </p:txBody>
        </p:sp>
        <p:sp>
          <p:nvSpPr>
            <p:cNvPr id="116880" name="Rectangle 65"/>
            <p:cNvSpPr>
              <a:spLocks noChangeArrowheads="1"/>
            </p:cNvSpPr>
            <p:nvPr/>
          </p:nvSpPr>
          <p:spPr bwMode="auto">
            <a:xfrm>
              <a:off x="2794" y="1184"/>
              <a:ext cx="960" cy="20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81" name="Freeform 66"/>
            <p:cNvSpPr/>
            <p:nvPr/>
          </p:nvSpPr>
          <p:spPr bwMode="auto">
            <a:xfrm>
              <a:off x="2913" y="1398"/>
              <a:ext cx="1" cy="147"/>
            </a:xfrm>
            <a:custGeom>
              <a:avLst/>
              <a:gdLst>
                <a:gd name="T0" fmla="*/ 0 w 1"/>
                <a:gd name="T1" fmla="*/ 147 h 147"/>
                <a:gd name="T2" fmla="*/ 0 w 1"/>
                <a:gd name="T3" fmla="*/ 0 h 147"/>
                <a:gd name="T4" fmla="*/ 0 60000 65536"/>
                <a:gd name="T5" fmla="*/ 0 60000 65536"/>
                <a:gd name="T6" fmla="*/ 0 w 1"/>
                <a:gd name="T7" fmla="*/ 0 h 147"/>
                <a:gd name="T8" fmla="*/ 1 w 1"/>
                <a:gd name="T9" fmla="*/ 147 h 147"/>
              </a:gdLst>
              <a:ahLst/>
              <a:cxnLst>
                <a:cxn ang="T4">
                  <a:pos x="T0" y="T1"/>
                </a:cxn>
                <a:cxn ang="T5">
                  <a:pos x="T2" y="T3"/>
                </a:cxn>
              </a:cxnLst>
              <a:rect l="T6" t="T7" r="T8" b="T9"/>
              <a:pathLst>
                <a:path w="1" h="147">
                  <a:moveTo>
                    <a:pt x="0" y="147"/>
                  </a:moveTo>
                  <a:lnTo>
                    <a:pt x="0"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2" name="Freeform 67"/>
            <p:cNvSpPr/>
            <p:nvPr/>
          </p:nvSpPr>
          <p:spPr bwMode="auto">
            <a:xfrm>
              <a:off x="2938" y="1985"/>
              <a:ext cx="1872" cy="207"/>
            </a:xfrm>
            <a:custGeom>
              <a:avLst/>
              <a:gdLst>
                <a:gd name="T0" fmla="*/ 0 w 2160"/>
                <a:gd name="T1" fmla="*/ 0 h 240"/>
                <a:gd name="T2" fmla="*/ 0 w 2160"/>
                <a:gd name="T3" fmla="*/ 73 h 240"/>
                <a:gd name="T4" fmla="*/ 687 w 2160"/>
                <a:gd name="T5" fmla="*/ 73 h 240"/>
                <a:gd name="T6" fmla="*/ 0 60000 65536"/>
                <a:gd name="T7" fmla="*/ 0 60000 65536"/>
                <a:gd name="T8" fmla="*/ 0 60000 65536"/>
                <a:gd name="T9" fmla="*/ 0 w 2160"/>
                <a:gd name="T10" fmla="*/ 0 h 240"/>
                <a:gd name="T11" fmla="*/ 2160 w 2160"/>
                <a:gd name="T12" fmla="*/ 240 h 240"/>
              </a:gdLst>
              <a:ahLst/>
              <a:cxnLst>
                <a:cxn ang="T6">
                  <a:pos x="T0" y="T1"/>
                </a:cxn>
                <a:cxn ang="T7">
                  <a:pos x="T2" y="T3"/>
                </a:cxn>
                <a:cxn ang="T8">
                  <a:pos x="T4" y="T5"/>
                </a:cxn>
              </a:cxnLst>
              <a:rect l="T9" t="T10" r="T11" b="T12"/>
              <a:pathLst>
                <a:path w="2160" h="240">
                  <a:moveTo>
                    <a:pt x="0" y="0"/>
                  </a:moveTo>
                  <a:lnTo>
                    <a:pt x="0" y="240"/>
                  </a:lnTo>
                  <a:lnTo>
                    <a:pt x="2160" y="240"/>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3" name="Freeform 68"/>
            <p:cNvSpPr/>
            <p:nvPr/>
          </p:nvSpPr>
          <p:spPr bwMode="auto">
            <a:xfrm>
              <a:off x="2554" y="1550"/>
              <a:ext cx="1707" cy="1181"/>
            </a:xfrm>
            <a:custGeom>
              <a:avLst/>
              <a:gdLst>
                <a:gd name="T0" fmla="*/ 0 w 1707"/>
                <a:gd name="T1" fmla="*/ 1098 h 1181"/>
                <a:gd name="T2" fmla="*/ 0 w 1707"/>
                <a:gd name="T3" fmla="*/ 1181 h 1181"/>
                <a:gd name="T4" fmla="*/ 720 w 1707"/>
                <a:gd name="T5" fmla="*/ 1181 h 1181"/>
                <a:gd name="T6" fmla="*/ 719 w 1707"/>
                <a:gd name="T7" fmla="*/ 4 h 1181"/>
                <a:gd name="T8" fmla="*/ 1707 w 1707"/>
                <a:gd name="T9" fmla="*/ 0 h 1181"/>
                <a:gd name="T10" fmla="*/ 1707 w 1707"/>
                <a:gd name="T11" fmla="*/ 54 h 1181"/>
                <a:gd name="T12" fmla="*/ 0 60000 65536"/>
                <a:gd name="T13" fmla="*/ 0 60000 65536"/>
                <a:gd name="T14" fmla="*/ 0 60000 65536"/>
                <a:gd name="T15" fmla="*/ 0 60000 65536"/>
                <a:gd name="T16" fmla="*/ 0 60000 65536"/>
                <a:gd name="T17" fmla="*/ 0 60000 65536"/>
                <a:gd name="T18" fmla="*/ 0 w 1707"/>
                <a:gd name="T19" fmla="*/ 0 h 1181"/>
                <a:gd name="T20" fmla="*/ 1707 w 1707"/>
                <a:gd name="T21" fmla="*/ 1181 h 1181"/>
              </a:gdLst>
              <a:ahLst/>
              <a:cxnLst>
                <a:cxn ang="T12">
                  <a:pos x="T0" y="T1"/>
                </a:cxn>
                <a:cxn ang="T13">
                  <a:pos x="T2" y="T3"/>
                </a:cxn>
                <a:cxn ang="T14">
                  <a:pos x="T4" y="T5"/>
                </a:cxn>
                <a:cxn ang="T15">
                  <a:pos x="T6" y="T7"/>
                </a:cxn>
                <a:cxn ang="T16">
                  <a:pos x="T8" y="T9"/>
                </a:cxn>
                <a:cxn ang="T17">
                  <a:pos x="T10" y="T11"/>
                </a:cxn>
              </a:cxnLst>
              <a:rect l="T18" t="T19" r="T20" b="T21"/>
              <a:pathLst>
                <a:path w="1707" h="1181">
                  <a:moveTo>
                    <a:pt x="0" y="1098"/>
                  </a:moveTo>
                  <a:lnTo>
                    <a:pt x="0" y="1181"/>
                  </a:lnTo>
                  <a:lnTo>
                    <a:pt x="720" y="1181"/>
                  </a:lnTo>
                  <a:lnTo>
                    <a:pt x="719" y="4"/>
                  </a:lnTo>
                  <a:lnTo>
                    <a:pt x="1707" y="0"/>
                  </a:lnTo>
                  <a:lnTo>
                    <a:pt x="1707" y="54"/>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4" name="Freeform 69"/>
            <p:cNvSpPr/>
            <p:nvPr/>
          </p:nvSpPr>
          <p:spPr bwMode="auto">
            <a:xfrm>
              <a:off x="3360" y="1392"/>
              <a:ext cx="1440" cy="83"/>
            </a:xfrm>
            <a:custGeom>
              <a:avLst/>
              <a:gdLst>
                <a:gd name="T0" fmla="*/ 1440 w 1440"/>
                <a:gd name="T1" fmla="*/ 30 h 96"/>
                <a:gd name="T2" fmla="*/ 0 w 1440"/>
                <a:gd name="T3" fmla="*/ 30 h 96"/>
                <a:gd name="T4" fmla="*/ 0 w 1440"/>
                <a:gd name="T5" fmla="*/ 0 h 96"/>
                <a:gd name="T6" fmla="*/ 0 60000 65536"/>
                <a:gd name="T7" fmla="*/ 0 60000 65536"/>
                <a:gd name="T8" fmla="*/ 0 60000 65536"/>
                <a:gd name="T9" fmla="*/ 0 w 1440"/>
                <a:gd name="T10" fmla="*/ 0 h 96"/>
                <a:gd name="T11" fmla="*/ 1440 w 1440"/>
                <a:gd name="T12" fmla="*/ 96 h 96"/>
              </a:gdLst>
              <a:ahLst/>
              <a:cxnLst>
                <a:cxn ang="T6">
                  <a:pos x="T0" y="T1"/>
                </a:cxn>
                <a:cxn ang="T7">
                  <a:pos x="T2" y="T3"/>
                </a:cxn>
                <a:cxn ang="T8">
                  <a:pos x="T4" y="T5"/>
                </a:cxn>
              </a:cxnLst>
              <a:rect l="T9" t="T10" r="T11" b="T12"/>
              <a:pathLst>
                <a:path w="1440" h="96">
                  <a:moveTo>
                    <a:pt x="1440" y="96"/>
                  </a:moveTo>
                  <a:lnTo>
                    <a:pt x="0" y="96"/>
                  </a:lnTo>
                  <a:lnTo>
                    <a:pt x="0" y="0"/>
                  </a:lnTo>
                </a:path>
              </a:pathLst>
            </a:custGeom>
            <a:noFill/>
            <a:ln w="28575"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5" name="Freeform 70"/>
            <p:cNvSpPr/>
            <p:nvPr/>
          </p:nvSpPr>
          <p:spPr bwMode="auto">
            <a:xfrm>
              <a:off x="3273" y="1026"/>
              <a:ext cx="3" cy="165"/>
            </a:xfrm>
            <a:custGeom>
              <a:avLst/>
              <a:gdLst>
                <a:gd name="T0" fmla="*/ 0 w 3"/>
                <a:gd name="T1" fmla="*/ 165 h 165"/>
                <a:gd name="T2" fmla="*/ 3 w 3"/>
                <a:gd name="T3" fmla="*/ 0 h 165"/>
                <a:gd name="T4" fmla="*/ 0 60000 65536"/>
                <a:gd name="T5" fmla="*/ 0 60000 65536"/>
                <a:gd name="T6" fmla="*/ 0 w 3"/>
                <a:gd name="T7" fmla="*/ 0 h 165"/>
                <a:gd name="T8" fmla="*/ 3 w 3"/>
                <a:gd name="T9" fmla="*/ 165 h 165"/>
              </a:gdLst>
              <a:ahLst/>
              <a:cxnLst>
                <a:cxn ang="T4">
                  <a:pos x="T0" y="T1"/>
                </a:cxn>
                <a:cxn ang="T5">
                  <a:pos x="T2" y="T3"/>
                </a:cxn>
              </a:cxnLst>
              <a:rect l="T6" t="T7" r="T8" b="T9"/>
              <a:pathLst>
                <a:path w="3" h="165">
                  <a:moveTo>
                    <a:pt x="0" y="165"/>
                  </a:moveTo>
                  <a:lnTo>
                    <a:pt x="3" y="0"/>
                  </a:lnTo>
                </a:path>
              </a:pathLst>
            </a:custGeom>
            <a:noFill/>
            <a:ln w="28575">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6" name="Freeform 71"/>
            <p:cNvSpPr/>
            <p:nvPr/>
          </p:nvSpPr>
          <p:spPr bwMode="auto">
            <a:xfrm>
              <a:off x="712" y="1454"/>
              <a:ext cx="1650" cy="130"/>
            </a:xfrm>
            <a:custGeom>
              <a:avLst/>
              <a:gdLst>
                <a:gd name="T0" fmla="*/ 8948 w 1296"/>
                <a:gd name="T1" fmla="*/ 64 h 144"/>
                <a:gd name="T2" fmla="*/ 8948 w 1296"/>
                <a:gd name="T3" fmla="*/ 0 h 144"/>
                <a:gd name="T4" fmla="*/ 0 w 1296"/>
                <a:gd name="T5" fmla="*/ 0 h 144"/>
                <a:gd name="T6" fmla="*/ 0 60000 65536"/>
                <a:gd name="T7" fmla="*/ 0 60000 65536"/>
                <a:gd name="T8" fmla="*/ 0 60000 65536"/>
                <a:gd name="T9" fmla="*/ 0 w 1296"/>
                <a:gd name="T10" fmla="*/ 0 h 144"/>
                <a:gd name="T11" fmla="*/ 1296 w 1296"/>
                <a:gd name="T12" fmla="*/ 144 h 144"/>
              </a:gdLst>
              <a:ahLst/>
              <a:cxnLst>
                <a:cxn ang="T6">
                  <a:pos x="T0" y="T1"/>
                </a:cxn>
                <a:cxn ang="T7">
                  <a:pos x="T2" y="T3"/>
                </a:cxn>
                <a:cxn ang="T8">
                  <a:pos x="T4" y="T5"/>
                </a:cxn>
              </a:cxnLst>
              <a:rect l="T9" t="T10" r="T11" b="T12"/>
              <a:pathLst>
                <a:path w="1296" h="144">
                  <a:moveTo>
                    <a:pt x="1296" y="144"/>
                  </a:moveTo>
                  <a:lnTo>
                    <a:pt x="1296" y="0"/>
                  </a:lnTo>
                  <a:lnTo>
                    <a:pt x="0"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7" name="Freeform 72"/>
            <p:cNvSpPr/>
            <p:nvPr/>
          </p:nvSpPr>
          <p:spPr bwMode="auto">
            <a:xfrm>
              <a:off x="1018" y="1031"/>
              <a:ext cx="1920" cy="83"/>
            </a:xfrm>
            <a:custGeom>
              <a:avLst/>
              <a:gdLst>
                <a:gd name="T0" fmla="*/ 1920 w 1920"/>
                <a:gd name="T1" fmla="*/ 0 h 96"/>
                <a:gd name="T2" fmla="*/ 1920 w 1920"/>
                <a:gd name="T3" fmla="*/ 30 h 96"/>
                <a:gd name="T4" fmla="*/ 0 w 1920"/>
                <a:gd name="T5" fmla="*/ 30 h 96"/>
                <a:gd name="T6" fmla="*/ 0 60000 65536"/>
                <a:gd name="T7" fmla="*/ 0 60000 65536"/>
                <a:gd name="T8" fmla="*/ 0 60000 65536"/>
                <a:gd name="T9" fmla="*/ 0 w 1920"/>
                <a:gd name="T10" fmla="*/ 0 h 96"/>
                <a:gd name="T11" fmla="*/ 1920 w 1920"/>
                <a:gd name="T12" fmla="*/ 96 h 96"/>
              </a:gdLst>
              <a:ahLst/>
              <a:cxnLst>
                <a:cxn ang="T6">
                  <a:pos x="T0" y="T1"/>
                </a:cxn>
                <a:cxn ang="T7">
                  <a:pos x="T2" y="T3"/>
                </a:cxn>
                <a:cxn ang="T8">
                  <a:pos x="T4" y="T5"/>
                </a:cxn>
              </a:cxnLst>
              <a:rect l="T9" t="T10" r="T11" b="T12"/>
              <a:pathLst>
                <a:path w="1920" h="96">
                  <a:moveTo>
                    <a:pt x="1920" y="0"/>
                  </a:moveTo>
                  <a:lnTo>
                    <a:pt x="1920" y="96"/>
                  </a:lnTo>
                  <a:lnTo>
                    <a:pt x="0" y="96"/>
                  </a:lnTo>
                </a:path>
              </a:pathLst>
            </a:custGeom>
            <a:noFill/>
            <a:ln w="28575"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88" name="Line 73"/>
            <p:cNvSpPr>
              <a:spLocks noChangeShapeType="1"/>
            </p:cNvSpPr>
            <p:nvPr/>
          </p:nvSpPr>
          <p:spPr bwMode="auto">
            <a:xfrm>
              <a:off x="3754" y="1280"/>
              <a:ext cx="1440" cy="0"/>
            </a:xfrm>
            <a:prstGeom prst="line">
              <a:avLst/>
            </a:prstGeom>
            <a:noFill/>
            <a:ln w="28575">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89" name="Rectangle 74"/>
            <p:cNvSpPr>
              <a:spLocks noChangeArrowheads="1"/>
            </p:cNvSpPr>
            <p:nvPr/>
          </p:nvSpPr>
          <p:spPr bwMode="auto">
            <a:xfrm>
              <a:off x="1018" y="570"/>
              <a:ext cx="3792" cy="3654"/>
            </a:xfrm>
            <a:prstGeom prst="rect">
              <a:avLst/>
            </a:prstGeom>
            <a:noFill/>
            <a:ln w="2857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90" name="Rectangle 75"/>
            <p:cNvSpPr>
              <a:spLocks noChangeArrowheads="1"/>
            </p:cNvSpPr>
            <p:nvPr/>
          </p:nvSpPr>
          <p:spPr bwMode="auto">
            <a:xfrm>
              <a:off x="3312" y="672"/>
              <a:ext cx="48" cy="144"/>
            </a:xfrm>
            <a:prstGeom prst="rect">
              <a:avLst/>
            </a:prstGeom>
            <a:solidFill>
              <a:schemeClr val="tx1"/>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91" name="AutoShape 76"/>
            <p:cNvSpPr>
              <a:spLocks noChangeArrowheads="1"/>
            </p:cNvSpPr>
            <p:nvPr/>
          </p:nvSpPr>
          <p:spPr bwMode="auto">
            <a:xfrm>
              <a:off x="672" y="624"/>
              <a:ext cx="2650" cy="144"/>
            </a:xfrm>
            <a:prstGeom prst="leftArrow">
              <a:avLst>
                <a:gd name="adj1" fmla="val 39417"/>
                <a:gd name="adj2" fmla="val 162643"/>
              </a:avLst>
            </a:prstGeom>
            <a:solidFill>
              <a:schemeClr val="tx1"/>
            </a:solidFill>
            <a:ln w="9525">
              <a:solidFill>
                <a:schemeClr val="tx1"/>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92" name="Freeform 77"/>
            <p:cNvSpPr/>
            <p:nvPr/>
          </p:nvSpPr>
          <p:spPr bwMode="auto">
            <a:xfrm>
              <a:off x="4773" y="1470"/>
              <a:ext cx="420" cy="1"/>
            </a:xfrm>
            <a:custGeom>
              <a:avLst/>
              <a:gdLst>
                <a:gd name="T0" fmla="*/ 420 w 420"/>
                <a:gd name="T1" fmla="*/ 0 h 1"/>
                <a:gd name="T2" fmla="*/ 0 w 420"/>
                <a:gd name="T3" fmla="*/ 0 h 1"/>
                <a:gd name="T4" fmla="*/ 0 60000 65536"/>
                <a:gd name="T5" fmla="*/ 0 60000 65536"/>
                <a:gd name="T6" fmla="*/ 0 w 420"/>
                <a:gd name="T7" fmla="*/ 0 h 1"/>
                <a:gd name="T8" fmla="*/ 420 w 420"/>
                <a:gd name="T9" fmla="*/ 1 h 1"/>
              </a:gdLst>
              <a:ahLst/>
              <a:cxnLst>
                <a:cxn ang="T4">
                  <a:pos x="T0" y="T1"/>
                </a:cxn>
                <a:cxn ang="T5">
                  <a:pos x="T2" y="T3"/>
                </a:cxn>
              </a:cxnLst>
              <a:rect l="T6" t="T7" r="T8" b="T9"/>
              <a:pathLst>
                <a:path w="420" h="1">
                  <a:moveTo>
                    <a:pt x="420" y="0"/>
                  </a:moveTo>
                  <a:lnTo>
                    <a:pt x="0" y="0"/>
                  </a:lnTo>
                </a:path>
              </a:pathLst>
            </a:custGeom>
            <a:noFill/>
            <a:ln w="28575">
              <a:solidFill>
                <a:srgbClr val="C0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93" name="Line 78"/>
            <p:cNvSpPr>
              <a:spLocks noChangeShapeType="1"/>
            </p:cNvSpPr>
            <p:nvPr/>
          </p:nvSpPr>
          <p:spPr bwMode="auto">
            <a:xfrm flipH="1">
              <a:off x="4810" y="2192"/>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94" name="Text Box 79"/>
            <p:cNvSpPr txBox="1">
              <a:spLocks noChangeArrowheads="1"/>
            </p:cNvSpPr>
            <p:nvPr/>
          </p:nvSpPr>
          <p:spPr bwMode="auto">
            <a:xfrm>
              <a:off x="4818" y="219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中断查询</a:t>
              </a:r>
              <a:endParaRPr kumimoji="1" lang="zh-CN" altLang="en-US">
                <a:latin typeface="Times New Roman" panose="02020603050405020304" pitchFamily="18" charset="0"/>
              </a:endParaRPr>
            </a:p>
          </p:txBody>
        </p:sp>
        <p:sp>
          <p:nvSpPr>
            <p:cNvPr id="116895" name="Text Box 80"/>
            <p:cNvSpPr txBox="1">
              <a:spLocks noChangeArrowheads="1"/>
            </p:cNvSpPr>
            <p:nvPr/>
          </p:nvSpPr>
          <p:spPr bwMode="auto">
            <a:xfrm>
              <a:off x="4818" y="1488"/>
              <a:ext cx="8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来自高一级</a:t>
              </a:r>
              <a:endParaRPr kumimoji="1" lang="zh-CN" altLang="en-US">
                <a:latin typeface="Times New Roman" panose="02020603050405020304" pitchFamily="18" charset="0"/>
              </a:endParaRPr>
            </a:p>
            <a:p>
              <a:pPr eaLnBrk="1" hangingPunct="1"/>
              <a:r>
                <a:rPr kumimoji="1" lang="zh-CN" altLang="en-US">
                  <a:latin typeface="Times New Roman" panose="02020603050405020304" pitchFamily="18" charset="0"/>
                </a:rPr>
                <a:t> 的排队器</a:t>
              </a:r>
              <a:endParaRPr kumimoji="1" lang="zh-CN" altLang="en-US">
                <a:latin typeface="Times New Roman" panose="02020603050405020304" pitchFamily="18" charset="0"/>
              </a:endParaRPr>
            </a:p>
          </p:txBody>
        </p:sp>
        <p:sp>
          <p:nvSpPr>
            <p:cNvPr id="116896" name="Text Box 81"/>
            <p:cNvSpPr txBox="1">
              <a:spLocks noChangeArrowheads="1"/>
            </p:cNvSpPr>
            <p:nvPr/>
          </p:nvSpPr>
          <p:spPr bwMode="auto">
            <a:xfrm>
              <a:off x="4818" y="89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至低一级</a:t>
              </a:r>
              <a:endParaRPr kumimoji="1" lang="zh-CN" altLang="en-US">
                <a:latin typeface="Times New Roman" panose="02020603050405020304" pitchFamily="18" charset="0"/>
              </a:endParaRPr>
            </a:p>
            <a:p>
              <a:pPr eaLnBrk="1" hangingPunct="1"/>
              <a:r>
                <a:rPr kumimoji="1" lang="zh-CN" altLang="en-US">
                  <a:latin typeface="Times New Roman" panose="02020603050405020304" pitchFamily="18" charset="0"/>
                </a:rPr>
                <a:t>的排队器</a:t>
              </a:r>
              <a:endParaRPr kumimoji="1" lang="zh-CN" altLang="en-US">
                <a:latin typeface="Times New Roman" panose="02020603050405020304" pitchFamily="18" charset="0"/>
              </a:endParaRPr>
            </a:p>
          </p:txBody>
        </p:sp>
        <p:sp>
          <p:nvSpPr>
            <p:cNvPr id="116897" name="Text Box 82"/>
            <p:cNvSpPr txBox="1">
              <a:spLocks noChangeArrowheads="1"/>
            </p:cNvSpPr>
            <p:nvPr/>
          </p:nvSpPr>
          <p:spPr bwMode="auto">
            <a:xfrm>
              <a:off x="0" y="576"/>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向量地址</a:t>
              </a:r>
              <a:endParaRPr kumimoji="1" lang="zh-CN" altLang="en-US">
                <a:latin typeface="Times New Roman" panose="02020603050405020304" pitchFamily="18" charset="0"/>
              </a:endParaRPr>
            </a:p>
          </p:txBody>
        </p:sp>
        <p:sp>
          <p:nvSpPr>
            <p:cNvPr id="116898" name="Line 83"/>
            <p:cNvSpPr>
              <a:spLocks noChangeShapeType="1"/>
            </p:cNvSpPr>
            <p:nvPr/>
          </p:nvSpPr>
          <p:spPr bwMode="auto">
            <a:xfrm>
              <a:off x="682" y="1114"/>
              <a:ext cx="336"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99" name="Text Box 84"/>
            <p:cNvSpPr txBox="1">
              <a:spLocks noChangeArrowheads="1"/>
            </p:cNvSpPr>
            <p:nvPr/>
          </p:nvSpPr>
          <p:spPr bwMode="auto">
            <a:xfrm>
              <a:off x="0" y="912"/>
              <a:ext cx="6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中断响应</a:t>
              </a:r>
              <a:endParaRPr kumimoji="1" lang="zh-CN" altLang="en-US">
                <a:latin typeface="Times New Roman" panose="02020603050405020304" pitchFamily="18" charset="0"/>
              </a:endParaRPr>
            </a:p>
            <a:p>
              <a:pPr eaLnBrk="1" hangingPunct="1"/>
              <a:r>
                <a:rPr kumimoji="1" lang="zh-CN" altLang="en-US">
                  <a:latin typeface="Times New Roman" panose="02020603050405020304" pitchFamily="18" charset="0"/>
                </a:rPr>
                <a:t>   </a:t>
              </a:r>
              <a:r>
                <a:rPr kumimoji="1" lang="en-US" altLang="zh-CN">
                  <a:latin typeface="Times New Roman" panose="02020603050405020304" pitchFamily="18" charset="0"/>
                </a:rPr>
                <a:t>INTA</a:t>
              </a:r>
              <a:endParaRPr kumimoji="1" lang="en-US" altLang="zh-CN">
                <a:latin typeface="Times New Roman" panose="02020603050405020304" pitchFamily="18" charset="0"/>
              </a:endParaRPr>
            </a:p>
          </p:txBody>
        </p:sp>
        <p:sp>
          <p:nvSpPr>
            <p:cNvPr id="116900" name="Text Box 85"/>
            <p:cNvSpPr txBox="1">
              <a:spLocks noChangeArrowheads="1"/>
            </p:cNvSpPr>
            <p:nvPr/>
          </p:nvSpPr>
          <p:spPr bwMode="auto">
            <a:xfrm>
              <a:off x="0" y="1344"/>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中断请求</a:t>
              </a:r>
              <a:endParaRPr kumimoji="1" lang="zh-CN" altLang="en-US">
                <a:latin typeface="Times New Roman" panose="02020603050405020304" pitchFamily="18" charset="0"/>
              </a:endParaRPr>
            </a:p>
          </p:txBody>
        </p:sp>
        <p:sp>
          <p:nvSpPr>
            <p:cNvPr id="116901" name="Rectangle 86"/>
            <p:cNvSpPr>
              <a:spLocks noChangeArrowheads="1"/>
            </p:cNvSpPr>
            <p:nvPr/>
          </p:nvSpPr>
          <p:spPr bwMode="auto">
            <a:xfrm>
              <a:off x="1066" y="2814"/>
              <a:ext cx="864" cy="788"/>
            </a:xfrm>
            <a:prstGeom prst="rect">
              <a:avLst/>
            </a:prstGeom>
            <a:noFill/>
            <a:ln w="9525">
              <a:solidFill>
                <a:schemeClr val="fo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902" name="Text Box 87"/>
            <p:cNvSpPr txBox="1">
              <a:spLocks noChangeArrowheads="1"/>
            </p:cNvSpPr>
            <p:nvPr/>
          </p:nvSpPr>
          <p:spPr bwMode="auto">
            <a:xfrm>
              <a:off x="1133" y="283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命令译码</a:t>
              </a:r>
              <a:endParaRPr kumimoji="1" lang="zh-CN" altLang="en-US" sz="2000">
                <a:latin typeface="Times New Roman" panose="02020603050405020304" pitchFamily="18" charset="0"/>
              </a:endParaRPr>
            </a:p>
          </p:txBody>
        </p:sp>
        <p:sp>
          <p:nvSpPr>
            <p:cNvPr id="116903" name="Text Box 88"/>
            <p:cNvSpPr txBox="1">
              <a:spLocks noChangeArrowheads="1"/>
            </p:cNvSpPr>
            <p:nvPr/>
          </p:nvSpPr>
          <p:spPr bwMode="auto">
            <a:xfrm>
              <a:off x="768" y="287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①</a:t>
              </a:r>
              <a:endParaRPr kumimoji="1" lang="en-US" altLang="zh-CN" sz="2000">
                <a:latin typeface="Times New Roman" panose="02020603050405020304" pitchFamily="18" charset="0"/>
              </a:endParaRPr>
            </a:p>
          </p:txBody>
        </p:sp>
        <p:sp>
          <p:nvSpPr>
            <p:cNvPr id="116904" name="Text Box 89"/>
            <p:cNvSpPr txBox="1">
              <a:spLocks noChangeArrowheads="1"/>
            </p:cNvSpPr>
            <p:nvPr/>
          </p:nvSpPr>
          <p:spPr bwMode="auto">
            <a:xfrm>
              <a:off x="4792" y="249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②</a:t>
              </a:r>
              <a:endParaRPr kumimoji="1" lang="en-US" altLang="zh-CN" sz="2000">
                <a:latin typeface="Times New Roman" panose="02020603050405020304" pitchFamily="18" charset="0"/>
              </a:endParaRPr>
            </a:p>
          </p:txBody>
        </p:sp>
        <p:sp>
          <p:nvSpPr>
            <p:cNvPr id="116905" name="Text Box 90"/>
            <p:cNvSpPr txBox="1">
              <a:spLocks noChangeArrowheads="1"/>
            </p:cNvSpPr>
            <p:nvPr/>
          </p:nvSpPr>
          <p:spPr bwMode="auto">
            <a:xfrm>
              <a:off x="4800" y="378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③</a:t>
              </a:r>
              <a:endParaRPr kumimoji="1" lang="en-US" altLang="zh-CN" sz="2000">
                <a:latin typeface="Times New Roman" panose="02020603050405020304" pitchFamily="18" charset="0"/>
              </a:endParaRPr>
            </a:p>
          </p:txBody>
        </p:sp>
        <p:sp>
          <p:nvSpPr>
            <p:cNvPr id="116906" name="Text Box 91"/>
            <p:cNvSpPr txBox="1">
              <a:spLocks noChangeArrowheads="1"/>
            </p:cNvSpPr>
            <p:nvPr/>
          </p:nvSpPr>
          <p:spPr bwMode="auto">
            <a:xfrm>
              <a:off x="4792" y="307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④</a:t>
              </a:r>
              <a:endParaRPr kumimoji="1" lang="en-US" altLang="zh-CN" sz="2000">
                <a:latin typeface="Times New Roman" panose="02020603050405020304" pitchFamily="18" charset="0"/>
              </a:endParaRPr>
            </a:p>
          </p:txBody>
        </p:sp>
        <p:sp>
          <p:nvSpPr>
            <p:cNvPr id="116907" name="Text Box 92"/>
            <p:cNvSpPr txBox="1">
              <a:spLocks noChangeArrowheads="1"/>
            </p:cNvSpPr>
            <p:nvPr/>
          </p:nvSpPr>
          <p:spPr bwMode="auto">
            <a:xfrm>
              <a:off x="4792" y="196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⑤</a:t>
              </a:r>
              <a:endParaRPr kumimoji="1" lang="en-US" altLang="zh-CN" sz="2000">
                <a:latin typeface="Times New Roman" panose="02020603050405020304" pitchFamily="18" charset="0"/>
              </a:endParaRPr>
            </a:p>
          </p:txBody>
        </p:sp>
        <p:sp>
          <p:nvSpPr>
            <p:cNvPr id="116908" name="Text Box 93"/>
            <p:cNvSpPr txBox="1">
              <a:spLocks noChangeArrowheads="1"/>
            </p:cNvSpPr>
            <p:nvPr/>
          </p:nvSpPr>
          <p:spPr bwMode="auto">
            <a:xfrm>
              <a:off x="768" y="120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⑥</a:t>
              </a:r>
              <a:endParaRPr kumimoji="1" lang="en-US" altLang="zh-CN" sz="2000">
                <a:latin typeface="Times New Roman" panose="02020603050405020304" pitchFamily="18" charset="0"/>
              </a:endParaRPr>
            </a:p>
          </p:txBody>
        </p:sp>
        <p:sp>
          <p:nvSpPr>
            <p:cNvPr id="116909" name="Text Box 94"/>
            <p:cNvSpPr txBox="1">
              <a:spLocks noChangeArrowheads="1"/>
            </p:cNvSpPr>
            <p:nvPr/>
          </p:nvSpPr>
          <p:spPr bwMode="auto">
            <a:xfrm>
              <a:off x="768" y="86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⑦</a:t>
              </a:r>
              <a:endParaRPr kumimoji="1" lang="en-US" altLang="zh-CN" sz="2000">
                <a:latin typeface="Times New Roman" panose="02020603050405020304" pitchFamily="18" charset="0"/>
              </a:endParaRPr>
            </a:p>
          </p:txBody>
        </p:sp>
        <p:sp>
          <p:nvSpPr>
            <p:cNvPr id="116910" name="Text Box 95"/>
            <p:cNvSpPr txBox="1">
              <a:spLocks noChangeArrowheads="1"/>
            </p:cNvSpPr>
            <p:nvPr/>
          </p:nvSpPr>
          <p:spPr bwMode="auto">
            <a:xfrm>
              <a:off x="768" y="38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⑧</a:t>
              </a:r>
              <a:endParaRPr kumimoji="1" lang="en-US" altLang="zh-CN" sz="2000">
                <a:latin typeface="Times New Roman" panose="02020603050405020304" pitchFamily="18" charset="0"/>
              </a:endParaRPr>
            </a:p>
          </p:txBody>
        </p:sp>
      </p:grpSp>
      <p:grpSp>
        <p:nvGrpSpPr>
          <p:cNvPr id="5" name="Group 96"/>
          <p:cNvGrpSpPr/>
          <p:nvPr/>
        </p:nvGrpSpPr>
        <p:grpSpPr bwMode="auto">
          <a:xfrm>
            <a:off x="1006475" y="4187825"/>
            <a:ext cx="1371600" cy="479425"/>
            <a:chOff x="634" y="2878"/>
            <a:chExt cx="864" cy="302"/>
          </a:xfrm>
        </p:grpSpPr>
        <p:sp>
          <p:nvSpPr>
            <p:cNvPr id="116821" name="Line 97"/>
            <p:cNvSpPr>
              <a:spLocks noChangeShapeType="1"/>
            </p:cNvSpPr>
            <p:nvPr/>
          </p:nvSpPr>
          <p:spPr bwMode="auto">
            <a:xfrm>
              <a:off x="826" y="3180"/>
              <a:ext cx="672"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16822" name="Line 98"/>
            <p:cNvSpPr>
              <a:spLocks noChangeShapeType="1"/>
            </p:cNvSpPr>
            <p:nvPr/>
          </p:nvSpPr>
          <p:spPr bwMode="auto">
            <a:xfrm>
              <a:off x="634" y="3180"/>
              <a:ext cx="240"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823" name="Text Box 99"/>
            <p:cNvSpPr txBox="1">
              <a:spLocks noChangeArrowheads="1"/>
            </p:cNvSpPr>
            <p:nvPr/>
          </p:nvSpPr>
          <p:spPr bwMode="auto">
            <a:xfrm>
              <a:off x="768" y="287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①</a:t>
              </a:r>
              <a:endParaRPr kumimoji="1" lang="en-US" altLang="zh-CN" sz="2000">
                <a:solidFill>
                  <a:srgbClr val="C00000"/>
                </a:solidFill>
                <a:latin typeface="Times New Roman" panose="02020603050405020304" pitchFamily="18" charset="0"/>
              </a:endParaRPr>
            </a:p>
          </p:txBody>
        </p:sp>
      </p:grpSp>
      <p:grpSp>
        <p:nvGrpSpPr>
          <p:cNvPr id="6" name="Group 100"/>
          <p:cNvGrpSpPr/>
          <p:nvPr/>
        </p:nvGrpSpPr>
        <p:grpSpPr bwMode="auto">
          <a:xfrm>
            <a:off x="4572000" y="4343400"/>
            <a:ext cx="1225550" cy="396875"/>
            <a:chOff x="2880" y="2976"/>
            <a:chExt cx="772" cy="250"/>
          </a:xfrm>
        </p:grpSpPr>
        <p:grpSp>
          <p:nvGrpSpPr>
            <p:cNvPr id="116815" name="Group 101"/>
            <p:cNvGrpSpPr/>
            <p:nvPr/>
          </p:nvGrpSpPr>
          <p:grpSpPr bwMode="auto">
            <a:xfrm>
              <a:off x="3456" y="2976"/>
              <a:ext cx="196" cy="250"/>
              <a:chOff x="2832" y="2880"/>
              <a:chExt cx="196" cy="300"/>
            </a:xfrm>
          </p:grpSpPr>
          <p:sp>
            <p:nvSpPr>
              <p:cNvPr id="116819" name="Rectangle 102"/>
              <p:cNvSpPr>
                <a:spLocks noChangeArrowheads="1"/>
              </p:cNvSpPr>
              <p:nvPr/>
            </p:nvSpPr>
            <p:spPr bwMode="auto">
              <a:xfrm>
                <a:off x="2832" y="2880"/>
                <a:ext cx="192" cy="288"/>
              </a:xfrm>
              <a:prstGeom prst="rect">
                <a:avLst/>
              </a:prstGeom>
              <a:solidFill>
                <a:schemeClr val="accent2"/>
              </a:solidFill>
              <a:ln w="9525">
                <a:solidFill>
                  <a:schemeClr val="bg1"/>
                </a:solidFill>
                <a:miter lim="800000"/>
              </a:ln>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20" name="Text Box 103"/>
              <p:cNvSpPr txBox="1">
                <a:spLocks noChangeArrowheads="1"/>
              </p:cNvSpPr>
              <p:nvPr/>
            </p:nvSpPr>
            <p:spPr bwMode="auto">
              <a:xfrm>
                <a:off x="2832" y="2880"/>
                <a:ext cx="19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grpSp>
          <p:nvGrpSpPr>
            <p:cNvPr id="116816" name="Group 104"/>
            <p:cNvGrpSpPr/>
            <p:nvPr/>
          </p:nvGrpSpPr>
          <p:grpSpPr bwMode="auto">
            <a:xfrm>
              <a:off x="2880" y="2976"/>
              <a:ext cx="196" cy="250"/>
              <a:chOff x="2832" y="2880"/>
              <a:chExt cx="196" cy="300"/>
            </a:xfrm>
          </p:grpSpPr>
          <p:sp>
            <p:nvSpPr>
              <p:cNvPr id="116817" name="Rectangle 105"/>
              <p:cNvSpPr>
                <a:spLocks noChangeArrowheads="1"/>
              </p:cNvSpPr>
              <p:nvPr/>
            </p:nvSpPr>
            <p:spPr bwMode="auto">
              <a:xfrm>
                <a:off x="2832" y="2880"/>
                <a:ext cx="192" cy="288"/>
              </a:xfrm>
              <a:prstGeom prst="rect">
                <a:avLst/>
              </a:prstGeom>
              <a:solidFill>
                <a:schemeClr val="accent2"/>
              </a:solidFill>
              <a:ln w="9525">
                <a:solidFill>
                  <a:schemeClr val="bg1"/>
                </a:solidFill>
                <a:miter lim="800000"/>
              </a:ln>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18" name="Text Box 106"/>
              <p:cNvSpPr txBox="1">
                <a:spLocks noChangeArrowheads="1"/>
              </p:cNvSpPr>
              <p:nvPr/>
            </p:nvSpPr>
            <p:spPr bwMode="auto">
              <a:xfrm>
                <a:off x="2832" y="2880"/>
                <a:ext cx="19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grpSp>
      <p:sp>
        <p:nvSpPr>
          <p:cNvPr id="549995" name="Freeform 107"/>
          <p:cNvSpPr/>
          <p:nvPr/>
        </p:nvSpPr>
        <p:spPr bwMode="auto">
          <a:xfrm>
            <a:off x="2835275" y="4310063"/>
            <a:ext cx="2362200" cy="488950"/>
          </a:xfrm>
          <a:custGeom>
            <a:avLst/>
            <a:gdLst>
              <a:gd name="T0" fmla="*/ 2147483647 w 1488"/>
              <a:gd name="T1" fmla="*/ 0 h 357"/>
              <a:gd name="T2" fmla="*/ 2147483647 w 1488"/>
              <a:gd name="T3" fmla="*/ 2147483647 h 357"/>
              <a:gd name="T4" fmla="*/ 0 w 1488"/>
              <a:gd name="T5" fmla="*/ 214748364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38100" cmpd="sng">
            <a:solidFill>
              <a:srgbClr val="C00000"/>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9" name="Group 108"/>
          <p:cNvGrpSpPr/>
          <p:nvPr/>
        </p:nvGrpSpPr>
        <p:grpSpPr bwMode="auto">
          <a:xfrm>
            <a:off x="2363788" y="4537075"/>
            <a:ext cx="471487" cy="525463"/>
            <a:chOff x="1489" y="3098"/>
            <a:chExt cx="297" cy="331"/>
          </a:xfrm>
        </p:grpSpPr>
        <p:grpSp>
          <p:nvGrpSpPr>
            <p:cNvPr id="116811" name="Group 109"/>
            <p:cNvGrpSpPr/>
            <p:nvPr/>
          </p:nvGrpSpPr>
          <p:grpSpPr bwMode="auto">
            <a:xfrm>
              <a:off x="1489" y="3098"/>
              <a:ext cx="251" cy="331"/>
              <a:chOff x="1489" y="3098"/>
              <a:chExt cx="251" cy="331"/>
            </a:xfrm>
          </p:grpSpPr>
          <p:sp>
            <p:nvSpPr>
              <p:cNvPr id="116813" name="Rectangle 110"/>
              <p:cNvSpPr>
                <a:spLocks noChangeArrowheads="1"/>
              </p:cNvSpPr>
              <p:nvPr/>
            </p:nvSpPr>
            <p:spPr bwMode="auto">
              <a:xfrm>
                <a:off x="1489" y="3098"/>
                <a:ext cx="240" cy="331"/>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14" name="Text Box 111"/>
              <p:cNvSpPr txBox="1">
                <a:spLocks noChangeArrowheads="1"/>
              </p:cNvSpPr>
              <p:nvPr/>
            </p:nvSpPr>
            <p:spPr bwMode="auto">
              <a:xfrm>
                <a:off x="1489" y="3117"/>
                <a:ext cx="2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&amp;</a:t>
                </a:r>
                <a:endParaRPr kumimoji="1" lang="en-US" altLang="zh-CN" sz="2000">
                  <a:solidFill>
                    <a:srgbClr val="C00000"/>
                  </a:solidFill>
                  <a:latin typeface="Times New Roman" panose="02020603050405020304" pitchFamily="18" charset="0"/>
                </a:endParaRPr>
              </a:p>
            </p:txBody>
          </p:sp>
        </p:grpSp>
        <p:sp>
          <p:nvSpPr>
            <p:cNvPr id="116812" name="Oval 112"/>
            <p:cNvSpPr>
              <a:spLocks noChangeArrowheads="1"/>
            </p:cNvSpPr>
            <p:nvPr/>
          </p:nvSpPr>
          <p:spPr bwMode="auto">
            <a:xfrm>
              <a:off x="1738" y="3241"/>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grpSp>
      <p:grpSp>
        <p:nvGrpSpPr>
          <p:cNvPr id="11" name="Group 113"/>
          <p:cNvGrpSpPr/>
          <p:nvPr/>
        </p:nvGrpSpPr>
        <p:grpSpPr bwMode="auto">
          <a:xfrm>
            <a:off x="3597275" y="4125913"/>
            <a:ext cx="3200400" cy="522287"/>
            <a:chOff x="2266" y="2839"/>
            <a:chExt cx="2016" cy="329"/>
          </a:xfrm>
        </p:grpSpPr>
        <p:sp>
          <p:nvSpPr>
            <p:cNvPr id="116807" name="Rectangle 114"/>
            <p:cNvSpPr>
              <a:spLocks noChangeArrowheads="1"/>
            </p:cNvSpPr>
            <p:nvPr/>
          </p:nvSpPr>
          <p:spPr bwMode="auto">
            <a:xfrm>
              <a:off x="2266" y="2839"/>
              <a:ext cx="576" cy="329"/>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08" name="Oval 115"/>
            <p:cNvSpPr>
              <a:spLocks noChangeArrowheads="1"/>
            </p:cNvSpPr>
            <p:nvPr/>
          </p:nvSpPr>
          <p:spPr bwMode="auto">
            <a:xfrm>
              <a:off x="2842" y="2932"/>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809" name="Oval 116"/>
            <p:cNvSpPr>
              <a:spLocks noChangeArrowheads="1"/>
            </p:cNvSpPr>
            <p:nvPr/>
          </p:nvSpPr>
          <p:spPr bwMode="auto">
            <a:xfrm>
              <a:off x="3647" y="2932"/>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10" name="Rectangle 117"/>
            <p:cNvSpPr>
              <a:spLocks noChangeArrowheads="1"/>
            </p:cNvSpPr>
            <p:nvPr/>
          </p:nvSpPr>
          <p:spPr bwMode="auto">
            <a:xfrm>
              <a:off x="3706" y="2839"/>
              <a:ext cx="576" cy="329"/>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50006" name="Freeform 118"/>
          <p:cNvSpPr/>
          <p:nvPr/>
        </p:nvSpPr>
        <p:spPr bwMode="auto">
          <a:xfrm>
            <a:off x="4583113" y="4310063"/>
            <a:ext cx="1204912" cy="1587"/>
          </a:xfrm>
          <a:custGeom>
            <a:avLst/>
            <a:gdLst>
              <a:gd name="T0" fmla="*/ 0 w 759"/>
              <a:gd name="T1" fmla="*/ 0 h 1"/>
              <a:gd name="T2" fmla="*/ 2147483647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38100" cmpd="sng">
            <a:solidFill>
              <a:srgbClr val="C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0007" name="Rectangle 119"/>
          <p:cNvSpPr>
            <a:spLocks noChangeArrowheads="1"/>
          </p:cNvSpPr>
          <p:nvPr/>
        </p:nvSpPr>
        <p:spPr bwMode="auto">
          <a:xfrm>
            <a:off x="3597275" y="5929313"/>
            <a:ext cx="3200400" cy="330200"/>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DBR</a:t>
            </a:r>
            <a:endParaRPr kumimoji="1" lang="en-US" altLang="zh-CN" sz="2000">
              <a:latin typeface="Times New Roman" panose="02020603050405020304" pitchFamily="18" charset="0"/>
            </a:endParaRPr>
          </a:p>
        </p:txBody>
      </p:sp>
      <p:grpSp>
        <p:nvGrpSpPr>
          <p:cNvPr id="12" name="Group 120"/>
          <p:cNvGrpSpPr/>
          <p:nvPr/>
        </p:nvGrpSpPr>
        <p:grpSpPr bwMode="auto">
          <a:xfrm>
            <a:off x="6815138" y="5622925"/>
            <a:ext cx="1600200" cy="636588"/>
            <a:chOff x="4282" y="3782"/>
            <a:chExt cx="1008" cy="401"/>
          </a:xfrm>
        </p:grpSpPr>
        <p:sp>
          <p:nvSpPr>
            <p:cNvPr id="116805" name="AutoShape 121"/>
            <p:cNvSpPr>
              <a:spLocks noChangeArrowheads="1"/>
            </p:cNvSpPr>
            <p:nvPr/>
          </p:nvSpPr>
          <p:spPr bwMode="auto">
            <a:xfrm>
              <a:off x="4282" y="3975"/>
              <a:ext cx="1008" cy="208"/>
            </a:xfrm>
            <a:prstGeom prst="leftArrow">
              <a:avLst>
                <a:gd name="adj1" fmla="val 50000"/>
                <a:gd name="adj2" fmla="val 88465"/>
              </a:avLst>
            </a:prstGeom>
            <a:solidFill>
              <a:srgbClr val="C00000"/>
            </a:solidFill>
            <a:ln w="2857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806" name="Text Box 122"/>
            <p:cNvSpPr txBox="1">
              <a:spLocks noChangeArrowheads="1"/>
            </p:cNvSpPr>
            <p:nvPr/>
          </p:nvSpPr>
          <p:spPr bwMode="auto">
            <a:xfrm>
              <a:off x="4800" y="378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③</a:t>
              </a:r>
              <a:endParaRPr kumimoji="1" lang="en-US" altLang="zh-CN" sz="2000">
                <a:solidFill>
                  <a:srgbClr val="C00000"/>
                </a:solidFill>
                <a:latin typeface="Times New Roman" panose="02020603050405020304" pitchFamily="18" charset="0"/>
              </a:endParaRPr>
            </a:p>
          </p:txBody>
        </p:sp>
      </p:grpSp>
      <p:grpSp>
        <p:nvGrpSpPr>
          <p:cNvPr id="13" name="Group 123"/>
          <p:cNvGrpSpPr/>
          <p:nvPr/>
        </p:nvGrpSpPr>
        <p:grpSpPr bwMode="auto">
          <a:xfrm>
            <a:off x="3276600" y="4273550"/>
            <a:ext cx="5053013" cy="676275"/>
            <a:chOff x="2064" y="2932"/>
            <a:chExt cx="3183" cy="426"/>
          </a:xfrm>
        </p:grpSpPr>
        <p:sp>
          <p:nvSpPr>
            <p:cNvPr id="116798" name="Oval 124"/>
            <p:cNvSpPr>
              <a:spLocks noChangeArrowheads="1"/>
            </p:cNvSpPr>
            <p:nvPr/>
          </p:nvSpPr>
          <p:spPr bwMode="auto">
            <a:xfrm>
              <a:off x="2205" y="2932"/>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sp>
          <p:nvSpPr>
            <p:cNvPr id="116799" name="Oval 125"/>
            <p:cNvSpPr>
              <a:spLocks noChangeArrowheads="1"/>
            </p:cNvSpPr>
            <p:nvPr/>
          </p:nvSpPr>
          <p:spPr bwMode="auto">
            <a:xfrm>
              <a:off x="4282" y="2932"/>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grpSp>
          <p:nvGrpSpPr>
            <p:cNvPr id="116800" name="Group 126"/>
            <p:cNvGrpSpPr/>
            <p:nvPr/>
          </p:nvGrpSpPr>
          <p:grpSpPr bwMode="auto">
            <a:xfrm>
              <a:off x="2064" y="2952"/>
              <a:ext cx="3183" cy="406"/>
              <a:chOff x="2064" y="2952"/>
              <a:chExt cx="3183" cy="406"/>
            </a:xfrm>
          </p:grpSpPr>
          <p:sp>
            <p:nvSpPr>
              <p:cNvPr id="116801" name="Freeform 127"/>
              <p:cNvSpPr/>
              <p:nvPr/>
            </p:nvSpPr>
            <p:spPr bwMode="auto">
              <a:xfrm>
                <a:off x="2064" y="2961"/>
                <a:ext cx="2784" cy="397"/>
              </a:xfrm>
              <a:custGeom>
                <a:avLst/>
                <a:gdLst>
                  <a:gd name="T0" fmla="*/ 141 w 2784"/>
                  <a:gd name="T1" fmla="*/ 0 h 397"/>
                  <a:gd name="T2" fmla="*/ 0 w 2784"/>
                  <a:gd name="T3" fmla="*/ 1 h 397"/>
                  <a:gd name="T4" fmla="*/ 0 w 2784"/>
                  <a:gd name="T5" fmla="*/ 397 h 397"/>
                  <a:gd name="T6" fmla="*/ 2784 w 2784"/>
                  <a:gd name="T7" fmla="*/ 397 h 397"/>
                  <a:gd name="T8" fmla="*/ 0 60000 65536"/>
                  <a:gd name="T9" fmla="*/ 0 60000 65536"/>
                  <a:gd name="T10" fmla="*/ 0 60000 65536"/>
                  <a:gd name="T11" fmla="*/ 0 60000 65536"/>
                  <a:gd name="T12" fmla="*/ 0 w 2784"/>
                  <a:gd name="T13" fmla="*/ 0 h 397"/>
                  <a:gd name="T14" fmla="*/ 2784 w 2784"/>
                  <a:gd name="T15" fmla="*/ 397 h 397"/>
                </a:gdLst>
                <a:ahLst/>
                <a:cxnLst>
                  <a:cxn ang="T8">
                    <a:pos x="T0" y="T1"/>
                  </a:cxn>
                  <a:cxn ang="T9">
                    <a:pos x="T2" y="T3"/>
                  </a:cxn>
                  <a:cxn ang="T10">
                    <a:pos x="T4" y="T5"/>
                  </a:cxn>
                  <a:cxn ang="T11">
                    <a:pos x="T6" y="T7"/>
                  </a:cxn>
                </a:cxnLst>
                <a:rect l="T12" t="T13" r="T14" b="T15"/>
                <a:pathLst>
                  <a:path w="2784" h="397">
                    <a:moveTo>
                      <a:pt x="141" y="0"/>
                    </a:moveTo>
                    <a:lnTo>
                      <a:pt x="0" y="1"/>
                    </a:lnTo>
                    <a:lnTo>
                      <a:pt x="0" y="397"/>
                    </a:lnTo>
                    <a:lnTo>
                      <a:pt x="2784" y="397"/>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02" name="Freeform 128"/>
              <p:cNvSpPr/>
              <p:nvPr/>
            </p:nvSpPr>
            <p:spPr bwMode="auto">
              <a:xfrm>
                <a:off x="4332" y="2952"/>
                <a:ext cx="285" cy="396"/>
              </a:xfrm>
              <a:custGeom>
                <a:avLst/>
                <a:gdLst>
                  <a:gd name="T0" fmla="*/ 285 w 285"/>
                  <a:gd name="T1" fmla="*/ 396 h 396"/>
                  <a:gd name="T2" fmla="*/ 282 w 285"/>
                  <a:gd name="T3" fmla="*/ 3 h 396"/>
                  <a:gd name="T4" fmla="*/ 0 w 285"/>
                  <a:gd name="T5" fmla="*/ 0 h 396"/>
                  <a:gd name="T6" fmla="*/ 0 60000 65536"/>
                  <a:gd name="T7" fmla="*/ 0 60000 65536"/>
                  <a:gd name="T8" fmla="*/ 0 60000 65536"/>
                  <a:gd name="T9" fmla="*/ 0 w 285"/>
                  <a:gd name="T10" fmla="*/ 0 h 396"/>
                  <a:gd name="T11" fmla="*/ 285 w 285"/>
                  <a:gd name="T12" fmla="*/ 396 h 396"/>
                </a:gdLst>
                <a:ahLst/>
                <a:cxnLst>
                  <a:cxn ang="T6">
                    <a:pos x="T0" y="T1"/>
                  </a:cxn>
                  <a:cxn ang="T7">
                    <a:pos x="T2" y="T3"/>
                  </a:cxn>
                  <a:cxn ang="T8">
                    <a:pos x="T4" y="T5"/>
                  </a:cxn>
                </a:cxnLst>
                <a:rect l="T9" t="T10" r="T11" b="T12"/>
                <a:pathLst>
                  <a:path w="285" h="396">
                    <a:moveTo>
                      <a:pt x="285" y="396"/>
                    </a:moveTo>
                    <a:lnTo>
                      <a:pt x="282" y="3"/>
                    </a:lnTo>
                    <a:lnTo>
                      <a:pt x="0" y="0"/>
                    </a:lnTo>
                  </a:path>
                </a:pathLst>
              </a:custGeom>
              <a:noFill/>
              <a:ln w="38100" cmpd="sng">
                <a:solidFill>
                  <a:srgbClr val="C00000"/>
                </a:solidFill>
                <a:round/>
                <a:head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03" name="Freeform 129"/>
              <p:cNvSpPr/>
              <p:nvPr/>
            </p:nvSpPr>
            <p:spPr bwMode="auto">
              <a:xfrm>
                <a:off x="4800" y="3352"/>
                <a:ext cx="447" cy="1"/>
              </a:xfrm>
              <a:custGeom>
                <a:avLst/>
                <a:gdLst>
                  <a:gd name="T0" fmla="*/ 447 w 447"/>
                  <a:gd name="T1" fmla="*/ 1 h 1"/>
                  <a:gd name="T2" fmla="*/ 0 w 447"/>
                  <a:gd name="T3" fmla="*/ 0 h 1"/>
                  <a:gd name="T4" fmla="*/ 0 60000 65536"/>
                  <a:gd name="T5" fmla="*/ 0 60000 65536"/>
                  <a:gd name="T6" fmla="*/ 0 w 447"/>
                  <a:gd name="T7" fmla="*/ 0 h 1"/>
                  <a:gd name="T8" fmla="*/ 447 w 447"/>
                  <a:gd name="T9" fmla="*/ 1 h 1"/>
                </a:gdLst>
                <a:ahLst/>
                <a:cxnLst>
                  <a:cxn ang="T4">
                    <a:pos x="T0" y="T1"/>
                  </a:cxn>
                  <a:cxn ang="T5">
                    <a:pos x="T2" y="T3"/>
                  </a:cxn>
                </a:cxnLst>
                <a:rect l="T6" t="T7" r="T8" b="T9"/>
                <a:pathLst>
                  <a:path w="447" h="1">
                    <a:moveTo>
                      <a:pt x="447" y="1"/>
                    </a:moveTo>
                    <a:lnTo>
                      <a:pt x="0" y="0"/>
                    </a:lnTo>
                  </a:path>
                </a:pathLst>
              </a:custGeom>
              <a:noFill/>
              <a:ln w="38100" cmpd="sng">
                <a:solidFill>
                  <a:srgbClr val="C0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804" name="Text Box 130"/>
              <p:cNvSpPr txBox="1">
                <a:spLocks noChangeArrowheads="1"/>
              </p:cNvSpPr>
              <p:nvPr/>
            </p:nvSpPr>
            <p:spPr bwMode="auto">
              <a:xfrm>
                <a:off x="4794" y="307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④</a:t>
                </a:r>
                <a:endParaRPr kumimoji="1" lang="en-US" altLang="zh-CN" sz="2000">
                  <a:solidFill>
                    <a:srgbClr val="C00000"/>
                  </a:solidFill>
                  <a:latin typeface="Times New Roman" panose="02020603050405020304" pitchFamily="18" charset="0"/>
                </a:endParaRPr>
              </a:p>
            </p:txBody>
          </p:sp>
        </p:grpSp>
      </p:grpSp>
      <p:grpSp>
        <p:nvGrpSpPr>
          <p:cNvPr id="15" name="Group 131"/>
          <p:cNvGrpSpPr/>
          <p:nvPr/>
        </p:nvGrpSpPr>
        <p:grpSpPr bwMode="auto">
          <a:xfrm>
            <a:off x="4664075" y="2743200"/>
            <a:ext cx="3581400" cy="396875"/>
            <a:chOff x="2938" y="1968"/>
            <a:chExt cx="2256" cy="250"/>
          </a:xfrm>
        </p:grpSpPr>
        <p:sp>
          <p:nvSpPr>
            <p:cNvPr id="116795" name="Freeform 132"/>
            <p:cNvSpPr/>
            <p:nvPr/>
          </p:nvSpPr>
          <p:spPr bwMode="auto">
            <a:xfrm>
              <a:off x="2938" y="1985"/>
              <a:ext cx="1872" cy="207"/>
            </a:xfrm>
            <a:custGeom>
              <a:avLst/>
              <a:gdLst>
                <a:gd name="T0" fmla="*/ 0 w 2160"/>
                <a:gd name="T1" fmla="*/ 0 h 240"/>
                <a:gd name="T2" fmla="*/ 0 w 2160"/>
                <a:gd name="T3" fmla="*/ 73 h 240"/>
                <a:gd name="T4" fmla="*/ 687 w 2160"/>
                <a:gd name="T5" fmla="*/ 73 h 240"/>
                <a:gd name="T6" fmla="*/ 0 60000 65536"/>
                <a:gd name="T7" fmla="*/ 0 60000 65536"/>
                <a:gd name="T8" fmla="*/ 0 60000 65536"/>
                <a:gd name="T9" fmla="*/ 0 w 2160"/>
                <a:gd name="T10" fmla="*/ 0 h 240"/>
                <a:gd name="T11" fmla="*/ 2160 w 2160"/>
                <a:gd name="T12" fmla="*/ 240 h 240"/>
              </a:gdLst>
              <a:ahLst/>
              <a:cxnLst>
                <a:cxn ang="T6">
                  <a:pos x="T0" y="T1"/>
                </a:cxn>
                <a:cxn ang="T7">
                  <a:pos x="T2" y="T3"/>
                </a:cxn>
                <a:cxn ang="T8">
                  <a:pos x="T4" y="T5"/>
                </a:cxn>
              </a:cxnLst>
              <a:rect l="T9" t="T10" r="T11" b="T12"/>
              <a:pathLst>
                <a:path w="2160" h="240">
                  <a:moveTo>
                    <a:pt x="0" y="0"/>
                  </a:moveTo>
                  <a:lnTo>
                    <a:pt x="0" y="240"/>
                  </a:lnTo>
                  <a:lnTo>
                    <a:pt x="2160" y="240"/>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796" name="Line 133"/>
            <p:cNvSpPr>
              <a:spLocks noChangeShapeType="1"/>
            </p:cNvSpPr>
            <p:nvPr/>
          </p:nvSpPr>
          <p:spPr bwMode="auto">
            <a:xfrm flipH="1">
              <a:off x="4810" y="2192"/>
              <a:ext cx="384"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797" name="Text Box 134"/>
            <p:cNvSpPr txBox="1">
              <a:spLocks noChangeArrowheads="1"/>
            </p:cNvSpPr>
            <p:nvPr/>
          </p:nvSpPr>
          <p:spPr bwMode="auto">
            <a:xfrm>
              <a:off x="4792" y="1968"/>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⑤</a:t>
              </a:r>
              <a:endParaRPr kumimoji="1" lang="en-US" altLang="zh-CN" sz="2000">
                <a:solidFill>
                  <a:srgbClr val="C00000"/>
                </a:solidFill>
                <a:latin typeface="Times New Roman" panose="02020603050405020304" pitchFamily="18" charset="0"/>
              </a:endParaRPr>
            </a:p>
          </p:txBody>
        </p:sp>
      </p:grpSp>
      <p:grpSp>
        <p:nvGrpSpPr>
          <p:cNvPr id="16" name="Group 135"/>
          <p:cNvGrpSpPr/>
          <p:nvPr/>
        </p:nvGrpSpPr>
        <p:grpSpPr bwMode="auto">
          <a:xfrm>
            <a:off x="1082675" y="990600"/>
            <a:ext cx="3581400" cy="396875"/>
            <a:chOff x="682" y="864"/>
            <a:chExt cx="2256" cy="250"/>
          </a:xfrm>
        </p:grpSpPr>
        <p:sp>
          <p:nvSpPr>
            <p:cNvPr id="116792" name="Freeform 136"/>
            <p:cNvSpPr/>
            <p:nvPr/>
          </p:nvSpPr>
          <p:spPr bwMode="auto">
            <a:xfrm>
              <a:off x="1018" y="1031"/>
              <a:ext cx="1920" cy="83"/>
            </a:xfrm>
            <a:custGeom>
              <a:avLst/>
              <a:gdLst>
                <a:gd name="T0" fmla="*/ 1920 w 1920"/>
                <a:gd name="T1" fmla="*/ 0 h 96"/>
                <a:gd name="T2" fmla="*/ 1920 w 1920"/>
                <a:gd name="T3" fmla="*/ 30 h 96"/>
                <a:gd name="T4" fmla="*/ 0 w 1920"/>
                <a:gd name="T5" fmla="*/ 30 h 96"/>
                <a:gd name="T6" fmla="*/ 0 60000 65536"/>
                <a:gd name="T7" fmla="*/ 0 60000 65536"/>
                <a:gd name="T8" fmla="*/ 0 60000 65536"/>
                <a:gd name="T9" fmla="*/ 0 w 1920"/>
                <a:gd name="T10" fmla="*/ 0 h 96"/>
                <a:gd name="T11" fmla="*/ 1920 w 1920"/>
                <a:gd name="T12" fmla="*/ 96 h 96"/>
              </a:gdLst>
              <a:ahLst/>
              <a:cxnLst>
                <a:cxn ang="T6">
                  <a:pos x="T0" y="T1"/>
                </a:cxn>
                <a:cxn ang="T7">
                  <a:pos x="T2" y="T3"/>
                </a:cxn>
                <a:cxn ang="T8">
                  <a:pos x="T4" y="T5"/>
                </a:cxn>
              </a:cxnLst>
              <a:rect l="T9" t="T10" r="T11" b="T12"/>
              <a:pathLst>
                <a:path w="1920" h="96">
                  <a:moveTo>
                    <a:pt x="1920" y="0"/>
                  </a:moveTo>
                  <a:lnTo>
                    <a:pt x="1920" y="96"/>
                  </a:lnTo>
                  <a:lnTo>
                    <a:pt x="0" y="96"/>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793" name="Line 137"/>
            <p:cNvSpPr>
              <a:spLocks noChangeShapeType="1"/>
            </p:cNvSpPr>
            <p:nvPr/>
          </p:nvSpPr>
          <p:spPr bwMode="auto">
            <a:xfrm>
              <a:off x="682" y="1114"/>
              <a:ext cx="336" cy="0"/>
            </a:xfrm>
            <a:prstGeom prst="line">
              <a:avLst/>
            </a:prstGeom>
            <a:noFill/>
            <a:ln w="38100">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6794" name="Text Box 138"/>
            <p:cNvSpPr txBox="1">
              <a:spLocks noChangeArrowheads="1"/>
            </p:cNvSpPr>
            <p:nvPr/>
          </p:nvSpPr>
          <p:spPr bwMode="auto">
            <a:xfrm>
              <a:off x="768" y="86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⑦</a:t>
              </a:r>
              <a:endParaRPr kumimoji="1" lang="en-US" altLang="zh-CN" sz="2000">
                <a:solidFill>
                  <a:srgbClr val="C00000"/>
                </a:solidFill>
                <a:latin typeface="Times New Roman" panose="02020603050405020304" pitchFamily="18" charset="0"/>
              </a:endParaRPr>
            </a:p>
          </p:txBody>
        </p:sp>
      </p:grpSp>
      <p:grpSp>
        <p:nvGrpSpPr>
          <p:cNvPr id="17" name="Group 139"/>
          <p:cNvGrpSpPr/>
          <p:nvPr/>
        </p:nvGrpSpPr>
        <p:grpSpPr bwMode="auto">
          <a:xfrm>
            <a:off x="1066800" y="228600"/>
            <a:ext cx="4267200" cy="685800"/>
            <a:chOff x="672" y="384"/>
            <a:chExt cx="2688" cy="432"/>
          </a:xfrm>
        </p:grpSpPr>
        <p:sp>
          <p:nvSpPr>
            <p:cNvPr id="116789" name="Rectangle 140"/>
            <p:cNvSpPr>
              <a:spLocks noChangeArrowheads="1"/>
            </p:cNvSpPr>
            <p:nvPr/>
          </p:nvSpPr>
          <p:spPr bwMode="auto">
            <a:xfrm>
              <a:off x="3312" y="672"/>
              <a:ext cx="48" cy="144"/>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90" name="AutoShape 141"/>
            <p:cNvSpPr>
              <a:spLocks noChangeArrowheads="1"/>
            </p:cNvSpPr>
            <p:nvPr/>
          </p:nvSpPr>
          <p:spPr bwMode="auto">
            <a:xfrm>
              <a:off x="672" y="624"/>
              <a:ext cx="2650" cy="144"/>
            </a:xfrm>
            <a:prstGeom prst="leftArrow">
              <a:avLst>
                <a:gd name="adj1" fmla="val 39417"/>
                <a:gd name="adj2" fmla="val 162643"/>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91" name="Text Box 142"/>
            <p:cNvSpPr txBox="1">
              <a:spLocks noChangeArrowheads="1"/>
            </p:cNvSpPr>
            <p:nvPr/>
          </p:nvSpPr>
          <p:spPr bwMode="auto">
            <a:xfrm>
              <a:off x="768" y="38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⑧</a:t>
              </a:r>
              <a:endParaRPr kumimoji="1" lang="en-US" altLang="zh-CN" sz="2000">
                <a:solidFill>
                  <a:srgbClr val="C00000"/>
                </a:solidFill>
                <a:latin typeface="Times New Roman" panose="02020603050405020304" pitchFamily="18" charset="0"/>
              </a:endParaRPr>
            </a:p>
          </p:txBody>
        </p:sp>
      </p:grpSp>
      <p:grpSp>
        <p:nvGrpSpPr>
          <p:cNvPr id="18" name="Group 143"/>
          <p:cNvGrpSpPr/>
          <p:nvPr/>
        </p:nvGrpSpPr>
        <p:grpSpPr bwMode="auto">
          <a:xfrm>
            <a:off x="3594100" y="2068513"/>
            <a:ext cx="1219200" cy="723900"/>
            <a:chOff x="2264" y="1543"/>
            <a:chExt cx="768" cy="456"/>
          </a:xfrm>
        </p:grpSpPr>
        <p:sp>
          <p:nvSpPr>
            <p:cNvPr id="116787" name="Rectangle 144"/>
            <p:cNvSpPr>
              <a:spLocks noChangeArrowheads="1"/>
            </p:cNvSpPr>
            <p:nvPr/>
          </p:nvSpPr>
          <p:spPr bwMode="auto">
            <a:xfrm>
              <a:off x="2264" y="1584"/>
              <a:ext cx="768" cy="415"/>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88" name="Oval 145"/>
            <p:cNvSpPr>
              <a:spLocks noChangeArrowheads="1"/>
            </p:cNvSpPr>
            <p:nvPr/>
          </p:nvSpPr>
          <p:spPr bwMode="auto">
            <a:xfrm>
              <a:off x="2888" y="1543"/>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grpSp>
      <p:sp>
        <p:nvSpPr>
          <p:cNvPr id="550034" name="Rectangle 146"/>
          <p:cNvSpPr>
            <a:spLocks noChangeArrowheads="1"/>
          </p:cNvSpPr>
          <p:nvPr/>
        </p:nvSpPr>
        <p:spPr bwMode="auto">
          <a:xfrm>
            <a:off x="4451350" y="919163"/>
            <a:ext cx="1524000" cy="328612"/>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0035" name="Rectangle 147"/>
          <p:cNvSpPr>
            <a:spLocks noChangeArrowheads="1"/>
          </p:cNvSpPr>
          <p:nvPr/>
        </p:nvSpPr>
        <p:spPr bwMode="auto">
          <a:xfrm>
            <a:off x="4435475" y="1498600"/>
            <a:ext cx="1524000" cy="328613"/>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0036" name="Line 148"/>
          <p:cNvSpPr>
            <a:spLocks noChangeShapeType="1"/>
          </p:cNvSpPr>
          <p:nvPr/>
        </p:nvSpPr>
        <p:spPr bwMode="auto">
          <a:xfrm flipV="1">
            <a:off x="3941763" y="3286125"/>
            <a:ext cx="0" cy="19685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50037" name="Line 149"/>
          <p:cNvSpPr>
            <a:spLocks noChangeShapeType="1"/>
          </p:cNvSpPr>
          <p:nvPr/>
        </p:nvSpPr>
        <p:spPr bwMode="auto">
          <a:xfrm flipV="1">
            <a:off x="3941763" y="2794000"/>
            <a:ext cx="0" cy="19685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19" name="Group 150"/>
          <p:cNvGrpSpPr/>
          <p:nvPr/>
        </p:nvGrpSpPr>
        <p:grpSpPr bwMode="auto">
          <a:xfrm>
            <a:off x="1130300" y="1524000"/>
            <a:ext cx="3495675" cy="609600"/>
            <a:chOff x="712" y="1200"/>
            <a:chExt cx="2202" cy="384"/>
          </a:xfrm>
        </p:grpSpPr>
        <p:grpSp>
          <p:nvGrpSpPr>
            <p:cNvPr id="116783" name="Group 151"/>
            <p:cNvGrpSpPr/>
            <p:nvPr/>
          </p:nvGrpSpPr>
          <p:grpSpPr bwMode="auto">
            <a:xfrm>
              <a:off x="712" y="1200"/>
              <a:ext cx="1650" cy="384"/>
              <a:chOff x="712" y="1200"/>
              <a:chExt cx="1650" cy="384"/>
            </a:xfrm>
          </p:grpSpPr>
          <p:sp>
            <p:nvSpPr>
              <p:cNvPr id="116785" name="Freeform 152"/>
              <p:cNvSpPr/>
              <p:nvPr/>
            </p:nvSpPr>
            <p:spPr bwMode="auto">
              <a:xfrm>
                <a:off x="712" y="1454"/>
                <a:ext cx="1650" cy="130"/>
              </a:xfrm>
              <a:custGeom>
                <a:avLst/>
                <a:gdLst>
                  <a:gd name="T0" fmla="*/ 8948 w 1296"/>
                  <a:gd name="T1" fmla="*/ 64 h 144"/>
                  <a:gd name="T2" fmla="*/ 8948 w 1296"/>
                  <a:gd name="T3" fmla="*/ 0 h 144"/>
                  <a:gd name="T4" fmla="*/ 0 w 1296"/>
                  <a:gd name="T5" fmla="*/ 0 h 144"/>
                  <a:gd name="T6" fmla="*/ 0 60000 65536"/>
                  <a:gd name="T7" fmla="*/ 0 60000 65536"/>
                  <a:gd name="T8" fmla="*/ 0 60000 65536"/>
                  <a:gd name="T9" fmla="*/ 0 w 1296"/>
                  <a:gd name="T10" fmla="*/ 0 h 144"/>
                  <a:gd name="T11" fmla="*/ 1296 w 1296"/>
                  <a:gd name="T12" fmla="*/ 144 h 144"/>
                </a:gdLst>
                <a:ahLst/>
                <a:cxnLst>
                  <a:cxn ang="T6">
                    <a:pos x="T0" y="T1"/>
                  </a:cxn>
                  <a:cxn ang="T7">
                    <a:pos x="T2" y="T3"/>
                  </a:cxn>
                  <a:cxn ang="T8">
                    <a:pos x="T4" y="T5"/>
                  </a:cxn>
                </a:cxnLst>
                <a:rect l="T9" t="T10" r="T11" b="T12"/>
                <a:pathLst>
                  <a:path w="1296" h="144">
                    <a:moveTo>
                      <a:pt x="1296" y="144"/>
                    </a:moveTo>
                    <a:lnTo>
                      <a:pt x="1296" y="0"/>
                    </a:lnTo>
                    <a:lnTo>
                      <a:pt x="0" y="0"/>
                    </a:lnTo>
                  </a:path>
                </a:pathLst>
              </a:custGeom>
              <a:noFill/>
              <a:ln w="38100" cmpd="sng">
                <a:solidFill>
                  <a:srgbClr val="C0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786" name="Text Box 153"/>
              <p:cNvSpPr txBox="1">
                <a:spLocks noChangeArrowheads="1"/>
              </p:cNvSpPr>
              <p:nvPr/>
            </p:nvSpPr>
            <p:spPr bwMode="auto">
              <a:xfrm>
                <a:off x="768" y="120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⑥</a:t>
                </a:r>
                <a:endParaRPr kumimoji="1" lang="en-US" altLang="zh-CN" sz="2000">
                  <a:solidFill>
                    <a:srgbClr val="C00000"/>
                  </a:solidFill>
                  <a:latin typeface="Times New Roman" panose="02020603050405020304" pitchFamily="18" charset="0"/>
                </a:endParaRPr>
              </a:p>
            </p:txBody>
          </p:sp>
        </p:grpSp>
        <p:sp>
          <p:nvSpPr>
            <p:cNvPr id="116784" name="Freeform 154"/>
            <p:cNvSpPr/>
            <p:nvPr/>
          </p:nvSpPr>
          <p:spPr bwMode="auto">
            <a:xfrm>
              <a:off x="2913" y="1395"/>
              <a:ext cx="1" cy="147"/>
            </a:xfrm>
            <a:custGeom>
              <a:avLst/>
              <a:gdLst>
                <a:gd name="T0" fmla="*/ 0 w 1"/>
                <a:gd name="T1" fmla="*/ 147 h 147"/>
                <a:gd name="T2" fmla="*/ 0 w 1"/>
                <a:gd name="T3" fmla="*/ 0 h 147"/>
                <a:gd name="T4" fmla="*/ 0 60000 65536"/>
                <a:gd name="T5" fmla="*/ 0 60000 65536"/>
                <a:gd name="T6" fmla="*/ 0 w 1"/>
                <a:gd name="T7" fmla="*/ 0 h 147"/>
                <a:gd name="T8" fmla="*/ 1 w 1"/>
                <a:gd name="T9" fmla="*/ 147 h 147"/>
              </a:gdLst>
              <a:ahLst/>
              <a:cxnLst>
                <a:cxn ang="T4">
                  <a:pos x="T0" y="T1"/>
                </a:cxn>
                <a:cxn ang="T5">
                  <a:pos x="T2" y="T3"/>
                </a:cxn>
              </a:cxnLst>
              <a:rect l="T6" t="T7" r="T8" b="T9"/>
              <a:pathLst>
                <a:path w="1" h="147">
                  <a:moveTo>
                    <a:pt x="0" y="147"/>
                  </a:moveTo>
                  <a:lnTo>
                    <a:pt x="0" y="0"/>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550043" name="Freeform 155"/>
          <p:cNvSpPr/>
          <p:nvPr/>
        </p:nvSpPr>
        <p:spPr bwMode="auto">
          <a:xfrm>
            <a:off x="5195888" y="1238250"/>
            <a:ext cx="1587" cy="271463"/>
          </a:xfrm>
          <a:custGeom>
            <a:avLst/>
            <a:gdLst>
              <a:gd name="T0" fmla="*/ 0 w 1"/>
              <a:gd name="T1" fmla="*/ 2147483647 h 171"/>
              <a:gd name="T2" fmla="*/ 0 w 1"/>
              <a:gd name="T3" fmla="*/ 0 h 171"/>
              <a:gd name="T4" fmla="*/ 0 60000 65536"/>
              <a:gd name="T5" fmla="*/ 0 60000 65536"/>
              <a:gd name="T6" fmla="*/ 0 w 1"/>
              <a:gd name="T7" fmla="*/ 0 h 171"/>
              <a:gd name="T8" fmla="*/ 1 w 1"/>
              <a:gd name="T9" fmla="*/ 171 h 171"/>
            </a:gdLst>
            <a:ahLst/>
            <a:cxnLst>
              <a:cxn ang="T4">
                <a:pos x="T0" y="T1"/>
              </a:cxn>
              <a:cxn ang="T5">
                <a:pos x="T2" y="T3"/>
              </a:cxn>
            </a:cxnLst>
            <a:rect l="T6" t="T7" r="T8" b="T9"/>
            <a:pathLst>
              <a:path w="1" h="171">
                <a:moveTo>
                  <a:pt x="0" y="171"/>
                </a:moveTo>
                <a:lnTo>
                  <a:pt x="0" y="0"/>
                </a:lnTo>
              </a:path>
            </a:pathLst>
          </a:custGeom>
          <a:noFill/>
          <a:ln w="38100" cmpd="sng">
            <a:solidFill>
              <a:srgbClr val="C0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1" name="Group 156"/>
          <p:cNvGrpSpPr/>
          <p:nvPr/>
        </p:nvGrpSpPr>
        <p:grpSpPr bwMode="auto">
          <a:xfrm>
            <a:off x="3613150" y="3482975"/>
            <a:ext cx="604838" cy="330200"/>
            <a:chOff x="2276" y="2434"/>
            <a:chExt cx="381" cy="208"/>
          </a:xfrm>
        </p:grpSpPr>
        <p:sp>
          <p:nvSpPr>
            <p:cNvPr id="116781" name="Rectangle 157"/>
            <p:cNvSpPr>
              <a:spLocks noChangeArrowheads="1"/>
            </p:cNvSpPr>
            <p:nvPr/>
          </p:nvSpPr>
          <p:spPr bwMode="auto">
            <a:xfrm>
              <a:off x="2276" y="2489"/>
              <a:ext cx="381" cy="153"/>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82" name="Oval 158"/>
            <p:cNvSpPr>
              <a:spLocks noChangeArrowheads="1"/>
            </p:cNvSpPr>
            <p:nvPr/>
          </p:nvSpPr>
          <p:spPr bwMode="auto">
            <a:xfrm>
              <a:off x="2458" y="2434"/>
              <a:ext cx="48" cy="42"/>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grpSp>
      <p:grpSp>
        <p:nvGrpSpPr>
          <p:cNvPr id="22" name="Group 159"/>
          <p:cNvGrpSpPr/>
          <p:nvPr/>
        </p:nvGrpSpPr>
        <p:grpSpPr bwMode="auto">
          <a:xfrm>
            <a:off x="3613150" y="2971800"/>
            <a:ext cx="604838" cy="314325"/>
            <a:chOff x="2276" y="2112"/>
            <a:chExt cx="381" cy="198"/>
          </a:xfrm>
        </p:grpSpPr>
        <p:sp>
          <p:nvSpPr>
            <p:cNvPr id="116779" name="Rectangle 160"/>
            <p:cNvSpPr>
              <a:spLocks noChangeArrowheads="1"/>
            </p:cNvSpPr>
            <p:nvPr/>
          </p:nvSpPr>
          <p:spPr bwMode="auto">
            <a:xfrm>
              <a:off x="2276" y="2157"/>
              <a:ext cx="381" cy="153"/>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80" name="Oval 161"/>
            <p:cNvSpPr>
              <a:spLocks noChangeArrowheads="1"/>
            </p:cNvSpPr>
            <p:nvPr/>
          </p:nvSpPr>
          <p:spPr bwMode="auto">
            <a:xfrm>
              <a:off x="2458" y="2112"/>
              <a:ext cx="48" cy="41"/>
            </a:xfrm>
            <a:prstGeom prst="ellipse">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000">
                <a:solidFill>
                  <a:schemeClr val="folHlink"/>
                </a:solidFill>
                <a:latin typeface="Times New Roman" panose="02020603050405020304" pitchFamily="18" charset="0"/>
              </a:endParaRPr>
            </a:p>
          </p:txBody>
        </p:sp>
      </p:grpSp>
      <p:sp>
        <p:nvSpPr>
          <p:cNvPr id="550050" name="Freeform 162"/>
          <p:cNvSpPr/>
          <p:nvPr/>
        </p:nvSpPr>
        <p:spPr bwMode="auto">
          <a:xfrm>
            <a:off x="4054475" y="2082800"/>
            <a:ext cx="2709863" cy="1878013"/>
          </a:xfrm>
          <a:custGeom>
            <a:avLst/>
            <a:gdLst>
              <a:gd name="T0" fmla="*/ 0 w 1707"/>
              <a:gd name="T1" fmla="*/ 2147483647 h 1183"/>
              <a:gd name="T2" fmla="*/ 0 w 1707"/>
              <a:gd name="T3" fmla="*/ 2147483647 h 1183"/>
              <a:gd name="T4" fmla="*/ 2147483647 w 1707"/>
              <a:gd name="T5" fmla="*/ 2147483647 h 1183"/>
              <a:gd name="T6" fmla="*/ 2147483647 w 1707"/>
              <a:gd name="T7" fmla="*/ 0 h 1183"/>
              <a:gd name="T8" fmla="*/ 2147483647 w 1707"/>
              <a:gd name="T9" fmla="*/ 2147483647 h 1183"/>
              <a:gd name="T10" fmla="*/ 2147483647 w 1707"/>
              <a:gd name="T11" fmla="*/ 2147483647 h 1183"/>
              <a:gd name="T12" fmla="*/ 0 60000 65536"/>
              <a:gd name="T13" fmla="*/ 0 60000 65536"/>
              <a:gd name="T14" fmla="*/ 0 60000 65536"/>
              <a:gd name="T15" fmla="*/ 0 60000 65536"/>
              <a:gd name="T16" fmla="*/ 0 60000 65536"/>
              <a:gd name="T17" fmla="*/ 0 60000 65536"/>
              <a:gd name="T18" fmla="*/ 0 w 1707"/>
              <a:gd name="T19" fmla="*/ 0 h 1183"/>
              <a:gd name="T20" fmla="*/ 1707 w 1707"/>
              <a:gd name="T21" fmla="*/ 1183 h 1183"/>
            </a:gdLst>
            <a:ahLst/>
            <a:cxnLst>
              <a:cxn ang="T12">
                <a:pos x="T0" y="T1"/>
              </a:cxn>
              <a:cxn ang="T13">
                <a:pos x="T2" y="T3"/>
              </a:cxn>
              <a:cxn ang="T14">
                <a:pos x="T4" y="T5"/>
              </a:cxn>
              <a:cxn ang="T15">
                <a:pos x="T6" y="T7"/>
              </a:cxn>
              <a:cxn ang="T16">
                <a:pos x="T8" y="T9"/>
              </a:cxn>
              <a:cxn ang="T17">
                <a:pos x="T10" y="T11"/>
              </a:cxn>
            </a:cxnLst>
            <a:rect l="T18" t="T19" r="T20" b="T21"/>
            <a:pathLst>
              <a:path w="1707" h="1183">
                <a:moveTo>
                  <a:pt x="0" y="1100"/>
                </a:moveTo>
                <a:lnTo>
                  <a:pt x="0" y="1183"/>
                </a:lnTo>
                <a:lnTo>
                  <a:pt x="720" y="1183"/>
                </a:lnTo>
                <a:lnTo>
                  <a:pt x="719" y="0"/>
                </a:lnTo>
                <a:lnTo>
                  <a:pt x="1707" y="2"/>
                </a:lnTo>
                <a:lnTo>
                  <a:pt x="1707" y="56"/>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0051" name="Rectangle 163"/>
          <p:cNvSpPr>
            <a:spLocks noChangeArrowheads="1"/>
          </p:cNvSpPr>
          <p:nvPr/>
        </p:nvSpPr>
        <p:spPr bwMode="auto">
          <a:xfrm>
            <a:off x="3597275" y="5392738"/>
            <a:ext cx="3200400" cy="328612"/>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设备选择电路</a:t>
            </a:r>
            <a:endParaRPr kumimoji="1" lang="zh-CN" altLang="en-US" sz="2000">
              <a:latin typeface="Times New Roman" panose="02020603050405020304" pitchFamily="18" charset="0"/>
            </a:endParaRPr>
          </a:p>
        </p:txBody>
      </p:sp>
      <p:sp>
        <p:nvSpPr>
          <p:cNvPr id="550052" name="AutoShape 164"/>
          <p:cNvSpPr>
            <a:spLocks noChangeArrowheads="1"/>
          </p:cNvSpPr>
          <p:nvPr/>
        </p:nvSpPr>
        <p:spPr bwMode="auto">
          <a:xfrm>
            <a:off x="990600" y="5392738"/>
            <a:ext cx="2590800" cy="261937"/>
          </a:xfrm>
          <a:prstGeom prst="rightArrow">
            <a:avLst>
              <a:gd name="adj1" fmla="val 50000"/>
              <a:gd name="adj2" fmla="val 164254"/>
            </a:avLst>
          </a:prstGeom>
          <a:solidFill>
            <a:srgbClr val="C00000"/>
          </a:solidFill>
          <a:ln w="2857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0053" name="AutoShape 165"/>
          <p:cNvSpPr>
            <a:spLocks noChangeArrowheads="1"/>
          </p:cNvSpPr>
          <p:nvPr/>
        </p:nvSpPr>
        <p:spPr bwMode="auto">
          <a:xfrm>
            <a:off x="844550" y="5937250"/>
            <a:ext cx="2743200" cy="304800"/>
          </a:xfrm>
          <a:prstGeom prst="leftArrow">
            <a:avLst>
              <a:gd name="adj1" fmla="val 58333"/>
              <a:gd name="adj2" fmla="val 135958"/>
            </a:avLst>
          </a:prstGeom>
          <a:solidFill>
            <a:srgbClr val="C00000"/>
          </a:solidFill>
          <a:ln w="9525">
            <a:solidFill>
              <a:schemeClr val="folHlink"/>
            </a:solidFill>
            <a:miter lim="800000"/>
          </a:ln>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0054" name="Freeform 166"/>
          <p:cNvSpPr/>
          <p:nvPr/>
        </p:nvSpPr>
        <p:spPr bwMode="auto">
          <a:xfrm>
            <a:off x="1997075" y="4930775"/>
            <a:ext cx="2209800" cy="461963"/>
          </a:xfrm>
          <a:custGeom>
            <a:avLst/>
            <a:gdLst>
              <a:gd name="T0" fmla="*/ 2147483647 w 1392"/>
              <a:gd name="T1" fmla="*/ 0 h 336"/>
              <a:gd name="T2" fmla="*/ 0 w 1392"/>
              <a:gd name="T3" fmla="*/ 0 h 336"/>
              <a:gd name="T4" fmla="*/ 0 w 1392"/>
              <a:gd name="T5" fmla="*/ 2147483647 h 336"/>
              <a:gd name="T6" fmla="*/ 2147483647 w 1392"/>
              <a:gd name="T7" fmla="*/ 2147483647 h 336"/>
              <a:gd name="T8" fmla="*/ 2147483647 w 1392"/>
              <a:gd name="T9" fmla="*/ 2147483647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3" name="Group 167"/>
          <p:cNvGrpSpPr/>
          <p:nvPr/>
        </p:nvGrpSpPr>
        <p:grpSpPr bwMode="auto">
          <a:xfrm>
            <a:off x="4572000" y="4343400"/>
            <a:ext cx="1225550" cy="396875"/>
            <a:chOff x="2880" y="2976"/>
            <a:chExt cx="772" cy="250"/>
          </a:xfrm>
        </p:grpSpPr>
        <p:grpSp>
          <p:nvGrpSpPr>
            <p:cNvPr id="116773" name="Group 168"/>
            <p:cNvGrpSpPr/>
            <p:nvPr/>
          </p:nvGrpSpPr>
          <p:grpSpPr bwMode="auto">
            <a:xfrm>
              <a:off x="3456" y="2976"/>
              <a:ext cx="196" cy="250"/>
              <a:chOff x="2832" y="2880"/>
              <a:chExt cx="196" cy="300"/>
            </a:xfrm>
          </p:grpSpPr>
          <p:sp>
            <p:nvSpPr>
              <p:cNvPr id="116777" name="Rectangle 169"/>
              <p:cNvSpPr>
                <a:spLocks noChangeArrowheads="1"/>
              </p:cNvSpPr>
              <p:nvPr/>
            </p:nvSpPr>
            <p:spPr bwMode="auto">
              <a:xfrm>
                <a:off x="2832" y="2880"/>
                <a:ext cx="192" cy="288"/>
              </a:xfrm>
              <a:prstGeom prst="rect">
                <a:avLst/>
              </a:prstGeom>
              <a:solidFill>
                <a:schemeClr val="accent2"/>
              </a:solidFill>
              <a:ln w="9525">
                <a:solidFill>
                  <a:schemeClr val="bg1"/>
                </a:solidFill>
                <a:miter lim="800000"/>
              </a:ln>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8" name="Text Box 170"/>
              <p:cNvSpPr txBox="1">
                <a:spLocks noChangeArrowheads="1"/>
              </p:cNvSpPr>
              <p:nvPr/>
            </p:nvSpPr>
            <p:spPr bwMode="auto">
              <a:xfrm>
                <a:off x="2832" y="2880"/>
                <a:ext cx="19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0</a:t>
                </a:r>
                <a:endParaRPr kumimoji="1" lang="en-US" altLang="zh-CN" sz="2000">
                  <a:latin typeface="Times New Roman" panose="02020603050405020304" pitchFamily="18" charset="0"/>
                </a:endParaRPr>
              </a:p>
            </p:txBody>
          </p:sp>
        </p:grpSp>
        <p:grpSp>
          <p:nvGrpSpPr>
            <p:cNvPr id="116774" name="Group 171"/>
            <p:cNvGrpSpPr/>
            <p:nvPr/>
          </p:nvGrpSpPr>
          <p:grpSpPr bwMode="auto">
            <a:xfrm>
              <a:off x="2880" y="2976"/>
              <a:ext cx="196" cy="250"/>
              <a:chOff x="2832" y="2880"/>
              <a:chExt cx="196" cy="300"/>
            </a:xfrm>
          </p:grpSpPr>
          <p:sp>
            <p:nvSpPr>
              <p:cNvPr id="116775" name="Rectangle 172"/>
              <p:cNvSpPr>
                <a:spLocks noChangeArrowheads="1"/>
              </p:cNvSpPr>
              <p:nvPr/>
            </p:nvSpPr>
            <p:spPr bwMode="auto">
              <a:xfrm>
                <a:off x="2832" y="2880"/>
                <a:ext cx="192" cy="288"/>
              </a:xfrm>
              <a:prstGeom prst="rect">
                <a:avLst/>
              </a:prstGeom>
              <a:solidFill>
                <a:schemeClr val="accent2"/>
              </a:solidFill>
              <a:ln w="9525">
                <a:solidFill>
                  <a:schemeClr val="bg1"/>
                </a:solidFill>
                <a:miter lim="800000"/>
              </a:ln>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6" name="Text Box 173"/>
              <p:cNvSpPr txBox="1">
                <a:spLocks noChangeArrowheads="1"/>
              </p:cNvSpPr>
              <p:nvPr/>
            </p:nvSpPr>
            <p:spPr bwMode="auto">
              <a:xfrm>
                <a:off x="2832" y="2880"/>
                <a:ext cx="19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1</a:t>
                </a:r>
                <a:endParaRPr kumimoji="1" lang="en-US" altLang="zh-CN" sz="2000">
                  <a:latin typeface="Times New Roman" panose="02020603050405020304" pitchFamily="18" charset="0"/>
                </a:endParaRPr>
              </a:p>
            </p:txBody>
          </p:sp>
        </p:grpSp>
      </p:grpSp>
      <p:sp>
        <p:nvSpPr>
          <p:cNvPr id="550062" name="Freeform 174"/>
          <p:cNvSpPr/>
          <p:nvPr/>
        </p:nvSpPr>
        <p:spPr bwMode="auto">
          <a:xfrm>
            <a:off x="3749675" y="3810000"/>
            <a:ext cx="1588" cy="304800"/>
          </a:xfrm>
          <a:custGeom>
            <a:avLst/>
            <a:gdLst>
              <a:gd name="T0" fmla="*/ 0 w 1"/>
              <a:gd name="T1" fmla="*/ 2147483647 h 192"/>
              <a:gd name="T2" fmla="*/ 0 w 1"/>
              <a:gd name="T3" fmla="*/ 0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192"/>
                </a:moveTo>
                <a:lnTo>
                  <a:pt x="0" y="0"/>
                </a:lnTo>
              </a:path>
            </a:pathLst>
          </a:custGeom>
          <a:noFill/>
          <a:ln w="38100" cmpd="sng">
            <a:solidFill>
              <a:srgbClr val="C00000"/>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26" name="Group 176"/>
          <p:cNvGrpSpPr/>
          <p:nvPr/>
        </p:nvGrpSpPr>
        <p:grpSpPr bwMode="auto">
          <a:xfrm>
            <a:off x="6034088" y="3570288"/>
            <a:ext cx="2366962" cy="560387"/>
            <a:chOff x="3799" y="2496"/>
            <a:chExt cx="1491" cy="353"/>
          </a:xfrm>
        </p:grpSpPr>
        <p:sp>
          <p:nvSpPr>
            <p:cNvPr id="116771" name="Freeform 177"/>
            <p:cNvSpPr/>
            <p:nvPr/>
          </p:nvSpPr>
          <p:spPr bwMode="auto">
            <a:xfrm>
              <a:off x="3799" y="2730"/>
              <a:ext cx="1491" cy="119"/>
            </a:xfrm>
            <a:custGeom>
              <a:avLst/>
              <a:gdLst>
                <a:gd name="T0" fmla="*/ 0 w 1730"/>
                <a:gd name="T1" fmla="*/ 39 h 139"/>
                <a:gd name="T2" fmla="*/ 2 w 1730"/>
                <a:gd name="T3" fmla="*/ 0 h 139"/>
                <a:gd name="T4" fmla="*/ 526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noFill/>
            <a:ln w="38100" cmpd="sng">
              <a:solidFill>
                <a:srgbClr val="C00000"/>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6772" name="Text Box 178"/>
            <p:cNvSpPr txBox="1">
              <a:spLocks noChangeArrowheads="1"/>
            </p:cNvSpPr>
            <p:nvPr/>
          </p:nvSpPr>
          <p:spPr bwMode="auto">
            <a:xfrm>
              <a:off x="4792" y="249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②</a:t>
              </a:r>
              <a:endParaRPr kumimoji="1" lang="en-US" altLang="zh-CN" sz="2000">
                <a:solidFill>
                  <a:srgbClr val="C00000"/>
                </a:solidFill>
                <a:latin typeface="Times New Roman" panose="02020603050405020304" pitchFamily="18" charset="0"/>
              </a:endParaRPr>
            </a:p>
          </p:txBody>
        </p:sp>
      </p:grpSp>
      <p:sp>
        <p:nvSpPr>
          <p:cNvPr id="116770"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50052"/>
                                        </p:tgtEl>
                                        <p:attrNameLst>
                                          <p:attrName>style.visibility</p:attrName>
                                        </p:attrNameLst>
                                      </p:cBhvr>
                                      <p:to>
                                        <p:strVal val="visible"/>
                                      </p:to>
                                    </p:set>
                                    <p:animEffect transition="in" filter="strips(downRight)">
                                      <p:cBhvr>
                                        <p:cTn id="7" dur="500"/>
                                        <p:tgtEl>
                                          <p:spTgt spid="5500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0051"/>
                                        </p:tgtEl>
                                        <p:attrNameLst>
                                          <p:attrName>style.visibility</p:attrName>
                                        </p:attrNameLst>
                                      </p:cBhvr>
                                      <p:to>
                                        <p:strVal val="visible"/>
                                      </p:to>
                                    </p:set>
                                    <p:animEffect transition="in" filter="strips(downRight)">
                                      <p:cBhvr>
                                        <p:cTn id="12" dur="500"/>
                                        <p:tgtEl>
                                          <p:spTgt spid="55005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550054"/>
                                        </p:tgtEl>
                                        <p:attrNameLst>
                                          <p:attrName>style.visibility</p:attrName>
                                        </p:attrNameLst>
                                      </p:cBhvr>
                                      <p:to>
                                        <p:strVal val="visible"/>
                                      </p:to>
                                    </p:set>
                                    <p:animEffect transition="in" filter="strips(upLeft)">
                                      <p:cBhvr>
                                        <p:cTn id="17" dur="500"/>
                                        <p:tgtEl>
                                          <p:spTgt spid="55005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49995"/>
                                        </p:tgtEl>
                                        <p:attrNameLst>
                                          <p:attrName>style.visibility</p:attrName>
                                        </p:attrNameLst>
                                      </p:cBhvr>
                                      <p:to>
                                        <p:strVal val="visible"/>
                                      </p:to>
                                    </p:set>
                                    <p:animEffect transition="in" filter="strips(upRight)">
                                      <p:cBhvr>
                                        <p:cTn id="32" dur="500"/>
                                        <p:tgtEl>
                                          <p:spTgt spid="549995"/>
                                        </p:tgtEl>
                                      </p:cBhvr>
                                    </p:animEffect>
                                  </p:childTnLst>
                                </p:cTn>
                              </p:par>
                            </p:childTnLst>
                          </p:cTn>
                        </p:par>
                        <p:par>
                          <p:cTn id="33" fill="hold">
                            <p:stCondLst>
                              <p:cond delay="500"/>
                            </p:stCondLst>
                            <p:childTnLst>
                              <p:par>
                                <p:cTn id="34" presetID="16" presetClass="entr" presetSubtype="37" fill="hold" nodeType="afterEffect">
                                  <p:stCondLst>
                                    <p:cond delay="0"/>
                                  </p:stCondLst>
                                  <p:childTnLst>
                                    <p:set>
                                      <p:cBhvr>
                                        <p:cTn id="35" dur="1" fill="hold">
                                          <p:stCondLst>
                                            <p:cond delay="0"/>
                                          </p:stCondLst>
                                        </p:cTn>
                                        <p:tgtEl>
                                          <p:spTgt spid="550006"/>
                                        </p:tgtEl>
                                        <p:attrNameLst>
                                          <p:attrName>style.visibility</p:attrName>
                                        </p:attrNameLst>
                                      </p:cBhvr>
                                      <p:to>
                                        <p:strVal val="visible"/>
                                      </p:to>
                                    </p:set>
                                    <p:animEffect transition="in" filter="barn(outVertical)">
                                      <p:cBhvr>
                                        <p:cTn id="36" dur="500"/>
                                        <p:tgtEl>
                                          <p:spTgt spid="550006"/>
                                        </p:tgtEl>
                                      </p:cBhvr>
                                    </p:animEffect>
                                  </p:childTnLst>
                                </p:cTn>
                              </p:par>
                            </p:childTnLst>
                          </p:cTn>
                        </p:par>
                        <p:par>
                          <p:cTn id="37" fill="hold">
                            <p:stCondLst>
                              <p:cond delay="1000"/>
                            </p:stCondLst>
                            <p:childTnLst>
                              <p:par>
                                <p:cTn id="38" presetID="16" presetClass="entr" presetSubtype="37"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outVertic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outVertic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strips(upRight)">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down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550007"/>
                                        </p:tgtEl>
                                        <p:attrNameLst>
                                          <p:attrName>style.visibility</p:attrName>
                                        </p:attrNameLst>
                                      </p:cBhvr>
                                      <p:to>
                                        <p:strVal val="visible"/>
                                      </p:to>
                                    </p:set>
                                    <p:animEffect transition="in" filter="strips(downLeft)">
                                      <p:cBhvr>
                                        <p:cTn id="60" dur="500"/>
                                        <p:tgtEl>
                                          <p:spTgt spid="550007"/>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9"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strips(upLef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37" fill="hold"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barn(outVertical)">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nodeType="clickEffect">
                                  <p:stCondLst>
                                    <p:cond delay="0"/>
                                  </p:stCondLst>
                                  <p:childTnLst>
                                    <p:set>
                                      <p:cBhvr>
                                        <p:cTn id="74" dur="1" fill="hold">
                                          <p:stCondLst>
                                            <p:cond delay="0"/>
                                          </p:stCondLst>
                                        </p:cTn>
                                        <p:tgtEl>
                                          <p:spTgt spid="550062"/>
                                        </p:tgtEl>
                                        <p:attrNameLst>
                                          <p:attrName>style.visibility</p:attrName>
                                        </p:attrNameLst>
                                      </p:cBhvr>
                                      <p:to>
                                        <p:strVal val="visible"/>
                                      </p:to>
                                    </p:set>
                                    <p:animEffect transition="in" filter="slide(fromBottom)">
                                      <p:cBhvr>
                                        <p:cTn id="75" dur="500"/>
                                        <p:tgtEl>
                                          <p:spTgt spid="550062"/>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550050"/>
                                        </p:tgtEl>
                                        <p:attrNameLst>
                                          <p:attrName>style.visibility</p:attrName>
                                        </p:attrNameLst>
                                      </p:cBhvr>
                                      <p:to>
                                        <p:strVal val="visible"/>
                                      </p:to>
                                    </p:set>
                                    <p:animEffect transition="in" filter="strips(downLeft)">
                                      <p:cBhvr>
                                        <p:cTn id="80" dur="500"/>
                                        <p:tgtEl>
                                          <p:spTgt spid="550050"/>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9"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upLeft)">
                                      <p:cBhvr>
                                        <p:cTn id="85" dur="500"/>
                                        <p:tgtEl>
                                          <p:spTgt spid="21"/>
                                        </p:tgtEl>
                                      </p:cBhvr>
                                    </p:animEffect>
                                  </p:childTnLst>
                                </p:cTn>
                              </p:par>
                            </p:childTnLst>
                          </p:cTn>
                        </p:par>
                        <p:par>
                          <p:cTn id="86" fill="hold">
                            <p:stCondLst>
                              <p:cond delay="500"/>
                            </p:stCondLst>
                            <p:childTnLst>
                              <p:par>
                                <p:cTn id="87" presetID="12" presetClass="entr" presetSubtype="4" fill="hold" nodeType="afterEffect">
                                  <p:stCondLst>
                                    <p:cond delay="0"/>
                                  </p:stCondLst>
                                  <p:childTnLst>
                                    <p:set>
                                      <p:cBhvr>
                                        <p:cTn id="88" dur="1" fill="hold">
                                          <p:stCondLst>
                                            <p:cond delay="0"/>
                                          </p:stCondLst>
                                        </p:cTn>
                                        <p:tgtEl>
                                          <p:spTgt spid="550036"/>
                                        </p:tgtEl>
                                        <p:attrNameLst>
                                          <p:attrName>style.visibility</p:attrName>
                                        </p:attrNameLst>
                                      </p:cBhvr>
                                      <p:to>
                                        <p:strVal val="visible"/>
                                      </p:to>
                                    </p:set>
                                    <p:animEffect transition="in" filter="slide(fromBottom)">
                                      <p:cBhvr>
                                        <p:cTn id="89" dur="500"/>
                                        <p:tgtEl>
                                          <p:spTgt spid="550036"/>
                                        </p:tgtEl>
                                      </p:cBhvr>
                                    </p:animEffect>
                                  </p:childTnLst>
                                </p:cTn>
                              </p:par>
                            </p:childTnLst>
                          </p:cTn>
                        </p:par>
                        <p:par>
                          <p:cTn id="90" fill="hold">
                            <p:stCondLst>
                              <p:cond delay="1000"/>
                            </p:stCondLst>
                            <p:childTnLst>
                              <p:par>
                                <p:cTn id="91" presetID="18" presetClass="entr" presetSubtype="9" fill="hold"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strips(upLeft)">
                                      <p:cBhvr>
                                        <p:cTn id="93" dur="500"/>
                                        <p:tgtEl>
                                          <p:spTgt spid="22"/>
                                        </p:tgtEl>
                                      </p:cBhvr>
                                    </p:animEffect>
                                  </p:childTnLst>
                                </p:cTn>
                              </p:par>
                            </p:childTnLst>
                          </p:cTn>
                        </p:par>
                        <p:par>
                          <p:cTn id="94" fill="hold">
                            <p:stCondLst>
                              <p:cond delay="1500"/>
                            </p:stCondLst>
                            <p:childTnLst>
                              <p:par>
                                <p:cTn id="95" presetID="12" presetClass="entr" presetSubtype="4" fill="hold" nodeType="afterEffect">
                                  <p:stCondLst>
                                    <p:cond delay="0"/>
                                  </p:stCondLst>
                                  <p:childTnLst>
                                    <p:set>
                                      <p:cBhvr>
                                        <p:cTn id="96" dur="1" fill="hold">
                                          <p:stCondLst>
                                            <p:cond delay="0"/>
                                          </p:stCondLst>
                                        </p:cTn>
                                        <p:tgtEl>
                                          <p:spTgt spid="550037"/>
                                        </p:tgtEl>
                                        <p:attrNameLst>
                                          <p:attrName>style.visibility</p:attrName>
                                        </p:attrNameLst>
                                      </p:cBhvr>
                                      <p:to>
                                        <p:strVal val="visible"/>
                                      </p:to>
                                    </p:set>
                                    <p:animEffect transition="in" filter="slide(fromBottom)">
                                      <p:cBhvr>
                                        <p:cTn id="97" dur="500"/>
                                        <p:tgtEl>
                                          <p:spTgt spid="550037"/>
                                        </p:tgtEl>
                                      </p:cBhvr>
                                    </p:animEffect>
                                  </p:childTnLst>
                                </p:cTn>
                              </p:par>
                            </p:childTnLst>
                          </p:cTn>
                        </p:par>
                        <p:par>
                          <p:cTn id="98" fill="hold">
                            <p:stCondLst>
                              <p:cond delay="2000"/>
                            </p:stCondLst>
                            <p:childTnLst>
                              <p:par>
                                <p:cTn id="99" presetID="18" presetClass="entr" presetSubtype="9" fill="hold" nodeType="after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strips(upLeft)">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9" fill="hold"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strips(upLeft)">
                                      <p:cBhvr>
                                        <p:cTn id="106" dur="500"/>
                                        <p:tgtEl>
                                          <p:spTgt spid="15"/>
                                        </p:tgtEl>
                                      </p:cBhvr>
                                    </p:animEffect>
                                  </p:childTnLst>
                                </p:cTn>
                              </p:par>
                            </p:childTnLst>
                          </p:cTn>
                        </p:par>
                      </p:childTnLst>
                    </p:cTn>
                  </p:par>
                  <p:par>
                    <p:cTn id="107" fill="hold">
                      <p:stCondLst>
                        <p:cond delay="indefinite"/>
                      </p:stCondLst>
                      <p:childTnLst>
                        <p:par>
                          <p:cTn id="108" fill="hold">
                            <p:stCondLst>
                              <p:cond delay="0"/>
                            </p:stCondLst>
                            <p:childTnLst>
                              <p:par>
                                <p:cTn id="109" presetID="18" presetClass="entr" presetSubtype="9" fill="hold" nodeType="click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strips(upLeft)">
                                      <p:cBhvr>
                                        <p:cTn id="111" dur="500"/>
                                        <p:tgtEl>
                                          <p:spTgt spid="19"/>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9" fill="hold" grpId="0" nodeType="clickEffect">
                                  <p:stCondLst>
                                    <p:cond delay="0"/>
                                  </p:stCondLst>
                                  <p:childTnLst>
                                    <p:set>
                                      <p:cBhvr>
                                        <p:cTn id="115" dur="1" fill="hold">
                                          <p:stCondLst>
                                            <p:cond delay="0"/>
                                          </p:stCondLst>
                                        </p:cTn>
                                        <p:tgtEl>
                                          <p:spTgt spid="550035"/>
                                        </p:tgtEl>
                                        <p:attrNameLst>
                                          <p:attrName>style.visibility</p:attrName>
                                        </p:attrNameLst>
                                      </p:cBhvr>
                                      <p:to>
                                        <p:strVal val="visible"/>
                                      </p:to>
                                    </p:set>
                                    <p:animEffect transition="in" filter="strips(upLeft)">
                                      <p:cBhvr>
                                        <p:cTn id="116" dur="500"/>
                                        <p:tgtEl>
                                          <p:spTgt spid="550035"/>
                                        </p:tgtEl>
                                      </p:cBhvr>
                                    </p:animEffect>
                                  </p:childTnLst>
                                </p:cTn>
                              </p:par>
                            </p:childTnLst>
                          </p:cTn>
                        </p:par>
                        <p:par>
                          <p:cTn id="117" fill="hold">
                            <p:stCondLst>
                              <p:cond delay="500"/>
                            </p:stCondLst>
                            <p:childTnLst>
                              <p:par>
                                <p:cTn id="118" presetID="12" presetClass="entr" presetSubtype="4" fill="hold" nodeType="afterEffect">
                                  <p:stCondLst>
                                    <p:cond delay="0"/>
                                  </p:stCondLst>
                                  <p:childTnLst>
                                    <p:set>
                                      <p:cBhvr>
                                        <p:cTn id="119" dur="1" fill="hold">
                                          <p:stCondLst>
                                            <p:cond delay="0"/>
                                          </p:stCondLst>
                                        </p:cTn>
                                        <p:tgtEl>
                                          <p:spTgt spid="550043"/>
                                        </p:tgtEl>
                                        <p:attrNameLst>
                                          <p:attrName>style.visibility</p:attrName>
                                        </p:attrNameLst>
                                      </p:cBhvr>
                                      <p:to>
                                        <p:strVal val="visible"/>
                                      </p:to>
                                    </p:set>
                                    <p:animEffect transition="in" filter="slide(fromBottom)">
                                      <p:cBhvr>
                                        <p:cTn id="120" dur="500"/>
                                        <p:tgtEl>
                                          <p:spTgt spid="550043"/>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3" fill="hold" nodeType="clickEffect">
                                  <p:stCondLst>
                                    <p:cond delay="0"/>
                                  </p:stCondLst>
                                  <p:childTnLst>
                                    <p:set>
                                      <p:cBhvr>
                                        <p:cTn id="124" dur="1" fill="hold">
                                          <p:stCondLst>
                                            <p:cond delay="0"/>
                                          </p:stCondLst>
                                        </p:cTn>
                                        <p:tgtEl>
                                          <p:spTgt spid="16"/>
                                        </p:tgtEl>
                                        <p:attrNameLst>
                                          <p:attrName>style.visibility</p:attrName>
                                        </p:attrNameLst>
                                      </p:cBhvr>
                                      <p:to>
                                        <p:strVal val="visible"/>
                                      </p:to>
                                    </p:set>
                                    <p:animEffect transition="in" filter="strips(upRight)">
                                      <p:cBhvr>
                                        <p:cTn id="125" dur="500"/>
                                        <p:tgtEl>
                                          <p:spTgt spid="16"/>
                                        </p:tgtEl>
                                      </p:cBhvr>
                                    </p:animEffect>
                                  </p:childTnLst>
                                </p:cTn>
                              </p:par>
                            </p:childTnLst>
                          </p:cTn>
                        </p:par>
                      </p:childTnLst>
                    </p:cTn>
                  </p:par>
                  <p:par>
                    <p:cTn id="126" fill="hold">
                      <p:stCondLst>
                        <p:cond delay="indefinite"/>
                      </p:stCondLst>
                      <p:childTnLst>
                        <p:par>
                          <p:cTn id="127" fill="hold">
                            <p:stCondLst>
                              <p:cond delay="0"/>
                            </p:stCondLst>
                            <p:childTnLst>
                              <p:par>
                                <p:cTn id="128" presetID="18" presetClass="entr" presetSubtype="9" fill="hold" grpId="0" nodeType="clickEffect">
                                  <p:stCondLst>
                                    <p:cond delay="0"/>
                                  </p:stCondLst>
                                  <p:childTnLst>
                                    <p:set>
                                      <p:cBhvr>
                                        <p:cTn id="129" dur="1" fill="hold">
                                          <p:stCondLst>
                                            <p:cond delay="0"/>
                                          </p:stCondLst>
                                        </p:cTn>
                                        <p:tgtEl>
                                          <p:spTgt spid="550034"/>
                                        </p:tgtEl>
                                        <p:attrNameLst>
                                          <p:attrName>style.visibility</p:attrName>
                                        </p:attrNameLst>
                                      </p:cBhvr>
                                      <p:to>
                                        <p:strVal val="visible"/>
                                      </p:to>
                                    </p:set>
                                    <p:animEffect transition="in" filter="strips(upLeft)">
                                      <p:cBhvr>
                                        <p:cTn id="130" dur="500"/>
                                        <p:tgtEl>
                                          <p:spTgt spid="550034"/>
                                        </p:tgtEl>
                                      </p:cBhvr>
                                    </p:animEffect>
                                  </p:childTnLst>
                                </p:cTn>
                              </p:par>
                            </p:childTnLst>
                          </p:cTn>
                        </p:par>
                      </p:childTnLst>
                    </p:cTn>
                  </p:par>
                  <p:par>
                    <p:cTn id="131" fill="hold">
                      <p:stCondLst>
                        <p:cond delay="indefinite"/>
                      </p:stCondLst>
                      <p:childTnLst>
                        <p:par>
                          <p:cTn id="132" fill="hold">
                            <p:stCondLst>
                              <p:cond delay="0"/>
                            </p:stCondLst>
                            <p:childTnLst>
                              <p:par>
                                <p:cTn id="133" presetID="18" presetClass="entr" presetSubtype="9" fill="hold" nodeType="click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strips(upLeft)">
                                      <p:cBhvr>
                                        <p:cTn id="135" dur="500"/>
                                        <p:tgtEl>
                                          <p:spTgt spid="17"/>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2" fill="hold" grpId="0" nodeType="clickEffect">
                                  <p:stCondLst>
                                    <p:cond delay="0"/>
                                  </p:stCondLst>
                                  <p:childTnLst>
                                    <p:set>
                                      <p:cBhvr>
                                        <p:cTn id="139" dur="1" fill="hold">
                                          <p:stCondLst>
                                            <p:cond delay="0"/>
                                          </p:stCondLst>
                                        </p:cTn>
                                        <p:tgtEl>
                                          <p:spTgt spid="550053"/>
                                        </p:tgtEl>
                                        <p:attrNameLst>
                                          <p:attrName>style.visibility</p:attrName>
                                        </p:attrNameLst>
                                      </p:cBhvr>
                                      <p:to>
                                        <p:strVal val="visible"/>
                                      </p:to>
                                    </p:set>
                                    <p:animEffect transition="in" filter="slide(fromRight)">
                                      <p:cBhvr>
                                        <p:cTn id="140" dur="500"/>
                                        <p:tgtEl>
                                          <p:spTgt spid="55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007" grpId="0" animBg="1" autoUpdateAnimBg="0"/>
      <p:bldP spid="550034" grpId="0" animBg="1"/>
      <p:bldP spid="550035" grpId="0" animBg="1"/>
      <p:bldP spid="550051" grpId="0" animBg="1" autoUpdateAnimBg="0"/>
      <p:bldP spid="550052" grpId="0" animBg="1"/>
      <p:bldP spid="55005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116013" y="404813"/>
            <a:ext cx="7696200" cy="762000"/>
          </a:xfrm>
        </p:spPr>
        <p:txBody>
          <a:bodyPr/>
          <a:lstStyle/>
          <a:p>
            <a:pPr eaLnBrk="1" hangingPunct="1"/>
            <a:r>
              <a:rPr kumimoji="1" lang="en-US" altLang="zh-CN"/>
              <a:t>I</a:t>
            </a:r>
            <a:r>
              <a:rPr kumimoji="1" lang="zh-CN" altLang="en-US"/>
              <a:t>／</a:t>
            </a:r>
            <a:r>
              <a:rPr kumimoji="1" lang="en-US" altLang="zh-CN"/>
              <a:t>O</a:t>
            </a:r>
            <a:r>
              <a:rPr kumimoji="1" lang="zh-CN" altLang="en-US"/>
              <a:t>中断处理的具体过程</a:t>
            </a:r>
            <a:endParaRPr kumimoji="1" lang="en-US" altLang="zh-CN"/>
          </a:p>
        </p:txBody>
      </p:sp>
      <p:sp>
        <p:nvSpPr>
          <p:cNvPr id="117763" name="Rectangle 3"/>
          <p:cNvSpPr>
            <a:spLocks noGrp="1" noChangeArrowheads="1"/>
          </p:cNvSpPr>
          <p:nvPr>
            <p:ph type="body" idx="1"/>
          </p:nvPr>
        </p:nvSpPr>
        <p:spPr>
          <a:xfrm>
            <a:off x="990600" y="1219200"/>
            <a:ext cx="7391400" cy="4800600"/>
          </a:xfrm>
          <a:solidFill>
            <a:schemeClr val="bg1"/>
          </a:solidFill>
          <a:ln>
            <a:solidFill>
              <a:srgbClr val="2709BB"/>
            </a:solidFill>
            <a:miter lim="800000"/>
          </a:ln>
        </p:spPr>
        <p:txBody>
          <a:bodyPr/>
          <a:lstStyle/>
          <a:p>
            <a:pPr algn="just">
              <a:spcBef>
                <a:spcPct val="0"/>
              </a:spcBef>
            </a:pPr>
            <a:r>
              <a:rPr kumimoji="1" lang="zh-CN" altLang="en-US"/>
              <a:t>由</a:t>
            </a:r>
            <a:r>
              <a:rPr kumimoji="1" lang="en-US" altLang="zh-CN"/>
              <a:t>CPU</a:t>
            </a:r>
            <a:r>
              <a:rPr kumimoji="1" lang="zh-CN" altLang="en-US"/>
              <a:t>发启动外设命令；</a:t>
            </a:r>
            <a:endParaRPr kumimoji="1" lang="zh-CN" altLang="en-US"/>
          </a:p>
          <a:p>
            <a:pPr algn="just">
              <a:spcBef>
                <a:spcPct val="0"/>
              </a:spcBef>
            </a:pPr>
            <a:r>
              <a:rPr kumimoji="1" lang="zh-CN" altLang="en-US"/>
              <a:t>接口启动输入设备开始工作；</a:t>
            </a:r>
            <a:endParaRPr kumimoji="1" lang="zh-CN" altLang="en-US"/>
          </a:p>
          <a:p>
            <a:pPr algn="just">
              <a:spcBef>
                <a:spcPct val="0"/>
              </a:spcBef>
            </a:pPr>
            <a:r>
              <a:rPr kumimoji="1" lang="zh-CN" altLang="en-US"/>
              <a:t>输入设备将数据送入</a:t>
            </a:r>
            <a:r>
              <a:rPr kumimoji="1" lang="en-US" altLang="zh-CN"/>
              <a:t>DBR</a:t>
            </a:r>
            <a:r>
              <a:rPr kumimoji="1" lang="zh-CN" altLang="en-US"/>
              <a:t>；</a:t>
            </a:r>
            <a:endParaRPr kumimoji="1" lang="zh-CN" altLang="en-US"/>
          </a:p>
          <a:p>
            <a:pPr algn="just">
              <a:spcBef>
                <a:spcPct val="0"/>
              </a:spcBef>
            </a:pPr>
            <a:r>
              <a:rPr kumimoji="1" lang="zh-CN" altLang="en-US"/>
              <a:t>输入设备向接口发“设备工作结束”信号，标志设备准备就绪；</a:t>
            </a:r>
            <a:endParaRPr kumimoji="1" lang="zh-CN" altLang="en-US"/>
          </a:p>
          <a:p>
            <a:pPr algn="just">
              <a:spcBef>
                <a:spcPct val="0"/>
              </a:spcBef>
            </a:pPr>
            <a:r>
              <a:rPr kumimoji="1" lang="zh-CN" altLang="en-US"/>
              <a:t>当设备准备就绪，且本设备未被屏蔽时，在指令执行阶段的结束时刻，由</a:t>
            </a:r>
            <a:r>
              <a:rPr kumimoji="1" lang="en-US" altLang="zh-CN"/>
              <a:t>CPU</a:t>
            </a:r>
            <a:r>
              <a:rPr kumimoji="1" lang="zh-CN" altLang="en-US"/>
              <a:t>发中断查询信号；</a:t>
            </a:r>
            <a:endParaRPr kumimoji="1" lang="zh-CN" altLang="en-US"/>
          </a:p>
          <a:p>
            <a:pPr algn="just">
              <a:spcBef>
                <a:spcPct val="0"/>
              </a:spcBef>
            </a:pPr>
            <a:r>
              <a:rPr kumimoji="1" lang="zh-CN" altLang="en-US"/>
              <a:t>设备中断请求触发器</a:t>
            </a:r>
            <a:r>
              <a:rPr kumimoji="1" lang="en-US" altLang="zh-CN"/>
              <a:t>INTR</a:t>
            </a:r>
            <a:r>
              <a:rPr kumimoji="1" lang="zh-CN" altLang="en-US"/>
              <a:t>被置“</a:t>
            </a:r>
            <a:r>
              <a:rPr kumimoji="1" lang="en-US" altLang="zh-CN"/>
              <a:t>1”’</a:t>
            </a:r>
            <a:r>
              <a:rPr kumimoji="1" lang="zh-CN" altLang="en-US"/>
              <a:t>，标志设备向</a:t>
            </a:r>
            <a:r>
              <a:rPr kumimoji="1" lang="en-US" altLang="zh-CN"/>
              <a:t>CPU</a:t>
            </a:r>
            <a:r>
              <a:rPr kumimoji="1" lang="zh-CN" altLang="en-US"/>
              <a:t>提出中断请求。与此同时，</a:t>
            </a:r>
            <a:r>
              <a:rPr kumimoji="1" lang="en-US" altLang="zh-CN"/>
              <a:t>INTR</a:t>
            </a:r>
            <a:r>
              <a:rPr kumimoji="1" lang="zh-CN" altLang="en-US"/>
              <a:t>送至排队器，进行中断判优；</a:t>
            </a:r>
            <a:endParaRPr kumimoji="1" lang="zh-CN" altLang="en-US"/>
          </a:p>
        </p:txBody>
      </p:sp>
      <p:sp>
        <p:nvSpPr>
          <p:cNvPr id="117765"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3">
                                            <p:bg/>
                                          </p:spTgt>
                                        </p:tgtEl>
                                        <p:attrNameLst>
                                          <p:attrName>style.visibility</p:attrName>
                                        </p:attrNameLst>
                                      </p:cBhvr>
                                      <p:to>
                                        <p:strVal val="visible"/>
                                      </p:to>
                                    </p:set>
                                    <p:animEffect transition="in" filter="blinds(horizontal)">
                                      <p:cBhvr>
                                        <p:cTn id="7" dur="500"/>
                                        <p:tgtEl>
                                          <p:spTgt spid="11776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7763">
                                            <p:txEl>
                                              <p:pRg st="0" end="0"/>
                                            </p:txEl>
                                          </p:spTgt>
                                        </p:tgtEl>
                                        <p:attrNameLst>
                                          <p:attrName>style.visibility</p:attrName>
                                        </p:attrNameLst>
                                      </p:cBhvr>
                                      <p:to>
                                        <p:strVal val="visible"/>
                                      </p:to>
                                    </p:set>
                                    <p:animEffect transition="in" filter="blinds(horizontal)">
                                      <p:cBhvr>
                                        <p:cTn id="10" dur="500"/>
                                        <p:tgtEl>
                                          <p:spTgt spid="11776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7763">
                                            <p:txEl>
                                              <p:pRg st="1" end="1"/>
                                            </p:txEl>
                                          </p:spTgt>
                                        </p:tgtEl>
                                        <p:attrNameLst>
                                          <p:attrName>style.visibility</p:attrName>
                                        </p:attrNameLst>
                                      </p:cBhvr>
                                      <p:to>
                                        <p:strVal val="visible"/>
                                      </p:to>
                                    </p:set>
                                    <p:animEffect transition="in" filter="blinds(horizontal)">
                                      <p:cBhvr>
                                        <p:cTn id="15" dur="500"/>
                                        <p:tgtEl>
                                          <p:spTgt spid="11776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7763">
                                            <p:txEl>
                                              <p:pRg st="2" end="2"/>
                                            </p:txEl>
                                          </p:spTgt>
                                        </p:tgtEl>
                                        <p:attrNameLst>
                                          <p:attrName>style.visibility</p:attrName>
                                        </p:attrNameLst>
                                      </p:cBhvr>
                                      <p:to>
                                        <p:strVal val="visible"/>
                                      </p:to>
                                    </p:set>
                                    <p:animEffect transition="in" filter="blinds(horizontal)">
                                      <p:cBhvr>
                                        <p:cTn id="20" dur="500"/>
                                        <p:tgtEl>
                                          <p:spTgt spid="11776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7763">
                                            <p:txEl>
                                              <p:pRg st="3" end="3"/>
                                            </p:txEl>
                                          </p:spTgt>
                                        </p:tgtEl>
                                        <p:attrNameLst>
                                          <p:attrName>style.visibility</p:attrName>
                                        </p:attrNameLst>
                                      </p:cBhvr>
                                      <p:to>
                                        <p:strVal val="visible"/>
                                      </p:to>
                                    </p:set>
                                    <p:animEffect transition="in" filter="blinds(horizontal)">
                                      <p:cBhvr>
                                        <p:cTn id="25" dur="500"/>
                                        <p:tgtEl>
                                          <p:spTgt spid="11776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7763">
                                            <p:txEl>
                                              <p:pRg st="4" end="4"/>
                                            </p:txEl>
                                          </p:spTgt>
                                        </p:tgtEl>
                                        <p:attrNameLst>
                                          <p:attrName>style.visibility</p:attrName>
                                        </p:attrNameLst>
                                      </p:cBhvr>
                                      <p:to>
                                        <p:strVal val="visible"/>
                                      </p:to>
                                    </p:set>
                                    <p:animEffect transition="in" filter="blinds(horizontal)">
                                      <p:cBhvr>
                                        <p:cTn id="30" dur="500"/>
                                        <p:tgtEl>
                                          <p:spTgt spid="1177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7763">
                                            <p:txEl>
                                              <p:pRg st="5" end="5"/>
                                            </p:txEl>
                                          </p:spTgt>
                                        </p:tgtEl>
                                        <p:attrNameLst>
                                          <p:attrName>style.visibility</p:attrName>
                                        </p:attrNameLst>
                                      </p:cBhvr>
                                      <p:to>
                                        <p:strVal val="visible"/>
                                      </p:to>
                                    </p:set>
                                    <p:animEffect transition="in" filter="blinds(horizontal)">
                                      <p:cBhvr>
                                        <p:cTn id="35" dur="500"/>
                                        <p:tgtEl>
                                          <p:spTgt spid="117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116013" y="404813"/>
            <a:ext cx="7696200" cy="762000"/>
          </a:xfrm>
        </p:spPr>
        <p:txBody>
          <a:bodyPr/>
          <a:lstStyle/>
          <a:p>
            <a:pPr eaLnBrk="1" hangingPunct="1"/>
            <a:r>
              <a:rPr kumimoji="1" lang="en-US" altLang="zh-CN"/>
              <a:t>I</a:t>
            </a:r>
            <a:r>
              <a:rPr kumimoji="1" lang="zh-CN" altLang="en-US"/>
              <a:t>／</a:t>
            </a:r>
            <a:r>
              <a:rPr kumimoji="1" lang="en-US" altLang="zh-CN"/>
              <a:t>O</a:t>
            </a:r>
            <a:r>
              <a:rPr kumimoji="1" lang="zh-CN" altLang="en-US"/>
              <a:t>中断处理的具体过程</a:t>
            </a:r>
            <a:endParaRPr kumimoji="1" lang="en-US" altLang="zh-CN"/>
          </a:p>
        </p:txBody>
      </p:sp>
      <p:sp>
        <p:nvSpPr>
          <p:cNvPr id="118787" name="Rectangle 3"/>
          <p:cNvSpPr>
            <a:spLocks noGrp="1" noChangeArrowheads="1"/>
          </p:cNvSpPr>
          <p:nvPr>
            <p:ph type="body" idx="1"/>
          </p:nvPr>
        </p:nvSpPr>
        <p:spPr>
          <a:xfrm>
            <a:off x="539750" y="1219200"/>
            <a:ext cx="8223250" cy="5089525"/>
          </a:xfrm>
          <a:solidFill>
            <a:schemeClr val="bg1"/>
          </a:solidFill>
          <a:ln>
            <a:solidFill>
              <a:srgbClr val="2709BB"/>
            </a:solidFill>
            <a:miter lim="800000"/>
          </a:ln>
        </p:spPr>
        <p:txBody>
          <a:bodyPr/>
          <a:lstStyle/>
          <a:p>
            <a:pPr algn="just">
              <a:lnSpc>
                <a:spcPts val="3400"/>
              </a:lnSpc>
              <a:spcBef>
                <a:spcPts val="400"/>
              </a:spcBef>
              <a:spcAft>
                <a:spcPts val="400"/>
              </a:spcAft>
            </a:pPr>
            <a:r>
              <a:rPr kumimoji="1" lang="zh-CN" altLang="en-US"/>
              <a:t>若</a:t>
            </a:r>
            <a:r>
              <a:rPr kumimoji="1" lang="en-US" altLang="zh-CN"/>
              <a:t>CPU</a:t>
            </a:r>
            <a:r>
              <a:rPr kumimoji="1" lang="zh-CN" altLang="en-US"/>
              <a:t>允许中断，设备又被排队选中，即进入中断响应阶段，由中断响应信号</a:t>
            </a:r>
            <a:r>
              <a:rPr kumimoji="1" lang="en-US" altLang="zh-CN"/>
              <a:t>INTA</a:t>
            </a:r>
            <a:r>
              <a:rPr kumimoji="1" lang="zh-CN" altLang="en-US"/>
              <a:t>将排队器输出送至编码器形成向量地址；</a:t>
            </a:r>
            <a:endParaRPr kumimoji="1" lang="zh-CN" altLang="en-US"/>
          </a:p>
          <a:p>
            <a:pPr algn="just">
              <a:lnSpc>
                <a:spcPts val="3400"/>
              </a:lnSpc>
              <a:spcBef>
                <a:spcPts val="400"/>
              </a:spcBef>
              <a:spcAft>
                <a:spcPts val="400"/>
              </a:spcAft>
            </a:pPr>
            <a:r>
              <a:rPr kumimoji="1" lang="zh-CN" altLang="en-US"/>
              <a:t>向量地址送至</a:t>
            </a:r>
            <a:r>
              <a:rPr kumimoji="1" lang="en-US" altLang="zh-CN"/>
              <a:t>PC</a:t>
            </a:r>
            <a:r>
              <a:rPr kumimoji="1" lang="zh-CN" altLang="en-US"/>
              <a:t>，作为下一条指令的地址；</a:t>
            </a:r>
            <a:endParaRPr kumimoji="1" lang="zh-CN" altLang="en-US"/>
          </a:p>
          <a:p>
            <a:pPr algn="just">
              <a:lnSpc>
                <a:spcPts val="3400"/>
              </a:lnSpc>
              <a:spcBef>
                <a:spcPts val="400"/>
              </a:spcBef>
              <a:spcAft>
                <a:spcPts val="400"/>
              </a:spcAft>
            </a:pPr>
            <a:r>
              <a:rPr kumimoji="1" lang="zh-CN" altLang="en-US"/>
              <a:t>由于向量地址中存放的是一条无条件转移指令，故这条指令执行结束后，即无条件转至该设备的服务程序入口地址，开始执行中断服务程序，进入中断服务阶段；</a:t>
            </a:r>
            <a:endParaRPr kumimoji="1" lang="zh-CN" altLang="en-US"/>
          </a:p>
          <a:p>
            <a:pPr algn="just">
              <a:lnSpc>
                <a:spcPts val="3400"/>
              </a:lnSpc>
              <a:spcBef>
                <a:spcPts val="400"/>
              </a:spcBef>
              <a:spcAft>
                <a:spcPts val="400"/>
              </a:spcAft>
            </a:pPr>
            <a:r>
              <a:rPr kumimoji="1" lang="zh-CN" altLang="en-US"/>
              <a:t>中断服务程序的最后一条指令执行结束，即中断返回至原程序的断点处。至此，一个完整的程序中断处理过程即告结束。</a:t>
            </a:r>
            <a:endParaRPr kumimoji="1" lang="zh-CN" altLang="en-US"/>
          </a:p>
        </p:txBody>
      </p:sp>
      <p:sp>
        <p:nvSpPr>
          <p:cNvPr id="118789"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7">
                                            <p:bg/>
                                          </p:spTgt>
                                        </p:tgtEl>
                                        <p:attrNameLst>
                                          <p:attrName>style.visibility</p:attrName>
                                        </p:attrNameLst>
                                      </p:cBhvr>
                                      <p:to>
                                        <p:strVal val="visible"/>
                                      </p:to>
                                    </p:set>
                                    <p:animEffect transition="in" filter="blinds(horizontal)">
                                      <p:cBhvr>
                                        <p:cTn id="7" dur="500"/>
                                        <p:tgtEl>
                                          <p:spTgt spid="1187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10" dur="500"/>
                                        <p:tgtEl>
                                          <p:spTgt spid="1187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5" dur="500"/>
                                        <p:tgtEl>
                                          <p:spTgt spid="1187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20" dur="500"/>
                                        <p:tgtEl>
                                          <p:spTgt spid="1187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Effect transition="in" filter="blinds(horizontal)">
                                      <p:cBhvr>
                                        <p:cTn id="25" dur="500"/>
                                        <p:tgtEl>
                                          <p:spTgt spid="118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16013" y="476250"/>
            <a:ext cx="7696200" cy="609600"/>
          </a:xfrm>
        </p:spPr>
        <p:txBody>
          <a:bodyPr/>
          <a:lstStyle/>
          <a:p>
            <a:pPr eaLnBrk="1" hangingPunct="1"/>
            <a:r>
              <a:rPr lang="zh-CN" altLang="en-US"/>
              <a:t>具有通道结构的阶段</a:t>
            </a:r>
            <a:endParaRPr lang="zh-CN" altLang="en-US"/>
          </a:p>
        </p:txBody>
      </p:sp>
      <p:sp>
        <p:nvSpPr>
          <p:cNvPr id="13315" name="Rectangle 3"/>
          <p:cNvSpPr>
            <a:spLocks noGrp="1" noChangeArrowheads="1"/>
          </p:cNvSpPr>
          <p:nvPr>
            <p:ph type="body" idx="1"/>
          </p:nvPr>
        </p:nvSpPr>
        <p:spPr>
          <a:xfrm>
            <a:off x="539750" y="1268413"/>
            <a:ext cx="8135938" cy="3960812"/>
          </a:xfrm>
          <a:solidFill>
            <a:schemeClr val="bg1"/>
          </a:solidFill>
          <a:ln>
            <a:solidFill>
              <a:srgbClr val="0000FF"/>
            </a:solidFill>
            <a:miter lim="800000"/>
          </a:ln>
        </p:spPr>
        <p:txBody>
          <a:bodyPr/>
          <a:lstStyle/>
          <a:p>
            <a:pPr eaLnBrk="1" hangingPunct="1">
              <a:lnSpc>
                <a:spcPct val="90000"/>
              </a:lnSpc>
              <a:spcBef>
                <a:spcPct val="0"/>
              </a:spcBef>
            </a:pPr>
            <a:r>
              <a:rPr lang="en-US" altLang="zh-CN"/>
              <a:t>DMA</a:t>
            </a:r>
            <a:r>
              <a:rPr lang="zh-CN" altLang="en-US"/>
              <a:t>方式增加了硬件成本，使控制变得十分复杂。对众多的</a:t>
            </a:r>
            <a:r>
              <a:rPr lang="en-US" altLang="zh-CN"/>
              <a:t>DMA</a:t>
            </a:r>
            <a:r>
              <a:rPr lang="zh-CN" altLang="en-US"/>
              <a:t>进行管理，会占用</a:t>
            </a:r>
            <a:r>
              <a:rPr lang="en-US" altLang="zh-CN"/>
              <a:t>CPU</a:t>
            </a:r>
            <a:r>
              <a:rPr lang="zh-CN" altLang="en-US"/>
              <a:t>的工作时间，直接影响</a:t>
            </a:r>
            <a:r>
              <a:rPr lang="en-US" altLang="zh-CN"/>
              <a:t>CPU</a:t>
            </a:r>
            <a:r>
              <a:rPr lang="zh-CN" altLang="en-US"/>
              <a:t>的整体工作效率。</a:t>
            </a:r>
            <a:endParaRPr lang="zh-CN" altLang="en-US"/>
          </a:p>
          <a:p>
            <a:pPr eaLnBrk="1" hangingPunct="1">
              <a:lnSpc>
                <a:spcPct val="90000"/>
              </a:lnSpc>
              <a:spcBef>
                <a:spcPct val="0"/>
              </a:spcBef>
            </a:pPr>
            <a:r>
              <a:rPr lang="zh-CN" altLang="en-US"/>
              <a:t>在大、中型计算机系统中，采用了</a:t>
            </a:r>
            <a:r>
              <a:rPr lang="en-US" altLang="zh-CN"/>
              <a:t>I/O</a:t>
            </a:r>
            <a:r>
              <a:rPr lang="zh-CN" altLang="en-US"/>
              <a:t>通道的方式来进行数据交换。</a:t>
            </a:r>
            <a:endParaRPr lang="zh-CN" altLang="en-US"/>
          </a:p>
          <a:p>
            <a:pPr eaLnBrk="1" hangingPunct="1">
              <a:lnSpc>
                <a:spcPct val="90000"/>
              </a:lnSpc>
              <a:spcBef>
                <a:spcPct val="0"/>
              </a:spcBef>
            </a:pPr>
            <a:r>
              <a:rPr lang="zh-CN" altLang="en-US"/>
              <a:t>通道负责管理</a:t>
            </a:r>
            <a:r>
              <a:rPr lang="en-US" altLang="zh-CN"/>
              <a:t>I/O</a:t>
            </a:r>
            <a:r>
              <a:rPr lang="zh-CN" altLang="en-US"/>
              <a:t>设备以及实现主存与</a:t>
            </a:r>
            <a:r>
              <a:rPr lang="en-US" altLang="zh-CN"/>
              <a:t>I/O</a:t>
            </a:r>
            <a:r>
              <a:rPr lang="zh-CN" altLang="en-US"/>
              <a:t>设备之间交换信息，能独立地执行用通道指令所编写的输入输出程序，它受</a:t>
            </a:r>
            <a:r>
              <a:rPr lang="en-US" altLang="zh-CN"/>
              <a:t>CPU</a:t>
            </a:r>
            <a:r>
              <a:rPr lang="zh-CN" altLang="en-US"/>
              <a:t>的</a:t>
            </a:r>
            <a:r>
              <a:rPr lang="en-US" altLang="zh-CN"/>
              <a:t>I/O</a:t>
            </a:r>
            <a:r>
              <a:rPr lang="zh-CN" altLang="en-US"/>
              <a:t>指令启动、停止或改变其工作状态。</a:t>
            </a:r>
            <a:r>
              <a:rPr lang="en-US" altLang="zh-CN"/>
              <a:t>CPU</a:t>
            </a:r>
            <a:r>
              <a:rPr lang="zh-CN" altLang="en-US"/>
              <a:t>不直接参与管理</a:t>
            </a:r>
            <a:r>
              <a:rPr lang="en-US" altLang="zh-CN"/>
              <a:t>I/O</a:t>
            </a:r>
            <a:r>
              <a:rPr lang="zh-CN" altLang="en-US"/>
              <a:t>设备，故</a:t>
            </a:r>
            <a:r>
              <a:rPr lang="en-US" altLang="zh-CN"/>
              <a:t>CPU</a:t>
            </a:r>
            <a:r>
              <a:rPr lang="zh-CN" altLang="en-US"/>
              <a:t>的资源利用率更高。</a:t>
            </a:r>
            <a:endParaRPr lang="zh-CN" altLang="en-US"/>
          </a:p>
        </p:txBody>
      </p:sp>
      <p:grpSp>
        <p:nvGrpSpPr>
          <p:cNvPr id="2" name="组合 5"/>
          <p:cNvGrpSpPr/>
          <p:nvPr/>
        </p:nvGrpSpPr>
        <p:grpSpPr bwMode="auto">
          <a:xfrm>
            <a:off x="468313" y="5445125"/>
            <a:ext cx="8370887" cy="935038"/>
            <a:chOff x="0" y="0"/>
            <a:chExt cx="5511" cy="589"/>
          </a:xfrm>
        </p:grpSpPr>
        <p:grpSp>
          <p:nvGrpSpPr>
            <p:cNvPr id="12295" name="组合 16388"/>
            <p:cNvGrpSpPr/>
            <p:nvPr/>
          </p:nvGrpSpPr>
          <p:grpSpPr bwMode="auto">
            <a:xfrm>
              <a:off x="0" y="0"/>
              <a:ext cx="1179" cy="589"/>
              <a:chOff x="0" y="0"/>
              <a:chExt cx="1179" cy="589"/>
            </a:xfrm>
          </p:grpSpPr>
          <p:sp>
            <p:nvSpPr>
              <p:cNvPr id="12305" name="矩形 16389"/>
              <p:cNvSpPr>
                <a:spLocks noChangeArrowheads="1"/>
              </p:cNvSpPr>
              <p:nvPr/>
            </p:nvSpPr>
            <p:spPr bwMode="auto">
              <a:xfrm>
                <a:off x="0" y="0"/>
                <a:ext cx="1179" cy="589"/>
              </a:xfrm>
              <a:prstGeom prst="rect">
                <a:avLst/>
              </a:prstGeom>
              <a:solidFill>
                <a:srgbClr val="99CC00">
                  <a:alpha val="20000"/>
                </a:srgbClr>
              </a:solidFill>
              <a:ln w="25400">
                <a:solidFill>
                  <a:srgbClr val="FF0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306" name="文本框 16390"/>
              <p:cNvSpPr txBox="1">
                <a:spLocks noChangeArrowheads="1"/>
              </p:cNvSpPr>
              <p:nvPr/>
            </p:nvSpPr>
            <p:spPr bwMode="auto">
              <a:xfrm>
                <a:off x="181" y="91"/>
                <a:ext cx="82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4000">
                    <a:solidFill>
                      <a:srgbClr val="FF0000"/>
                    </a:solidFill>
                  </a:rPr>
                  <a:t>CPU</a:t>
                </a:r>
                <a:endParaRPr lang="en-US" altLang="zh-CN" sz="4000">
                  <a:solidFill>
                    <a:srgbClr val="FF0000"/>
                  </a:solidFill>
                </a:endParaRPr>
              </a:p>
            </p:txBody>
          </p:sp>
        </p:grpSp>
        <p:sp>
          <p:nvSpPr>
            <p:cNvPr id="12296" name="左右箭头 16391"/>
            <p:cNvSpPr>
              <a:spLocks noChangeArrowheads="1"/>
            </p:cNvSpPr>
            <p:nvPr/>
          </p:nvSpPr>
          <p:spPr bwMode="auto">
            <a:xfrm>
              <a:off x="1179" y="136"/>
              <a:ext cx="908" cy="318"/>
            </a:xfrm>
            <a:prstGeom prst="leftRightArrow">
              <a:avLst>
                <a:gd name="adj1" fmla="val 50000"/>
                <a:gd name="adj2" fmla="val 57041"/>
              </a:avLst>
            </a:prstGeom>
            <a:solidFill>
              <a:srgbClr val="FFFF99">
                <a:alpha val="34117"/>
              </a:srgbClr>
            </a:solidFill>
            <a:ln w="25400">
              <a:solidFill>
                <a:srgbClr val="33CCCC"/>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2297" name="组合 16392"/>
            <p:cNvGrpSpPr/>
            <p:nvPr/>
          </p:nvGrpSpPr>
          <p:grpSpPr bwMode="auto">
            <a:xfrm>
              <a:off x="2086" y="0"/>
              <a:ext cx="953" cy="589"/>
              <a:chOff x="0" y="0"/>
              <a:chExt cx="953" cy="589"/>
            </a:xfrm>
          </p:grpSpPr>
          <p:sp>
            <p:nvSpPr>
              <p:cNvPr id="12303" name="矩形 16393"/>
              <p:cNvSpPr>
                <a:spLocks noChangeArrowheads="1"/>
              </p:cNvSpPr>
              <p:nvPr/>
            </p:nvSpPr>
            <p:spPr bwMode="auto">
              <a:xfrm>
                <a:off x="0" y="0"/>
                <a:ext cx="953" cy="589"/>
              </a:xfrm>
              <a:prstGeom prst="rect">
                <a:avLst/>
              </a:prstGeom>
              <a:solidFill>
                <a:srgbClr val="CC99FF">
                  <a:alpha val="16862"/>
                </a:srgbClr>
              </a:solidFill>
              <a:ln w="25400">
                <a:solidFill>
                  <a:srgbClr val="00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304" name="文本框 16394"/>
              <p:cNvSpPr txBox="1">
                <a:spLocks noChangeArrowheads="1"/>
              </p:cNvSpPr>
              <p:nvPr/>
            </p:nvSpPr>
            <p:spPr bwMode="auto">
              <a:xfrm>
                <a:off x="182" y="136"/>
                <a:ext cx="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a:solidFill>
                      <a:srgbClr val="0000FF"/>
                    </a:solidFill>
                  </a:rPr>
                  <a:t>内存</a:t>
                </a:r>
                <a:endParaRPr lang="zh-CN" altLang="en-US" sz="2800">
                  <a:solidFill>
                    <a:srgbClr val="0000FF"/>
                  </a:solidFill>
                </a:endParaRPr>
              </a:p>
            </p:txBody>
          </p:sp>
        </p:grpSp>
        <p:sp>
          <p:nvSpPr>
            <p:cNvPr id="12298" name="左右箭头 16395"/>
            <p:cNvSpPr>
              <a:spLocks noChangeArrowheads="1"/>
            </p:cNvSpPr>
            <p:nvPr/>
          </p:nvSpPr>
          <p:spPr bwMode="auto">
            <a:xfrm>
              <a:off x="3039" y="136"/>
              <a:ext cx="908" cy="318"/>
            </a:xfrm>
            <a:prstGeom prst="leftRightArrow">
              <a:avLst>
                <a:gd name="adj1" fmla="val 50000"/>
                <a:gd name="adj2" fmla="val 57041"/>
              </a:avLst>
            </a:prstGeom>
            <a:solidFill>
              <a:srgbClr val="FFFF99">
                <a:alpha val="34117"/>
              </a:srgbClr>
            </a:solidFill>
            <a:ln w="25400">
              <a:solidFill>
                <a:srgbClr val="33CCCC"/>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299" name="矩形 16396"/>
            <p:cNvSpPr>
              <a:spLocks noChangeArrowheads="1"/>
            </p:cNvSpPr>
            <p:nvPr/>
          </p:nvSpPr>
          <p:spPr bwMode="auto">
            <a:xfrm>
              <a:off x="3946" y="0"/>
              <a:ext cx="635" cy="589"/>
            </a:xfrm>
            <a:prstGeom prst="rect">
              <a:avLst/>
            </a:prstGeom>
            <a:solidFill>
              <a:srgbClr val="FF00FF">
                <a:alpha val="12157"/>
              </a:srgbClr>
            </a:solidFill>
            <a:ln w="25400">
              <a:solidFill>
                <a:srgbClr val="FF0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300" name="文本框 16397"/>
            <p:cNvSpPr txBox="1">
              <a:spLocks noChangeArrowheads="1"/>
            </p:cNvSpPr>
            <p:nvPr/>
          </p:nvSpPr>
          <p:spPr bwMode="auto">
            <a:xfrm>
              <a:off x="3992" y="136"/>
              <a:ext cx="5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solidFill>
                    <a:srgbClr val="FF00FF"/>
                  </a:solidFill>
                </a:rPr>
                <a:t>通道</a:t>
              </a:r>
              <a:endParaRPr lang="zh-CN" altLang="en-US" sz="2600">
                <a:solidFill>
                  <a:srgbClr val="FF00FF"/>
                </a:solidFill>
              </a:endParaRPr>
            </a:p>
          </p:txBody>
        </p:sp>
        <p:sp>
          <p:nvSpPr>
            <p:cNvPr id="12301" name="矩形 16398"/>
            <p:cNvSpPr>
              <a:spLocks noChangeArrowheads="1"/>
            </p:cNvSpPr>
            <p:nvPr/>
          </p:nvSpPr>
          <p:spPr bwMode="auto">
            <a:xfrm>
              <a:off x="4581" y="0"/>
              <a:ext cx="930" cy="589"/>
            </a:xfrm>
            <a:prstGeom prst="rect">
              <a:avLst/>
            </a:prstGeom>
            <a:solidFill>
              <a:srgbClr val="339966">
                <a:alpha val="12157"/>
              </a:srgbClr>
            </a:solidFill>
            <a:ln w="25400">
              <a:solidFill>
                <a:srgbClr val="00FF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302" name="文本框 16399"/>
            <p:cNvSpPr txBox="1">
              <a:spLocks noChangeArrowheads="1"/>
            </p:cNvSpPr>
            <p:nvPr/>
          </p:nvSpPr>
          <p:spPr bwMode="auto">
            <a:xfrm>
              <a:off x="4854" y="136"/>
              <a:ext cx="41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t>I/O</a:t>
              </a:r>
              <a:endParaRPr lang="en-US" altLang="zh-CN" sz="2600"/>
            </a:p>
          </p:txBody>
        </p:sp>
      </p:grpSp>
      <p:sp>
        <p:nvSpPr>
          <p:cNvPr id="12293"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bg/>
                                          </p:spTgt>
                                        </p:tgtEl>
                                        <p:attrNameLst>
                                          <p:attrName>style.visibility</p:attrName>
                                        </p:attrNameLst>
                                      </p:cBhvr>
                                      <p:to>
                                        <p:strVal val="visible"/>
                                      </p:to>
                                    </p:set>
                                    <p:animEffect transition="in" filter="blinds(horizontal)">
                                      <p:cBhvr>
                                        <p:cTn id="7" dur="500"/>
                                        <p:tgtEl>
                                          <p:spTgt spid="1331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10" dur="500"/>
                                        <p:tgtEl>
                                          <p:spTgt spid="133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5" dur="500"/>
                                        <p:tgtEl>
                                          <p:spTgt spid="1331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0" dur="500"/>
                                        <p:tgtEl>
                                          <p:spTgt spid="1331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116013" y="404813"/>
            <a:ext cx="7696200" cy="762000"/>
          </a:xfrm>
        </p:spPr>
        <p:txBody>
          <a:bodyPr/>
          <a:lstStyle/>
          <a:p>
            <a:pPr eaLnBrk="1" hangingPunct="1"/>
            <a:r>
              <a:rPr kumimoji="1" lang="en-US" altLang="zh-CN"/>
              <a:t>I</a:t>
            </a:r>
            <a:r>
              <a:rPr kumimoji="1" lang="zh-CN" altLang="en-US"/>
              <a:t>／</a:t>
            </a:r>
            <a:r>
              <a:rPr kumimoji="1" lang="en-US" altLang="zh-CN"/>
              <a:t>O</a:t>
            </a:r>
            <a:r>
              <a:rPr kumimoji="1" lang="zh-CN" altLang="en-US"/>
              <a:t>中断处理的具体过程</a:t>
            </a:r>
            <a:endParaRPr kumimoji="1" lang="en-US" altLang="zh-CN"/>
          </a:p>
        </p:txBody>
      </p:sp>
      <p:sp>
        <p:nvSpPr>
          <p:cNvPr id="118787" name="Rectangle 3"/>
          <p:cNvSpPr>
            <a:spLocks noGrp="1" noChangeArrowheads="1"/>
          </p:cNvSpPr>
          <p:nvPr>
            <p:ph type="body" idx="1"/>
          </p:nvPr>
        </p:nvSpPr>
        <p:spPr>
          <a:xfrm>
            <a:off x="1331913" y="1700213"/>
            <a:ext cx="6624637" cy="4083050"/>
          </a:xfrm>
          <a:solidFill>
            <a:schemeClr val="bg1"/>
          </a:solidFill>
          <a:ln>
            <a:solidFill>
              <a:srgbClr val="2709BB"/>
            </a:solidFill>
            <a:miter lim="800000"/>
          </a:ln>
        </p:spPr>
        <p:txBody>
          <a:bodyPr/>
          <a:lstStyle/>
          <a:p>
            <a:pPr algn="just">
              <a:lnSpc>
                <a:spcPts val="3600"/>
              </a:lnSpc>
              <a:spcBef>
                <a:spcPts val="600"/>
              </a:spcBef>
              <a:spcAft>
                <a:spcPts val="600"/>
              </a:spcAft>
            </a:pPr>
            <a:r>
              <a:rPr kumimoji="1" lang="zh-CN" altLang="en-US"/>
              <a:t>综上所述，可将一次中断处理过程简单地归纳为五个阶段：</a:t>
            </a:r>
            <a:endParaRPr kumimoji="1" lang="en-US" altLang="zh-CN"/>
          </a:p>
          <a:p>
            <a:pPr lvl="2" algn="just">
              <a:lnSpc>
                <a:spcPts val="3600"/>
              </a:lnSpc>
              <a:spcBef>
                <a:spcPts val="600"/>
              </a:spcBef>
              <a:spcAft>
                <a:spcPts val="600"/>
              </a:spcAft>
            </a:pPr>
            <a:r>
              <a:rPr kumimoji="1" lang="zh-CN" altLang="en-US"/>
              <a:t>中断请求</a:t>
            </a:r>
            <a:endParaRPr kumimoji="1" lang="en-US" altLang="zh-CN"/>
          </a:p>
          <a:p>
            <a:pPr lvl="2" algn="just">
              <a:lnSpc>
                <a:spcPts val="3600"/>
              </a:lnSpc>
              <a:spcBef>
                <a:spcPts val="600"/>
              </a:spcBef>
              <a:spcAft>
                <a:spcPts val="600"/>
              </a:spcAft>
            </a:pPr>
            <a:r>
              <a:rPr kumimoji="1" lang="zh-CN" altLang="en-US"/>
              <a:t>中断判优</a:t>
            </a:r>
            <a:endParaRPr kumimoji="1" lang="en-US" altLang="zh-CN"/>
          </a:p>
          <a:p>
            <a:pPr lvl="2" algn="just">
              <a:lnSpc>
                <a:spcPts val="3600"/>
              </a:lnSpc>
              <a:spcBef>
                <a:spcPts val="600"/>
              </a:spcBef>
              <a:spcAft>
                <a:spcPts val="600"/>
              </a:spcAft>
            </a:pPr>
            <a:r>
              <a:rPr kumimoji="1" lang="zh-CN" altLang="en-US"/>
              <a:t>中断响应</a:t>
            </a:r>
            <a:endParaRPr kumimoji="1" lang="en-US" altLang="zh-CN"/>
          </a:p>
          <a:p>
            <a:pPr lvl="2" algn="just">
              <a:lnSpc>
                <a:spcPts val="3600"/>
              </a:lnSpc>
              <a:spcBef>
                <a:spcPts val="600"/>
              </a:spcBef>
              <a:spcAft>
                <a:spcPts val="600"/>
              </a:spcAft>
            </a:pPr>
            <a:r>
              <a:rPr kumimoji="1" lang="zh-CN" altLang="en-US"/>
              <a:t>中断服务</a:t>
            </a:r>
            <a:endParaRPr kumimoji="1" lang="en-US" altLang="zh-CN"/>
          </a:p>
          <a:p>
            <a:pPr lvl="2" algn="just">
              <a:lnSpc>
                <a:spcPts val="3600"/>
              </a:lnSpc>
              <a:spcBef>
                <a:spcPts val="600"/>
              </a:spcBef>
              <a:spcAft>
                <a:spcPts val="600"/>
              </a:spcAft>
            </a:pPr>
            <a:r>
              <a:rPr kumimoji="1" lang="zh-CN" altLang="en-US"/>
              <a:t>中断返回</a:t>
            </a:r>
            <a:endParaRPr kumimoji="1" lang="zh-CN" altLang="en-US"/>
          </a:p>
        </p:txBody>
      </p:sp>
      <p:sp>
        <p:nvSpPr>
          <p:cNvPr id="119813"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5.5.4</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7">
                                            <p:bg/>
                                          </p:spTgt>
                                        </p:tgtEl>
                                        <p:attrNameLst>
                                          <p:attrName>style.visibility</p:attrName>
                                        </p:attrNameLst>
                                      </p:cBhvr>
                                      <p:to>
                                        <p:strVal val="visible"/>
                                      </p:to>
                                    </p:set>
                                    <p:animEffect transition="in" filter="blinds(horizontal)">
                                      <p:cBhvr>
                                        <p:cTn id="7" dur="500"/>
                                        <p:tgtEl>
                                          <p:spTgt spid="11878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10" dur="500"/>
                                        <p:tgtEl>
                                          <p:spTgt spid="1187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5" dur="500"/>
                                        <p:tgtEl>
                                          <p:spTgt spid="11878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8787">
                                            <p:txEl>
                                              <p:pRg st="2" end="2"/>
                                            </p:txEl>
                                          </p:spTgt>
                                        </p:tgtEl>
                                        <p:attrNameLst>
                                          <p:attrName>style.visibility</p:attrName>
                                        </p:attrNameLst>
                                      </p:cBhvr>
                                      <p:to>
                                        <p:strVal val="visible"/>
                                      </p:to>
                                    </p:set>
                                    <p:animEffect transition="in" filter="blinds(horizontal)">
                                      <p:cBhvr>
                                        <p:cTn id="20" dur="500"/>
                                        <p:tgtEl>
                                          <p:spTgt spid="11878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Effect transition="in" filter="blinds(horizontal)">
                                      <p:cBhvr>
                                        <p:cTn id="25" dur="500"/>
                                        <p:tgtEl>
                                          <p:spTgt spid="11878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8787">
                                            <p:txEl>
                                              <p:pRg st="4" end="4"/>
                                            </p:txEl>
                                          </p:spTgt>
                                        </p:tgtEl>
                                        <p:attrNameLst>
                                          <p:attrName>style.visibility</p:attrName>
                                        </p:attrNameLst>
                                      </p:cBhvr>
                                      <p:to>
                                        <p:strVal val="visible"/>
                                      </p:to>
                                    </p:set>
                                    <p:animEffect transition="in" filter="blinds(horizontal)">
                                      <p:cBhvr>
                                        <p:cTn id="30" dur="500"/>
                                        <p:tgtEl>
                                          <p:spTgt spid="11878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8787">
                                            <p:txEl>
                                              <p:pRg st="5" end="5"/>
                                            </p:txEl>
                                          </p:spTgt>
                                        </p:tgtEl>
                                        <p:attrNameLst>
                                          <p:attrName>style.visibility</p:attrName>
                                        </p:attrNameLst>
                                      </p:cBhvr>
                                      <p:to>
                                        <p:strVal val="visible"/>
                                      </p:to>
                                    </p:set>
                                    <p:animEffect transition="in" filter="blinds(horizontal)">
                                      <p:cBhvr>
                                        <p:cTn id="35" dur="5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116013" y="404813"/>
            <a:ext cx="7696200" cy="762000"/>
          </a:xfrm>
        </p:spPr>
        <p:txBody>
          <a:bodyPr/>
          <a:lstStyle/>
          <a:p>
            <a:pPr eaLnBrk="1" hangingPunct="1"/>
            <a:r>
              <a:rPr kumimoji="1" lang="en-US" altLang="zh-CN"/>
              <a:t>5.5.5 </a:t>
            </a:r>
            <a:r>
              <a:rPr kumimoji="1" lang="zh-CN" altLang="en-US"/>
              <a:t>中断服务程序的流程</a:t>
            </a:r>
            <a:endParaRPr kumimoji="1" lang="zh-CN" altLang="en-US"/>
          </a:p>
        </p:txBody>
      </p:sp>
      <p:sp>
        <p:nvSpPr>
          <p:cNvPr id="120835" name="Rectangle 3"/>
          <p:cNvSpPr>
            <a:spLocks noGrp="1" noChangeArrowheads="1"/>
          </p:cNvSpPr>
          <p:nvPr>
            <p:ph type="body" idx="1"/>
          </p:nvPr>
        </p:nvSpPr>
        <p:spPr>
          <a:xfrm>
            <a:off x="1403350" y="2781300"/>
            <a:ext cx="6481763" cy="1727200"/>
          </a:xfrm>
        </p:spPr>
        <p:txBody>
          <a:bodyPr/>
          <a:lstStyle/>
          <a:p>
            <a:pPr eaLnBrk="1" hangingPunct="1"/>
            <a:r>
              <a:rPr kumimoji="1" lang="zh-CN" altLang="en-US">
                <a:hlinkClick r:id="rId1" action="ppaction://hlinksldjump"/>
              </a:rPr>
              <a:t>中断服务程序流程</a:t>
            </a:r>
            <a:endParaRPr kumimoji="1" lang="en-US" altLang="zh-CN"/>
          </a:p>
          <a:p>
            <a:pPr eaLnBrk="1" hangingPunct="1"/>
            <a:r>
              <a:rPr kumimoji="1" lang="zh-CN" altLang="en-US">
                <a:hlinkClick r:id="rId2" action="ppaction://hlinksldjump"/>
              </a:rPr>
              <a:t>单重中断和多重中断</a:t>
            </a:r>
            <a:endParaRPr kumimoji="1" lang="en-US" altLang="zh-CN"/>
          </a:p>
          <a:p>
            <a:pPr eaLnBrk="1" hangingPunct="1"/>
            <a:r>
              <a:rPr kumimoji="1" lang="zh-CN" altLang="en-US">
                <a:hlinkClick r:id="rId3" action="ppaction://hlinksldjump"/>
              </a:rPr>
              <a:t>单重中断和多重中断的服务程序流程</a:t>
            </a:r>
            <a:endParaRPr kumimoji="1"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116013" y="404813"/>
            <a:ext cx="7696200" cy="762000"/>
          </a:xfrm>
        </p:spPr>
        <p:txBody>
          <a:bodyPr/>
          <a:lstStyle/>
          <a:p>
            <a:pPr eaLnBrk="1" hangingPunct="1"/>
            <a:r>
              <a:rPr kumimoji="1" lang="zh-CN" altLang="en-US"/>
              <a:t>中断服务程序流程</a:t>
            </a:r>
            <a:endParaRPr kumimoji="1" lang="en-US" altLang="zh-CN"/>
          </a:p>
        </p:txBody>
      </p:sp>
      <p:sp>
        <p:nvSpPr>
          <p:cNvPr id="119811" name="Rectangle 3"/>
          <p:cNvSpPr>
            <a:spLocks noGrp="1" noChangeArrowheads="1"/>
          </p:cNvSpPr>
          <p:nvPr>
            <p:ph type="body" idx="1"/>
          </p:nvPr>
        </p:nvSpPr>
        <p:spPr>
          <a:xfrm>
            <a:off x="539750" y="2132013"/>
            <a:ext cx="8135938" cy="2809875"/>
          </a:xfrm>
          <a:solidFill>
            <a:schemeClr val="bg1"/>
          </a:solidFill>
          <a:ln>
            <a:solidFill>
              <a:srgbClr val="2709BB"/>
            </a:solidFill>
            <a:miter lim="800000"/>
          </a:ln>
        </p:spPr>
        <p:txBody>
          <a:bodyPr/>
          <a:lstStyle/>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保护现场：有两个含意，其一是保存程序的断点；其二是保存通用寄存器和状态寄存器的内容。前者由中断隐指令完成，后者由中断服务程序完成。</a:t>
            </a:r>
            <a:endParaRPr kumimoji="1" lang="en-US" altLang="zh-CN"/>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中断服务</a:t>
            </a:r>
            <a:r>
              <a:rPr kumimoji="1" lang="en-US" altLang="zh-CN"/>
              <a:t>(</a:t>
            </a:r>
            <a:r>
              <a:rPr kumimoji="1" lang="zh-CN" altLang="en-US"/>
              <a:t>设备服务</a:t>
            </a:r>
            <a:r>
              <a:rPr kumimoji="1" lang="en-US" altLang="zh-CN"/>
              <a:t>)</a:t>
            </a:r>
            <a:r>
              <a:rPr kumimoji="1" lang="zh-CN" altLang="en-US"/>
              <a:t>：这是中断服务程序的主体部分，不同的中断请求源其中断服务操作内容是不同的。</a:t>
            </a:r>
            <a:endParaRPr kumimoji="1" lang="en-US" altLang="zh-CN"/>
          </a:p>
        </p:txBody>
      </p:sp>
      <p:sp>
        <p:nvSpPr>
          <p:cNvPr id="121861"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bg/>
                                          </p:spTgt>
                                        </p:tgtEl>
                                        <p:attrNameLst>
                                          <p:attrName>style.visibility</p:attrName>
                                        </p:attrNameLst>
                                      </p:cBhvr>
                                      <p:to>
                                        <p:strVal val="visible"/>
                                      </p:to>
                                    </p:set>
                                    <p:animEffect transition="in" filter="blinds(horizontal)">
                                      <p:cBhvr>
                                        <p:cTn id="7" dur="500"/>
                                        <p:tgtEl>
                                          <p:spTgt spid="1198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10" dur="500"/>
                                        <p:tgtEl>
                                          <p:spTgt spid="1198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5" dur="500"/>
                                        <p:tgtEl>
                                          <p:spTgt spid="119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116013" y="404813"/>
            <a:ext cx="7696200" cy="762000"/>
          </a:xfrm>
        </p:spPr>
        <p:txBody>
          <a:bodyPr/>
          <a:lstStyle/>
          <a:p>
            <a:pPr eaLnBrk="1" hangingPunct="1"/>
            <a:r>
              <a:rPr kumimoji="1" lang="zh-CN" altLang="en-US"/>
              <a:t>中断服务程序流程</a:t>
            </a:r>
            <a:endParaRPr kumimoji="1" lang="en-US" altLang="zh-CN"/>
          </a:p>
        </p:txBody>
      </p:sp>
      <p:sp>
        <p:nvSpPr>
          <p:cNvPr id="119811" name="Rectangle 3"/>
          <p:cNvSpPr>
            <a:spLocks noGrp="1" noChangeArrowheads="1"/>
          </p:cNvSpPr>
          <p:nvPr>
            <p:ph type="body" idx="1"/>
          </p:nvPr>
        </p:nvSpPr>
        <p:spPr>
          <a:xfrm>
            <a:off x="539750" y="1700213"/>
            <a:ext cx="8135938" cy="3602037"/>
          </a:xfrm>
          <a:solidFill>
            <a:schemeClr val="bg1"/>
          </a:solidFill>
          <a:ln>
            <a:solidFill>
              <a:srgbClr val="2709BB"/>
            </a:solidFill>
            <a:miter lim="800000"/>
          </a:ln>
        </p:spPr>
        <p:txBody>
          <a:bodyPr/>
          <a:lstStyle/>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恢复现场：这是中断服务程序的结尾部分，要求在退出服务程序前。将原程序中断时的“现场”恢复到原来的寄存器中。通常可用取数指令或出栈指令，将保存在存储器（或堆栈）中的信息送回到原来的寄存器中。</a:t>
            </a:r>
            <a:endParaRPr kumimoji="1" lang="zh-CN" altLang="en-US"/>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中断返回：中断服务程序的最后一条指令通常是一条中断返回指令，使其返回到原程序的断点处，以便继续执行原程序。</a:t>
            </a:r>
            <a:endParaRPr kumimoji="1" lang="zh-CN" altLang="en-US"/>
          </a:p>
        </p:txBody>
      </p:sp>
      <p:sp>
        <p:nvSpPr>
          <p:cNvPr id="122885"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bg/>
                                          </p:spTgt>
                                        </p:tgtEl>
                                        <p:attrNameLst>
                                          <p:attrName>style.visibility</p:attrName>
                                        </p:attrNameLst>
                                      </p:cBhvr>
                                      <p:to>
                                        <p:strVal val="visible"/>
                                      </p:to>
                                    </p:set>
                                    <p:animEffect transition="in" filter="blinds(horizontal)">
                                      <p:cBhvr>
                                        <p:cTn id="7" dur="500"/>
                                        <p:tgtEl>
                                          <p:spTgt spid="11981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10" dur="500"/>
                                        <p:tgtEl>
                                          <p:spTgt spid="1198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5" dur="500"/>
                                        <p:tgtEl>
                                          <p:spTgt spid="119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7"/>
          <p:cNvSpPr>
            <a:spLocks noGrp="1"/>
          </p:cNvSpPr>
          <p:nvPr>
            <p:ph type="title"/>
          </p:nvPr>
        </p:nvSpPr>
        <p:spPr>
          <a:xfrm>
            <a:off x="1116013" y="404813"/>
            <a:ext cx="7696200" cy="762000"/>
          </a:xfrm>
        </p:spPr>
        <p:txBody>
          <a:bodyPr/>
          <a:lstStyle/>
          <a:p>
            <a:r>
              <a:rPr lang="zh-CN" altLang="en-US"/>
              <a:t>单重中断和多重中断</a:t>
            </a:r>
            <a:endParaRPr lang="zh-CN" altLang="en-US"/>
          </a:p>
        </p:txBody>
      </p:sp>
      <p:sp>
        <p:nvSpPr>
          <p:cNvPr id="9" name="内容占位符 8"/>
          <p:cNvSpPr>
            <a:spLocks noGrp="1"/>
          </p:cNvSpPr>
          <p:nvPr>
            <p:ph idx="1"/>
          </p:nvPr>
        </p:nvSpPr>
        <p:spPr>
          <a:xfrm>
            <a:off x="457200" y="1639888"/>
            <a:ext cx="8291513" cy="4021137"/>
          </a:xfrm>
          <a:solidFill>
            <a:schemeClr val="bg1"/>
          </a:solidFill>
          <a:ln>
            <a:solidFill>
              <a:srgbClr val="2709BB"/>
            </a:solidFill>
            <a:miter lim="800000"/>
          </a:ln>
        </p:spPr>
        <p:txBody>
          <a:bodyPr/>
          <a:lstStyle/>
          <a:p>
            <a:pPr>
              <a:spcBef>
                <a:spcPts val="600"/>
              </a:spcBef>
            </a:pPr>
            <a:r>
              <a:rPr lang="zh-CN" altLang="en-US">
                <a:solidFill>
                  <a:srgbClr val="C00000"/>
                </a:solidFill>
                <a:cs typeface="Times New Roman" panose="02020603050405020304" pitchFamily="18" charset="0"/>
              </a:rPr>
              <a:t>在处理中断的过程中，可能有新的、优先级更高的中断请求到来。当这种现象发生时，若允许</a:t>
            </a:r>
            <a:r>
              <a:rPr lang="en-US" altLang="zh-CN">
                <a:solidFill>
                  <a:srgbClr val="C00000"/>
                </a:solidFill>
                <a:cs typeface="Times New Roman" panose="02020603050405020304" pitchFamily="18" charset="0"/>
              </a:rPr>
              <a:t>CPU</a:t>
            </a:r>
            <a:r>
              <a:rPr lang="zh-CN" altLang="en-US">
                <a:solidFill>
                  <a:srgbClr val="C00000"/>
                </a:solidFill>
                <a:cs typeface="Times New Roman" panose="02020603050405020304" pitchFamily="18" charset="0"/>
              </a:rPr>
              <a:t>暂停现行的中断服务程序，转去处理新的中断请求，这种现象称为多重中断或中断嵌套，否则为单重中断。</a:t>
            </a:r>
            <a:endParaRPr lang="zh-CN" altLang="en-US">
              <a:solidFill>
                <a:srgbClr val="C00000"/>
              </a:solidFill>
              <a:cs typeface="Times New Roman" panose="02020603050405020304" pitchFamily="18" charset="0"/>
            </a:endParaRPr>
          </a:p>
          <a:p>
            <a:pPr>
              <a:spcBef>
                <a:spcPts val="600"/>
              </a:spcBef>
            </a:pPr>
            <a:r>
              <a:rPr lang="en-US" altLang="zh-CN">
                <a:cs typeface="Times New Roman" panose="02020603050405020304" pitchFamily="18" charset="0"/>
              </a:rPr>
              <a:t>CPU</a:t>
            </a:r>
            <a:r>
              <a:rPr lang="zh-CN" altLang="en-US">
                <a:cs typeface="Times New Roman" panose="02020603050405020304" pitchFamily="18" charset="0"/>
              </a:rPr>
              <a:t>并不能区分中断请求信号的优先级，无论是哪个中断源发来的中断请求信号，在</a:t>
            </a:r>
            <a:r>
              <a:rPr lang="en-US" altLang="zh-CN">
                <a:cs typeface="Times New Roman" panose="02020603050405020304" pitchFamily="18" charset="0"/>
              </a:rPr>
              <a:t>CPU</a:t>
            </a:r>
            <a:r>
              <a:rPr lang="zh-CN" altLang="en-US">
                <a:cs typeface="Times New Roman" panose="02020603050405020304" pitchFamily="18" charset="0"/>
              </a:rPr>
              <a:t>看来都是一样的。实现多重中断的关键是在保护完现场后，开中断。</a:t>
            </a:r>
            <a:endParaRPr lang="en-US" altLang="zh-CN">
              <a:cs typeface="Times New Roman" panose="02020603050405020304" pitchFamily="18" charset="0"/>
            </a:endParaRPr>
          </a:p>
          <a:p>
            <a:endParaRPr lang="zh-CN" altLang="en-US">
              <a:cs typeface="Times New Roman" panose="02020603050405020304" pitchFamily="18" charset="0"/>
            </a:endParaRPr>
          </a:p>
        </p:txBody>
      </p:sp>
      <p:sp>
        <p:nvSpPr>
          <p:cNvPr id="123909"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blinds(horizontal)">
                                      <p:cBhvr>
                                        <p:cTn id="7" dur="500"/>
                                        <p:tgtEl>
                                          <p:spTgt spid="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linds(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linds(horizontal)">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07950" y="107950"/>
            <a:ext cx="7570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C00000"/>
                </a:solidFill>
                <a:latin typeface="微软雅黑 Light" panose="020B0502040204020203" pitchFamily="34" charset="-122"/>
                <a:ea typeface="微软雅黑 Light" panose="020B0502040204020203" pitchFamily="34" charset="-122"/>
              </a:rPr>
              <a:t>单重中断和多重中断的服务程序流程</a:t>
            </a:r>
            <a:endParaRPr lang="en-US" altLang="zh-CN" sz="3600">
              <a:solidFill>
                <a:srgbClr val="C00000"/>
              </a:solidFill>
              <a:latin typeface="微软雅黑 Light" panose="020B0502040204020203" pitchFamily="34" charset="-122"/>
              <a:ea typeface="微软雅黑 Light" panose="020B0502040204020203" pitchFamily="34" charset="-122"/>
            </a:endParaRPr>
          </a:p>
        </p:txBody>
      </p:sp>
      <p:grpSp>
        <p:nvGrpSpPr>
          <p:cNvPr id="2" name="Group 3"/>
          <p:cNvGrpSpPr/>
          <p:nvPr/>
        </p:nvGrpSpPr>
        <p:grpSpPr bwMode="auto">
          <a:xfrm>
            <a:off x="1524000" y="2166938"/>
            <a:ext cx="1676400" cy="542925"/>
            <a:chOff x="960" y="1365"/>
            <a:chExt cx="1056" cy="342"/>
          </a:xfrm>
        </p:grpSpPr>
        <p:sp>
          <p:nvSpPr>
            <p:cNvPr id="125027" name="Text Box 4"/>
            <p:cNvSpPr txBox="1">
              <a:spLocks noChangeArrowheads="1"/>
            </p:cNvSpPr>
            <p:nvPr/>
          </p:nvSpPr>
          <p:spPr bwMode="auto">
            <a:xfrm>
              <a:off x="1142" y="140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中断否？</a:t>
              </a:r>
              <a:endParaRPr lang="zh-CN" altLang="en-US" sz="2000">
                <a:latin typeface="Times New Roman" panose="02020603050405020304" pitchFamily="18" charset="0"/>
              </a:endParaRPr>
            </a:p>
          </p:txBody>
        </p:sp>
        <p:sp>
          <p:nvSpPr>
            <p:cNvPr id="125028" name="AutoShape 5"/>
            <p:cNvSpPr>
              <a:spLocks noChangeArrowheads="1"/>
            </p:cNvSpPr>
            <p:nvPr/>
          </p:nvSpPr>
          <p:spPr bwMode="auto">
            <a:xfrm>
              <a:off x="960" y="1365"/>
              <a:ext cx="1056" cy="342"/>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6"/>
          <p:cNvGrpSpPr/>
          <p:nvPr/>
        </p:nvGrpSpPr>
        <p:grpSpPr bwMode="auto">
          <a:xfrm>
            <a:off x="1447800" y="4224338"/>
            <a:ext cx="1905000" cy="2405062"/>
            <a:chOff x="912" y="2661"/>
            <a:chExt cx="1200" cy="1515"/>
          </a:xfrm>
        </p:grpSpPr>
        <p:sp>
          <p:nvSpPr>
            <p:cNvPr id="125019" name="Rectangle 7"/>
            <p:cNvSpPr>
              <a:spLocks noChangeArrowheads="1"/>
            </p:cNvSpPr>
            <p:nvPr/>
          </p:nvSpPr>
          <p:spPr bwMode="auto">
            <a:xfrm>
              <a:off x="912" y="2661"/>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保护现场</a:t>
              </a:r>
              <a:endParaRPr lang="zh-CN" altLang="en-US" sz="2000">
                <a:latin typeface="Times New Roman" panose="02020603050405020304" pitchFamily="18" charset="0"/>
              </a:endParaRPr>
            </a:p>
          </p:txBody>
        </p:sp>
        <p:sp>
          <p:nvSpPr>
            <p:cNvPr id="125020" name="Rectangle 8"/>
            <p:cNvSpPr>
              <a:spLocks noChangeArrowheads="1"/>
            </p:cNvSpPr>
            <p:nvPr/>
          </p:nvSpPr>
          <p:spPr bwMode="auto">
            <a:xfrm>
              <a:off x="912" y="3027"/>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设备服务</a:t>
              </a:r>
              <a:endParaRPr lang="zh-CN" altLang="en-US" sz="2000">
                <a:latin typeface="Times New Roman" panose="02020603050405020304" pitchFamily="18" charset="0"/>
              </a:endParaRPr>
            </a:p>
          </p:txBody>
        </p:sp>
        <p:sp>
          <p:nvSpPr>
            <p:cNvPr id="125021" name="Rectangle 9"/>
            <p:cNvSpPr>
              <a:spLocks noChangeArrowheads="1"/>
            </p:cNvSpPr>
            <p:nvPr/>
          </p:nvSpPr>
          <p:spPr bwMode="auto">
            <a:xfrm>
              <a:off x="912" y="3393"/>
              <a:ext cx="1152" cy="2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恢复现场</a:t>
              </a:r>
              <a:endParaRPr lang="zh-CN" altLang="en-US" sz="2000">
                <a:latin typeface="Times New Roman" panose="02020603050405020304" pitchFamily="18" charset="0"/>
              </a:endParaRPr>
            </a:p>
          </p:txBody>
        </p:sp>
        <p:sp>
          <p:nvSpPr>
            <p:cNvPr id="125022" name="Text Box 10"/>
            <p:cNvSpPr txBox="1">
              <a:spLocks noChangeArrowheads="1"/>
            </p:cNvSpPr>
            <p:nvPr/>
          </p:nvSpPr>
          <p:spPr bwMode="auto">
            <a:xfrm>
              <a:off x="1104" y="3734"/>
              <a:ext cx="100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开中断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中断返回</a:t>
              </a:r>
              <a:endParaRPr lang="zh-CN" altLang="en-US" sz="2000">
                <a:latin typeface="Times New Roman" panose="02020603050405020304" pitchFamily="18" charset="0"/>
              </a:endParaRPr>
            </a:p>
          </p:txBody>
        </p:sp>
        <p:sp>
          <p:nvSpPr>
            <p:cNvPr id="125023" name="Rectangle 11"/>
            <p:cNvSpPr>
              <a:spLocks noChangeArrowheads="1"/>
            </p:cNvSpPr>
            <p:nvPr/>
          </p:nvSpPr>
          <p:spPr bwMode="auto">
            <a:xfrm>
              <a:off x="912" y="3758"/>
              <a:ext cx="1152" cy="41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024" name="Line 12"/>
            <p:cNvSpPr>
              <a:spLocks noChangeShapeType="1"/>
            </p:cNvSpPr>
            <p:nvPr/>
          </p:nvSpPr>
          <p:spPr bwMode="auto">
            <a:xfrm>
              <a:off x="1488" y="3652"/>
              <a:ext cx="0" cy="10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5025" name="Line 13"/>
            <p:cNvSpPr>
              <a:spLocks noChangeShapeType="1"/>
            </p:cNvSpPr>
            <p:nvPr/>
          </p:nvSpPr>
          <p:spPr bwMode="auto">
            <a:xfrm>
              <a:off x="1488" y="3287"/>
              <a:ext cx="0" cy="10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5026" name="Line 14"/>
            <p:cNvSpPr>
              <a:spLocks noChangeShapeType="1"/>
            </p:cNvSpPr>
            <p:nvPr/>
          </p:nvSpPr>
          <p:spPr bwMode="auto">
            <a:xfrm>
              <a:off x="1488" y="2925"/>
              <a:ext cx="0" cy="10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5"/>
          <p:cNvGrpSpPr/>
          <p:nvPr/>
        </p:nvGrpSpPr>
        <p:grpSpPr bwMode="auto">
          <a:xfrm>
            <a:off x="1447800" y="771525"/>
            <a:ext cx="1828800" cy="1389063"/>
            <a:chOff x="912" y="486"/>
            <a:chExt cx="1152" cy="875"/>
          </a:xfrm>
        </p:grpSpPr>
        <p:sp>
          <p:nvSpPr>
            <p:cNvPr id="125014" name="Rectangle 16"/>
            <p:cNvSpPr>
              <a:spLocks noChangeArrowheads="1"/>
            </p:cNvSpPr>
            <p:nvPr/>
          </p:nvSpPr>
          <p:spPr bwMode="auto">
            <a:xfrm>
              <a:off x="912" y="633"/>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取指令</a:t>
              </a:r>
              <a:endParaRPr lang="zh-CN" altLang="en-US" sz="2000">
                <a:latin typeface="Times New Roman" panose="02020603050405020304" pitchFamily="18" charset="0"/>
              </a:endParaRPr>
            </a:p>
          </p:txBody>
        </p:sp>
        <p:sp>
          <p:nvSpPr>
            <p:cNvPr id="125015" name="Rectangle 17"/>
            <p:cNvSpPr>
              <a:spLocks noChangeArrowheads="1"/>
            </p:cNvSpPr>
            <p:nvPr/>
          </p:nvSpPr>
          <p:spPr bwMode="auto">
            <a:xfrm>
              <a:off x="912" y="999"/>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执行指令</a:t>
              </a:r>
              <a:endParaRPr lang="zh-CN" altLang="en-US" sz="2000">
                <a:latin typeface="Times New Roman" panose="02020603050405020304" pitchFamily="18" charset="0"/>
              </a:endParaRPr>
            </a:p>
          </p:txBody>
        </p:sp>
        <p:sp>
          <p:nvSpPr>
            <p:cNvPr id="125016" name="Line 18"/>
            <p:cNvSpPr>
              <a:spLocks noChangeShapeType="1"/>
            </p:cNvSpPr>
            <p:nvPr/>
          </p:nvSpPr>
          <p:spPr bwMode="auto">
            <a:xfrm>
              <a:off x="1488" y="1256"/>
              <a:ext cx="0" cy="10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5017" name="Line 19"/>
            <p:cNvSpPr>
              <a:spLocks noChangeShapeType="1"/>
            </p:cNvSpPr>
            <p:nvPr/>
          </p:nvSpPr>
          <p:spPr bwMode="auto">
            <a:xfrm>
              <a:off x="1488" y="890"/>
              <a:ext cx="0" cy="10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5018" name="Freeform 20"/>
            <p:cNvSpPr/>
            <p:nvPr/>
          </p:nvSpPr>
          <p:spPr bwMode="auto">
            <a:xfrm>
              <a:off x="1488" y="486"/>
              <a:ext cx="1" cy="147"/>
            </a:xfrm>
            <a:custGeom>
              <a:avLst/>
              <a:gdLst>
                <a:gd name="T0" fmla="*/ 0 w 1"/>
                <a:gd name="T1" fmla="*/ 0 h 147"/>
                <a:gd name="T2" fmla="*/ 0 w 1"/>
                <a:gd name="T3" fmla="*/ 147 h 147"/>
                <a:gd name="T4" fmla="*/ 0 60000 65536"/>
                <a:gd name="T5" fmla="*/ 0 60000 65536"/>
                <a:gd name="T6" fmla="*/ 0 w 1"/>
                <a:gd name="T7" fmla="*/ 0 h 147"/>
                <a:gd name="T8" fmla="*/ 1 w 1"/>
                <a:gd name="T9" fmla="*/ 147 h 147"/>
              </a:gdLst>
              <a:ahLst/>
              <a:cxnLst>
                <a:cxn ang="T4">
                  <a:pos x="T0" y="T1"/>
                </a:cxn>
                <a:cxn ang="T5">
                  <a:pos x="T2" y="T3"/>
                </a:cxn>
              </a:cxnLst>
              <a:rect l="T6" t="T7" r="T8" b="T9"/>
              <a:pathLst>
                <a:path w="1" h="147">
                  <a:moveTo>
                    <a:pt x="0" y="0"/>
                  </a:moveTo>
                  <a:lnTo>
                    <a:pt x="0" y="147"/>
                  </a:lnTo>
                </a:path>
              </a:pathLst>
            </a:custGeom>
            <a:noFill/>
            <a:ln w="38100">
              <a:solidFill>
                <a:schemeClr val="tx1"/>
              </a:solidFill>
              <a:round/>
              <a:tailEnd type="stealth" w="med"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5" name="Group 21"/>
          <p:cNvGrpSpPr/>
          <p:nvPr/>
        </p:nvGrpSpPr>
        <p:grpSpPr bwMode="auto">
          <a:xfrm>
            <a:off x="838200" y="4198938"/>
            <a:ext cx="533400" cy="2379662"/>
            <a:chOff x="528" y="2645"/>
            <a:chExt cx="336" cy="1499"/>
          </a:xfrm>
        </p:grpSpPr>
        <p:sp>
          <p:nvSpPr>
            <p:cNvPr id="125009" name="Line 22"/>
            <p:cNvSpPr>
              <a:spLocks noChangeShapeType="1"/>
            </p:cNvSpPr>
            <p:nvPr/>
          </p:nvSpPr>
          <p:spPr bwMode="auto">
            <a:xfrm flipH="1">
              <a:off x="528" y="2645"/>
              <a:ext cx="336" cy="0"/>
            </a:xfrm>
            <a:prstGeom prst="line">
              <a:avLst/>
            </a:prstGeom>
            <a:noFill/>
            <a:ln w="28575">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010" name="Line 23"/>
            <p:cNvSpPr>
              <a:spLocks noChangeShapeType="1"/>
            </p:cNvSpPr>
            <p:nvPr/>
          </p:nvSpPr>
          <p:spPr bwMode="auto">
            <a:xfrm flipH="1">
              <a:off x="528" y="4144"/>
              <a:ext cx="336" cy="0"/>
            </a:xfrm>
            <a:prstGeom prst="line">
              <a:avLst/>
            </a:prstGeom>
            <a:noFill/>
            <a:ln w="28575">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011" name="Text Box 24"/>
            <p:cNvSpPr txBox="1">
              <a:spLocks noChangeArrowheads="1"/>
            </p:cNvSpPr>
            <p:nvPr/>
          </p:nvSpPr>
          <p:spPr bwMode="auto">
            <a:xfrm>
              <a:off x="537" y="2880"/>
              <a:ext cx="310" cy="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中断服务程序</a:t>
              </a:r>
              <a:endParaRPr lang="zh-CN" altLang="en-US" sz="2000">
                <a:solidFill>
                  <a:srgbClr val="C00000"/>
                </a:solidFill>
                <a:latin typeface="Times New Roman" panose="02020603050405020304" pitchFamily="18" charset="0"/>
              </a:endParaRPr>
            </a:p>
          </p:txBody>
        </p:sp>
        <p:sp>
          <p:nvSpPr>
            <p:cNvPr id="125012" name="Line 25"/>
            <p:cNvSpPr>
              <a:spLocks noChangeShapeType="1"/>
            </p:cNvSpPr>
            <p:nvPr/>
          </p:nvSpPr>
          <p:spPr bwMode="auto">
            <a:xfrm>
              <a:off x="672" y="3930"/>
              <a:ext cx="0" cy="214"/>
            </a:xfrm>
            <a:prstGeom prst="line">
              <a:avLst/>
            </a:prstGeom>
            <a:noFill/>
            <a:ln w="28575">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013" name="Line 26"/>
            <p:cNvSpPr>
              <a:spLocks noChangeShapeType="1"/>
            </p:cNvSpPr>
            <p:nvPr/>
          </p:nvSpPr>
          <p:spPr bwMode="auto">
            <a:xfrm rot="10800000">
              <a:off x="672" y="2645"/>
              <a:ext cx="0" cy="214"/>
            </a:xfrm>
            <a:prstGeom prst="line">
              <a:avLst/>
            </a:prstGeom>
            <a:noFill/>
            <a:ln w="28575">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7"/>
          <p:cNvGrpSpPr/>
          <p:nvPr/>
        </p:nvGrpSpPr>
        <p:grpSpPr bwMode="auto">
          <a:xfrm>
            <a:off x="1447800" y="2852738"/>
            <a:ext cx="1809750" cy="1220787"/>
            <a:chOff x="912" y="1797"/>
            <a:chExt cx="1140" cy="769"/>
          </a:xfrm>
        </p:grpSpPr>
        <p:sp>
          <p:nvSpPr>
            <p:cNvPr id="125007" name="Text Box 28"/>
            <p:cNvSpPr txBox="1">
              <a:spLocks noChangeArrowheads="1"/>
            </p:cNvSpPr>
            <p:nvPr/>
          </p:nvSpPr>
          <p:spPr bwMode="auto">
            <a:xfrm>
              <a:off x="912" y="1797"/>
              <a:ext cx="1140"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zh-CN" altLang="en-US">
                  <a:latin typeface="Times New Roman" panose="02020603050405020304" pitchFamily="18" charset="0"/>
                </a:rPr>
                <a:t>中断响应</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程序断点进栈</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关中断</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向量地址      </a:t>
              </a:r>
              <a:r>
                <a:rPr lang="en-US" altLang="zh-CN">
                  <a:latin typeface="Times New Roman" panose="02020603050405020304" pitchFamily="18" charset="0"/>
                </a:rPr>
                <a:t>PC</a:t>
              </a:r>
              <a:endParaRPr lang="en-US" altLang="zh-CN">
                <a:latin typeface="Times New Roman" panose="02020603050405020304" pitchFamily="18" charset="0"/>
              </a:endParaRPr>
            </a:p>
          </p:txBody>
        </p:sp>
        <p:sp>
          <p:nvSpPr>
            <p:cNvPr id="125008" name="Line 29"/>
            <p:cNvSpPr>
              <a:spLocks noChangeShapeType="1"/>
            </p:cNvSpPr>
            <p:nvPr/>
          </p:nvSpPr>
          <p:spPr bwMode="auto">
            <a:xfrm>
              <a:off x="1635" y="2448"/>
              <a:ext cx="141" cy="0"/>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30"/>
          <p:cNvGrpSpPr/>
          <p:nvPr/>
        </p:nvGrpSpPr>
        <p:grpSpPr bwMode="auto">
          <a:xfrm>
            <a:off x="882650" y="2528888"/>
            <a:ext cx="2409825" cy="1700212"/>
            <a:chOff x="556" y="1593"/>
            <a:chExt cx="1518" cy="1071"/>
          </a:xfrm>
        </p:grpSpPr>
        <p:sp>
          <p:nvSpPr>
            <p:cNvPr id="125000" name="Line 31"/>
            <p:cNvSpPr>
              <a:spLocks noChangeShapeType="1"/>
            </p:cNvSpPr>
            <p:nvPr/>
          </p:nvSpPr>
          <p:spPr bwMode="auto">
            <a:xfrm>
              <a:off x="1488" y="2538"/>
              <a:ext cx="0" cy="12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25001" name="Group 32"/>
            <p:cNvGrpSpPr/>
            <p:nvPr/>
          </p:nvGrpSpPr>
          <p:grpSpPr bwMode="auto">
            <a:xfrm>
              <a:off x="556" y="1593"/>
              <a:ext cx="1518" cy="984"/>
              <a:chOff x="556" y="1593"/>
              <a:chExt cx="1518" cy="984"/>
            </a:xfrm>
          </p:grpSpPr>
          <p:sp>
            <p:nvSpPr>
              <p:cNvPr id="125002" name="Rectangle 33"/>
              <p:cNvSpPr>
                <a:spLocks noChangeArrowheads="1"/>
              </p:cNvSpPr>
              <p:nvPr/>
            </p:nvSpPr>
            <p:spPr bwMode="auto">
              <a:xfrm>
                <a:off x="922" y="1818"/>
                <a:ext cx="1152" cy="727"/>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003" name="Line 34"/>
              <p:cNvSpPr>
                <a:spLocks noChangeShapeType="1"/>
              </p:cNvSpPr>
              <p:nvPr/>
            </p:nvSpPr>
            <p:spPr bwMode="auto">
              <a:xfrm>
                <a:off x="1488" y="1703"/>
                <a:ext cx="0" cy="10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5004" name="Text Box 35"/>
              <p:cNvSpPr txBox="1">
                <a:spLocks noChangeArrowheads="1"/>
              </p:cNvSpPr>
              <p:nvPr/>
            </p:nvSpPr>
            <p:spPr bwMode="auto">
              <a:xfrm>
                <a:off x="556" y="1875"/>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中断周期</a:t>
                </a:r>
                <a:endParaRPr lang="zh-CN" altLang="en-US" sz="2000">
                  <a:latin typeface="Times New Roman" panose="02020603050405020304" pitchFamily="18" charset="0"/>
                </a:endParaRPr>
              </a:p>
            </p:txBody>
          </p:sp>
          <p:sp>
            <p:nvSpPr>
              <p:cNvPr id="125005" name="AutoShape 36"/>
              <p:cNvSpPr/>
              <p:nvPr/>
            </p:nvSpPr>
            <p:spPr bwMode="auto">
              <a:xfrm>
                <a:off x="816" y="1789"/>
                <a:ext cx="96" cy="771"/>
              </a:xfrm>
              <a:prstGeom prst="leftBrace">
                <a:avLst>
                  <a:gd name="adj1" fmla="val 6692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006" name="Text Box 37"/>
              <p:cNvSpPr txBox="1">
                <a:spLocks noChangeArrowheads="1"/>
              </p:cNvSpPr>
              <p:nvPr/>
            </p:nvSpPr>
            <p:spPr bwMode="auto">
              <a:xfrm>
                <a:off x="1632" y="1593"/>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是</a:t>
                </a:r>
                <a:endParaRPr lang="zh-CN" altLang="en-US">
                  <a:latin typeface="Times New Roman" panose="02020603050405020304" pitchFamily="18" charset="0"/>
                </a:endParaRPr>
              </a:p>
            </p:txBody>
          </p:sp>
        </p:grpSp>
      </p:grpSp>
      <p:grpSp>
        <p:nvGrpSpPr>
          <p:cNvPr id="9" name="Group 38"/>
          <p:cNvGrpSpPr/>
          <p:nvPr/>
        </p:nvGrpSpPr>
        <p:grpSpPr bwMode="auto">
          <a:xfrm>
            <a:off x="5334000" y="4224338"/>
            <a:ext cx="1828800" cy="2420937"/>
            <a:chOff x="3360" y="2661"/>
            <a:chExt cx="1152" cy="1525"/>
          </a:xfrm>
        </p:grpSpPr>
        <p:sp>
          <p:nvSpPr>
            <p:cNvPr id="124987" name="Text Box 39"/>
            <p:cNvSpPr txBox="1">
              <a:spLocks noChangeArrowheads="1"/>
            </p:cNvSpPr>
            <p:nvPr/>
          </p:nvSpPr>
          <p:spPr bwMode="auto">
            <a:xfrm>
              <a:off x="3552" y="393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中断返回</a:t>
              </a:r>
              <a:endParaRPr lang="zh-CN" altLang="en-US" sz="2000">
                <a:latin typeface="Times New Roman" panose="02020603050405020304" pitchFamily="18" charset="0"/>
              </a:endParaRPr>
            </a:p>
          </p:txBody>
        </p:sp>
        <p:sp>
          <p:nvSpPr>
            <p:cNvPr id="124988" name="Line 40"/>
            <p:cNvSpPr>
              <a:spLocks noChangeShapeType="1"/>
            </p:cNvSpPr>
            <p:nvPr/>
          </p:nvSpPr>
          <p:spPr bwMode="auto">
            <a:xfrm>
              <a:off x="3936" y="3221"/>
              <a:ext cx="0" cy="8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24989" name="Group 41"/>
            <p:cNvGrpSpPr/>
            <p:nvPr/>
          </p:nvGrpSpPr>
          <p:grpSpPr bwMode="auto">
            <a:xfrm>
              <a:off x="3360" y="2661"/>
              <a:ext cx="1152" cy="1519"/>
              <a:chOff x="3360" y="2661"/>
              <a:chExt cx="1152" cy="1519"/>
            </a:xfrm>
          </p:grpSpPr>
          <p:sp>
            <p:nvSpPr>
              <p:cNvPr id="124990" name="Rectangle 42"/>
              <p:cNvSpPr>
                <a:spLocks noChangeArrowheads="1"/>
              </p:cNvSpPr>
              <p:nvPr/>
            </p:nvSpPr>
            <p:spPr bwMode="auto">
              <a:xfrm>
                <a:off x="3360" y="2661"/>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保护现场</a:t>
                </a:r>
                <a:endParaRPr lang="zh-CN" altLang="en-US" sz="2000">
                  <a:latin typeface="Times New Roman" panose="02020603050405020304" pitchFamily="18" charset="0"/>
                </a:endParaRPr>
              </a:p>
            </p:txBody>
          </p:sp>
          <p:sp>
            <p:nvSpPr>
              <p:cNvPr id="124991" name="Rectangle 43"/>
              <p:cNvSpPr>
                <a:spLocks noChangeArrowheads="1"/>
              </p:cNvSpPr>
              <p:nvPr/>
            </p:nvSpPr>
            <p:spPr bwMode="auto">
              <a:xfrm>
                <a:off x="3360" y="3295"/>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设备服务</a:t>
                </a:r>
                <a:endParaRPr lang="zh-CN" altLang="en-US" sz="2000">
                  <a:latin typeface="Times New Roman" panose="02020603050405020304" pitchFamily="18" charset="0"/>
                </a:endParaRPr>
              </a:p>
            </p:txBody>
          </p:sp>
          <p:sp>
            <p:nvSpPr>
              <p:cNvPr id="124992" name="Rectangle 44"/>
              <p:cNvSpPr>
                <a:spLocks noChangeArrowheads="1"/>
              </p:cNvSpPr>
              <p:nvPr/>
            </p:nvSpPr>
            <p:spPr bwMode="auto">
              <a:xfrm>
                <a:off x="3360" y="3629"/>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恢复现场</a:t>
                </a:r>
                <a:endParaRPr lang="zh-CN" altLang="en-US" sz="2000">
                  <a:latin typeface="Times New Roman" panose="02020603050405020304" pitchFamily="18" charset="0"/>
                </a:endParaRPr>
              </a:p>
            </p:txBody>
          </p:sp>
          <p:sp>
            <p:nvSpPr>
              <p:cNvPr id="124993" name="Rectangle 45"/>
              <p:cNvSpPr>
                <a:spLocks noChangeArrowheads="1"/>
              </p:cNvSpPr>
              <p:nvPr/>
            </p:nvSpPr>
            <p:spPr bwMode="auto">
              <a:xfrm>
                <a:off x="3360" y="3964"/>
                <a:ext cx="1152" cy="21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4994" name="Group 46"/>
              <p:cNvGrpSpPr/>
              <p:nvPr/>
            </p:nvGrpSpPr>
            <p:grpSpPr bwMode="auto">
              <a:xfrm>
                <a:off x="3360" y="2976"/>
                <a:ext cx="1152" cy="250"/>
                <a:chOff x="3360" y="2976"/>
                <a:chExt cx="1152" cy="250"/>
              </a:xfrm>
            </p:grpSpPr>
            <p:sp>
              <p:nvSpPr>
                <p:cNvPr id="124998" name="Text Box 47"/>
                <p:cNvSpPr txBox="1">
                  <a:spLocks noChangeArrowheads="1"/>
                </p:cNvSpPr>
                <p:nvPr/>
              </p:nvSpPr>
              <p:spPr bwMode="auto">
                <a:xfrm>
                  <a:off x="3673" y="297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开中断</a:t>
                  </a:r>
                  <a:endParaRPr lang="zh-CN" altLang="en-US" sz="2000">
                    <a:latin typeface="Times New Roman" panose="02020603050405020304" pitchFamily="18" charset="0"/>
                  </a:endParaRPr>
                </a:p>
              </p:txBody>
            </p:sp>
            <p:sp>
              <p:nvSpPr>
                <p:cNvPr id="124999" name="Rectangle 48"/>
                <p:cNvSpPr>
                  <a:spLocks noChangeArrowheads="1"/>
                </p:cNvSpPr>
                <p:nvPr/>
              </p:nvSpPr>
              <p:spPr bwMode="auto">
                <a:xfrm>
                  <a:off x="3360" y="2997"/>
                  <a:ext cx="1152" cy="21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4995" name="Line 49"/>
              <p:cNvSpPr>
                <a:spLocks noChangeShapeType="1"/>
              </p:cNvSpPr>
              <p:nvPr/>
            </p:nvSpPr>
            <p:spPr bwMode="auto">
              <a:xfrm>
                <a:off x="3936" y="2922"/>
                <a:ext cx="0" cy="8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4996" name="Line 50"/>
              <p:cNvSpPr>
                <a:spLocks noChangeShapeType="1"/>
              </p:cNvSpPr>
              <p:nvPr/>
            </p:nvSpPr>
            <p:spPr bwMode="auto">
              <a:xfrm>
                <a:off x="3936" y="3544"/>
                <a:ext cx="0" cy="8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4997" name="Line 51"/>
              <p:cNvSpPr>
                <a:spLocks noChangeShapeType="1"/>
              </p:cNvSpPr>
              <p:nvPr/>
            </p:nvSpPr>
            <p:spPr bwMode="auto">
              <a:xfrm>
                <a:off x="3936" y="3887"/>
                <a:ext cx="0" cy="8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2" name="Group 52"/>
          <p:cNvGrpSpPr/>
          <p:nvPr/>
        </p:nvGrpSpPr>
        <p:grpSpPr bwMode="auto">
          <a:xfrm>
            <a:off x="1812925" y="4724400"/>
            <a:ext cx="4968875" cy="1587500"/>
            <a:chOff x="1142" y="2976"/>
            <a:chExt cx="3130" cy="1000"/>
          </a:xfrm>
        </p:grpSpPr>
        <p:sp>
          <p:nvSpPr>
            <p:cNvPr id="124985" name="Text Box 53"/>
            <p:cNvSpPr txBox="1">
              <a:spLocks noChangeArrowheads="1"/>
            </p:cNvSpPr>
            <p:nvPr/>
          </p:nvSpPr>
          <p:spPr bwMode="auto">
            <a:xfrm>
              <a:off x="1142" y="372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开中断</a:t>
              </a:r>
              <a:endParaRPr lang="zh-CN" altLang="en-US" sz="2800">
                <a:solidFill>
                  <a:srgbClr val="C00000"/>
                </a:solidFill>
                <a:latin typeface="Times New Roman" panose="02020603050405020304" pitchFamily="18" charset="0"/>
              </a:endParaRPr>
            </a:p>
          </p:txBody>
        </p:sp>
        <p:sp>
          <p:nvSpPr>
            <p:cNvPr id="124986" name="Text Box 54"/>
            <p:cNvSpPr txBox="1">
              <a:spLocks noChangeArrowheads="1"/>
            </p:cNvSpPr>
            <p:nvPr/>
          </p:nvSpPr>
          <p:spPr bwMode="auto">
            <a:xfrm>
              <a:off x="3673" y="297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开中断</a:t>
              </a:r>
              <a:endParaRPr lang="zh-CN" altLang="en-US" sz="2800">
                <a:solidFill>
                  <a:srgbClr val="C00000"/>
                </a:solidFill>
                <a:latin typeface="Times New Roman" panose="02020603050405020304" pitchFamily="18" charset="0"/>
              </a:endParaRPr>
            </a:p>
          </p:txBody>
        </p:sp>
      </p:grpSp>
      <p:sp>
        <p:nvSpPr>
          <p:cNvPr id="342071" name="AutoShape 55"/>
          <p:cNvSpPr>
            <a:spLocks noChangeArrowheads="1"/>
          </p:cNvSpPr>
          <p:nvPr/>
        </p:nvSpPr>
        <p:spPr bwMode="auto">
          <a:xfrm>
            <a:off x="177800" y="2555875"/>
            <a:ext cx="587375" cy="1784350"/>
          </a:xfrm>
          <a:prstGeom prst="wedgeRoundRectCallout">
            <a:avLst>
              <a:gd name="adj1" fmla="val 81454"/>
              <a:gd name="adj2" fmla="val 227"/>
              <a:gd name="adj3" fmla="val 16667"/>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vert="eaVert" wrap="none" lIns="108000" rIns="5400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中断隐指令</a:t>
            </a:r>
            <a:endParaRPr lang="zh-CN" altLang="en-US" sz="2400">
              <a:latin typeface="Times New Roman" panose="02020603050405020304" pitchFamily="18" charset="0"/>
            </a:endParaRPr>
          </a:p>
        </p:txBody>
      </p:sp>
      <p:sp>
        <p:nvSpPr>
          <p:cNvPr id="342072" name="AutoShape 56"/>
          <p:cNvSpPr>
            <a:spLocks noChangeArrowheads="1"/>
          </p:cNvSpPr>
          <p:nvPr/>
        </p:nvSpPr>
        <p:spPr bwMode="auto">
          <a:xfrm>
            <a:off x="4056063" y="2589213"/>
            <a:ext cx="595312" cy="1774825"/>
          </a:xfrm>
          <a:prstGeom prst="wedgeRoundRectCallout">
            <a:avLst>
              <a:gd name="adj1" fmla="val 81454"/>
              <a:gd name="adj2" fmla="val 227"/>
              <a:gd name="adj3" fmla="val 16667"/>
            </a:avLst>
          </a:prstGeom>
          <a:noFill/>
          <a:ln w="19050">
            <a:solidFill>
              <a:srgbClr val="C00000"/>
            </a:solidFill>
            <a:miter lim="800000"/>
          </a:ln>
          <a:extLst>
            <a:ext uri="{909E8E84-426E-40DD-AFC4-6F175D3DCCD1}">
              <a14:hiddenFill xmlns:a14="http://schemas.microsoft.com/office/drawing/2010/main">
                <a:solidFill>
                  <a:srgbClr val="FFFFFF"/>
                </a:solidFill>
              </a14:hiddenFill>
            </a:ext>
          </a:extLst>
        </p:spPr>
        <p:txBody>
          <a:bodyPr vert="eaVert" wrap="none" lIns="126000" rIns="5400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中断隐指令</a:t>
            </a:r>
            <a:endParaRPr lang="zh-CN" altLang="en-US" sz="2400">
              <a:latin typeface="Times New Roman" panose="02020603050405020304" pitchFamily="18" charset="0"/>
            </a:endParaRPr>
          </a:p>
        </p:txBody>
      </p:sp>
      <p:grpSp>
        <p:nvGrpSpPr>
          <p:cNvPr id="13" name="Group 57"/>
          <p:cNvGrpSpPr/>
          <p:nvPr/>
        </p:nvGrpSpPr>
        <p:grpSpPr bwMode="auto">
          <a:xfrm>
            <a:off x="2362200" y="838200"/>
            <a:ext cx="1600200" cy="1600200"/>
            <a:chOff x="1488" y="528"/>
            <a:chExt cx="1008" cy="1008"/>
          </a:xfrm>
        </p:grpSpPr>
        <p:sp>
          <p:nvSpPr>
            <p:cNvPr id="124983" name="Text Box 58"/>
            <p:cNvSpPr txBox="1">
              <a:spLocks noChangeArrowheads="1"/>
            </p:cNvSpPr>
            <p:nvPr/>
          </p:nvSpPr>
          <p:spPr bwMode="auto">
            <a:xfrm>
              <a:off x="2016" y="1305"/>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否</a:t>
              </a:r>
              <a:endParaRPr lang="zh-CN" altLang="en-US">
                <a:latin typeface="Times New Roman" panose="02020603050405020304" pitchFamily="18" charset="0"/>
              </a:endParaRPr>
            </a:p>
          </p:txBody>
        </p:sp>
        <p:sp>
          <p:nvSpPr>
            <p:cNvPr id="124984" name="Freeform 59"/>
            <p:cNvSpPr/>
            <p:nvPr/>
          </p:nvSpPr>
          <p:spPr bwMode="auto">
            <a:xfrm>
              <a:off x="1488" y="528"/>
              <a:ext cx="1008" cy="1008"/>
            </a:xfrm>
            <a:custGeom>
              <a:avLst/>
              <a:gdLst>
                <a:gd name="T0" fmla="*/ 528 w 1008"/>
                <a:gd name="T1" fmla="*/ 1008 h 1008"/>
                <a:gd name="T2" fmla="*/ 1008 w 1008"/>
                <a:gd name="T3" fmla="*/ 1008 h 1008"/>
                <a:gd name="T4" fmla="*/ 1008 w 1008"/>
                <a:gd name="T5" fmla="*/ 0 h 1008"/>
                <a:gd name="T6" fmla="*/ 0 w 1008"/>
                <a:gd name="T7" fmla="*/ 0 h 1008"/>
                <a:gd name="T8" fmla="*/ 0 60000 65536"/>
                <a:gd name="T9" fmla="*/ 0 60000 65536"/>
                <a:gd name="T10" fmla="*/ 0 60000 65536"/>
                <a:gd name="T11" fmla="*/ 0 60000 65536"/>
                <a:gd name="T12" fmla="*/ 0 w 1008"/>
                <a:gd name="T13" fmla="*/ 0 h 1008"/>
                <a:gd name="T14" fmla="*/ 1008 w 1008"/>
                <a:gd name="T15" fmla="*/ 1008 h 1008"/>
              </a:gdLst>
              <a:ahLst/>
              <a:cxnLst>
                <a:cxn ang="T8">
                  <a:pos x="T0" y="T1"/>
                </a:cxn>
                <a:cxn ang="T9">
                  <a:pos x="T2" y="T3"/>
                </a:cxn>
                <a:cxn ang="T10">
                  <a:pos x="T4" y="T5"/>
                </a:cxn>
                <a:cxn ang="T11">
                  <a:pos x="T6" y="T7"/>
                </a:cxn>
              </a:cxnLst>
              <a:rect l="T12" t="T13" r="T14" b="T15"/>
              <a:pathLst>
                <a:path w="1008" h="1008">
                  <a:moveTo>
                    <a:pt x="528" y="1008"/>
                  </a:moveTo>
                  <a:lnTo>
                    <a:pt x="1008" y="1008"/>
                  </a:lnTo>
                  <a:lnTo>
                    <a:pt x="1008" y="0"/>
                  </a:lnTo>
                  <a:lnTo>
                    <a:pt x="0" y="0"/>
                  </a:lnTo>
                </a:path>
              </a:pathLst>
            </a:custGeom>
            <a:noFill/>
            <a:ln w="38100" cmpd="sng">
              <a:solidFill>
                <a:schemeClr val="tx1"/>
              </a:solidFill>
              <a:round/>
              <a:headEnd type="none" w="med" len="med"/>
              <a:tailEnd type="stealth" w="med"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4" name="Group 60"/>
          <p:cNvGrpSpPr/>
          <p:nvPr/>
        </p:nvGrpSpPr>
        <p:grpSpPr bwMode="auto">
          <a:xfrm>
            <a:off x="5334000" y="771525"/>
            <a:ext cx="1828800" cy="1389063"/>
            <a:chOff x="912" y="486"/>
            <a:chExt cx="1152" cy="875"/>
          </a:xfrm>
        </p:grpSpPr>
        <p:sp>
          <p:nvSpPr>
            <p:cNvPr id="124978" name="Rectangle 61"/>
            <p:cNvSpPr>
              <a:spLocks noChangeArrowheads="1"/>
            </p:cNvSpPr>
            <p:nvPr/>
          </p:nvSpPr>
          <p:spPr bwMode="auto">
            <a:xfrm>
              <a:off x="912" y="633"/>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取指令</a:t>
              </a:r>
              <a:endParaRPr lang="zh-CN" altLang="en-US" sz="2000">
                <a:latin typeface="Times New Roman" panose="02020603050405020304" pitchFamily="18" charset="0"/>
              </a:endParaRPr>
            </a:p>
          </p:txBody>
        </p:sp>
        <p:sp>
          <p:nvSpPr>
            <p:cNvPr id="124979" name="Rectangle 62"/>
            <p:cNvSpPr>
              <a:spLocks noChangeArrowheads="1"/>
            </p:cNvSpPr>
            <p:nvPr/>
          </p:nvSpPr>
          <p:spPr bwMode="auto">
            <a:xfrm>
              <a:off x="912" y="999"/>
              <a:ext cx="1152" cy="25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执行指令</a:t>
              </a:r>
              <a:endParaRPr lang="zh-CN" altLang="en-US" sz="2000">
                <a:latin typeface="Times New Roman" panose="02020603050405020304" pitchFamily="18" charset="0"/>
              </a:endParaRPr>
            </a:p>
          </p:txBody>
        </p:sp>
        <p:sp>
          <p:nvSpPr>
            <p:cNvPr id="124980" name="Line 63"/>
            <p:cNvSpPr>
              <a:spLocks noChangeShapeType="1"/>
            </p:cNvSpPr>
            <p:nvPr/>
          </p:nvSpPr>
          <p:spPr bwMode="auto">
            <a:xfrm>
              <a:off x="1488" y="1256"/>
              <a:ext cx="0" cy="10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4981" name="Line 64"/>
            <p:cNvSpPr>
              <a:spLocks noChangeShapeType="1"/>
            </p:cNvSpPr>
            <p:nvPr/>
          </p:nvSpPr>
          <p:spPr bwMode="auto">
            <a:xfrm>
              <a:off x="1488" y="890"/>
              <a:ext cx="0" cy="105"/>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4982" name="Freeform 65"/>
            <p:cNvSpPr/>
            <p:nvPr/>
          </p:nvSpPr>
          <p:spPr bwMode="auto">
            <a:xfrm>
              <a:off x="1488" y="486"/>
              <a:ext cx="1" cy="147"/>
            </a:xfrm>
            <a:custGeom>
              <a:avLst/>
              <a:gdLst>
                <a:gd name="T0" fmla="*/ 0 w 1"/>
                <a:gd name="T1" fmla="*/ 0 h 147"/>
                <a:gd name="T2" fmla="*/ 0 w 1"/>
                <a:gd name="T3" fmla="*/ 147 h 147"/>
                <a:gd name="T4" fmla="*/ 0 60000 65536"/>
                <a:gd name="T5" fmla="*/ 0 60000 65536"/>
                <a:gd name="T6" fmla="*/ 0 w 1"/>
                <a:gd name="T7" fmla="*/ 0 h 147"/>
                <a:gd name="T8" fmla="*/ 1 w 1"/>
                <a:gd name="T9" fmla="*/ 147 h 147"/>
              </a:gdLst>
              <a:ahLst/>
              <a:cxnLst>
                <a:cxn ang="T4">
                  <a:pos x="T0" y="T1"/>
                </a:cxn>
                <a:cxn ang="T5">
                  <a:pos x="T2" y="T3"/>
                </a:cxn>
              </a:cxnLst>
              <a:rect l="T6" t="T7" r="T8" b="T9"/>
              <a:pathLst>
                <a:path w="1" h="147">
                  <a:moveTo>
                    <a:pt x="0" y="0"/>
                  </a:moveTo>
                  <a:lnTo>
                    <a:pt x="0" y="147"/>
                  </a:lnTo>
                </a:path>
              </a:pathLst>
            </a:custGeom>
            <a:noFill/>
            <a:ln w="38100">
              <a:solidFill>
                <a:schemeClr val="tx1"/>
              </a:solidFill>
              <a:round/>
              <a:tailEnd type="stealth" w="med"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5" name="Group 66"/>
          <p:cNvGrpSpPr/>
          <p:nvPr/>
        </p:nvGrpSpPr>
        <p:grpSpPr bwMode="auto">
          <a:xfrm>
            <a:off x="5410200" y="2166938"/>
            <a:ext cx="1676400" cy="542925"/>
            <a:chOff x="960" y="1365"/>
            <a:chExt cx="1056" cy="342"/>
          </a:xfrm>
        </p:grpSpPr>
        <p:sp>
          <p:nvSpPr>
            <p:cNvPr id="124976" name="Text Box 67"/>
            <p:cNvSpPr txBox="1">
              <a:spLocks noChangeArrowheads="1"/>
            </p:cNvSpPr>
            <p:nvPr/>
          </p:nvSpPr>
          <p:spPr bwMode="auto">
            <a:xfrm>
              <a:off x="1142" y="1406"/>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中断否？</a:t>
              </a:r>
              <a:endParaRPr lang="zh-CN" altLang="en-US" sz="2000">
                <a:latin typeface="Times New Roman" panose="02020603050405020304" pitchFamily="18" charset="0"/>
              </a:endParaRPr>
            </a:p>
          </p:txBody>
        </p:sp>
        <p:sp>
          <p:nvSpPr>
            <p:cNvPr id="124977" name="AutoShape 68"/>
            <p:cNvSpPr>
              <a:spLocks noChangeArrowheads="1"/>
            </p:cNvSpPr>
            <p:nvPr/>
          </p:nvSpPr>
          <p:spPr bwMode="auto">
            <a:xfrm>
              <a:off x="960" y="1365"/>
              <a:ext cx="1056" cy="342"/>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 name="Group 69"/>
          <p:cNvGrpSpPr/>
          <p:nvPr/>
        </p:nvGrpSpPr>
        <p:grpSpPr bwMode="auto">
          <a:xfrm>
            <a:off x="6248400" y="838200"/>
            <a:ext cx="1600200" cy="1600200"/>
            <a:chOff x="1488" y="528"/>
            <a:chExt cx="1008" cy="1008"/>
          </a:xfrm>
        </p:grpSpPr>
        <p:sp>
          <p:nvSpPr>
            <p:cNvPr id="124974" name="Text Box 70"/>
            <p:cNvSpPr txBox="1">
              <a:spLocks noChangeArrowheads="1"/>
            </p:cNvSpPr>
            <p:nvPr/>
          </p:nvSpPr>
          <p:spPr bwMode="auto">
            <a:xfrm>
              <a:off x="2016" y="1305"/>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否</a:t>
              </a:r>
              <a:endParaRPr lang="zh-CN" altLang="en-US">
                <a:latin typeface="Times New Roman" panose="02020603050405020304" pitchFamily="18" charset="0"/>
              </a:endParaRPr>
            </a:p>
          </p:txBody>
        </p:sp>
        <p:sp>
          <p:nvSpPr>
            <p:cNvPr id="124975" name="Freeform 71"/>
            <p:cNvSpPr/>
            <p:nvPr/>
          </p:nvSpPr>
          <p:spPr bwMode="auto">
            <a:xfrm>
              <a:off x="1488" y="528"/>
              <a:ext cx="1008" cy="1008"/>
            </a:xfrm>
            <a:custGeom>
              <a:avLst/>
              <a:gdLst>
                <a:gd name="T0" fmla="*/ 528 w 1008"/>
                <a:gd name="T1" fmla="*/ 1008 h 1008"/>
                <a:gd name="T2" fmla="*/ 1008 w 1008"/>
                <a:gd name="T3" fmla="*/ 1008 h 1008"/>
                <a:gd name="T4" fmla="*/ 1008 w 1008"/>
                <a:gd name="T5" fmla="*/ 0 h 1008"/>
                <a:gd name="T6" fmla="*/ 0 w 1008"/>
                <a:gd name="T7" fmla="*/ 0 h 1008"/>
                <a:gd name="T8" fmla="*/ 0 60000 65536"/>
                <a:gd name="T9" fmla="*/ 0 60000 65536"/>
                <a:gd name="T10" fmla="*/ 0 60000 65536"/>
                <a:gd name="T11" fmla="*/ 0 60000 65536"/>
                <a:gd name="T12" fmla="*/ 0 w 1008"/>
                <a:gd name="T13" fmla="*/ 0 h 1008"/>
                <a:gd name="T14" fmla="*/ 1008 w 1008"/>
                <a:gd name="T15" fmla="*/ 1008 h 1008"/>
              </a:gdLst>
              <a:ahLst/>
              <a:cxnLst>
                <a:cxn ang="T8">
                  <a:pos x="T0" y="T1"/>
                </a:cxn>
                <a:cxn ang="T9">
                  <a:pos x="T2" y="T3"/>
                </a:cxn>
                <a:cxn ang="T10">
                  <a:pos x="T4" y="T5"/>
                </a:cxn>
                <a:cxn ang="T11">
                  <a:pos x="T6" y="T7"/>
                </a:cxn>
              </a:cxnLst>
              <a:rect l="T12" t="T13" r="T14" b="T15"/>
              <a:pathLst>
                <a:path w="1008" h="1008">
                  <a:moveTo>
                    <a:pt x="528" y="1008"/>
                  </a:moveTo>
                  <a:lnTo>
                    <a:pt x="1008" y="1008"/>
                  </a:lnTo>
                  <a:lnTo>
                    <a:pt x="1008" y="0"/>
                  </a:lnTo>
                  <a:lnTo>
                    <a:pt x="0" y="0"/>
                  </a:lnTo>
                </a:path>
              </a:pathLst>
            </a:custGeom>
            <a:noFill/>
            <a:ln w="38100" cmpd="sng">
              <a:solidFill>
                <a:schemeClr val="tx1"/>
              </a:solidFill>
              <a:round/>
              <a:headEnd type="none" w="med" len="med"/>
              <a:tailEnd type="stealth" w="med"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17" name="Group 72"/>
          <p:cNvGrpSpPr/>
          <p:nvPr/>
        </p:nvGrpSpPr>
        <p:grpSpPr bwMode="auto">
          <a:xfrm>
            <a:off x="5486400" y="2852738"/>
            <a:ext cx="1752600" cy="1220787"/>
            <a:chOff x="3456" y="1797"/>
            <a:chExt cx="1104" cy="769"/>
          </a:xfrm>
        </p:grpSpPr>
        <p:sp>
          <p:nvSpPr>
            <p:cNvPr id="124972" name="Text Box 73"/>
            <p:cNvSpPr txBox="1">
              <a:spLocks noChangeArrowheads="1"/>
            </p:cNvSpPr>
            <p:nvPr/>
          </p:nvSpPr>
          <p:spPr bwMode="auto">
            <a:xfrm>
              <a:off x="3456" y="1797"/>
              <a:ext cx="1104"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zh-CN" altLang="en-US">
                  <a:latin typeface="Times New Roman" panose="02020603050405020304" pitchFamily="18" charset="0"/>
                </a:rPr>
                <a:t>中断响应</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程序断点进栈</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关中断</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向量地址      </a:t>
              </a:r>
              <a:r>
                <a:rPr lang="en-US" altLang="zh-CN">
                  <a:latin typeface="Times New Roman" panose="02020603050405020304" pitchFamily="18" charset="0"/>
                </a:rPr>
                <a:t>PC</a:t>
              </a:r>
              <a:endParaRPr lang="en-US" altLang="zh-CN">
                <a:latin typeface="Times New Roman" panose="02020603050405020304" pitchFamily="18" charset="0"/>
              </a:endParaRPr>
            </a:p>
          </p:txBody>
        </p:sp>
        <p:sp>
          <p:nvSpPr>
            <p:cNvPr id="124973" name="Line 74"/>
            <p:cNvSpPr>
              <a:spLocks noChangeShapeType="1"/>
            </p:cNvSpPr>
            <p:nvPr/>
          </p:nvSpPr>
          <p:spPr bwMode="auto">
            <a:xfrm>
              <a:off x="4128" y="2448"/>
              <a:ext cx="141" cy="0"/>
            </a:xfrm>
            <a:prstGeom prst="line">
              <a:avLst/>
            </a:prstGeom>
            <a:noFill/>
            <a:ln w="952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75"/>
          <p:cNvGrpSpPr/>
          <p:nvPr/>
        </p:nvGrpSpPr>
        <p:grpSpPr bwMode="auto">
          <a:xfrm>
            <a:off x="4800600" y="2528888"/>
            <a:ext cx="2409825" cy="1700212"/>
            <a:chOff x="556" y="1593"/>
            <a:chExt cx="1518" cy="1071"/>
          </a:xfrm>
        </p:grpSpPr>
        <p:sp>
          <p:nvSpPr>
            <p:cNvPr id="124965" name="Line 76"/>
            <p:cNvSpPr>
              <a:spLocks noChangeShapeType="1"/>
            </p:cNvSpPr>
            <p:nvPr/>
          </p:nvSpPr>
          <p:spPr bwMode="auto">
            <a:xfrm>
              <a:off x="1488" y="2538"/>
              <a:ext cx="0" cy="12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24966" name="Group 77"/>
            <p:cNvGrpSpPr/>
            <p:nvPr/>
          </p:nvGrpSpPr>
          <p:grpSpPr bwMode="auto">
            <a:xfrm>
              <a:off x="556" y="1593"/>
              <a:ext cx="1518" cy="984"/>
              <a:chOff x="556" y="1593"/>
              <a:chExt cx="1518" cy="984"/>
            </a:xfrm>
          </p:grpSpPr>
          <p:sp>
            <p:nvSpPr>
              <p:cNvPr id="124967" name="Rectangle 78"/>
              <p:cNvSpPr>
                <a:spLocks noChangeArrowheads="1"/>
              </p:cNvSpPr>
              <p:nvPr/>
            </p:nvSpPr>
            <p:spPr bwMode="auto">
              <a:xfrm>
                <a:off x="922" y="1818"/>
                <a:ext cx="1152" cy="727"/>
              </a:xfrm>
              <a:prstGeom prst="rect">
                <a:avLst/>
              </a:prstGeom>
              <a:noFill/>
              <a:ln w="28575">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968" name="Line 79"/>
              <p:cNvSpPr>
                <a:spLocks noChangeShapeType="1"/>
              </p:cNvSpPr>
              <p:nvPr/>
            </p:nvSpPr>
            <p:spPr bwMode="auto">
              <a:xfrm>
                <a:off x="1488" y="1703"/>
                <a:ext cx="0" cy="106"/>
              </a:xfrm>
              <a:prstGeom prst="line">
                <a:avLst/>
              </a:prstGeom>
              <a:noFill/>
              <a:ln w="38100">
                <a:solidFill>
                  <a:schemeClr val="tx1"/>
                </a:solidFill>
                <a:round/>
                <a:tailEnd type="stealth" w="med" len="sm"/>
              </a:ln>
              <a:extLst>
                <a:ext uri="{909E8E84-426E-40DD-AFC4-6F175D3DCCD1}">
                  <a14:hiddenFill xmlns:a14="http://schemas.microsoft.com/office/drawing/2010/main">
                    <a:noFill/>
                  </a14:hiddenFill>
                </a:ext>
              </a:extLst>
            </p:spPr>
            <p:txBody>
              <a:bodyPr wrap="none"/>
              <a:lstStyle/>
              <a:p>
                <a:endParaRPr lang="zh-CN" altLang="en-US"/>
              </a:p>
            </p:txBody>
          </p:sp>
          <p:sp>
            <p:nvSpPr>
              <p:cNvPr id="124969" name="Text Box 80"/>
              <p:cNvSpPr txBox="1">
                <a:spLocks noChangeArrowheads="1"/>
              </p:cNvSpPr>
              <p:nvPr/>
            </p:nvSpPr>
            <p:spPr bwMode="auto">
              <a:xfrm>
                <a:off x="556" y="1875"/>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中断周期</a:t>
                </a:r>
                <a:endParaRPr lang="zh-CN" altLang="en-US" sz="2000">
                  <a:latin typeface="Times New Roman" panose="02020603050405020304" pitchFamily="18" charset="0"/>
                </a:endParaRPr>
              </a:p>
            </p:txBody>
          </p:sp>
          <p:sp>
            <p:nvSpPr>
              <p:cNvPr id="124970" name="AutoShape 81"/>
              <p:cNvSpPr/>
              <p:nvPr/>
            </p:nvSpPr>
            <p:spPr bwMode="auto">
              <a:xfrm>
                <a:off x="816" y="1789"/>
                <a:ext cx="96" cy="771"/>
              </a:xfrm>
              <a:prstGeom prst="leftBrace">
                <a:avLst>
                  <a:gd name="adj1" fmla="val 6692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971" name="Text Box 82"/>
              <p:cNvSpPr txBox="1">
                <a:spLocks noChangeArrowheads="1"/>
              </p:cNvSpPr>
              <p:nvPr/>
            </p:nvSpPr>
            <p:spPr bwMode="auto">
              <a:xfrm>
                <a:off x="1632" y="1593"/>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是</a:t>
                </a:r>
                <a:endParaRPr lang="zh-CN" altLang="en-US">
                  <a:latin typeface="Times New Roman" panose="02020603050405020304" pitchFamily="18" charset="0"/>
                </a:endParaRPr>
              </a:p>
            </p:txBody>
          </p:sp>
        </p:grpSp>
      </p:grpSp>
      <p:grpSp>
        <p:nvGrpSpPr>
          <p:cNvPr id="20" name="Group 83"/>
          <p:cNvGrpSpPr/>
          <p:nvPr/>
        </p:nvGrpSpPr>
        <p:grpSpPr bwMode="auto">
          <a:xfrm>
            <a:off x="4724400" y="4198938"/>
            <a:ext cx="533400" cy="2379662"/>
            <a:chOff x="528" y="2645"/>
            <a:chExt cx="336" cy="1499"/>
          </a:xfrm>
        </p:grpSpPr>
        <p:sp>
          <p:nvSpPr>
            <p:cNvPr id="124960" name="Line 84"/>
            <p:cNvSpPr>
              <a:spLocks noChangeShapeType="1"/>
            </p:cNvSpPr>
            <p:nvPr/>
          </p:nvSpPr>
          <p:spPr bwMode="auto">
            <a:xfrm flipH="1">
              <a:off x="528" y="2645"/>
              <a:ext cx="336" cy="0"/>
            </a:xfrm>
            <a:prstGeom prst="line">
              <a:avLst/>
            </a:prstGeom>
            <a:noFill/>
            <a:ln w="28575">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961" name="Line 85"/>
            <p:cNvSpPr>
              <a:spLocks noChangeShapeType="1"/>
            </p:cNvSpPr>
            <p:nvPr/>
          </p:nvSpPr>
          <p:spPr bwMode="auto">
            <a:xfrm flipH="1">
              <a:off x="528" y="4144"/>
              <a:ext cx="336" cy="0"/>
            </a:xfrm>
            <a:prstGeom prst="line">
              <a:avLst/>
            </a:prstGeom>
            <a:noFill/>
            <a:ln w="28575">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4962" name="Text Box 86"/>
            <p:cNvSpPr txBox="1">
              <a:spLocks noChangeArrowheads="1"/>
            </p:cNvSpPr>
            <p:nvPr/>
          </p:nvSpPr>
          <p:spPr bwMode="auto">
            <a:xfrm>
              <a:off x="537" y="2880"/>
              <a:ext cx="310" cy="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中断服务程序</a:t>
              </a:r>
              <a:endParaRPr lang="zh-CN" altLang="en-US" sz="2000">
                <a:solidFill>
                  <a:srgbClr val="C00000"/>
                </a:solidFill>
                <a:latin typeface="Times New Roman" panose="02020603050405020304" pitchFamily="18" charset="0"/>
              </a:endParaRPr>
            </a:p>
          </p:txBody>
        </p:sp>
        <p:sp>
          <p:nvSpPr>
            <p:cNvPr id="124963" name="Line 87"/>
            <p:cNvSpPr>
              <a:spLocks noChangeShapeType="1"/>
            </p:cNvSpPr>
            <p:nvPr/>
          </p:nvSpPr>
          <p:spPr bwMode="auto">
            <a:xfrm>
              <a:off x="672" y="3930"/>
              <a:ext cx="0" cy="214"/>
            </a:xfrm>
            <a:prstGeom prst="line">
              <a:avLst/>
            </a:prstGeom>
            <a:noFill/>
            <a:ln w="28575">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4964" name="Line 88"/>
            <p:cNvSpPr>
              <a:spLocks noChangeShapeType="1"/>
            </p:cNvSpPr>
            <p:nvPr/>
          </p:nvSpPr>
          <p:spPr bwMode="auto">
            <a:xfrm rot="10800000">
              <a:off x="672" y="2645"/>
              <a:ext cx="0" cy="214"/>
            </a:xfrm>
            <a:prstGeom prst="line">
              <a:avLst/>
            </a:prstGeom>
            <a:noFill/>
            <a:ln w="28575">
              <a:solidFill>
                <a:srgbClr val="C00000"/>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89"/>
          <p:cNvGrpSpPr/>
          <p:nvPr/>
        </p:nvGrpSpPr>
        <p:grpSpPr bwMode="auto">
          <a:xfrm>
            <a:off x="2362200" y="838200"/>
            <a:ext cx="1619250" cy="5943600"/>
            <a:chOff x="1488" y="528"/>
            <a:chExt cx="1020" cy="3744"/>
          </a:xfrm>
        </p:grpSpPr>
        <p:grpSp>
          <p:nvGrpSpPr>
            <p:cNvPr id="124956" name="Group 90"/>
            <p:cNvGrpSpPr/>
            <p:nvPr/>
          </p:nvGrpSpPr>
          <p:grpSpPr bwMode="auto">
            <a:xfrm>
              <a:off x="1488" y="528"/>
              <a:ext cx="1008" cy="3744"/>
              <a:chOff x="1488" y="528"/>
              <a:chExt cx="1008" cy="3744"/>
            </a:xfrm>
          </p:grpSpPr>
          <p:sp>
            <p:nvSpPr>
              <p:cNvPr id="124958" name="Freeform 91"/>
              <p:cNvSpPr/>
              <p:nvPr/>
            </p:nvSpPr>
            <p:spPr bwMode="auto">
              <a:xfrm>
                <a:off x="1497" y="4176"/>
                <a:ext cx="3" cy="96"/>
              </a:xfrm>
              <a:custGeom>
                <a:avLst/>
                <a:gdLst>
                  <a:gd name="T0" fmla="*/ 3 w 3"/>
                  <a:gd name="T1" fmla="*/ 0 h 96"/>
                  <a:gd name="T2" fmla="*/ 0 w 3"/>
                  <a:gd name="T3" fmla="*/ 96 h 96"/>
                  <a:gd name="T4" fmla="*/ 0 60000 65536"/>
                  <a:gd name="T5" fmla="*/ 0 60000 65536"/>
                  <a:gd name="T6" fmla="*/ 0 w 3"/>
                  <a:gd name="T7" fmla="*/ 0 h 96"/>
                  <a:gd name="T8" fmla="*/ 3 w 3"/>
                  <a:gd name="T9" fmla="*/ 96 h 96"/>
                </a:gdLst>
                <a:ahLst/>
                <a:cxnLst>
                  <a:cxn ang="T4">
                    <a:pos x="T0" y="T1"/>
                  </a:cxn>
                  <a:cxn ang="T5">
                    <a:pos x="T2" y="T3"/>
                  </a:cxn>
                </a:cxnLst>
                <a:rect l="T6" t="T7" r="T8" b="T9"/>
                <a:pathLst>
                  <a:path w="3" h="96">
                    <a:moveTo>
                      <a:pt x="3" y="0"/>
                    </a:moveTo>
                    <a:lnTo>
                      <a:pt x="0" y="96"/>
                    </a:lnTo>
                  </a:path>
                </a:pathLst>
              </a:custGeom>
              <a:noFill/>
              <a:ln w="38100">
                <a:solidFill>
                  <a:schemeClr val="tx1"/>
                </a:solidFill>
                <a:round/>
                <a:headEnd type="none" w="med" len="med"/>
                <a:tailEnd type="none" w="med"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959" name="Freeform 92"/>
              <p:cNvSpPr/>
              <p:nvPr/>
            </p:nvSpPr>
            <p:spPr bwMode="auto">
              <a:xfrm>
                <a:off x="1488" y="528"/>
                <a:ext cx="1008" cy="3744"/>
              </a:xfrm>
              <a:custGeom>
                <a:avLst/>
                <a:gdLst>
                  <a:gd name="T0" fmla="*/ 0 w 1008"/>
                  <a:gd name="T1" fmla="*/ 3994 h 3696"/>
                  <a:gd name="T2" fmla="*/ 1008 w 1008"/>
                  <a:gd name="T3" fmla="*/ 3994 h 3696"/>
                  <a:gd name="T4" fmla="*/ 1008 w 1008"/>
                  <a:gd name="T5" fmla="*/ 0 h 3696"/>
                  <a:gd name="T6" fmla="*/ 0 w 1008"/>
                  <a:gd name="T7" fmla="*/ 0 h 3696"/>
                  <a:gd name="T8" fmla="*/ 0 60000 65536"/>
                  <a:gd name="T9" fmla="*/ 0 60000 65536"/>
                  <a:gd name="T10" fmla="*/ 0 60000 65536"/>
                  <a:gd name="T11" fmla="*/ 0 60000 65536"/>
                  <a:gd name="T12" fmla="*/ 0 w 1008"/>
                  <a:gd name="T13" fmla="*/ 0 h 3696"/>
                  <a:gd name="T14" fmla="*/ 1008 w 1008"/>
                  <a:gd name="T15" fmla="*/ 3696 h 3696"/>
                </a:gdLst>
                <a:ahLst/>
                <a:cxnLst>
                  <a:cxn ang="T8">
                    <a:pos x="T0" y="T1"/>
                  </a:cxn>
                  <a:cxn ang="T9">
                    <a:pos x="T2" y="T3"/>
                  </a:cxn>
                  <a:cxn ang="T10">
                    <a:pos x="T4" y="T5"/>
                  </a:cxn>
                  <a:cxn ang="T11">
                    <a:pos x="T6" y="T7"/>
                  </a:cxn>
                </a:cxnLst>
                <a:rect l="T12" t="T13" r="T14" b="T15"/>
                <a:pathLst>
                  <a:path w="1008" h="3696">
                    <a:moveTo>
                      <a:pt x="0" y="3696"/>
                    </a:moveTo>
                    <a:lnTo>
                      <a:pt x="1008" y="3696"/>
                    </a:lnTo>
                    <a:lnTo>
                      <a:pt x="1008" y="0"/>
                    </a:lnTo>
                    <a:lnTo>
                      <a:pt x="0" y="0"/>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24957" name="Line 93"/>
            <p:cNvSpPr>
              <a:spLocks noChangeShapeType="1"/>
            </p:cNvSpPr>
            <p:nvPr/>
          </p:nvSpPr>
          <p:spPr bwMode="auto">
            <a:xfrm>
              <a:off x="2412" y="1536"/>
              <a:ext cx="96"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42110" name="Text Box 94"/>
          <p:cNvSpPr txBox="1">
            <a:spLocks noChangeArrowheads="1"/>
          </p:cNvSpPr>
          <p:nvPr/>
        </p:nvSpPr>
        <p:spPr bwMode="auto">
          <a:xfrm>
            <a:off x="533400" y="990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单重 </a:t>
            </a:r>
            <a:endParaRPr lang="zh-CN" altLang="en-US" sz="2400">
              <a:latin typeface="Times New Roman" panose="02020603050405020304" pitchFamily="18" charset="0"/>
            </a:endParaRPr>
          </a:p>
        </p:txBody>
      </p:sp>
      <p:sp>
        <p:nvSpPr>
          <p:cNvPr id="342111" name="Text Box 95"/>
          <p:cNvSpPr txBox="1">
            <a:spLocks noChangeArrowheads="1"/>
          </p:cNvSpPr>
          <p:nvPr/>
        </p:nvSpPr>
        <p:spPr bwMode="auto">
          <a:xfrm>
            <a:off x="4343400" y="990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多重 </a:t>
            </a:r>
            <a:endParaRPr lang="zh-CN" altLang="en-US" sz="2400">
              <a:latin typeface="Times New Roman" panose="02020603050405020304" pitchFamily="18" charset="0"/>
            </a:endParaRPr>
          </a:p>
        </p:txBody>
      </p:sp>
      <p:grpSp>
        <p:nvGrpSpPr>
          <p:cNvPr id="23" name="Group 96"/>
          <p:cNvGrpSpPr/>
          <p:nvPr/>
        </p:nvGrpSpPr>
        <p:grpSpPr bwMode="auto">
          <a:xfrm>
            <a:off x="6248400" y="838200"/>
            <a:ext cx="1600200" cy="5943600"/>
            <a:chOff x="3936" y="528"/>
            <a:chExt cx="1008" cy="3744"/>
          </a:xfrm>
        </p:grpSpPr>
        <p:sp>
          <p:nvSpPr>
            <p:cNvPr id="124954" name="Freeform 97"/>
            <p:cNvSpPr/>
            <p:nvPr/>
          </p:nvSpPr>
          <p:spPr bwMode="auto">
            <a:xfrm>
              <a:off x="3936" y="528"/>
              <a:ext cx="1008" cy="3744"/>
            </a:xfrm>
            <a:custGeom>
              <a:avLst/>
              <a:gdLst>
                <a:gd name="T0" fmla="*/ 0 w 1008"/>
                <a:gd name="T1" fmla="*/ 3648 h 3744"/>
                <a:gd name="T2" fmla="*/ 0 w 1008"/>
                <a:gd name="T3" fmla="*/ 3744 h 3744"/>
                <a:gd name="T4" fmla="*/ 1008 w 1008"/>
                <a:gd name="T5" fmla="*/ 3744 h 3744"/>
                <a:gd name="T6" fmla="*/ 1008 w 1008"/>
                <a:gd name="T7" fmla="*/ 0 h 3744"/>
                <a:gd name="T8" fmla="*/ 0 w 1008"/>
                <a:gd name="T9" fmla="*/ 0 h 3744"/>
                <a:gd name="T10" fmla="*/ 0 60000 65536"/>
                <a:gd name="T11" fmla="*/ 0 60000 65536"/>
                <a:gd name="T12" fmla="*/ 0 60000 65536"/>
                <a:gd name="T13" fmla="*/ 0 60000 65536"/>
                <a:gd name="T14" fmla="*/ 0 60000 65536"/>
                <a:gd name="T15" fmla="*/ 0 w 1008"/>
                <a:gd name="T16" fmla="*/ 0 h 3744"/>
                <a:gd name="T17" fmla="*/ 1008 w 1008"/>
                <a:gd name="T18" fmla="*/ 3744 h 3744"/>
              </a:gdLst>
              <a:ahLst/>
              <a:cxnLst>
                <a:cxn ang="T10">
                  <a:pos x="T0" y="T1"/>
                </a:cxn>
                <a:cxn ang="T11">
                  <a:pos x="T2" y="T3"/>
                </a:cxn>
                <a:cxn ang="T12">
                  <a:pos x="T4" y="T5"/>
                </a:cxn>
                <a:cxn ang="T13">
                  <a:pos x="T6" y="T7"/>
                </a:cxn>
                <a:cxn ang="T14">
                  <a:pos x="T8" y="T9"/>
                </a:cxn>
              </a:cxnLst>
              <a:rect l="T15" t="T16" r="T17" b="T18"/>
              <a:pathLst>
                <a:path w="1008" h="3744">
                  <a:moveTo>
                    <a:pt x="0" y="3648"/>
                  </a:moveTo>
                  <a:lnTo>
                    <a:pt x="0" y="3744"/>
                  </a:lnTo>
                  <a:lnTo>
                    <a:pt x="1008" y="3744"/>
                  </a:lnTo>
                  <a:lnTo>
                    <a:pt x="1008" y="0"/>
                  </a:lnTo>
                  <a:lnTo>
                    <a:pt x="0"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4955" name="Line 98"/>
            <p:cNvSpPr>
              <a:spLocks noChangeShapeType="1"/>
            </p:cNvSpPr>
            <p:nvPr/>
          </p:nvSpPr>
          <p:spPr bwMode="auto">
            <a:xfrm>
              <a:off x="4848" y="1536"/>
              <a:ext cx="96"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24953"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110"/>
                                        </p:tgtEl>
                                        <p:attrNameLst>
                                          <p:attrName>style.visibility</p:attrName>
                                        </p:attrNameLst>
                                      </p:cBhvr>
                                      <p:to>
                                        <p:strVal val="visible"/>
                                      </p:to>
                                    </p:set>
                                    <p:animEffect transition="in" filter="blinds(horizontal)">
                                      <p:cBhvr>
                                        <p:cTn id="7" dur="500"/>
                                        <p:tgtEl>
                                          <p:spTgt spid="3421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up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2071"/>
                                        </p:tgtEl>
                                        <p:attrNameLst>
                                          <p:attrName>style.visibility</p:attrName>
                                        </p:attrNameLst>
                                      </p:cBhvr>
                                      <p:to>
                                        <p:strVal val="visible"/>
                                      </p:to>
                                    </p:set>
                                    <p:animEffect transition="in" filter="blinds(horizontal)">
                                      <p:cBhvr>
                                        <p:cTn id="32" dur="500"/>
                                        <p:tgtEl>
                                          <p:spTgt spid="34207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2111"/>
                                        </p:tgtEl>
                                        <p:attrNameLst>
                                          <p:attrName>style.visibility</p:attrName>
                                        </p:attrNameLst>
                                      </p:cBhvr>
                                      <p:to>
                                        <p:strVal val="visible"/>
                                      </p:to>
                                    </p:set>
                                    <p:animEffect transition="in" filter="blinds(horizontal)">
                                      <p:cBhvr>
                                        <p:cTn id="47" dur="500"/>
                                        <p:tgtEl>
                                          <p:spTgt spid="34211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arn(outVertic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strips(upLeft)">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arn(outVertic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42072"/>
                                        </p:tgtEl>
                                        <p:attrNameLst>
                                          <p:attrName>style.visibility</p:attrName>
                                        </p:attrNameLst>
                                      </p:cBhvr>
                                      <p:to>
                                        <p:strVal val="visible"/>
                                      </p:to>
                                    </p:set>
                                    <p:animEffect transition="in" filter="blinds(horizontal)">
                                      <p:cBhvr>
                                        <p:cTn id="72" dur="500"/>
                                        <p:tgtEl>
                                          <p:spTgt spid="342072"/>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arn(outVertic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outVertic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arn(outVertical)">
                                      <p:cBhvr>
                                        <p:cTn id="87" dur="500"/>
                                        <p:tgtEl>
                                          <p:spTgt spid="3"/>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9"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strips(upLeft)">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37"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barn(outVertical)">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9" fill="hold"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strips(upLeft)">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blinds(horizontal)">
                                      <p:cBhvr>
                                        <p:cTn id="10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71" grpId="0" animBg="1" autoUpdateAnimBg="0"/>
      <p:bldP spid="342072" grpId="0" animBg="1" autoUpdateAnimBg="0"/>
      <p:bldP spid="342110" grpId="0" autoUpdateAnimBg="0"/>
      <p:bldP spid="3421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228600" y="258763"/>
            <a:ext cx="7935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C00000"/>
                </a:solidFill>
                <a:latin typeface="微软雅黑 Light" panose="020B0502040204020203" pitchFamily="34" charset="-122"/>
                <a:ea typeface="微软雅黑 Light" panose="020B0502040204020203" pitchFamily="34" charset="-122"/>
              </a:rPr>
              <a:t>程序中断接口芯片 8259</a:t>
            </a:r>
            <a:r>
              <a:rPr lang="en-US" altLang="zh-CN" sz="3600">
                <a:solidFill>
                  <a:srgbClr val="C00000"/>
                </a:solidFill>
                <a:latin typeface="微软雅黑 Light" panose="020B0502040204020203" pitchFamily="34" charset="-122"/>
                <a:ea typeface="微软雅黑 Light" panose="020B0502040204020203" pitchFamily="34" charset="-122"/>
              </a:rPr>
              <a:t>A </a:t>
            </a:r>
            <a:r>
              <a:rPr lang="zh-CN" altLang="en-US" sz="3600">
                <a:solidFill>
                  <a:srgbClr val="C00000"/>
                </a:solidFill>
                <a:latin typeface="微软雅黑 Light" panose="020B0502040204020203" pitchFamily="34" charset="-122"/>
                <a:ea typeface="微软雅黑 Light" panose="020B0502040204020203" pitchFamily="34" charset="-122"/>
              </a:rPr>
              <a:t>的内部结构 </a:t>
            </a:r>
            <a:endParaRPr lang="zh-CN" altLang="en-US" sz="3600">
              <a:solidFill>
                <a:srgbClr val="C00000"/>
              </a:solidFill>
              <a:latin typeface="微软雅黑 Light" panose="020B0502040204020203" pitchFamily="34" charset="-122"/>
              <a:ea typeface="微软雅黑 Light" panose="020B0502040204020203" pitchFamily="34" charset="-122"/>
            </a:endParaRPr>
          </a:p>
        </p:txBody>
      </p:sp>
      <p:grpSp>
        <p:nvGrpSpPr>
          <p:cNvPr id="2" name="Group 4"/>
          <p:cNvGrpSpPr/>
          <p:nvPr/>
        </p:nvGrpSpPr>
        <p:grpSpPr bwMode="auto">
          <a:xfrm>
            <a:off x="365125" y="957263"/>
            <a:ext cx="8337550" cy="5519737"/>
            <a:chOff x="230" y="603"/>
            <a:chExt cx="5252" cy="3477"/>
          </a:xfrm>
        </p:grpSpPr>
        <p:grpSp>
          <p:nvGrpSpPr>
            <p:cNvPr id="125958" name="Group 5"/>
            <p:cNvGrpSpPr/>
            <p:nvPr/>
          </p:nvGrpSpPr>
          <p:grpSpPr bwMode="auto">
            <a:xfrm>
              <a:off x="230" y="603"/>
              <a:ext cx="5252" cy="3477"/>
              <a:chOff x="230" y="603"/>
              <a:chExt cx="5252" cy="3477"/>
            </a:xfrm>
          </p:grpSpPr>
          <p:grpSp>
            <p:nvGrpSpPr>
              <p:cNvPr id="125962" name="Group 6"/>
              <p:cNvGrpSpPr/>
              <p:nvPr/>
            </p:nvGrpSpPr>
            <p:grpSpPr bwMode="auto">
              <a:xfrm>
                <a:off x="230" y="603"/>
                <a:ext cx="5252" cy="3477"/>
                <a:chOff x="230" y="603"/>
                <a:chExt cx="5252" cy="3477"/>
              </a:xfrm>
            </p:grpSpPr>
            <p:grpSp>
              <p:nvGrpSpPr>
                <p:cNvPr id="125964" name="Group 7"/>
                <p:cNvGrpSpPr/>
                <p:nvPr/>
              </p:nvGrpSpPr>
              <p:grpSpPr bwMode="auto">
                <a:xfrm>
                  <a:off x="1008" y="1325"/>
                  <a:ext cx="769" cy="442"/>
                  <a:chOff x="816" y="1190"/>
                  <a:chExt cx="769" cy="442"/>
                </a:xfrm>
              </p:grpSpPr>
              <p:sp>
                <p:nvSpPr>
                  <p:cNvPr id="126061" name="Text Box 8"/>
                  <p:cNvSpPr txBox="1">
                    <a:spLocks noChangeArrowheads="1"/>
                  </p:cNvSpPr>
                  <p:nvPr/>
                </p:nvSpPr>
                <p:spPr bwMode="auto">
                  <a:xfrm>
                    <a:off x="824" y="1190"/>
                    <a:ext cx="76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内部总线</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缓冲器</a:t>
                    </a:r>
                    <a:endParaRPr lang="zh-CN" altLang="en-US" sz="2000">
                      <a:latin typeface="Times New Roman" panose="02020603050405020304" pitchFamily="18" charset="0"/>
                    </a:endParaRPr>
                  </a:p>
                </p:txBody>
              </p:sp>
              <p:sp>
                <p:nvSpPr>
                  <p:cNvPr id="126062" name="Rectangle 9"/>
                  <p:cNvSpPr>
                    <a:spLocks noChangeArrowheads="1"/>
                  </p:cNvSpPr>
                  <p:nvPr/>
                </p:nvSpPr>
                <p:spPr bwMode="auto">
                  <a:xfrm>
                    <a:off x="816" y="1200"/>
                    <a:ext cx="769" cy="43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65" name="Group 10"/>
                <p:cNvGrpSpPr/>
                <p:nvPr/>
              </p:nvGrpSpPr>
              <p:grpSpPr bwMode="auto">
                <a:xfrm>
                  <a:off x="1008" y="2279"/>
                  <a:ext cx="769" cy="442"/>
                  <a:chOff x="816" y="1766"/>
                  <a:chExt cx="769" cy="442"/>
                </a:xfrm>
              </p:grpSpPr>
              <p:sp>
                <p:nvSpPr>
                  <p:cNvPr id="126059" name="Text Box 11"/>
                  <p:cNvSpPr txBox="1">
                    <a:spLocks noChangeArrowheads="1"/>
                  </p:cNvSpPr>
                  <p:nvPr/>
                </p:nvSpPr>
                <p:spPr bwMode="auto">
                  <a:xfrm>
                    <a:off x="926" y="1766"/>
                    <a:ext cx="5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读 / 写</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逻   辑</a:t>
                    </a:r>
                    <a:endParaRPr lang="zh-CN" altLang="en-US" sz="2000">
                      <a:latin typeface="Times New Roman" panose="02020603050405020304" pitchFamily="18" charset="0"/>
                    </a:endParaRPr>
                  </a:p>
                </p:txBody>
              </p:sp>
              <p:sp>
                <p:nvSpPr>
                  <p:cNvPr id="126060" name="Rectangle 12"/>
                  <p:cNvSpPr>
                    <a:spLocks noChangeArrowheads="1"/>
                  </p:cNvSpPr>
                  <p:nvPr/>
                </p:nvSpPr>
                <p:spPr bwMode="auto">
                  <a:xfrm>
                    <a:off x="816" y="1776"/>
                    <a:ext cx="769" cy="43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66" name="Group 13"/>
                <p:cNvGrpSpPr/>
                <p:nvPr/>
              </p:nvGrpSpPr>
              <p:grpSpPr bwMode="auto">
                <a:xfrm>
                  <a:off x="1008" y="3291"/>
                  <a:ext cx="804" cy="442"/>
                  <a:chOff x="902" y="2638"/>
                  <a:chExt cx="804" cy="442"/>
                </a:xfrm>
              </p:grpSpPr>
              <p:sp>
                <p:nvSpPr>
                  <p:cNvPr id="126057" name="Text Box 14"/>
                  <p:cNvSpPr txBox="1">
                    <a:spLocks noChangeArrowheads="1"/>
                  </p:cNvSpPr>
                  <p:nvPr/>
                </p:nvSpPr>
                <p:spPr bwMode="auto">
                  <a:xfrm>
                    <a:off x="902" y="2638"/>
                    <a:ext cx="8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级联缓冲</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器/比较器</a:t>
                    </a:r>
                    <a:endParaRPr lang="zh-CN" altLang="en-US" sz="2000">
                      <a:latin typeface="Times New Roman" panose="02020603050405020304" pitchFamily="18" charset="0"/>
                    </a:endParaRPr>
                  </a:p>
                </p:txBody>
              </p:sp>
              <p:sp>
                <p:nvSpPr>
                  <p:cNvPr id="126058" name="Rectangle 15"/>
                  <p:cNvSpPr>
                    <a:spLocks noChangeArrowheads="1"/>
                  </p:cNvSpPr>
                  <p:nvPr/>
                </p:nvSpPr>
                <p:spPr bwMode="auto">
                  <a:xfrm>
                    <a:off x="912" y="2640"/>
                    <a:ext cx="768" cy="43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67" name="Group 16"/>
                <p:cNvGrpSpPr/>
                <p:nvPr/>
              </p:nvGrpSpPr>
              <p:grpSpPr bwMode="auto">
                <a:xfrm>
                  <a:off x="3324" y="1997"/>
                  <a:ext cx="599" cy="1344"/>
                  <a:chOff x="2822" y="1344"/>
                  <a:chExt cx="599" cy="1344"/>
                </a:xfrm>
              </p:grpSpPr>
              <p:sp>
                <p:nvSpPr>
                  <p:cNvPr id="126055" name="Text Box 17"/>
                  <p:cNvSpPr txBox="1">
                    <a:spLocks noChangeArrowheads="1"/>
                  </p:cNvSpPr>
                  <p:nvPr/>
                </p:nvSpPr>
                <p:spPr bwMode="auto">
                  <a:xfrm>
                    <a:off x="2822" y="1478"/>
                    <a:ext cx="599"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优先权</a:t>
                    </a:r>
                    <a:endParaRPr lang="zh-CN" altLang="en-US" sz="2000">
                      <a:solidFill>
                        <a:srgbClr val="C00000"/>
                      </a:solidFill>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比较器</a:t>
                    </a:r>
                    <a:endParaRPr lang="zh-CN" altLang="en-US" sz="2000">
                      <a:solidFill>
                        <a:srgbClr val="C00000"/>
                      </a:solidFill>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 </a:t>
                    </a:r>
                    <a:r>
                      <a:rPr lang="en-US" altLang="zh-CN" sz="2000">
                        <a:latin typeface="Times New Roman" panose="02020603050405020304" pitchFamily="18" charset="0"/>
                      </a:rPr>
                      <a:t>PR )</a:t>
                    </a:r>
                    <a:endParaRPr lang="en-US" altLang="zh-CN" sz="2000">
                      <a:latin typeface="Times New Roman" panose="02020603050405020304" pitchFamily="18" charset="0"/>
                    </a:endParaRPr>
                  </a:p>
                </p:txBody>
              </p:sp>
              <p:sp>
                <p:nvSpPr>
                  <p:cNvPr id="126056" name="Rectangle 18"/>
                  <p:cNvSpPr>
                    <a:spLocks noChangeArrowheads="1"/>
                  </p:cNvSpPr>
                  <p:nvPr/>
                </p:nvSpPr>
                <p:spPr bwMode="auto">
                  <a:xfrm>
                    <a:off x="2832" y="1344"/>
                    <a:ext cx="576" cy="134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68" name="Group 19"/>
                <p:cNvGrpSpPr/>
                <p:nvPr/>
              </p:nvGrpSpPr>
              <p:grpSpPr bwMode="auto">
                <a:xfrm>
                  <a:off x="2400" y="1997"/>
                  <a:ext cx="576" cy="1344"/>
                  <a:chOff x="2064" y="1344"/>
                  <a:chExt cx="576" cy="1344"/>
                </a:xfrm>
              </p:grpSpPr>
              <p:sp>
                <p:nvSpPr>
                  <p:cNvPr id="126053" name="Text Box 20"/>
                  <p:cNvSpPr txBox="1">
                    <a:spLocks noChangeArrowheads="1"/>
                  </p:cNvSpPr>
                  <p:nvPr/>
                </p:nvSpPr>
                <p:spPr bwMode="auto">
                  <a:xfrm>
                    <a:off x="2102" y="1489"/>
                    <a:ext cx="489"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中断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服务</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寄存</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器</a:t>
                    </a:r>
                    <a:endParaRPr lang="zh-CN" altLang="en-US" sz="2000">
                      <a:latin typeface="Times New Roman" panose="02020603050405020304" pitchFamily="18" charset="0"/>
                    </a:endParaRPr>
                  </a:p>
                  <a:p>
                    <a:pPr eaLnBrk="1" hangingPunct="1"/>
                    <a:r>
                      <a:rPr lang="en-US" altLang="zh-CN" sz="2000">
                        <a:latin typeface="Times New Roman" panose="02020603050405020304" pitchFamily="18" charset="0"/>
                      </a:rPr>
                      <a:t>(ISR)</a:t>
                    </a:r>
                    <a:endParaRPr lang="en-US" altLang="zh-CN" sz="2000">
                      <a:latin typeface="Times New Roman" panose="02020603050405020304" pitchFamily="18" charset="0"/>
                    </a:endParaRPr>
                  </a:p>
                </p:txBody>
              </p:sp>
              <p:sp>
                <p:nvSpPr>
                  <p:cNvPr id="126054" name="Rectangle 21"/>
                  <p:cNvSpPr>
                    <a:spLocks noChangeArrowheads="1"/>
                  </p:cNvSpPr>
                  <p:nvPr/>
                </p:nvSpPr>
                <p:spPr bwMode="auto">
                  <a:xfrm>
                    <a:off x="2064" y="1344"/>
                    <a:ext cx="576" cy="134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69" name="Group 22"/>
                <p:cNvGrpSpPr/>
                <p:nvPr/>
              </p:nvGrpSpPr>
              <p:grpSpPr bwMode="auto">
                <a:xfrm>
                  <a:off x="4272" y="1997"/>
                  <a:ext cx="576" cy="1344"/>
                  <a:chOff x="3552" y="1344"/>
                  <a:chExt cx="576" cy="1344"/>
                </a:xfrm>
              </p:grpSpPr>
              <p:sp>
                <p:nvSpPr>
                  <p:cNvPr id="126051" name="Text Box 23"/>
                  <p:cNvSpPr txBox="1">
                    <a:spLocks noChangeArrowheads="1"/>
                  </p:cNvSpPr>
                  <p:nvPr/>
                </p:nvSpPr>
                <p:spPr bwMode="auto">
                  <a:xfrm>
                    <a:off x="3564" y="1489"/>
                    <a:ext cx="516"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 </a:t>
                    </a:r>
                    <a:r>
                      <a:rPr lang="zh-CN" altLang="en-US">
                        <a:solidFill>
                          <a:srgbClr val="C00000"/>
                        </a:solidFill>
                        <a:latin typeface="Times New Roman" panose="02020603050405020304" pitchFamily="18" charset="0"/>
                      </a:rPr>
                      <a:t> </a:t>
                    </a:r>
                    <a:r>
                      <a:rPr lang="zh-CN" altLang="en-US" sz="2000">
                        <a:solidFill>
                          <a:srgbClr val="C00000"/>
                        </a:solidFill>
                        <a:latin typeface="Times New Roman" panose="02020603050405020304" pitchFamily="18" charset="0"/>
                      </a:rPr>
                      <a:t>中断</a:t>
                    </a:r>
                    <a:endParaRPr lang="zh-CN" altLang="en-US" sz="2000">
                      <a:solidFill>
                        <a:srgbClr val="C00000"/>
                      </a:solidFill>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 </a:t>
                    </a:r>
                    <a:r>
                      <a:rPr lang="zh-CN" altLang="en-US">
                        <a:solidFill>
                          <a:srgbClr val="C00000"/>
                        </a:solidFill>
                        <a:latin typeface="Times New Roman" panose="02020603050405020304" pitchFamily="18" charset="0"/>
                      </a:rPr>
                      <a:t> </a:t>
                    </a:r>
                    <a:r>
                      <a:rPr lang="zh-CN" altLang="en-US" sz="2000">
                        <a:solidFill>
                          <a:srgbClr val="C00000"/>
                        </a:solidFill>
                        <a:latin typeface="Times New Roman" panose="02020603050405020304" pitchFamily="18" charset="0"/>
                      </a:rPr>
                      <a:t>请求</a:t>
                    </a:r>
                    <a:endParaRPr lang="zh-CN" altLang="en-US" sz="2000">
                      <a:solidFill>
                        <a:srgbClr val="C00000"/>
                      </a:solidFill>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 </a:t>
                    </a:r>
                    <a:r>
                      <a:rPr lang="zh-CN" altLang="en-US">
                        <a:solidFill>
                          <a:srgbClr val="C00000"/>
                        </a:solidFill>
                        <a:latin typeface="Times New Roman" panose="02020603050405020304" pitchFamily="18" charset="0"/>
                      </a:rPr>
                      <a:t> </a:t>
                    </a:r>
                    <a:r>
                      <a:rPr lang="zh-CN" altLang="en-US" sz="2000">
                        <a:solidFill>
                          <a:srgbClr val="C00000"/>
                        </a:solidFill>
                        <a:latin typeface="Times New Roman" panose="02020603050405020304" pitchFamily="18" charset="0"/>
                      </a:rPr>
                      <a:t>寄存</a:t>
                    </a:r>
                    <a:endParaRPr lang="zh-CN" altLang="en-US" sz="2000">
                      <a:solidFill>
                        <a:srgbClr val="C00000"/>
                      </a:solidFill>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 </a:t>
                    </a:r>
                    <a:r>
                      <a:rPr lang="zh-CN" altLang="en-US">
                        <a:solidFill>
                          <a:srgbClr val="C00000"/>
                        </a:solidFill>
                        <a:latin typeface="Times New Roman" panose="02020603050405020304" pitchFamily="18" charset="0"/>
                      </a:rPr>
                      <a:t> </a:t>
                    </a:r>
                    <a:r>
                      <a:rPr lang="zh-CN" altLang="en-US" sz="2000">
                        <a:solidFill>
                          <a:srgbClr val="C00000"/>
                        </a:solidFill>
                        <a:latin typeface="Times New Roman" panose="02020603050405020304" pitchFamily="18" charset="0"/>
                      </a:rPr>
                      <a:t>器</a:t>
                    </a:r>
                    <a:endParaRPr lang="zh-CN" altLang="en-US" sz="2000">
                      <a:solidFill>
                        <a:srgbClr val="C00000"/>
                      </a:solidFill>
                      <a:latin typeface="Times New Roman" panose="02020603050405020304" pitchFamily="18" charset="0"/>
                    </a:endParaRPr>
                  </a:p>
                  <a:p>
                    <a:pPr eaLnBrk="1" hangingPunct="1"/>
                    <a:r>
                      <a:rPr lang="zh-CN" altLang="en-US" sz="2000">
                        <a:latin typeface="Times New Roman" panose="02020603050405020304" pitchFamily="18" charset="0"/>
                      </a:rPr>
                      <a:t>(</a:t>
                    </a:r>
                    <a:r>
                      <a:rPr lang="en-US" altLang="zh-CN" sz="2000">
                        <a:latin typeface="Times New Roman" panose="02020603050405020304" pitchFamily="18" charset="0"/>
                      </a:rPr>
                      <a:t>IRR)</a:t>
                    </a:r>
                    <a:endParaRPr lang="en-US" altLang="zh-CN" sz="2000">
                      <a:latin typeface="Times New Roman" panose="02020603050405020304" pitchFamily="18" charset="0"/>
                    </a:endParaRPr>
                  </a:p>
                </p:txBody>
              </p:sp>
              <p:sp>
                <p:nvSpPr>
                  <p:cNvPr id="126052" name="Rectangle 24"/>
                  <p:cNvSpPr>
                    <a:spLocks noChangeArrowheads="1"/>
                  </p:cNvSpPr>
                  <p:nvPr/>
                </p:nvSpPr>
                <p:spPr bwMode="auto">
                  <a:xfrm>
                    <a:off x="3552" y="1344"/>
                    <a:ext cx="576" cy="134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5970" name="Group 25"/>
                <p:cNvGrpSpPr/>
                <p:nvPr/>
              </p:nvGrpSpPr>
              <p:grpSpPr bwMode="auto">
                <a:xfrm>
                  <a:off x="2400" y="3533"/>
                  <a:ext cx="2448" cy="480"/>
                  <a:chOff x="2064" y="2880"/>
                  <a:chExt cx="2448" cy="480"/>
                </a:xfrm>
              </p:grpSpPr>
              <p:sp>
                <p:nvSpPr>
                  <p:cNvPr id="126049" name="Text Box 26"/>
                  <p:cNvSpPr txBox="1">
                    <a:spLocks noChangeArrowheads="1"/>
                  </p:cNvSpPr>
                  <p:nvPr/>
                </p:nvSpPr>
                <p:spPr bwMode="auto">
                  <a:xfrm>
                    <a:off x="2693" y="2918"/>
                    <a:ext cx="124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中断屏蔽寄存器</a:t>
                    </a:r>
                    <a:endParaRPr lang="zh-CN" altLang="en-US" sz="2000">
                      <a:solidFill>
                        <a:srgbClr val="C00000"/>
                      </a:solidFill>
                      <a:latin typeface="Times New Roman" panose="02020603050405020304" pitchFamily="18" charset="0"/>
                    </a:endParaRPr>
                  </a:p>
                  <a:p>
                    <a:pPr eaLnBrk="1" hangingPunct="1"/>
                    <a:r>
                      <a:rPr lang="zh-CN" altLang="en-US" sz="2000">
                        <a:latin typeface="Times New Roman" panose="02020603050405020304" pitchFamily="18" charset="0"/>
                      </a:rPr>
                      <a:t>      （</a:t>
                    </a:r>
                    <a:r>
                      <a:rPr lang="en-US" altLang="zh-CN" sz="2000">
                        <a:latin typeface="Times New Roman" panose="02020603050405020304" pitchFamily="18" charset="0"/>
                      </a:rPr>
                      <a:t>IMR）</a:t>
                    </a:r>
                    <a:endParaRPr lang="en-US" altLang="zh-CN" sz="2000">
                      <a:latin typeface="Times New Roman" panose="02020603050405020304" pitchFamily="18" charset="0"/>
                    </a:endParaRPr>
                  </a:p>
                </p:txBody>
              </p:sp>
              <p:sp>
                <p:nvSpPr>
                  <p:cNvPr id="126050" name="Rectangle 27"/>
                  <p:cNvSpPr>
                    <a:spLocks noChangeArrowheads="1"/>
                  </p:cNvSpPr>
                  <p:nvPr/>
                </p:nvSpPr>
                <p:spPr bwMode="auto">
                  <a:xfrm>
                    <a:off x="2064" y="2880"/>
                    <a:ext cx="2448" cy="48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5971" name="Rectangle 28"/>
                <p:cNvSpPr>
                  <a:spLocks noChangeArrowheads="1"/>
                </p:cNvSpPr>
                <p:nvPr/>
              </p:nvSpPr>
              <p:spPr bwMode="auto">
                <a:xfrm>
                  <a:off x="2064" y="941"/>
                  <a:ext cx="96" cy="307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72" name="Rectangle 29"/>
                <p:cNvSpPr>
                  <a:spLocks noChangeArrowheads="1"/>
                </p:cNvSpPr>
                <p:nvPr/>
              </p:nvSpPr>
              <p:spPr bwMode="auto">
                <a:xfrm>
                  <a:off x="2160" y="1709"/>
                  <a:ext cx="2736" cy="9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73" name="AutoShape 30"/>
                <p:cNvSpPr>
                  <a:spLocks noChangeArrowheads="1"/>
                </p:cNvSpPr>
                <p:nvPr/>
              </p:nvSpPr>
              <p:spPr bwMode="auto">
                <a:xfrm>
                  <a:off x="2640" y="1805"/>
                  <a:ext cx="144" cy="192"/>
                </a:xfrm>
                <a:prstGeom prst="upArrow">
                  <a:avLst>
                    <a:gd name="adj1" fmla="val 50000"/>
                    <a:gd name="adj2" fmla="val 33333"/>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74" name="AutoShape 31"/>
                <p:cNvSpPr>
                  <a:spLocks noChangeArrowheads="1"/>
                </p:cNvSpPr>
                <p:nvPr/>
              </p:nvSpPr>
              <p:spPr bwMode="auto">
                <a:xfrm>
                  <a:off x="4512" y="1805"/>
                  <a:ext cx="144" cy="192"/>
                </a:xfrm>
                <a:prstGeom prst="upArrow">
                  <a:avLst>
                    <a:gd name="adj1" fmla="val 50000"/>
                    <a:gd name="adj2" fmla="val 33333"/>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75" name="Line 32"/>
                <p:cNvSpPr>
                  <a:spLocks noChangeShapeType="1"/>
                </p:cNvSpPr>
                <p:nvPr/>
              </p:nvSpPr>
              <p:spPr bwMode="auto">
                <a:xfrm>
                  <a:off x="2880" y="1805"/>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76" name="Line 33"/>
                <p:cNvSpPr>
                  <a:spLocks noChangeShapeType="1"/>
                </p:cNvSpPr>
                <p:nvPr/>
              </p:nvSpPr>
              <p:spPr bwMode="auto">
                <a:xfrm>
                  <a:off x="3600" y="1805"/>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77" name="Line 34"/>
                <p:cNvSpPr>
                  <a:spLocks noChangeShapeType="1"/>
                </p:cNvSpPr>
                <p:nvPr/>
              </p:nvSpPr>
              <p:spPr bwMode="auto">
                <a:xfrm>
                  <a:off x="4416" y="1805"/>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78" name="AutoShape 35"/>
                <p:cNvSpPr>
                  <a:spLocks noChangeArrowheads="1"/>
                </p:cNvSpPr>
                <p:nvPr/>
              </p:nvSpPr>
              <p:spPr bwMode="auto">
                <a:xfrm>
                  <a:off x="2160" y="3725"/>
                  <a:ext cx="240" cy="144"/>
                </a:xfrm>
                <a:prstGeom prst="leftRightArrow">
                  <a:avLst>
                    <a:gd name="adj1" fmla="val 50000"/>
                    <a:gd name="adj2" fmla="val 33333"/>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79" name="AutoShape 36"/>
                <p:cNvSpPr>
                  <a:spLocks noChangeArrowheads="1"/>
                </p:cNvSpPr>
                <p:nvPr/>
              </p:nvSpPr>
              <p:spPr bwMode="auto">
                <a:xfrm>
                  <a:off x="1776" y="1479"/>
                  <a:ext cx="288" cy="144"/>
                </a:xfrm>
                <a:prstGeom prst="leftRightArrow">
                  <a:avLst>
                    <a:gd name="adj1" fmla="val 50000"/>
                    <a:gd name="adj2" fmla="val 4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80" name="Freeform 37"/>
                <p:cNvSpPr/>
                <p:nvPr/>
              </p:nvSpPr>
              <p:spPr bwMode="auto">
                <a:xfrm>
                  <a:off x="1776" y="2189"/>
                  <a:ext cx="288" cy="1296"/>
                </a:xfrm>
                <a:custGeom>
                  <a:avLst/>
                  <a:gdLst>
                    <a:gd name="T0" fmla="*/ 288 w 288"/>
                    <a:gd name="T1" fmla="*/ 0 h 1296"/>
                    <a:gd name="T2" fmla="*/ 192 w 288"/>
                    <a:gd name="T3" fmla="*/ 0 h 1296"/>
                    <a:gd name="T4" fmla="*/ 192 w 288"/>
                    <a:gd name="T5" fmla="*/ 1296 h 1296"/>
                    <a:gd name="T6" fmla="*/ 0 w 288"/>
                    <a:gd name="T7" fmla="*/ 1296 h 1296"/>
                    <a:gd name="T8" fmla="*/ 0 60000 65536"/>
                    <a:gd name="T9" fmla="*/ 0 60000 65536"/>
                    <a:gd name="T10" fmla="*/ 0 60000 65536"/>
                    <a:gd name="T11" fmla="*/ 0 60000 65536"/>
                    <a:gd name="T12" fmla="*/ 0 w 288"/>
                    <a:gd name="T13" fmla="*/ 0 h 1296"/>
                    <a:gd name="T14" fmla="*/ 288 w 288"/>
                    <a:gd name="T15" fmla="*/ 1296 h 1296"/>
                  </a:gdLst>
                  <a:ahLst/>
                  <a:cxnLst>
                    <a:cxn ang="T8">
                      <a:pos x="T0" y="T1"/>
                    </a:cxn>
                    <a:cxn ang="T9">
                      <a:pos x="T2" y="T3"/>
                    </a:cxn>
                    <a:cxn ang="T10">
                      <a:pos x="T4" y="T5"/>
                    </a:cxn>
                    <a:cxn ang="T11">
                      <a:pos x="T6" y="T7"/>
                    </a:cxn>
                  </a:cxnLst>
                  <a:rect l="T12" t="T13" r="T14" b="T15"/>
                  <a:pathLst>
                    <a:path w="288" h="1296">
                      <a:moveTo>
                        <a:pt x="288" y="0"/>
                      </a:moveTo>
                      <a:lnTo>
                        <a:pt x="192" y="0"/>
                      </a:lnTo>
                      <a:lnTo>
                        <a:pt x="192" y="1296"/>
                      </a:lnTo>
                      <a:lnTo>
                        <a:pt x="0" y="1296"/>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5981" name="Line 38"/>
                <p:cNvSpPr>
                  <a:spLocks noChangeShapeType="1"/>
                </p:cNvSpPr>
                <p:nvPr/>
              </p:nvSpPr>
              <p:spPr bwMode="auto">
                <a:xfrm flipH="1">
                  <a:off x="1776" y="2477"/>
                  <a:ext cx="192" cy="0"/>
                </a:xfrm>
                <a:prstGeom prst="line">
                  <a:avLst/>
                </a:prstGeom>
                <a:noFill/>
                <a:ln w="28575">
                  <a:solidFill>
                    <a:schemeClr val="tx1"/>
                  </a:solidFill>
                  <a:round/>
                  <a:headEnd type="oval" w="sm" len="sm"/>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25982" name="Group 39"/>
                <p:cNvGrpSpPr/>
                <p:nvPr/>
              </p:nvGrpSpPr>
              <p:grpSpPr bwMode="auto">
                <a:xfrm>
                  <a:off x="2592" y="1181"/>
                  <a:ext cx="1968" cy="336"/>
                  <a:chOff x="2256" y="1056"/>
                  <a:chExt cx="1968" cy="336"/>
                </a:xfrm>
              </p:grpSpPr>
              <p:sp>
                <p:nvSpPr>
                  <p:cNvPr id="126047" name="Text Box 40"/>
                  <p:cNvSpPr txBox="1">
                    <a:spLocks noChangeArrowheads="1"/>
                  </p:cNvSpPr>
                  <p:nvPr/>
                </p:nvSpPr>
                <p:spPr bwMode="auto">
                  <a:xfrm>
                    <a:off x="2888" y="110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控制逻辑</a:t>
                    </a:r>
                    <a:endParaRPr lang="zh-CN" altLang="en-US" sz="2000">
                      <a:latin typeface="Times New Roman" panose="02020603050405020304" pitchFamily="18" charset="0"/>
                    </a:endParaRPr>
                  </a:p>
                </p:txBody>
              </p:sp>
              <p:sp>
                <p:nvSpPr>
                  <p:cNvPr id="126048" name="Rectangle 41"/>
                  <p:cNvSpPr>
                    <a:spLocks noChangeArrowheads="1"/>
                  </p:cNvSpPr>
                  <p:nvPr/>
                </p:nvSpPr>
                <p:spPr bwMode="auto">
                  <a:xfrm>
                    <a:off x="2256" y="1056"/>
                    <a:ext cx="1968"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5983" name="Line 42"/>
                <p:cNvSpPr>
                  <a:spLocks noChangeShapeType="1"/>
                </p:cNvSpPr>
                <p:nvPr/>
              </p:nvSpPr>
              <p:spPr bwMode="auto">
                <a:xfrm rot="10800000">
                  <a:off x="4416" y="1517"/>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84" name="Line 43"/>
                <p:cNvSpPr>
                  <a:spLocks noChangeShapeType="1"/>
                </p:cNvSpPr>
                <p:nvPr/>
              </p:nvSpPr>
              <p:spPr bwMode="auto">
                <a:xfrm rot="10800000">
                  <a:off x="3600" y="1517"/>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85" name="Line 44"/>
                <p:cNvSpPr>
                  <a:spLocks noChangeShapeType="1"/>
                </p:cNvSpPr>
                <p:nvPr/>
              </p:nvSpPr>
              <p:spPr bwMode="auto">
                <a:xfrm rot="10800000">
                  <a:off x="2880" y="1517"/>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986" name="Line 45"/>
                <p:cNvSpPr>
                  <a:spLocks noChangeShapeType="1"/>
                </p:cNvSpPr>
                <p:nvPr/>
              </p:nvSpPr>
              <p:spPr bwMode="auto">
                <a:xfrm rot="10800000">
                  <a:off x="4224" y="989"/>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87" name="Text Box 46"/>
                <p:cNvSpPr txBox="1">
                  <a:spLocks noChangeArrowheads="1"/>
                </p:cNvSpPr>
                <p:nvPr/>
              </p:nvSpPr>
              <p:spPr bwMode="auto">
                <a:xfrm>
                  <a:off x="4032" y="758"/>
                  <a:ext cx="4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a:t>
                  </a:r>
                  <a:endParaRPr lang="en-US" altLang="zh-CN" sz="2000">
                    <a:latin typeface="Times New Roman" panose="02020603050405020304" pitchFamily="18" charset="0"/>
                  </a:endParaRPr>
                </a:p>
              </p:txBody>
            </p:sp>
            <p:sp>
              <p:nvSpPr>
                <p:cNvPr id="125988" name="Line 47"/>
                <p:cNvSpPr>
                  <a:spLocks noChangeShapeType="1"/>
                </p:cNvSpPr>
                <p:nvPr/>
              </p:nvSpPr>
              <p:spPr bwMode="auto">
                <a:xfrm>
                  <a:off x="3038" y="941"/>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89" name="Oval 48"/>
                <p:cNvSpPr>
                  <a:spLocks noChangeArrowheads="1"/>
                </p:cNvSpPr>
                <p:nvPr/>
              </p:nvSpPr>
              <p:spPr bwMode="auto">
                <a:xfrm>
                  <a:off x="3024" y="1133"/>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5990" name="Group 49"/>
                <p:cNvGrpSpPr/>
                <p:nvPr/>
              </p:nvGrpSpPr>
              <p:grpSpPr bwMode="auto">
                <a:xfrm>
                  <a:off x="2774" y="710"/>
                  <a:ext cx="517" cy="250"/>
                  <a:chOff x="2438" y="585"/>
                  <a:chExt cx="517" cy="250"/>
                </a:xfrm>
              </p:grpSpPr>
              <p:sp>
                <p:nvSpPr>
                  <p:cNvPr id="126045" name="Text Box 50"/>
                  <p:cNvSpPr txBox="1">
                    <a:spLocks noChangeArrowheads="1"/>
                  </p:cNvSpPr>
                  <p:nvPr/>
                </p:nvSpPr>
                <p:spPr bwMode="auto">
                  <a:xfrm>
                    <a:off x="2438" y="585"/>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INTA</a:t>
                    </a:r>
                    <a:endParaRPr lang="en-US" altLang="zh-CN" sz="2000">
                      <a:latin typeface="Times New Roman" panose="02020603050405020304" pitchFamily="18" charset="0"/>
                    </a:endParaRPr>
                  </a:p>
                </p:txBody>
              </p:sp>
              <p:sp>
                <p:nvSpPr>
                  <p:cNvPr id="126046" name="Line 51"/>
                  <p:cNvSpPr>
                    <a:spLocks noChangeShapeType="1"/>
                  </p:cNvSpPr>
                  <p:nvPr/>
                </p:nvSpPr>
                <p:spPr bwMode="auto">
                  <a:xfrm>
                    <a:off x="2496" y="624"/>
                    <a:ext cx="3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5991" name="AutoShape 52"/>
                <p:cNvSpPr>
                  <a:spLocks noChangeArrowheads="1"/>
                </p:cNvSpPr>
                <p:nvPr/>
              </p:nvSpPr>
              <p:spPr bwMode="auto">
                <a:xfrm>
                  <a:off x="720" y="1479"/>
                  <a:ext cx="288" cy="144"/>
                </a:xfrm>
                <a:prstGeom prst="leftRightArrow">
                  <a:avLst>
                    <a:gd name="adj1" fmla="val 50000"/>
                    <a:gd name="adj2" fmla="val 40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92" name="Oval 53"/>
                <p:cNvSpPr>
                  <a:spLocks noChangeArrowheads="1"/>
                </p:cNvSpPr>
                <p:nvPr/>
              </p:nvSpPr>
              <p:spPr bwMode="auto">
                <a:xfrm>
                  <a:off x="960" y="2333"/>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93" name="Oval 54"/>
                <p:cNvSpPr>
                  <a:spLocks noChangeArrowheads="1"/>
                </p:cNvSpPr>
                <p:nvPr/>
              </p:nvSpPr>
              <p:spPr bwMode="auto">
                <a:xfrm>
                  <a:off x="960" y="2477"/>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994" name="Line 55"/>
                <p:cNvSpPr>
                  <a:spLocks noChangeShapeType="1"/>
                </p:cNvSpPr>
                <p:nvPr/>
              </p:nvSpPr>
              <p:spPr bwMode="auto">
                <a:xfrm>
                  <a:off x="768" y="2357"/>
                  <a:ext cx="192"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5" name="Line 56"/>
                <p:cNvSpPr>
                  <a:spLocks noChangeShapeType="1"/>
                </p:cNvSpPr>
                <p:nvPr/>
              </p:nvSpPr>
              <p:spPr bwMode="auto">
                <a:xfrm>
                  <a:off x="768" y="2500"/>
                  <a:ext cx="192"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6" name="Line 57"/>
                <p:cNvSpPr>
                  <a:spLocks noChangeShapeType="1"/>
                </p:cNvSpPr>
                <p:nvPr/>
              </p:nvSpPr>
              <p:spPr bwMode="auto">
                <a:xfrm>
                  <a:off x="816" y="2621"/>
                  <a:ext cx="192"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7" name="Line 58"/>
                <p:cNvSpPr>
                  <a:spLocks noChangeShapeType="1"/>
                </p:cNvSpPr>
                <p:nvPr/>
              </p:nvSpPr>
              <p:spPr bwMode="auto">
                <a:xfrm>
                  <a:off x="768" y="3341"/>
                  <a:ext cx="238" cy="0"/>
                </a:xfrm>
                <a:prstGeom prst="line">
                  <a:avLst/>
                </a:prstGeom>
                <a:noFill/>
                <a:ln w="28575">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8" name="Line 59"/>
                <p:cNvSpPr>
                  <a:spLocks noChangeShapeType="1"/>
                </p:cNvSpPr>
                <p:nvPr/>
              </p:nvSpPr>
              <p:spPr bwMode="auto">
                <a:xfrm>
                  <a:off x="768" y="3485"/>
                  <a:ext cx="238" cy="0"/>
                </a:xfrm>
                <a:prstGeom prst="line">
                  <a:avLst/>
                </a:prstGeom>
                <a:noFill/>
                <a:ln w="28575">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5999" name="Line 60"/>
                <p:cNvSpPr>
                  <a:spLocks noChangeShapeType="1"/>
                </p:cNvSpPr>
                <p:nvPr/>
              </p:nvSpPr>
              <p:spPr bwMode="auto">
                <a:xfrm>
                  <a:off x="768" y="3629"/>
                  <a:ext cx="238" cy="0"/>
                </a:xfrm>
                <a:prstGeom prst="line">
                  <a:avLst/>
                </a:prstGeom>
                <a:noFill/>
                <a:ln w="28575">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00" name="Oval 61"/>
                <p:cNvSpPr>
                  <a:spLocks noChangeArrowheads="1"/>
                </p:cNvSpPr>
                <p:nvPr/>
              </p:nvSpPr>
              <p:spPr bwMode="auto">
                <a:xfrm>
                  <a:off x="1344" y="3725"/>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01" name="Freeform 62"/>
                <p:cNvSpPr/>
                <p:nvPr/>
              </p:nvSpPr>
              <p:spPr bwMode="auto">
                <a:xfrm>
                  <a:off x="768" y="3773"/>
                  <a:ext cx="607" cy="192"/>
                </a:xfrm>
                <a:custGeom>
                  <a:avLst/>
                  <a:gdLst>
                    <a:gd name="T0" fmla="*/ 1964 w 480"/>
                    <a:gd name="T1" fmla="*/ 0 h 192"/>
                    <a:gd name="T2" fmla="*/ 1964 w 480"/>
                    <a:gd name="T3" fmla="*/ 192 h 192"/>
                    <a:gd name="T4" fmla="*/ 0 w 480"/>
                    <a:gd name="T5" fmla="*/ 192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480" y="0"/>
                      </a:moveTo>
                      <a:lnTo>
                        <a:pt x="480" y="192"/>
                      </a:lnTo>
                      <a:lnTo>
                        <a:pt x="0" y="192"/>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6002" name="Text Box 63"/>
                <p:cNvSpPr txBox="1">
                  <a:spLocks noChangeArrowheads="1"/>
                </p:cNvSpPr>
                <p:nvPr/>
              </p:nvSpPr>
              <p:spPr bwMode="auto">
                <a:xfrm>
                  <a:off x="230" y="1440"/>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t>
                  </a:r>
                  <a:r>
                    <a:rPr lang="en-US" altLang="zh-CN" sz="2000" baseline="-25000">
                      <a:latin typeface="Times New Roman" panose="02020603050405020304" pitchFamily="18" charset="0"/>
                    </a:rPr>
                    <a:t>7</a:t>
                  </a:r>
                  <a:r>
                    <a:rPr lang="en-US" altLang="zh-CN" sz="2000">
                      <a:latin typeface="Times New Roman" panose="02020603050405020304" pitchFamily="18" charset="0"/>
                    </a:rPr>
                    <a:t>~D</a:t>
                  </a:r>
                  <a:r>
                    <a:rPr lang="en-US" altLang="zh-CN" sz="2000" baseline="-25000">
                      <a:latin typeface="Times New Roman" panose="02020603050405020304" pitchFamily="18" charset="0"/>
                    </a:rPr>
                    <a:t>0</a:t>
                  </a:r>
                  <a:endParaRPr lang="en-US" altLang="zh-CN" sz="2000" baseline="-25000">
                    <a:latin typeface="Times New Roman" panose="02020603050405020304" pitchFamily="18" charset="0"/>
                  </a:endParaRPr>
                </a:p>
              </p:txBody>
            </p:sp>
            <p:sp>
              <p:nvSpPr>
                <p:cNvPr id="126003" name="Text Box 64"/>
                <p:cNvSpPr txBox="1">
                  <a:spLocks noChangeArrowheads="1"/>
                </p:cNvSpPr>
                <p:nvPr/>
              </p:nvSpPr>
              <p:spPr bwMode="auto">
                <a:xfrm>
                  <a:off x="576" y="2534"/>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a:t>
                  </a:r>
                  <a:r>
                    <a:rPr lang="en-US" altLang="zh-CN" sz="2000" baseline="-25000">
                      <a:latin typeface="Times New Roman" panose="02020603050405020304" pitchFamily="18" charset="0"/>
                    </a:rPr>
                    <a:t>0</a:t>
                  </a:r>
                  <a:endParaRPr lang="en-US" altLang="zh-CN" sz="2000" baseline="-25000">
                    <a:latin typeface="Times New Roman" panose="02020603050405020304" pitchFamily="18" charset="0"/>
                  </a:endParaRPr>
                </a:p>
              </p:txBody>
            </p:sp>
            <p:grpSp>
              <p:nvGrpSpPr>
                <p:cNvPr id="126004" name="Group 65"/>
                <p:cNvGrpSpPr/>
                <p:nvPr/>
              </p:nvGrpSpPr>
              <p:grpSpPr bwMode="auto">
                <a:xfrm>
                  <a:off x="432" y="2189"/>
                  <a:ext cx="348" cy="250"/>
                  <a:chOff x="432" y="2064"/>
                  <a:chExt cx="348" cy="250"/>
                </a:xfrm>
              </p:grpSpPr>
              <p:sp>
                <p:nvSpPr>
                  <p:cNvPr id="126043" name="Text Box 66"/>
                  <p:cNvSpPr txBox="1">
                    <a:spLocks noChangeArrowheads="1"/>
                  </p:cNvSpPr>
                  <p:nvPr/>
                </p:nvSpPr>
                <p:spPr bwMode="auto">
                  <a:xfrm>
                    <a:off x="432" y="2064"/>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RD</a:t>
                    </a:r>
                    <a:endParaRPr lang="en-US" altLang="zh-CN" sz="2000">
                      <a:latin typeface="Times New Roman" panose="02020603050405020304" pitchFamily="18" charset="0"/>
                    </a:endParaRPr>
                  </a:p>
                </p:txBody>
              </p:sp>
              <p:sp>
                <p:nvSpPr>
                  <p:cNvPr id="126044" name="Line 67"/>
                  <p:cNvSpPr>
                    <a:spLocks noChangeShapeType="1"/>
                  </p:cNvSpPr>
                  <p:nvPr/>
                </p:nvSpPr>
                <p:spPr bwMode="auto">
                  <a:xfrm>
                    <a:off x="480" y="2112"/>
                    <a:ext cx="2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6005" name="Group 68"/>
                <p:cNvGrpSpPr/>
                <p:nvPr/>
              </p:nvGrpSpPr>
              <p:grpSpPr bwMode="auto">
                <a:xfrm>
                  <a:off x="384" y="2381"/>
                  <a:ext cx="392" cy="250"/>
                  <a:chOff x="384" y="2256"/>
                  <a:chExt cx="392" cy="250"/>
                </a:xfrm>
              </p:grpSpPr>
              <p:sp>
                <p:nvSpPr>
                  <p:cNvPr id="126041" name="Text Box 69"/>
                  <p:cNvSpPr txBox="1">
                    <a:spLocks noChangeArrowheads="1"/>
                  </p:cNvSpPr>
                  <p:nvPr/>
                </p:nvSpPr>
                <p:spPr bwMode="auto">
                  <a:xfrm>
                    <a:off x="384" y="2256"/>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WR</a:t>
                    </a:r>
                    <a:endParaRPr lang="en-US" altLang="zh-CN" sz="2000">
                      <a:latin typeface="Times New Roman" panose="02020603050405020304" pitchFamily="18" charset="0"/>
                    </a:endParaRPr>
                  </a:p>
                </p:txBody>
              </p:sp>
              <p:sp>
                <p:nvSpPr>
                  <p:cNvPr id="126042" name="Line 70"/>
                  <p:cNvSpPr>
                    <a:spLocks noChangeShapeType="1"/>
                  </p:cNvSpPr>
                  <p:nvPr/>
                </p:nvSpPr>
                <p:spPr bwMode="auto">
                  <a:xfrm>
                    <a:off x="432" y="2304"/>
                    <a:ext cx="28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6006" name="Oval 71"/>
                <p:cNvSpPr>
                  <a:spLocks noChangeArrowheads="1"/>
                </p:cNvSpPr>
                <p:nvPr/>
              </p:nvSpPr>
              <p:spPr bwMode="auto">
                <a:xfrm>
                  <a:off x="1361" y="2717"/>
                  <a:ext cx="48" cy="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07" name="Freeform 72"/>
                <p:cNvSpPr/>
                <p:nvPr/>
              </p:nvSpPr>
              <p:spPr bwMode="auto">
                <a:xfrm>
                  <a:off x="912" y="2765"/>
                  <a:ext cx="480" cy="96"/>
                </a:xfrm>
                <a:custGeom>
                  <a:avLst/>
                  <a:gdLst>
                    <a:gd name="T0" fmla="*/ 480 w 480"/>
                    <a:gd name="T1" fmla="*/ 0 h 192"/>
                    <a:gd name="T2" fmla="*/ 480 w 480"/>
                    <a:gd name="T3" fmla="*/ 3 h 192"/>
                    <a:gd name="T4" fmla="*/ 0 w 480"/>
                    <a:gd name="T5" fmla="*/ 3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480" y="0"/>
                      </a:moveTo>
                      <a:lnTo>
                        <a:pt x="480" y="192"/>
                      </a:lnTo>
                      <a:lnTo>
                        <a:pt x="0" y="192"/>
                      </a:lnTo>
                    </a:path>
                  </a:pathLst>
                </a:custGeom>
                <a:noFill/>
                <a:ln w="28575" cmpd="sng">
                  <a:solidFill>
                    <a:schemeClr val="tx1"/>
                  </a:solidFill>
                  <a:roun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6008" name="Line 73"/>
                <p:cNvSpPr>
                  <a:spLocks noChangeShapeType="1"/>
                </p:cNvSpPr>
                <p:nvPr/>
              </p:nvSpPr>
              <p:spPr bwMode="auto">
                <a:xfrm>
                  <a:off x="720" y="2861"/>
                  <a:ext cx="192"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26009" name="Group 74"/>
                <p:cNvGrpSpPr/>
                <p:nvPr/>
              </p:nvGrpSpPr>
              <p:grpSpPr bwMode="auto">
                <a:xfrm>
                  <a:off x="432" y="2755"/>
                  <a:ext cx="321" cy="250"/>
                  <a:chOff x="432" y="2630"/>
                  <a:chExt cx="321" cy="250"/>
                </a:xfrm>
              </p:grpSpPr>
              <p:sp>
                <p:nvSpPr>
                  <p:cNvPr id="126039" name="Text Box 75"/>
                  <p:cNvSpPr txBox="1">
                    <a:spLocks noChangeArrowheads="1"/>
                  </p:cNvSpPr>
                  <p:nvPr/>
                </p:nvSpPr>
                <p:spPr bwMode="auto">
                  <a:xfrm>
                    <a:off x="432" y="2630"/>
                    <a:ext cx="3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CS</a:t>
                    </a:r>
                    <a:endParaRPr lang="en-US" altLang="zh-CN" sz="2000">
                      <a:latin typeface="Times New Roman" panose="02020603050405020304" pitchFamily="18" charset="0"/>
                    </a:endParaRPr>
                  </a:p>
                </p:txBody>
              </p:sp>
              <p:sp>
                <p:nvSpPr>
                  <p:cNvPr id="126040" name="Line 76"/>
                  <p:cNvSpPr>
                    <a:spLocks noChangeShapeType="1"/>
                  </p:cNvSpPr>
                  <p:nvPr/>
                </p:nvSpPr>
                <p:spPr bwMode="auto">
                  <a:xfrm>
                    <a:off x="480" y="2688"/>
                    <a:ext cx="2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6010" name="Text Box 77"/>
                <p:cNvSpPr txBox="1">
                  <a:spLocks noChangeArrowheads="1"/>
                </p:cNvSpPr>
                <p:nvPr/>
              </p:nvSpPr>
              <p:spPr bwMode="auto">
                <a:xfrm>
                  <a:off x="336" y="3139"/>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CAS</a:t>
                  </a:r>
                  <a:r>
                    <a:rPr lang="en-US" altLang="zh-CN" sz="2000" baseline="-25000">
                      <a:latin typeface="Times New Roman" panose="02020603050405020304" pitchFamily="18" charset="0"/>
                    </a:rPr>
                    <a:t>0</a:t>
                  </a:r>
                  <a:endParaRPr lang="en-US" altLang="zh-CN" sz="2000" baseline="-25000">
                    <a:latin typeface="Times New Roman" panose="02020603050405020304" pitchFamily="18" charset="0"/>
                  </a:endParaRPr>
                </a:p>
              </p:txBody>
            </p:sp>
            <p:sp>
              <p:nvSpPr>
                <p:cNvPr id="126011" name="Text Box 78"/>
                <p:cNvSpPr txBox="1">
                  <a:spLocks noChangeArrowheads="1"/>
                </p:cNvSpPr>
                <p:nvPr/>
              </p:nvSpPr>
              <p:spPr bwMode="auto">
                <a:xfrm>
                  <a:off x="336" y="3331"/>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CAS</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26012" name="Text Box 79"/>
                <p:cNvSpPr txBox="1">
                  <a:spLocks noChangeArrowheads="1"/>
                </p:cNvSpPr>
                <p:nvPr/>
              </p:nvSpPr>
              <p:spPr bwMode="auto">
                <a:xfrm>
                  <a:off x="336" y="3523"/>
                  <a:ext cx="4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CAS</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26013" name="Text Box 80"/>
                <p:cNvSpPr txBox="1">
                  <a:spLocks noChangeArrowheads="1"/>
                </p:cNvSpPr>
                <p:nvPr/>
              </p:nvSpPr>
              <p:spPr bwMode="auto">
                <a:xfrm>
                  <a:off x="246" y="3830"/>
                  <a:ext cx="5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SP/EN</a:t>
                  </a:r>
                  <a:endParaRPr lang="en-US" altLang="zh-CN" sz="2000">
                    <a:latin typeface="Times New Roman" panose="02020603050405020304" pitchFamily="18" charset="0"/>
                  </a:endParaRPr>
                </a:p>
              </p:txBody>
            </p:sp>
            <p:sp>
              <p:nvSpPr>
                <p:cNvPr id="126014" name="Line 81"/>
                <p:cNvSpPr>
                  <a:spLocks noChangeShapeType="1"/>
                </p:cNvSpPr>
                <p:nvPr/>
              </p:nvSpPr>
              <p:spPr bwMode="auto">
                <a:xfrm>
                  <a:off x="288" y="3869"/>
                  <a:ext cx="19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6015" name="Line 82"/>
                <p:cNvSpPr>
                  <a:spLocks noChangeShapeType="1"/>
                </p:cNvSpPr>
                <p:nvPr/>
              </p:nvSpPr>
              <p:spPr bwMode="auto">
                <a:xfrm>
                  <a:off x="528" y="3869"/>
                  <a:ext cx="23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6016" name="Line 83"/>
                <p:cNvSpPr>
                  <a:spLocks noChangeShapeType="1"/>
                </p:cNvSpPr>
                <p:nvPr/>
              </p:nvSpPr>
              <p:spPr bwMode="auto">
                <a:xfrm flipV="1">
                  <a:off x="2640" y="3341"/>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17" name="Line 84"/>
                <p:cNvSpPr>
                  <a:spLocks noChangeShapeType="1"/>
                </p:cNvSpPr>
                <p:nvPr/>
              </p:nvSpPr>
              <p:spPr bwMode="auto">
                <a:xfrm flipV="1">
                  <a:off x="3600" y="3341"/>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18" name="Line 85"/>
                <p:cNvSpPr>
                  <a:spLocks noChangeShapeType="1"/>
                </p:cNvSpPr>
                <p:nvPr/>
              </p:nvSpPr>
              <p:spPr bwMode="auto">
                <a:xfrm flipV="1">
                  <a:off x="4560" y="3341"/>
                  <a:ext cx="0" cy="192"/>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19" name="Line 86"/>
                <p:cNvSpPr>
                  <a:spLocks noChangeShapeType="1"/>
                </p:cNvSpPr>
                <p:nvPr/>
              </p:nvSpPr>
              <p:spPr bwMode="auto">
                <a:xfrm flipH="1">
                  <a:off x="4848" y="2093"/>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0" name="Text Box 87"/>
                <p:cNvSpPr txBox="1">
                  <a:spLocks noChangeArrowheads="1"/>
                </p:cNvSpPr>
                <p:nvPr/>
              </p:nvSpPr>
              <p:spPr bwMode="auto">
                <a:xfrm>
                  <a:off x="5126" y="1939"/>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0</a:t>
                  </a:r>
                  <a:endParaRPr lang="en-US" altLang="zh-CN" sz="2000" baseline="-25000">
                    <a:latin typeface="Times New Roman" panose="02020603050405020304" pitchFamily="18" charset="0"/>
                  </a:endParaRPr>
                </a:p>
              </p:txBody>
            </p:sp>
            <p:sp>
              <p:nvSpPr>
                <p:cNvPr id="126021" name="Line 88"/>
                <p:cNvSpPr>
                  <a:spLocks noChangeShapeType="1"/>
                </p:cNvSpPr>
                <p:nvPr/>
              </p:nvSpPr>
              <p:spPr bwMode="auto">
                <a:xfrm flipH="1">
                  <a:off x="4848" y="2257"/>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2" name="Line 89"/>
                <p:cNvSpPr>
                  <a:spLocks noChangeShapeType="1"/>
                </p:cNvSpPr>
                <p:nvPr/>
              </p:nvSpPr>
              <p:spPr bwMode="auto">
                <a:xfrm flipH="1">
                  <a:off x="4848" y="2422"/>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3" name="Line 90"/>
                <p:cNvSpPr>
                  <a:spLocks noChangeShapeType="1"/>
                </p:cNvSpPr>
                <p:nvPr/>
              </p:nvSpPr>
              <p:spPr bwMode="auto">
                <a:xfrm flipH="1">
                  <a:off x="4848" y="2586"/>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4" name="Line 91"/>
                <p:cNvSpPr>
                  <a:spLocks noChangeShapeType="1"/>
                </p:cNvSpPr>
                <p:nvPr/>
              </p:nvSpPr>
              <p:spPr bwMode="auto">
                <a:xfrm flipH="1">
                  <a:off x="4848" y="2751"/>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5" name="Line 92"/>
                <p:cNvSpPr>
                  <a:spLocks noChangeShapeType="1"/>
                </p:cNvSpPr>
                <p:nvPr/>
              </p:nvSpPr>
              <p:spPr bwMode="auto">
                <a:xfrm flipH="1">
                  <a:off x="4848" y="2915"/>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6" name="Line 93"/>
                <p:cNvSpPr>
                  <a:spLocks noChangeShapeType="1"/>
                </p:cNvSpPr>
                <p:nvPr/>
              </p:nvSpPr>
              <p:spPr bwMode="auto">
                <a:xfrm flipH="1">
                  <a:off x="4848" y="3080"/>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7" name="Line 94"/>
                <p:cNvSpPr>
                  <a:spLocks noChangeShapeType="1"/>
                </p:cNvSpPr>
                <p:nvPr/>
              </p:nvSpPr>
              <p:spPr bwMode="auto">
                <a:xfrm flipH="1">
                  <a:off x="4848" y="3245"/>
                  <a:ext cx="28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28" name="Text Box 95"/>
                <p:cNvSpPr txBox="1">
                  <a:spLocks noChangeArrowheads="1"/>
                </p:cNvSpPr>
                <p:nvPr/>
              </p:nvSpPr>
              <p:spPr bwMode="auto">
                <a:xfrm>
                  <a:off x="5126" y="2105"/>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p:txBody>
            </p:sp>
            <p:sp>
              <p:nvSpPr>
                <p:cNvPr id="126029" name="Text Box 96"/>
                <p:cNvSpPr txBox="1">
                  <a:spLocks noChangeArrowheads="1"/>
                </p:cNvSpPr>
                <p:nvPr/>
              </p:nvSpPr>
              <p:spPr bwMode="auto">
                <a:xfrm>
                  <a:off x="5136" y="2271"/>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p:txBody>
            </p:sp>
            <p:sp>
              <p:nvSpPr>
                <p:cNvPr id="126030" name="Text Box 97"/>
                <p:cNvSpPr txBox="1">
                  <a:spLocks noChangeArrowheads="1"/>
                </p:cNvSpPr>
                <p:nvPr/>
              </p:nvSpPr>
              <p:spPr bwMode="auto">
                <a:xfrm>
                  <a:off x="5136" y="2437"/>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126031" name="Text Box 98"/>
                <p:cNvSpPr txBox="1">
                  <a:spLocks noChangeArrowheads="1"/>
                </p:cNvSpPr>
                <p:nvPr/>
              </p:nvSpPr>
              <p:spPr bwMode="auto">
                <a:xfrm>
                  <a:off x="5136" y="2603"/>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4</a:t>
                  </a:r>
                  <a:endParaRPr lang="en-US" altLang="zh-CN" sz="2000" baseline="-25000">
                    <a:latin typeface="Times New Roman" panose="02020603050405020304" pitchFamily="18" charset="0"/>
                  </a:endParaRPr>
                </a:p>
              </p:txBody>
            </p:sp>
            <p:sp>
              <p:nvSpPr>
                <p:cNvPr id="126032" name="Text Box 99"/>
                <p:cNvSpPr txBox="1">
                  <a:spLocks noChangeArrowheads="1"/>
                </p:cNvSpPr>
                <p:nvPr/>
              </p:nvSpPr>
              <p:spPr bwMode="auto">
                <a:xfrm>
                  <a:off x="5136" y="2765"/>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5</a:t>
                  </a:r>
                  <a:endParaRPr lang="en-US" altLang="zh-CN" sz="2000" baseline="-25000">
                    <a:latin typeface="Times New Roman" panose="02020603050405020304" pitchFamily="18" charset="0"/>
                  </a:endParaRPr>
                </a:p>
              </p:txBody>
            </p:sp>
            <p:sp>
              <p:nvSpPr>
                <p:cNvPr id="126033" name="Text Box 100"/>
                <p:cNvSpPr txBox="1">
                  <a:spLocks noChangeArrowheads="1"/>
                </p:cNvSpPr>
                <p:nvPr/>
              </p:nvSpPr>
              <p:spPr bwMode="auto">
                <a:xfrm>
                  <a:off x="5136" y="2935"/>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6</a:t>
                  </a:r>
                  <a:endParaRPr lang="en-US" altLang="zh-CN" sz="2000" baseline="-25000">
                    <a:latin typeface="Times New Roman" panose="02020603050405020304" pitchFamily="18" charset="0"/>
                  </a:endParaRPr>
                </a:p>
              </p:txBody>
            </p:sp>
            <p:sp>
              <p:nvSpPr>
                <p:cNvPr id="126034" name="Text Box 101"/>
                <p:cNvSpPr txBox="1">
                  <a:spLocks noChangeArrowheads="1"/>
                </p:cNvSpPr>
                <p:nvPr/>
              </p:nvSpPr>
              <p:spPr bwMode="auto">
                <a:xfrm>
                  <a:off x="5136" y="3101"/>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IR</a:t>
                  </a:r>
                  <a:r>
                    <a:rPr lang="en-US" altLang="zh-CN" sz="2000" baseline="-25000">
                      <a:latin typeface="Times New Roman" panose="02020603050405020304" pitchFamily="18" charset="0"/>
                    </a:rPr>
                    <a:t>7</a:t>
                  </a:r>
                  <a:endParaRPr lang="en-US" altLang="zh-CN" sz="2000" baseline="-25000">
                    <a:latin typeface="Times New Roman" panose="02020603050405020304" pitchFamily="18" charset="0"/>
                  </a:endParaRPr>
                </a:p>
              </p:txBody>
            </p:sp>
            <p:sp>
              <p:nvSpPr>
                <p:cNvPr id="126035" name="AutoShape 102"/>
                <p:cNvSpPr>
                  <a:spLocks noChangeArrowheads="1"/>
                </p:cNvSpPr>
                <p:nvPr/>
              </p:nvSpPr>
              <p:spPr bwMode="auto">
                <a:xfrm>
                  <a:off x="3936" y="2573"/>
                  <a:ext cx="336" cy="192"/>
                </a:xfrm>
                <a:prstGeom prst="leftArrow">
                  <a:avLst>
                    <a:gd name="adj1" fmla="val 50000"/>
                    <a:gd name="adj2" fmla="val 4375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36" name="AutoShape 103"/>
                <p:cNvSpPr>
                  <a:spLocks noChangeArrowheads="1"/>
                </p:cNvSpPr>
                <p:nvPr/>
              </p:nvSpPr>
              <p:spPr bwMode="auto">
                <a:xfrm>
                  <a:off x="2976" y="2573"/>
                  <a:ext cx="336" cy="192"/>
                </a:xfrm>
                <a:prstGeom prst="leftRightArrow">
                  <a:avLst>
                    <a:gd name="adj1" fmla="val 50000"/>
                    <a:gd name="adj2" fmla="val 35000"/>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037" name="Line 104"/>
                <p:cNvSpPr>
                  <a:spLocks noChangeShapeType="1"/>
                </p:cNvSpPr>
                <p:nvPr/>
              </p:nvSpPr>
              <p:spPr bwMode="auto">
                <a:xfrm flipH="1">
                  <a:off x="2112" y="845"/>
                  <a:ext cx="144" cy="288"/>
                </a:xfrm>
                <a:prstGeom prst="line">
                  <a:avLst/>
                </a:prstGeom>
                <a:noFill/>
                <a:ln w="1905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6038" name="Text Box 105"/>
                <p:cNvSpPr txBox="1">
                  <a:spLocks noChangeArrowheads="1"/>
                </p:cNvSpPr>
                <p:nvPr/>
              </p:nvSpPr>
              <p:spPr bwMode="auto">
                <a:xfrm>
                  <a:off x="1766" y="603"/>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内部总线</a:t>
                  </a:r>
                  <a:endParaRPr lang="zh-CN" altLang="en-US" sz="2000">
                    <a:latin typeface="Times New Roman" panose="02020603050405020304" pitchFamily="18" charset="0"/>
                  </a:endParaRPr>
                </a:p>
              </p:txBody>
            </p:sp>
          </p:grpSp>
          <p:sp>
            <p:nvSpPr>
              <p:cNvPr id="125963" name="Line 106"/>
              <p:cNvSpPr>
                <a:spLocks noChangeShapeType="1"/>
              </p:cNvSpPr>
              <p:nvPr/>
            </p:nvSpPr>
            <p:spPr bwMode="auto">
              <a:xfrm>
                <a:off x="2160" y="1716"/>
                <a:ext cx="0" cy="82"/>
              </a:xfrm>
              <a:prstGeom prst="line">
                <a:avLst/>
              </a:prstGeom>
              <a:noFill/>
              <a:ln w="28575">
                <a:solidFill>
                  <a:srgbClr val="0000DC"/>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5959" name="Line 107"/>
            <p:cNvSpPr>
              <a:spLocks noChangeShapeType="1"/>
            </p:cNvSpPr>
            <p:nvPr/>
          </p:nvSpPr>
          <p:spPr bwMode="auto">
            <a:xfrm>
              <a:off x="2074" y="4028"/>
              <a:ext cx="77" cy="0"/>
            </a:xfrm>
            <a:prstGeom prst="line">
              <a:avLst/>
            </a:prstGeom>
            <a:noFill/>
            <a:ln w="76200">
              <a:solidFill>
                <a:srgbClr val="00007C"/>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960" name="Line 108"/>
            <p:cNvSpPr>
              <a:spLocks noChangeShapeType="1"/>
            </p:cNvSpPr>
            <p:nvPr/>
          </p:nvSpPr>
          <p:spPr bwMode="auto">
            <a:xfrm>
              <a:off x="2074" y="952"/>
              <a:ext cx="77" cy="0"/>
            </a:xfrm>
            <a:prstGeom prst="line">
              <a:avLst/>
            </a:prstGeom>
            <a:noFill/>
            <a:ln w="76200">
              <a:solidFill>
                <a:srgbClr val="0000E8"/>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5961" name="Line 109"/>
            <p:cNvSpPr>
              <a:spLocks noChangeShapeType="1"/>
            </p:cNvSpPr>
            <p:nvPr/>
          </p:nvSpPr>
          <p:spPr bwMode="auto">
            <a:xfrm>
              <a:off x="4896" y="1713"/>
              <a:ext cx="0" cy="84"/>
            </a:xfrm>
            <a:prstGeom prst="line">
              <a:avLst/>
            </a:prstGeom>
            <a:noFill/>
            <a:ln w="76200">
              <a:solidFill>
                <a:srgbClr val="00007C"/>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5957"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381000" y="349250"/>
            <a:ext cx="7431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C00000"/>
                </a:solidFill>
                <a:latin typeface="微软雅黑 Light" panose="020B0502040204020203" pitchFamily="34" charset="-122"/>
                <a:ea typeface="微软雅黑 Light" panose="020B0502040204020203" pitchFamily="34" charset="-122"/>
              </a:rPr>
              <a:t>主程序和服务程序抢占 </a:t>
            </a:r>
            <a:r>
              <a:rPr lang="en-US" altLang="zh-CN" sz="3600">
                <a:solidFill>
                  <a:srgbClr val="C00000"/>
                </a:solidFill>
                <a:latin typeface="微软雅黑 Light" panose="020B0502040204020203" pitchFamily="34" charset="-122"/>
                <a:ea typeface="微软雅黑 Light" panose="020B0502040204020203" pitchFamily="34" charset="-122"/>
              </a:rPr>
              <a:t>CPU </a:t>
            </a:r>
            <a:r>
              <a:rPr lang="zh-CN" altLang="en-US" sz="3600">
                <a:solidFill>
                  <a:srgbClr val="C00000"/>
                </a:solidFill>
                <a:latin typeface="微软雅黑 Light" panose="020B0502040204020203" pitchFamily="34" charset="-122"/>
                <a:ea typeface="微软雅黑 Light" panose="020B0502040204020203" pitchFamily="34" charset="-122"/>
              </a:rPr>
              <a:t>示意图</a:t>
            </a:r>
            <a:endParaRPr lang="zh-CN" altLang="en-US" sz="3600">
              <a:solidFill>
                <a:srgbClr val="C00000"/>
              </a:solidFill>
              <a:latin typeface="微软雅黑 Light" panose="020B0502040204020203" pitchFamily="34" charset="-122"/>
              <a:ea typeface="微软雅黑 Light" panose="020B0502040204020203" pitchFamily="34" charset="-122"/>
            </a:endParaRPr>
          </a:p>
        </p:txBody>
      </p:sp>
      <p:grpSp>
        <p:nvGrpSpPr>
          <p:cNvPr id="2" name="Group 3"/>
          <p:cNvGrpSpPr/>
          <p:nvPr/>
        </p:nvGrpSpPr>
        <p:grpSpPr bwMode="auto">
          <a:xfrm>
            <a:off x="533400" y="3505200"/>
            <a:ext cx="8093075" cy="2152650"/>
            <a:chOff x="374" y="2782"/>
            <a:chExt cx="5098" cy="1356"/>
          </a:xfrm>
        </p:grpSpPr>
        <p:grpSp>
          <p:nvGrpSpPr>
            <p:cNvPr id="126996" name="Group 4"/>
            <p:cNvGrpSpPr/>
            <p:nvPr/>
          </p:nvGrpSpPr>
          <p:grpSpPr bwMode="auto">
            <a:xfrm>
              <a:off x="1680" y="2782"/>
              <a:ext cx="3792" cy="1356"/>
              <a:chOff x="1680" y="2782"/>
              <a:chExt cx="3792" cy="1356"/>
            </a:xfrm>
          </p:grpSpPr>
          <p:sp>
            <p:nvSpPr>
              <p:cNvPr id="126998" name="Freeform 5"/>
              <p:cNvSpPr/>
              <p:nvPr/>
            </p:nvSpPr>
            <p:spPr bwMode="auto">
              <a:xfrm>
                <a:off x="1680" y="3072"/>
                <a:ext cx="3792" cy="528"/>
              </a:xfrm>
              <a:custGeom>
                <a:avLst/>
                <a:gdLst>
                  <a:gd name="T0" fmla="*/ 0 w 3792"/>
                  <a:gd name="T1" fmla="*/ 528 h 528"/>
                  <a:gd name="T2" fmla="*/ 0 w 3792"/>
                  <a:gd name="T3" fmla="*/ 0 h 528"/>
                  <a:gd name="T4" fmla="*/ 912 w 3792"/>
                  <a:gd name="T5" fmla="*/ 0 h 528"/>
                  <a:gd name="T6" fmla="*/ 912 w 3792"/>
                  <a:gd name="T7" fmla="*/ 528 h 528"/>
                  <a:gd name="T8" fmla="*/ 1296 w 3792"/>
                  <a:gd name="T9" fmla="*/ 528 h 528"/>
                  <a:gd name="T10" fmla="*/ 1296 w 3792"/>
                  <a:gd name="T11" fmla="*/ 0 h 528"/>
                  <a:gd name="T12" fmla="*/ 2208 w 3792"/>
                  <a:gd name="T13" fmla="*/ 0 h 528"/>
                  <a:gd name="T14" fmla="*/ 2208 w 3792"/>
                  <a:gd name="T15" fmla="*/ 528 h 528"/>
                  <a:gd name="T16" fmla="*/ 2592 w 3792"/>
                  <a:gd name="T17" fmla="*/ 528 h 528"/>
                  <a:gd name="T18" fmla="*/ 2592 w 3792"/>
                  <a:gd name="T19" fmla="*/ 0 h 528"/>
                  <a:gd name="T20" fmla="*/ 3792 w 3792"/>
                  <a:gd name="T21" fmla="*/ 0 h 5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92"/>
                  <a:gd name="T34" fmla="*/ 0 h 528"/>
                  <a:gd name="T35" fmla="*/ 3792 w 3792"/>
                  <a:gd name="T36" fmla="*/ 528 h 5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92" h="528">
                    <a:moveTo>
                      <a:pt x="0" y="528"/>
                    </a:moveTo>
                    <a:lnTo>
                      <a:pt x="0" y="0"/>
                    </a:lnTo>
                    <a:lnTo>
                      <a:pt x="912" y="0"/>
                    </a:lnTo>
                    <a:lnTo>
                      <a:pt x="912" y="528"/>
                    </a:lnTo>
                    <a:lnTo>
                      <a:pt x="1296" y="528"/>
                    </a:lnTo>
                    <a:lnTo>
                      <a:pt x="1296" y="0"/>
                    </a:lnTo>
                    <a:lnTo>
                      <a:pt x="2208" y="0"/>
                    </a:lnTo>
                    <a:lnTo>
                      <a:pt x="2208" y="528"/>
                    </a:lnTo>
                    <a:lnTo>
                      <a:pt x="2592" y="528"/>
                    </a:lnTo>
                    <a:lnTo>
                      <a:pt x="2592" y="0"/>
                    </a:lnTo>
                    <a:lnTo>
                      <a:pt x="3792" y="0"/>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6999" name="Text Box 6"/>
              <p:cNvSpPr txBox="1">
                <a:spLocks noChangeArrowheads="1"/>
              </p:cNvSpPr>
              <p:nvPr/>
            </p:nvSpPr>
            <p:spPr bwMode="auto">
              <a:xfrm>
                <a:off x="1776" y="278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准备工作</a:t>
                </a:r>
                <a:endParaRPr lang="zh-CN" altLang="en-US" sz="2000">
                  <a:latin typeface="Times New Roman" panose="02020603050405020304" pitchFamily="18" charset="0"/>
                </a:endParaRPr>
              </a:p>
            </p:txBody>
          </p:sp>
          <p:sp>
            <p:nvSpPr>
              <p:cNvPr id="127000" name="Text Box 7"/>
              <p:cNvSpPr txBox="1">
                <a:spLocks noChangeArrowheads="1"/>
              </p:cNvSpPr>
              <p:nvPr/>
            </p:nvSpPr>
            <p:spPr bwMode="auto">
              <a:xfrm>
                <a:off x="3080" y="278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准备工作</a:t>
                </a:r>
                <a:endParaRPr lang="zh-CN" altLang="en-US" sz="2000">
                  <a:latin typeface="Times New Roman" panose="02020603050405020304" pitchFamily="18" charset="0"/>
                </a:endParaRPr>
              </a:p>
            </p:txBody>
          </p:sp>
          <p:sp>
            <p:nvSpPr>
              <p:cNvPr id="127001" name="Text Box 8"/>
              <p:cNvSpPr txBox="1">
                <a:spLocks noChangeArrowheads="1"/>
              </p:cNvSpPr>
              <p:nvPr/>
            </p:nvSpPr>
            <p:spPr bwMode="auto">
              <a:xfrm>
                <a:off x="4232" y="2784"/>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准备工作</a:t>
                </a:r>
                <a:endParaRPr lang="zh-CN" altLang="en-US" sz="2000">
                  <a:latin typeface="Times New Roman" panose="02020603050405020304" pitchFamily="18" charset="0"/>
                </a:endParaRPr>
              </a:p>
            </p:txBody>
          </p:sp>
          <p:sp>
            <p:nvSpPr>
              <p:cNvPr id="127002" name="Text Box 9"/>
              <p:cNvSpPr txBox="1">
                <a:spLocks noChangeArrowheads="1"/>
              </p:cNvSpPr>
              <p:nvPr/>
            </p:nvSpPr>
            <p:spPr bwMode="auto">
              <a:xfrm>
                <a:off x="2486" y="3646"/>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传送数据</a:t>
                </a:r>
                <a:endParaRPr lang="zh-CN" altLang="en-US" sz="2000">
                  <a:solidFill>
                    <a:srgbClr val="C00000"/>
                  </a:solidFill>
                  <a:latin typeface="Times New Roman" panose="02020603050405020304" pitchFamily="18" charset="0"/>
                </a:endParaRPr>
              </a:p>
            </p:txBody>
          </p:sp>
          <p:sp>
            <p:nvSpPr>
              <p:cNvPr id="127003" name="Text Box 10"/>
              <p:cNvSpPr txBox="1">
                <a:spLocks noChangeArrowheads="1"/>
              </p:cNvSpPr>
              <p:nvPr/>
            </p:nvSpPr>
            <p:spPr bwMode="auto">
              <a:xfrm>
                <a:off x="3752" y="3648"/>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传送数据</a:t>
                </a:r>
                <a:endParaRPr lang="zh-CN" altLang="en-US" sz="2000">
                  <a:solidFill>
                    <a:srgbClr val="C00000"/>
                  </a:solidFill>
                  <a:latin typeface="Times New Roman" panose="02020603050405020304" pitchFamily="18" charset="0"/>
                </a:endParaRPr>
              </a:p>
            </p:txBody>
          </p:sp>
          <p:sp>
            <p:nvSpPr>
              <p:cNvPr id="127004" name="Text Box 11"/>
              <p:cNvSpPr txBox="1">
                <a:spLocks noChangeArrowheads="1"/>
              </p:cNvSpPr>
              <p:nvPr/>
            </p:nvSpPr>
            <p:spPr bwMode="auto">
              <a:xfrm>
                <a:off x="1815" y="3886"/>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发中断请求</a:t>
                </a:r>
                <a:endParaRPr lang="zh-CN" altLang="en-US" sz="2000">
                  <a:latin typeface="Times New Roman" panose="02020603050405020304" pitchFamily="18" charset="0"/>
                </a:endParaRPr>
              </a:p>
            </p:txBody>
          </p:sp>
          <p:sp>
            <p:nvSpPr>
              <p:cNvPr id="127005" name="Text Box 12"/>
              <p:cNvSpPr txBox="1">
                <a:spLocks noChangeArrowheads="1"/>
              </p:cNvSpPr>
              <p:nvPr/>
            </p:nvSpPr>
            <p:spPr bwMode="auto">
              <a:xfrm>
                <a:off x="3120" y="3888"/>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发中断请求</a:t>
                </a:r>
                <a:endParaRPr lang="zh-CN" altLang="en-US" sz="2000">
                  <a:latin typeface="Times New Roman" panose="02020603050405020304" pitchFamily="18" charset="0"/>
                </a:endParaRPr>
              </a:p>
            </p:txBody>
          </p:sp>
          <p:sp>
            <p:nvSpPr>
              <p:cNvPr id="127006" name="Line 13"/>
              <p:cNvSpPr>
                <a:spLocks noChangeShapeType="1"/>
              </p:cNvSpPr>
              <p:nvPr/>
            </p:nvSpPr>
            <p:spPr bwMode="auto">
              <a:xfrm flipV="1">
                <a:off x="2064" y="3408"/>
                <a:ext cx="480"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7007" name="Line 14"/>
              <p:cNvSpPr>
                <a:spLocks noChangeShapeType="1"/>
              </p:cNvSpPr>
              <p:nvPr/>
            </p:nvSpPr>
            <p:spPr bwMode="auto">
              <a:xfrm flipV="1">
                <a:off x="3360" y="3408"/>
                <a:ext cx="480" cy="4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6997" name="Text Box 15"/>
            <p:cNvSpPr txBox="1">
              <a:spLocks noChangeArrowheads="1"/>
            </p:cNvSpPr>
            <p:nvPr/>
          </p:nvSpPr>
          <p:spPr bwMode="auto">
            <a:xfrm>
              <a:off x="374" y="3033"/>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I/O</a:t>
              </a:r>
              <a:endParaRPr lang="en-US" altLang="zh-CN" sz="2000">
                <a:latin typeface="Times New Roman" panose="02020603050405020304" pitchFamily="18" charset="0"/>
              </a:endParaRPr>
            </a:p>
          </p:txBody>
        </p:sp>
      </p:grpSp>
      <p:sp>
        <p:nvSpPr>
          <p:cNvPr id="344080" name="Text Box 16"/>
          <p:cNvSpPr txBox="1">
            <a:spLocks noChangeArrowheads="1"/>
          </p:cNvSpPr>
          <p:nvPr/>
        </p:nvSpPr>
        <p:spPr bwMode="auto">
          <a:xfrm>
            <a:off x="1279525" y="5781675"/>
            <a:ext cx="7331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C00000"/>
                </a:solidFill>
                <a:latin typeface="Times New Roman" panose="02020603050405020304" pitchFamily="18" charset="0"/>
              </a:rPr>
              <a:t>宏观 </a:t>
            </a:r>
            <a:r>
              <a:rPr lang="zh-CN" altLang="en-US" sz="2800">
                <a:latin typeface="Times New Roman" panose="02020603050405020304" pitchFamily="18" charset="0"/>
              </a:rPr>
              <a:t>上 </a:t>
            </a:r>
            <a:r>
              <a:rPr lang="en-US" altLang="zh-CN" sz="2800">
                <a:latin typeface="Times New Roman" panose="02020603050405020304" pitchFamily="18" charset="0"/>
              </a:rPr>
              <a:t>CPU </a:t>
            </a:r>
            <a:r>
              <a:rPr lang="zh-CN" altLang="en-US" sz="2800">
                <a:latin typeface="Times New Roman" panose="02020603050405020304" pitchFamily="18" charset="0"/>
              </a:rPr>
              <a:t>和 </a:t>
            </a:r>
            <a:r>
              <a:rPr lang="en-US" altLang="zh-CN" sz="2800">
                <a:latin typeface="Times New Roman" panose="02020603050405020304" pitchFamily="18" charset="0"/>
              </a:rPr>
              <a:t>I/O </a:t>
            </a:r>
            <a:r>
              <a:rPr lang="zh-CN" altLang="en-US" sz="2800">
                <a:solidFill>
                  <a:srgbClr val="C00000"/>
                </a:solidFill>
                <a:latin typeface="Times New Roman" panose="02020603050405020304" pitchFamily="18" charset="0"/>
              </a:rPr>
              <a:t>并行 </a:t>
            </a:r>
            <a:r>
              <a:rPr lang="zh-CN" altLang="en-US" sz="2800">
                <a:latin typeface="Times New Roman" panose="02020603050405020304" pitchFamily="18" charset="0"/>
              </a:rPr>
              <a:t>工作</a:t>
            </a:r>
            <a:endParaRPr lang="zh-CN" altLang="en-US" sz="2800">
              <a:latin typeface="Times New Roman" panose="02020603050405020304" pitchFamily="18" charset="0"/>
            </a:endParaRPr>
          </a:p>
          <a:p>
            <a:pPr eaLnBrk="1" hangingPunct="1"/>
            <a:r>
              <a:rPr lang="zh-CN" altLang="en-US" sz="2800">
                <a:solidFill>
                  <a:srgbClr val="C00000"/>
                </a:solidFill>
                <a:latin typeface="Times New Roman" panose="02020603050405020304" pitchFamily="18" charset="0"/>
              </a:rPr>
              <a:t>微观 </a:t>
            </a:r>
            <a:r>
              <a:rPr lang="zh-CN" altLang="en-US" sz="2800">
                <a:latin typeface="Times New Roman" panose="02020603050405020304" pitchFamily="18" charset="0"/>
              </a:rPr>
              <a:t>上 </a:t>
            </a:r>
            <a:r>
              <a:rPr lang="en-US" altLang="zh-CN" sz="2800">
                <a:latin typeface="Times New Roman" panose="02020603050405020304" pitchFamily="18" charset="0"/>
              </a:rPr>
              <a:t>CPU </a:t>
            </a:r>
            <a:r>
              <a:rPr lang="zh-CN" altLang="en-US" sz="2800">
                <a:solidFill>
                  <a:srgbClr val="C00000"/>
                </a:solidFill>
                <a:latin typeface="Times New Roman" panose="02020603050405020304" pitchFamily="18" charset="0"/>
              </a:rPr>
              <a:t>中断服务程序 </a:t>
            </a:r>
            <a:r>
              <a:rPr lang="zh-CN" altLang="en-US" sz="2800">
                <a:latin typeface="Times New Roman" panose="02020603050405020304" pitchFamily="18" charset="0"/>
              </a:rPr>
              <a:t>为 </a:t>
            </a:r>
            <a:r>
              <a:rPr lang="en-US" altLang="zh-CN" sz="2800">
                <a:latin typeface="Times New Roman" panose="02020603050405020304" pitchFamily="18" charset="0"/>
              </a:rPr>
              <a:t>I/O </a:t>
            </a:r>
            <a:r>
              <a:rPr lang="zh-CN" altLang="en-US" sz="2800">
                <a:latin typeface="Times New Roman" panose="02020603050405020304" pitchFamily="18" charset="0"/>
              </a:rPr>
              <a:t>服务</a:t>
            </a:r>
            <a:endParaRPr lang="zh-CN" altLang="en-US" sz="2800">
              <a:latin typeface="Times New Roman" panose="02020603050405020304" pitchFamily="18" charset="0"/>
            </a:endParaRPr>
          </a:p>
        </p:txBody>
      </p:sp>
      <p:grpSp>
        <p:nvGrpSpPr>
          <p:cNvPr id="4" name="Group 17"/>
          <p:cNvGrpSpPr/>
          <p:nvPr/>
        </p:nvGrpSpPr>
        <p:grpSpPr bwMode="auto">
          <a:xfrm>
            <a:off x="365125" y="1295400"/>
            <a:ext cx="8313738" cy="2020888"/>
            <a:chOff x="230" y="816"/>
            <a:chExt cx="5237" cy="1273"/>
          </a:xfrm>
        </p:grpSpPr>
        <p:grpSp>
          <p:nvGrpSpPr>
            <p:cNvPr id="126984" name="Group 18"/>
            <p:cNvGrpSpPr/>
            <p:nvPr/>
          </p:nvGrpSpPr>
          <p:grpSpPr bwMode="auto">
            <a:xfrm>
              <a:off x="230" y="816"/>
              <a:ext cx="5237" cy="1273"/>
              <a:chOff x="230" y="816"/>
              <a:chExt cx="5237" cy="1273"/>
            </a:xfrm>
          </p:grpSpPr>
          <p:grpSp>
            <p:nvGrpSpPr>
              <p:cNvPr id="126987" name="Group 19"/>
              <p:cNvGrpSpPr/>
              <p:nvPr/>
            </p:nvGrpSpPr>
            <p:grpSpPr bwMode="auto">
              <a:xfrm>
                <a:off x="672" y="816"/>
                <a:ext cx="4795" cy="1273"/>
                <a:chOff x="672" y="1296"/>
                <a:chExt cx="4795" cy="1273"/>
              </a:xfrm>
            </p:grpSpPr>
            <p:sp>
              <p:nvSpPr>
                <p:cNvPr id="126989" name="Freeform 20"/>
                <p:cNvSpPr/>
                <p:nvPr/>
              </p:nvSpPr>
              <p:spPr bwMode="auto">
                <a:xfrm>
                  <a:off x="672" y="1586"/>
                  <a:ext cx="4785" cy="531"/>
                </a:xfrm>
                <a:custGeom>
                  <a:avLst/>
                  <a:gdLst>
                    <a:gd name="T0" fmla="*/ 0 w 4785"/>
                    <a:gd name="T1" fmla="*/ 3 h 531"/>
                    <a:gd name="T2" fmla="*/ 981 w 4785"/>
                    <a:gd name="T3" fmla="*/ 3 h 531"/>
                    <a:gd name="T4" fmla="*/ 981 w 4785"/>
                    <a:gd name="T5" fmla="*/ 531 h 531"/>
                    <a:gd name="T6" fmla="*/ 1173 w 4785"/>
                    <a:gd name="T7" fmla="*/ 531 h 531"/>
                    <a:gd name="T8" fmla="*/ 1173 w 4785"/>
                    <a:gd name="T9" fmla="*/ 3 h 531"/>
                    <a:gd name="T10" fmla="*/ 1941 w 4785"/>
                    <a:gd name="T11" fmla="*/ 3 h 531"/>
                    <a:gd name="T12" fmla="*/ 1941 w 4785"/>
                    <a:gd name="T13" fmla="*/ 531 h 531"/>
                    <a:gd name="T14" fmla="*/ 2313 w 4785"/>
                    <a:gd name="T15" fmla="*/ 531 h 531"/>
                    <a:gd name="T16" fmla="*/ 2313 w 4785"/>
                    <a:gd name="T17" fmla="*/ 0 h 531"/>
                    <a:gd name="T18" fmla="*/ 3254 w 4785"/>
                    <a:gd name="T19" fmla="*/ 3 h 531"/>
                    <a:gd name="T20" fmla="*/ 3254 w 4785"/>
                    <a:gd name="T21" fmla="*/ 518 h 531"/>
                    <a:gd name="T22" fmla="*/ 3618 w 4785"/>
                    <a:gd name="T23" fmla="*/ 518 h 531"/>
                    <a:gd name="T24" fmla="*/ 3618 w 4785"/>
                    <a:gd name="T25" fmla="*/ 3 h 531"/>
                    <a:gd name="T26" fmla="*/ 4785 w 4785"/>
                    <a:gd name="T27" fmla="*/ 3 h 5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85"/>
                    <a:gd name="T43" fmla="*/ 0 h 531"/>
                    <a:gd name="T44" fmla="*/ 4785 w 4785"/>
                    <a:gd name="T45" fmla="*/ 531 h 5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85" h="531">
                      <a:moveTo>
                        <a:pt x="0" y="3"/>
                      </a:moveTo>
                      <a:lnTo>
                        <a:pt x="981" y="3"/>
                      </a:lnTo>
                      <a:lnTo>
                        <a:pt x="981" y="531"/>
                      </a:lnTo>
                      <a:lnTo>
                        <a:pt x="1173" y="531"/>
                      </a:lnTo>
                      <a:lnTo>
                        <a:pt x="1173" y="3"/>
                      </a:lnTo>
                      <a:lnTo>
                        <a:pt x="1941" y="3"/>
                      </a:lnTo>
                      <a:lnTo>
                        <a:pt x="1941" y="531"/>
                      </a:lnTo>
                      <a:lnTo>
                        <a:pt x="2313" y="531"/>
                      </a:lnTo>
                      <a:lnTo>
                        <a:pt x="2313" y="0"/>
                      </a:lnTo>
                      <a:lnTo>
                        <a:pt x="3254" y="3"/>
                      </a:lnTo>
                      <a:lnTo>
                        <a:pt x="3254" y="518"/>
                      </a:lnTo>
                      <a:lnTo>
                        <a:pt x="3618" y="518"/>
                      </a:lnTo>
                      <a:lnTo>
                        <a:pt x="3618" y="3"/>
                      </a:lnTo>
                      <a:lnTo>
                        <a:pt x="4785" y="3"/>
                      </a:ln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6990" name="Text Box 21"/>
                <p:cNvSpPr txBox="1">
                  <a:spLocks noChangeArrowheads="1"/>
                </p:cNvSpPr>
                <p:nvPr/>
              </p:nvSpPr>
              <p:spPr bwMode="auto">
                <a:xfrm>
                  <a:off x="1526" y="1296"/>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主程序</a:t>
                  </a:r>
                  <a:endParaRPr lang="zh-CN" altLang="en-US" sz="2000">
                    <a:latin typeface="Times New Roman" panose="02020603050405020304" pitchFamily="18" charset="0"/>
                  </a:endParaRPr>
                </a:p>
              </p:txBody>
            </p:sp>
            <p:sp>
              <p:nvSpPr>
                <p:cNvPr id="126991" name="Text Box 22"/>
                <p:cNvSpPr txBox="1">
                  <a:spLocks noChangeArrowheads="1"/>
                </p:cNvSpPr>
                <p:nvPr/>
              </p:nvSpPr>
              <p:spPr bwMode="auto">
                <a:xfrm>
                  <a:off x="2837" y="1344"/>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p:txBody>
            </p:sp>
            <p:sp>
              <p:nvSpPr>
                <p:cNvPr id="126992" name="Text Box 23"/>
                <p:cNvSpPr txBox="1">
                  <a:spLocks noChangeArrowheads="1"/>
                </p:cNvSpPr>
                <p:nvPr/>
              </p:nvSpPr>
              <p:spPr bwMode="auto">
                <a:xfrm>
                  <a:off x="1574" y="211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启动外设</a:t>
                  </a:r>
                  <a:endParaRPr lang="zh-CN" altLang="en-US" sz="2000">
                    <a:latin typeface="Times New Roman" panose="02020603050405020304" pitchFamily="18" charset="0"/>
                  </a:endParaRPr>
                </a:p>
              </p:txBody>
            </p:sp>
            <p:sp>
              <p:nvSpPr>
                <p:cNvPr id="126993" name="Text Box 24"/>
                <p:cNvSpPr txBox="1">
                  <a:spLocks noChangeArrowheads="1"/>
                </p:cNvSpPr>
                <p:nvPr/>
              </p:nvSpPr>
              <p:spPr bwMode="auto">
                <a:xfrm>
                  <a:off x="2374" y="2123"/>
                  <a:ext cx="109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zh-CN" altLang="en-US" sz="2000">
                      <a:solidFill>
                        <a:srgbClr val="C00000"/>
                      </a:solidFill>
                      <a:latin typeface="Times New Roman" panose="02020603050405020304" pitchFamily="18" charset="0"/>
                    </a:rPr>
                    <a:t>服务程序</a:t>
                  </a:r>
                  <a:endParaRPr lang="zh-CN" altLang="en-US" sz="2000">
                    <a:solidFill>
                      <a:srgbClr val="C00000"/>
                    </a:solidFill>
                    <a:latin typeface="Times New Roman" panose="02020603050405020304" pitchFamily="18" charset="0"/>
                  </a:endParaRPr>
                </a:p>
                <a:p>
                  <a:pPr eaLnBrk="1" hangingPunct="1"/>
                  <a:r>
                    <a:rPr lang="zh-CN" altLang="en-US" sz="2000">
                      <a:latin typeface="Times New Roman" panose="02020603050405020304" pitchFamily="18" charset="0"/>
                    </a:rPr>
                    <a:t>（传送数据）</a:t>
                  </a:r>
                  <a:endParaRPr lang="zh-CN" altLang="en-US" sz="2000">
                    <a:latin typeface="Times New Roman" panose="02020603050405020304" pitchFamily="18" charset="0"/>
                  </a:endParaRPr>
                </a:p>
              </p:txBody>
            </p:sp>
            <p:sp>
              <p:nvSpPr>
                <p:cNvPr id="126994" name="Text Box 25"/>
                <p:cNvSpPr txBox="1">
                  <a:spLocks noChangeArrowheads="1"/>
                </p:cNvSpPr>
                <p:nvPr/>
              </p:nvSpPr>
              <p:spPr bwMode="auto">
                <a:xfrm>
                  <a:off x="3670" y="2114"/>
                  <a:ext cx="109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zh-CN" altLang="en-US" sz="2000">
                      <a:solidFill>
                        <a:srgbClr val="C00000"/>
                      </a:solidFill>
                      <a:latin typeface="Times New Roman" panose="02020603050405020304" pitchFamily="18" charset="0"/>
                    </a:rPr>
                    <a:t>服务程序</a:t>
                  </a:r>
                  <a:endParaRPr lang="zh-CN" altLang="en-US" sz="2000">
                    <a:solidFill>
                      <a:srgbClr val="C00000"/>
                    </a:solidFill>
                    <a:latin typeface="Times New Roman" panose="02020603050405020304" pitchFamily="18" charset="0"/>
                  </a:endParaRPr>
                </a:p>
                <a:p>
                  <a:pPr eaLnBrk="1" hangingPunct="1"/>
                  <a:r>
                    <a:rPr lang="zh-CN" altLang="en-US" sz="2000">
                      <a:latin typeface="Times New Roman" panose="02020603050405020304" pitchFamily="18" charset="0"/>
                    </a:rPr>
                    <a:t>（传送数据）</a:t>
                  </a:r>
                  <a:endParaRPr lang="zh-CN" altLang="en-US" sz="2000">
                    <a:latin typeface="Times New Roman" panose="02020603050405020304" pitchFamily="18" charset="0"/>
                  </a:endParaRPr>
                </a:p>
              </p:txBody>
            </p:sp>
            <p:sp>
              <p:nvSpPr>
                <p:cNvPr id="126995" name="Text Box 26"/>
                <p:cNvSpPr txBox="1">
                  <a:spLocks noChangeArrowheads="1"/>
                </p:cNvSpPr>
                <p:nvPr/>
              </p:nvSpPr>
              <p:spPr bwMode="auto">
                <a:xfrm>
                  <a:off x="4224" y="1336"/>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p:txBody>
            </p:sp>
          </p:grpSp>
          <p:sp>
            <p:nvSpPr>
              <p:cNvPr id="126988" name="Text Box 27"/>
              <p:cNvSpPr txBox="1">
                <a:spLocks noChangeArrowheads="1"/>
              </p:cNvSpPr>
              <p:nvPr/>
            </p:nvSpPr>
            <p:spPr bwMode="auto">
              <a:xfrm>
                <a:off x="230" y="1017"/>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grpSp>
        <p:sp>
          <p:nvSpPr>
            <p:cNvPr id="126985" name="Freeform 28"/>
            <p:cNvSpPr/>
            <p:nvPr/>
          </p:nvSpPr>
          <p:spPr bwMode="auto">
            <a:xfrm>
              <a:off x="2603" y="1635"/>
              <a:ext cx="391" cy="2"/>
            </a:xfrm>
            <a:custGeom>
              <a:avLst/>
              <a:gdLst>
                <a:gd name="T0" fmla="*/ 0 w 391"/>
                <a:gd name="T1" fmla="*/ 2 h 2"/>
                <a:gd name="T2" fmla="*/ 391 w 391"/>
                <a:gd name="T3" fmla="*/ 0 h 2"/>
                <a:gd name="T4" fmla="*/ 0 60000 65536"/>
                <a:gd name="T5" fmla="*/ 0 60000 65536"/>
                <a:gd name="T6" fmla="*/ 0 w 391"/>
                <a:gd name="T7" fmla="*/ 0 h 2"/>
                <a:gd name="T8" fmla="*/ 391 w 391"/>
                <a:gd name="T9" fmla="*/ 2 h 2"/>
              </a:gdLst>
              <a:ahLst/>
              <a:cxnLst>
                <a:cxn ang="T4">
                  <a:pos x="T0" y="T1"/>
                </a:cxn>
                <a:cxn ang="T5">
                  <a:pos x="T2" y="T3"/>
                </a:cxn>
              </a:cxnLst>
              <a:rect l="T6" t="T7" r="T8" b="T9"/>
              <a:pathLst>
                <a:path w="391" h="2">
                  <a:moveTo>
                    <a:pt x="0" y="2"/>
                  </a:moveTo>
                  <a:lnTo>
                    <a:pt x="391" y="0"/>
                  </a:lnTo>
                </a:path>
              </a:pathLst>
            </a:custGeom>
            <a:noFill/>
            <a:ln w="38100"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126986" name="Freeform 29"/>
            <p:cNvSpPr/>
            <p:nvPr/>
          </p:nvSpPr>
          <p:spPr bwMode="auto">
            <a:xfrm>
              <a:off x="3914" y="1625"/>
              <a:ext cx="385" cy="1"/>
            </a:xfrm>
            <a:custGeom>
              <a:avLst/>
              <a:gdLst>
                <a:gd name="T0" fmla="*/ 0 w 385"/>
                <a:gd name="T1" fmla="*/ 0 h 1"/>
                <a:gd name="T2" fmla="*/ 385 w 385"/>
                <a:gd name="T3" fmla="*/ 0 h 1"/>
                <a:gd name="T4" fmla="*/ 0 60000 65536"/>
                <a:gd name="T5" fmla="*/ 0 60000 65536"/>
                <a:gd name="T6" fmla="*/ 0 w 385"/>
                <a:gd name="T7" fmla="*/ 0 h 1"/>
                <a:gd name="T8" fmla="*/ 385 w 385"/>
                <a:gd name="T9" fmla="*/ 1 h 1"/>
              </a:gdLst>
              <a:ahLst/>
              <a:cxnLst>
                <a:cxn ang="T4">
                  <a:pos x="T0" y="T1"/>
                </a:cxn>
                <a:cxn ang="T5">
                  <a:pos x="T2" y="T3"/>
                </a:cxn>
              </a:cxnLst>
              <a:rect l="T6" t="T7" r="T8" b="T9"/>
              <a:pathLst>
                <a:path w="385" h="1">
                  <a:moveTo>
                    <a:pt x="0" y="0"/>
                  </a:moveTo>
                  <a:lnTo>
                    <a:pt x="385" y="0"/>
                  </a:lnTo>
                </a:path>
              </a:pathLst>
            </a:custGeom>
            <a:noFill/>
            <a:ln w="38100" cap="flat" cmpd="sng">
              <a:solidFill>
                <a:srgbClr val="C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126983" name="矩形 46"/>
          <p:cNvSpPr>
            <a:spLocks noChangeArrowheads="1"/>
          </p:cNvSpPr>
          <p:nvPr/>
        </p:nvSpPr>
        <p:spPr bwMode="auto">
          <a:xfrm>
            <a:off x="7956550" y="18891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5.5.5</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4080"/>
                                        </p:tgtEl>
                                        <p:attrNameLst>
                                          <p:attrName>style.visibility</p:attrName>
                                        </p:attrNameLst>
                                      </p:cBhvr>
                                      <p:to>
                                        <p:strVal val="visible"/>
                                      </p:to>
                                    </p:set>
                                    <p:animEffect transition="in" filter="blinds(horizontal)">
                                      <p:cBhvr>
                                        <p:cTn id="17" dur="500"/>
                                        <p:tgtEl>
                                          <p:spTgt spid="344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0"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258888" y="476250"/>
            <a:ext cx="7696200" cy="762000"/>
          </a:xfrm>
        </p:spPr>
        <p:txBody>
          <a:bodyPr/>
          <a:lstStyle/>
          <a:p>
            <a:pPr eaLnBrk="1" hangingPunct="1"/>
            <a:r>
              <a:rPr lang="en-US" altLang="zh-CN"/>
              <a:t>5.6 DMA</a:t>
            </a:r>
            <a:r>
              <a:rPr lang="zh-CN" altLang="en-US"/>
              <a:t>方式</a:t>
            </a:r>
            <a:endParaRPr lang="zh-CN" altLang="en-US"/>
          </a:p>
        </p:txBody>
      </p:sp>
      <p:sp>
        <p:nvSpPr>
          <p:cNvPr id="128003" name="Rectangle 3"/>
          <p:cNvSpPr>
            <a:spLocks noGrp="1" noChangeArrowheads="1"/>
          </p:cNvSpPr>
          <p:nvPr>
            <p:ph type="body" idx="1"/>
          </p:nvPr>
        </p:nvSpPr>
        <p:spPr>
          <a:xfrm>
            <a:off x="2286000" y="2514600"/>
            <a:ext cx="5334000" cy="2133600"/>
          </a:xfrm>
        </p:spPr>
        <p:txBody>
          <a:bodyPr/>
          <a:lstStyle/>
          <a:p>
            <a:pPr eaLnBrk="1" hangingPunct="1"/>
            <a:r>
              <a:rPr kumimoji="1" lang="en-US" altLang="zh-CN">
                <a:hlinkClick r:id="rId1" action="ppaction://hlinksldjump"/>
              </a:rPr>
              <a:t>5.6.1  DMA</a:t>
            </a:r>
            <a:r>
              <a:rPr kumimoji="1" lang="zh-CN" altLang="en-US">
                <a:hlinkClick r:id="rId1" action="ppaction://hlinksldjump"/>
              </a:rPr>
              <a:t>方式的特点</a:t>
            </a:r>
            <a:endParaRPr kumimoji="1" lang="zh-CN" altLang="en-US"/>
          </a:p>
          <a:p>
            <a:pPr eaLnBrk="1" hangingPunct="1"/>
            <a:r>
              <a:rPr kumimoji="1" lang="en-US" altLang="zh-CN">
                <a:hlinkClick r:id="rId2" action="ppaction://hlinksldjump"/>
              </a:rPr>
              <a:t>5.6.2  DMA</a:t>
            </a:r>
            <a:r>
              <a:rPr kumimoji="1" lang="zh-CN" altLang="en-US">
                <a:hlinkClick r:id="rId2" action="ppaction://hlinksldjump"/>
              </a:rPr>
              <a:t>接口的功能和组成</a:t>
            </a:r>
            <a:endParaRPr kumimoji="1" lang="zh-CN" altLang="en-US"/>
          </a:p>
          <a:p>
            <a:pPr eaLnBrk="1" hangingPunct="1"/>
            <a:r>
              <a:rPr kumimoji="1" lang="en-US" altLang="zh-CN">
                <a:hlinkClick r:id="rId3" action="ppaction://hlinksldjump"/>
              </a:rPr>
              <a:t>5.6.3  DMA</a:t>
            </a:r>
            <a:r>
              <a:rPr kumimoji="1" lang="zh-CN" altLang="en-US">
                <a:hlinkClick r:id="rId3" action="ppaction://hlinksldjump"/>
              </a:rPr>
              <a:t>的工作过程</a:t>
            </a:r>
            <a:endParaRPr kumimoji="1" lang="zh-CN" altLang="en-US"/>
          </a:p>
          <a:p>
            <a:pPr eaLnBrk="1" hangingPunct="1"/>
            <a:r>
              <a:rPr kumimoji="1" lang="en-US" altLang="zh-CN">
                <a:hlinkClick r:id="rId4" action="ppaction://hlinksldjump"/>
              </a:rPr>
              <a:t>5.6.4  DMA</a:t>
            </a:r>
            <a:r>
              <a:rPr kumimoji="1" lang="zh-CN" altLang="en-US">
                <a:hlinkClick r:id="rId4" action="ppaction://hlinksldjump"/>
              </a:rPr>
              <a:t>接口的类型</a:t>
            </a:r>
            <a:endParaRPr kumimoji="1"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123950" y="434975"/>
            <a:ext cx="7696200" cy="762000"/>
          </a:xfrm>
        </p:spPr>
        <p:txBody>
          <a:bodyPr/>
          <a:lstStyle/>
          <a:p>
            <a:pPr eaLnBrk="1" hangingPunct="1"/>
            <a:r>
              <a:rPr kumimoji="1" lang="en-US" altLang="zh-CN"/>
              <a:t>5.6.1  DMA</a:t>
            </a:r>
            <a:r>
              <a:rPr kumimoji="1" lang="zh-CN" altLang="en-US"/>
              <a:t>方式的特点</a:t>
            </a:r>
            <a:endParaRPr lang="zh-CN" altLang="en-US"/>
          </a:p>
        </p:txBody>
      </p:sp>
      <p:sp>
        <p:nvSpPr>
          <p:cNvPr id="10" name="Text Box 4"/>
          <p:cNvSpPr txBox="1">
            <a:spLocks noChangeArrowheads="1"/>
          </p:cNvSpPr>
          <p:nvPr/>
        </p:nvSpPr>
        <p:spPr bwMode="auto">
          <a:xfrm>
            <a:off x="755650" y="1557338"/>
            <a:ext cx="7488238" cy="522287"/>
          </a:xfrm>
          <a:prstGeom prst="rect">
            <a:avLst/>
          </a:prstGeom>
          <a:solidFill>
            <a:schemeClr val="bg1"/>
          </a:solidFill>
          <a:ln w="9525">
            <a:solidFill>
              <a:srgbClr val="2709BB"/>
            </a:solidFill>
            <a:miter lim="800000"/>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800">
                <a:solidFill>
                  <a:srgbClr val="2709BB"/>
                </a:solidFill>
                <a:latin typeface="微软雅黑 Light" panose="020B0502040204020203" pitchFamily="34" charset="-122"/>
                <a:ea typeface="微软雅黑 Light" panose="020B0502040204020203" pitchFamily="34" charset="-122"/>
              </a:rPr>
              <a:t>下面是</a:t>
            </a:r>
            <a:r>
              <a:rPr lang="en-US" altLang="zh-CN" sz="2800">
                <a:solidFill>
                  <a:srgbClr val="2709BB"/>
                </a:solidFill>
                <a:latin typeface="微软雅黑 Light" panose="020B0502040204020203" pitchFamily="34" charset="-122"/>
                <a:ea typeface="微软雅黑 Light" panose="020B0502040204020203" pitchFamily="34" charset="-122"/>
              </a:rPr>
              <a:t>DMA </a:t>
            </a:r>
            <a:r>
              <a:rPr lang="zh-CN" altLang="en-US" sz="2800">
                <a:solidFill>
                  <a:srgbClr val="2709BB"/>
                </a:solidFill>
                <a:latin typeface="微软雅黑 Light" panose="020B0502040204020203" pitchFamily="34" charset="-122"/>
                <a:ea typeface="微软雅黑 Light" panose="020B0502040204020203" pitchFamily="34" charset="-122"/>
              </a:rPr>
              <a:t>和程序中断两种方式的数据通路</a:t>
            </a:r>
            <a:endParaRPr lang="zh-CN" altLang="en-US" sz="2800">
              <a:solidFill>
                <a:srgbClr val="2709BB"/>
              </a:solidFill>
              <a:latin typeface="微软雅黑 Light" panose="020B0502040204020203" pitchFamily="34" charset="-122"/>
              <a:ea typeface="微软雅黑 Light" panose="020B0502040204020203" pitchFamily="34" charset="-122"/>
            </a:endParaRPr>
          </a:p>
        </p:txBody>
      </p:sp>
      <p:grpSp>
        <p:nvGrpSpPr>
          <p:cNvPr id="2" name="Group 50"/>
          <p:cNvGrpSpPr/>
          <p:nvPr/>
        </p:nvGrpSpPr>
        <p:grpSpPr bwMode="auto">
          <a:xfrm>
            <a:off x="1287463" y="2252663"/>
            <a:ext cx="6324600" cy="3805237"/>
            <a:chOff x="912" y="1680"/>
            <a:chExt cx="3984" cy="2397"/>
          </a:xfrm>
        </p:grpSpPr>
        <p:grpSp>
          <p:nvGrpSpPr>
            <p:cNvPr id="129030" name="Group 49"/>
            <p:cNvGrpSpPr/>
            <p:nvPr/>
          </p:nvGrpSpPr>
          <p:grpSpPr bwMode="auto">
            <a:xfrm>
              <a:off x="1728" y="2592"/>
              <a:ext cx="816" cy="770"/>
              <a:chOff x="1728" y="2592"/>
              <a:chExt cx="816" cy="770"/>
            </a:xfrm>
          </p:grpSpPr>
          <p:sp>
            <p:nvSpPr>
              <p:cNvPr id="129064" name="Rectangle 7"/>
              <p:cNvSpPr>
                <a:spLocks noChangeArrowheads="1"/>
              </p:cNvSpPr>
              <p:nvPr/>
            </p:nvSpPr>
            <p:spPr bwMode="auto">
              <a:xfrm>
                <a:off x="1728" y="2594"/>
                <a:ext cx="816" cy="76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65" name="Text Box 8"/>
              <p:cNvSpPr txBox="1">
                <a:spLocks noChangeArrowheads="1"/>
              </p:cNvSpPr>
              <p:nvPr/>
            </p:nvSpPr>
            <p:spPr bwMode="auto">
              <a:xfrm>
                <a:off x="1728" y="259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grpSp>
        <p:grpSp>
          <p:nvGrpSpPr>
            <p:cNvPr id="129031" name="Group 48"/>
            <p:cNvGrpSpPr/>
            <p:nvPr/>
          </p:nvGrpSpPr>
          <p:grpSpPr bwMode="auto">
            <a:xfrm>
              <a:off x="912" y="1680"/>
              <a:ext cx="3984" cy="2397"/>
              <a:chOff x="912" y="1680"/>
              <a:chExt cx="3984" cy="2397"/>
            </a:xfrm>
          </p:grpSpPr>
          <p:sp>
            <p:nvSpPr>
              <p:cNvPr id="129032" name="Text Box 10"/>
              <p:cNvSpPr txBox="1">
                <a:spLocks noChangeArrowheads="1"/>
              </p:cNvSpPr>
              <p:nvPr/>
            </p:nvSpPr>
            <p:spPr bwMode="auto">
              <a:xfrm>
                <a:off x="1046" y="2640"/>
                <a:ext cx="27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a:t>
                </a:r>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存</a:t>
                </a:r>
                <a:endParaRPr lang="zh-CN" altLang="en-US" sz="2000">
                  <a:latin typeface="Times New Roman" panose="02020603050405020304" pitchFamily="18" charset="0"/>
                </a:endParaRPr>
              </a:p>
            </p:txBody>
          </p:sp>
          <p:sp>
            <p:nvSpPr>
              <p:cNvPr id="129033" name="Rectangle 11"/>
              <p:cNvSpPr>
                <a:spLocks noChangeArrowheads="1"/>
              </p:cNvSpPr>
              <p:nvPr/>
            </p:nvSpPr>
            <p:spPr bwMode="auto">
              <a:xfrm>
                <a:off x="912" y="2546"/>
                <a:ext cx="528" cy="864"/>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4" name="Text Box 12"/>
              <p:cNvSpPr txBox="1">
                <a:spLocks noChangeArrowheads="1"/>
              </p:cNvSpPr>
              <p:nvPr/>
            </p:nvSpPr>
            <p:spPr bwMode="auto">
              <a:xfrm>
                <a:off x="1984" y="2879"/>
                <a:ext cx="464"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600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ACC</a:t>
                </a:r>
                <a:endParaRPr lang="en-US" altLang="zh-CN" sz="2000">
                  <a:latin typeface="Times New Roman" panose="02020603050405020304" pitchFamily="18" charset="0"/>
                </a:endParaRPr>
              </a:p>
            </p:txBody>
          </p:sp>
          <p:sp>
            <p:nvSpPr>
              <p:cNvPr id="129035" name="Rectangle 13"/>
              <p:cNvSpPr>
                <a:spLocks noChangeArrowheads="1"/>
              </p:cNvSpPr>
              <p:nvPr/>
            </p:nvSpPr>
            <p:spPr bwMode="auto">
              <a:xfrm>
                <a:off x="1968" y="2882"/>
                <a:ext cx="480" cy="2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6" name="Text Box 14"/>
              <p:cNvSpPr txBox="1">
                <a:spLocks noChangeArrowheads="1"/>
              </p:cNvSpPr>
              <p:nvPr/>
            </p:nvSpPr>
            <p:spPr bwMode="auto">
              <a:xfrm>
                <a:off x="3120" y="2493"/>
                <a:ext cx="8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中断接口</a:t>
                </a:r>
                <a:endParaRPr lang="zh-CN" altLang="en-US" sz="2000">
                  <a:latin typeface="Times New Roman" panose="02020603050405020304" pitchFamily="18" charset="0"/>
                </a:endParaRPr>
              </a:p>
            </p:txBody>
          </p:sp>
          <p:sp>
            <p:nvSpPr>
              <p:cNvPr id="129037" name="Rectangle 15"/>
              <p:cNvSpPr>
                <a:spLocks noChangeArrowheads="1"/>
              </p:cNvSpPr>
              <p:nvPr/>
            </p:nvSpPr>
            <p:spPr bwMode="auto">
              <a:xfrm>
                <a:off x="3120" y="2498"/>
                <a:ext cx="864" cy="2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38" name="Text Box 16"/>
              <p:cNvSpPr txBox="1">
                <a:spLocks noChangeArrowheads="1"/>
              </p:cNvSpPr>
              <p:nvPr/>
            </p:nvSpPr>
            <p:spPr bwMode="auto">
              <a:xfrm>
                <a:off x="3139" y="3155"/>
                <a:ext cx="8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 </a:t>
                </a:r>
                <a:r>
                  <a:rPr lang="zh-CN" altLang="en-US" sz="2000">
                    <a:latin typeface="Times New Roman" panose="02020603050405020304" pitchFamily="18" charset="0"/>
                  </a:rPr>
                  <a:t>接口</a:t>
                </a:r>
                <a:endParaRPr lang="zh-CN" altLang="en-US" sz="2000">
                  <a:latin typeface="Times New Roman" panose="02020603050405020304" pitchFamily="18" charset="0"/>
                </a:endParaRPr>
              </a:p>
            </p:txBody>
          </p:sp>
          <p:sp>
            <p:nvSpPr>
              <p:cNvPr id="129039" name="Rectangle 17"/>
              <p:cNvSpPr>
                <a:spLocks noChangeArrowheads="1"/>
              </p:cNvSpPr>
              <p:nvPr/>
            </p:nvSpPr>
            <p:spPr bwMode="auto">
              <a:xfrm>
                <a:off x="3120" y="3162"/>
                <a:ext cx="864" cy="2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0" name="Text Box 18"/>
              <p:cNvSpPr txBox="1">
                <a:spLocks noChangeArrowheads="1"/>
              </p:cNvSpPr>
              <p:nvPr/>
            </p:nvSpPr>
            <p:spPr bwMode="auto">
              <a:xfrm>
                <a:off x="4502" y="2632"/>
                <a:ext cx="34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I/O</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 设</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备</a:t>
                </a:r>
                <a:endParaRPr lang="zh-CN" altLang="en-US" sz="2000">
                  <a:latin typeface="Times New Roman" panose="02020603050405020304" pitchFamily="18" charset="0"/>
                </a:endParaRPr>
              </a:p>
            </p:txBody>
          </p:sp>
          <p:sp>
            <p:nvSpPr>
              <p:cNvPr id="129041" name="Rectangle 19"/>
              <p:cNvSpPr>
                <a:spLocks noChangeArrowheads="1"/>
              </p:cNvSpPr>
              <p:nvPr/>
            </p:nvSpPr>
            <p:spPr bwMode="auto">
              <a:xfrm>
                <a:off x="4416" y="2450"/>
                <a:ext cx="480" cy="96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2" name="Rectangle 20"/>
              <p:cNvSpPr>
                <a:spLocks noChangeArrowheads="1"/>
              </p:cNvSpPr>
              <p:nvPr/>
            </p:nvSpPr>
            <p:spPr bwMode="auto">
              <a:xfrm>
                <a:off x="2160" y="3122"/>
                <a:ext cx="96" cy="33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3" name="Rectangle 21"/>
              <p:cNvSpPr>
                <a:spLocks noChangeArrowheads="1"/>
              </p:cNvSpPr>
              <p:nvPr/>
            </p:nvSpPr>
            <p:spPr bwMode="auto">
              <a:xfrm>
                <a:off x="2160" y="3410"/>
                <a:ext cx="576" cy="9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4" name="Rectangle 22"/>
              <p:cNvSpPr>
                <a:spLocks noChangeArrowheads="1"/>
              </p:cNvSpPr>
              <p:nvPr/>
            </p:nvSpPr>
            <p:spPr bwMode="auto">
              <a:xfrm>
                <a:off x="2688" y="2978"/>
                <a:ext cx="96" cy="528"/>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5" name="Rectangle 23"/>
              <p:cNvSpPr>
                <a:spLocks noChangeArrowheads="1"/>
              </p:cNvSpPr>
              <p:nvPr/>
            </p:nvSpPr>
            <p:spPr bwMode="auto">
              <a:xfrm>
                <a:off x="2688" y="2930"/>
                <a:ext cx="864" cy="9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6" name="AutoShape 24"/>
              <p:cNvSpPr>
                <a:spLocks noChangeArrowheads="1"/>
              </p:cNvSpPr>
              <p:nvPr/>
            </p:nvSpPr>
            <p:spPr bwMode="auto">
              <a:xfrm>
                <a:off x="3456" y="2738"/>
                <a:ext cx="168" cy="288"/>
              </a:xfrm>
              <a:prstGeom prst="upArrow">
                <a:avLst>
                  <a:gd name="adj1" fmla="val 50000"/>
                  <a:gd name="adj2" fmla="val 42857"/>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7" name="Rectangle 25"/>
              <p:cNvSpPr>
                <a:spLocks noChangeArrowheads="1"/>
              </p:cNvSpPr>
              <p:nvPr/>
            </p:nvSpPr>
            <p:spPr bwMode="auto">
              <a:xfrm>
                <a:off x="3504" y="2162"/>
                <a:ext cx="96" cy="33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8" name="Rectangle 26"/>
              <p:cNvSpPr>
                <a:spLocks noChangeArrowheads="1"/>
              </p:cNvSpPr>
              <p:nvPr/>
            </p:nvSpPr>
            <p:spPr bwMode="auto">
              <a:xfrm>
                <a:off x="2160" y="2114"/>
                <a:ext cx="1440" cy="9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49" name="AutoShape 27"/>
              <p:cNvSpPr>
                <a:spLocks noChangeArrowheads="1"/>
              </p:cNvSpPr>
              <p:nvPr/>
            </p:nvSpPr>
            <p:spPr bwMode="auto">
              <a:xfrm>
                <a:off x="2112" y="2114"/>
                <a:ext cx="170" cy="768"/>
              </a:xfrm>
              <a:prstGeom prst="downArrow">
                <a:avLst>
                  <a:gd name="adj1" fmla="val 50000"/>
                  <a:gd name="adj2" fmla="val 80586"/>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0" name="AutoShape 28"/>
              <p:cNvSpPr>
                <a:spLocks noChangeArrowheads="1"/>
              </p:cNvSpPr>
              <p:nvPr/>
            </p:nvSpPr>
            <p:spPr bwMode="auto">
              <a:xfrm>
                <a:off x="1440" y="2930"/>
                <a:ext cx="528" cy="144"/>
              </a:xfrm>
              <a:prstGeom prst="leftRightArrow">
                <a:avLst>
                  <a:gd name="adj1" fmla="val 50000"/>
                  <a:gd name="adj2" fmla="val 73333"/>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1" name="AutoShape 29"/>
              <p:cNvSpPr>
                <a:spLocks noChangeArrowheads="1"/>
              </p:cNvSpPr>
              <p:nvPr/>
            </p:nvSpPr>
            <p:spPr bwMode="auto">
              <a:xfrm>
                <a:off x="3984" y="2546"/>
                <a:ext cx="432" cy="144"/>
              </a:xfrm>
              <a:prstGeom prst="leftRightArrow">
                <a:avLst>
                  <a:gd name="adj1" fmla="val 50000"/>
                  <a:gd name="adj2" fmla="val 6000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2" name="AutoShape 30"/>
              <p:cNvSpPr>
                <a:spLocks noChangeArrowheads="1"/>
              </p:cNvSpPr>
              <p:nvPr/>
            </p:nvSpPr>
            <p:spPr bwMode="auto">
              <a:xfrm>
                <a:off x="3984" y="3218"/>
                <a:ext cx="432" cy="144"/>
              </a:xfrm>
              <a:prstGeom prst="leftRightArrow">
                <a:avLst>
                  <a:gd name="adj1" fmla="val 50000"/>
                  <a:gd name="adj2" fmla="val 60000"/>
                </a:avLst>
              </a:prstGeom>
              <a:solidFill>
                <a:srgbClr val="0000FF"/>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3" name="AutoShape 31"/>
              <p:cNvSpPr>
                <a:spLocks noChangeArrowheads="1"/>
              </p:cNvSpPr>
              <p:nvPr/>
            </p:nvSpPr>
            <p:spPr bwMode="auto">
              <a:xfrm>
                <a:off x="1056" y="3410"/>
                <a:ext cx="192" cy="432"/>
              </a:xfrm>
              <a:prstGeom prst="upArrow">
                <a:avLst>
                  <a:gd name="adj1" fmla="val 50000"/>
                  <a:gd name="adj2" fmla="val 56250"/>
                </a:avLst>
              </a:prstGeom>
              <a:solidFill>
                <a:srgbClr val="0000FF"/>
              </a:solidFill>
              <a:ln w="9525">
                <a:solidFill>
                  <a:srgbClr val="C28F3E"/>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4" name="Rectangle 32"/>
              <p:cNvSpPr>
                <a:spLocks noChangeArrowheads="1"/>
              </p:cNvSpPr>
              <p:nvPr/>
            </p:nvSpPr>
            <p:spPr bwMode="auto">
              <a:xfrm>
                <a:off x="1104" y="3751"/>
                <a:ext cx="2400" cy="96"/>
              </a:xfrm>
              <a:prstGeom prst="rect">
                <a:avLst/>
              </a:prstGeom>
              <a:solidFill>
                <a:srgbClr val="0000FF"/>
              </a:solidFill>
              <a:ln w="9525">
                <a:solidFill>
                  <a:srgbClr val="C28F3E"/>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9055" name="AutoShape 33"/>
              <p:cNvSpPr>
                <a:spLocks noChangeArrowheads="1"/>
              </p:cNvSpPr>
              <p:nvPr/>
            </p:nvSpPr>
            <p:spPr bwMode="auto">
              <a:xfrm>
                <a:off x="3456" y="3410"/>
                <a:ext cx="170" cy="432"/>
              </a:xfrm>
              <a:prstGeom prst="upArrow">
                <a:avLst>
                  <a:gd name="adj1" fmla="val 50000"/>
                  <a:gd name="adj2" fmla="val 63529"/>
                </a:avLst>
              </a:prstGeom>
              <a:solidFill>
                <a:srgbClr val="0000FF"/>
              </a:solidFill>
              <a:ln w="9525">
                <a:solidFill>
                  <a:srgbClr val="C28F3E"/>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9056" name="Text Box 34"/>
              <p:cNvSpPr txBox="1">
                <a:spLocks noChangeArrowheads="1"/>
              </p:cNvSpPr>
              <p:nvPr/>
            </p:nvSpPr>
            <p:spPr bwMode="auto">
              <a:xfrm>
                <a:off x="998" y="1680"/>
                <a:ext cx="1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中断方式数据传送通路</a:t>
                </a:r>
                <a:endParaRPr lang="zh-CN" altLang="en-US" sz="2000">
                  <a:latin typeface="Times New Roman" panose="02020603050405020304" pitchFamily="18" charset="0"/>
                </a:endParaRPr>
              </a:p>
            </p:txBody>
          </p:sp>
          <p:sp>
            <p:nvSpPr>
              <p:cNvPr id="129057" name="Line 35"/>
              <p:cNvSpPr>
                <a:spLocks noChangeShapeType="1"/>
              </p:cNvSpPr>
              <p:nvPr/>
            </p:nvSpPr>
            <p:spPr bwMode="auto">
              <a:xfrm>
                <a:off x="1053" y="1922"/>
                <a:ext cx="1587" cy="0"/>
              </a:xfrm>
              <a:prstGeom prst="line">
                <a:avLst/>
              </a:prstGeom>
              <a:noFill/>
              <a:ln w="28575">
                <a:solidFill>
                  <a:srgbClr val="28AC04"/>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29058" name="Line 36"/>
              <p:cNvSpPr>
                <a:spLocks noChangeShapeType="1"/>
              </p:cNvSpPr>
              <p:nvPr/>
            </p:nvSpPr>
            <p:spPr bwMode="auto">
              <a:xfrm>
                <a:off x="1632" y="1922"/>
                <a:ext cx="0" cy="1056"/>
              </a:xfrm>
              <a:prstGeom prst="line">
                <a:avLst/>
              </a:prstGeom>
              <a:noFill/>
              <a:ln w="28575">
                <a:solidFill>
                  <a:srgbClr val="28AC04"/>
                </a:solidFill>
                <a:round/>
                <a:tailEnd type="oval"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9059" name="Line 37"/>
              <p:cNvSpPr>
                <a:spLocks noChangeShapeType="1"/>
              </p:cNvSpPr>
              <p:nvPr/>
            </p:nvSpPr>
            <p:spPr bwMode="auto">
              <a:xfrm>
                <a:off x="1776" y="1922"/>
                <a:ext cx="432" cy="430"/>
              </a:xfrm>
              <a:prstGeom prst="line">
                <a:avLst/>
              </a:prstGeom>
              <a:noFill/>
              <a:ln w="28575">
                <a:solidFill>
                  <a:srgbClr val="28AC04"/>
                </a:solidFill>
                <a:round/>
                <a:tailEnd type="oval"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9060" name="Freeform 38"/>
              <p:cNvSpPr/>
              <p:nvPr/>
            </p:nvSpPr>
            <p:spPr bwMode="auto">
              <a:xfrm>
                <a:off x="2640" y="1920"/>
                <a:ext cx="384" cy="1058"/>
              </a:xfrm>
              <a:custGeom>
                <a:avLst/>
                <a:gdLst>
                  <a:gd name="T0" fmla="*/ 0 w 383"/>
                  <a:gd name="T1" fmla="*/ 0 h 1042"/>
                  <a:gd name="T2" fmla="*/ 387 w 383"/>
                  <a:gd name="T3" fmla="*/ 1107 h 1042"/>
                  <a:gd name="T4" fmla="*/ 0 60000 65536"/>
                  <a:gd name="T5" fmla="*/ 0 60000 65536"/>
                  <a:gd name="T6" fmla="*/ 0 w 383"/>
                  <a:gd name="T7" fmla="*/ 0 h 1042"/>
                  <a:gd name="T8" fmla="*/ 383 w 383"/>
                  <a:gd name="T9" fmla="*/ 1042 h 1042"/>
                </a:gdLst>
                <a:ahLst/>
                <a:cxnLst>
                  <a:cxn ang="T4">
                    <a:pos x="T0" y="T1"/>
                  </a:cxn>
                  <a:cxn ang="T5">
                    <a:pos x="T2" y="T3"/>
                  </a:cxn>
                </a:cxnLst>
                <a:rect l="T6" t="T7" r="T8" b="T9"/>
                <a:pathLst>
                  <a:path w="383" h="1042">
                    <a:moveTo>
                      <a:pt x="0" y="0"/>
                    </a:moveTo>
                    <a:lnTo>
                      <a:pt x="383" y="1042"/>
                    </a:lnTo>
                  </a:path>
                </a:pathLst>
              </a:custGeom>
              <a:noFill/>
              <a:ln w="28575" cmpd="sng">
                <a:solidFill>
                  <a:srgbClr val="28AC04"/>
                </a:solidFill>
                <a:round/>
                <a:tailEnd type="oval"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9061" name="Text Box 39"/>
              <p:cNvSpPr txBox="1">
                <a:spLocks noChangeArrowheads="1"/>
              </p:cNvSpPr>
              <p:nvPr/>
            </p:nvSpPr>
            <p:spPr bwMode="auto">
              <a:xfrm>
                <a:off x="2918" y="1872"/>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输入指令</a:t>
                </a:r>
                <a:endParaRPr lang="zh-CN" altLang="en-US" sz="2000">
                  <a:latin typeface="Times New Roman" panose="02020603050405020304" pitchFamily="18" charset="0"/>
                </a:endParaRPr>
              </a:p>
            </p:txBody>
          </p:sp>
          <p:sp>
            <p:nvSpPr>
              <p:cNvPr id="129062" name="Text Box 40"/>
              <p:cNvSpPr txBox="1">
                <a:spLocks noChangeArrowheads="1"/>
              </p:cNvSpPr>
              <p:nvPr/>
            </p:nvSpPr>
            <p:spPr bwMode="auto">
              <a:xfrm>
                <a:off x="2294" y="34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输出指令</a:t>
                </a:r>
                <a:endParaRPr lang="zh-CN" altLang="en-US" sz="2000">
                  <a:latin typeface="Times New Roman" panose="02020603050405020304" pitchFamily="18" charset="0"/>
                </a:endParaRPr>
              </a:p>
            </p:txBody>
          </p:sp>
          <p:sp>
            <p:nvSpPr>
              <p:cNvPr id="129063" name="Text Box 41"/>
              <p:cNvSpPr txBox="1">
                <a:spLocks noChangeArrowheads="1"/>
              </p:cNvSpPr>
              <p:nvPr/>
            </p:nvSpPr>
            <p:spPr bwMode="auto">
              <a:xfrm>
                <a:off x="1622" y="3827"/>
                <a:ext cx="17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r>
                  <a:rPr lang="zh-CN" altLang="en-US" sz="2000">
                    <a:latin typeface="Times New Roman" panose="02020603050405020304" pitchFamily="18" charset="0"/>
                  </a:rPr>
                  <a:t>方式数据传送通路</a:t>
                </a:r>
                <a:endParaRPr lang="zh-CN" altLang="en-US" sz="20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16013" y="476250"/>
            <a:ext cx="7696200" cy="762000"/>
          </a:xfrm>
        </p:spPr>
        <p:txBody>
          <a:bodyPr/>
          <a:lstStyle/>
          <a:p>
            <a:pPr eaLnBrk="1" hangingPunct="1"/>
            <a:r>
              <a:rPr lang="zh-CN" altLang="en-US"/>
              <a:t>具有</a:t>
            </a:r>
            <a:r>
              <a:rPr lang="en-US" altLang="zh-CN"/>
              <a:t>I/O</a:t>
            </a:r>
            <a:r>
              <a:rPr lang="zh-CN" altLang="en-US"/>
              <a:t>处理机的阶段</a:t>
            </a:r>
            <a:endParaRPr lang="zh-CN" altLang="en-US"/>
          </a:p>
        </p:txBody>
      </p:sp>
      <p:sp>
        <p:nvSpPr>
          <p:cNvPr id="14339" name="Rectangle 3"/>
          <p:cNvSpPr>
            <a:spLocks noGrp="1" noChangeArrowheads="1"/>
          </p:cNvSpPr>
          <p:nvPr>
            <p:ph type="body" idx="1"/>
          </p:nvPr>
        </p:nvSpPr>
        <p:spPr>
          <a:xfrm>
            <a:off x="900113" y="2060575"/>
            <a:ext cx="7315200" cy="2305050"/>
          </a:xfrm>
          <a:solidFill>
            <a:schemeClr val="bg1"/>
          </a:solidFill>
          <a:ln>
            <a:solidFill>
              <a:srgbClr val="0000FF"/>
            </a:solidFill>
            <a:miter lim="800000"/>
          </a:ln>
        </p:spPr>
        <p:txBody>
          <a:bodyPr/>
          <a:lstStyle/>
          <a:p>
            <a:pPr eaLnBrk="1" hangingPunct="1"/>
            <a:r>
              <a:rPr lang="en-US" altLang="zh-CN"/>
              <a:t>I</a:t>
            </a:r>
            <a:r>
              <a:rPr lang="zh-CN" altLang="en-US"/>
              <a:t>／</a:t>
            </a:r>
            <a:r>
              <a:rPr lang="en-US" altLang="zh-CN"/>
              <a:t>O</a:t>
            </a:r>
            <a:r>
              <a:rPr lang="zh-CN" altLang="en-US"/>
              <a:t>处理机独立于主机工作，既可完成</a:t>
            </a:r>
            <a:r>
              <a:rPr lang="en-US" altLang="zh-CN"/>
              <a:t>I</a:t>
            </a:r>
            <a:r>
              <a:rPr lang="zh-CN" altLang="en-US"/>
              <a:t>／</a:t>
            </a:r>
            <a:r>
              <a:rPr lang="en-US" altLang="zh-CN"/>
              <a:t>O</a:t>
            </a:r>
            <a:r>
              <a:rPr lang="zh-CN" altLang="en-US"/>
              <a:t>通道要完成的</a:t>
            </a:r>
            <a:r>
              <a:rPr lang="en-US" altLang="zh-CN"/>
              <a:t>I</a:t>
            </a:r>
            <a:r>
              <a:rPr lang="zh-CN" altLang="en-US"/>
              <a:t>／</a:t>
            </a:r>
            <a:r>
              <a:rPr lang="en-US" altLang="zh-CN"/>
              <a:t>O</a:t>
            </a:r>
            <a:r>
              <a:rPr lang="zh-CN" altLang="en-US"/>
              <a:t>控制，还可完成码制变换、格式处理、数据块检错、纠错等操作。</a:t>
            </a:r>
            <a:endParaRPr lang="zh-CN" altLang="en-US"/>
          </a:p>
          <a:p>
            <a:pPr eaLnBrk="1" hangingPunct="1"/>
            <a:r>
              <a:rPr lang="zh-CN" altLang="en-US"/>
              <a:t>具有 </a:t>
            </a:r>
            <a:r>
              <a:rPr lang="en-US" altLang="zh-CN"/>
              <a:t>I</a:t>
            </a:r>
            <a:r>
              <a:rPr lang="zh-CN" altLang="en-US"/>
              <a:t>／</a:t>
            </a:r>
            <a:r>
              <a:rPr lang="en-US" altLang="zh-CN"/>
              <a:t>O</a:t>
            </a:r>
            <a:r>
              <a:rPr lang="zh-CN" altLang="en-US"/>
              <a:t>处理机的输入输出系统与 </a:t>
            </a:r>
            <a:r>
              <a:rPr lang="en-US" altLang="zh-CN"/>
              <a:t>CPU</a:t>
            </a:r>
            <a:r>
              <a:rPr lang="zh-CN" altLang="en-US"/>
              <a:t>工作的并行性更高。</a:t>
            </a:r>
            <a:endParaRPr lang="zh-CN" altLang="en-US"/>
          </a:p>
        </p:txBody>
      </p:sp>
      <p:sp>
        <p:nvSpPr>
          <p:cNvPr id="13316"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bg/>
                                          </p:spTgt>
                                        </p:tgtEl>
                                        <p:attrNameLst>
                                          <p:attrName>style.visibility</p:attrName>
                                        </p:attrNameLst>
                                      </p:cBhvr>
                                      <p:to>
                                        <p:strVal val="visible"/>
                                      </p:to>
                                    </p:set>
                                    <p:animEffect transition="in" filter="blinds(horizontal)">
                                      <p:cBhvr>
                                        <p:cTn id="7" dur="500"/>
                                        <p:tgtEl>
                                          <p:spTgt spid="143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0" dur="500"/>
                                        <p:tgtEl>
                                          <p:spTgt spid="143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5"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123950" y="434975"/>
            <a:ext cx="7696200" cy="762000"/>
          </a:xfrm>
        </p:spPr>
        <p:txBody>
          <a:bodyPr/>
          <a:lstStyle/>
          <a:p>
            <a:pPr eaLnBrk="1" hangingPunct="1"/>
            <a:r>
              <a:rPr kumimoji="1" lang="en-US" altLang="zh-CN"/>
              <a:t>5.6.1  DMA</a:t>
            </a:r>
            <a:r>
              <a:rPr kumimoji="1" lang="zh-CN" altLang="en-US"/>
              <a:t>方式的特点</a:t>
            </a:r>
            <a:endParaRPr lang="zh-CN" altLang="en-US"/>
          </a:p>
        </p:txBody>
      </p:sp>
      <p:sp>
        <p:nvSpPr>
          <p:cNvPr id="129027" name="Rectangle 3"/>
          <p:cNvSpPr>
            <a:spLocks noGrp="1" noChangeArrowheads="1"/>
          </p:cNvSpPr>
          <p:nvPr>
            <p:ph type="body" idx="1"/>
          </p:nvPr>
        </p:nvSpPr>
        <p:spPr>
          <a:xfrm>
            <a:off x="827088" y="1844675"/>
            <a:ext cx="7696200" cy="3413125"/>
          </a:xfrm>
          <a:solidFill>
            <a:schemeClr val="bg1"/>
          </a:solidFill>
          <a:ln>
            <a:solidFill>
              <a:srgbClr val="2709BB"/>
            </a:solidFill>
            <a:miter lim="800000"/>
          </a:ln>
        </p:spPr>
        <p:txBody>
          <a:bodyPr/>
          <a:lstStyle/>
          <a:p>
            <a:pPr eaLnBrk="1" hangingPunct="1"/>
            <a:r>
              <a:rPr kumimoji="1" lang="zh-CN" altLang="en-US"/>
              <a:t>在</a:t>
            </a:r>
            <a:r>
              <a:rPr kumimoji="1" lang="en-US" altLang="zh-CN"/>
              <a:t>DMA</a:t>
            </a:r>
            <a:r>
              <a:rPr kumimoji="1" lang="zh-CN" altLang="en-US"/>
              <a:t>方式中，由于</a:t>
            </a:r>
            <a:r>
              <a:rPr kumimoji="1" lang="en-US" altLang="zh-CN"/>
              <a:t>DMA</a:t>
            </a:r>
            <a:r>
              <a:rPr kumimoji="1" lang="zh-CN" altLang="en-US"/>
              <a:t>接口与</a:t>
            </a:r>
            <a:r>
              <a:rPr kumimoji="1" lang="en-US" altLang="zh-CN"/>
              <a:t>CPU</a:t>
            </a:r>
            <a:r>
              <a:rPr kumimoji="1" lang="zh-CN" altLang="en-US"/>
              <a:t>共享主存，这就有可能会出现两者争用主存的冲突，为了有效地分时使用主存，</a:t>
            </a:r>
            <a:r>
              <a:rPr kumimoji="1" lang="en-US" altLang="zh-CN"/>
              <a:t>DMA</a:t>
            </a:r>
            <a:r>
              <a:rPr kumimoji="1" lang="zh-CN" altLang="en-US"/>
              <a:t>与主存交换数据时通常可采用如下三种方法：</a:t>
            </a:r>
            <a:endParaRPr kumimoji="1" lang="zh-CN" altLang="en-US"/>
          </a:p>
          <a:p>
            <a:pPr lvl="1" eaLnBrk="1" hangingPunct="1"/>
            <a:r>
              <a:rPr kumimoji="1" lang="en-US" altLang="zh-CN"/>
              <a:t>1 </a:t>
            </a:r>
            <a:r>
              <a:rPr kumimoji="1" lang="zh-CN" altLang="en-US"/>
              <a:t>停止</a:t>
            </a:r>
            <a:r>
              <a:rPr kumimoji="1" lang="en-US" altLang="zh-CN"/>
              <a:t>CPU</a:t>
            </a:r>
            <a:r>
              <a:rPr kumimoji="1" lang="zh-CN" altLang="en-US"/>
              <a:t>访问主存</a:t>
            </a:r>
            <a:endParaRPr kumimoji="1" lang="zh-CN" altLang="en-US"/>
          </a:p>
          <a:p>
            <a:pPr lvl="1" eaLnBrk="1" hangingPunct="1"/>
            <a:r>
              <a:rPr kumimoji="1" lang="en-US" altLang="zh-CN"/>
              <a:t>2 </a:t>
            </a:r>
            <a:r>
              <a:rPr kumimoji="1" lang="zh-CN" altLang="en-US"/>
              <a:t>周期挪用</a:t>
            </a:r>
            <a:r>
              <a:rPr kumimoji="1" lang="en-US" altLang="zh-CN"/>
              <a:t>(</a:t>
            </a:r>
            <a:r>
              <a:rPr kumimoji="1" lang="zh-CN" altLang="en-US"/>
              <a:t>或周期窃取</a:t>
            </a:r>
            <a:r>
              <a:rPr kumimoji="1" lang="en-US" altLang="zh-CN"/>
              <a:t>)</a:t>
            </a:r>
            <a:endParaRPr kumimoji="1" lang="zh-CN" altLang="en-US"/>
          </a:p>
          <a:p>
            <a:pPr lvl="1" eaLnBrk="1" hangingPunct="1"/>
            <a:r>
              <a:rPr kumimoji="1" lang="en-US" altLang="zh-CN"/>
              <a:t>3 DMA</a:t>
            </a:r>
            <a:r>
              <a:rPr kumimoji="1" lang="zh-CN" altLang="en-US"/>
              <a:t>与</a:t>
            </a:r>
            <a:r>
              <a:rPr kumimoji="1" lang="en-US" altLang="zh-CN"/>
              <a:t>CPU</a:t>
            </a:r>
            <a:r>
              <a:rPr kumimoji="1" lang="zh-CN" altLang="en-US"/>
              <a:t>交替访问</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Effect transition="in" filter="blinds(horizontal)">
                                      <p:cBhvr>
                                        <p:cTn id="7" dur="500"/>
                                        <p:tgtEl>
                                          <p:spTgt spid="12902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9027">
                                            <p:txEl>
                                              <p:pRg st="0" end="0"/>
                                            </p:txEl>
                                          </p:spTgt>
                                        </p:tgtEl>
                                        <p:attrNameLst>
                                          <p:attrName>style.visibility</p:attrName>
                                        </p:attrNameLst>
                                      </p:cBhvr>
                                      <p:to>
                                        <p:strVal val="visible"/>
                                      </p:to>
                                    </p:set>
                                    <p:animEffect transition="in" filter="blinds(horizontal)">
                                      <p:cBhvr>
                                        <p:cTn id="10" dur="500"/>
                                        <p:tgtEl>
                                          <p:spTgt spid="1290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9027">
                                            <p:txEl>
                                              <p:pRg st="1" end="1"/>
                                            </p:txEl>
                                          </p:spTgt>
                                        </p:tgtEl>
                                        <p:attrNameLst>
                                          <p:attrName>style.visibility</p:attrName>
                                        </p:attrNameLst>
                                      </p:cBhvr>
                                      <p:to>
                                        <p:strVal val="visible"/>
                                      </p:to>
                                    </p:set>
                                    <p:animEffect transition="in" filter="blinds(horizontal)">
                                      <p:cBhvr>
                                        <p:cTn id="15" dur="500"/>
                                        <p:tgtEl>
                                          <p:spTgt spid="1290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9027">
                                            <p:txEl>
                                              <p:pRg st="2" end="2"/>
                                            </p:txEl>
                                          </p:spTgt>
                                        </p:tgtEl>
                                        <p:attrNameLst>
                                          <p:attrName>style.visibility</p:attrName>
                                        </p:attrNameLst>
                                      </p:cBhvr>
                                      <p:to>
                                        <p:strVal val="visible"/>
                                      </p:to>
                                    </p:set>
                                    <p:animEffect transition="in" filter="blinds(horizontal)">
                                      <p:cBhvr>
                                        <p:cTn id="20" dur="500"/>
                                        <p:tgtEl>
                                          <p:spTgt spid="12902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9027">
                                            <p:txEl>
                                              <p:pRg st="3" end="3"/>
                                            </p:txEl>
                                          </p:spTgt>
                                        </p:tgtEl>
                                        <p:attrNameLst>
                                          <p:attrName>style.visibility</p:attrName>
                                        </p:attrNameLst>
                                      </p:cBhvr>
                                      <p:to>
                                        <p:strVal val="visible"/>
                                      </p:to>
                                    </p:set>
                                    <p:animEffect transition="in" filter="blinds(horizontal)">
                                      <p:cBhvr>
                                        <p:cTn id="25"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196975" y="515938"/>
            <a:ext cx="7696200" cy="609600"/>
          </a:xfrm>
        </p:spPr>
        <p:txBody>
          <a:bodyPr/>
          <a:lstStyle/>
          <a:p>
            <a:pPr eaLnBrk="1" hangingPunct="1"/>
            <a:r>
              <a:rPr kumimoji="1" lang="en-US" altLang="zh-CN"/>
              <a:t>1 </a:t>
            </a:r>
            <a:r>
              <a:rPr kumimoji="1" lang="zh-CN" altLang="en-US"/>
              <a:t>停止</a:t>
            </a:r>
            <a:r>
              <a:rPr kumimoji="1" lang="en-US" altLang="zh-CN"/>
              <a:t>CPU</a:t>
            </a:r>
            <a:r>
              <a:rPr kumimoji="1" lang="zh-CN" altLang="en-US"/>
              <a:t>访问主存</a:t>
            </a:r>
            <a:endParaRPr kumimoji="1" lang="zh-CN" altLang="en-US"/>
          </a:p>
        </p:txBody>
      </p:sp>
      <p:sp>
        <p:nvSpPr>
          <p:cNvPr id="131075" name="Rectangle 3"/>
          <p:cNvSpPr>
            <a:spLocks noGrp="1" noChangeArrowheads="1"/>
          </p:cNvSpPr>
          <p:nvPr>
            <p:ph type="body" idx="1"/>
          </p:nvPr>
        </p:nvSpPr>
        <p:spPr>
          <a:xfrm>
            <a:off x="684213" y="1557338"/>
            <a:ext cx="7924800" cy="4176712"/>
          </a:xfrm>
          <a:solidFill>
            <a:schemeClr val="bg1"/>
          </a:solidFill>
          <a:ln>
            <a:solidFill>
              <a:srgbClr val="2709BB"/>
            </a:solidFill>
            <a:miter lim="800000"/>
          </a:ln>
        </p:spPr>
        <p:txBody>
          <a:bodyPr/>
          <a:lstStyle/>
          <a:p>
            <a:pPr eaLnBrk="1" hangingPunct="1"/>
            <a:r>
              <a:rPr kumimoji="1" lang="zh-CN" altLang="en-US"/>
              <a:t>当外设要求传送一批数据时，由</a:t>
            </a:r>
            <a:r>
              <a:rPr kumimoji="1" lang="en-US" altLang="zh-CN"/>
              <a:t>DMA</a:t>
            </a:r>
            <a:r>
              <a:rPr kumimoji="1" lang="zh-CN" altLang="en-US"/>
              <a:t>接口向</a:t>
            </a:r>
            <a:r>
              <a:rPr kumimoji="1" lang="en-US" altLang="zh-CN"/>
              <a:t>CPU</a:t>
            </a:r>
            <a:r>
              <a:rPr kumimoji="1" lang="zh-CN" altLang="en-US"/>
              <a:t>发一个停止信号，要求</a:t>
            </a:r>
            <a:r>
              <a:rPr kumimoji="1" lang="en-US" altLang="zh-CN"/>
              <a:t>CPU</a:t>
            </a:r>
            <a:r>
              <a:rPr kumimoji="1" lang="zh-CN" altLang="en-US"/>
              <a:t>放弃地址线、数据线和有关控制线的使用权。</a:t>
            </a:r>
            <a:endParaRPr kumimoji="1" lang="en-US" altLang="zh-CN"/>
          </a:p>
          <a:p>
            <a:pPr eaLnBrk="1" hangingPunct="1"/>
            <a:r>
              <a:rPr kumimoji="1" lang="en-US" altLang="zh-CN"/>
              <a:t>DMA</a:t>
            </a:r>
            <a:r>
              <a:rPr kumimoji="1" lang="zh-CN" altLang="en-US"/>
              <a:t>接口获得总线控制权后，开始进行数据传送，在数据传送结束后，</a:t>
            </a:r>
            <a:r>
              <a:rPr kumimoji="1" lang="en-US" altLang="zh-CN"/>
              <a:t>DMA</a:t>
            </a:r>
            <a:r>
              <a:rPr kumimoji="1" lang="zh-CN" altLang="en-US"/>
              <a:t>接口通知 </a:t>
            </a:r>
            <a:r>
              <a:rPr kumimoji="1" lang="en-US" altLang="zh-CN"/>
              <a:t>CPU</a:t>
            </a:r>
            <a:r>
              <a:rPr kumimoji="1" lang="zh-CN" altLang="en-US"/>
              <a:t>可以使用主存，并把总线控制权交回给</a:t>
            </a:r>
            <a:r>
              <a:rPr kumimoji="1" lang="en-US" altLang="zh-CN"/>
              <a:t>CPU</a:t>
            </a:r>
            <a:r>
              <a:rPr kumimoji="1" lang="zh-CN" altLang="en-US"/>
              <a:t>。</a:t>
            </a:r>
            <a:endParaRPr kumimoji="1" lang="en-US" altLang="zh-CN"/>
          </a:p>
          <a:p>
            <a:pPr eaLnBrk="1" hangingPunct="1"/>
            <a:r>
              <a:rPr kumimoji="1" lang="zh-CN" altLang="en-US"/>
              <a:t>这种方式控制简单</a:t>
            </a:r>
            <a:r>
              <a:rPr kumimoji="1" lang="en-US" altLang="zh-CN"/>
              <a:t>, </a:t>
            </a:r>
            <a:r>
              <a:rPr kumimoji="1" lang="zh-CN" altLang="en-US"/>
              <a:t>但在</a:t>
            </a:r>
            <a:r>
              <a:rPr kumimoji="1" lang="en-US" altLang="zh-CN"/>
              <a:t>DMA</a:t>
            </a:r>
            <a:r>
              <a:rPr kumimoji="1" lang="zh-CN" altLang="en-US"/>
              <a:t>接口访问主存时，</a:t>
            </a:r>
            <a:r>
              <a:rPr kumimoji="1" lang="en-US" altLang="zh-CN"/>
              <a:t>CPU</a:t>
            </a:r>
            <a:r>
              <a:rPr kumimoji="1" lang="zh-CN" altLang="en-US"/>
              <a:t>处于不工作状态或保持原状态</a:t>
            </a:r>
            <a:r>
              <a:rPr kumimoji="1" lang="en-US" altLang="zh-CN"/>
              <a:t>,</a:t>
            </a:r>
            <a:r>
              <a:rPr kumimoji="1" lang="zh-CN" altLang="en-US"/>
              <a:t>未充分发挥</a:t>
            </a:r>
            <a:r>
              <a:rPr kumimoji="1" lang="en-US" altLang="zh-CN"/>
              <a:t>CPU</a:t>
            </a:r>
            <a:r>
              <a:rPr kumimoji="1" lang="zh-CN" altLang="en-US"/>
              <a:t>对主存的利用率。</a:t>
            </a:r>
            <a:endParaRPr kumimoji="1" lang="zh-CN" altLang="en-US"/>
          </a:p>
        </p:txBody>
      </p:sp>
      <p:sp>
        <p:nvSpPr>
          <p:cNvPr id="131077"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5">
                                            <p:bg/>
                                          </p:spTgt>
                                        </p:tgtEl>
                                        <p:attrNameLst>
                                          <p:attrName>style.visibility</p:attrName>
                                        </p:attrNameLst>
                                      </p:cBhvr>
                                      <p:to>
                                        <p:strVal val="visible"/>
                                      </p:to>
                                    </p:set>
                                    <p:animEffect transition="in" filter="blinds(horizontal)">
                                      <p:cBhvr>
                                        <p:cTn id="7" dur="500"/>
                                        <p:tgtEl>
                                          <p:spTgt spid="13107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10" dur="500"/>
                                        <p:tgtEl>
                                          <p:spTgt spid="1310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5" dur="500"/>
                                        <p:tgtEl>
                                          <p:spTgt spid="131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20"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16013" y="404813"/>
            <a:ext cx="7696200" cy="762000"/>
          </a:xfrm>
        </p:spPr>
        <p:txBody>
          <a:bodyPr/>
          <a:lstStyle/>
          <a:p>
            <a:pPr eaLnBrk="1" hangingPunct="1"/>
            <a:r>
              <a:rPr kumimoji="1" lang="en-US" altLang="zh-CN"/>
              <a:t>1 </a:t>
            </a:r>
            <a:r>
              <a:rPr kumimoji="1" lang="zh-CN" altLang="en-US"/>
              <a:t>停止</a:t>
            </a:r>
            <a:r>
              <a:rPr kumimoji="1" lang="en-US" altLang="zh-CN"/>
              <a:t>CPU</a:t>
            </a:r>
            <a:r>
              <a:rPr kumimoji="1" lang="zh-CN" altLang="en-US"/>
              <a:t>访问主存</a:t>
            </a:r>
            <a:endParaRPr kumimoji="1" lang="zh-CN" altLang="en-US"/>
          </a:p>
        </p:txBody>
      </p:sp>
      <p:grpSp>
        <p:nvGrpSpPr>
          <p:cNvPr id="132099" name="Group 6"/>
          <p:cNvGrpSpPr/>
          <p:nvPr/>
        </p:nvGrpSpPr>
        <p:grpSpPr bwMode="auto">
          <a:xfrm>
            <a:off x="468313" y="2420938"/>
            <a:ext cx="8331200" cy="2438400"/>
            <a:chOff x="230" y="2400"/>
            <a:chExt cx="5248" cy="1536"/>
          </a:xfrm>
        </p:grpSpPr>
        <p:grpSp>
          <p:nvGrpSpPr>
            <p:cNvPr id="132102" name="Group 7"/>
            <p:cNvGrpSpPr/>
            <p:nvPr/>
          </p:nvGrpSpPr>
          <p:grpSpPr bwMode="auto">
            <a:xfrm>
              <a:off x="230" y="2400"/>
              <a:ext cx="5248" cy="1536"/>
              <a:chOff x="230" y="2400"/>
              <a:chExt cx="5248" cy="1536"/>
            </a:xfrm>
          </p:grpSpPr>
          <p:sp>
            <p:nvSpPr>
              <p:cNvPr id="132104" name="Text Box 8"/>
              <p:cNvSpPr txBox="1">
                <a:spLocks noChangeArrowheads="1"/>
              </p:cNvSpPr>
              <p:nvPr/>
            </p:nvSpPr>
            <p:spPr bwMode="auto">
              <a:xfrm>
                <a:off x="230" y="2400"/>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主存工作时间</a:t>
                </a:r>
                <a:endParaRPr kumimoji="1" lang="zh-CN" altLang="en-US" sz="2000">
                  <a:latin typeface="Times New Roman" panose="02020603050405020304" pitchFamily="18" charset="0"/>
                </a:endParaRPr>
              </a:p>
            </p:txBody>
          </p:sp>
          <p:sp>
            <p:nvSpPr>
              <p:cNvPr id="132105" name="Line 9"/>
              <p:cNvSpPr>
                <a:spLocks noChangeShapeType="1"/>
              </p:cNvSpPr>
              <p:nvPr/>
            </p:nvSpPr>
            <p:spPr bwMode="auto">
              <a:xfrm>
                <a:off x="1392" y="2448"/>
                <a:ext cx="0"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06" name="Line 10"/>
              <p:cNvSpPr>
                <a:spLocks noChangeShapeType="1"/>
              </p:cNvSpPr>
              <p:nvPr/>
            </p:nvSpPr>
            <p:spPr bwMode="auto">
              <a:xfrm>
                <a:off x="1392" y="2544"/>
                <a:ext cx="3888"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07" name="Line 11"/>
              <p:cNvSpPr>
                <a:spLocks noChangeShapeType="1"/>
              </p:cNvSpPr>
              <p:nvPr/>
            </p:nvSpPr>
            <p:spPr bwMode="auto">
              <a:xfrm>
                <a:off x="1392" y="2688"/>
                <a:ext cx="0" cy="1248"/>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08" name="Line 12"/>
              <p:cNvSpPr>
                <a:spLocks noChangeShapeType="1"/>
              </p:cNvSpPr>
              <p:nvPr/>
            </p:nvSpPr>
            <p:spPr bwMode="auto">
              <a:xfrm>
                <a:off x="1392" y="3149"/>
                <a:ext cx="12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09" name="Line 13"/>
              <p:cNvSpPr>
                <a:spLocks noChangeShapeType="1"/>
              </p:cNvSpPr>
              <p:nvPr/>
            </p:nvSpPr>
            <p:spPr bwMode="auto">
              <a:xfrm>
                <a:off x="2592" y="2957"/>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10" name="Text Box 14"/>
              <p:cNvSpPr txBox="1">
                <a:spLocks noChangeArrowheads="1"/>
              </p:cNvSpPr>
              <p:nvPr/>
            </p:nvSpPr>
            <p:spPr bwMode="auto">
              <a:xfrm>
                <a:off x="2733" y="2918"/>
                <a:ext cx="1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CPU</a:t>
                </a:r>
                <a:r>
                  <a:rPr kumimoji="1" lang="zh-CN" altLang="en-US" sz="2000">
                    <a:latin typeface="Times New Roman" panose="02020603050405020304" pitchFamily="18" charset="0"/>
                  </a:rPr>
                  <a:t>不执行程序</a:t>
                </a:r>
                <a:endParaRPr kumimoji="1" lang="zh-CN" altLang="en-US" sz="2000">
                  <a:latin typeface="Times New Roman" panose="02020603050405020304" pitchFamily="18" charset="0"/>
                </a:endParaRPr>
              </a:p>
            </p:txBody>
          </p:sp>
          <p:sp>
            <p:nvSpPr>
              <p:cNvPr id="132111" name="Line 15"/>
              <p:cNvSpPr>
                <a:spLocks noChangeShapeType="1"/>
              </p:cNvSpPr>
              <p:nvPr/>
            </p:nvSpPr>
            <p:spPr bwMode="auto">
              <a:xfrm>
                <a:off x="4176" y="3149"/>
                <a:ext cx="110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12" name="Line 16"/>
              <p:cNvSpPr>
                <a:spLocks noChangeShapeType="1"/>
              </p:cNvSpPr>
              <p:nvPr/>
            </p:nvSpPr>
            <p:spPr bwMode="auto">
              <a:xfrm>
                <a:off x="4176" y="2957"/>
                <a:ext cx="0" cy="19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13" name="Line 17"/>
              <p:cNvSpPr>
                <a:spLocks noChangeShapeType="1"/>
              </p:cNvSpPr>
              <p:nvPr/>
            </p:nvSpPr>
            <p:spPr bwMode="auto">
              <a:xfrm flipH="1">
                <a:off x="2592" y="3053"/>
                <a:ext cx="14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14" name="Line 18"/>
              <p:cNvSpPr>
                <a:spLocks noChangeShapeType="1"/>
              </p:cNvSpPr>
              <p:nvPr/>
            </p:nvSpPr>
            <p:spPr bwMode="auto">
              <a:xfrm rot="10800000" flipH="1">
                <a:off x="4032" y="3053"/>
                <a:ext cx="14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15" name="Line 19"/>
              <p:cNvSpPr>
                <a:spLocks noChangeShapeType="1"/>
              </p:cNvSpPr>
              <p:nvPr/>
            </p:nvSpPr>
            <p:spPr bwMode="auto">
              <a:xfrm>
                <a:off x="2592" y="3120"/>
                <a:ext cx="0" cy="528"/>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16" name="Text Box 20"/>
              <p:cNvSpPr txBox="1">
                <a:spLocks noChangeArrowheads="1"/>
              </p:cNvSpPr>
              <p:nvPr/>
            </p:nvSpPr>
            <p:spPr bwMode="auto">
              <a:xfrm>
                <a:off x="1488" y="3542"/>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DMA</a:t>
                </a:r>
                <a:r>
                  <a:rPr kumimoji="1" lang="zh-CN" altLang="en-US" sz="2000">
                    <a:latin typeface="Times New Roman" panose="02020603050405020304" pitchFamily="18" charset="0"/>
                  </a:rPr>
                  <a:t>不工作</a:t>
                </a:r>
                <a:endParaRPr kumimoji="1" lang="zh-CN" altLang="en-US" sz="2000">
                  <a:latin typeface="Times New Roman" panose="02020603050405020304" pitchFamily="18" charset="0"/>
                </a:endParaRPr>
              </a:p>
            </p:txBody>
          </p:sp>
          <p:sp>
            <p:nvSpPr>
              <p:cNvPr id="132117" name="Line 21"/>
              <p:cNvSpPr>
                <a:spLocks noChangeShapeType="1"/>
              </p:cNvSpPr>
              <p:nvPr/>
            </p:nvSpPr>
            <p:spPr bwMode="auto">
              <a:xfrm flipH="1">
                <a:off x="1392" y="3638"/>
                <a:ext cx="14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18" name="Line 22"/>
              <p:cNvSpPr>
                <a:spLocks noChangeShapeType="1"/>
              </p:cNvSpPr>
              <p:nvPr/>
            </p:nvSpPr>
            <p:spPr bwMode="auto">
              <a:xfrm rot="10800000" flipH="1">
                <a:off x="2448" y="3638"/>
                <a:ext cx="14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19" name="Text Box 23"/>
              <p:cNvSpPr txBox="1">
                <a:spLocks noChangeArrowheads="1"/>
              </p:cNvSpPr>
              <p:nvPr/>
            </p:nvSpPr>
            <p:spPr bwMode="auto">
              <a:xfrm>
                <a:off x="4272" y="3542"/>
                <a:ext cx="9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DMA</a:t>
                </a:r>
                <a:r>
                  <a:rPr kumimoji="1" lang="zh-CN" altLang="en-US" sz="2000">
                    <a:latin typeface="Times New Roman" panose="02020603050405020304" pitchFamily="18" charset="0"/>
                  </a:rPr>
                  <a:t>不工作</a:t>
                </a:r>
                <a:endParaRPr kumimoji="1" lang="zh-CN" altLang="en-US" sz="2000">
                  <a:latin typeface="Times New Roman" panose="02020603050405020304" pitchFamily="18" charset="0"/>
                </a:endParaRPr>
              </a:p>
            </p:txBody>
          </p:sp>
          <p:sp>
            <p:nvSpPr>
              <p:cNvPr id="132120" name="Line 24"/>
              <p:cNvSpPr>
                <a:spLocks noChangeShapeType="1"/>
              </p:cNvSpPr>
              <p:nvPr/>
            </p:nvSpPr>
            <p:spPr bwMode="auto">
              <a:xfrm>
                <a:off x="4176" y="3024"/>
                <a:ext cx="0" cy="624"/>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21" name="Line 25"/>
              <p:cNvSpPr>
                <a:spLocks noChangeShapeType="1"/>
              </p:cNvSpPr>
              <p:nvPr/>
            </p:nvSpPr>
            <p:spPr bwMode="auto">
              <a:xfrm>
                <a:off x="2592" y="3638"/>
                <a:ext cx="1584" cy="0"/>
              </a:xfrm>
              <a:prstGeom prst="line">
                <a:avLst/>
              </a:prstGeom>
              <a:noFill/>
              <a:ln w="38100">
                <a:solidFill>
                  <a:srgbClr val="C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2122" name="Text Box 26"/>
              <p:cNvSpPr txBox="1">
                <a:spLocks noChangeArrowheads="1"/>
              </p:cNvSpPr>
              <p:nvPr/>
            </p:nvSpPr>
            <p:spPr bwMode="auto">
              <a:xfrm>
                <a:off x="2954" y="3638"/>
                <a:ext cx="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rgbClr val="C00000"/>
                    </a:solidFill>
                    <a:latin typeface="Times New Roman" panose="02020603050405020304" pitchFamily="18" charset="0"/>
                  </a:rPr>
                  <a:t>DMA</a:t>
                </a:r>
                <a:r>
                  <a:rPr kumimoji="1" lang="zh-CN" altLang="en-US" sz="2000">
                    <a:solidFill>
                      <a:srgbClr val="C00000"/>
                    </a:solidFill>
                    <a:latin typeface="Times New Roman" panose="02020603050405020304" pitchFamily="18" charset="0"/>
                  </a:rPr>
                  <a:t>工作</a:t>
                </a:r>
                <a:endParaRPr kumimoji="1" lang="zh-CN" altLang="en-US" sz="2000">
                  <a:solidFill>
                    <a:srgbClr val="C00000"/>
                  </a:solidFill>
                  <a:latin typeface="Times New Roman" panose="02020603050405020304" pitchFamily="18" charset="0"/>
                </a:endParaRPr>
              </a:p>
            </p:txBody>
          </p:sp>
          <p:sp>
            <p:nvSpPr>
              <p:cNvPr id="132123" name="Line 27"/>
              <p:cNvSpPr>
                <a:spLocks noChangeShapeType="1"/>
              </p:cNvSpPr>
              <p:nvPr/>
            </p:nvSpPr>
            <p:spPr bwMode="auto">
              <a:xfrm>
                <a:off x="3792" y="3734"/>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24" name="Line 28"/>
              <p:cNvSpPr>
                <a:spLocks noChangeShapeType="1"/>
              </p:cNvSpPr>
              <p:nvPr/>
            </p:nvSpPr>
            <p:spPr bwMode="auto">
              <a:xfrm rot="10800000">
                <a:off x="2592" y="3734"/>
                <a:ext cx="38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125" name="Text Box 29"/>
              <p:cNvSpPr txBox="1">
                <a:spLocks noChangeArrowheads="1"/>
              </p:cNvSpPr>
              <p:nvPr/>
            </p:nvSpPr>
            <p:spPr bwMode="auto">
              <a:xfrm>
                <a:off x="278" y="2832"/>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CPU</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2126" name="Text Box 30"/>
              <p:cNvSpPr txBox="1">
                <a:spLocks noChangeArrowheads="1"/>
              </p:cNvSpPr>
              <p:nvPr/>
            </p:nvSpPr>
            <p:spPr bwMode="auto">
              <a:xfrm>
                <a:off x="279" y="3446"/>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DMA</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2127" name="Text Box 31"/>
              <p:cNvSpPr txBox="1">
                <a:spLocks noChangeArrowheads="1"/>
              </p:cNvSpPr>
              <p:nvPr/>
            </p:nvSpPr>
            <p:spPr bwMode="auto">
              <a:xfrm>
                <a:off x="5318" y="2400"/>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t</a:t>
                </a:r>
                <a:endParaRPr kumimoji="1" lang="en-US" altLang="zh-CN" sz="2000" i="1">
                  <a:latin typeface="Times New Roman" panose="02020603050405020304" pitchFamily="18" charset="0"/>
                </a:endParaRPr>
              </a:p>
            </p:txBody>
          </p:sp>
          <p:sp>
            <p:nvSpPr>
              <p:cNvPr id="132128" name="Line 32"/>
              <p:cNvSpPr>
                <a:spLocks noChangeShapeType="1"/>
              </p:cNvSpPr>
              <p:nvPr/>
            </p:nvSpPr>
            <p:spPr bwMode="auto">
              <a:xfrm>
                <a:off x="2592" y="3600"/>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2129" name="Line 33"/>
              <p:cNvSpPr>
                <a:spLocks noChangeShapeType="1"/>
              </p:cNvSpPr>
              <p:nvPr/>
            </p:nvSpPr>
            <p:spPr bwMode="auto">
              <a:xfrm>
                <a:off x="4176" y="3600"/>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132103" name="Line 34"/>
            <p:cNvSpPr>
              <a:spLocks noChangeShapeType="1"/>
            </p:cNvSpPr>
            <p:nvPr/>
          </p:nvSpPr>
          <p:spPr bwMode="auto">
            <a:xfrm flipH="1">
              <a:off x="4176" y="3636"/>
              <a:ext cx="144"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32101"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5.6.1</a:t>
            </a:r>
            <a:endParaRPr lang="zh-CN" altLang="en-US" sz="2800">
              <a:solidFill>
                <a:srgbClr val="C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116013" y="476250"/>
            <a:ext cx="7696200" cy="609600"/>
          </a:xfrm>
        </p:spPr>
        <p:txBody>
          <a:bodyPr/>
          <a:lstStyle/>
          <a:p>
            <a:pPr eaLnBrk="1" hangingPunct="1"/>
            <a:r>
              <a:rPr kumimoji="1" lang="en-US" altLang="zh-CN"/>
              <a:t>2 </a:t>
            </a:r>
            <a:r>
              <a:rPr kumimoji="1" lang="zh-CN" altLang="en-US"/>
              <a:t>周期挪用</a:t>
            </a:r>
            <a:r>
              <a:rPr kumimoji="1" lang="en-US" altLang="zh-CN"/>
              <a:t>(</a:t>
            </a:r>
            <a:r>
              <a:rPr kumimoji="1" lang="zh-CN" altLang="en-US"/>
              <a:t>或周期窃取</a:t>
            </a:r>
            <a:r>
              <a:rPr kumimoji="1" lang="en-US" altLang="zh-CN"/>
              <a:t>)</a:t>
            </a:r>
            <a:endParaRPr lang="en-US" altLang="zh-CN"/>
          </a:p>
        </p:txBody>
      </p:sp>
      <p:sp>
        <p:nvSpPr>
          <p:cNvPr id="132099" name="Rectangle 3"/>
          <p:cNvSpPr>
            <a:spLocks noGrp="1" noChangeArrowheads="1"/>
          </p:cNvSpPr>
          <p:nvPr>
            <p:ph type="body" idx="1"/>
          </p:nvPr>
        </p:nvSpPr>
        <p:spPr>
          <a:xfrm>
            <a:off x="684213" y="1341438"/>
            <a:ext cx="7696200" cy="2808287"/>
          </a:xfrm>
          <a:solidFill>
            <a:schemeClr val="bg1"/>
          </a:solidFill>
          <a:ln>
            <a:solidFill>
              <a:srgbClr val="2709BB"/>
            </a:solidFill>
            <a:miter lim="800000"/>
          </a:ln>
        </p:spPr>
        <p:txBody>
          <a:bodyPr/>
          <a:lstStyle/>
          <a:p>
            <a:pPr eaLnBrk="1" hangingPunct="1"/>
            <a:r>
              <a:rPr kumimoji="1" lang="zh-CN" altLang="en-US"/>
              <a:t>在这种方法中，每当 </a:t>
            </a:r>
            <a:r>
              <a:rPr kumimoji="1" lang="en-US" altLang="zh-CN"/>
              <a:t>I</a:t>
            </a:r>
            <a:r>
              <a:rPr kumimoji="1" lang="zh-CN" altLang="en-US"/>
              <a:t>／</a:t>
            </a:r>
            <a:r>
              <a:rPr kumimoji="1" lang="en-US" altLang="zh-CN"/>
              <a:t>O</a:t>
            </a:r>
            <a:r>
              <a:rPr kumimoji="1" lang="zh-CN" altLang="en-US"/>
              <a:t>设备发出 </a:t>
            </a:r>
            <a:r>
              <a:rPr kumimoji="1" lang="en-US" altLang="zh-CN"/>
              <a:t>DMA</a:t>
            </a:r>
            <a:r>
              <a:rPr kumimoji="1" lang="zh-CN" altLang="en-US"/>
              <a:t>请求时，</a:t>
            </a:r>
            <a:r>
              <a:rPr kumimoji="1" lang="en-US" altLang="zh-CN"/>
              <a:t>I</a:t>
            </a:r>
            <a:r>
              <a:rPr kumimoji="1" lang="zh-CN" altLang="en-US"/>
              <a:t>／</a:t>
            </a:r>
            <a:r>
              <a:rPr kumimoji="1" lang="en-US" altLang="zh-CN"/>
              <a:t>O</a:t>
            </a:r>
            <a:r>
              <a:rPr kumimoji="1" lang="zh-CN" altLang="en-US"/>
              <a:t>设备便挪用或窃取总线占用权一个或几个主存周期，而</a:t>
            </a:r>
            <a:r>
              <a:rPr kumimoji="1" lang="en-US" altLang="zh-CN"/>
              <a:t>DMA</a:t>
            </a:r>
            <a:r>
              <a:rPr kumimoji="1" lang="zh-CN" altLang="en-US"/>
              <a:t>不请求时，</a:t>
            </a:r>
            <a:r>
              <a:rPr kumimoji="1" lang="en-US" altLang="zh-CN"/>
              <a:t>CPU</a:t>
            </a:r>
            <a:r>
              <a:rPr kumimoji="1" lang="zh-CN" altLang="en-US"/>
              <a:t>仍继续访问主存。</a:t>
            </a:r>
            <a:endParaRPr kumimoji="1" lang="zh-CN" altLang="en-US"/>
          </a:p>
          <a:p>
            <a:pPr eaLnBrk="1" hangingPunct="1"/>
            <a:r>
              <a:rPr kumimoji="1" lang="zh-CN" altLang="en-US"/>
              <a:t>与</a:t>
            </a:r>
            <a:r>
              <a:rPr kumimoji="1" lang="en-US" altLang="zh-CN"/>
              <a:t>CPU</a:t>
            </a:r>
            <a:r>
              <a:rPr kumimoji="1" lang="zh-CN" altLang="en-US"/>
              <a:t>暂停访存的方式相比，既实现了</a:t>
            </a:r>
            <a:r>
              <a:rPr kumimoji="1" lang="en-US" altLang="zh-CN"/>
              <a:t>I</a:t>
            </a:r>
            <a:r>
              <a:rPr kumimoji="1" lang="zh-CN" altLang="en-US"/>
              <a:t>／</a:t>
            </a:r>
            <a:r>
              <a:rPr kumimoji="1" lang="en-US" altLang="zh-CN"/>
              <a:t>O</a:t>
            </a:r>
            <a:r>
              <a:rPr kumimoji="1" lang="zh-CN" altLang="en-US"/>
              <a:t>传送，又发挥了主存与</a:t>
            </a:r>
            <a:r>
              <a:rPr kumimoji="1" lang="en-US" altLang="zh-CN"/>
              <a:t>CPU</a:t>
            </a:r>
            <a:r>
              <a:rPr kumimoji="1" lang="zh-CN" altLang="en-US"/>
              <a:t>的效率。</a:t>
            </a:r>
            <a:endParaRPr kumimoji="1" lang="zh-CN" altLang="en-US"/>
          </a:p>
        </p:txBody>
      </p:sp>
      <p:sp>
        <p:nvSpPr>
          <p:cNvPr id="133124" name="Rectangle 6">
            <a:hlinkClick r:id="rId1" action="ppaction://hlinksldjump"/>
          </p:cNvPr>
          <p:cNvSpPr>
            <a:spLocks noChangeArrowheads="1"/>
          </p:cNvSpPr>
          <p:nvPr/>
        </p:nvSpPr>
        <p:spPr bwMode="auto">
          <a:xfrm>
            <a:off x="990600" y="28956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7"/>
          <p:cNvGrpSpPr/>
          <p:nvPr/>
        </p:nvGrpSpPr>
        <p:grpSpPr bwMode="auto">
          <a:xfrm>
            <a:off x="365125" y="4267200"/>
            <a:ext cx="8347075" cy="2209800"/>
            <a:chOff x="230" y="2688"/>
            <a:chExt cx="5258" cy="1392"/>
          </a:xfrm>
        </p:grpSpPr>
        <p:sp>
          <p:nvSpPr>
            <p:cNvPr id="133128" name="Text Box 8"/>
            <p:cNvSpPr txBox="1">
              <a:spLocks noChangeArrowheads="1"/>
            </p:cNvSpPr>
            <p:nvPr/>
          </p:nvSpPr>
          <p:spPr bwMode="auto">
            <a:xfrm>
              <a:off x="230" y="2688"/>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主存工作时间</a:t>
              </a:r>
              <a:endParaRPr kumimoji="1" lang="zh-CN" altLang="en-US" sz="2000">
                <a:latin typeface="Times New Roman" panose="02020603050405020304" pitchFamily="18" charset="0"/>
              </a:endParaRPr>
            </a:p>
          </p:txBody>
        </p:sp>
        <p:sp>
          <p:nvSpPr>
            <p:cNvPr id="133129" name="Line 9"/>
            <p:cNvSpPr>
              <a:spLocks noChangeShapeType="1"/>
            </p:cNvSpPr>
            <p:nvPr/>
          </p:nvSpPr>
          <p:spPr bwMode="auto">
            <a:xfrm>
              <a:off x="1392" y="2736"/>
              <a:ext cx="0"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0" name="Line 10"/>
            <p:cNvSpPr>
              <a:spLocks noChangeShapeType="1"/>
            </p:cNvSpPr>
            <p:nvPr/>
          </p:nvSpPr>
          <p:spPr bwMode="auto">
            <a:xfrm>
              <a:off x="1392" y="2832"/>
              <a:ext cx="3888"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131" name="Line 11"/>
            <p:cNvSpPr>
              <a:spLocks noChangeShapeType="1"/>
            </p:cNvSpPr>
            <p:nvPr/>
          </p:nvSpPr>
          <p:spPr bwMode="auto">
            <a:xfrm>
              <a:off x="1392" y="2976"/>
              <a:ext cx="0" cy="1104"/>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2" name="Text Box 12"/>
            <p:cNvSpPr txBox="1">
              <a:spLocks noChangeArrowheads="1"/>
            </p:cNvSpPr>
            <p:nvPr/>
          </p:nvSpPr>
          <p:spPr bwMode="auto">
            <a:xfrm>
              <a:off x="278" y="3062"/>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CPU</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3133" name="Text Box 13"/>
            <p:cNvSpPr txBox="1">
              <a:spLocks noChangeArrowheads="1"/>
            </p:cNvSpPr>
            <p:nvPr/>
          </p:nvSpPr>
          <p:spPr bwMode="auto">
            <a:xfrm>
              <a:off x="279" y="3590"/>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DMA</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3134" name="Text Box 14"/>
            <p:cNvSpPr txBox="1">
              <a:spLocks noChangeArrowheads="1"/>
            </p:cNvSpPr>
            <p:nvPr/>
          </p:nvSpPr>
          <p:spPr bwMode="auto">
            <a:xfrm>
              <a:off x="5328" y="27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t</a:t>
              </a:r>
              <a:endParaRPr kumimoji="1" lang="en-US" altLang="zh-CN" sz="2000" i="1">
                <a:latin typeface="Times New Roman" panose="02020603050405020304" pitchFamily="18" charset="0"/>
              </a:endParaRPr>
            </a:p>
          </p:txBody>
        </p:sp>
        <p:sp>
          <p:nvSpPr>
            <p:cNvPr id="133135" name="Line 15"/>
            <p:cNvSpPr>
              <a:spLocks noChangeShapeType="1"/>
            </p:cNvSpPr>
            <p:nvPr/>
          </p:nvSpPr>
          <p:spPr bwMode="auto">
            <a:xfrm>
              <a:off x="1401"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6" name="Line 16"/>
            <p:cNvSpPr>
              <a:spLocks noChangeShapeType="1"/>
            </p:cNvSpPr>
            <p:nvPr/>
          </p:nvSpPr>
          <p:spPr bwMode="auto">
            <a:xfrm>
              <a:off x="1708" y="379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7" name="Line 17"/>
            <p:cNvSpPr>
              <a:spLocks noChangeShapeType="1"/>
            </p:cNvSpPr>
            <p:nvPr/>
          </p:nvSpPr>
          <p:spPr bwMode="auto">
            <a:xfrm>
              <a:off x="2016"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8" name="Line 18"/>
            <p:cNvSpPr>
              <a:spLocks noChangeShapeType="1"/>
            </p:cNvSpPr>
            <p:nvPr/>
          </p:nvSpPr>
          <p:spPr bwMode="auto">
            <a:xfrm>
              <a:off x="2323"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39" name="Line 19"/>
            <p:cNvSpPr>
              <a:spLocks noChangeShapeType="1"/>
            </p:cNvSpPr>
            <p:nvPr/>
          </p:nvSpPr>
          <p:spPr bwMode="auto">
            <a:xfrm>
              <a:off x="2630"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0" name="Line 20"/>
            <p:cNvSpPr>
              <a:spLocks noChangeShapeType="1"/>
            </p:cNvSpPr>
            <p:nvPr/>
          </p:nvSpPr>
          <p:spPr bwMode="auto">
            <a:xfrm>
              <a:off x="2937" y="379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1" name="Line 21"/>
            <p:cNvSpPr>
              <a:spLocks noChangeShapeType="1"/>
            </p:cNvSpPr>
            <p:nvPr/>
          </p:nvSpPr>
          <p:spPr bwMode="auto">
            <a:xfrm>
              <a:off x="3244"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2" name="Line 22"/>
            <p:cNvSpPr>
              <a:spLocks noChangeShapeType="1"/>
            </p:cNvSpPr>
            <p:nvPr/>
          </p:nvSpPr>
          <p:spPr bwMode="auto">
            <a:xfrm>
              <a:off x="3552"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3" name="Line 23"/>
            <p:cNvSpPr>
              <a:spLocks noChangeShapeType="1"/>
            </p:cNvSpPr>
            <p:nvPr/>
          </p:nvSpPr>
          <p:spPr bwMode="auto">
            <a:xfrm>
              <a:off x="3859" y="379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4" name="Line 24"/>
            <p:cNvSpPr>
              <a:spLocks noChangeShapeType="1"/>
            </p:cNvSpPr>
            <p:nvPr/>
          </p:nvSpPr>
          <p:spPr bwMode="auto">
            <a:xfrm>
              <a:off x="4166" y="3312"/>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5" name="Line 25"/>
            <p:cNvSpPr>
              <a:spLocks noChangeShapeType="1"/>
            </p:cNvSpPr>
            <p:nvPr/>
          </p:nvSpPr>
          <p:spPr bwMode="auto">
            <a:xfrm>
              <a:off x="1699"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6" name="Line 26"/>
            <p:cNvSpPr>
              <a:spLocks noChangeShapeType="1"/>
            </p:cNvSpPr>
            <p:nvPr/>
          </p:nvSpPr>
          <p:spPr bwMode="auto">
            <a:xfrm>
              <a:off x="2006"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7" name="Line 27"/>
            <p:cNvSpPr>
              <a:spLocks noChangeShapeType="1"/>
            </p:cNvSpPr>
            <p:nvPr/>
          </p:nvSpPr>
          <p:spPr bwMode="auto">
            <a:xfrm>
              <a:off x="2928"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8" name="Line 28"/>
            <p:cNvSpPr>
              <a:spLocks noChangeShapeType="1"/>
            </p:cNvSpPr>
            <p:nvPr/>
          </p:nvSpPr>
          <p:spPr bwMode="auto">
            <a:xfrm>
              <a:off x="3235"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49" name="Line 29"/>
            <p:cNvSpPr>
              <a:spLocks noChangeShapeType="1"/>
            </p:cNvSpPr>
            <p:nvPr/>
          </p:nvSpPr>
          <p:spPr bwMode="auto">
            <a:xfrm>
              <a:off x="3849"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50" name="Line 30"/>
            <p:cNvSpPr>
              <a:spLocks noChangeShapeType="1"/>
            </p:cNvSpPr>
            <p:nvPr/>
          </p:nvSpPr>
          <p:spPr bwMode="auto">
            <a:xfrm>
              <a:off x="4156"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51" name="Line 31"/>
            <p:cNvSpPr>
              <a:spLocks noChangeShapeType="1"/>
            </p:cNvSpPr>
            <p:nvPr/>
          </p:nvSpPr>
          <p:spPr bwMode="auto">
            <a:xfrm>
              <a:off x="2313"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52" name="Line 32"/>
            <p:cNvSpPr>
              <a:spLocks noChangeShapeType="1"/>
            </p:cNvSpPr>
            <p:nvPr/>
          </p:nvSpPr>
          <p:spPr bwMode="auto">
            <a:xfrm>
              <a:off x="2620"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53" name="Line 33"/>
            <p:cNvSpPr>
              <a:spLocks noChangeShapeType="1"/>
            </p:cNvSpPr>
            <p:nvPr/>
          </p:nvSpPr>
          <p:spPr bwMode="auto">
            <a:xfrm>
              <a:off x="3542"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3154" name="Line 34"/>
            <p:cNvSpPr>
              <a:spLocks noChangeShapeType="1"/>
            </p:cNvSpPr>
            <p:nvPr/>
          </p:nvSpPr>
          <p:spPr bwMode="auto">
            <a:xfrm>
              <a:off x="4464" y="2832"/>
              <a:ext cx="0" cy="1134"/>
            </a:xfrm>
            <a:prstGeom prst="line">
              <a:avLst/>
            </a:prstGeom>
            <a:noFill/>
            <a:ln w="635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27"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bg/>
                                          </p:spTgt>
                                        </p:tgtEl>
                                        <p:attrNameLst>
                                          <p:attrName>style.visibility</p:attrName>
                                        </p:attrNameLst>
                                      </p:cBhvr>
                                      <p:to>
                                        <p:strVal val="visible"/>
                                      </p:to>
                                    </p:set>
                                    <p:animEffect transition="in" filter="blinds(horizontal)">
                                      <p:cBhvr>
                                        <p:cTn id="7" dur="500"/>
                                        <p:tgtEl>
                                          <p:spTgt spid="13209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10" dur="500"/>
                                        <p:tgtEl>
                                          <p:spTgt spid="13209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5" dur="500"/>
                                        <p:tgtEl>
                                          <p:spTgt spid="1320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nimBg="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16013" y="404813"/>
            <a:ext cx="7696200" cy="762000"/>
          </a:xfrm>
        </p:spPr>
        <p:txBody>
          <a:bodyPr/>
          <a:lstStyle/>
          <a:p>
            <a:pPr eaLnBrk="1" hangingPunct="1"/>
            <a:r>
              <a:rPr kumimoji="1" lang="en-US" altLang="zh-CN" sz="3200"/>
              <a:t>I</a:t>
            </a:r>
            <a:r>
              <a:rPr kumimoji="1" lang="zh-CN" altLang="en-US" sz="3200"/>
              <a:t>／</a:t>
            </a:r>
            <a:r>
              <a:rPr kumimoji="1" lang="en-US" altLang="zh-CN" sz="3200"/>
              <a:t>O</a:t>
            </a:r>
            <a:r>
              <a:rPr kumimoji="1" lang="zh-CN" altLang="en-US" sz="3200"/>
              <a:t>设备要求</a:t>
            </a:r>
            <a:r>
              <a:rPr kumimoji="1" lang="en-US" altLang="zh-CN" sz="3200"/>
              <a:t>DMA</a:t>
            </a:r>
            <a:r>
              <a:rPr kumimoji="1" lang="zh-CN" altLang="en-US" sz="3200"/>
              <a:t>传送遇到的三种情况</a:t>
            </a:r>
            <a:endParaRPr kumimoji="1" lang="zh-CN" altLang="en-US" sz="3200"/>
          </a:p>
        </p:txBody>
      </p:sp>
      <p:sp>
        <p:nvSpPr>
          <p:cNvPr id="133123" name="Rectangle 3"/>
          <p:cNvSpPr>
            <a:spLocks noGrp="1" noChangeArrowheads="1"/>
          </p:cNvSpPr>
          <p:nvPr>
            <p:ph type="body" idx="1"/>
          </p:nvPr>
        </p:nvSpPr>
        <p:spPr>
          <a:xfrm>
            <a:off x="611188" y="1219200"/>
            <a:ext cx="8075612" cy="4953000"/>
          </a:xfrm>
          <a:solidFill>
            <a:schemeClr val="bg1"/>
          </a:solidFill>
          <a:ln>
            <a:solidFill>
              <a:srgbClr val="2709BB"/>
            </a:solidFill>
            <a:miter lim="800000"/>
          </a:ln>
        </p:spPr>
        <p:txBody>
          <a:bodyPr/>
          <a:lstStyle/>
          <a:p>
            <a:pPr eaLnBrk="1" hangingPunct="1">
              <a:lnSpc>
                <a:spcPct val="90000"/>
              </a:lnSpc>
            </a:pPr>
            <a:r>
              <a:rPr kumimoji="1" lang="zh-CN" altLang="en-US"/>
              <a:t>一种是此时</a:t>
            </a:r>
            <a:r>
              <a:rPr kumimoji="1" lang="en-US" altLang="zh-CN"/>
              <a:t>CPU</a:t>
            </a:r>
            <a:r>
              <a:rPr kumimoji="1" lang="zh-CN" altLang="en-US"/>
              <a:t>不需访问主存，</a:t>
            </a:r>
            <a:r>
              <a:rPr kumimoji="1" lang="en-US" altLang="zh-CN"/>
              <a:t>I</a:t>
            </a:r>
            <a:r>
              <a:rPr kumimoji="1" lang="zh-CN" altLang="en-US"/>
              <a:t>／</a:t>
            </a:r>
            <a:r>
              <a:rPr kumimoji="1" lang="en-US" altLang="zh-CN"/>
              <a:t>O</a:t>
            </a:r>
            <a:r>
              <a:rPr kumimoji="1" lang="zh-CN" altLang="en-US"/>
              <a:t>设备访存与</a:t>
            </a:r>
            <a:r>
              <a:rPr kumimoji="1" lang="en-US" altLang="zh-CN"/>
              <a:t>CPU</a:t>
            </a:r>
            <a:r>
              <a:rPr kumimoji="1" lang="zh-CN" altLang="en-US"/>
              <a:t>没有冲突。</a:t>
            </a:r>
            <a:endParaRPr kumimoji="1" lang="zh-CN" altLang="en-US"/>
          </a:p>
          <a:p>
            <a:pPr eaLnBrk="1" hangingPunct="1">
              <a:lnSpc>
                <a:spcPct val="90000"/>
              </a:lnSpc>
            </a:pPr>
            <a:r>
              <a:rPr kumimoji="1" lang="zh-CN" altLang="en-US"/>
              <a:t>第二种情况是</a:t>
            </a:r>
            <a:r>
              <a:rPr kumimoji="1" lang="en-US" altLang="zh-CN"/>
              <a:t>I</a:t>
            </a:r>
            <a:r>
              <a:rPr kumimoji="1" lang="zh-CN" altLang="en-US"/>
              <a:t>／</a:t>
            </a:r>
            <a:r>
              <a:rPr kumimoji="1" lang="en-US" altLang="zh-CN"/>
              <a:t>O</a:t>
            </a:r>
            <a:r>
              <a:rPr kumimoji="1" lang="zh-CN" altLang="en-US"/>
              <a:t>设备要求</a:t>
            </a:r>
            <a:r>
              <a:rPr kumimoji="1" lang="en-US" altLang="zh-CN"/>
              <a:t>DMA</a:t>
            </a:r>
            <a:r>
              <a:rPr kumimoji="1" lang="zh-CN" altLang="en-US"/>
              <a:t>传送时，</a:t>
            </a:r>
            <a:r>
              <a:rPr kumimoji="1" lang="en-US" altLang="zh-CN"/>
              <a:t>CPU</a:t>
            </a:r>
            <a:r>
              <a:rPr kumimoji="1" lang="zh-CN" altLang="en-US"/>
              <a:t>正在访存，此时必须待存取周期结束时刻，</a:t>
            </a:r>
            <a:r>
              <a:rPr kumimoji="1" lang="en-US" altLang="zh-CN"/>
              <a:t>CPU</a:t>
            </a:r>
            <a:r>
              <a:rPr kumimoji="1" lang="zh-CN" altLang="en-US"/>
              <a:t>才能将总线占有权让出。</a:t>
            </a:r>
            <a:endParaRPr kumimoji="1" lang="zh-CN" altLang="en-US"/>
          </a:p>
          <a:p>
            <a:pPr eaLnBrk="1" hangingPunct="1">
              <a:lnSpc>
                <a:spcPct val="90000"/>
              </a:lnSpc>
            </a:pPr>
            <a:r>
              <a:rPr kumimoji="1" lang="zh-CN" altLang="en-US"/>
              <a:t>第三种情况是</a:t>
            </a:r>
            <a:r>
              <a:rPr kumimoji="1" lang="en-US" altLang="zh-CN"/>
              <a:t>I</a:t>
            </a:r>
            <a:r>
              <a:rPr kumimoji="1" lang="zh-CN" altLang="en-US"/>
              <a:t>／</a:t>
            </a:r>
            <a:r>
              <a:rPr kumimoji="1" lang="en-US" altLang="zh-CN"/>
              <a:t>O</a:t>
            </a:r>
            <a:r>
              <a:rPr kumimoji="1" lang="zh-CN" altLang="en-US"/>
              <a:t>设备要求访存时，</a:t>
            </a:r>
            <a:r>
              <a:rPr kumimoji="1" lang="en-US" altLang="zh-CN"/>
              <a:t>CPU</a:t>
            </a:r>
            <a:r>
              <a:rPr kumimoji="1" lang="zh-CN" altLang="en-US"/>
              <a:t>也要求访存，出现了访存冲突。此刻，</a:t>
            </a:r>
            <a:r>
              <a:rPr kumimoji="1" lang="en-US" altLang="zh-CN"/>
              <a:t>I</a:t>
            </a:r>
            <a:r>
              <a:rPr kumimoji="1" lang="zh-CN" altLang="en-US"/>
              <a:t>／</a:t>
            </a:r>
            <a:r>
              <a:rPr kumimoji="1" lang="en-US" altLang="zh-CN"/>
              <a:t>O</a:t>
            </a:r>
            <a:r>
              <a:rPr kumimoji="1" lang="zh-CN" altLang="en-US"/>
              <a:t>访存优先于</a:t>
            </a:r>
            <a:r>
              <a:rPr kumimoji="1" lang="en-US" altLang="zh-CN"/>
              <a:t>CPU</a:t>
            </a:r>
            <a:r>
              <a:rPr kumimoji="1" lang="zh-CN" altLang="en-US"/>
              <a:t>访存，因为</a:t>
            </a:r>
            <a:r>
              <a:rPr kumimoji="1" lang="en-US" altLang="zh-CN"/>
              <a:t>I</a:t>
            </a:r>
            <a:r>
              <a:rPr kumimoji="1" lang="zh-CN" altLang="en-US"/>
              <a:t>／</a:t>
            </a:r>
            <a:r>
              <a:rPr kumimoji="1" lang="en-US" altLang="zh-CN"/>
              <a:t>O</a:t>
            </a:r>
            <a:r>
              <a:rPr kumimoji="1" lang="zh-CN" altLang="en-US"/>
              <a:t>不立即访存就可能丢失数据，这时</a:t>
            </a:r>
            <a:r>
              <a:rPr kumimoji="1" lang="en-US" altLang="zh-CN"/>
              <a:t>I</a:t>
            </a:r>
            <a:r>
              <a:rPr kumimoji="1" lang="zh-CN" altLang="en-US"/>
              <a:t>／</a:t>
            </a:r>
            <a:r>
              <a:rPr kumimoji="1" lang="en-US" altLang="zh-CN"/>
              <a:t>O</a:t>
            </a:r>
            <a:r>
              <a:rPr kumimoji="1" lang="zh-CN" altLang="en-US"/>
              <a:t>要窃取几个存取周期，</a:t>
            </a:r>
            <a:r>
              <a:rPr kumimoji="1" lang="en-US" altLang="zh-CN"/>
              <a:t>CPU</a:t>
            </a:r>
            <a:r>
              <a:rPr kumimoji="1" lang="zh-CN" altLang="en-US"/>
              <a:t>在执行访存指令过程中插入了 </a:t>
            </a:r>
            <a:r>
              <a:rPr kumimoji="1" lang="en-US" altLang="zh-CN"/>
              <a:t>DMA</a:t>
            </a:r>
            <a:r>
              <a:rPr kumimoji="1" lang="zh-CN" altLang="en-US"/>
              <a:t>请求，并挪用了一、二个存取周期，使 </a:t>
            </a:r>
            <a:r>
              <a:rPr kumimoji="1" lang="en-US" altLang="zh-CN"/>
              <a:t>CPU</a:t>
            </a:r>
            <a:r>
              <a:rPr kumimoji="1" lang="zh-CN" altLang="en-US"/>
              <a:t>延缓了一、二个存取周期再访存。</a:t>
            </a:r>
            <a:endParaRPr kumimoji="1" lang="zh-CN" altLang="en-US"/>
          </a:p>
        </p:txBody>
      </p:sp>
      <p:sp>
        <p:nvSpPr>
          <p:cNvPr id="134149" name="矩形 46"/>
          <p:cNvSpPr>
            <a:spLocks noChangeArrowheads="1"/>
          </p:cNvSpPr>
          <p:nvPr/>
        </p:nvSpPr>
        <p:spPr bwMode="auto">
          <a:xfrm>
            <a:off x="8101013" y="44450"/>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bg/>
                                          </p:spTgt>
                                        </p:tgtEl>
                                        <p:attrNameLst>
                                          <p:attrName>style.visibility</p:attrName>
                                        </p:attrNameLst>
                                      </p:cBhvr>
                                      <p:to>
                                        <p:strVal val="visible"/>
                                      </p:to>
                                    </p:set>
                                    <p:animEffect transition="in" filter="blinds(horizontal)">
                                      <p:cBhvr>
                                        <p:cTn id="7" dur="500"/>
                                        <p:tgtEl>
                                          <p:spTgt spid="13312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10" dur="500"/>
                                        <p:tgtEl>
                                          <p:spTgt spid="1331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5" dur="500"/>
                                        <p:tgtEl>
                                          <p:spTgt spid="13312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20" dur="500"/>
                                        <p:tgtEl>
                                          <p:spTgt spid="133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nimBg="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123950" y="434975"/>
            <a:ext cx="7696200" cy="762000"/>
          </a:xfrm>
        </p:spPr>
        <p:txBody>
          <a:bodyPr/>
          <a:lstStyle/>
          <a:p>
            <a:pPr eaLnBrk="1" hangingPunct="1"/>
            <a:r>
              <a:rPr kumimoji="1" lang="en-US" altLang="zh-CN"/>
              <a:t>3 DMA</a:t>
            </a:r>
            <a:r>
              <a:rPr kumimoji="1" lang="zh-CN" altLang="en-US"/>
              <a:t>与</a:t>
            </a:r>
            <a:r>
              <a:rPr kumimoji="1" lang="en-US" altLang="zh-CN"/>
              <a:t>CPU</a:t>
            </a:r>
            <a:r>
              <a:rPr kumimoji="1" lang="zh-CN" altLang="en-US"/>
              <a:t>交替访问</a:t>
            </a:r>
            <a:endParaRPr kumimoji="1" lang="zh-CN" altLang="en-US"/>
          </a:p>
        </p:txBody>
      </p:sp>
      <p:sp>
        <p:nvSpPr>
          <p:cNvPr id="134147" name="Rectangle 3"/>
          <p:cNvSpPr>
            <a:spLocks noGrp="1" noChangeArrowheads="1"/>
          </p:cNvSpPr>
          <p:nvPr>
            <p:ph type="body" idx="1"/>
          </p:nvPr>
        </p:nvSpPr>
        <p:spPr>
          <a:xfrm>
            <a:off x="323850" y="1143000"/>
            <a:ext cx="8439150" cy="2717800"/>
          </a:xfrm>
          <a:solidFill>
            <a:schemeClr val="bg1"/>
          </a:solidFill>
          <a:ln>
            <a:solidFill>
              <a:srgbClr val="2709BB"/>
            </a:solidFill>
            <a:miter lim="800000"/>
          </a:ln>
        </p:spPr>
        <p:txBody>
          <a:bodyPr/>
          <a:lstStyle/>
          <a:p>
            <a:pPr eaLnBrk="1" hangingPunct="1"/>
            <a:r>
              <a:rPr kumimoji="1" lang="zh-CN" altLang="en-US"/>
              <a:t>这种方法适合于</a:t>
            </a:r>
            <a:r>
              <a:rPr kumimoji="1" lang="en-US" altLang="zh-CN"/>
              <a:t>CPU</a:t>
            </a:r>
            <a:r>
              <a:rPr kumimoji="1" lang="zh-CN" altLang="en-US"/>
              <a:t>的工作周期比主存存取周期长的情况。</a:t>
            </a:r>
            <a:endParaRPr kumimoji="1" lang="en-US" altLang="zh-CN"/>
          </a:p>
          <a:p>
            <a:pPr eaLnBrk="1" hangingPunct="1"/>
            <a:r>
              <a:rPr kumimoji="1" lang="zh-CN" altLang="en-US"/>
              <a:t>在这种工作方式下，</a:t>
            </a:r>
            <a:r>
              <a:rPr kumimoji="1" lang="en-US" altLang="zh-CN"/>
              <a:t>CPU</a:t>
            </a:r>
            <a:r>
              <a:rPr kumimoji="1" lang="zh-CN" altLang="en-US"/>
              <a:t>既不停止主程序的运行也不进入等待状态，在</a:t>
            </a:r>
            <a:r>
              <a:rPr kumimoji="1" lang="en-US" altLang="zh-CN"/>
              <a:t>CPU</a:t>
            </a:r>
            <a:r>
              <a:rPr kumimoji="1" lang="zh-CN" altLang="en-US"/>
              <a:t>不知不觉中完成了</a:t>
            </a:r>
            <a:r>
              <a:rPr kumimoji="1" lang="en-US" altLang="zh-CN"/>
              <a:t>DMA</a:t>
            </a:r>
            <a:r>
              <a:rPr kumimoji="1" lang="zh-CN" altLang="en-US"/>
              <a:t>的数据传送，故又有“透明的</a:t>
            </a:r>
            <a:r>
              <a:rPr kumimoji="1" lang="en-US" altLang="zh-CN"/>
              <a:t>DMA”</a:t>
            </a:r>
            <a:r>
              <a:rPr kumimoji="1" lang="zh-CN" altLang="en-US"/>
              <a:t>方式之称，当然其相应的硬件逻辑变得更为复杂。</a:t>
            </a:r>
            <a:endParaRPr kumimoji="1" lang="zh-CN" altLang="en-US"/>
          </a:p>
        </p:txBody>
      </p:sp>
      <p:grpSp>
        <p:nvGrpSpPr>
          <p:cNvPr id="2" name="Group 6"/>
          <p:cNvGrpSpPr/>
          <p:nvPr/>
        </p:nvGrpSpPr>
        <p:grpSpPr bwMode="auto">
          <a:xfrm>
            <a:off x="381000" y="3860800"/>
            <a:ext cx="8347075" cy="2895600"/>
            <a:chOff x="240" y="1920"/>
            <a:chExt cx="5258" cy="1824"/>
          </a:xfrm>
        </p:grpSpPr>
        <p:sp>
          <p:nvSpPr>
            <p:cNvPr id="135175" name="Text Box 7"/>
            <p:cNvSpPr txBox="1">
              <a:spLocks noChangeArrowheads="1"/>
            </p:cNvSpPr>
            <p:nvPr/>
          </p:nvSpPr>
          <p:spPr bwMode="auto">
            <a:xfrm>
              <a:off x="240" y="1920"/>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主存工作时间</a:t>
              </a:r>
              <a:endParaRPr kumimoji="1" lang="zh-CN" altLang="en-US" sz="2000">
                <a:latin typeface="Times New Roman" panose="02020603050405020304" pitchFamily="18" charset="0"/>
              </a:endParaRPr>
            </a:p>
          </p:txBody>
        </p:sp>
        <p:sp>
          <p:nvSpPr>
            <p:cNvPr id="135176" name="Line 8"/>
            <p:cNvSpPr>
              <a:spLocks noChangeShapeType="1"/>
            </p:cNvSpPr>
            <p:nvPr/>
          </p:nvSpPr>
          <p:spPr bwMode="auto">
            <a:xfrm>
              <a:off x="1402" y="1968"/>
              <a:ext cx="0" cy="2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77" name="Line 9"/>
            <p:cNvSpPr>
              <a:spLocks noChangeShapeType="1"/>
            </p:cNvSpPr>
            <p:nvPr/>
          </p:nvSpPr>
          <p:spPr bwMode="auto">
            <a:xfrm>
              <a:off x="1402" y="2064"/>
              <a:ext cx="3888" cy="0"/>
            </a:xfrm>
            <a:prstGeom prst="line">
              <a:avLst/>
            </a:prstGeom>
            <a:noFill/>
            <a:ln w="38100">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178" name="Line 10"/>
            <p:cNvSpPr>
              <a:spLocks noChangeShapeType="1"/>
            </p:cNvSpPr>
            <p:nvPr/>
          </p:nvSpPr>
          <p:spPr bwMode="auto">
            <a:xfrm flipH="1">
              <a:off x="1392" y="2112"/>
              <a:ext cx="10" cy="1632"/>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79" name="Text Box 11"/>
            <p:cNvSpPr txBox="1">
              <a:spLocks noChangeArrowheads="1"/>
            </p:cNvSpPr>
            <p:nvPr/>
          </p:nvSpPr>
          <p:spPr bwMode="auto">
            <a:xfrm>
              <a:off x="288" y="2486"/>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DMA</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5180" name="Text Box 12"/>
            <p:cNvSpPr txBox="1">
              <a:spLocks noChangeArrowheads="1"/>
            </p:cNvSpPr>
            <p:nvPr/>
          </p:nvSpPr>
          <p:spPr bwMode="auto">
            <a:xfrm>
              <a:off x="289" y="3302"/>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Times New Roman" panose="02020603050405020304" pitchFamily="18" charset="0"/>
                </a:rPr>
                <a:t>  CPU</a:t>
              </a:r>
              <a:r>
                <a:rPr kumimoji="1" lang="zh-CN" altLang="en-US" sz="2000">
                  <a:latin typeface="Times New Roman" panose="02020603050405020304" pitchFamily="18" charset="0"/>
                </a:rPr>
                <a:t>控制</a:t>
              </a:r>
              <a:endParaRPr kumimoji="1" lang="zh-CN" altLang="en-US" sz="2000">
                <a:latin typeface="Times New Roman" panose="02020603050405020304" pitchFamily="18" charset="0"/>
              </a:endParaRPr>
            </a:p>
            <a:p>
              <a:pPr eaLnBrk="1" hangingPunct="1"/>
              <a:r>
                <a:rPr kumimoji="1" lang="zh-CN" altLang="en-US" sz="2000">
                  <a:latin typeface="Times New Roman" panose="02020603050405020304" pitchFamily="18" charset="0"/>
                </a:rPr>
                <a:t>并使用主存</a:t>
              </a:r>
              <a:endParaRPr kumimoji="1" lang="zh-CN" altLang="en-US" sz="2000">
                <a:latin typeface="Times New Roman" panose="02020603050405020304" pitchFamily="18" charset="0"/>
              </a:endParaRPr>
            </a:p>
          </p:txBody>
        </p:sp>
        <p:sp>
          <p:nvSpPr>
            <p:cNvPr id="135181" name="Text Box 13"/>
            <p:cNvSpPr txBox="1">
              <a:spLocks noChangeArrowheads="1"/>
            </p:cNvSpPr>
            <p:nvPr/>
          </p:nvSpPr>
          <p:spPr bwMode="auto">
            <a:xfrm>
              <a:off x="5338" y="1958"/>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i="1">
                  <a:latin typeface="Times New Roman" panose="02020603050405020304" pitchFamily="18" charset="0"/>
                </a:rPr>
                <a:t>t</a:t>
              </a:r>
              <a:endParaRPr kumimoji="1" lang="en-US" altLang="zh-CN" sz="2000" i="1">
                <a:latin typeface="Times New Roman" panose="02020603050405020304" pitchFamily="18" charset="0"/>
              </a:endParaRPr>
            </a:p>
          </p:txBody>
        </p:sp>
        <p:sp>
          <p:nvSpPr>
            <p:cNvPr id="135182" name="Line 14"/>
            <p:cNvSpPr>
              <a:spLocks noChangeShapeType="1"/>
            </p:cNvSpPr>
            <p:nvPr/>
          </p:nvSpPr>
          <p:spPr bwMode="auto">
            <a:xfrm>
              <a:off x="1402" y="2688"/>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3" name="Line 15"/>
            <p:cNvSpPr>
              <a:spLocks noChangeShapeType="1"/>
            </p:cNvSpPr>
            <p:nvPr/>
          </p:nvSpPr>
          <p:spPr bwMode="auto">
            <a:xfrm>
              <a:off x="1690" y="3600"/>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4" name="Line 16"/>
            <p:cNvSpPr>
              <a:spLocks noChangeShapeType="1"/>
            </p:cNvSpPr>
            <p:nvPr/>
          </p:nvSpPr>
          <p:spPr bwMode="auto">
            <a:xfrm>
              <a:off x="1978" y="2688"/>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5" name="Line 17"/>
            <p:cNvSpPr>
              <a:spLocks noChangeShapeType="1"/>
            </p:cNvSpPr>
            <p:nvPr/>
          </p:nvSpPr>
          <p:spPr bwMode="auto">
            <a:xfrm>
              <a:off x="2314" y="3600"/>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6" name="Line 18"/>
            <p:cNvSpPr>
              <a:spLocks noChangeShapeType="1"/>
            </p:cNvSpPr>
            <p:nvPr/>
          </p:nvSpPr>
          <p:spPr bwMode="auto">
            <a:xfrm>
              <a:off x="2592" y="2688"/>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7" name="Line 19"/>
            <p:cNvSpPr>
              <a:spLocks noChangeShapeType="1"/>
            </p:cNvSpPr>
            <p:nvPr/>
          </p:nvSpPr>
          <p:spPr bwMode="auto">
            <a:xfrm>
              <a:off x="2938" y="3600"/>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8" name="Line 20"/>
            <p:cNvSpPr>
              <a:spLocks noChangeShapeType="1"/>
            </p:cNvSpPr>
            <p:nvPr/>
          </p:nvSpPr>
          <p:spPr bwMode="auto">
            <a:xfrm>
              <a:off x="3226" y="2688"/>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89" name="Line 21"/>
            <p:cNvSpPr>
              <a:spLocks noChangeShapeType="1"/>
            </p:cNvSpPr>
            <p:nvPr/>
          </p:nvSpPr>
          <p:spPr bwMode="auto">
            <a:xfrm>
              <a:off x="3562" y="3600"/>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0" name="Line 22"/>
            <p:cNvSpPr>
              <a:spLocks noChangeShapeType="1"/>
            </p:cNvSpPr>
            <p:nvPr/>
          </p:nvSpPr>
          <p:spPr bwMode="auto">
            <a:xfrm>
              <a:off x="3850" y="2688"/>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1" name="Line 23"/>
            <p:cNvSpPr>
              <a:spLocks noChangeShapeType="1"/>
            </p:cNvSpPr>
            <p:nvPr/>
          </p:nvSpPr>
          <p:spPr bwMode="auto">
            <a:xfrm>
              <a:off x="4186" y="3600"/>
              <a:ext cx="28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2" name="Line 24"/>
            <p:cNvSpPr>
              <a:spLocks noChangeShapeType="1"/>
            </p:cNvSpPr>
            <p:nvPr/>
          </p:nvSpPr>
          <p:spPr bwMode="auto">
            <a:xfrm>
              <a:off x="1968" y="2064"/>
              <a:ext cx="0" cy="1587"/>
            </a:xfrm>
            <a:prstGeom prst="line">
              <a:avLst/>
            </a:prstGeom>
            <a:noFill/>
            <a:ln w="1270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3" name="Line 25"/>
            <p:cNvSpPr>
              <a:spLocks noChangeShapeType="1"/>
            </p:cNvSpPr>
            <p:nvPr/>
          </p:nvSpPr>
          <p:spPr bwMode="auto">
            <a:xfrm>
              <a:off x="2592" y="2064"/>
              <a:ext cx="0" cy="1587"/>
            </a:xfrm>
            <a:prstGeom prst="line">
              <a:avLst/>
            </a:prstGeom>
            <a:noFill/>
            <a:ln w="1270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4" name="Line 26"/>
            <p:cNvSpPr>
              <a:spLocks noChangeShapeType="1"/>
            </p:cNvSpPr>
            <p:nvPr/>
          </p:nvSpPr>
          <p:spPr bwMode="auto">
            <a:xfrm>
              <a:off x="3216" y="2064"/>
              <a:ext cx="0" cy="1587"/>
            </a:xfrm>
            <a:prstGeom prst="line">
              <a:avLst/>
            </a:prstGeom>
            <a:noFill/>
            <a:ln w="1270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5" name="Line 27"/>
            <p:cNvSpPr>
              <a:spLocks noChangeShapeType="1"/>
            </p:cNvSpPr>
            <p:nvPr/>
          </p:nvSpPr>
          <p:spPr bwMode="auto">
            <a:xfrm>
              <a:off x="3840" y="2064"/>
              <a:ext cx="0" cy="1587"/>
            </a:xfrm>
            <a:prstGeom prst="line">
              <a:avLst/>
            </a:prstGeom>
            <a:noFill/>
            <a:ln w="1270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sp>
          <p:nvSpPr>
            <p:cNvPr id="135196" name="Line 28"/>
            <p:cNvSpPr>
              <a:spLocks noChangeShapeType="1"/>
            </p:cNvSpPr>
            <p:nvPr/>
          </p:nvSpPr>
          <p:spPr bwMode="auto">
            <a:xfrm>
              <a:off x="4464" y="2064"/>
              <a:ext cx="0" cy="1587"/>
            </a:xfrm>
            <a:prstGeom prst="line">
              <a:avLst/>
            </a:prstGeom>
            <a:noFill/>
            <a:ln w="12700">
              <a:solidFill>
                <a:schemeClr val="tx1"/>
              </a:solidFill>
              <a:prstDash val="lgDashDot"/>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5173"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7">
                                            <p:bg/>
                                          </p:spTgt>
                                        </p:tgtEl>
                                        <p:attrNameLst>
                                          <p:attrName>style.visibility</p:attrName>
                                        </p:attrNameLst>
                                      </p:cBhvr>
                                      <p:to>
                                        <p:strVal val="visible"/>
                                      </p:to>
                                    </p:set>
                                    <p:animEffect transition="in" filter="blinds(horizontal)">
                                      <p:cBhvr>
                                        <p:cTn id="7" dur="500"/>
                                        <p:tgtEl>
                                          <p:spTgt spid="13414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4147">
                                            <p:txEl>
                                              <p:pRg st="0" end="0"/>
                                            </p:txEl>
                                          </p:spTgt>
                                        </p:tgtEl>
                                        <p:attrNameLst>
                                          <p:attrName>style.visibility</p:attrName>
                                        </p:attrNameLst>
                                      </p:cBhvr>
                                      <p:to>
                                        <p:strVal val="visible"/>
                                      </p:to>
                                    </p:set>
                                    <p:animEffect transition="in" filter="blinds(horizontal)">
                                      <p:cBhvr>
                                        <p:cTn id="10" dur="500"/>
                                        <p:tgtEl>
                                          <p:spTgt spid="1341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4147">
                                            <p:txEl>
                                              <p:pRg st="1" end="1"/>
                                            </p:txEl>
                                          </p:spTgt>
                                        </p:tgtEl>
                                        <p:attrNameLst>
                                          <p:attrName>style.visibility</p:attrName>
                                        </p:attrNameLst>
                                      </p:cBhvr>
                                      <p:to>
                                        <p:strVal val="visible"/>
                                      </p:to>
                                    </p:set>
                                    <p:animEffect transition="in" filter="blinds(horizontal)">
                                      <p:cBhvr>
                                        <p:cTn id="15" dur="500"/>
                                        <p:tgtEl>
                                          <p:spTgt spid="1341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123950" y="404813"/>
            <a:ext cx="7696200" cy="762000"/>
          </a:xfrm>
        </p:spPr>
        <p:txBody>
          <a:bodyPr/>
          <a:lstStyle/>
          <a:p>
            <a:pPr eaLnBrk="1" hangingPunct="1"/>
            <a:r>
              <a:rPr kumimoji="1" lang="en-US" altLang="zh-CN"/>
              <a:t>5.6.2  DMA</a:t>
            </a:r>
            <a:r>
              <a:rPr kumimoji="1" lang="zh-CN" altLang="en-US"/>
              <a:t>接口的功能和组成</a:t>
            </a:r>
            <a:endParaRPr kumimoji="1" lang="zh-CN" altLang="en-US"/>
          </a:p>
        </p:txBody>
      </p:sp>
      <p:sp>
        <p:nvSpPr>
          <p:cNvPr id="7" name="内容占位符 6"/>
          <p:cNvSpPr>
            <a:spLocks noGrp="1"/>
          </p:cNvSpPr>
          <p:nvPr>
            <p:ph idx="1"/>
          </p:nvPr>
        </p:nvSpPr>
        <p:spPr>
          <a:xfrm>
            <a:off x="395288" y="1196975"/>
            <a:ext cx="8291512" cy="5111750"/>
          </a:xfrm>
          <a:solidFill>
            <a:schemeClr val="bg1"/>
          </a:solidFill>
          <a:ln>
            <a:solidFill>
              <a:srgbClr val="2709BB"/>
            </a:solidFill>
            <a:miter lim="800000"/>
          </a:ln>
        </p:spPr>
        <p:txBody>
          <a:bodyPr/>
          <a:lstStyle/>
          <a:p>
            <a:pPr algn="just">
              <a:lnSpc>
                <a:spcPts val="3300"/>
              </a:lnSpc>
              <a:spcBef>
                <a:spcPts val="300"/>
              </a:spcBef>
              <a:spcAft>
                <a:spcPts val="300"/>
              </a:spcAft>
            </a:pPr>
            <a:r>
              <a:rPr kumimoji="1" lang="zh-CN" altLang="en-US"/>
              <a:t>利用</a:t>
            </a:r>
            <a:r>
              <a:rPr kumimoji="1" lang="en-US" altLang="zh-CN"/>
              <a:t>DMA</a:t>
            </a:r>
            <a:r>
              <a:rPr kumimoji="1" lang="zh-CN" altLang="en-US"/>
              <a:t>方式传送数据时</a:t>
            </a:r>
            <a:r>
              <a:rPr kumimoji="1" lang="en-US" altLang="zh-CN"/>
              <a:t>,</a:t>
            </a:r>
            <a:r>
              <a:rPr kumimoji="1" lang="zh-CN" altLang="en-US"/>
              <a:t>数据的传输过程完全由</a:t>
            </a:r>
            <a:r>
              <a:rPr kumimoji="1" lang="en-US" altLang="zh-CN"/>
              <a:t>DMA</a:t>
            </a:r>
            <a:r>
              <a:rPr kumimoji="1" lang="zh-CN" altLang="en-US"/>
              <a:t>接口电路控制</a:t>
            </a:r>
            <a:r>
              <a:rPr kumimoji="1" lang="en-US" altLang="zh-CN"/>
              <a:t>,</a:t>
            </a:r>
            <a:r>
              <a:rPr kumimoji="1" lang="zh-CN" altLang="en-US"/>
              <a:t>故</a:t>
            </a:r>
            <a:r>
              <a:rPr kumimoji="1" lang="en-US" altLang="zh-CN"/>
              <a:t>DMA</a:t>
            </a:r>
            <a:r>
              <a:rPr kumimoji="1" lang="zh-CN" altLang="en-US"/>
              <a:t>接口又有</a:t>
            </a:r>
            <a:r>
              <a:rPr kumimoji="1" lang="en-US" altLang="zh-CN"/>
              <a:t>DMA</a:t>
            </a:r>
            <a:r>
              <a:rPr kumimoji="1" lang="zh-CN" altLang="en-US"/>
              <a:t>控制器之称。</a:t>
            </a:r>
            <a:r>
              <a:rPr kumimoji="1" lang="en-US" altLang="zh-CN"/>
              <a:t>DMA</a:t>
            </a:r>
            <a:r>
              <a:rPr kumimoji="1" lang="zh-CN" altLang="en-US"/>
              <a:t>接口应具有如下几个功能：</a:t>
            </a:r>
            <a:endParaRPr kumimoji="1" lang="en-US" altLang="zh-CN"/>
          </a:p>
          <a:p>
            <a:pPr algn="just">
              <a:lnSpc>
                <a:spcPts val="3300"/>
              </a:lnSpc>
              <a:spcBef>
                <a:spcPts val="300"/>
              </a:spcBef>
              <a:spcAft>
                <a:spcPts val="300"/>
              </a:spcAft>
            </a:pPr>
            <a:r>
              <a:rPr kumimoji="1" lang="zh-CN" altLang="en-US"/>
              <a:t>向</a:t>
            </a:r>
            <a:r>
              <a:rPr kumimoji="1" lang="en-US" altLang="zh-CN"/>
              <a:t>CPU</a:t>
            </a:r>
            <a:r>
              <a:rPr kumimoji="1" lang="zh-CN" altLang="en-US"/>
              <a:t>申请</a:t>
            </a:r>
            <a:r>
              <a:rPr kumimoji="1" lang="en-US" altLang="zh-CN"/>
              <a:t>DMA</a:t>
            </a:r>
            <a:r>
              <a:rPr kumimoji="1" lang="zh-CN" altLang="en-US"/>
              <a:t>传送；</a:t>
            </a:r>
            <a:endParaRPr kumimoji="1" lang="en-US" altLang="zh-CN"/>
          </a:p>
          <a:p>
            <a:pPr algn="just">
              <a:lnSpc>
                <a:spcPts val="3300"/>
              </a:lnSpc>
              <a:spcBef>
                <a:spcPts val="300"/>
              </a:spcBef>
              <a:spcAft>
                <a:spcPts val="300"/>
              </a:spcAft>
            </a:pPr>
            <a:r>
              <a:rPr kumimoji="1" lang="zh-CN" altLang="en-US"/>
              <a:t>在</a:t>
            </a:r>
            <a:r>
              <a:rPr kumimoji="1" lang="en-US" altLang="zh-CN"/>
              <a:t>CPU</a:t>
            </a:r>
            <a:r>
              <a:rPr kumimoji="1" lang="zh-CN" altLang="en-US"/>
              <a:t>允许</a:t>
            </a:r>
            <a:r>
              <a:rPr kumimoji="1" lang="en-US" altLang="zh-CN"/>
              <a:t>DMA</a:t>
            </a:r>
            <a:r>
              <a:rPr kumimoji="1" lang="zh-CN" altLang="en-US"/>
              <a:t>工作时、处理总线控制权的转交</a:t>
            </a:r>
            <a:r>
              <a:rPr kumimoji="1" lang="en-US" altLang="zh-CN"/>
              <a:t>,</a:t>
            </a:r>
            <a:r>
              <a:rPr kumimoji="1" lang="zh-CN" altLang="en-US"/>
              <a:t>避免因进入</a:t>
            </a:r>
            <a:r>
              <a:rPr kumimoji="1" lang="en-US" altLang="zh-CN"/>
              <a:t>DMA</a:t>
            </a:r>
            <a:r>
              <a:rPr kumimoji="1" lang="zh-CN" altLang="en-US"/>
              <a:t>工作而影响</a:t>
            </a:r>
            <a:r>
              <a:rPr kumimoji="1" lang="en-US" altLang="zh-CN"/>
              <a:t>CPU</a:t>
            </a:r>
            <a:r>
              <a:rPr kumimoji="1" lang="zh-CN" altLang="en-US"/>
              <a:t>正常活动或引起总线竟争</a:t>
            </a:r>
            <a:r>
              <a:rPr kumimoji="1" lang="en-US" altLang="zh-CN"/>
              <a:t>;</a:t>
            </a:r>
            <a:endParaRPr kumimoji="1" lang="en-US" altLang="zh-CN"/>
          </a:p>
          <a:p>
            <a:pPr algn="just">
              <a:lnSpc>
                <a:spcPts val="3300"/>
              </a:lnSpc>
              <a:spcBef>
                <a:spcPts val="300"/>
              </a:spcBef>
              <a:spcAft>
                <a:spcPts val="300"/>
              </a:spcAft>
            </a:pPr>
            <a:r>
              <a:rPr kumimoji="1" lang="zh-CN" altLang="en-US"/>
              <a:t>在</a:t>
            </a:r>
            <a:r>
              <a:rPr kumimoji="1" lang="en-US" altLang="zh-CN"/>
              <a:t>DMA</a:t>
            </a:r>
            <a:r>
              <a:rPr kumimoji="1" lang="zh-CN" altLang="en-US"/>
              <a:t>期间管理系统总线，控制数据传送；</a:t>
            </a:r>
            <a:endParaRPr kumimoji="1" lang="en-US" altLang="zh-CN"/>
          </a:p>
          <a:p>
            <a:pPr algn="just">
              <a:lnSpc>
                <a:spcPts val="3300"/>
              </a:lnSpc>
              <a:spcBef>
                <a:spcPts val="300"/>
              </a:spcBef>
              <a:spcAft>
                <a:spcPts val="300"/>
              </a:spcAft>
            </a:pPr>
            <a:r>
              <a:rPr kumimoji="1" lang="zh-CN" altLang="en-US"/>
              <a:t>确定数据传送的起始地址和数据长度，修正数据传送过程中的数据地址和数据长度；</a:t>
            </a:r>
            <a:endParaRPr kumimoji="1" lang="en-US" altLang="zh-CN"/>
          </a:p>
          <a:p>
            <a:pPr algn="just">
              <a:lnSpc>
                <a:spcPts val="3300"/>
              </a:lnSpc>
              <a:spcBef>
                <a:spcPts val="300"/>
              </a:spcBef>
              <a:spcAft>
                <a:spcPts val="300"/>
              </a:spcAft>
            </a:pPr>
            <a:r>
              <a:rPr kumimoji="1" lang="zh-CN" altLang="en-US"/>
              <a:t>在数据块传送结束时</a:t>
            </a:r>
            <a:r>
              <a:rPr kumimoji="1" lang="en-US" altLang="zh-CN"/>
              <a:t>,</a:t>
            </a:r>
            <a:r>
              <a:rPr kumimoji="1" lang="zh-CN" altLang="en-US"/>
              <a:t>给出</a:t>
            </a:r>
            <a:r>
              <a:rPr kumimoji="1" lang="en-US" altLang="zh-CN"/>
              <a:t>DMA</a:t>
            </a:r>
            <a:r>
              <a:rPr kumimoji="1" lang="zh-CN" altLang="en-US"/>
              <a:t>操作完成的信号。</a:t>
            </a: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blinds(horizontal)">
                                      <p:cBhvr>
                                        <p:cTn id="7" dur="500"/>
                                        <p:tgtEl>
                                          <p:spTgt spid="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linds(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linds(horizont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linds(horizontal)">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blinds(horizontal)">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blinds(horizontal)">
                                      <p:cBhvr>
                                        <p:cTn id="3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116013" y="404813"/>
            <a:ext cx="7696200" cy="762000"/>
          </a:xfrm>
        </p:spPr>
        <p:txBody>
          <a:bodyPr/>
          <a:lstStyle/>
          <a:p>
            <a:pPr eaLnBrk="1" hangingPunct="1"/>
            <a:r>
              <a:rPr kumimoji="1" lang="en-US" altLang="zh-CN"/>
              <a:t>DMA </a:t>
            </a:r>
            <a:r>
              <a:rPr kumimoji="1" lang="zh-CN" altLang="en-US"/>
              <a:t>接口基本组成</a:t>
            </a:r>
            <a:endParaRPr lang="zh-CN" altLang="en-US"/>
          </a:p>
        </p:txBody>
      </p:sp>
      <p:grpSp>
        <p:nvGrpSpPr>
          <p:cNvPr id="2" name="Group 2"/>
          <p:cNvGrpSpPr/>
          <p:nvPr/>
        </p:nvGrpSpPr>
        <p:grpSpPr bwMode="auto">
          <a:xfrm>
            <a:off x="381000" y="1203325"/>
            <a:ext cx="8610600" cy="4457700"/>
            <a:chOff x="240" y="758"/>
            <a:chExt cx="5424" cy="2808"/>
          </a:xfrm>
        </p:grpSpPr>
        <p:sp>
          <p:nvSpPr>
            <p:cNvPr id="137273" name="Text Box 3"/>
            <p:cNvSpPr txBox="1">
              <a:spLocks noChangeArrowheads="1"/>
            </p:cNvSpPr>
            <p:nvPr/>
          </p:nvSpPr>
          <p:spPr bwMode="auto">
            <a:xfrm>
              <a:off x="4651" y="3298"/>
              <a:ext cx="8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r>
                <a:rPr lang="zh-CN" altLang="en-US" sz="2000">
                  <a:latin typeface="Times New Roman" panose="02020603050405020304" pitchFamily="18" charset="0"/>
                </a:rPr>
                <a:t>接口</a:t>
              </a:r>
              <a:endParaRPr lang="zh-CN" altLang="en-US" sz="2000">
                <a:latin typeface="Times New Roman" panose="02020603050405020304" pitchFamily="18" charset="0"/>
              </a:endParaRPr>
            </a:p>
          </p:txBody>
        </p:sp>
        <p:grpSp>
          <p:nvGrpSpPr>
            <p:cNvPr id="137274" name="Group 4"/>
            <p:cNvGrpSpPr/>
            <p:nvPr/>
          </p:nvGrpSpPr>
          <p:grpSpPr bwMode="auto">
            <a:xfrm>
              <a:off x="240" y="758"/>
              <a:ext cx="5424" cy="2808"/>
              <a:chOff x="240" y="758"/>
              <a:chExt cx="5424" cy="2808"/>
            </a:xfrm>
          </p:grpSpPr>
          <p:sp>
            <p:nvSpPr>
              <p:cNvPr id="137275" name="Rectangle 5"/>
              <p:cNvSpPr>
                <a:spLocks noChangeArrowheads="1"/>
              </p:cNvSpPr>
              <p:nvPr/>
            </p:nvSpPr>
            <p:spPr bwMode="auto">
              <a:xfrm>
                <a:off x="1920" y="1541"/>
                <a:ext cx="3547" cy="2025"/>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7276" name="Group 6"/>
              <p:cNvGrpSpPr/>
              <p:nvPr/>
            </p:nvGrpSpPr>
            <p:grpSpPr bwMode="auto">
              <a:xfrm>
                <a:off x="432" y="1495"/>
                <a:ext cx="528" cy="2071"/>
                <a:chOff x="288" y="1200"/>
                <a:chExt cx="528" cy="2160"/>
              </a:xfrm>
            </p:grpSpPr>
            <p:sp>
              <p:nvSpPr>
                <p:cNvPr id="137283" name="Text Box 7"/>
                <p:cNvSpPr txBox="1">
                  <a:spLocks noChangeArrowheads="1"/>
                </p:cNvSpPr>
                <p:nvPr/>
              </p:nvSpPr>
              <p:spPr bwMode="auto">
                <a:xfrm>
                  <a:off x="422" y="1870"/>
                  <a:ext cx="27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a:t>
                  </a:r>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存</a:t>
                  </a:r>
                  <a:endParaRPr lang="zh-CN" altLang="en-US" sz="2000">
                    <a:latin typeface="Times New Roman" panose="02020603050405020304" pitchFamily="18" charset="0"/>
                  </a:endParaRPr>
                </a:p>
              </p:txBody>
            </p:sp>
            <p:sp>
              <p:nvSpPr>
                <p:cNvPr id="137284" name="Rectangle 8"/>
                <p:cNvSpPr>
                  <a:spLocks noChangeArrowheads="1"/>
                </p:cNvSpPr>
                <p:nvPr/>
              </p:nvSpPr>
              <p:spPr bwMode="auto">
                <a:xfrm>
                  <a:off x="288"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7277" name="Group 9"/>
              <p:cNvGrpSpPr/>
              <p:nvPr/>
            </p:nvGrpSpPr>
            <p:grpSpPr bwMode="auto">
              <a:xfrm>
                <a:off x="1104" y="1495"/>
                <a:ext cx="528" cy="2071"/>
                <a:chOff x="816" y="1200"/>
                <a:chExt cx="528" cy="2160"/>
              </a:xfrm>
            </p:grpSpPr>
            <p:sp>
              <p:nvSpPr>
                <p:cNvPr id="137281" name="Text Box 10"/>
                <p:cNvSpPr txBox="1">
                  <a:spLocks noChangeArrowheads="1"/>
                </p:cNvSpPr>
                <p:nvPr/>
              </p:nvSpPr>
              <p:spPr bwMode="auto">
                <a:xfrm>
                  <a:off x="864" y="2054"/>
                  <a:ext cx="44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zh-CN" altLang="en-US" sz="2000">
                    <a:latin typeface="Times New Roman" panose="02020603050405020304" pitchFamily="18" charset="0"/>
                  </a:endParaRPr>
                </a:p>
              </p:txBody>
            </p:sp>
            <p:sp>
              <p:nvSpPr>
                <p:cNvPr id="137282" name="Rectangle 11"/>
                <p:cNvSpPr>
                  <a:spLocks noChangeArrowheads="1"/>
                </p:cNvSpPr>
                <p:nvPr/>
              </p:nvSpPr>
              <p:spPr bwMode="auto">
                <a:xfrm>
                  <a:off x="816"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7278" name="AutoShape 12"/>
              <p:cNvSpPr>
                <a:spLocks noChangeArrowheads="1"/>
              </p:cNvSpPr>
              <p:nvPr/>
            </p:nvSpPr>
            <p:spPr bwMode="auto">
              <a:xfrm>
                <a:off x="240" y="758"/>
                <a:ext cx="5424" cy="138"/>
              </a:xfrm>
              <a:prstGeom prst="leftRightArrow">
                <a:avLst>
                  <a:gd name="adj1" fmla="val 56769"/>
                  <a:gd name="adj2" fmla="val 189789"/>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79" name="AutoShape 13"/>
              <p:cNvSpPr>
                <a:spLocks noChangeArrowheads="1"/>
              </p:cNvSpPr>
              <p:nvPr/>
            </p:nvSpPr>
            <p:spPr bwMode="auto">
              <a:xfrm>
                <a:off x="1248" y="850"/>
                <a:ext cx="144" cy="645"/>
              </a:xfrm>
              <a:prstGeom prst="upDownArrow">
                <a:avLst>
                  <a:gd name="adj1" fmla="val 50000"/>
                  <a:gd name="adj2" fmla="val 89583"/>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80" name="AutoShape 14"/>
              <p:cNvSpPr>
                <a:spLocks noChangeArrowheads="1"/>
              </p:cNvSpPr>
              <p:nvPr/>
            </p:nvSpPr>
            <p:spPr bwMode="auto">
              <a:xfrm>
                <a:off x="624" y="850"/>
                <a:ext cx="144" cy="645"/>
              </a:xfrm>
              <a:prstGeom prst="upDownArrow">
                <a:avLst>
                  <a:gd name="adj1" fmla="val 50000"/>
                  <a:gd name="adj2" fmla="val 89583"/>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6" name="Group 16"/>
          <p:cNvGrpSpPr/>
          <p:nvPr/>
        </p:nvGrpSpPr>
        <p:grpSpPr bwMode="auto">
          <a:xfrm>
            <a:off x="3352800" y="2665413"/>
            <a:ext cx="868363" cy="2338387"/>
            <a:chOff x="2112" y="1679"/>
            <a:chExt cx="547" cy="1473"/>
          </a:xfrm>
        </p:grpSpPr>
        <p:sp>
          <p:nvSpPr>
            <p:cNvPr id="137271" name="Text Box 17"/>
            <p:cNvSpPr txBox="1">
              <a:spLocks noChangeArrowheads="1"/>
            </p:cNvSpPr>
            <p:nvPr/>
          </p:nvSpPr>
          <p:spPr bwMode="auto">
            <a:xfrm>
              <a:off x="2160" y="1848"/>
              <a:ext cx="499"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  控</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制</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逻</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辑</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a:t>
              </a:r>
              <a:endParaRPr lang="zh-CN" altLang="en-US" sz="2000">
                <a:latin typeface="Times New Roman" panose="02020603050405020304" pitchFamily="18" charset="0"/>
              </a:endParaRPr>
            </a:p>
          </p:txBody>
        </p:sp>
        <p:sp>
          <p:nvSpPr>
            <p:cNvPr id="137272" name="Rectangle 18"/>
            <p:cNvSpPr>
              <a:spLocks noChangeArrowheads="1"/>
            </p:cNvSpPr>
            <p:nvPr/>
          </p:nvSpPr>
          <p:spPr bwMode="auto">
            <a:xfrm>
              <a:off x="2112" y="1679"/>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19"/>
          <p:cNvGrpSpPr/>
          <p:nvPr/>
        </p:nvGrpSpPr>
        <p:grpSpPr bwMode="auto">
          <a:xfrm>
            <a:off x="4953000" y="2665413"/>
            <a:ext cx="838200" cy="2338387"/>
            <a:chOff x="3120" y="1679"/>
            <a:chExt cx="528" cy="1473"/>
          </a:xfrm>
        </p:grpSpPr>
        <p:sp>
          <p:nvSpPr>
            <p:cNvPr id="137269" name="Text Box 20"/>
            <p:cNvSpPr txBox="1">
              <a:spLocks noChangeArrowheads="1"/>
            </p:cNvSpPr>
            <p:nvPr/>
          </p:nvSpPr>
          <p:spPr bwMode="auto">
            <a:xfrm>
              <a:off x="3168" y="1984"/>
              <a:ext cx="357"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机</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构</a:t>
              </a:r>
              <a:endParaRPr lang="zh-CN" altLang="en-US" sz="2000">
                <a:latin typeface="Times New Roman" panose="02020603050405020304" pitchFamily="18" charset="0"/>
              </a:endParaRPr>
            </a:p>
          </p:txBody>
        </p:sp>
        <p:sp>
          <p:nvSpPr>
            <p:cNvPr id="137270" name="Rectangle 21"/>
            <p:cNvSpPr>
              <a:spLocks noChangeArrowheads="1"/>
            </p:cNvSpPr>
            <p:nvPr/>
          </p:nvSpPr>
          <p:spPr bwMode="auto">
            <a:xfrm>
              <a:off x="3120" y="1679"/>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 name="Group 22"/>
          <p:cNvGrpSpPr/>
          <p:nvPr/>
        </p:nvGrpSpPr>
        <p:grpSpPr bwMode="auto">
          <a:xfrm>
            <a:off x="6300788" y="6096000"/>
            <a:ext cx="701675" cy="438150"/>
            <a:chOff x="3921" y="3840"/>
            <a:chExt cx="442" cy="276"/>
          </a:xfrm>
        </p:grpSpPr>
        <p:sp>
          <p:nvSpPr>
            <p:cNvPr id="137267" name="Text Box 23"/>
            <p:cNvSpPr txBox="1">
              <a:spLocks noChangeArrowheads="1"/>
            </p:cNvSpPr>
            <p:nvPr/>
          </p:nvSpPr>
          <p:spPr bwMode="auto">
            <a:xfrm>
              <a:off x="3921" y="384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设备</a:t>
              </a:r>
              <a:endParaRPr lang="zh-CN" altLang="en-US" sz="2000">
                <a:latin typeface="Times New Roman" panose="02020603050405020304" pitchFamily="18" charset="0"/>
              </a:endParaRPr>
            </a:p>
          </p:txBody>
        </p:sp>
        <p:sp>
          <p:nvSpPr>
            <p:cNvPr id="137268" name="Rectangle 24"/>
            <p:cNvSpPr>
              <a:spLocks noChangeArrowheads="1"/>
            </p:cNvSpPr>
            <p:nvPr/>
          </p:nvSpPr>
          <p:spPr bwMode="auto">
            <a:xfrm>
              <a:off x="3931" y="3840"/>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0" name="AutoShape 25"/>
          <p:cNvSpPr>
            <a:spLocks noChangeArrowheads="1"/>
          </p:cNvSpPr>
          <p:nvPr/>
        </p:nvSpPr>
        <p:spPr bwMode="auto">
          <a:xfrm>
            <a:off x="6553200" y="5562600"/>
            <a:ext cx="228600" cy="533400"/>
          </a:xfrm>
          <a:prstGeom prst="upDownArrow">
            <a:avLst>
              <a:gd name="adj1" fmla="val 50000"/>
              <a:gd name="adj2" fmla="val 46667"/>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 name="Group 26"/>
          <p:cNvGrpSpPr/>
          <p:nvPr/>
        </p:nvGrpSpPr>
        <p:grpSpPr bwMode="auto">
          <a:xfrm>
            <a:off x="2738438" y="1349375"/>
            <a:ext cx="919162" cy="1316038"/>
            <a:chOff x="1725" y="850"/>
            <a:chExt cx="579" cy="829"/>
          </a:xfrm>
        </p:grpSpPr>
        <p:sp>
          <p:nvSpPr>
            <p:cNvPr id="137265" name="Line 27"/>
            <p:cNvSpPr>
              <a:spLocks noChangeShapeType="1"/>
            </p:cNvSpPr>
            <p:nvPr/>
          </p:nvSpPr>
          <p:spPr bwMode="auto">
            <a:xfrm rot="10800000" flipV="1">
              <a:off x="2256" y="850"/>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37266" name="Text Box 28"/>
            <p:cNvSpPr txBox="1">
              <a:spLocks noChangeArrowheads="1"/>
            </p:cNvSpPr>
            <p:nvPr/>
          </p:nvSpPr>
          <p:spPr bwMode="auto">
            <a:xfrm>
              <a:off x="1725" y="1089"/>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HLDA</a:t>
              </a:r>
              <a:endParaRPr lang="en-US" altLang="zh-CN" sz="2000">
                <a:latin typeface="Times New Roman" panose="02020603050405020304" pitchFamily="18" charset="0"/>
              </a:endParaRPr>
            </a:p>
          </p:txBody>
        </p:sp>
      </p:grpSp>
      <p:grpSp>
        <p:nvGrpSpPr>
          <p:cNvPr id="10" name="Group 29"/>
          <p:cNvGrpSpPr/>
          <p:nvPr/>
        </p:nvGrpSpPr>
        <p:grpSpPr bwMode="auto">
          <a:xfrm>
            <a:off x="7154863" y="2665413"/>
            <a:ext cx="685800" cy="438150"/>
            <a:chOff x="4507" y="1679"/>
            <a:chExt cx="432" cy="276"/>
          </a:xfrm>
        </p:grpSpPr>
        <p:sp>
          <p:nvSpPr>
            <p:cNvPr id="137263" name="Text Box 30"/>
            <p:cNvSpPr txBox="1">
              <a:spLocks noChangeArrowheads="1"/>
            </p:cNvSpPr>
            <p:nvPr/>
          </p:nvSpPr>
          <p:spPr bwMode="auto">
            <a:xfrm>
              <a:off x="4555" y="1680"/>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AR</a:t>
              </a:r>
              <a:endParaRPr lang="en-US" altLang="zh-CN" sz="2000">
                <a:latin typeface="Times New Roman" panose="02020603050405020304" pitchFamily="18" charset="0"/>
              </a:endParaRPr>
            </a:p>
          </p:txBody>
        </p:sp>
        <p:sp>
          <p:nvSpPr>
            <p:cNvPr id="137264" name="Rectangle 31"/>
            <p:cNvSpPr>
              <a:spLocks noChangeArrowheads="1"/>
            </p:cNvSpPr>
            <p:nvPr/>
          </p:nvSpPr>
          <p:spPr bwMode="auto">
            <a:xfrm>
              <a:off x="4507" y="1679"/>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32"/>
          <p:cNvGrpSpPr/>
          <p:nvPr/>
        </p:nvGrpSpPr>
        <p:grpSpPr bwMode="auto">
          <a:xfrm>
            <a:off x="7154863" y="3541713"/>
            <a:ext cx="685800" cy="438150"/>
            <a:chOff x="4507" y="2231"/>
            <a:chExt cx="432" cy="276"/>
          </a:xfrm>
        </p:grpSpPr>
        <p:sp>
          <p:nvSpPr>
            <p:cNvPr id="137261" name="Text Box 33"/>
            <p:cNvSpPr txBox="1">
              <a:spLocks noChangeArrowheads="1"/>
            </p:cNvSpPr>
            <p:nvPr/>
          </p:nvSpPr>
          <p:spPr bwMode="auto">
            <a:xfrm>
              <a:off x="4512" y="2246"/>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WC</a:t>
              </a:r>
              <a:endParaRPr lang="en-US" altLang="zh-CN" sz="2000">
                <a:latin typeface="Times New Roman" panose="02020603050405020304" pitchFamily="18" charset="0"/>
              </a:endParaRPr>
            </a:p>
          </p:txBody>
        </p:sp>
        <p:sp>
          <p:nvSpPr>
            <p:cNvPr id="137262" name="Rectangle 34"/>
            <p:cNvSpPr>
              <a:spLocks noChangeArrowheads="1"/>
            </p:cNvSpPr>
            <p:nvPr/>
          </p:nvSpPr>
          <p:spPr bwMode="auto">
            <a:xfrm>
              <a:off x="4507" y="2231"/>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 name="Group 35"/>
          <p:cNvGrpSpPr/>
          <p:nvPr/>
        </p:nvGrpSpPr>
        <p:grpSpPr bwMode="auto">
          <a:xfrm>
            <a:off x="7143750" y="4418013"/>
            <a:ext cx="736600" cy="438150"/>
            <a:chOff x="4500" y="2783"/>
            <a:chExt cx="464" cy="276"/>
          </a:xfrm>
        </p:grpSpPr>
        <p:sp>
          <p:nvSpPr>
            <p:cNvPr id="137259" name="Text Box 36"/>
            <p:cNvSpPr txBox="1">
              <a:spLocks noChangeArrowheads="1"/>
            </p:cNvSpPr>
            <p:nvPr/>
          </p:nvSpPr>
          <p:spPr bwMode="auto">
            <a:xfrm>
              <a:off x="4500" y="2788"/>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DAR</a:t>
              </a:r>
              <a:endParaRPr lang="en-US" altLang="zh-CN" sz="2000">
                <a:latin typeface="Times New Roman" panose="02020603050405020304" pitchFamily="18" charset="0"/>
              </a:endParaRPr>
            </a:p>
          </p:txBody>
        </p:sp>
        <p:sp>
          <p:nvSpPr>
            <p:cNvPr id="137260" name="Rectangle 37"/>
            <p:cNvSpPr>
              <a:spLocks noChangeArrowheads="1"/>
            </p:cNvSpPr>
            <p:nvPr/>
          </p:nvSpPr>
          <p:spPr bwMode="auto">
            <a:xfrm>
              <a:off x="4507" y="2783"/>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 name="Group 38"/>
          <p:cNvGrpSpPr/>
          <p:nvPr/>
        </p:nvGrpSpPr>
        <p:grpSpPr bwMode="auto">
          <a:xfrm>
            <a:off x="3886200" y="1349375"/>
            <a:ext cx="762000" cy="1316038"/>
            <a:chOff x="2448" y="850"/>
            <a:chExt cx="480" cy="829"/>
          </a:xfrm>
        </p:grpSpPr>
        <p:sp>
          <p:nvSpPr>
            <p:cNvPr id="137257" name="Line 39"/>
            <p:cNvSpPr>
              <a:spLocks noChangeShapeType="1"/>
            </p:cNvSpPr>
            <p:nvPr/>
          </p:nvSpPr>
          <p:spPr bwMode="auto">
            <a:xfrm flipV="1">
              <a:off x="2448" y="850"/>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37258" name="Text Box 40"/>
            <p:cNvSpPr txBox="1">
              <a:spLocks noChangeArrowheads="1"/>
            </p:cNvSpPr>
            <p:nvPr/>
          </p:nvSpPr>
          <p:spPr bwMode="auto">
            <a:xfrm>
              <a:off x="2448" y="1089"/>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HRQ</a:t>
              </a:r>
              <a:endParaRPr lang="en-US" altLang="zh-CN" sz="2000">
                <a:latin typeface="Times New Roman" panose="02020603050405020304" pitchFamily="18" charset="0"/>
              </a:endParaRPr>
            </a:p>
          </p:txBody>
        </p:sp>
      </p:grpSp>
      <p:grpSp>
        <p:nvGrpSpPr>
          <p:cNvPr id="14" name="Group 41"/>
          <p:cNvGrpSpPr/>
          <p:nvPr/>
        </p:nvGrpSpPr>
        <p:grpSpPr bwMode="auto">
          <a:xfrm>
            <a:off x="5356225" y="1349375"/>
            <a:ext cx="542925" cy="1316038"/>
            <a:chOff x="3374" y="850"/>
            <a:chExt cx="342" cy="829"/>
          </a:xfrm>
        </p:grpSpPr>
        <p:sp>
          <p:nvSpPr>
            <p:cNvPr id="137255" name="Line 42"/>
            <p:cNvSpPr>
              <a:spLocks noChangeShapeType="1"/>
            </p:cNvSpPr>
            <p:nvPr/>
          </p:nvSpPr>
          <p:spPr bwMode="auto">
            <a:xfrm flipV="1">
              <a:off x="3374" y="850"/>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37256" name="Text Box 43"/>
            <p:cNvSpPr txBox="1">
              <a:spLocks noChangeArrowheads="1"/>
            </p:cNvSpPr>
            <p:nvPr/>
          </p:nvSpPr>
          <p:spPr bwMode="auto">
            <a:xfrm>
              <a:off x="3408" y="896"/>
              <a:ext cx="30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中断请求</a:t>
              </a:r>
              <a:endParaRPr lang="zh-CN" altLang="en-US" sz="2000">
                <a:latin typeface="Times New Roman" panose="02020603050405020304" pitchFamily="18" charset="0"/>
              </a:endParaRPr>
            </a:p>
          </p:txBody>
        </p:sp>
      </p:grpSp>
      <p:grpSp>
        <p:nvGrpSpPr>
          <p:cNvPr id="15" name="Group 44"/>
          <p:cNvGrpSpPr/>
          <p:nvPr/>
        </p:nvGrpSpPr>
        <p:grpSpPr bwMode="auto">
          <a:xfrm>
            <a:off x="6553200" y="1349375"/>
            <a:ext cx="641350" cy="3756025"/>
            <a:chOff x="4128" y="850"/>
            <a:chExt cx="404" cy="2348"/>
          </a:xfrm>
        </p:grpSpPr>
        <p:sp>
          <p:nvSpPr>
            <p:cNvPr id="137250" name="AutoShape 45"/>
            <p:cNvSpPr>
              <a:spLocks noChangeArrowheads="1"/>
            </p:cNvSpPr>
            <p:nvPr/>
          </p:nvSpPr>
          <p:spPr bwMode="auto">
            <a:xfrm>
              <a:off x="4128" y="850"/>
              <a:ext cx="122" cy="2348"/>
            </a:xfrm>
            <a:prstGeom prst="upDownArrow">
              <a:avLst>
                <a:gd name="adj1" fmla="val 68750"/>
                <a:gd name="adj2" fmla="val 147819"/>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51" name="AutoShape 46"/>
            <p:cNvSpPr>
              <a:spLocks noChangeArrowheads="1"/>
            </p:cNvSpPr>
            <p:nvPr/>
          </p:nvSpPr>
          <p:spPr bwMode="auto">
            <a:xfrm>
              <a:off x="4224" y="1725"/>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52" name="AutoShape 47"/>
            <p:cNvSpPr>
              <a:spLocks noChangeArrowheads="1"/>
            </p:cNvSpPr>
            <p:nvPr/>
          </p:nvSpPr>
          <p:spPr bwMode="auto">
            <a:xfrm>
              <a:off x="4224" y="2277"/>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53" name="AutoShape 48"/>
            <p:cNvSpPr>
              <a:spLocks noChangeArrowheads="1"/>
            </p:cNvSpPr>
            <p:nvPr/>
          </p:nvSpPr>
          <p:spPr bwMode="auto">
            <a:xfrm>
              <a:off x="4224" y="2802"/>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54" name="Text Box 49"/>
            <p:cNvSpPr txBox="1">
              <a:spLocks noChangeArrowheads="1"/>
            </p:cNvSpPr>
            <p:nvPr/>
          </p:nvSpPr>
          <p:spPr bwMode="auto">
            <a:xfrm>
              <a:off x="4224" y="960"/>
              <a:ext cx="308"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数据线</a:t>
              </a:r>
              <a:endParaRPr lang="zh-CN" altLang="en-US" sz="2000">
                <a:latin typeface="Times New Roman" panose="02020603050405020304" pitchFamily="18" charset="0"/>
              </a:endParaRPr>
            </a:p>
          </p:txBody>
        </p:sp>
      </p:grpSp>
      <p:grpSp>
        <p:nvGrpSpPr>
          <p:cNvPr id="16" name="Group 50"/>
          <p:cNvGrpSpPr/>
          <p:nvPr/>
        </p:nvGrpSpPr>
        <p:grpSpPr bwMode="auto">
          <a:xfrm>
            <a:off x="7391400" y="1349375"/>
            <a:ext cx="685800" cy="1316038"/>
            <a:chOff x="4656" y="850"/>
            <a:chExt cx="432" cy="829"/>
          </a:xfrm>
        </p:grpSpPr>
        <p:sp>
          <p:nvSpPr>
            <p:cNvPr id="137248" name="AutoShape 51"/>
            <p:cNvSpPr>
              <a:spLocks noChangeArrowheads="1"/>
            </p:cNvSpPr>
            <p:nvPr/>
          </p:nvSpPr>
          <p:spPr bwMode="auto">
            <a:xfrm>
              <a:off x="4656" y="850"/>
              <a:ext cx="144" cy="829"/>
            </a:xfrm>
            <a:prstGeom prst="upArrow">
              <a:avLst>
                <a:gd name="adj1" fmla="val 50000"/>
                <a:gd name="adj2" fmla="val 143924"/>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249" name="Text Box 52"/>
            <p:cNvSpPr txBox="1">
              <a:spLocks noChangeArrowheads="1"/>
            </p:cNvSpPr>
            <p:nvPr/>
          </p:nvSpPr>
          <p:spPr bwMode="auto">
            <a:xfrm>
              <a:off x="4780" y="96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地址线</a:t>
              </a:r>
              <a:endParaRPr lang="zh-CN" altLang="en-US" sz="2000">
                <a:latin typeface="Times New Roman" panose="02020603050405020304" pitchFamily="18" charset="0"/>
              </a:endParaRPr>
            </a:p>
          </p:txBody>
        </p:sp>
      </p:grpSp>
      <p:sp>
        <p:nvSpPr>
          <p:cNvPr id="118" name="Text Box 53"/>
          <p:cNvSpPr txBox="1">
            <a:spLocks noChangeArrowheads="1"/>
          </p:cNvSpPr>
          <p:nvPr/>
        </p:nvSpPr>
        <p:spPr bwMode="auto">
          <a:xfrm>
            <a:off x="7985125" y="2751138"/>
            <a:ext cx="4556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19" name="Text Box 54"/>
          <p:cNvSpPr txBox="1">
            <a:spLocks noChangeArrowheads="1"/>
          </p:cNvSpPr>
          <p:nvPr/>
        </p:nvSpPr>
        <p:spPr bwMode="auto">
          <a:xfrm>
            <a:off x="7985125" y="3557588"/>
            <a:ext cx="45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grpSp>
        <p:nvGrpSpPr>
          <p:cNvPr id="17" name="Group 55"/>
          <p:cNvGrpSpPr/>
          <p:nvPr/>
        </p:nvGrpSpPr>
        <p:grpSpPr bwMode="auto">
          <a:xfrm>
            <a:off x="5791200" y="3062288"/>
            <a:ext cx="2165350" cy="479425"/>
            <a:chOff x="3648" y="1929"/>
            <a:chExt cx="1364" cy="302"/>
          </a:xfrm>
        </p:grpSpPr>
        <p:sp>
          <p:nvSpPr>
            <p:cNvPr id="137246" name="Freeform 56"/>
            <p:cNvSpPr/>
            <p:nvPr/>
          </p:nvSpPr>
          <p:spPr bwMode="auto">
            <a:xfrm>
              <a:off x="3648" y="2139"/>
              <a:ext cx="1056" cy="92"/>
            </a:xfrm>
            <a:custGeom>
              <a:avLst/>
              <a:gdLst>
                <a:gd name="T0" fmla="*/ 924 w 1104"/>
                <a:gd name="T1" fmla="*/ 81 h 96"/>
                <a:gd name="T2" fmla="*/ 924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247" name="Text Box 57"/>
            <p:cNvSpPr txBox="1">
              <a:spLocks noChangeArrowheads="1"/>
            </p:cNvSpPr>
            <p:nvPr/>
          </p:nvSpPr>
          <p:spPr bwMode="auto">
            <a:xfrm>
              <a:off x="4320" y="1929"/>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溢出信号</a:t>
              </a:r>
              <a:endParaRPr lang="zh-CN" altLang="en-US">
                <a:latin typeface="Times New Roman" panose="02020603050405020304" pitchFamily="18" charset="0"/>
              </a:endParaRPr>
            </a:p>
          </p:txBody>
        </p:sp>
      </p:grpSp>
      <p:grpSp>
        <p:nvGrpSpPr>
          <p:cNvPr id="18" name="Group 58"/>
          <p:cNvGrpSpPr/>
          <p:nvPr/>
        </p:nvGrpSpPr>
        <p:grpSpPr bwMode="auto">
          <a:xfrm>
            <a:off x="3938588" y="5003800"/>
            <a:ext cx="2362200" cy="1184275"/>
            <a:chOff x="2448" y="3152"/>
            <a:chExt cx="1488" cy="746"/>
          </a:xfrm>
        </p:grpSpPr>
        <p:sp>
          <p:nvSpPr>
            <p:cNvPr id="137244" name="Freeform 59"/>
            <p:cNvSpPr/>
            <p:nvPr/>
          </p:nvSpPr>
          <p:spPr bwMode="auto">
            <a:xfrm>
              <a:off x="2448" y="3152"/>
              <a:ext cx="1488" cy="736"/>
            </a:xfrm>
            <a:custGeom>
              <a:avLst/>
              <a:gdLst>
                <a:gd name="T0" fmla="*/ 1488 w 1488"/>
                <a:gd name="T1" fmla="*/ 648 h 768"/>
                <a:gd name="T2" fmla="*/ 0 w 1488"/>
                <a:gd name="T3" fmla="*/ 648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245" name="Text Box 60"/>
            <p:cNvSpPr txBox="1">
              <a:spLocks noChangeArrowheads="1"/>
            </p:cNvSpPr>
            <p:nvPr/>
          </p:nvSpPr>
          <p:spPr bwMode="auto">
            <a:xfrm>
              <a:off x="2822" y="3648"/>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DREQ</a:t>
              </a:r>
              <a:endParaRPr lang="en-US" altLang="zh-CN" sz="2000">
                <a:latin typeface="Times New Roman" panose="02020603050405020304" pitchFamily="18" charset="0"/>
              </a:endParaRPr>
            </a:p>
          </p:txBody>
        </p:sp>
      </p:grpSp>
      <p:grpSp>
        <p:nvGrpSpPr>
          <p:cNvPr id="19" name="Group 61"/>
          <p:cNvGrpSpPr/>
          <p:nvPr/>
        </p:nvGrpSpPr>
        <p:grpSpPr bwMode="auto">
          <a:xfrm>
            <a:off x="2776538" y="5003800"/>
            <a:ext cx="3524250" cy="1503363"/>
            <a:chOff x="1716" y="3152"/>
            <a:chExt cx="2220" cy="947"/>
          </a:xfrm>
        </p:grpSpPr>
        <p:sp>
          <p:nvSpPr>
            <p:cNvPr id="137242" name="Freeform 62"/>
            <p:cNvSpPr/>
            <p:nvPr/>
          </p:nvSpPr>
          <p:spPr bwMode="auto">
            <a:xfrm>
              <a:off x="2256" y="3152"/>
              <a:ext cx="1680" cy="874"/>
            </a:xfrm>
            <a:custGeom>
              <a:avLst/>
              <a:gdLst>
                <a:gd name="T0" fmla="*/ 0 w 1680"/>
                <a:gd name="T1" fmla="*/ 0 h 960"/>
                <a:gd name="T2" fmla="*/ 0 w 1680"/>
                <a:gd name="T3" fmla="*/ 660 h 960"/>
                <a:gd name="T4" fmla="*/ 1680 w 1680"/>
                <a:gd name="T5" fmla="*/ 660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243" name="Text Box 63"/>
            <p:cNvSpPr txBox="1">
              <a:spLocks noChangeArrowheads="1"/>
            </p:cNvSpPr>
            <p:nvPr/>
          </p:nvSpPr>
          <p:spPr bwMode="auto">
            <a:xfrm>
              <a:off x="1716" y="3849"/>
              <a:ext cx="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DACK</a:t>
              </a:r>
              <a:endParaRPr lang="en-US" altLang="zh-CN" sz="2000">
                <a:latin typeface="Times New Roman" panose="02020603050405020304" pitchFamily="18" charset="0"/>
              </a:endParaRPr>
            </a:p>
          </p:txBody>
        </p:sp>
      </p:grpSp>
      <p:grpSp>
        <p:nvGrpSpPr>
          <p:cNvPr id="20" name="Group 64"/>
          <p:cNvGrpSpPr/>
          <p:nvPr/>
        </p:nvGrpSpPr>
        <p:grpSpPr bwMode="auto">
          <a:xfrm>
            <a:off x="6300788" y="5105400"/>
            <a:ext cx="685800" cy="438150"/>
            <a:chOff x="3931" y="3216"/>
            <a:chExt cx="432" cy="276"/>
          </a:xfrm>
        </p:grpSpPr>
        <p:sp>
          <p:nvSpPr>
            <p:cNvPr id="137240" name="Text Box 65"/>
            <p:cNvSpPr txBox="1">
              <a:spLocks noChangeArrowheads="1"/>
            </p:cNvSpPr>
            <p:nvPr/>
          </p:nvSpPr>
          <p:spPr bwMode="auto">
            <a:xfrm>
              <a:off x="3979" y="3234"/>
              <a:ext cx="33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BR</a:t>
              </a:r>
              <a:endParaRPr lang="en-US" altLang="zh-CN" sz="2000">
                <a:latin typeface="Times New Roman" panose="02020603050405020304" pitchFamily="18" charset="0"/>
              </a:endParaRPr>
            </a:p>
          </p:txBody>
        </p:sp>
        <p:sp>
          <p:nvSpPr>
            <p:cNvPr id="137241" name="Rectangle 66"/>
            <p:cNvSpPr>
              <a:spLocks noChangeArrowheads="1"/>
            </p:cNvSpPr>
            <p:nvPr/>
          </p:nvSpPr>
          <p:spPr bwMode="auto">
            <a:xfrm>
              <a:off x="3931" y="3216"/>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7238"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5.6.2</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blinds(horizontal)">
                                      <p:cBhvr>
                                        <p:cTn id="22" dur="500"/>
                                        <p:tgtEl>
                                          <p:spTgt spid="1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blinds(horizontal)">
                                      <p:cBhvr>
                                        <p:cTn id="27" dur="500"/>
                                        <p:tgtEl>
                                          <p:spTgt spid="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slide(fromTop)">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9"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strips(up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Bottom)">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slide(fromTop)">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slide(fromBottom)">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strips(downRight)">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slide(fromBottom)">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9"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strips(upLeft)">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slide(fromBottom)">
                                      <p:cBhvr>
                                        <p:cTn id="9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18" grpId="0" autoUpdateAnimBg="0"/>
      <p:bldP spid="11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258888" y="476250"/>
            <a:ext cx="7696200" cy="762000"/>
          </a:xfrm>
        </p:spPr>
        <p:txBody>
          <a:bodyPr/>
          <a:lstStyle/>
          <a:p>
            <a:pPr eaLnBrk="1" hangingPunct="1"/>
            <a:r>
              <a:rPr kumimoji="1" lang="en-US" altLang="zh-CN"/>
              <a:t>5.6.3  DMA</a:t>
            </a:r>
            <a:r>
              <a:rPr kumimoji="1" lang="zh-CN" altLang="en-US"/>
              <a:t>的工作过程</a:t>
            </a:r>
            <a:endParaRPr kumimoji="1" lang="zh-CN" altLang="en-US"/>
          </a:p>
        </p:txBody>
      </p:sp>
      <p:sp>
        <p:nvSpPr>
          <p:cNvPr id="138243" name="Rectangle 3"/>
          <p:cNvSpPr>
            <a:spLocks noGrp="1" noChangeArrowheads="1"/>
          </p:cNvSpPr>
          <p:nvPr>
            <p:ph type="body" idx="1"/>
          </p:nvPr>
        </p:nvSpPr>
        <p:spPr>
          <a:xfrm>
            <a:off x="1547813" y="1557338"/>
            <a:ext cx="6096000" cy="4248150"/>
          </a:xfrm>
        </p:spPr>
        <p:txBody>
          <a:bodyPr/>
          <a:lstStyle/>
          <a:p>
            <a:pPr eaLnBrk="1" hangingPunct="1"/>
            <a:r>
              <a:rPr kumimoji="1" lang="en-US" altLang="zh-CN"/>
              <a:t>DMA</a:t>
            </a:r>
            <a:r>
              <a:rPr kumimoji="1" lang="zh-CN" altLang="en-US"/>
              <a:t>传送过程</a:t>
            </a:r>
            <a:endParaRPr kumimoji="1" lang="en-US" altLang="zh-CN"/>
          </a:p>
          <a:p>
            <a:pPr lvl="1" eaLnBrk="1" hangingPunct="1"/>
            <a:r>
              <a:rPr kumimoji="1" lang="zh-CN" altLang="en-US">
                <a:hlinkClick r:id="rId1" action="ppaction://hlinksldjump"/>
              </a:rPr>
              <a:t>预处理</a:t>
            </a:r>
            <a:endParaRPr kumimoji="1" lang="en-US" altLang="zh-CN"/>
          </a:p>
          <a:p>
            <a:pPr lvl="1" eaLnBrk="1" hangingPunct="1"/>
            <a:r>
              <a:rPr kumimoji="1" lang="zh-CN" altLang="en-US">
                <a:hlinkClick r:id="rId2" action="ppaction://hlinksldjump"/>
              </a:rPr>
              <a:t>数据传送</a:t>
            </a:r>
            <a:endParaRPr kumimoji="1" lang="en-US" altLang="zh-CN"/>
          </a:p>
          <a:p>
            <a:pPr lvl="1" eaLnBrk="1" hangingPunct="1"/>
            <a:r>
              <a:rPr kumimoji="1" lang="zh-CN" altLang="en-US">
                <a:hlinkClick r:id="rId3" action="ppaction://hlinksldjump"/>
              </a:rPr>
              <a:t>后处理</a:t>
            </a:r>
            <a:endParaRPr kumimoji="1" lang="zh-CN" altLang="en-US"/>
          </a:p>
          <a:p>
            <a:pPr eaLnBrk="1" hangingPunct="1"/>
            <a:r>
              <a:rPr kumimoji="1" lang="en-US" altLang="zh-CN"/>
              <a:t>DMA</a:t>
            </a:r>
            <a:r>
              <a:rPr kumimoji="1" lang="zh-CN" altLang="en-US"/>
              <a:t>接口与系统的连接方式</a:t>
            </a:r>
            <a:endParaRPr kumimoji="1" lang="en-US" altLang="zh-CN"/>
          </a:p>
          <a:p>
            <a:pPr lvl="1" eaLnBrk="1" hangingPunct="1"/>
            <a:r>
              <a:rPr kumimoji="1" lang="zh-CN" altLang="en-US">
                <a:hlinkClick r:id="rId4" action="ppaction://hlinksldjump"/>
              </a:rPr>
              <a:t>具有公共请求线的连接方式</a:t>
            </a:r>
            <a:endParaRPr kumimoji="1" lang="zh-CN" altLang="en-US"/>
          </a:p>
          <a:p>
            <a:pPr lvl="1" eaLnBrk="1" hangingPunct="1"/>
            <a:r>
              <a:rPr kumimoji="1" lang="zh-CN" altLang="en-US">
                <a:hlinkClick r:id="rId4" action="ppaction://hlinksldjump"/>
              </a:rPr>
              <a:t>独立的</a:t>
            </a:r>
            <a:r>
              <a:rPr kumimoji="1" lang="en-US" altLang="zh-CN">
                <a:hlinkClick r:id="rId4" action="ppaction://hlinksldjump"/>
              </a:rPr>
              <a:t>DMA</a:t>
            </a:r>
            <a:r>
              <a:rPr kumimoji="1" lang="zh-CN" altLang="en-US">
                <a:hlinkClick r:id="rId4" action="ppaction://hlinksldjump"/>
              </a:rPr>
              <a:t>请求方式</a:t>
            </a:r>
            <a:endParaRPr kumimoji="1" lang="zh-CN" altLang="en-US"/>
          </a:p>
          <a:p>
            <a:pPr eaLnBrk="1" hangingPunct="1"/>
            <a:r>
              <a:rPr kumimoji="1" lang="en-US" altLang="zh-CN">
                <a:hlinkClick r:id="rId5" action="ppaction://hlinksldjump"/>
              </a:rPr>
              <a:t>DMA</a:t>
            </a:r>
            <a:r>
              <a:rPr kumimoji="1" lang="zh-CN" altLang="en-US">
                <a:latin typeface="Times New Roman" panose="02020603050405020304" pitchFamily="18" charset="0"/>
                <a:hlinkClick r:id="rId5" action="ppaction://hlinksldjump"/>
              </a:rPr>
              <a:t>方式与程序中断方式的比较</a:t>
            </a:r>
            <a:endParaRPr kumimoji="1" lang="zh-CN" altLang="en-US">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116013" y="404813"/>
            <a:ext cx="7696200" cy="762000"/>
          </a:xfrm>
        </p:spPr>
        <p:txBody>
          <a:bodyPr/>
          <a:lstStyle/>
          <a:p>
            <a:pPr eaLnBrk="1" hangingPunct="1"/>
            <a:r>
              <a:rPr kumimoji="1" lang="zh-CN" altLang="en-US"/>
              <a:t>预处理</a:t>
            </a:r>
            <a:endParaRPr kumimoji="1" lang="zh-CN" altLang="en-US"/>
          </a:p>
        </p:txBody>
      </p:sp>
      <p:sp>
        <p:nvSpPr>
          <p:cNvPr id="140291" name="Rectangle 3"/>
          <p:cNvSpPr>
            <a:spLocks noGrp="1" noChangeArrowheads="1"/>
          </p:cNvSpPr>
          <p:nvPr>
            <p:ph type="body" idx="1"/>
          </p:nvPr>
        </p:nvSpPr>
        <p:spPr>
          <a:xfrm>
            <a:off x="685800" y="1435100"/>
            <a:ext cx="7772400" cy="4297363"/>
          </a:xfrm>
          <a:solidFill>
            <a:schemeClr val="bg1"/>
          </a:solidFill>
          <a:ln>
            <a:solidFill>
              <a:srgbClr val="2709BB"/>
            </a:solidFill>
            <a:miter lim="800000"/>
          </a:ln>
        </p:spPr>
        <p:txBody>
          <a:bodyPr/>
          <a:lstStyle/>
          <a:p>
            <a:pPr eaLnBrk="1" hangingPunct="1"/>
            <a:r>
              <a:rPr kumimoji="1" lang="zh-CN" altLang="en-US"/>
              <a:t>在</a:t>
            </a:r>
            <a:r>
              <a:rPr kumimoji="1" lang="en-US" altLang="zh-CN"/>
              <a:t>DMA</a:t>
            </a:r>
            <a:r>
              <a:rPr kumimoji="1" lang="zh-CN" altLang="en-US"/>
              <a:t>接口开始工作之前，</a:t>
            </a:r>
            <a:r>
              <a:rPr kumimoji="1" lang="en-US" altLang="zh-CN"/>
              <a:t>CPU</a:t>
            </a:r>
            <a:r>
              <a:rPr kumimoji="1" lang="zh-CN" altLang="en-US"/>
              <a:t>必须给它预置如下信息：</a:t>
            </a:r>
            <a:endParaRPr kumimoji="1" lang="en-US" altLang="zh-CN"/>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给</a:t>
            </a:r>
            <a:r>
              <a:rPr kumimoji="1" lang="en-US" altLang="zh-CN"/>
              <a:t>DMA</a:t>
            </a:r>
            <a:r>
              <a:rPr kumimoji="1" lang="zh-CN" altLang="en-US"/>
              <a:t>控制逻辑指明数据传送方向是输入（主存写）还是输出（主存读）；</a:t>
            </a:r>
            <a:endParaRPr kumimoji="1" lang="en-US" altLang="zh-CN"/>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向</a:t>
            </a:r>
            <a:r>
              <a:rPr kumimoji="1" lang="en-US" altLang="zh-CN"/>
              <a:t>DMA</a:t>
            </a:r>
            <a:r>
              <a:rPr kumimoji="1" lang="zh-CN" altLang="en-US"/>
              <a:t>设备地址寄存器送入设备号，并启动设备；</a:t>
            </a:r>
            <a:endParaRPr kumimoji="1" lang="en-US" altLang="zh-CN"/>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向</a:t>
            </a:r>
            <a:r>
              <a:rPr kumimoji="1" lang="en-US" altLang="zh-CN"/>
              <a:t>DMA</a:t>
            </a:r>
            <a:r>
              <a:rPr kumimoji="1" lang="zh-CN" altLang="en-US"/>
              <a:t>主存地址寄存器送入交换数据的主存起始地址；</a:t>
            </a:r>
            <a:endParaRPr kumimoji="1" lang="en-US" altLang="zh-CN"/>
          </a:p>
          <a:p>
            <a:pPr eaLnBrk="1" hangingPunct="1">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对字计数器赋以交换数据的个数。</a:t>
            </a:r>
            <a:endParaRPr lang="zh-CN" altLang="en-US"/>
          </a:p>
        </p:txBody>
      </p:sp>
      <p:sp>
        <p:nvSpPr>
          <p:cNvPr id="139268"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bg/>
                                          </p:spTgt>
                                        </p:tgtEl>
                                        <p:attrNameLst>
                                          <p:attrName>style.visibility</p:attrName>
                                        </p:attrNameLst>
                                      </p:cBhvr>
                                      <p:to>
                                        <p:strVal val="visible"/>
                                      </p:to>
                                    </p:set>
                                    <p:animEffect transition="in" filter="blinds(horizontal)">
                                      <p:cBhvr>
                                        <p:cTn id="7" dur="500"/>
                                        <p:tgtEl>
                                          <p:spTgt spid="1402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10" dur="500"/>
                                        <p:tgtEl>
                                          <p:spTgt spid="1402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animEffect transition="in" filter="blinds(horizontal)">
                                      <p:cBhvr>
                                        <p:cTn id="15" dur="500"/>
                                        <p:tgtEl>
                                          <p:spTgt spid="14029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20" dur="500"/>
                                        <p:tgtEl>
                                          <p:spTgt spid="14029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25" dur="500"/>
                                        <p:tgtEl>
                                          <p:spTgt spid="14029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30" dur="500"/>
                                        <p:tgtEl>
                                          <p:spTgt spid="140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hlinkClick r:id="rId1" action="ppaction://hlinksldjump"/>
          </p:cNvPr>
          <p:cNvSpPr/>
          <p:nvPr/>
        </p:nvSpPr>
        <p:spPr bwMode="auto">
          <a:xfrm rot="-9600000">
            <a:off x="8243888" y="5473700"/>
            <a:ext cx="569912" cy="447675"/>
          </a:xfrm>
          <a:custGeom>
            <a:avLst/>
            <a:gdLst>
              <a:gd name="T0" fmla="*/ 2147483647 w 897"/>
              <a:gd name="T1" fmla="*/ 2147483647 h 704"/>
              <a:gd name="T2" fmla="*/ 2147483647 w 897"/>
              <a:gd name="T3" fmla="*/ 2147483647 h 704"/>
              <a:gd name="T4" fmla="*/ 2147483647 w 897"/>
              <a:gd name="T5" fmla="*/ 2147483647 h 704"/>
              <a:gd name="T6" fmla="*/ 2147483647 w 897"/>
              <a:gd name="T7" fmla="*/ 0 h 704"/>
              <a:gd name="T8" fmla="*/ 0 w 897"/>
              <a:gd name="T9" fmla="*/ 2147483647 h 704"/>
              <a:gd name="T10" fmla="*/ 0 w 897"/>
              <a:gd name="T11" fmla="*/ 2147483647 h 704"/>
              <a:gd name="T12" fmla="*/ 2147483647 w 897"/>
              <a:gd name="T13" fmla="*/ 2147483647 h 704"/>
              <a:gd name="T14" fmla="*/ 2147483647 w 897"/>
              <a:gd name="T15" fmla="*/ 2147483647 h 704"/>
              <a:gd name="T16" fmla="*/ 2147483647 w 897"/>
              <a:gd name="T17" fmla="*/ 2147483647 h 704"/>
              <a:gd name="T18" fmla="*/ 2147483647 w 897"/>
              <a:gd name="T19" fmla="*/ 2147483647 h 704"/>
              <a:gd name="T20" fmla="*/ 2147483647 w 897"/>
              <a:gd name="T21" fmla="*/ 2147483647 h 704"/>
              <a:gd name="T22" fmla="*/ 2147483647 w 897"/>
              <a:gd name="T23" fmla="*/ 2147483647 h 704"/>
              <a:gd name="T24" fmla="*/ 2147483647 w 897"/>
              <a:gd name="T25" fmla="*/ 2147483647 h 7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7"/>
              <a:gd name="T40" fmla="*/ 0 h 704"/>
              <a:gd name="T41" fmla="*/ 897 w 897"/>
              <a:gd name="T42" fmla="*/ 704 h 7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7" h="704">
                <a:moveTo>
                  <a:pt x="650" y="466"/>
                </a:moveTo>
                <a:lnTo>
                  <a:pt x="897" y="271"/>
                </a:lnTo>
                <a:lnTo>
                  <a:pt x="774" y="271"/>
                </a:lnTo>
                <a:cubicBezTo>
                  <a:pt x="774" y="121"/>
                  <a:pt x="599" y="0"/>
                  <a:pt x="384" y="0"/>
                </a:cubicBezTo>
                <a:cubicBezTo>
                  <a:pt x="172" y="0"/>
                  <a:pt x="0" y="123"/>
                  <a:pt x="0" y="276"/>
                </a:cubicBezTo>
                <a:lnTo>
                  <a:pt x="0" y="704"/>
                </a:lnTo>
                <a:lnTo>
                  <a:pt x="253" y="704"/>
                </a:lnTo>
                <a:lnTo>
                  <a:pt x="253" y="271"/>
                </a:lnTo>
                <a:cubicBezTo>
                  <a:pt x="253" y="226"/>
                  <a:pt x="305" y="190"/>
                  <a:pt x="370" y="190"/>
                </a:cubicBezTo>
                <a:lnTo>
                  <a:pt x="404" y="190"/>
                </a:lnTo>
                <a:cubicBezTo>
                  <a:pt x="468" y="190"/>
                  <a:pt x="520" y="226"/>
                  <a:pt x="520" y="271"/>
                </a:cubicBezTo>
                <a:lnTo>
                  <a:pt x="404" y="271"/>
                </a:lnTo>
                <a:lnTo>
                  <a:pt x="650" y="466"/>
                </a:lnTo>
                <a:close/>
              </a:path>
            </a:pathLst>
          </a:custGeom>
          <a:gradFill rotWithShape="1">
            <a:gsLst>
              <a:gs pos="0">
                <a:srgbClr val="003B00"/>
              </a:gs>
              <a:gs pos="100000">
                <a:srgbClr val="008000"/>
              </a:gs>
            </a:gsLst>
            <a:lin ang="5400000" scaled="1"/>
          </a:gradFill>
          <a:ln w="15875" cmpd="sng">
            <a:solidFill>
              <a:srgbClr val="FF0000"/>
            </a:solidFill>
            <a:round/>
          </a:ln>
        </p:spPr>
        <p:txBody>
          <a:bodyPr/>
          <a:lstStyle/>
          <a:p>
            <a:endParaRPr lang="zh-CN" altLang="en-US"/>
          </a:p>
        </p:txBody>
      </p:sp>
      <p:sp>
        <p:nvSpPr>
          <p:cNvPr id="14339" name="矩形 17409"/>
          <p:cNvSpPr>
            <a:spLocks noChangeArrowheads="1"/>
          </p:cNvSpPr>
          <p:nvPr/>
        </p:nvSpPr>
        <p:spPr bwMode="auto">
          <a:xfrm>
            <a:off x="0" y="5330825"/>
            <a:ext cx="9144000" cy="835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 name="左右箭头 7"/>
          <p:cNvSpPr>
            <a:spLocks noChangeArrowheads="1"/>
          </p:cNvSpPr>
          <p:nvPr/>
        </p:nvSpPr>
        <p:spPr bwMode="auto">
          <a:xfrm>
            <a:off x="328613" y="2268538"/>
            <a:ext cx="8520112" cy="503237"/>
          </a:xfrm>
          <a:prstGeom prst="leftRightArrow">
            <a:avLst>
              <a:gd name="adj1" fmla="val 50000"/>
              <a:gd name="adj2" fmla="val 338220"/>
            </a:avLst>
          </a:prstGeom>
          <a:solidFill>
            <a:srgbClr val="99CC00">
              <a:alpha val="12941"/>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2" name="组合 8"/>
          <p:cNvGrpSpPr/>
          <p:nvPr/>
        </p:nvGrpSpPr>
        <p:grpSpPr bwMode="auto">
          <a:xfrm>
            <a:off x="3132138" y="755650"/>
            <a:ext cx="3816350" cy="1655763"/>
            <a:chOff x="0" y="0"/>
            <a:chExt cx="2404" cy="1043"/>
          </a:xfrm>
        </p:grpSpPr>
        <p:grpSp>
          <p:nvGrpSpPr>
            <p:cNvPr id="14371" name="组合 17412"/>
            <p:cNvGrpSpPr/>
            <p:nvPr/>
          </p:nvGrpSpPr>
          <p:grpSpPr bwMode="auto">
            <a:xfrm>
              <a:off x="1633" y="0"/>
              <a:ext cx="771" cy="1043"/>
              <a:chOff x="0" y="0"/>
              <a:chExt cx="771" cy="1043"/>
            </a:xfrm>
          </p:grpSpPr>
          <p:sp>
            <p:nvSpPr>
              <p:cNvPr id="14376" name="上下箭头 17413"/>
              <p:cNvSpPr>
                <a:spLocks noChangeArrowheads="1"/>
              </p:cNvSpPr>
              <p:nvPr/>
            </p:nvSpPr>
            <p:spPr bwMode="auto">
              <a:xfrm>
                <a:off x="227" y="589"/>
                <a:ext cx="317" cy="454"/>
              </a:xfrm>
              <a:prstGeom prst="upDownArrow">
                <a:avLst>
                  <a:gd name="adj1" fmla="val 50000"/>
                  <a:gd name="adj2" fmla="val 28610"/>
                </a:avLst>
              </a:prstGeom>
              <a:solidFill>
                <a:srgbClr val="666699">
                  <a:alpha val="20000"/>
                </a:srgbClr>
              </a:solidFill>
              <a:ln w="25400">
                <a:solidFill>
                  <a:srgbClr val="00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4377" name="组合 17414"/>
              <p:cNvGrpSpPr/>
              <p:nvPr/>
            </p:nvGrpSpPr>
            <p:grpSpPr bwMode="auto">
              <a:xfrm>
                <a:off x="0" y="0"/>
                <a:ext cx="771" cy="576"/>
                <a:chOff x="0" y="0"/>
                <a:chExt cx="771" cy="576"/>
              </a:xfrm>
            </p:grpSpPr>
            <p:sp>
              <p:nvSpPr>
                <p:cNvPr id="14378" name="矩形 17415"/>
                <p:cNvSpPr>
                  <a:spLocks noChangeArrowheads="1"/>
                </p:cNvSpPr>
                <p:nvPr/>
              </p:nvSpPr>
              <p:spPr bwMode="auto">
                <a:xfrm>
                  <a:off x="0" y="0"/>
                  <a:ext cx="771" cy="576"/>
                </a:xfrm>
                <a:prstGeom prst="rect">
                  <a:avLst/>
                </a:prstGeom>
                <a:solidFill>
                  <a:srgbClr val="008080">
                    <a:alpha val="16078"/>
                  </a:srgbClr>
                </a:solidFill>
                <a:ln w="25400">
                  <a:solidFill>
                    <a:srgbClr val="00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79" name="文本框 17416"/>
                <p:cNvSpPr txBox="1">
                  <a:spLocks noChangeArrowheads="1"/>
                </p:cNvSpPr>
                <p:nvPr/>
              </p:nvSpPr>
              <p:spPr bwMode="auto">
                <a:xfrm>
                  <a:off x="91" y="136"/>
                  <a:ext cx="53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600">
                      <a:solidFill>
                        <a:srgbClr val="0000FF"/>
                      </a:solidFill>
                    </a:rPr>
                    <a:t>内存</a:t>
                  </a:r>
                  <a:endParaRPr lang="zh-CN" altLang="en-US" sz="2600">
                    <a:solidFill>
                      <a:srgbClr val="0000FF"/>
                    </a:solidFill>
                  </a:endParaRPr>
                </a:p>
              </p:txBody>
            </p:sp>
          </p:grpSp>
        </p:grpSp>
        <p:grpSp>
          <p:nvGrpSpPr>
            <p:cNvPr id="14372" name="组合 17417"/>
            <p:cNvGrpSpPr/>
            <p:nvPr/>
          </p:nvGrpSpPr>
          <p:grpSpPr bwMode="auto">
            <a:xfrm>
              <a:off x="0" y="0"/>
              <a:ext cx="771" cy="1043"/>
              <a:chOff x="0" y="0"/>
              <a:chExt cx="771" cy="1043"/>
            </a:xfrm>
          </p:grpSpPr>
          <p:sp>
            <p:nvSpPr>
              <p:cNvPr id="14373" name="上下箭头 17418"/>
              <p:cNvSpPr>
                <a:spLocks noChangeArrowheads="1"/>
              </p:cNvSpPr>
              <p:nvPr/>
            </p:nvSpPr>
            <p:spPr bwMode="auto">
              <a:xfrm>
                <a:off x="227" y="589"/>
                <a:ext cx="317" cy="454"/>
              </a:xfrm>
              <a:prstGeom prst="upDownArrow">
                <a:avLst>
                  <a:gd name="adj1" fmla="val 50000"/>
                  <a:gd name="adj2" fmla="val 28610"/>
                </a:avLst>
              </a:prstGeom>
              <a:solidFill>
                <a:srgbClr val="00FF00">
                  <a:alpha val="25098"/>
                </a:srgbClr>
              </a:solidFill>
              <a:ln w="25400">
                <a:solidFill>
                  <a:srgbClr val="FF0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74" name="矩形 17419"/>
              <p:cNvSpPr>
                <a:spLocks noChangeArrowheads="1"/>
              </p:cNvSpPr>
              <p:nvPr/>
            </p:nvSpPr>
            <p:spPr bwMode="auto">
              <a:xfrm>
                <a:off x="0" y="0"/>
                <a:ext cx="771" cy="589"/>
              </a:xfrm>
              <a:prstGeom prst="rect">
                <a:avLst/>
              </a:prstGeom>
              <a:solidFill>
                <a:srgbClr val="CC99FF">
                  <a:alpha val="18039"/>
                </a:srgbClr>
              </a:solidFill>
              <a:ln w="25400">
                <a:solidFill>
                  <a:srgbClr val="FF00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75" name="文本框 17420"/>
              <p:cNvSpPr txBox="1">
                <a:spLocks noChangeArrowheads="1"/>
              </p:cNvSpPr>
              <p:nvPr/>
            </p:nvSpPr>
            <p:spPr bwMode="auto">
              <a:xfrm>
                <a:off x="91" y="136"/>
                <a:ext cx="5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solidFill>
                      <a:srgbClr val="FF0000"/>
                    </a:solidFill>
                  </a:rPr>
                  <a:t>CPU</a:t>
                </a:r>
                <a:endParaRPr lang="en-US" altLang="zh-CN" sz="2600">
                  <a:solidFill>
                    <a:srgbClr val="FF0000"/>
                  </a:solidFill>
                </a:endParaRPr>
              </a:p>
            </p:txBody>
          </p:sp>
        </p:grpSp>
      </p:grpSp>
      <p:grpSp>
        <p:nvGrpSpPr>
          <p:cNvPr id="7" name="组合 18"/>
          <p:cNvGrpSpPr/>
          <p:nvPr/>
        </p:nvGrpSpPr>
        <p:grpSpPr bwMode="auto">
          <a:xfrm>
            <a:off x="2124075" y="2627313"/>
            <a:ext cx="5472113" cy="1627187"/>
            <a:chOff x="0" y="0"/>
            <a:chExt cx="3447" cy="1025"/>
          </a:xfrm>
        </p:grpSpPr>
        <p:sp>
          <p:nvSpPr>
            <p:cNvPr id="14367" name="上下箭头 17422"/>
            <p:cNvSpPr>
              <a:spLocks noChangeArrowheads="1"/>
            </p:cNvSpPr>
            <p:nvPr/>
          </p:nvSpPr>
          <p:spPr bwMode="auto">
            <a:xfrm>
              <a:off x="1406" y="0"/>
              <a:ext cx="680" cy="408"/>
            </a:xfrm>
            <a:prstGeom prst="upDownArrow">
              <a:avLst>
                <a:gd name="adj1" fmla="val 50000"/>
                <a:gd name="adj2" fmla="val 20000"/>
              </a:avLst>
            </a:prstGeom>
            <a:solidFill>
              <a:srgbClr val="808000">
                <a:alpha val="16078"/>
              </a:srgbClr>
            </a:solidFill>
            <a:ln w="25400">
              <a:solidFill>
                <a:srgbClr val="FF00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4368" name="组合 17423"/>
            <p:cNvGrpSpPr/>
            <p:nvPr/>
          </p:nvGrpSpPr>
          <p:grpSpPr bwMode="auto">
            <a:xfrm>
              <a:off x="0" y="391"/>
              <a:ext cx="3447" cy="634"/>
              <a:chOff x="0" y="0"/>
              <a:chExt cx="3447" cy="634"/>
            </a:xfrm>
          </p:grpSpPr>
          <p:sp>
            <p:nvSpPr>
              <p:cNvPr id="14369" name="矩形 17424"/>
              <p:cNvSpPr>
                <a:spLocks noChangeArrowheads="1"/>
              </p:cNvSpPr>
              <p:nvPr/>
            </p:nvSpPr>
            <p:spPr bwMode="auto">
              <a:xfrm>
                <a:off x="0" y="17"/>
                <a:ext cx="3447" cy="589"/>
              </a:xfrm>
              <a:prstGeom prst="rect">
                <a:avLst/>
              </a:prstGeom>
              <a:solidFill>
                <a:srgbClr val="333399">
                  <a:alpha val="23921"/>
                </a:srgbClr>
              </a:solidFill>
              <a:ln w="25400">
                <a:solidFill>
                  <a:srgbClr val="339966"/>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70" name="文本框 17425"/>
              <p:cNvSpPr txBox="1">
                <a:spLocks noChangeArrowheads="1"/>
              </p:cNvSpPr>
              <p:nvPr/>
            </p:nvSpPr>
            <p:spPr bwMode="auto">
              <a:xfrm>
                <a:off x="862" y="0"/>
                <a:ext cx="220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6000">
                    <a:solidFill>
                      <a:srgbClr val="FF0000"/>
                    </a:solidFill>
                  </a:rPr>
                  <a:t>I/O</a:t>
                </a:r>
                <a:r>
                  <a:rPr lang="zh-CN" altLang="en-US" sz="6000">
                    <a:solidFill>
                      <a:srgbClr val="FF0000"/>
                    </a:solidFill>
                  </a:rPr>
                  <a:t>处理机</a:t>
                </a:r>
                <a:endParaRPr lang="zh-CN" altLang="en-US" sz="6000">
                  <a:solidFill>
                    <a:srgbClr val="FF0000"/>
                  </a:solidFill>
                </a:endParaRPr>
              </a:p>
            </p:txBody>
          </p:sp>
        </p:grpSp>
      </p:grpSp>
      <p:grpSp>
        <p:nvGrpSpPr>
          <p:cNvPr id="10" name="组合 23"/>
          <p:cNvGrpSpPr/>
          <p:nvPr/>
        </p:nvGrpSpPr>
        <p:grpSpPr bwMode="auto">
          <a:xfrm>
            <a:off x="4208463" y="4214813"/>
            <a:ext cx="1235075" cy="1751012"/>
            <a:chOff x="0" y="0"/>
            <a:chExt cx="778" cy="1103"/>
          </a:xfrm>
        </p:grpSpPr>
        <p:sp>
          <p:nvSpPr>
            <p:cNvPr id="14361" name="上下箭头 17427"/>
            <p:cNvSpPr>
              <a:spLocks noChangeArrowheads="1"/>
            </p:cNvSpPr>
            <p:nvPr/>
          </p:nvSpPr>
          <p:spPr bwMode="auto">
            <a:xfrm>
              <a:off x="228" y="0"/>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62" name="矩形 17428"/>
            <p:cNvSpPr>
              <a:spLocks noChangeArrowheads="1"/>
            </p:cNvSpPr>
            <p:nvPr/>
          </p:nvSpPr>
          <p:spPr bwMode="auto">
            <a:xfrm>
              <a:off x="0" y="261"/>
              <a:ext cx="778" cy="290"/>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63" name="文本框 17429"/>
            <p:cNvSpPr txBox="1">
              <a:spLocks noChangeArrowheads="1"/>
            </p:cNvSpPr>
            <p:nvPr/>
          </p:nvSpPr>
          <p:spPr bwMode="auto">
            <a:xfrm>
              <a:off x="174" y="28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接口</a:t>
              </a:r>
              <a:endParaRPr lang="zh-CN" altLang="en-US" sz="2000"/>
            </a:p>
          </p:txBody>
        </p:sp>
        <p:sp>
          <p:nvSpPr>
            <p:cNvPr id="14364" name="上下箭头 17430"/>
            <p:cNvSpPr>
              <a:spLocks noChangeArrowheads="1"/>
            </p:cNvSpPr>
            <p:nvPr/>
          </p:nvSpPr>
          <p:spPr bwMode="auto">
            <a:xfrm>
              <a:off x="228" y="551"/>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65" name="文本框 17431"/>
            <p:cNvSpPr txBox="1">
              <a:spLocks noChangeArrowheads="1"/>
            </p:cNvSpPr>
            <p:nvPr/>
          </p:nvSpPr>
          <p:spPr bwMode="auto">
            <a:xfrm>
              <a:off x="116" y="853"/>
              <a:ext cx="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设备</a:t>
              </a:r>
              <a:r>
                <a:rPr lang="en-US" altLang="zh-CN" sz="2000"/>
                <a:t>2</a:t>
              </a:r>
              <a:endParaRPr lang="en-US" altLang="zh-CN" sz="2000"/>
            </a:p>
          </p:txBody>
        </p:sp>
        <p:sp>
          <p:nvSpPr>
            <p:cNvPr id="14366" name="矩形 17432"/>
            <p:cNvSpPr>
              <a:spLocks noChangeArrowheads="1"/>
            </p:cNvSpPr>
            <p:nvPr/>
          </p:nvSpPr>
          <p:spPr bwMode="auto">
            <a:xfrm>
              <a:off x="0" y="811"/>
              <a:ext cx="778" cy="290"/>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31" name="文本框 17433"/>
          <p:cNvSpPr txBox="1">
            <a:spLocks noChangeArrowheads="1"/>
          </p:cNvSpPr>
          <p:nvPr/>
        </p:nvSpPr>
        <p:spPr bwMode="auto">
          <a:xfrm>
            <a:off x="5565775" y="4872038"/>
            <a:ext cx="844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600"/>
              <a:t>……</a:t>
            </a:r>
            <a:endParaRPr lang="en-US" altLang="zh-CN" sz="2600"/>
          </a:p>
        </p:txBody>
      </p:sp>
      <p:grpSp>
        <p:nvGrpSpPr>
          <p:cNvPr id="11" name="组合 31"/>
          <p:cNvGrpSpPr/>
          <p:nvPr/>
        </p:nvGrpSpPr>
        <p:grpSpPr bwMode="auto">
          <a:xfrm>
            <a:off x="6373813" y="4208463"/>
            <a:ext cx="1235075" cy="1751012"/>
            <a:chOff x="0" y="0"/>
            <a:chExt cx="778" cy="1103"/>
          </a:xfrm>
        </p:grpSpPr>
        <p:sp>
          <p:nvSpPr>
            <p:cNvPr id="14355" name="上下箭头 17435"/>
            <p:cNvSpPr>
              <a:spLocks noChangeArrowheads="1"/>
            </p:cNvSpPr>
            <p:nvPr/>
          </p:nvSpPr>
          <p:spPr bwMode="auto">
            <a:xfrm>
              <a:off x="228" y="0"/>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6" name="矩形 17436"/>
            <p:cNvSpPr>
              <a:spLocks noChangeArrowheads="1"/>
            </p:cNvSpPr>
            <p:nvPr/>
          </p:nvSpPr>
          <p:spPr bwMode="auto">
            <a:xfrm>
              <a:off x="0" y="261"/>
              <a:ext cx="778" cy="290"/>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7" name="文本框 17437"/>
            <p:cNvSpPr txBox="1">
              <a:spLocks noChangeArrowheads="1"/>
            </p:cNvSpPr>
            <p:nvPr/>
          </p:nvSpPr>
          <p:spPr bwMode="auto">
            <a:xfrm>
              <a:off x="174" y="28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接口</a:t>
              </a:r>
              <a:endParaRPr lang="zh-CN" altLang="en-US" sz="2000"/>
            </a:p>
          </p:txBody>
        </p:sp>
        <p:sp>
          <p:nvSpPr>
            <p:cNvPr id="14358" name="上下箭头 17438"/>
            <p:cNvSpPr>
              <a:spLocks noChangeArrowheads="1"/>
            </p:cNvSpPr>
            <p:nvPr/>
          </p:nvSpPr>
          <p:spPr bwMode="auto">
            <a:xfrm>
              <a:off x="228" y="551"/>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9" name="文本框 17439"/>
            <p:cNvSpPr txBox="1">
              <a:spLocks noChangeArrowheads="1"/>
            </p:cNvSpPr>
            <p:nvPr/>
          </p:nvSpPr>
          <p:spPr bwMode="auto">
            <a:xfrm>
              <a:off x="116" y="853"/>
              <a:ext cx="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设备</a:t>
              </a:r>
              <a:r>
                <a:rPr lang="en-US" altLang="zh-CN" sz="2000"/>
                <a:t>2</a:t>
              </a:r>
              <a:endParaRPr lang="en-US" altLang="zh-CN" sz="2000"/>
            </a:p>
          </p:txBody>
        </p:sp>
        <p:sp>
          <p:nvSpPr>
            <p:cNvPr id="14360" name="矩形 17440"/>
            <p:cNvSpPr>
              <a:spLocks noChangeArrowheads="1"/>
            </p:cNvSpPr>
            <p:nvPr/>
          </p:nvSpPr>
          <p:spPr bwMode="auto">
            <a:xfrm>
              <a:off x="0" y="811"/>
              <a:ext cx="778" cy="290"/>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12" name="组合 38"/>
          <p:cNvGrpSpPr/>
          <p:nvPr/>
        </p:nvGrpSpPr>
        <p:grpSpPr bwMode="auto">
          <a:xfrm>
            <a:off x="2144713" y="4208463"/>
            <a:ext cx="1235075" cy="1751012"/>
            <a:chOff x="0" y="0"/>
            <a:chExt cx="778" cy="1103"/>
          </a:xfrm>
        </p:grpSpPr>
        <p:sp>
          <p:nvSpPr>
            <p:cNvPr id="14349" name="上下箭头 17442"/>
            <p:cNvSpPr>
              <a:spLocks noChangeArrowheads="1"/>
            </p:cNvSpPr>
            <p:nvPr/>
          </p:nvSpPr>
          <p:spPr bwMode="auto">
            <a:xfrm>
              <a:off x="228" y="0"/>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0" name="矩形 17443"/>
            <p:cNvSpPr>
              <a:spLocks noChangeArrowheads="1"/>
            </p:cNvSpPr>
            <p:nvPr/>
          </p:nvSpPr>
          <p:spPr bwMode="auto">
            <a:xfrm>
              <a:off x="0" y="261"/>
              <a:ext cx="778" cy="290"/>
            </a:xfrm>
            <a:prstGeom prst="rect">
              <a:avLst/>
            </a:prstGeom>
            <a:solidFill>
              <a:srgbClr val="00CCFF">
                <a:alpha val="12157"/>
              </a:srgbClr>
            </a:solidFill>
            <a:ln w="25400">
              <a:solidFill>
                <a:srgbClr val="00FF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1" name="文本框 17444"/>
            <p:cNvSpPr txBox="1">
              <a:spLocks noChangeArrowheads="1"/>
            </p:cNvSpPr>
            <p:nvPr/>
          </p:nvSpPr>
          <p:spPr bwMode="auto">
            <a:xfrm>
              <a:off x="174" y="28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接口</a:t>
              </a:r>
              <a:endParaRPr lang="zh-CN" altLang="en-US" sz="2000"/>
            </a:p>
          </p:txBody>
        </p:sp>
        <p:sp>
          <p:nvSpPr>
            <p:cNvPr id="14352" name="上下箭头 17445"/>
            <p:cNvSpPr>
              <a:spLocks noChangeArrowheads="1"/>
            </p:cNvSpPr>
            <p:nvPr/>
          </p:nvSpPr>
          <p:spPr bwMode="auto">
            <a:xfrm>
              <a:off x="228" y="551"/>
              <a:ext cx="321" cy="261"/>
            </a:xfrm>
            <a:prstGeom prst="upDownArrow">
              <a:avLst>
                <a:gd name="adj1" fmla="val 50000"/>
                <a:gd name="adj2" fmla="val 20000"/>
              </a:avLst>
            </a:prstGeom>
            <a:solidFill>
              <a:srgbClr val="99CC00">
                <a:alpha val="23137"/>
              </a:srgbClr>
            </a:solidFill>
            <a:ln w="25400">
              <a:solidFill>
                <a:srgbClr val="CC99FF"/>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4353" name="文本框 17446"/>
            <p:cNvSpPr txBox="1">
              <a:spLocks noChangeArrowheads="1"/>
            </p:cNvSpPr>
            <p:nvPr/>
          </p:nvSpPr>
          <p:spPr bwMode="auto">
            <a:xfrm>
              <a:off x="116" y="853"/>
              <a:ext cx="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a:t>设备</a:t>
              </a:r>
              <a:r>
                <a:rPr lang="en-US" altLang="zh-CN" sz="2000"/>
                <a:t>2</a:t>
              </a:r>
              <a:endParaRPr lang="en-US" altLang="zh-CN" sz="2000"/>
            </a:p>
          </p:txBody>
        </p:sp>
        <p:sp>
          <p:nvSpPr>
            <p:cNvPr id="14354" name="矩形 17447"/>
            <p:cNvSpPr>
              <a:spLocks noChangeArrowheads="1"/>
            </p:cNvSpPr>
            <p:nvPr/>
          </p:nvSpPr>
          <p:spPr bwMode="auto">
            <a:xfrm>
              <a:off x="0" y="811"/>
              <a:ext cx="778" cy="290"/>
            </a:xfrm>
            <a:prstGeom prst="rect">
              <a:avLst/>
            </a:prstGeom>
            <a:solidFill>
              <a:srgbClr val="CC99FF">
                <a:alpha val="12157"/>
              </a:srgbClr>
            </a:solidFill>
            <a:ln w="25400">
              <a:solidFill>
                <a:srgbClr val="FF6600"/>
              </a:solidFill>
              <a:miter lim="800000"/>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14347" name="矩形 8"/>
          <p:cNvSpPr>
            <a:spLocks noChangeArrowheads="1"/>
          </p:cNvSpPr>
          <p:nvPr/>
        </p:nvSpPr>
        <p:spPr bwMode="auto">
          <a:xfrm>
            <a:off x="7926388" y="157163"/>
            <a:ext cx="984250" cy="522287"/>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5.1.1</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1000"/>
                                        <p:tgtEl>
                                          <p:spTgt spid="7"/>
                                        </p:tgtEl>
                                      </p:cBhvr>
                                    </p:animEffect>
                                  </p:childTnLst>
                                </p:cTn>
                              </p:par>
                              <p:par>
                                <p:cTn id="24" presetID="22"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1000"/>
                                        <p:tgtEl>
                                          <p:spTgt spid="10"/>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10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10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09600" y="1219200"/>
            <a:ext cx="3063875" cy="1752600"/>
            <a:chOff x="758" y="624"/>
            <a:chExt cx="1930" cy="1104"/>
          </a:xfrm>
        </p:grpSpPr>
        <p:sp>
          <p:nvSpPr>
            <p:cNvPr id="140334" name="Text Box 3"/>
            <p:cNvSpPr txBox="1">
              <a:spLocks noChangeArrowheads="1"/>
            </p:cNvSpPr>
            <p:nvPr/>
          </p:nvSpPr>
          <p:spPr bwMode="auto">
            <a:xfrm>
              <a:off x="758" y="670"/>
              <a:ext cx="108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预处理</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主存起始地址</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设备地址 </a:t>
              </a:r>
              <a:r>
                <a:rPr lang="en-US" altLang="zh-CN" sz="2000">
                  <a:latin typeface="Times New Roman" panose="02020603050405020304" pitchFamily="18" charset="0"/>
                </a:rPr>
                <a:t>     </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传送数据个数</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启动设备</a:t>
              </a:r>
              <a:endParaRPr lang="zh-CN" altLang="en-US" sz="2000">
                <a:latin typeface="Times New Roman" panose="02020603050405020304" pitchFamily="18" charset="0"/>
              </a:endParaRPr>
            </a:p>
          </p:txBody>
        </p:sp>
        <p:grpSp>
          <p:nvGrpSpPr>
            <p:cNvPr id="140335" name="Group 4"/>
            <p:cNvGrpSpPr/>
            <p:nvPr/>
          </p:nvGrpSpPr>
          <p:grpSpPr bwMode="auto">
            <a:xfrm>
              <a:off x="1863" y="864"/>
              <a:ext cx="729" cy="250"/>
              <a:chOff x="2640" y="1430"/>
              <a:chExt cx="729" cy="250"/>
            </a:xfrm>
          </p:grpSpPr>
          <p:sp>
            <p:nvSpPr>
              <p:cNvPr id="140343" name="Text Box 5"/>
              <p:cNvSpPr txBox="1">
                <a:spLocks noChangeArrowheads="1"/>
              </p:cNvSpPr>
              <p:nvPr/>
            </p:nvSpPr>
            <p:spPr bwMode="auto">
              <a:xfrm>
                <a:off x="2870" y="1430"/>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p:txBody>
          </p:sp>
          <p:sp>
            <p:nvSpPr>
              <p:cNvPr id="140344" name="Line 6"/>
              <p:cNvSpPr>
                <a:spLocks noChangeShapeType="1"/>
              </p:cNvSpPr>
              <p:nvPr/>
            </p:nvSpPr>
            <p:spPr bwMode="auto">
              <a:xfrm>
                <a:off x="2640" y="1536"/>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0336" name="Group 7"/>
            <p:cNvGrpSpPr/>
            <p:nvPr/>
          </p:nvGrpSpPr>
          <p:grpSpPr bwMode="auto">
            <a:xfrm>
              <a:off x="1536" y="1056"/>
              <a:ext cx="729" cy="250"/>
              <a:chOff x="2640" y="1430"/>
              <a:chExt cx="729" cy="250"/>
            </a:xfrm>
          </p:grpSpPr>
          <p:sp>
            <p:nvSpPr>
              <p:cNvPr id="140341" name="Text Box 8"/>
              <p:cNvSpPr txBox="1">
                <a:spLocks noChangeArrowheads="1"/>
              </p:cNvSpPr>
              <p:nvPr/>
            </p:nvSpPr>
            <p:spPr bwMode="auto">
              <a:xfrm>
                <a:off x="2870" y="1430"/>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p:txBody>
          </p:sp>
          <p:sp>
            <p:nvSpPr>
              <p:cNvPr id="140342" name="Line 9"/>
              <p:cNvSpPr>
                <a:spLocks noChangeShapeType="1"/>
              </p:cNvSpPr>
              <p:nvPr/>
            </p:nvSpPr>
            <p:spPr bwMode="auto">
              <a:xfrm>
                <a:off x="2640" y="1536"/>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0337" name="Group 10"/>
            <p:cNvGrpSpPr/>
            <p:nvPr/>
          </p:nvGrpSpPr>
          <p:grpSpPr bwMode="auto">
            <a:xfrm>
              <a:off x="1863" y="1286"/>
              <a:ext cx="729" cy="250"/>
              <a:chOff x="2640" y="1430"/>
              <a:chExt cx="729" cy="250"/>
            </a:xfrm>
          </p:grpSpPr>
          <p:sp>
            <p:nvSpPr>
              <p:cNvPr id="140339" name="Text Box 11"/>
              <p:cNvSpPr txBox="1">
                <a:spLocks noChangeArrowheads="1"/>
              </p:cNvSpPr>
              <p:nvPr/>
            </p:nvSpPr>
            <p:spPr bwMode="auto">
              <a:xfrm>
                <a:off x="2870" y="1430"/>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p:txBody>
          </p:sp>
          <p:sp>
            <p:nvSpPr>
              <p:cNvPr id="140340" name="Line 12"/>
              <p:cNvSpPr>
                <a:spLocks noChangeShapeType="1"/>
              </p:cNvSpPr>
              <p:nvPr/>
            </p:nvSpPr>
            <p:spPr bwMode="auto">
              <a:xfrm>
                <a:off x="2640" y="1536"/>
                <a:ext cx="240"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40338" name="Rectangle 13"/>
            <p:cNvSpPr>
              <a:spLocks noChangeArrowheads="1"/>
            </p:cNvSpPr>
            <p:nvPr/>
          </p:nvSpPr>
          <p:spPr bwMode="auto">
            <a:xfrm>
              <a:off x="768" y="624"/>
              <a:ext cx="1920" cy="110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14"/>
          <p:cNvGrpSpPr/>
          <p:nvPr/>
        </p:nvGrpSpPr>
        <p:grpSpPr bwMode="auto">
          <a:xfrm>
            <a:off x="609600" y="3225800"/>
            <a:ext cx="3063875" cy="1143000"/>
            <a:chOff x="758" y="1920"/>
            <a:chExt cx="1930" cy="720"/>
          </a:xfrm>
        </p:grpSpPr>
        <p:sp>
          <p:nvSpPr>
            <p:cNvPr id="140332" name="Rectangle 15"/>
            <p:cNvSpPr>
              <a:spLocks noChangeArrowheads="1"/>
            </p:cNvSpPr>
            <p:nvPr/>
          </p:nvSpPr>
          <p:spPr bwMode="auto">
            <a:xfrm>
              <a:off x="768" y="1920"/>
              <a:ext cx="1920" cy="72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333" name="Text Box 16"/>
            <p:cNvSpPr txBox="1">
              <a:spLocks noChangeArrowheads="1"/>
            </p:cNvSpPr>
            <p:nvPr/>
          </p:nvSpPr>
          <p:spPr bwMode="auto">
            <a:xfrm>
              <a:off x="758" y="1966"/>
              <a:ext cx="172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数据传送</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同时完成一批数据传送</a:t>
              </a:r>
              <a:endParaRPr lang="zh-CN" altLang="en-US" sz="2000">
                <a:latin typeface="Times New Roman" panose="02020603050405020304" pitchFamily="18" charset="0"/>
              </a:endParaRPr>
            </a:p>
          </p:txBody>
        </p:sp>
      </p:grpSp>
      <p:grpSp>
        <p:nvGrpSpPr>
          <p:cNvPr id="7" name="Group 17"/>
          <p:cNvGrpSpPr/>
          <p:nvPr/>
        </p:nvGrpSpPr>
        <p:grpSpPr bwMode="auto">
          <a:xfrm>
            <a:off x="609600" y="4622800"/>
            <a:ext cx="3063875" cy="1143000"/>
            <a:chOff x="758" y="2784"/>
            <a:chExt cx="1930" cy="720"/>
          </a:xfrm>
        </p:grpSpPr>
        <p:sp>
          <p:nvSpPr>
            <p:cNvPr id="140330" name="Rectangle 18"/>
            <p:cNvSpPr>
              <a:spLocks noChangeArrowheads="1"/>
            </p:cNvSpPr>
            <p:nvPr/>
          </p:nvSpPr>
          <p:spPr bwMode="auto">
            <a:xfrm>
              <a:off x="768" y="2784"/>
              <a:ext cx="1920" cy="72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331" name="Text Box 19"/>
            <p:cNvSpPr txBox="1">
              <a:spLocks noChangeArrowheads="1"/>
            </p:cNvSpPr>
            <p:nvPr/>
          </p:nvSpPr>
          <p:spPr bwMode="auto">
            <a:xfrm>
              <a:off x="758" y="2830"/>
              <a:ext cx="13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后处理</a:t>
              </a:r>
              <a:r>
                <a:rPr lang="zh-CN" altLang="en-US" sz="2000">
                  <a:latin typeface="Times New Roman" panose="02020603050405020304" pitchFamily="18" charset="0"/>
                </a:rPr>
                <a:t>：</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中断服务程序</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做 </a:t>
              </a:r>
              <a:r>
                <a:rPr lang="en-US" altLang="zh-CN" sz="2000">
                  <a:latin typeface="Times New Roman" panose="02020603050405020304" pitchFamily="18" charset="0"/>
                </a:rPr>
                <a:t>DMA </a:t>
              </a:r>
              <a:r>
                <a:rPr lang="zh-CN" altLang="en-US" sz="2000">
                  <a:latin typeface="Times New Roman" panose="02020603050405020304" pitchFamily="18" charset="0"/>
                </a:rPr>
                <a:t>结束处理</a:t>
              </a:r>
              <a:endParaRPr lang="zh-CN" altLang="en-US" sz="2000">
                <a:latin typeface="Times New Roman" panose="02020603050405020304" pitchFamily="18" charset="0"/>
              </a:endParaRPr>
            </a:p>
          </p:txBody>
        </p:sp>
      </p:grpSp>
      <p:grpSp>
        <p:nvGrpSpPr>
          <p:cNvPr id="8" name="Group 20"/>
          <p:cNvGrpSpPr/>
          <p:nvPr/>
        </p:nvGrpSpPr>
        <p:grpSpPr bwMode="auto">
          <a:xfrm>
            <a:off x="609600" y="6019800"/>
            <a:ext cx="3063875" cy="533400"/>
            <a:chOff x="758" y="3648"/>
            <a:chExt cx="1930" cy="336"/>
          </a:xfrm>
        </p:grpSpPr>
        <p:sp>
          <p:nvSpPr>
            <p:cNvPr id="140328" name="Rectangle 21"/>
            <p:cNvSpPr>
              <a:spLocks noChangeArrowheads="1"/>
            </p:cNvSpPr>
            <p:nvPr/>
          </p:nvSpPr>
          <p:spPr bwMode="auto">
            <a:xfrm>
              <a:off x="768" y="3648"/>
              <a:ext cx="1920"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329" name="Text Box 22"/>
            <p:cNvSpPr txBox="1">
              <a:spLocks noChangeArrowheads="1"/>
            </p:cNvSpPr>
            <p:nvPr/>
          </p:nvSpPr>
          <p:spPr bwMode="auto">
            <a:xfrm>
              <a:off x="758" y="3694"/>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继续执行主程序</a:t>
              </a:r>
              <a:endParaRPr lang="zh-CN" altLang="en-US" sz="2000">
                <a:latin typeface="Times New Roman" panose="02020603050405020304" pitchFamily="18" charset="0"/>
              </a:endParaRPr>
            </a:p>
          </p:txBody>
        </p:sp>
      </p:grpSp>
      <p:sp>
        <p:nvSpPr>
          <p:cNvPr id="75" name="Line 23"/>
          <p:cNvSpPr>
            <a:spLocks noChangeShapeType="1"/>
          </p:cNvSpPr>
          <p:nvPr/>
        </p:nvSpPr>
        <p:spPr bwMode="auto">
          <a:xfrm>
            <a:off x="1997075" y="2971800"/>
            <a:ext cx="0" cy="26670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24"/>
          <p:cNvSpPr>
            <a:spLocks noChangeShapeType="1"/>
          </p:cNvSpPr>
          <p:nvPr/>
        </p:nvSpPr>
        <p:spPr bwMode="auto">
          <a:xfrm>
            <a:off x="1997075" y="4359275"/>
            <a:ext cx="0" cy="26670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25"/>
          <p:cNvSpPr>
            <a:spLocks noChangeShapeType="1"/>
          </p:cNvSpPr>
          <p:nvPr/>
        </p:nvSpPr>
        <p:spPr bwMode="auto">
          <a:xfrm>
            <a:off x="1997075" y="5753100"/>
            <a:ext cx="0" cy="26670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Text Box 26"/>
          <p:cNvSpPr txBox="1">
            <a:spLocks noChangeArrowheads="1"/>
          </p:cNvSpPr>
          <p:nvPr/>
        </p:nvSpPr>
        <p:spPr bwMode="auto">
          <a:xfrm>
            <a:off x="533400" y="838200"/>
            <a:ext cx="708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en-US" altLang="zh-CN" sz="2000">
              <a:latin typeface="Times New Roman" panose="02020603050405020304" pitchFamily="18" charset="0"/>
            </a:endParaRPr>
          </a:p>
        </p:txBody>
      </p:sp>
      <p:sp>
        <p:nvSpPr>
          <p:cNvPr id="140298" name="Text Box 27"/>
          <p:cNvSpPr txBox="1">
            <a:spLocks noChangeArrowheads="1"/>
          </p:cNvSpPr>
          <p:nvPr/>
        </p:nvSpPr>
        <p:spPr bwMode="auto">
          <a:xfrm>
            <a:off x="228600" y="106363"/>
            <a:ext cx="464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rgbClr val="C00000"/>
                </a:solidFill>
                <a:latin typeface="微软雅黑 Light" panose="020B0502040204020203" pitchFamily="34" charset="-122"/>
                <a:ea typeface="微软雅黑 Light" panose="020B0502040204020203" pitchFamily="34" charset="-122"/>
              </a:rPr>
              <a:t>DMA </a:t>
            </a:r>
            <a:r>
              <a:rPr lang="zh-CN" altLang="en-US" sz="3600">
                <a:solidFill>
                  <a:srgbClr val="C00000"/>
                </a:solidFill>
                <a:latin typeface="微软雅黑 Light" panose="020B0502040204020203" pitchFamily="34" charset="-122"/>
                <a:ea typeface="微软雅黑 Light" panose="020B0502040204020203" pitchFamily="34" charset="-122"/>
              </a:rPr>
              <a:t>传送过程示意</a:t>
            </a:r>
            <a:endParaRPr lang="zh-CN" altLang="en-US" sz="3600">
              <a:solidFill>
                <a:srgbClr val="C00000"/>
              </a:solidFill>
              <a:latin typeface="微软雅黑 Light" panose="020B0502040204020203" pitchFamily="34" charset="-122"/>
              <a:ea typeface="微软雅黑 Light" panose="020B0502040204020203" pitchFamily="34" charset="-122"/>
            </a:endParaRPr>
          </a:p>
        </p:txBody>
      </p:sp>
      <p:grpSp>
        <p:nvGrpSpPr>
          <p:cNvPr id="9" name="Group 28"/>
          <p:cNvGrpSpPr/>
          <p:nvPr/>
        </p:nvGrpSpPr>
        <p:grpSpPr bwMode="auto">
          <a:xfrm>
            <a:off x="4500563" y="401638"/>
            <a:ext cx="3886200" cy="6303962"/>
            <a:chOff x="2976" y="253"/>
            <a:chExt cx="2448" cy="3971"/>
          </a:xfrm>
        </p:grpSpPr>
        <p:grpSp>
          <p:nvGrpSpPr>
            <p:cNvPr id="140302" name="Group 29"/>
            <p:cNvGrpSpPr/>
            <p:nvPr/>
          </p:nvGrpSpPr>
          <p:grpSpPr bwMode="auto">
            <a:xfrm>
              <a:off x="3182" y="470"/>
              <a:ext cx="2242" cy="3754"/>
              <a:chOff x="3192" y="470"/>
              <a:chExt cx="2242" cy="3754"/>
            </a:xfrm>
          </p:grpSpPr>
          <p:grpSp>
            <p:nvGrpSpPr>
              <p:cNvPr id="140304" name="Group 30"/>
              <p:cNvGrpSpPr/>
              <p:nvPr/>
            </p:nvGrpSpPr>
            <p:grpSpPr bwMode="auto">
              <a:xfrm>
                <a:off x="3726" y="864"/>
                <a:ext cx="1392" cy="480"/>
                <a:chOff x="3456" y="624"/>
                <a:chExt cx="1392" cy="480"/>
              </a:xfrm>
            </p:grpSpPr>
            <p:sp>
              <p:nvSpPr>
                <p:cNvPr id="140326" name="Text Box 31"/>
                <p:cNvSpPr txBox="1">
                  <a:spLocks noChangeArrowheads="1"/>
                </p:cNvSpPr>
                <p:nvPr/>
              </p:nvSpPr>
              <p:spPr bwMode="auto">
                <a:xfrm>
                  <a:off x="3734" y="718"/>
                  <a:ext cx="9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允许传送？</a:t>
                  </a:r>
                  <a:endParaRPr lang="zh-CN" altLang="en-US" sz="2000">
                    <a:latin typeface="Times New Roman" panose="02020603050405020304" pitchFamily="18" charset="0"/>
                  </a:endParaRPr>
                </a:p>
              </p:txBody>
            </p:sp>
            <p:sp>
              <p:nvSpPr>
                <p:cNvPr id="140327" name="AutoShape 32"/>
                <p:cNvSpPr>
                  <a:spLocks noChangeArrowheads="1"/>
                </p:cNvSpPr>
                <p:nvPr/>
              </p:nvSpPr>
              <p:spPr bwMode="auto">
                <a:xfrm>
                  <a:off x="3456" y="624"/>
                  <a:ext cx="1392" cy="480"/>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0305" name="Group 33"/>
              <p:cNvGrpSpPr/>
              <p:nvPr/>
            </p:nvGrpSpPr>
            <p:grpSpPr bwMode="auto">
              <a:xfrm>
                <a:off x="3438" y="1616"/>
                <a:ext cx="1996" cy="910"/>
                <a:chOff x="3168" y="1248"/>
                <a:chExt cx="1996" cy="910"/>
              </a:xfrm>
            </p:grpSpPr>
            <p:sp>
              <p:nvSpPr>
                <p:cNvPr id="140324" name="Rectangle 34"/>
                <p:cNvSpPr>
                  <a:spLocks noChangeArrowheads="1"/>
                </p:cNvSpPr>
                <p:nvPr/>
              </p:nvSpPr>
              <p:spPr bwMode="auto">
                <a:xfrm>
                  <a:off x="3178" y="1248"/>
                  <a:ext cx="1920" cy="91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325" name="Text Box 35"/>
                <p:cNvSpPr txBox="1">
                  <a:spLocks noChangeArrowheads="1"/>
                </p:cNvSpPr>
                <p:nvPr/>
              </p:nvSpPr>
              <p:spPr bwMode="auto">
                <a:xfrm>
                  <a:off x="3168" y="1296"/>
                  <a:ext cx="199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主存地址送总线</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数据送</a:t>
                  </a:r>
                  <a:r>
                    <a:rPr lang="en-US" altLang="zh-CN" sz="2000">
                      <a:latin typeface="Times New Roman" panose="02020603050405020304" pitchFamily="18" charset="0"/>
                    </a:rPr>
                    <a:t>I/O</a:t>
                  </a:r>
                  <a:r>
                    <a:rPr lang="zh-CN" altLang="en-US" sz="2000">
                      <a:latin typeface="Times New Roman" panose="02020603050405020304" pitchFamily="18" charset="0"/>
                    </a:rPr>
                    <a:t>设备（或主存 ）</a:t>
                  </a:r>
                  <a:endParaRPr lang="zh-CN" altLang="en-US" sz="2000">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修改 </a:t>
                  </a:r>
                  <a:r>
                    <a:rPr lang="zh-CN" altLang="en-US" sz="2000">
                      <a:latin typeface="Times New Roman" panose="02020603050405020304" pitchFamily="18" charset="0"/>
                    </a:rPr>
                    <a:t>主存地址</a:t>
                  </a:r>
                  <a:endParaRPr lang="zh-CN" altLang="en-US" sz="2000">
                    <a:latin typeface="Times New Roman" panose="02020603050405020304" pitchFamily="18" charset="0"/>
                  </a:endParaRPr>
                </a:p>
                <a:p>
                  <a:pPr eaLnBrk="1" hangingPunct="1"/>
                  <a:r>
                    <a:rPr lang="zh-CN" altLang="en-US" sz="2000">
                      <a:solidFill>
                        <a:srgbClr val="C00000"/>
                      </a:solidFill>
                      <a:latin typeface="Times New Roman" panose="02020603050405020304" pitchFamily="18" charset="0"/>
                    </a:rPr>
                    <a:t>修改 </a:t>
                  </a:r>
                  <a:r>
                    <a:rPr lang="zh-CN" altLang="en-US" sz="2000">
                      <a:latin typeface="Times New Roman" panose="02020603050405020304" pitchFamily="18" charset="0"/>
                    </a:rPr>
                    <a:t>字计数器</a:t>
                  </a:r>
                  <a:endParaRPr lang="zh-CN" altLang="en-US" sz="2000">
                    <a:latin typeface="Times New Roman" panose="02020603050405020304" pitchFamily="18" charset="0"/>
                  </a:endParaRPr>
                </a:p>
              </p:txBody>
            </p:sp>
          </p:grpSp>
          <p:grpSp>
            <p:nvGrpSpPr>
              <p:cNvPr id="140306" name="Group 36"/>
              <p:cNvGrpSpPr/>
              <p:nvPr/>
            </p:nvGrpSpPr>
            <p:grpSpPr bwMode="auto">
              <a:xfrm>
                <a:off x="3678" y="2799"/>
                <a:ext cx="1488" cy="768"/>
                <a:chOff x="3696" y="2352"/>
                <a:chExt cx="1488" cy="768"/>
              </a:xfrm>
            </p:grpSpPr>
            <p:sp>
              <p:nvSpPr>
                <p:cNvPr id="140322" name="Text Box 37"/>
                <p:cNvSpPr txBox="1">
                  <a:spLocks noChangeArrowheads="1"/>
                </p:cNvSpPr>
                <p:nvPr/>
              </p:nvSpPr>
              <p:spPr bwMode="auto">
                <a:xfrm>
                  <a:off x="4022" y="2505"/>
                  <a:ext cx="92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数据块</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传送结束？</a:t>
                  </a:r>
                  <a:endParaRPr lang="zh-CN" altLang="en-US" sz="2000">
                    <a:latin typeface="Times New Roman" panose="02020603050405020304" pitchFamily="18" charset="0"/>
                  </a:endParaRPr>
                </a:p>
              </p:txBody>
            </p:sp>
            <p:sp>
              <p:nvSpPr>
                <p:cNvPr id="140323" name="AutoShape 38"/>
                <p:cNvSpPr>
                  <a:spLocks noChangeArrowheads="1"/>
                </p:cNvSpPr>
                <p:nvPr/>
              </p:nvSpPr>
              <p:spPr bwMode="auto">
                <a:xfrm>
                  <a:off x="3696" y="2352"/>
                  <a:ext cx="1488" cy="768"/>
                </a:xfrm>
                <a:prstGeom prst="diamond">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0307" name="Group 39"/>
              <p:cNvGrpSpPr/>
              <p:nvPr/>
            </p:nvGrpSpPr>
            <p:grpSpPr bwMode="auto">
              <a:xfrm>
                <a:off x="3438" y="3840"/>
                <a:ext cx="1920" cy="384"/>
                <a:chOff x="3216" y="3600"/>
                <a:chExt cx="1920" cy="384"/>
              </a:xfrm>
            </p:grpSpPr>
            <p:sp>
              <p:nvSpPr>
                <p:cNvPr id="140320" name="Rectangle 40"/>
                <p:cNvSpPr>
                  <a:spLocks noChangeArrowheads="1"/>
                </p:cNvSpPr>
                <p:nvPr/>
              </p:nvSpPr>
              <p:spPr bwMode="auto">
                <a:xfrm>
                  <a:off x="3216" y="3600"/>
                  <a:ext cx="1920" cy="38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321" name="Text Box 41"/>
                <p:cNvSpPr txBox="1">
                  <a:spLocks noChangeArrowheads="1"/>
                </p:cNvSpPr>
                <p:nvPr/>
              </p:nvSpPr>
              <p:spPr bwMode="auto">
                <a:xfrm>
                  <a:off x="3408" y="3657"/>
                  <a:ext cx="1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向</a:t>
                  </a:r>
                  <a:r>
                    <a:rPr lang="en-US" altLang="zh-CN" sz="2000">
                      <a:latin typeface="Times New Roman" panose="02020603050405020304" pitchFamily="18" charset="0"/>
                    </a:rPr>
                    <a:t>CPU</a:t>
                  </a:r>
                  <a:r>
                    <a:rPr lang="zh-CN" altLang="en-US" sz="2000">
                      <a:latin typeface="Times New Roman" panose="02020603050405020304" pitchFamily="18" charset="0"/>
                    </a:rPr>
                    <a:t>申请 </a:t>
                  </a:r>
                  <a:r>
                    <a:rPr lang="zh-CN" altLang="en-US" sz="2000">
                      <a:solidFill>
                        <a:srgbClr val="C00000"/>
                      </a:solidFill>
                      <a:latin typeface="Times New Roman" panose="02020603050405020304" pitchFamily="18" charset="0"/>
                    </a:rPr>
                    <a:t>程序中断</a:t>
                  </a:r>
                  <a:endParaRPr lang="en-US" altLang="zh-CN" sz="2000">
                    <a:solidFill>
                      <a:srgbClr val="C00000"/>
                    </a:solidFill>
                    <a:latin typeface="Times New Roman" panose="02020603050405020304" pitchFamily="18" charset="0"/>
                  </a:endParaRPr>
                </a:p>
              </p:txBody>
            </p:sp>
          </p:grpSp>
          <p:sp>
            <p:nvSpPr>
              <p:cNvPr id="140308" name="Line 42"/>
              <p:cNvSpPr>
                <a:spLocks noChangeShapeType="1"/>
              </p:cNvSpPr>
              <p:nvPr/>
            </p:nvSpPr>
            <p:spPr bwMode="auto">
              <a:xfrm>
                <a:off x="4423" y="1344"/>
                <a:ext cx="0" cy="288"/>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0309" name="Line 43"/>
              <p:cNvSpPr>
                <a:spLocks noChangeShapeType="1"/>
              </p:cNvSpPr>
              <p:nvPr/>
            </p:nvSpPr>
            <p:spPr bwMode="auto">
              <a:xfrm>
                <a:off x="4423" y="2531"/>
                <a:ext cx="0" cy="288"/>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0310" name="Line 44"/>
              <p:cNvSpPr>
                <a:spLocks noChangeShapeType="1"/>
              </p:cNvSpPr>
              <p:nvPr/>
            </p:nvSpPr>
            <p:spPr bwMode="auto">
              <a:xfrm>
                <a:off x="4423" y="3552"/>
                <a:ext cx="0" cy="288"/>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0311" name="Line 45"/>
              <p:cNvSpPr>
                <a:spLocks noChangeShapeType="1"/>
              </p:cNvSpPr>
              <p:nvPr/>
            </p:nvSpPr>
            <p:spPr bwMode="auto">
              <a:xfrm>
                <a:off x="4423" y="576"/>
                <a:ext cx="0" cy="288"/>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0312" name="Freeform 46"/>
              <p:cNvSpPr/>
              <p:nvPr/>
            </p:nvSpPr>
            <p:spPr bwMode="auto">
              <a:xfrm>
                <a:off x="3192" y="3183"/>
                <a:ext cx="492" cy="3"/>
              </a:xfrm>
              <a:custGeom>
                <a:avLst/>
                <a:gdLst>
                  <a:gd name="T0" fmla="*/ 492 w 492"/>
                  <a:gd name="T1" fmla="*/ 0 h 3"/>
                  <a:gd name="T2" fmla="*/ 0 w 492"/>
                  <a:gd name="T3" fmla="*/ 3 h 3"/>
                  <a:gd name="T4" fmla="*/ 0 60000 65536"/>
                  <a:gd name="T5" fmla="*/ 0 60000 65536"/>
                  <a:gd name="T6" fmla="*/ 0 w 492"/>
                  <a:gd name="T7" fmla="*/ 0 h 3"/>
                  <a:gd name="T8" fmla="*/ 492 w 492"/>
                  <a:gd name="T9" fmla="*/ 3 h 3"/>
                </a:gdLst>
                <a:ahLst/>
                <a:cxnLst>
                  <a:cxn ang="T4">
                    <a:pos x="T0" y="T1"/>
                  </a:cxn>
                  <a:cxn ang="T5">
                    <a:pos x="T2" y="T3"/>
                  </a:cxn>
                </a:cxnLst>
                <a:rect l="T6" t="T7" r="T8" b="T9"/>
                <a:pathLst>
                  <a:path w="492" h="3">
                    <a:moveTo>
                      <a:pt x="492" y="0"/>
                    </a:moveTo>
                    <a:lnTo>
                      <a:pt x="0" y="3"/>
                    </a:lnTo>
                  </a:path>
                </a:pathLst>
              </a:custGeom>
              <a:noFill/>
              <a:ln w="28575" cmpd="sng">
                <a:solidFill>
                  <a:schemeClr val="tx1"/>
                </a:solidFill>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13" name="Freeform 47"/>
              <p:cNvSpPr/>
              <p:nvPr/>
            </p:nvSpPr>
            <p:spPr bwMode="auto">
              <a:xfrm>
                <a:off x="3192" y="720"/>
                <a:ext cx="1230" cy="2466"/>
              </a:xfrm>
              <a:custGeom>
                <a:avLst/>
                <a:gdLst>
                  <a:gd name="T0" fmla="*/ 0 w 1230"/>
                  <a:gd name="T1" fmla="*/ 2466 h 2466"/>
                  <a:gd name="T2" fmla="*/ 6 w 1230"/>
                  <a:gd name="T3" fmla="*/ 0 h 2466"/>
                  <a:gd name="T4" fmla="*/ 1230 w 1230"/>
                  <a:gd name="T5" fmla="*/ 0 h 2466"/>
                  <a:gd name="T6" fmla="*/ 0 60000 65536"/>
                  <a:gd name="T7" fmla="*/ 0 60000 65536"/>
                  <a:gd name="T8" fmla="*/ 0 60000 65536"/>
                  <a:gd name="T9" fmla="*/ 0 w 1230"/>
                  <a:gd name="T10" fmla="*/ 0 h 2466"/>
                  <a:gd name="T11" fmla="*/ 1230 w 1230"/>
                  <a:gd name="T12" fmla="*/ 2466 h 2466"/>
                </a:gdLst>
                <a:ahLst/>
                <a:cxnLst>
                  <a:cxn ang="T6">
                    <a:pos x="T0" y="T1"/>
                  </a:cxn>
                  <a:cxn ang="T7">
                    <a:pos x="T2" y="T3"/>
                  </a:cxn>
                  <a:cxn ang="T8">
                    <a:pos x="T4" y="T5"/>
                  </a:cxn>
                </a:cxnLst>
                <a:rect l="T9" t="T10" r="T11" b="T12"/>
                <a:pathLst>
                  <a:path w="1230" h="2466">
                    <a:moveTo>
                      <a:pt x="0" y="2466"/>
                    </a:moveTo>
                    <a:lnTo>
                      <a:pt x="6" y="0"/>
                    </a:lnTo>
                    <a:lnTo>
                      <a:pt x="1230" y="0"/>
                    </a:lnTo>
                  </a:path>
                </a:pathLst>
              </a:custGeom>
              <a:noFill/>
              <a:ln w="28575" cmpd="sng">
                <a:solidFill>
                  <a:schemeClr val="tx1"/>
                </a:solidFill>
                <a:roun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314" name="Line 48"/>
              <p:cNvSpPr>
                <a:spLocks noChangeShapeType="1"/>
              </p:cNvSpPr>
              <p:nvPr/>
            </p:nvSpPr>
            <p:spPr bwMode="auto">
              <a:xfrm flipH="1">
                <a:off x="3198" y="1104"/>
                <a:ext cx="528" cy="0"/>
              </a:xfrm>
              <a:prstGeom prst="line">
                <a:avLst/>
              </a:prstGeom>
              <a:noFill/>
              <a:ln w="28575">
                <a:solidFill>
                  <a:schemeClr val="tx1"/>
                </a:solidFill>
                <a:round/>
                <a:tailEnd type="stealth"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0315" name="Text Box 49"/>
              <p:cNvSpPr txBox="1">
                <a:spLocks noChangeArrowheads="1"/>
              </p:cNvSpPr>
              <p:nvPr/>
            </p:nvSpPr>
            <p:spPr bwMode="auto">
              <a:xfrm>
                <a:off x="3428" y="470"/>
                <a:ext cx="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C00000"/>
                    </a:solidFill>
                    <a:latin typeface="Times New Roman" panose="02020603050405020304" pitchFamily="18" charset="0"/>
                  </a:rPr>
                  <a:t>DMA</a:t>
                </a:r>
                <a:r>
                  <a:rPr lang="zh-CN" altLang="en-US" sz="2000">
                    <a:solidFill>
                      <a:srgbClr val="C00000"/>
                    </a:solidFill>
                    <a:latin typeface="Times New Roman" panose="02020603050405020304" pitchFamily="18" charset="0"/>
                  </a:rPr>
                  <a:t>请求</a:t>
                </a:r>
                <a:endParaRPr lang="zh-CN" altLang="en-US" sz="2000">
                  <a:solidFill>
                    <a:srgbClr val="C00000"/>
                  </a:solidFill>
                  <a:latin typeface="Times New Roman" panose="02020603050405020304" pitchFamily="18" charset="0"/>
                </a:endParaRPr>
              </a:p>
            </p:txBody>
          </p:sp>
          <p:sp>
            <p:nvSpPr>
              <p:cNvPr id="140316" name="Text Box 50"/>
              <p:cNvSpPr txBox="1">
                <a:spLocks noChangeArrowheads="1"/>
              </p:cNvSpPr>
              <p:nvPr/>
            </p:nvSpPr>
            <p:spPr bwMode="auto">
              <a:xfrm>
                <a:off x="3380" y="86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sp>
            <p:nvSpPr>
              <p:cNvPr id="140317" name="Text Box 51"/>
              <p:cNvSpPr txBox="1">
                <a:spLocks noChangeArrowheads="1"/>
              </p:cNvSpPr>
              <p:nvPr/>
            </p:nvSpPr>
            <p:spPr bwMode="auto">
              <a:xfrm>
                <a:off x="3380" y="2878"/>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否</a:t>
                </a:r>
                <a:endParaRPr lang="zh-CN" altLang="en-US" sz="2000">
                  <a:latin typeface="Times New Roman" panose="02020603050405020304" pitchFamily="18" charset="0"/>
                </a:endParaRPr>
              </a:p>
            </p:txBody>
          </p:sp>
          <p:sp>
            <p:nvSpPr>
              <p:cNvPr id="140318" name="Text Box 52"/>
              <p:cNvSpPr txBox="1">
                <a:spLocks noChangeArrowheads="1"/>
              </p:cNvSpPr>
              <p:nvPr/>
            </p:nvSpPr>
            <p:spPr bwMode="auto">
              <a:xfrm>
                <a:off x="4532" y="134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sp>
            <p:nvSpPr>
              <p:cNvPr id="140319" name="Text Box 53"/>
              <p:cNvSpPr txBox="1">
                <a:spLocks noChangeArrowheads="1"/>
              </p:cNvSpPr>
              <p:nvPr/>
            </p:nvSpPr>
            <p:spPr bwMode="auto">
              <a:xfrm>
                <a:off x="4484" y="355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是</a:t>
                </a:r>
                <a:endParaRPr lang="zh-CN" altLang="en-US" sz="2000">
                  <a:latin typeface="Times New Roman" panose="02020603050405020304" pitchFamily="18" charset="0"/>
                </a:endParaRPr>
              </a:p>
            </p:txBody>
          </p:sp>
        </p:grpSp>
        <p:sp>
          <p:nvSpPr>
            <p:cNvPr id="140303" name="Text Box 54"/>
            <p:cNvSpPr txBox="1">
              <a:spLocks noChangeArrowheads="1"/>
            </p:cNvSpPr>
            <p:nvPr/>
          </p:nvSpPr>
          <p:spPr bwMode="auto">
            <a:xfrm>
              <a:off x="2976" y="253"/>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数据传送</a:t>
              </a:r>
              <a:endParaRPr lang="zh-CN" altLang="en-US" sz="2400">
                <a:latin typeface="Times New Roman" panose="02020603050405020304" pitchFamily="18" charset="0"/>
              </a:endParaRPr>
            </a:p>
          </p:txBody>
        </p:sp>
      </p:grpSp>
      <p:sp>
        <p:nvSpPr>
          <p:cNvPr id="140300"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slide(fromTop)">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out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slide(fromTop)">
                                      <p:cBhvr>
                                        <p:cTn id="31" dur="500"/>
                                        <p:tgtEl>
                                          <p:spTgt spid="76"/>
                                        </p:tgtEl>
                                      </p:cBhvr>
                                    </p:animEffect>
                                  </p:childTnLst>
                                </p:cTn>
                              </p:par>
                            </p:childTnLst>
                          </p:cTn>
                        </p:par>
                        <p:par>
                          <p:cTn id="32" fill="hold">
                            <p:stCondLst>
                              <p:cond delay="500"/>
                            </p:stCondLst>
                            <p:childTnLst>
                              <p:par>
                                <p:cTn id="33" presetID="16" presetClass="entr" presetSubtype="37"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out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slide(fromTop)">
                                      <p:cBhvr>
                                        <p:cTn id="40" dur="500"/>
                                        <p:tgtEl>
                                          <p:spTgt spid="77"/>
                                        </p:tgtEl>
                                      </p:cBhvr>
                                    </p:animEffect>
                                  </p:childTnLst>
                                </p:cTn>
                              </p:par>
                            </p:childTnLst>
                          </p:cTn>
                        </p:par>
                        <p:par>
                          <p:cTn id="41" fill="hold">
                            <p:stCondLst>
                              <p:cond delay="500"/>
                            </p:stCondLst>
                            <p:childTnLst>
                              <p:par>
                                <p:cTn id="42" presetID="16" presetClass="entr" presetSubtype="37"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arn(outVertical)">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1196975"/>
            <a:ext cx="8610600" cy="5322888"/>
            <a:chOff x="240" y="902"/>
            <a:chExt cx="5424" cy="3353"/>
          </a:xfrm>
        </p:grpSpPr>
        <p:grpSp>
          <p:nvGrpSpPr>
            <p:cNvPr id="141374" name="Group 3"/>
            <p:cNvGrpSpPr/>
            <p:nvPr/>
          </p:nvGrpSpPr>
          <p:grpSpPr bwMode="auto">
            <a:xfrm>
              <a:off x="3978" y="3312"/>
              <a:ext cx="432" cy="276"/>
              <a:chOff x="3978" y="3312"/>
              <a:chExt cx="432" cy="276"/>
            </a:xfrm>
          </p:grpSpPr>
          <p:sp>
            <p:nvSpPr>
              <p:cNvPr id="141406" name="Text Box 4"/>
              <p:cNvSpPr txBox="1">
                <a:spLocks noChangeArrowheads="1"/>
              </p:cNvSpPr>
              <p:nvPr/>
            </p:nvSpPr>
            <p:spPr bwMode="auto">
              <a:xfrm>
                <a:off x="4040" y="3360"/>
                <a:ext cx="32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BR</a:t>
                </a:r>
                <a:endParaRPr lang="en-US" altLang="zh-CN" sz="2000">
                  <a:latin typeface="Times New Roman" panose="02020603050405020304" pitchFamily="18" charset="0"/>
                </a:endParaRPr>
              </a:p>
            </p:txBody>
          </p:sp>
          <p:sp>
            <p:nvSpPr>
              <p:cNvPr id="141407" name="Rectangle 5"/>
              <p:cNvSpPr>
                <a:spLocks noChangeArrowheads="1"/>
              </p:cNvSpPr>
              <p:nvPr/>
            </p:nvSpPr>
            <p:spPr bwMode="auto">
              <a:xfrm>
                <a:off x="3978" y="3312"/>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1375" name="Group 6"/>
            <p:cNvGrpSpPr/>
            <p:nvPr/>
          </p:nvGrpSpPr>
          <p:grpSpPr bwMode="auto">
            <a:xfrm>
              <a:off x="240" y="902"/>
              <a:ext cx="5424" cy="3353"/>
              <a:chOff x="240" y="902"/>
              <a:chExt cx="5424" cy="3353"/>
            </a:xfrm>
          </p:grpSpPr>
          <p:grpSp>
            <p:nvGrpSpPr>
              <p:cNvPr id="141376" name="Group 7"/>
              <p:cNvGrpSpPr/>
              <p:nvPr/>
            </p:nvGrpSpPr>
            <p:grpSpPr bwMode="auto">
              <a:xfrm>
                <a:off x="3978" y="3979"/>
                <a:ext cx="436" cy="276"/>
                <a:chOff x="3928" y="3979"/>
                <a:chExt cx="436" cy="276"/>
              </a:xfrm>
            </p:grpSpPr>
            <p:sp>
              <p:nvSpPr>
                <p:cNvPr id="141404" name="Text Box 8"/>
                <p:cNvSpPr txBox="1">
                  <a:spLocks noChangeArrowheads="1"/>
                </p:cNvSpPr>
                <p:nvPr/>
              </p:nvSpPr>
              <p:spPr bwMode="auto">
                <a:xfrm>
                  <a:off x="3928" y="398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设备</a:t>
                  </a:r>
                  <a:endParaRPr lang="zh-CN" altLang="en-US" sz="2000">
                    <a:latin typeface="Times New Roman" panose="02020603050405020304" pitchFamily="18" charset="0"/>
                  </a:endParaRPr>
                </a:p>
              </p:txBody>
            </p:sp>
            <p:sp>
              <p:nvSpPr>
                <p:cNvPr id="141405" name="Rectangle 9"/>
                <p:cNvSpPr>
                  <a:spLocks noChangeArrowheads="1"/>
                </p:cNvSpPr>
                <p:nvPr/>
              </p:nvSpPr>
              <p:spPr bwMode="auto">
                <a:xfrm>
                  <a:off x="3931" y="3979"/>
                  <a:ext cx="432" cy="27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1377" name="Text Box 10"/>
              <p:cNvSpPr txBox="1">
                <a:spLocks noChangeArrowheads="1"/>
              </p:cNvSpPr>
              <p:nvPr/>
            </p:nvSpPr>
            <p:spPr bwMode="auto">
              <a:xfrm>
                <a:off x="2160" y="1992"/>
                <a:ext cx="499"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  控</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制</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逻</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辑</a:t>
                </a:r>
                <a:endParaRPr lang="zh-CN" altLang="en-US" sz="2000">
                  <a:latin typeface="Times New Roman" panose="02020603050405020304" pitchFamily="18" charset="0"/>
                </a:endParaRPr>
              </a:p>
            </p:txBody>
          </p:sp>
          <p:sp>
            <p:nvSpPr>
              <p:cNvPr id="141378" name="Rectangle 11"/>
              <p:cNvSpPr>
                <a:spLocks noChangeArrowheads="1"/>
              </p:cNvSpPr>
              <p:nvPr/>
            </p:nvSpPr>
            <p:spPr bwMode="auto">
              <a:xfrm>
                <a:off x="2112" y="1823"/>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79" name="Text Box 12"/>
              <p:cNvSpPr txBox="1">
                <a:spLocks noChangeArrowheads="1"/>
              </p:cNvSpPr>
              <p:nvPr/>
            </p:nvSpPr>
            <p:spPr bwMode="auto">
              <a:xfrm>
                <a:off x="3168" y="2128"/>
                <a:ext cx="357"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机</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构</a:t>
                </a:r>
                <a:endParaRPr lang="zh-CN" altLang="en-US" sz="2000">
                  <a:latin typeface="Times New Roman" panose="02020603050405020304" pitchFamily="18" charset="0"/>
                </a:endParaRPr>
              </a:p>
            </p:txBody>
          </p:sp>
          <p:sp>
            <p:nvSpPr>
              <p:cNvPr id="141380" name="Rectangle 13"/>
              <p:cNvSpPr>
                <a:spLocks noChangeArrowheads="1"/>
              </p:cNvSpPr>
              <p:nvPr/>
            </p:nvSpPr>
            <p:spPr bwMode="auto">
              <a:xfrm>
                <a:off x="3120" y="1823"/>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81" name="Text Box 14"/>
              <p:cNvSpPr txBox="1">
                <a:spLocks noChangeArrowheads="1"/>
              </p:cNvSpPr>
              <p:nvPr/>
            </p:nvSpPr>
            <p:spPr bwMode="auto">
              <a:xfrm>
                <a:off x="4555" y="1824"/>
                <a:ext cx="34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AR</a:t>
                </a:r>
                <a:endParaRPr lang="en-US" altLang="zh-CN" sz="2000">
                  <a:latin typeface="Times New Roman" panose="02020603050405020304" pitchFamily="18" charset="0"/>
                </a:endParaRPr>
              </a:p>
            </p:txBody>
          </p:sp>
          <p:sp>
            <p:nvSpPr>
              <p:cNvPr id="141382" name="Rectangle 15"/>
              <p:cNvSpPr>
                <a:spLocks noChangeArrowheads="1"/>
              </p:cNvSpPr>
              <p:nvPr/>
            </p:nvSpPr>
            <p:spPr bwMode="auto">
              <a:xfrm>
                <a:off x="4507" y="1823"/>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83" name="Text Box 16"/>
              <p:cNvSpPr txBox="1">
                <a:spLocks noChangeArrowheads="1"/>
              </p:cNvSpPr>
              <p:nvPr/>
            </p:nvSpPr>
            <p:spPr bwMode="auto">
              <a:xfrm>
                <a:off x="4552" y="239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WC</a:t>
                </a:r>
                <a:endParaRPr lang="en-US" altLang="zh-CN" sz="2000">
                  <a:latin typeface="Times New Roman" panose="02020603050405020304" pitchFamily="18" charset="0"/>
                </a:endParaRPr>
              </a:p>
            </p:txBody>
          </p:sp>
          <p:sp>
            <p:nvSpPr>
              <p:cNvPr id="141384" name="Rectangle 17"/>
              <p:cNvSpPr>
                <a:spLocks noChangeArrowheads="1"/>
              </p:cNvSpPr>
              <p:nvPr/>
            </p:nvSpPr>
            <p:spPr bwMode="auto">
              <a:xfrm>
                <a:off x="4507" y="2375"/>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85" name="Text Box 18"/>
              <p:cNvSpPr txBox="1">
                <a:spLocks noChangeArrowheads="1"/>
              </p:cNvSpPr>
              <p:nvPr/>
            </p:nvSpPr>
            <p:spPr bwMode="auto">
              <a:xfrm>
                <a:off x="4507" y="2932"/>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DAR</a:t>
                </a:r>
                <a:endParaRPr lang="en-US" altLang="zh-CN" sz="2000">
                  <a:latin typeface="Times New Roman" panose="02020603050405020304" pitchFamily="18" charset="0"/>
                </a:endParaRPr>
              </a:p>
            </p:txBody>
          </p:sp>
          <p:sp>
            <p:nvSpPr>
              <p:cNvPr id="141386" name="Rectangle 19"/>
              <p:cNvSpPr>
                <a:spLocks noChangeArrowheads="1"/>
              </p:cNvSpPr>
              <p:nvPr/>
            </p:nvSpPr>
            <p:spPr bwMode="auto">
              <a:xfrm>
                <a:off x="4507" y="2927"/>
                <a:ext cx="432" cy="276"/>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87" name="Rectangle 20"/>
              <p:cNvSpPr>
                <a:spLocks noChangeArrowheads="1"/>
              </p:cNvSpPr>
              <p:nvPr/>
            </p:nvSpPr>
            <p:spPr bwMode="auto">
              <a:xfrm>
                <a:off x="1920" y="1728"/>
                <a:ext cx="3547" cy="198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88" name="Text Box 21"/>
              <p:cNvSpPr txBox="1">
                <a:spLocks noChangeArrowheads="1"/>
              </p:cNvSpPr>
              <p:nvPr/>
            </p:nvSpPr>
            <p:spPr bwMode="auto">
              <a:xfrm>
                <a:off x="4651" y="3442"/>
                <a:ext cx="8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r>
                  <a:rPr lang="zh-CN" altLang="en-US" sz="2000">
                    <a:latin typeface="Times New Roman" panose="02020603050405020304" pitchFamily="18" charset="0"/>
                  </a:rPr>
                  <a:t>接口</a:t>
                </a:r>
                <a:endParaRPr lang="zh-CN" altLang="en-US" sz="2000">
                  <a:latin typeface="Times New Roman" panose="02020603050405020304" pitchFamily="18" charset="0"/>
                </a:endParaRPr>
              </a:p>
            </p:txBody>
          </p:sp>
          <p:grpSp>
            <p:nvGrpSpPr>
              <p:cNvPr id="141389" name="Group 22"/>
              <p:cNvGrpSpPr/>
              <p:nvPr/>
            </p:nvGrpSpPr>
            <p:grpSpPr bwMode="auto">
              <a:xfrm>
                <a:off x="432" y="1639"/>
                <a:ext cx="528" cy="2071"/>
                <a:chOff x="288" y="1200"/>
                <a:chExt cx="528" cy="2160"/>
              </a:xfrm>
            </p:grpSpPr>
            <p:sp>
              <p:nvSpPr>
                <p:cNvPr id="141402" name="Text Box 23"/>
                <p:cNvSpPr txBox="1">
                  <a:spLocks noChangeArrowheads="1"/>
                </p:cNvSpPr>
                <p:nvPr/>
              </p:nvSpPr>
              <p:spPr bwMode="auto">
                <a:xfrm>
                  <a:off x="422" y="1870"/>
                  <a:ext cx="27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a:t>
                  </a:r>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存</a:t>
                  </a:r>
                  <a:endParaRPr lang="zh-CN" altLang="en-US" sz="2000">
                    <a:latin typeface="Times New Roman" panose="02020603050405020304" pitchFamily="18" charset="0"/>
                  </a:endParaRPr>
                </a:p>
              </p:txBody>
            </p:sp>
            <p:sp>
              <p:nvSpPr>
                <p:cNvPr id="141403" name="Rectangle 24"/>
                <p:cNvSpPr>
                  <a:spLocks noChangeArrowheads="1"/>
                </p:cNvSpPr>
                <p:nvPr/>
              </p:nvSpPr>
              <p:spPr bwMode="auto">
                <a:xfrm>
                  <a:off x="288"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1390" name="Group 25"/>
              <p:cNvGrpSpPr/>
              <p:nvPr/>
            </p:nvGrpSpPr>
            <p:grpSpPr bwMode="auto">
              <a:xfrm>
                <a:off x="1104" y="1639"/>
                <a:ext cx="528" cy="2071"/>
                <a:chOff x="816" y="1200"/>
                <a:chExt cx="528" cy="2160"/>
              </a:xfrm>
            </p:grpSpPr>
            <p:sp>
              <p:nvSpPr>
                <p:cNvPr id="141400" name="Text Box 26"/>
                <p:cNvSpPr txBox="1">
                  <a:spLocks noChangeArrowheads="1"/>
                </p:cNvSpPr>
                <p:nvPr/>
              </p:nvSpPr>
              <p:spPr bwMode="auto">
                <a:xfrm>
                  <a:off x="864" y="2054"/>
                  <a:ext cx="44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zh-CN" altLang="en-US" sz="2000">
                    <a:latin typeface="Times New Roman" panose="02020603050405020304" pitchFamily="18" charset="0"/>
                  </a:endParaRPr>
                </a:p>
              </p:txBody>
            </p:sp>
            <p:sp>
              <p:nvSpPr>
                <p:cNvPr id="141401" name="Rectangle 27"/>
                <p:cNvSpPr>
                  <a:spLocks noChangeArrowheads="1"/>
                </p:cNvSpPr>
                <p:nvPr/>
              </p:nvSpPr>
              <p:spPr bwMode="auto">
                <a:xfrm>
                  <a:off x="816"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1391" name="AutoShape 28"/>
              <p:cNvSpPr>
                <a:spLocks noChangeArrowheads="1"/>
              </p:cNvSpPr>
              <p:nvPr/>
            </p:nvSpPr>
            <p:spPr bwMode="auto">
              <a:xfrm>
                <a:off x="240" y="902"/>
                <a:ext cx="5424" cy="138"/>
              </a:xfrm>
              <a:prstGeom prst="leftRightArrow">
                <a:avLst>
                  <a:gd name="adj1" fmla="val 56769"/>
                  <a:gd name="adj2" fmla="val 189789"/>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2" name="AutoShape 29"/>
              <p:cNvSpPr>
                <a:spLocks noChangeArrowheads="1"/>
              </p:cNvSpPr>
              <p:nvPr/>
            </p:nvSpPr>
            <p:spPr bwMode="auto">
              <a:xfrm>
                <a:off x="4224" y="1869"/>
                <a:ext cx="288" cy="184"/>
              </a:xfrm>
              <a:prstGeom prst="rightArrow">
                <a:avLst>
                  <a:gd name="adj1" fmla="val 50000"/>
                  <a:gd name="adj2" fmla="val 39130"/>
                </a:avLst>
              </a:prstGeom>
              <a:solidFill>
                <a:srgbClr val="C00000"/>
              </a:solidFill>
              <a:ln w="9525">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3" name="AutoShape 30"/>
              <p:cNvSpPr>
                <a:spLocks noChangeArrowheads="1"/>
              </p:cNvSpPr>
              <p:nvPr/>
            </p:nvSpPr>
            <p:spPr bwMode="auto">
              <a:xfrm>
                <a:off x="4224" y="2421"/>
                <a:ext cx="288" cy="184"/>
              </a:xfrm>
              <a:prstGeom prst="rightArrow">
                <a:avLst>
                  <a:gd name="adj1" fmla="val 50000"/>
                  <a:gd name="adj2" fmla="val 39130"/>
                </a:avLst>
              </a:prstGeom>
              <a:solidFill>
                <a:srgbClr val="C00000"/>
              </a:solidFill>
              <a:ln w="9525">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4" name="AutoShape 31"/>
              <p:cNvSpPr>
                <a:spLocks noChangeArrowheads="1"/>
              </p:cNvSpPr>
              <p:nvPr/>
            </p:nvSpPr>
            <p:spPr bwMode="auto">
              <a:xfrm>
                <a:off x="4224" y="2946"/>
                <a:ext cx="288" cy="184"/>
              </a:xfrm>
              <a:prstGeom prst="rightArrow">
                <a:avLst>
                  <a:gd name="adj1" fmla="val 50000"/>
                  <a:gd name="adj2" fmla="val 39130"/>
                </a:avLst>
              </a:prstGeom>
              <a:solidFill>
                <a:srgbClr val="C00000"/>
              </a:solidFill>
              <a:ln w="9525">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5" name="Text Box 32"/>
              <p:cNvSpPr txBox="1">
                <a:spLocks noChangeArrowheads="1"/>
              </p:cNvSpPr>
              <p:nvPr/>
            </p:nvSpPr>
            <p:spPr bwMode="auto">
              <a:xfrm>
                <a:off x="5030" y="1877"/>
                <a:ext cx="28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41396" name="Text Box 33"/>
              <p:cNvSpPr txBox="1">
                <a:spLocks noChangeArrowheads="1"/>
              </p:cNvSpPr>
              <p:nvPr/>
            </p:nvSpPr>
            <p:spPr bwMode="auto">
              <a:xfrm>
                <a:off x="5030" y="2385"/>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41397" name="AutoShape 34"/>
              <p:cNvSpPr>
                <a:spLocks noChangeArrowheads="1"/>
              </p:cNvSpPr>
              <p:nvPr/>
            </p:nvSpPr>
            <p:spPr bwMode="auto">
              <a:xfrm>
                <a:off x="1248" y="994"/>
                <a:ext cx="144" cy="645"/>
              </a:xfrm>
              <a:prstGeom prst="upDownArrow">
                <a:avLst>
                  <a:gd name="adj1" fmla="val 50000"/>
                  <a:gd name="adj2" fmla="val 89583"/>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8" name="AutoShape 35"/>
              <p:cNvSpPr>
                <a:spLocks noChangeArrowheads="1"/>
              </p:cNvSpPr>
              <p:nvPr/>
            </p:nvSpPr>
            <p:spPr bwMode="auto">
              <a:xfrm>
                <a:off x="624" y="994"/>
                <a:ext cx="144" cy="645"/>
              </a:xfrm>
              <a:prstGeom prst="upDownArrow">
                <a:avLst>
                  <a:gd name="adj1" fmla="val 50000"/>
                  <a:gd name="adj2" fmla="val 89583"/>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99" name="AutoShape 36"/>
              <p:cNvSpPr>
                <a:spLocks noChangeArrowheads="1"/>
              </p:cNvSpPr>
              <p:nvPr/>
            </p:nvSpPr>
            <p:spPr bwMode="auto">
              <a:xfrm>
                <a:off x="4080" y="1008"/>
                <a:ext cx="240" cy="2304"/>
              </a:xfrm>
              <a:prstGeom prst="upDownArrow">
                <a:avLst>
                  <a:gd name="adj1" fmla="val 38333"/>
                  <a:gd name="adj2" fmla="val 69600"/>
                </a:avLst>
              </a:prstGeom>
              <a:solidFill>
                <a:srgbClr val="C00000"/>
              </a:solidFill>
              <a:ln w="9525">
                <a:solidFill>
                  <a:schemeClr val="folHlink"/>
                </a:solidFill>
                <a:miter lim="800000"/>
              </a:ln>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41315" name="Text Box 37"/>
          <p:cNvSpPr txBox="1">
            <a:spLocks noChangeArrowheads="1"/>
          </p:cNvSpPr>
          <p:nvPr/>
        </p:nvSpPr>
        <p:spPr bwMode="auto">
          <a:xfrm>
            <a:off x="228600" y="228600"/>
            <a:ext cx="62484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4400">
                <a:solidFill>
                  <a:srgbClr val="C00000"/>
                </a:solidFill>
                <a:latin typeface="微软雅黑 Light" panose="020B0502040204020203" pitchFamily="34" charset="-122"/>
                <a:ea typeface="微软雅黑 Light" panose="020B0502040204020203" pitchFamily="34" charset="-122"/>
              </a:rPr>
              <a:t>数据传送过程（输入）</a:t>
            </a:r>
            <a:endParaRPr lang="en-US" altLang="zh-CN" sz="4400">
              <a:solidFill>
                <a:srgbClr val="C00000"/>
              </a:solidFill>
              <a:latin typeface="微软雅黑 Light" panose="020B0502040204020203" pitchFamily="34" charset="-122"/>
              <a:ea typeface="微软雅黑 Light" panose="020B0502040204020203" pitchFamily="34" charset="-122"/>
            </a:endParaRPr>
          </a:p>
        </p:txBody>
      </p:sp>
      <p:grpSp>
        <p:nvGrpSpPr>
          <p:cNvPr id="8" name="Group 38"/>
          <p:cNvGrpSpPr/>
          <p:nvPr/>
        </p:nvGrpSpPr>
        <p:grpSpPr bwMode="auto">
          <a:xfrm>
            <a:off x="3881438" y="5022850"/>
            <a:ext cx="2362200" cy="1184275"/>
            <a:chOff x="2448" y="3296"/>
            <a:chExt cx="1488" cy="746"/>
          </a:xfrm>
        </p:grpSpPr>
        <p:sp>
          <p:nvSpPr>
            <p:cNvPr id="141371" name="Freeform 39"/>
            <p:cNvSpPr/>
            <p:nvPr/>
          </p:nvSpPr>
          <p:spPr bwMode="auto">
            <a:xfrm>
              <a:off x="2448" y="3296"/>
              <a:ext cx="1488" cy="736"/>
            </a:xfrm>
            <a:custGeom>
              <a:avLst/>
              <a:gdLst>
                <a:gd name="T0" fmla="*/ 1488 w 1488"/>
                <a:gd name="T1" fmla="*/ 648 h 768"/>
                <a:gd name="T2" fmla="*/ 0 w 1488"/>
                <a:gd name="T3" fmla="*/ 648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1372" name="Text Box 40"/>
            <p:cNvSpPr txBox="1">
              <a:spLocks noChangeArrowheads="1"/>
            </p:cNvSpPr>
            <p:nvPr/>
          </p:nvSpPr>
          <p:spPr bwMode="auto">
            <a:xfrm>
              <a:off x="2822" y="3792"/>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DREQ</a:t>
              </a:r>
              <a:endParaRPr lang="en-US" altLang="zh-CN" sz="2000">
                <a:latin typeface="Times New Roman" panose="02020603050405020304" pitchFamily="18" charset="0"/>
              </a:endParaRPr>
            </a:p>
          </p:txBody>
        </p:sp>
        <p:sp>
          <p:nvSpPr>
            <p:cNvPr id="141373" name="Text Box 41"/>
            <p:cNvSpPr txBox="1">
              <a:spLocks noChangeArrowheads="1"/>
            </p:cNvSpPr>
            <p:nvPr/>
          </p:nvSpPr>
          <p:spPr bwMode="auto">
            <a:xfrm>
              <a:off x="2448" y="378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②</a:t>
              </a:r>
              <a:endParaRPr lang="zh-CN" altLang="en-US" sz="2000">
                <a:latin typeface="Times New Roman" panose="02020603050405020304" pitchFamily="18" charset="0"/>
              </a:endParaRPr>
            </a:p>
          </p:txBody>
        </p:sp>
      </p:grpSp>
      <p:grpSp>
        <p:nvGrpSpPr>
          <p:cNvPr id="9" name="Group 42"/>
          <p:cNvGrpSpPr/>
          <p:nvPr/>
        </p:nvGrpSpPr>
        <p:grpSpPr bwMode="auto">
          <a:xfrm>
            <a:off x="3829050" y="1343025"/>
            <a:ext cx="762000" cy="1316038"/>
            <a:chOff x="2448" y="994"/>
            <a:chExt cx="480" cy="829"/>
          </a:xfrm>
        </p:grpSpPr>
        <p:sp>
          <p:nvSpPr>
            <p:cNvPr id="141368" name="Text Box 43"/>
            <p:cNvSpPr txBox="1">
              <a:spLocks noChangeArrowheads="1"/>
            </p:cNvSpPr>
            <p:nvPr/>
          </p:nvSpPr>
          <p:spPr bwMode="auto">
            <a:xfrm>
              <a:off x="2448" y="123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HRQ</a:t>
              </a:r>
              <a:endParaRPr lang="en-US" altLang="zh-CN" sz="2000">
                <a:latin typeface="Times New Roman" panose="02020603050405020304" pitchFamily="18" charset="0"/>
              </a:endParaRPr>
            </a:p>
          </p:txBody>
        </p:sp>
        <p:sp>
          <p:nvSpPr>
            <p:cNvPr id="141369" name="Text Box 44"/>
            <p:cNvSpPr txBox="1">
              <a:spLocks noChangeArrowheads="1"/>
            </p:cNvSpPr>
            <p:nvPr/>
          </p:nvSpPr>
          <p:spPr bwMode="auto">
            <a:xfrm>
              <a:off x="2448" y="144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③</a:t>
              </a:r>
              <a:endParaRPr lang="zh-CN" altLang="en-US" sz="2000">
                <a:latin typeface="Times New Roman" panose="02020603050405020304" pitchFamily="18" charset="0"/>
              </a:endParaRPr>
            </a:p>
          </p:txBody>
        </p:sp>
        <p:sp>
          <p:nvSpPr>
            <p:cNvPr id="141370" name="Line 45"/>
            <p:cNvSpPr>
              <a:spLocks noChangeShapeType="1"/>
            </p:cNvSpPr>
            <p:nvPr/>
          </p:nvSpPr>
          <p:spPr bwMode="auto">
            <a:xfrm flipV="1">
              <a:off x="2448"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46"/>
          <p:cNvGrpSpPr/>
          <p:nvPr/>
        </p:nvGrpSpPr>
        <p:grpSpPr bwMode="auto">
          <a:xfrm>
            <a:off x="2681288" y="1343025"/>
            <a:ext cx="919162" cy="1316038"/>
            <a:chOff x="1725" y="994"/>
            <a:chExt cx="579" cy="829"/>
          </a:xfrm>
        </p:grpSpPr>
        <p:sp>
          <p:nvSpPr>
            <p:cNvPr id="141365" name="Line 47"/>
            <p:cNvSpPr>
              <a:spLocks noChangeShapeType="1"/>
            </p:cNvSpPr>
            <p:nvPr/>
          </p:nvSpPr>
          <p:spPr bwMode="auto">
            <a:xfrm rot="10800000" flipV="1">
              <a:off x="2256"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1366" name="Text Box 48"/>
            <p:cNvSpPr txBox="1">
              <a:spLocks noChangeArrowheads="1"/>
            </p:cNvSpPr>
            <p:nvPr/>
          </p:nvSpPr>
          <p:spPr bwMode="auto">
            <a:xfrm>
              <a:off x="1725" y="1233"/>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HLDA</a:t>
              </a:r>
              <a:endParaRPr lang="en-US" altLang="zh-CN" sz="2000">
                <a:latin typeface="Times New Roman" panose="02020603050405020304" pitchFamily="18" charset="0"/>
              </a:endParaRPr>
            </a:p>
          </p:txBody>
        </p:sp>
        <p:sp>
          <p:nvSpPr>
            <p:cNvPr id="141367" name="Text Box 49"/>
            <p:cNvSpPr txBox="1">
              <a:spLocks noChangeArrowheads="1"/>
            </p:cNvSpPr>
            <p:nvPr/>
          </p:nvSpPr>
          <p:spPr bwMode="auto">
            <a:xfrm>
              <a:off x="2016" y="144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④</a:t>
              </a:r>
              <a:endParaRPr lang="zh-CN" altLang="en-US" sz="2000">
                <a:latin typeface="Times New Roman" panose="02020603050405020304" pitchFamily="18" charset="0"/>
              </a:endParaRPr>
            </a:p>
          </p:txBody>
        </p:sp>
      </p:grpSp>
      <p:grpSp>
        <p:nvGrpSpPr>
          <p:cNvPr id="11" name="Group 50"/>
          <p:cNvGrpSpPr/>
          <p:nvPr/>
        </p:nvGrpSpPr>
        <p:grpSpPr bwMode="auto">
          <a:xfrm>
            <a:off x="7334250" y="1343025"/>
            <a:ext cx="641350" cy="1316038"/>
            <a:chOff x="4656" y="994"/>
            <a:chExt cx="404" cy="829"/>
          </a:xfrm>
        </p:grpSpPr>
        <p:sp>
          <p:nvSpPr>
            <p:cNvPr id="141362" name="AutoShape 51"/>
            <p:cNvSpPr>
              <a:spLocks noChangeArrowheads="1"/>
            </p:cNvSpPr>
            <p:nvPr/>
          </p:nvSpPr>
          <p:spPr bwMode="auto">
            <a:xfrm>
              <a:off x="4656" y="994"/>
              <a:ext cx="144" cy="829"/>
            </a:xfrm>
            <a:prstGeom prst="upArrow">
              <a:avLst>
                <a:gd name="adj1" fmla="val 50000"/>
                <a:gd name="adj2" fmla="val 143924"/>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63" name="Text Box 52"/>
            <p:cNvSpPr txBox="1">
              <a:spLocks noChangeArrowheads="1"/>
            </p:cNvSpPr>
            <p:nvPr/>
          </p:nvSpPr>
          <p:spPr bwMode="auto">
            <a:xfrm>
              <a:off x="4752" y="1043"/>
              <a:ext cx="30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地址线</a:t>
              </a:r>
              <a:endParaRPr lang="zh-CN" altLang="en-US" sz="2000">
                <a:latin typeface="Times New Roman" panose="02020603050405020304" pitchFamily="18" charset="0"/>
              </a:endParaRPr>
            </a:p>
          </p:txBody>
        </p:sp>
        <p:sp>
          <p:nvSpPr>
            <p:cNvPr id="141364" name="Text Box 53"/>
            <p:cNvSpPr txBox="1">
              <a:spLocks noChangeArrowheads="1"/>
            </p:cNvSpPr>
            <p:nvPr/>
          </p:nvSpPr>
          <p:spPr bwMode="auto">
            <a:xfrm>
              <a:off x="4752" y="152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⑤</a:t>
              </a:r>
              <a:endParaRPr lang="zh-CN" altLang="en-US" sz="2000">
                <a:latin typeface="Times New Roman" panose="02020603050405020304" pitchFamily="18" charset="0"/>
              </a:endParaRPr>
            </a:p>
          </p:txBody>
        </p:sp>
      </p:grpSp>
      <p:grpSp>
        <p:nvGrpSpPr>
          <p:cNvPr id="12" name="Group 54"/>
          <p:cNvGrpSpPr/>
          <p:nvPr/>
        </p:nvGrpSpPr>
        <p:grpSpPr bwMode="auto">
          <a:xfrm>
            <a:off x="2719388" y="4997450"/>
            <a:ext cx="3524250" cy="1503363"/>
            <a:chOff x="1716" y="3296"/>
            <a:chExt cx="2220" cy="947"/>
          </a:xfrm>
        </p:grpSpPr>
        <p:sp>
          <p:nvSpPr>
            <p:cNvPr id="141359" name="Freeform 55"/>
            <p:cNvSpPr/>
            <p:nvPr/>
          </p:nvSpPr>
          <p:spPr bwMode="auto">
            <a:xfrm>
              <a:off x="2256" y="3296"/>
              <a:ext cx="1680" cy="874"/>
            </a:xfrm>
            <a:custGeom>
              <a:avLst/>
              <a:gdLst>
                <a:gd name="T0" fmla="*/ 0 w 1680"/>
                <a:gd name="T1" fmla="*/ 0 h 960"/>
                <a:gd name="T2" fmla="*/ 0 w 1680"/>
                <a:gd name="T3" fmla="*/ 660 h 960"/>
                <a:gd name="T4" fmla="*/ 1680 w 1680"/>
                <a:gd name="T5" fmla="*/ 660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1360" name="Text Box 56"/>
            <p:cNvSpPr txBox="1">
              <a:spLocks noChangeArrowheads="1"/>
            </p:cNvSpPr>
            <p:nvPr/>
          </p:nvSpPr>
          <p:spPr bwMode="auto">
            <a:xfrm>
              <a:off x="1716" y="3993"/>
              <a:ext cx="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DACK</a:t>
              </a:r>
              <a:endParaRPr lang="en-US" altLang="zh-CN" sz="2000">
                <a:latin typeface="Times New Roman" panose="02020603050405020304" pitchFamily="18" charset="0"/>
              </a:endParaRPr>
            </a:p>
          </p:txBody>
        </p:sp>
        <p:sp>
          <p:nvSpPr>
            <p:cNvPr id="141361" name="Text Box 57"/>
            <p:cNvSpPr txBox="1">
              <a:spLocks noChangeArrowheads="1"/>
            </p:cNvSpPr>
            <p:nvPr/>
          </p:nvSpPr>
          <p:spPr bwMode="auto">
            <a:xfrm>
              <a:off x="2016" y="379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⑥</a:t>
              </a:r>
              <a:endParaRPr lang="zh-CN" altLang="en-US" sz="2000">
                <a:latin typeface="Times New Roman" panose="02020603050405020304" pitchFamily="18" charset="0"/>
              </a:endParaRPr>
            </a:p>
          </p:txBody>
        </p:sp>
      </p:grpSp>
      <p:grpSp>
        <p:nvGrpSpPr>
          <p:cNvPr id="13" name="Group 58"/>
          <p:cNvGrpSpPr/>
          <p:nvPr/>
        </p:nvGrpSpPr>
        <p:grpSpPr bwMode="auto">
          <a:xfrm>
            <a:off x="6419850" y="5480050"/>
            <a:ext cx="744538" cy="609600"/>
            <a:chOff x="4032" y="3600"/>
            <a:chExt cx="469" cy="384"/>
          </a:xfrm>
        </p:grpSpPr>
        <p:sp>
          <p:nvSpPr>
            <p:cNvPr id="141357" name="Text Box 59"/>
            <p:cNvSpPr txBox="1">
              <a:spLocks noChangeArrowheads="1"/>
            </p:cNvSpPr>
            <p:nvPr/>
          </p:nvSpPr>
          <p:spPr bwMode="auto">
            <a:xfrm>
              <a:off x="4224" y="373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①</a:t>
              </a:r>
              <a:endParaRPr lang="zh-CN" altLang="en-US" sz="2000">
                <a:latin typeface="Times New Roman" panose="02020603050405020304" pitchFamily="18" charset="0"/>
              </a:endParaRPr>
            </a:p>
          </p:txBody>
        </p:sp>
        <p:sp>
          <p:nvSpPr>
            <p:cNvPr id="141358" name="AutoShape 60"/>
            <p:cNvSpPr>
              <a:spLocks noChangeArrowheads="1"/>
            </p:cNvSpPr>
            <p:nvPr/>
          </p:nvSpPr>
          <p:spPr bwMode="auto">
            <a:xfrm>
              <a:off x="4032" y="3600"/>
              <a:ext cx="192" cy="384"/>
            </a:xfrm>
            <a:prstGeom prst="upArrow">
              <a:avLst>
                <a:gd name="adj1" fmla="val 50000"/>
                <a:gd name="adj2" fmla="val 50000"/>
              </a:avLst>
            </a:prstGeom>
            <a:solidFill>
              <a:srgbClr val="C00000"/>
            </a:solidFill>
            <a:ln w="28575">
              <a:solidFill>
                <a:srgbClr val="C00000"/>
              </a:solidFill>
              <a:miter lim="800000"/>
            </a:ln>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 name="Group 61"/>
          <p:cNvGrpSpPr/>
          <p:nvPr/>
        </p:nvGrpSpPr>
        <p:grpSpPr bwMode="auto">
          <a:xfrm>
            <a:off x="6742113" y="1441450"/>
            <a:ext cx="515937" cy="1143000"/>
            <a:chOff x="4283" y="1056"/>
            <a:chExt cx="325" cy="720"/>
          </a:xfrm>
        </p:grpSpPr>
        <p:sp>
          <p:nvSpPr>
            <p:cNvPr id="141355" name="Text Box 62"/>
            <p:cNvSpPr txBox="1">
              <a:spLocks noChangeArrowheads="1"/>
            </p:cNvSpPr>
            <p:nvPr/>
          </p:nvSpPr>
          <p:spPr bwMode="auto">
            <a:xfrm>
              <a:off x="4300" y="1056"/>
              <a:ext cx="30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数据线</a:t>
              </a:r>
              <a:endParaRPr lang="zh-CN" altLang="en-US" sz="2000">
                <a:latin typeface="Times New Roman" panose="02020603050405020304" pitchFamily="18" charset="0"/>
              </a:endParaRPr>
            </a:p>
          </p:txBody>
        </p:sp>
        <p:sp>
          <p:nvSpPr>
            <p:cNvPr id="141356" name="Text Box 63"/>
            <p:cNvSpPr txBox="1">
              <a:spLocks noChangeArrowheads="1"/>
            </p:cNvSpPr>
            <p:nvPr/>
          </p:nvSpPr>
          <p:spPr bwMode="auto">
            <a:xfrm>
              <a:off x="4283" y="152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⑦</a:t>
              </a:r>
              <a:endParaRPr lang="zh-CN" altLang="en-US" sz="2000">
                <a:latin typeface="Times New Roman" panose="02020603050405020304" pitchFamily="18" charset="0"/>
              </a:endParaRPr>
            </a:p>
          </p:txBody>
        </p:sp>
      </p:grpSp>
      <p:grpSp>
        <p:nvGrpSpPr>
          <p:cNvPr id="15" name="Group 64"/>
          <p:cNvGrpSpPr/>
          <p:nvPr/>
        </p:nvGrpSpPr>
        <p:grpSpPr bwMode="auto">
          <a:xfrm>
            <a:off x="5734050" y="3055938"/>
            <a:ext cx="2171700" cy="479425"/>
            <a:chOff x="3648" y="2073"/>
            <a:chExt cx="1368" cy="302"/>
          </a:xfrm>
        </p:grpSpPr>
        <p:sp>
          <p:nvSpPr>
            <p:cNvPr id="141353" name="Freeform 65"/>
            <p:cNvSpPr/>
            <p:nvPr/>
          </p:nvSpPr>
          <p:spPr bwMode="auto">
            <a:xfrm>
              <a:off x="3648" y="2283"/>
              <a:ext cx="1056" cy="92"/>
            </a:xfrm>
            <a:custGeom>
              <a:avLst/>
              <a:gdLst>
                <a:gd name="T0" fmla="*/ 924 w 1104"/>
                <a:gd name="T1" fmla="*/ 81 h 96"/>
                <a:gd name="T2" fmla="*/ 924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1354" name="Text Box 66"/>
            <p:cNvSpPr txBox="1">
              <a:spLocks noChangeArrowheads="1"/>
            </p:cNvSpPr>
            <p:nvPr/>
          </p:nvSpPr>
          <p:spPr bwMode="auto">
            <a:xfrm>
              <a:off x="4320" y="2073"/>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溢出信号</a:t>
              </a:r>
              <a:endParaRPr lang="zh-CN" altLang="en-US">
                <a:latin typeface="Times New Roman" panose="02020603050405020304" pitchFamily="18" charset="0"/>
              </a:endParaRPr>
            </a:p>
          </p:txBody>
        </p:sp>
      </p:grpSp>
      <p:grpSp>
        <p:nvGrpSpPr>
          <p:cNvPr id="16" name="Group 67"/>
          <p:cNvGrpSpPr/>
          <p:nvPr/>
        </p:nvGrpSpPr>
        <p:grpSpPr bwMode="auto">
          <a:xfrm>
            <a:off x="5299075" y="1343025"/>
            <a:ext cx="542925" cy="1316038"/>
            <a:chOff x="3374" y="994"/>
            <a:chExt cx="342" cy="829"/>
          </a:xfrm>
        </p:grpSpPr>
        <p:sp>
          <p:nvSpPr>
            <p:cNvPr id="141351" name="Line 68"/>
            <p:cNvSpPr>
              <a:spLocks noChangeShapeType="1"/>
            </p:cNvSpPr>
            <p:nvPr/>
          </p:nvSpPr>
          <p:spPr bwMode="auto">
            <a:xfrm flipV="1">
              <a:off x="3374"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1352" name="Text Box 69"/>
            <p:cNvSpPr txBox="1">
              <a:spLocks noChangeArrowheads="1"/>
            </p:cNvSpPr>
            <p:nvPr/>
          </p:nvSpPr>
          <p:spPr bwMode="auto">
            <a:xfrm>
              <a:off x="3408" y="1040"/>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中断请求</a:t>
              </a:r>
              <a:endParaRPr lang="zh-CN" altLang="en-US" sz="2000">
                <a:latin typeface="Times New Roman" panose="02020603050405020304" pitchFamily="18" charset="0"/>
              </a:endParaRPr>
            </a:p>
          </p:txBody>
        </p:sp>
      </p:grpSp>
      <p:grpSp>
        <p:nvGrpSpPr>
          <p:cNvPr id="17" name="Group 70"/>
          <p:cNvGrpSpPr/>
          <p:nvPr/>
        </p:nvGrpSpPr>
        <p:grpSpPr bwMode="auto">
          <a:xfrm>
            <a:off x="7102475" y="2659063"/>
            <a:ext cx="1285875" cy="1314450"/>
            <a:chOff x="4507" y="1823"/>
            <a:chExt cx="810" cy="828"/>
          </a:xfrm>
        </p:grpSpPr>
        <p:grpSp>
          <p:nvGrpSpPr>
            <p:cNvPr id="141343" name="Group 71"/>
            <p:cNvGrpSpPr/>
            <p:nvPr/>
          </p:nvGrpSpPr>
          <p:grpSpPr bwMode="auto">
            <a:xfrm>
              <a:off x="4507" y="1823"/>
              <a:ext cx="432" cy="276"/>
              <a:chOff x="4507" y="1823"/>
              <a:chExt cx="432" cy="276"/>
            </a:xfrm>
          </p:grpSpPr>
          <p:sp>
            <p:nvSpPr>
              <p:cNvPr id="141349" name="Rectangle 72"/>
              <p:cNvSpPr>
                <a:spLocks noChangeArrowheads="1"/>
              </p:cNvSpPr>
              <p:nvPr/>
            </p:nvSpPr>
            <p:spPr bwMode="auto">
              <a:xfrm>
                <a:off x="4507" y="1823"/>
                <a:ext cx="432" cy="27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50" name="Text Box 73"/>
              <p:cNvSpPr txBox="1">
                <a:spLocks noChangeArrowheads="1"/>
              </p:cNvSpPr>
              <p:nvPr/>
            </p:nvSpPr>
            <p:spPr bwMode="auto">
              <a:xfrm>
                <a:off x="4555" y="1824"/>
                <a:ext cx="34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AR</a:t>
                </a:r>
                <a:endParaRPr lang="en-US" altLang="zh-CN" sz="2000">
                  <a:solidFill>
                    <a:schemeClr val="bg2"/>
                  </a:solidFill>
                  <a:latin typeface="Times New Roman" panose="02020603050405020304" pitchFamily="18" charset="0"/>
                </a:endParaRPr>
              </a:p>
            </p:txBody>
          </p:sp>
        </p:grpSp>
        <p:grpSp>
          <p:nvGrpSpPr>
            <p:cNvPr id="141344" name="Group 74"/>
            <p:cNvGrpSpPr/>
            <p:nvPr/>
          </p:nvGrpSpPr>
          <p:grpSpPr bwMode="auto">
            <a:xfrm>
              <a:off x="4507" y="2375"/>
              <a:ext cx="437" cy="276"/>
              <a:chOff x="4507" y="2375"/>
              <a:chExt cx="437" cy="276"/>
            </a:xfrm>
          </p:grpSpPr>
          <p:sp>
            <p:nvSpPr>
              <p:cNvPr id="141347" name="Rectangle 75"/>
              <p:cNvSpPr>
                <a:spLocks noChangeArrowheads="1"/>
              </p:cNvSpPr>
              <p:nvPr/>
            </p:nvSpPr>
            <p:spPr bwMode="auto">
              <a:xfrm>
                <a:off x="4507" y="2375"/>
                <a:ext cx="432" cy="276"/>
              </a:xfrm>
              <a:prstGeom prst="rect">
                <a:avLst/>
              </a:prstGeom>
              <a:solidFill>
                <a:srgbClr val="C00000"/>
              </a:solidFill>
              <a:ln w="9525">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348" name="Text Box 76"/>
              <p:cNvSpPr txBox="1">
                <a:spLocks noChangeArrowheads="1"/>
              </p:cNvSpPr>
              <p:nvPr/>
            </p:nvSpPr>
            <p:spPr bwMode="auto">
              <a:xfrm>
                <a:off x="4552" y="239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WC</a:t>
                </a:r>
                <a:endParaRPr lang="en-US" altLang="zh-CN" sz="2000">
                  <a:solidFill>
                    <a:schemeClr val="bg2"/>
                  </a:solidFill>
                  <a:latin typeface="Times New Roman" panose="02020603050405020304" pitchFamily="18" charset="0"/>
                </a:endParaRPr>
              </a:p>
            </p:txBody>
          </p:sp>
        </p:grpSp>
        <p:sp>
          <p:nvSpPr>
            <p:cNvPr id="141345" name="Text Box 77"/>
            <p:cNvSpPr txBox="1">
              <a:spLocks noChangeArrowheads="1"/>
            </p:cNvSpPr>
            <p:nvPr/>
          </p:nvSpPr>
          <p:spPr bwMode="auto">
            <a:xfrm>
              <a:off x="5030" y="1877"/>
              <a:ext cx="28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+1</a:t>
              </a:r>
              <a:endParaRPr lang="zh-CN" altLang="en-US" sz="2000">
                <a:solidFill>
                  <a:srgbClr val="C00000"/>
                </a:solidFill>
                <a:latin typeface="Times New Roman" panose="02020603050405020304" pitchFamily="18" charset="0"/>
              </a:endParaRPr>
            </a:p>
          </p:txBody>
        </p:sp>
        <p:sp>
          <p:nvSpPr>
            <p:cNvPr id="141346" name="Text Box 78"/>
            <p:cNvSpPr txBox="1">
              <a:spLocks noChangeArrowheads="1"/>
            </p:cNvSpPr>
            <p:nvPr/>
          </p:nvSpPr>
          <p:spPr bwMode="auto">
            <a:xfrm>
              <a:off x="5030" y="2385"/>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+1</a:t>
              </a:r>
              <a:endParaRPr lang="zh-CN" altLang="en-US" sz="2000">
                <a:solidFill>
                  <a:srgbClr val="C00000"/>
                </a:solidFill>
                <a:latin typeface="Times New Roman" panose="02020603050405020304" pitchFamily="18" charset="0"/>
              </a:endParaRPr>
            </a:p>
          </p:txBody>
        </p:sp>
      </p:grpSp>
      <p:grpSp>
        <p:nvGrpSpPr>
          <p:cNvPr id="20" name="Group 80"/>
          <p:cNvGrpSpPr/>
          <p:nvPr/>
        </p:nvGrpSpPr>
        <p:grpSpPr bwMode="auto">
          <a:xfrm>
            <a:off x="6257925" y="5022850"/>
            <a:ext cx="685800" cy="438150"/>
            <a:chOff x="3931" y="3312"/>
            <a:chExt cx="432" cy="276"/>
          </a:xfrm>
        </p:grpSpPr>
        <p:sp>
          <p:nvSpPr>
            <p:cNvPr id="141341" name="Rectangle 81"/>
            <p:cNvSpPr>
              <a:spLocks noChangeArrowheads="1"/>
            </p:cNvSpPr>
            <p:nvPr/>
          </p:nvSpPr>
          <p:spPr bwMode="auto">
            <a:xfrm>
              <a:off x="3931" y="3312"/>
              <a:ext cx="432" cy="276"/>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1342" name="Text Box 82"/>
            <p:cNvSpPr txBox="1">
              <a:spLocks noChangeArrowheads="1"/>
            </p:cNvSpPr>
            <p:nvPr/>
          </p:nvSpPr>
          <p:spPr bwMode="auto">
            <a:xfrm>
              <a:off x="3987" y="3318"/>
              <a:ext cx="33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1" name="Group 83"/>
          <p:cNvGrpSpPr/>
          <p:nvPr/>
        </p:nvGrpSpPr>
        <p:grpSpPr bwMode="auto">
          <a:xfrm>
            <a:off x="6257925" y="5026025"/>
            <a:ext cx="723900" cy="469900"/>
            <a:chOff x="3912" y="3296"/>
            <a:chExt cx="456" cy="296"/>
          </a:xfrm>
        </p:grpSpPr>
        <p:sp>
          <p:nvSpPr>
            <p:cNvPr id="141339" name="Rectangle 84"/>
            <p:cNvSpPr>
              <a:spLocks noChangeArrowheads="1"/>
            </p:cNvSpPr>
            <p:nvPr/>
          </p:nvSpPr>
          <p:spPr bwMode="auto">
            <a:xfrm>
              <a:off x="3912" y="3296"/>
              <a:ext cx="456" cy="296"/>
            </a:xfrm>
            <a:prstGeom prst="rect">
              <a:avLst/>
            </a:prstGeom>
            <a:solidFill>
              <a:srgbClr val="996633"/>
            </a:solidFill>
            <a:ln w="9525">
              <a:solidFill>
                <a:srgbClr val="996633"/>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1340" name="Text Box 85"/>
            <p:cNvSpPr txBox="1">
              <a:spLocks noChangeArrowheads="1"/>
            </p:cNvSpPr>
            <p:nvPr/>
          </p:nvSpPr>
          <p:spPr bwMode="auto">
            <a:xfrm>
              <a:off x="3975" y="3312"/>
              <a:ext cx="345" cy="255"/>
            </a:xfrm>
            <a:prstGeom prst="rect">
              <a:avLst/>
            </a:prstGeom>
            <a:solidFill>
              <a:srgbClr val="996633"/>
            </a:solidFill>
            <a:ln w="9525">
              <a:solidFill>
                <a:srgbClr val="996633"/>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2" name="Group 86"/>
          <p:cNvGrpSpPr/>
          <p:nvPr/>
        </p:nvGrpSpPr>
        <p:grpSpPr bwMode="auto">
          <a:xfrm>
            <a:off x="6257925" y="5026025"/>
            <a:ext cx="685800" cy="438150"/>
            <a:chOff x="3924" y="3303"/>
            <a:chExt cx="432" cy="276"/>
          </a:xfrm>
        </p:grpSpPr>
        <p:sp>
          <p:nvSpPr>
            <p:cNvPr id="141337" name="Rectangle 87"/>
            <p:cNvSpPr>
              <a:spLocks noChangeArrowheads="1"/>
            </p:cNvSpPr>
            <p:nvPr/>
          </p:nvSpPr>
          <p:spPr bwMode="auto">
            <a:xfrm>
              <a:off x="3924" y="3303"/>
              <a:ext cx="432" cy="276"/>
            </a:xfrm>
            <a:prstGeom prst="rect">
              <a:avLst/>
            </a:prstGeom>
            <a:solidFill>
              <a:schemeClr val="folHlink"/>
            </a:solidFill>
            <a:ln w="57150">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1338" name="Text Box 88"/>
            <p:cNvSpPr txBox="1">
              <a:spLocks noChangeArrowheads="1"/>
            </p:cNvSpPr>
            <p:nvPr/>
          </p:nvSpPr>
          <p:spPr bwMode="auto">
            <a:xfrm>
              <a:off x="3980" y="330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3" name="Group 89"/>
          <p:cNvGrpSpPr/>
          <p:nvPr/>
        </p:nvGrpSpPr>
        <p:grpSpPr bwMode="auto">
          <a:xfrm>
            <a:off x="6243638" y="5018088"/>
            <a:ext cx="723900" cy="469900"/>
            <a:chOff x="3912" y="3296"/>
            <a:chExt cx="456" cy="296"/>
          </a:xfrm>
        </p:grpSpPr>
        <p:sp>
          <p:nvSpPr>
            <p:cNvPr id="141335" name="Rectangle 90"/>
            <p:cNvSpPr>
              <a:spLocks noChangeArrowheads="1"/>
            </p:cNvSpPr>
            <p:nvPr/>
          </p:nvSpPr>
          <p:spPr bwMode="auto">
            <a:xfrm>
              <a:off x="3912" y="3296"/>
              <a:ext cx="456" cy="296"/>
            </a:xfrm>
            <a:prstGeom prst="rect">
              <a:avLst/>
            </a:prstGeom>
            <a:solidFill>
              <a:srgbClr val="996633"/>
            </a:solidFill>
            <a:ln w="9525">
              <a:solidFill>
                <a:srgbClr val="996633"/>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1336" name="Text Box 91"/>
            <p:cNvSpPr txBox="1">
              <a:spLocks noChangeArrowheads="1"/>
            </p:cNvSpPr>
            <p:nvPr/>
          </p:nvSpPr>
          <p:spPr bwMode="auto">
            <a:xfrm>
              <a:off x="3975" y="3312"/>
              <a:ext cx="345" cy="255"/>
            </a:xfrm>
            <a:prstGeom prst="rect">
              <a:avLst/>
            </a:prstGeom>
            <a:solidFill>
              <a:srgbClr val="996633"/>
            </a:solidFill>
            <a:ln w="9525">
              <a:solidFill>
                <a:srgbClr val="996633"/>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4" name="Group 92"/>
          <p:cNvGrpSpPr/>
          <p:nvPr/>
        </p:nvGrpSpPr>
        <p:grpSpPr bwMode="auto">
          <a:xfrm>
            <a:off x="6257925" y="5026025"/>
            <a:ext cx="685800" cy="438150"/>
            <a:chOff x="3924" y="3303"/>
            <a:chExt cx="432" cy="276"/>
          </a:xfrm>
        </p:grpSpPr>
        <p:sp>
          <p:nvSpPr>
            <p:cNvPr id="141333" name="Rectangle 93"/>
            <p:cNvSpPr>
              <a:spLocks noChangeArrowheads="1"/>
            </p:cNvSpPr>
            <p:nvPr/>
          </p:nvSpPr>
          <p:spPr bwMode="auto">
            <a:xfrm>
              <a:off x="3924" y="3303"/>
              <a:ext cx="432" cy="276"/>
            </a:xfrm>
            <a:prstGeom prst="rect">
              <a:avLst/>
            </a:prstGeom>
            <a:solidFill>
              <a:srgbClr val="C00000"/>
            </a:solidFill>
            <a:ln w="57150">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1334" name="Text Box 94"/>
            <p:cNvSpPr txBox="1">
              <a:spLocks noChangeArrowheads="1"/>
            </p:cNvSpPr>
            <p:nvPr/>
          </p:nvSpPr>
          <p:spPr bwMode="auto">
            <a:xfrm>
              <a:off x="3980" y="3309"/>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sp>
        <p:nvSpPr>
          <p:cNvPr id="141331"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up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Bottom)">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To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par>
                          <p:cTn id="52" fill="hold">
                            <p:stCondLst>
                              <p:cond delay="1000"/>
                            </p:stCondLst>
                            <p:childTnLst>
                              <p:par>
                                <p:cTn id="53" presetID="3" presetClass="entr" presetSubtype="1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childTnLst>
                          </p:cTn>
                        </p:par>
                        <p:par>
                          <p:cTn id="56" fill="hold">
                            <p:stCondLst>
                              <p:cond delay="1500"/>
                            </p:stCondLst>
                            <p:childTnLst>
                              <p:par>
                                <p:cTn id="57" presetID="3" presetClass="entr" presetSubtype="1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childTnLst>
                          </p:cTn>
                        </p:par>
                        <p:par>
                          <p:cTn id="60" fill="hold">
                            <p:stCondLst>
                              <p:cond delay="2000"/>
                            </p:stCondLst>
                            <p:childTnLst>
                              <p:par>
                                <p:cTn id="61" presetID="12" presetClass="entr" presetSubtype="4"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slide(fromBottom)">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9"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strips(up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slide(fromBottom)">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1196975"/>
            <a:ext cx="8610600" cy="5322888"/>
            <a:chOff x="240" y="902"/>
            <a:chExt cx="5424" cy="3353"/>
          </a:xfrm>
        </p:grpSpPr>
        <p:grpSp>
          <p:nvGrpSpPr>
            <p:cNvPr id="142398" name="Group 3"/>
            <p:cNvGrpSpPr/>
            <p:nvPr/>
          </p:nvGrpSpPr>
          <p:grpSpPr bwMode="auto">
            <a:xfrm>
              <a:off x="3978" y="3312"/>
              <a:ext cx="432" cy="276"/>
              <a:chOff x="3978" y="3312"/>
              <a:chExt cx="432" cy="276"/>
            </a:xfrm>
          </p:grpSpPr>
          <p:sp>
            <p:nvSpPr>
              <p:cNvPr id="142430" name="Text Box 4"/>
              <p:cNvSpPr txBox="1">
                <a:spLocks noChangeArrowheads="1"/>
              </p:cNvSpPr>
              <p:nvPr/>
            </p:nvSpPr>
            <p:spPr bwMode="auto">
              <a:xfrm>
                <a:off x="4040" y="3360"/>
                <a:ext cx="32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0">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BR</a:t>
                </a:r>
                <a:endParaRPr lang="en-US" altLang="zh-CN" sz="2000">
                  <a:latin typeface="Times New Roman" panose="02020603050405020304" pitchFamily="18" charset="0"/>
                </a:endParaRPr>
              </a:p>
            </p:txBody>
          </p:sp>
          <p:sp>
            <p:nvSpPr>
              <p:cNvPr id="142431" name="Rectangle 5"/>
              <p:cNvSpPr>
                <a:spLocks noChangeArrowheads="1"/>
              </p:cNvSpPr>
              <p:nvPr/>
            </p:nvSpPr>
            <p:spPr bwMode="auto">
              <a:xfrm>
                <a:off x="3978" y="3312"/>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2399" name="Group 6"/>
            <p:cNvGrpSpPr/>
            <p:nvPr/>
          </p:nvGrpSpPr>
          <p:grpSpPr bwMode="auto">
            <a:xfrm>
              <a:off x="240" y="902"/>
              <a:ext cx="5424" cy="3353"/>
              <a:chOff x="240" y="902"/>
              <a:chExt cx="5424" cy="3353"/>
            </a:xfrm>
          </p:grpSpPr>
          <p:grpSp>
            <p:nvGrpSpPr>
              <p:cNvPr id="142400" name="Group 7"/>
              <p:cNvGrpSpPr/>
              <p:nvPr/>
            </p:nvGrpSpPr>
            <p:grpSpPr bwMode="auto">
              <a:xfrm>
                <a:off x="3978" y="3979"/>
                <a:ext cx="436" cy="276"/>
                <a:chOff x="3928" y="3979"/>
                <a:chExt cx="436" cy="276"/>
              </a:xfrm>
            </p:grpSpPr>
            <p:sp>
              <p:nvSpPr>
                <p:cNvPr id="142428" name="Text Box 8"/>
                <p:cNvSpPr txBox="1">
                  <a:spLocks noChangeArrowheads="1"/>
                </p:cNvSpPr>
                <p:nvPr/>
              </p:nvSpPr>
              <p:spPr bwMode="auto">
                <a:xfrm>
                  <a:off x="3928" y="3989"/>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设备</a:t>
                  </a:r>
                  <a:endParaRPr lang="zh-CN" altLang="en-US" sz="2000">
                    <a:latin typeface="Times New Roman" panose="02020603050405020304" pitchFamily="18" charset="0"/>
                  </a:endParaRPr>
                </a:p>
              </p:txBody>
            </p:sp>
            <p:sp>
              <p:nvSpPr>
                <p:cNvPr id="142429" name="Rectangle 9"/>
                <p:cNvSpPr>
                  <a:spLocks noChangeArrowheads="1"/>
                </p:cNvSpPr>
                <p:nvPr/>
              </p:nvSpPr>
              <p:spPr bwMode="auto">
                <a:xfrm>
                  <a:off x="3931" y="3979"/>
                  <a:ext cx="432" cy="27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2401" name="Text Box 10"/>
              <p:cNvSpPr txBox="1">
                <a:spLocks noChangeArrowheads="1"/>
              </p:cNvSpPr>
              <p:nvPr/>
            </p:nvSpPr>
            <p:spPr bwMode="auto">
              <a:xfrm>
                <a:off x="2160" y="1992"/>
                <a:ext cx="499"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endParaRPr lang="en-US" altLang="zh-CN" sz="2000">
                  <a:latin typeface="Times New Roman" panose="02020603050405020304" pitchFamily="18" charset="0"/>
                </a:endParaRPr>
              </a:p>
              <a:p>
                <a:pPr eaLnBrk="1" hangingPunct="1"/>
                <a:r>
                  <a:rPr lang="zh-CN" altLang="en-US" sz="2000">
                    <a:latin typeface="Times New Roman" panose="02020603050405020304" pitchFamily="18" charset="0"/>
                  </a:rPr>
                  <a:t>  控</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制</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逻</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辑</a:t>
                </a:r>
                <a:endParaRPr lang="zh-CN" altLang="en-US" sz="2000">
                  <a:latin typeface="Times New Roman" panose="02020603050405020304" pitchFamily="18" charset="0"/>
                </a:endParaRPr>
              </a:p>
            </p:txBody>
          </p:sp>
          <p:sp>
            <p:nvSpPr>
              <p:cNvPr id="142402" name="Rectangle 11"/>
              <p:cNvSpPr>
                <a:spLocks noChangeArrowheads="1"/>
              </p:cNvSpPr>
              <p:nvPr/>
            </p:nvSpPr>
            <p:spPr bwMode="auto">
              <a:xfrm>
                <a:off x="2112" y="1823"/>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03" name="Text Box 12"/>
              <p:cNvSpPr txBox="1">
                <a:spLocks noChangeArrowheads="1"/>
              </p:cNvSpPr>
              <p:nvPr/>
            </p:nvSpPr>
            <p:spPr bwMode="auto">
              <a:xfrm>
                <a:off x="3168" y="2128"/>
                <a:ext cx="357"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断</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机</a:t>
                </a:r>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  构</a:t>
                </a:r>
                <a:endParaRPr lang="zh-CN" altLang="en-US" sz="2000">
                  <a:latin typeface="Times New Roman" panose="02020603050405020304" pitchFamily="18" charset="0"/>
                </a:endParaRPr>
              </a:p>
            </p:txBody>
          </p:sp>
          <p:sp>
            <p:nvSpPr>
              <p:cNvPr id="142404" name="Rectangle 13"/>
              <p:cNvSpPr>
                <a:spLocks noChangeArrowheads="1"/>
              </p:cNvSpPr>
              <p:nvPr/>
            </p:nvSpPr>
            <p:spPr bwMode="auto">
              <a:xfrm>
                <a:off x="3120" y="1823"/>
                <a:ext cx="528" cy="1473"/>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05" name="Text Box 14"/>
              <p:cNvSpPr txBox="1">
                <a:spLocks noChangeArrowheads="1"/>
              </p:cNvSpPr>
              <p:nvPr/>
            </p:nvSpPr>
            <p:spPr bwMode="auto">
              <a:xfrm>
                <a:off x="4555" y="1824"/>
                <a:ext cx="34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AR</a:t>
                </a:r>
                <a:endParaRPr lang="en-US" altLang="zh-CN" sz="2000">
                  <a:latin typeface="Times New Roman" panose="02020603050405020304" pitchFamily="18" charset="0"/>
                </a:endParaRPr>
              </a:p>
            </p:txBody>
          </p:sp>
          <p:sp>
            <p:nvSpPr>
              <p:cNvPr id="142406" name="Rectangle 15"/>
              <p:cNvSpPr>
                <a:spLocks noChangeArrowheads="1"/>
              </p:cNvSpPr>
              <p:nvPr/>
            </p:nvSpPr>
            <p:spPr bwMode="auto">
              <a:xfrm>
                <a:off x="4507" y="1823"/>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07" name="Text Box 16"/>
              <p:cNvSpPr txBox="1">
                <a:spLocks noChangeArrowheads="1"/>
              </p:cNvSpPr>
              <p:nvPr/>
            </p:nvSpPr>
            <p:spPr bwMode="auto">
              <a:xfrm>
                <a:off x="4552" y="239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WC</a:t>
                </a:r>
                <a:endParaRPr lang="en-US" altLang="zh-CN" sz="2000">
                  <a:latin typeface="Times New Roman" panose="02020603050405020304" pitchFamily="18" charset="0"/>
                </a:endParaRPr>
              </a:p>
            </p:txBody>
          </p:sp>
          <p:sp>
            <p:nvSpPr>
              <p:cNvPr id="142408" name="Rectangle 17"/>
              <p:cNvSpPr>
                <a:spLocks noChangeArrowheads="1"/>
              </p:cNvSpPr>
              <p:nvPr/>
            </p:nvSpPr>
            <p:spPr bwMode="auto">
              <a:xfrm>
                <a:off x="4507" y="2375"/>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09" name="Text Box 18"/>
              <p:cNvSpPr txBox="1">
                <a:spLocks noChangeArrowheads="1"/>
              </p:cNvSpPr>
              <p:nvPr/>
            </p:nvSpPr>
            <p:spPr bwMode="auto">
              <a:xfrm>
                <a:off x="4507" y="2932"/>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DAR</a:t>
                </a:r>
                <a:endParaRPr lang="en-US" altLang="zh-CN" sz="2000">
                  <a:latin typeface="Times New Roman" panose="02020603050405020304" pitchFamily="18" charset="0"/>
                </a:endParaRPr>
              </a:p>
            </p:txBody>
          </p:sp>
          <p:sp>
            <p:nvSpPr>
              <p:cNvPr id="142410" name="Rectangle 19"/>
              <p:cNvSpPr>
                <a:spLocks noChangeArrowheads="1"/>
              </p:cNvSpPr>
              <p:nvPr/>
            </p:nvSpPr>
            <p:spPr bwMode="auto">
              <a:xfrm>
                <a:off x="4507" y="2927"/>
                <a:ext cx="432" cy="2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1" name="Rectangle 20"/>
              <p:cNvSpPr>
                <a:spLocks noChangeArrowheads="1"/>
              </p:cNvSpPr>
              <p:nvPr/>
            </p:nvSpPr>
            <p:spPr bwMode="auto">
              <a:xfrm>
                <a:off x="1920" y="1728"/>
                <a:ext cx="3547" cy="1982"/>
              </a:xfrm>
              <a:prstGeom prst="rect">
                <a:avLst/>
              </a:prstGeom>
              <a:noFill/>
              <a:ln w="28575">
                <a:solidFill>
                  <a:schemeClr val="tx1"/>
                </a:solidFill>
                <a:prstDash val="lgDashDot"/>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2" name="Text Box 21"/>
              <p:cNvSpPr txBox="1">
                <a:spLocks noChangeArrowheads="1"/>
              </p:cNvSpPr>
              <p:nvPr/>
            </p:nvSpPr>
            <p:spPr bwMode="auto">
              <a:xfrm>
                <a:off x="4651" y="3442"/>
                <a:ext cx="8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DMA</a:t>
                </a:r>
                <a:r>
                  <a:rPr lang="zh-CN" altLang="en-US" sz="2000">
                    <a:latin typeface="Times New Roman" panose="02020603050405020304" pitchFamily="18" charset="0"/>
                  </a:rPr>
                  <a:t>接口</a:t>
                </a:r>
                <a:endParaRPr lang="zh-CN" altLang="en-US" sz="2000">
                  <a:latin typeface="Times New Roman" panose="02020603050405020304" pitchFamily="18" charset="0"/>
                </a:endParaRPr>
              </a:p>
            </p:txBody>
          </p:sp>
          <p:grpSp>
            <p:nvGrpSpPr>
              <p:cNvPr id="142413" name="Group 22"/>
              <p:cNvGrpSpPr/>
              <p:nvPr/>
            </p:nvGrpSpPr>
            <p:grpSpPr bwMode="auto">
              <a:xfrm>
                <a:off x="432" y="1639"/>
                <a:ext cx="528" cy="2071"/>
                <a:chOff x="288" y="1200"/>
                <a:chExt cx="528" cy="2160"/>
              </a:xfrm>
            </p:grpSpPr>
            <p:sp>
              <p:nvSpPr>
                <p:cNvPr id="142426" name="Text Box 23"/>
                <p:cNvSpPr txBox="1">
                  <a:spLocks noChangeArrowheads="1"/>
                </p:cNvSpPr>
                <p:nvPr/>
              </p:nvSpPr>
              <p:spPr bwMode="auto">
                <a:xfrm>
                  <a:off x="422" y="1870"/>
                  <a:ext cx="27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主</a:t>
                  </a:r>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latin typeface="Times New Roman" panose="02020603050405020304" pitchFamily="18" charset="0"/>
                    </a:rPr>
                    <a:t>存</a:t>
                  </a:r>
                  <a:endParaRPr lang="zh-CN" altLang="en-US" sz="2000">
                    <a:latin typeface="Times New Roman" panose="02020603050405020304" pitchFamily="18" charset="0"/>
                  </a:endParaRPr>
                </a:p>
              </p:txBody>
            </p:sp>
            <p:sp>
              <p:nvSpPr>
                <p:cNvPr id="142427" name="Rectangle 24"/>
                <p:cNvSpPr>
                  <a:spLocks noChangeArrowheads="1"/>
                </p:cNvSpPr>
                <p:nvPr/>
              </p:nvSpPr>
              <p:spPr bwMode="auto">
                <a:xfrm>
                  <a:off x="288"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2414" name="Group 25"/>
              <p:cNvGrpSpPr/>
              <p:nvPr/>
            </p:nvGrpSpPr>
            <p:grpSpPr bwMode="auto">
              <a:xfrm>
                <a:off x="1104" y="1639"/>
                <a:ext cx="528" cy="2071"/>
                <a:chOff x="816" y="1200"/>
                <a:chExt cx="528" cy="2160"/>
              </a:xfrm>
            </p:grpSpPr>
            <p:sp>
              <p:nvSpPr>
                <p:cNvPr id="142424" name="Text Box 26"/>
                <p:cNvSpPr txBox="1">
                  <a:spLocks noChangeArrowheads="1"/>
                </p:cNvSpPr>
                <p:nvPr/>
              </p:nvSpPr>
              <p:spPr bwMode="auto">
                <a:xfrm>
                  <a:off x="864" y="2054"/>
                  <a:ext cx="44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CPU</a:t>
                  </a:r>
                  <a:endParaRPr lang="zh-CN" altLang="en-US" sz="2000">
                    <a:latin typeface="Times New Roman" panose="02020603050405020304" pitchFamily="18" charset="0"/>
                  </a:endParaRPr>
                </a:p>
              </p:txBody>
            </p:sp>
            <p:sp>
              <p:nvSpPr>
                <p:cNvPr id="142425" name="Rectangle 27"/>
                <p:cNvSpPr>
                  <a:spLocks noChangeArrowheads="1"/>
                </p:cNvSpPr>
                <p:nvPr/>
              </p:nvSpPr>
              <p:spPr bwMode="auto">
                <a:xfrm>
                  <a:off x="816" y="1200"/>
                  <a:ext cx="528" cy="21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2415" name="AutoShape 28"/>
              <p:cNvSpPr>
                <a:spLocks noChangeArrowheads="1"/>
              </p:cNvSpPr>
              <p:nvPr/>
            </p:nvSpPr>
            <p:spPr bwMode="auto">
              <a:xfrm>
                <a:off x="240" y="902"/>
                <a:ext cx="5424" cy="138"/>
              </a:xfrm>
              <a:prstGeom prst="leftRightArrow">
                <a:avLst>
                  <a:gd name="adj1" fmla="val 56769"/>
                  <a:gd name="adj2" fmla="val 189789"/>
                </a:avLst>
              </a:prstGeom>
              <a:solidFill>
                <a:srgbClr val="C00000"/>
              </a:solidFill>
              <a:ln w="9525">
                <a:solidFill>
                  <a:srgbClr val="C00000"/>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6" name="AutoShape 29"/>
              <p:cNvSpPr>
                <a:spLocks noChangeArrowheads="1"/>
              </p:cNvSpPr>
              <p:nvPr/>
            </p:nvSpPr>
            <p:spPr bwMode="auto">
              <a:xfrm>
                <a:off x="4224" y="1869"/>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7" name="AutoShape 30"/>
              <p:cNvSpPr>
                <a:spLocks noChangeArrowheads="1"/>
              </p:cNvSpPr>
              <p:nvPr/>
            </p:nvSpPr>
            <p:spPr bwMode="auto">
              <a:xfrm>
                <a:off x="4224" y="2421"/>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8" name="AutoShape 31"/>
              <p:cNvSpPr>
                <a:spLocks noChangeArrowheads="1"/>
              </p:cNvSpPr>
              <p:nvPr/>
            </p:nvSpPr>
            <p:spPr bwMode="auto">
              <a:xfrm>
                <a:off x="4224" y="2946"/>
                <a:ext cx="288" cy="184"/>
              </a:xfrm>
              <a:prstGeom prst="rightArrow">
                <a:avLst>
                  <a:gd name="adj1" fmla="val 50000"/>
                  <a:gd name="adj2" fmla="val 39130"/>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19" name="Text Box 32"/>
              <p:cNvSpPr txBox="1">
                <a:spLocks noChangeArrowheads="1"/>
              </p:cNvSpPr>
              <p:nvPr/>
            </p:nvSpPr>
            <p:spPr bwMode="auto">
              <a:xfrm>
                <a:off x="5030" y="1877"/>
                <a:ext cx="28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42420" name="Text Box 33"/>
              <p:cNvSpPr txBox="1">
                <a:spLocks noChangeArrowheads="1"/>
              </p:cNvSpPr>
              <p:nvPr/>
            </p:nvSpPr>
            <p:spPr bwMode="auto">
              <a:xfrm>
                <a:off x="5030" y="2385"/>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+1</a:t>
                </a:r>
                <a:endParaRPr lang="zh-CN" altLang="en-US" sz="2000">
                  <a:latin typeface="Times New Roman" panose="02020603050405020304" pitchFamily="18" charset="0"/>
                </a:endParaRPr>
              </a:p>
            </p:txBody>
          </p:sp>
          <p:sp>
            <p:nvSpPr>
              <p:cNvPr id="142421" name="AutoShape 34"/>
              <p:cNvSpPr>
                <a:spLocks noChangeArrowheads="1"/>
              </p:cNvSpPr>
              <p:nvPr/>
            </p:nvSpPr>
            <p:spPr bwMode="auto">
              <a:xfrm>
                <a:off x="1248" y="994"/>
                <a:ext cx="144" cy="645"/>
              </a:xfrm>
              <a:prstGeom prst="upDownArrow">
                <a:avLst>
                  <a:gd name="adj1" fmla="val 50000"/>
                  <a:gd name="adj2" fmla="val 89583"/>
                </a:avLst>
              </a:prstGeom>
              <a:solidFill>
                <a:srgbClr val="C00000"/>
              </a:solidFill>
              <a:ln w="9525">
                <a:solidFill>
                  <a:srgbClr val="C00000"/>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22" name="AutoShape 35"/>
              <p:cNvSpPr>
                <a:spLocks noChangeArrowheads="1"/>
              </p:cNvSpPr>
              <p:nvPr/>
            </p:nvSpPr>
            <p:spPr bwMode="auto">
              <a:xfrm>
                <a:off x="624" y="994"/>
                <a:ext cx="144" cy="645"/>
              </a:xfrm>
              <a:prstGeom prst="upDownArrow">
                <a:avLst>
                  <a:gd name="adj1" fmla="val 50000"/>
                  <a:gd name="adj2" fmla="val 89583"/>
                </a:avLst>
              </a:prstGeom>
              <a:solidFill>
                <a:srgbClr val="C00000"/>
              </a:solidFill>
              <a:ln w="9525">
                <a:solidFill>
                  <a:srgbClr val="C00000"/>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423" name="AutoShape 36"/>
              <p:cNvSpPr>
                <a:spLocks noChangeArrowheads="1"/>
              </p:cNvSpPr>
              <p:nvPr/>
            </p:nvSpPr>
            <p:spPr bwMode="auto">
              <a:xfrm>
                <a:off x="4080" y="1008"/>
                <a:ext cx="240" cy="2304"/>
              </a:xfrm>
              <a:prstGeom prst="upDownArrow">
                <a:avLst>
                  <a:gd name="adj1" fmla="val 38333"/>
                  <a:gd name="adj2" fmla="val 69600"/>
                </a:avLst>
              </a:prstGeom>
              <a:solidFill>
                <a:srgbClr val="C00000"/>
              </a:solidFill>
              <a:ln w="9525">
                <a:solidFill>
                  <a:srgbClr val="C00000"/>
                </a:solidFill>
                <a:miter lim="800000"/>
              </a:ln>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8" name="Group 37"/>
          <p:cNvGrpSpPr/>
          <p:nvPr/>
        </p:nvGrpSpPr>
        <p:grpSpPr bwMode="auto">
          <a:xfrm>
            <a:off x="6257925" y="5022850"/>
            <a:ext cx="685800" cy="438150"/>
            <a:chOff x="3931" y="3312"/>
            <a:chExt cx="432" cy="276"/>
          </a:xfrm>
        </p:grpSpPr>
        <p:sp>
          <p:nvSpPr>
            <p:cNvPr id="142396" name="Rectangle 38"/>
            <p:cNvSpPr>
              <a:spLocks noChangeArrowheads="1"/>
            </p:cNvSpPr>
            <p:nvPr/>
          </p:nvSpPr>
          <p:spPr bwMode="auto">
            <a:xfrm>
              <a:off x="3931" y="3312"/>
              <a:ext cx="432" cy="276"/>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2397" name="Text Box 39"/>
            <p:cNvSpPr txBox="1">
              <a:spLocks noChangeArrowheads="1"/>
            </p:cNvSpPr>
            <p:nvPr/>
          </p:nvSpPr>
          <p:spPr bwMode="auto">
            <a:xfrm>
              <a:off x="3987" y="3318"/>
              <a:ext cx="33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9" name="Group 40"/>
          <p:cNvGrpSpPr/>
          <p:nvPr/>
        </p:nvGrpSpPr>
        <p:grpSpPr bwMode="auto">
          <a:xfrm>
            <a:off x="3881438" y="5022850"/>
            <a:ext cx="2362200" cy="1184275"/>
            <a:chOff x="2448" y="3296"/>
            <a:chExt cx="1488" cy="746"/>
          </a:xfrm>
        </p:grpSpPr>
        <p:sp>
          <p:nvSpPr>
            <p:cNvPr id="142393" name="Freeform 41"/>
            <p:cNvSpPr/>
            <p:nvPr/>
          </p:nvSpPr>
          <p:spPr bwMode="auto">
            <a:xfrm>
              <a:off x="2448" y="3296"/>
              <a:ext cx="1488" cy="736"/>
            </a:xfrm>
            <a:custGeom>
              <a:avLst/>
              <a:gdLst>
                <a:gd name="T0" fmla="*/ 1488 w 1488"/>
                <a:gd name="T1" fmla="*/ 648 h 768"/>
                <a:gd name="T2" fmla="*/ 0 w 1488"/>
                <a:gd name="T3" fmla="*/ 648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2394" name="Text Box 42"/>
            <p:cNvSpPr txBox="1">
              <a:spLocks noChangeArrowheads="1"/>
            </p:cNvSpPr>
            <p:nvPr/>
          </p:nvSpPr>
          <p:spPr bwMode="auto">
            <a:xfrm>
              <a:off x="2822" y="3792"/>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DREQ</a:t>
              </a:r>
              <a:endParaRPr lang="en-US" altLang="zh-CN" sz="2000">
                <a:latin typeface="Times New Roman" panose="02020603050405020304" pitchFamily="18" charset="0"/>
              </a:endParaRPr>
            </a:p>
          </p:txBody>
        </p:sp>
        <p:sp>
          <p:nvSpPr>
            <p:cNvPr id="142395" name="Text Box 43"/>
            <p:cNvSpPr txBox="1">
              <a:spLocks noChangeArrowheads="1"/>
            </p:cNvSpPr>
            <p:nvPr/>
          </p:nvSpPr>
          <p:spPr bwMode="auto">
            <a:xfrm>
              <a:off x="2448" y="378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②</a:t>
              </a:r>
              <a:endParaRPr lang="zh-CN" altLang="en-US" sz="2000">
                <a:latin typeface="Times New Roman" panose="02020603050405020304" pitchFamily="18" charset="0"/>
              </a:endParaRPr>
            </a:p>
          </p:txBody>
        </p:sp>
      </p:grpSp>
      <p:grpSp>
        <p:nvGrpSpPr>
          <p:cNvPr id="10" name="Group 44"/>
          <p:cNvGrpSpPr/>
          <p:nvPr/>
        </p:nvGrpSpPr>
        <p:grpSpPr bwMode="auto">
          <a:xfrm>
            <a:off x="3829050" y="1343025"/>
            <a:ext cx="762000" cy="1316038"/>
            <a:chOff x="2448" y="994"/>
            <a:chExt cx="480" cy="829"/>
          </a:xfrm>
        </p:grpSpPr>
        <p:sp>
          <p:nvSpPr>
            <p:cNvPr id="142390" name="Text Box 45"/>
            <p:cNvSpPr txBox="1">
              <a:spLocks noChangeArrowheads="1"/>
            </p:cNvSpPr>
            <p:nvPr/>
          </p:nvSpPr>
          <p:spPr bwMode="auto">
            <a:xfrm>
              <a:off x="2448" y="123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HRQ</a:t>
              </a:r>
              <a:endParaRPr lang="en-US" altLang="zh-CN" sz="2000">
                <a:latin typeface="Times New Roman" panose="02020603050405020304" pitchFamily="18" charset="0"/>
              </a:endParaRPr>
            </a:p>
          </p:txBody>
        </p:sp>
        <p:sp>
          <p:nvSpPr>
            <p:cNvPr id="142391" name="Text Box 46"/>
            <p:cNvSpPr txBox="1">
              <a:spLocks noChangeArrowheads="1"/>
            </p:cNvSpPr>
            <p:nvPr/>
          </p:nvSpPr>
          <p:spPr bwMode="auto">
            <a:xfrm>
              <a:off x="2448" y="144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③</a:t>
              </a:r>
              <a:endParaRPr lang="zh-CN" altLang="en-US" sz="2000">
                <a:latin typeface="Times New Roman" panose="02020603050405020304" pitchFamily="18" charset="0"/>
              </a:endParaRPr>
            </a:p>
          </p:txBody>
        </p:sp>
        <p:sp>
          <p:nvSpPr>
            <p:cNvPr id="142392" name="Line 47"/>
            <p:cNvSpPr>
              <a:spLocks noChangeShapeType="1"/>
            </p:cNvSpPr>
            <p:nvPr/>
          </p:nvSpPr>
          <p:spPr bwMode="auto">
            <a:xfrm flipV="1">
              <a:off x="2448"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48"/>
          <p:cNvGrpSpPr/>
          <p:nvPr/>
        </p:nvGrpSpPr>
        <p:grpSpPr bwMode="auto">
          <a:xfrm>
            <a:off x="2681288" y="1343025"/>
            <a:ext cx="919162" cy="1316038"/>
            <a:chOff x="1725" y="994"/>
            <a:chExt cx="579" cy="829"/>
          </a:xfrm>
        </p:grpSpPr>
        <p:sp>
          <p:nvSpPr>
            <p:cNvPr id="142387" name="Line 49"/>
            <p:cNvSpPr>
              <a:spLocks noChangeShapeType="1"/>
            </p:cNvSpPr>
            <p:nvPr/>
          </p:nvSpPr>
          <p:spPr bwMode="auto">
            <a:xfrm rot="10800000" flipV="1">
              <a:off x="2256"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2388" name="Text Box 50"/>
            <p:cNvSpPr txBox="1">
              <a:spLocks noChangeArrowheads="1"/>
            </p:cNvSpPr>
            <p:nvPr/>
          </p:nvSpPr>
          <p:spPr bwMode="auto">
            <a:xfrm>
              <a:off x="1725" y="1233"/>
              <a:ext cx="5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HLDA</a:t>
              </a:r>
              <a:endParaRPr lang="en-US" altLang="zh-CN" sz="2000">
                <a:latin typeface="Times New Roman" panose="02020603050405020304" pitchFamily="18" charset="0"/>
              </a:endParaRPr>
            </a:p>
          </p:txBody>
        </p:sp>
        <p:sp>
          <p:nvSpPr>
            <p:cNvPr id="142389" name="Text Box 51"/>
            <p:cNvSpPr txBox="1">
              <a:spLocks noChangeArrowheads="1"/>
            </p:cNvSpPr>
            <p:nvPr/>
          </p:nvSpPr>
          <p:spPr bwMode="auto">
            <a:xfrm>
              <a:off x="2016" y="144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④</a:t>
              </a:r>
              <a:endParaRPr lang="zh-CN" altLang="en-US" sz="2000">
                <a:latin typeface="Times New Roman" panose="02020603050405020304" pitchFamily="18" charset="0"/>
              </a:endParaRPr>
            </a:p>
          </p:txBody>
        </p:sp>
      </p:grpSp>
      <p:grpSp>
        <p:nvGrpSpPr>
          <p:cNvPr id="12" name="Group 52"/>
          <p:cNvGrpSpPr/>
          <p:nvPr/>
        </p:nvGrpSpPr>
        <p:grpSpPr bwMode="auto">
          <a:xfrm>
            <a:off x="7334250" y="1343025"/>
            <a:ext cx="641350" cy="1316038"/>
            <a:chOff x="4656" y="994"/>
            <a:chExt cx="404" cy="829"/>
          </a:xfrm>
        </p:grpSpPr>
        <p:sp>
          <p:nvSpPr>
            <p:cNvPr id="142384" name="AutoShape 53"/>
            <p:cNvSpPr>
              <a:spLocks noChangeArrowheads="1"/>
            </p:cNvSpPr>
            <p:nvPr/>
          </p:nvSpPr>
          <p:spPr bwMode="auto">
            <a:xfrm>
              <a:off x="4656" y="994"/>
              <a:ext cx="144" cy="829"/>
            </a:xfrm>
            <a:prstGeom prst="upArrow">
              <a:avLst>
                <a:gd name="adj1" fmla="val 50000"/>
                <a:gd name="adj2" fmla="val 143924"/>
              </a:avLst>
            </a:prstGeom>
            <a:solidFill>
              <a:srgbClr val="C00000"/>
            </a:solidFill>
            <a:ln w="9525">
              <a:solidFill>
                <a:schemeClr val="folHlink"/>
              </a:solidFill>
              <a:miter lim="800000"/>
            </a:ln>
          </p:spPr>
          <p:txBody>
            <a:bodyPr vert="eaVert"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85" name="Text Box 54"/>
            <p:cNvSpPr txBox="1">
              <a:spLocks noChangeArrowheads="1"/>
            </p:cNvSpPr>
            <p:nvPr/>
          </p:nvSpPr>
          <p:spPr bwMode="auto">
            <a:xfrm>
              <a:off x="4752" y="1043"/>
              <a:ext cx="30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地址线</a:t>
              </a:r>
              <a:endParaRPr lang="zh-CN" altLang="en-US" sz="2000">
                <a:latin typeface="Times New Roman" panose="02020603050405020304" pitchFamily="18" charset="0"/>
              </a:endParaRPr>
            </a:p>
          </p:txBody>
        </p:sp>
        <p:sp>
          <p:nvSpPr>
            <p:cNvPr id="142386" name="Text Box 55"/>
            <p:cNvSpPr txBox="1">
              <a:spLocks noChangeArrowheads="1"/>
            </p:cNvSpPr>
            <p:nvPr/>
          </p:nvSpPr>
          <p:spPr bwMode="auto">
            <a:xfrm>
              <a:off x="4752" y="152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⑤</a:t>
              </a:r>
              <a:endParaRPr lang="zh-CN" altLang="en-US" sz="2000">
                <a:latin typeface="Times New Roman" panose="02020603050405020304" pitchFamily="18" charset="0"/>
              </a:endParaRPr>
            </a:p>
          </p:txBody>
        </p:sp>
      </p:grpSp>
      <p:grpSp>
        <p:nvGrpSpPr>
          <p:cNvPr id="13" name="Group 56"/>
          <p:cNvGrpSpPr/>
          <p:nvPr/>
        </p:nvGrpSpPr>
        <p:grpSpPr bwMode="auto">
          <a:xfrm>
            <a:off x="2719388" y="4997450"/>
            <a:ext cx="3524250" cy="1503363"/>
            <a:chOff x="1716" y="3296"/>
            <a:chExt cx="2220" cy="947"/>
          </a:xfrm>
        </p:grpSpPr>
        <p:sp>
          <p:nvSpPr>
            <p:cNvPr id="142381" name="Freeform 57"/>
            <p:cNvSpPr/>
            <p:nvPr/>
          </p:nvSpPr>
          <p:spPr bwMode="auto">
            <a:xfrm>
              <a:off x="2256" y="3296"/>
              <a:ext cx="1680" cy="874"/>
            </a:xfrm>
            <a:custGeom>
              <a:avLst/>
              <a:gdLst>
                <a:gd name="T0" fmla="*/ 0 w 1680"/>
                <a:gd name="T1" fmla="*/ 0 h 960"/>
                <a:gd name="T2" fmla="*/ 0 w 1680"/>
                <a:gd name="T3" fmla="*/ 660 h 960"/>
                <a:gd name="T4" fmla="*/ 1680 w 1680"/>
                <a:gd name="T5" fmla="*/ 660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28575" cmpd="sng">
              <a:solidFill>
                <a:srgbClr val="C00000"/>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2382" name="Text Box 58"/>
            <p:cNvSpPr txBox="1">
              <a:spLocks noChangeArrowheads="1"/>
            </p:cNvSpPr>
            <p:nvPr/>
          </p:nvSpPr>
          <p:spPr bwMode="auto">
            <a:xfrm>
              <a:off x="1716" y="3993"/>
              <a:ext cx="5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DACK</a:t>
              </a:r>
              <a:endParaRPr lang="en-US" altLang="zh-CN" sz="2000">
                <a:latin typeface="Times New Roman" panose="02020603050405020304" pitchFamily="18" charset="0"/>
              </a:endParaRPr>
            </a:p>
          </p:txBody>
        </p:sp>
        <p:sp>
          <p:nvSpPr>
            <p:cNvPr id="142383" name="Text Box 59"/>
            <p:cNvSpPr txBox="1">
              <a:spLocks noChangeArrowheads="1"/>
            </p:cNvSpPr>
            <p:nvPr/>
          </p:nvSpPr>
          <p:spPr bwMode="auto">
            <a:xfrm>
              <a:off x="2016" y="3792"/>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⑥</a:t>
              </a:r>
              <a:endParaRPr lang="zh-CN" altLang="en-US" sz="2000">
                <a:latin typeface="Times New Roman" panose="02020603050405020304" pitchFamily="18" charset="0"/>
              </a:endParaRPr>
            </a:p>
          </p:txBody>
        </p:sp>
      </p:grpSp>
      <p:grpSp>
        <p:nvGrpSpPr>
          <p:cNvPr id="14" name="Group 60"/>
          <p:cNvGrpSpPr/>
          <p:nvPr/>
        </p:nvGrpSpPr>
        <p:grpSpPr bwMode="auto">
          <a:xfrm>
            <a:off x="6437313" y="5480050"/>
            <a:ext cx="744537" cy="609600"/>
            <a:chOff x="4032" y="3600"/>
            <a:chExt cx="469" cy="384"/>
          </a:xfrm>
        </p:grpSpPr>
        <p:sp>
          <p:nvSpPr>
            <p:cNvPr id="142379" name="Text Box 61"/>
            <p:cNvSpPr txBox="1">
              <a:spLocks noChangeArrowheads="1"/>
            </p:cNvSpPr>
            <p:nvPr/>
          </p:nvSpPr>
          <p:spPr bwMode="auto">
            <a:xfrm>
              <a:off x="4224" y="3734"/>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①</a:t>
              </a:r>
              <a:endParaRPr lang="zh-CN" altLang="en-US" sz="2000">
                <a:latin typeface="Times New Roman" panose="02020603050405020304" pitchFamily="18" charset="0"/>
              </a:endParaRPr>
            </a:p>
          </p:txBody>
        </p:sp>
        <p:sp>
          <p:nvSpPr>
            <p:cNvPr id="142380" name="AutoShape 62"/>
            <p:cNvSpPr>
              <a:spLocks noChangeArrowheads="1"/>
            </p:cNvSpPr>
            <p:nvPr/>
          </p:nvSpPr>
          <p:spPr bwMode="auto">
            <a:xfrm rot="10800000">
              <a:off x="4032" y="3600"/>
              <a:ext cx="192" cy="384"/>
            </a:xfrm>
            <a:prstGeom prst="upArrow">
              <a:avLst>
                <a:gd name="adj1" fmla="val 50000"/>
                <a:gd name="adj2" fmla="val 50000"/>
              </a:avLst>
            </a:prstGeom>
            <a:solidFill>
              <a:srgbClr val="C00000"/>
            </a:solidFill>
            <a:ln w="28575">
              <a:solidFill>
                <a:schemeClr val="folHlink"/>
              </a:solidFill>
              <a:miter lim="800000"/>
            </a:ln>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 name="Group 63"/>
          <p:cNvGrpSpPr/>
          <p:nvPr/>
        </p:nvGrpSpPr>
        <p:grpSpPr bwMode="auto">
          <a:xfrm>
            <a:off x="6742113" y="1441450"/>
            <a:ext cx="515937" cy="1143000"/>
            <a:chOff x="4283" y="1056"/>
            <a:chExt cx="325" cy="720"/>
          </a:xfrm>
        </p:grpSpPr>
        <p:sp>
          <p:nvSpPr>
            <p:cNvPr id="142377" name="Text Box 64"/>
            <p:cNvSpPr txBox="1">
              <a:spLocks noChangeArrowheads="1"/>
            </p:cNvSpPr>
            <p:nvPr/>
          </p:nvSpPr>
          <p:spPr bwMode="auto">
            <a:xfrm>
              <a:off x="4300" y="1056"/>
              <a:ext cx="30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数据线</a:t>
              </a:r>
              <a:endParaRPr lang="zh-CN" altLang="en-US" sz="2000">
                <a:latin typeface="Times New Roman" panose="02020603050405020304" pitchFamily="18" charset="0"/>
              </a:endParaRPr>
            </a:p>
          </p:txBody>
        </p:sp>
        <p:sp>
          <p:nvSpPr>
            <p:cNvPr id="142378" name="Text Box 65"/>
            <p:cNvSpPr txBox="1">
              <a:spLocks noChangeArrowheads="1"/>
            </p:cNvSpPr>
            <p:nvPr/>
          </p:nvSpPr>
          <p:spPr bwMode="auto">
            <a:xfrm>
              <a:off x="4283" y="1526"/>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⑦</a:t>
              </a:r>
              <a:endParaRPr lang="zh-CN" altLang="en-US" sz="2000">
                <a:latin typeface="Times New Roman" panose="02020603050405020304" pitchFamily="18" charset="0"/>
              </a:endParaRPr>
            </a:p>
          </p:txBody>
        </p:sp>
      </p:grpSp>
      <p:grpSp>
        <p:nvGrpSpPr>
          <p:cNvPr id="16" name="Group 66"/>
          <p:cNvGrpSpPr/>
          <p:nvPr/>
        </p:nvGrpSpPr>
        <p:grpSpPr bwMode="auto">
          <a:xfrm>
            <a:off x="5734050" y="3055938"/>
            <a:ext cx="2171700" cy="479425"/>
            <a:chOff x="3648" y="2073"/>
            <a:chExt cx="1368" cy="302"/>
          </a:xfrm>
        </p:grpSpPr>
        <p:sp>
          <p:nvSpPr>
            <p:cNvPr id="142375" name="Freeform 67"/>
            <p:cNvSpPr/>
            <p:nvPr/>
          </p:nvSpPr>
          <p:spPr bwMode="auto">
            <a:xfrm>
              <a:off x="3648" y="2283"/>
              <a:ext cx="1056" cy="92"/>
            </a:xfrm>
            <a:custGeom>
              <a:avLst/>
              <a:gdLst>
                <a:gd name="T0" fmla="*/ 924 w 1104"/>
                <a:gd name="T1" fmla="*/ 81 h 96"/>
                <a:gd name="T2" fmla="*/ 924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cmpd="sng">
              <a:solidFill>
                <a:schemeClr val="folHlink"/>
              </a:solidFill>
              <a:rou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2376" name="Text Box 68"/>
            <p:cNvSpPr txBox="1">
              <a:spLocks noChangeArrowheads="1"/>
            </p:cNvSpPr>
            <p:nvPr/>
          </p:nvSpPr>
          <p:spPr bwMode="auto">
            <a:xfrm>
              <a:off x="4320" y="2073"/>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溢出信号</a:t>
              </a:r>
              <a:endParaRPr lang="zh-CN" altLang="en-US">
                <a:latin typeface="Times New Roman" panose="02020603050405020304" pitchFamily="18" charset="0"/>
              </a:endParaRPr>
            </a:p>
          </p:txBody>
        </p:sp>
      </p:grpSp>
      <p:grpSp>
        <p:nvGrpSpPr>
          <p:cNvPr id="17" name="Group 69"/>
          <p:cNvGrpSpPr/>
          <p:nvPr/>
        </p:nvGrpSpPr>
        <p:grpSpPr bwMode="auto">
          <a:xfrm>
            <a:off x="5299075" y="1343025"/>
            <a:ext cx="542925" cy="1316038"/>
            <a:chOff x="3374" y="994"/>
            <a:chExt cx="342" cy="829"/>
          </a:xfrm>
        </p:grpSpPr>
        <p:sp>
          <p:nvSpPr>
            <p:cNvPr id="142373" name="Line 70"/>
            <p:cNvSpPr>
              <a:spLocks noChangeShapeType="1"/>
            </p:cNvSpPr>
            <p:nvPr/>
          </p:nvSpPr>
          <p:spPr bwMode="auto">
            <a:xfrm flipV="1">
              <a:off x="3374" y="994"/>
              <a:ext cx="0" cy="829"/>
            </a:xfrm>
            <a:prstGeom prst="line">
              <a:avLst/>
            </a:prstGeom>
            <a:noFill/>
            <a:ln w="28575">
              <a:solidFill>
                <a:srgbClr val="C00000"/>
              </a:solidFill>
              <a:rou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2374" name="Text Box 71"/>
            <p:cNvSpPr txBox="1">
              <a:spLocks noChangeArrowheads="1"/>
            </p:cNvSpPr>
            <p:nvPr/>
          </p:nvSpPr>
          <p:spPr bwMode="auto">
            <a:xfrm>
              <a:off x="3408" y="1040"/>
              <a:ext cx="30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中断请求</a:t>
              </a:r>
              <a:endParaRPr lang="zh-CN" altLang="en-US" sz="2000">
                <a:latin typeface="Times New Roman" panose="02020603050405020304" pitchFamily="18" charset="0"/>
              </a:endParaRPr>
            </a:p>
          </p:txBody>
        </p:sp>
      </p:grpSp>
      <p:grpSp>
        <p:nvGrpSpPr>
          <p:cNvPr id="18" name="Group 72"/>
          <p:cNvGrpSpPr/>
          <p:nvPr/>
        </p:nvGrpSpPr>
        <p:grpSpPr bwMode="auto">
          <a:xfrm>
            <a:off x="7097713" y="2659063"/>
            <a:ext cx="1285875" cy="1314450"/>
            <a:chOff x="4507" y="1823"/>
            <a:chExt cx="810" cy="828"/>
          </a:xfrm>
        </p:grpSpPr>
        <p:grpSp>
          <p:nvGrpSpPr>
            <p:cNvPr id="142365" name="Group 73"/>
            <p:cNvGrpSpPr/>
            <p:nvPr/>
          </p:nvGrpSpPr>
          <p:grpSpPr bwMode="auto">
            <a:xfrm>
              <a:off x="4507" y="1823"/>
              <a:ext cx="432" cy="276"/>
              <a:chOff x="4507" y="1823"/>
              <a:chExt cx="432" cy="276"/>
            </a:xfrm>
          </p:grpSpPr>
          <p:sp>
            <p:nvSpPr>
              <p:cNvPr id="142371" name="Rectangle 74"/>
              <p:cNvSpPr>
                <a:spLocks noChangeArrowheads="1"/>
              </p:cNvSpPr>
              <p:nvPr/>
            </p:nvSpPr>
            <p:spPr bwMode="auto">
              <a:xfrm>
                <a:off x="4507" y="1823"/>
                <a:ext cx="432" cy="27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72" name="Text Box 75"/>
              <p:cNvSpPr txBox="1">
                <a:spLocks noChangeArrowheads="1"/>
              </p:cNvSpPr>
              <p:nvPr/>
            </p:nvSpPr>
            <p:spPr bwMode="auto">
              <a:xfrm>
                <a:off x="4555" y="1824"/>
                <a:ext cx="34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AR</a:t>
                </a:r>
                <a:endParaRPr lang="en-US" altLang="zh-CN" sz="2000">
                  <a:solidFill>
                    <a:schemeClr val="bg2"/>
                  </a:solidFill>
                  <a:latin typeface="Times New Roman" panose="02020603050405020304" pitchFamily="18" charset="0"/>
                </a:endParaRPr>
              </a:p>
            </p:txBody>
          </p:sp>
        </p:grpSp>
        <p:grpSp>
          <p:nvGrpSpPr>
            <p:cNvPr id="142366" name="Group 76"/>
            <p:cNvGrpSpPr/>
            <p:nvPr/>
          </p:nvGrpSpPr>
          <p:grpSpPr bwMode="auto">
            <a:xfrm>
              <a:off x="4507" y="2375"/>
              <a:ext cx="437" cy="276"/>
              <a:chOff x="4507" y="2375"/>
              <a:chExt cx="437" cy="276"/>
            </a:xfrm>
          </p:grpSpPr>
          <p:sp>
            <p:nvSpPr>
              <p:cNvPr id="142369" name="Rectangle 77"/>
              <p:cNvSpPr>
                <a:spLocks noChangeArrowheads="1"/>
              </p:cNvSpPr>
              <p:nvPr/>
            </p:nvSpPr>
            <p:spPr bwMode="auto">
              <a:xfrm>
                <a:off x="4507" y="2375"/>
                <a:ext cx="432" cy="276"/>
              </a:xfrm>
              <a:prstGeom prst="rect">
                <a:avLst/>
              </a:prstGeom>
              <a:solidFill>
                <a:srgbClr val="C00000"/>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370" name="Text Box 78"/>
              <p:cNvSpPr txBox="1">
                <a:spLocks noChangeArrowheads="1"/>
              </p:cNvSpPr>
              <p:nvPr/>
            </p:nvSpPr>
            <p:spPr bwMode="auto">
              <a:xfrm>
                <a:off x="4552" y="2390"/>
                <a:ext cx="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WC</a:t>
                </a:r>
                <a:endParaRPr lang="en-US" altLang="zh-CN" sz="2000">
                  <a:solidFill>
                    <a:schemeClr val="bg2"/>
                  </a:solidFill>
                  <a:latin typeface="Times New Roman" panose="02020603050405020304" pitchFamily="18" charset="0"/>
                </a:endParaRPr>
              </a:p>
            </p:txBody>
          </p:sp>
        </p:grpSp>
        <p:sp>
          <p:nvSpPr>
            <p:cNvPr id="142367" name="Text Box 79"/>
            <p:cNvSpPr txBox="1">
              <a:spLocks noChangeArrowheads="1"/>
            </p:cNvSpPr>
            <p:nvPr/>
          </p:nvSpPr>
          <p:spPr bwMode="auto">
            <a:xfrm>
              <a:off x="5030" y="1877"/>
              <a:ext cx="28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+1</a:t>
              </a:r>
              <a:endParaRPr lang="zh-CN" altLang="en-US" sz="2000">
                <a:solidFill>
                  <a:srgbClr val="C00000"/>
                </a:solidFill>
                <a:latin typeface="Times New Roman" panose="02020603050405020304" pitchFamily="18" charset="0"/>
              </a:endParaRPr>
            </a:p>
          </p:txBody>
        </p:sp>
        <p:sp>
          <p:nvSpPr>
            <p:cNvPr id="142368" name="Text Box 80"/>
            <p:cNvSpPr txBox="1">
              <a:spLocks noChangeArrowheads="1"/>
            </p:cNvSpPr>
            <p:nvPr/>
          </p:nvSpPr>
          <p:spPr bwMode="auto">
            <a:xfrm>
              <a:off x="5030" y="2385"/>
              <a:ext cx="2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00000"/>
                  </a:solidFill>
                  <a:latin typeface="Times New Roman" panose="02020603050405020304" pitchFamily="18" charset="0"/>
                </a:rPr>
                <a:t>+1</a:t>
              </a:r>
              <a:endParaRPr lang="zh-CN" altLang="en-US" sz="2000">
                <a:solidFill>
                  <a:srgbClr val="C00000"/>
                </a:solidFill>
                <a:latin typeface="Times New Roman" panose="02020603050405020304" pitchFamily="18" charset="0"/>
              </a:endParaRPr>
            </a:p>
          </p:txBody>
        </p:sp>
      </p:grpSp>
      <p:sp>
        <p:nvSpPr>
          <p:cNvPr id="142350" name="Text Box 81"/>
          <p:cNvSpPr txBox="1">
            <a:spLocks noChangeArrowheads="1"/>
          </p:cNvSpPr>
          <p:nvPr/>
        </p:nvSpPr>
        <p:spPr bwMode="auto">
          <a:xfrm>
            <a:off x="228600" y="228600"/>
            <a:ext cx="5715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4400">
                <a:solidFill>
                  <a:srgbClr val="C00000"/>
                </a:solidFill>
                <a:latin typeface="微软雅黑 Light" panose="020B0502040204020203" pitchFamily="34" charset="-122"/>
                <a:ea typeface="微软雅黑 Light" panose="020B0502040204020203" pitchFamily="34" charset="-122"/>
              </a:rPr>
              <a:t>数据传送过程（输出）</a:t>
            </a:r>
            <a:endParaRPr lang="en-US" altLang="zh-CN" sz="4400">
              <a:solidFill>
                <a:srgbClr val="C00000"/>
              </a:solidFill>
              <a:latin typeface="微软雅黑 Light" panose="020B0502040204020203" pitchFamily="34" charset="-122"/>
              <a:ea typeface="微软雅黑 Light" panose="020B0502040204020203" pitchFamily="34" charset="-122"/>
            </a:endParaRPr>
          </a:p>
        </p:txBody>
      </p:sp>
      <p:grpSp>
        <p:nvGrpSpPr>
          <p:cNvPr id="21" name="Group 83"/>
          <p:cNvGrpSpPr/>
          <p:nvPr/>
        </p:nvGrpSpPr>
        <p:grpSpPr bwMode="auto">
          <a:xfrm>
            <a:off x="6257925" y="5022850"/>
            <a:ext cx="685800" cy="438150"/>
            <a:chOff x="3931" y="3312"/>
            <a:chExt cx="432" cy="276"/>
          </a:xfrm>
        </p:grpSpPr>
        <p:sp>
          <p:nvSpPr>
            <p:cNvPr id="142363" name="Rectangle 84"/>
            <p:cNvSpPr>
              <a:spLocks noChangeArrowheads="1"/>
            </p:cNvSpPr>
            <p:nvPr/>
          </p:nvSpPr>
          <p:spPr bwMode="auto">
            <a:xfrm>
              <a:off x="3931" y="3312"/>
              <a:ext cx="432" cy="276"/>
            </a:xfrm>
            <a:prstGeom prst="rect">
              <a:avLst/>
            </a:prstGeom>
            <a:solidFill>
              <a:schemeClr val="folHlink"/>
            </a:solidFill>
            <a:ln w="9525">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2364" name="Text Box 85"/>
            <p:cNvSpPr txBox="1">
              <a:spLocks noChangeArrowheads="1"/>
            </p:cNvSpPr>
            <p:nvPr/>
          </p:nvSpPr>
          <p:spPr bwMode="auto">
            <a:xfrm>
              <a:off x="3987" y="3318"/>
              <a:ext cx="33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2" name="Group 86"/>
          <p:cNvGrpSpPr/>
          <p:nvPr/>
        </p:nvGrpSpPr>
        <p:grpSpPr bwMode="auto">
          <a:xfrm>
            <a:off x="6257925" y="5022850"/>
            <a:ext cx="685800" cy="438150"/>
            <a:chOff x="3933" y="3312"/>
            <a:chExt cx="432" cy="276"/>
          </a:xfrm>
        </p:grpSpPr>
        <p:sp>
          <p:nvSpPr>
            <p:cNvPr id="142361" name="Rectangle 87"/>
            <p:cNvSpPr>
              <a:spLocks noChangeArrowheads="1"/>
            </p:cNvSpPr>
            <p:nvPr/>
          </p:nvSpPr>
          <p:spPr bwMode="auto">
            <a:xfrm>
              <a:off x="3933" y="3312"/>
              <a:ext cx="432" cy="276"/>
            </a:xfrm>
            <a:prstGeom prst="rect">
              <a:avLst/>
            </a:prstGeom>
            <a:solidFill>
              <a:srgbClr val="996633"/>
            </a:solidFill>
            <a:ln w="38100">
              <a:solidFill>
                <a:srgbClr val="996633"/>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2362" name="Text Box 88"/>
            <p:cNvSpPr txBox="1">
              <a:spLocks noChangeArrowheads="1"/>
            </p:cNvSpPr>
            <p:nvPr/>
          </p:nvSpPr>
          <p:spPr bwMode="auto">
            <a:xfrm>
              <a:off x="3989" y="3318"/>
              <a:ext cx="339" cy="250"/>
            </a:xfrm>
            <a:prstGeom prst="rect">
              <a:avLst/>
            </a:prstGeom>
            <a:solidFill>
              <a:srgbClr val="9966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3" name="Group 89"/>
          <p:cNvGrpSpPr/>
          <p:nvPr/>
        </p:nvGrpSpPr>
        <p:grpSpPr bwMode="auto">
          <a:xfrm>
            <a:off x="6257925" y="5022850"/>
            <a:ext cx="685800" cy="438150"/>
            <a:chOff x="3933" y="3312"/>
            <a:chExt cx="432" cy="276"/>
          </a:xfrm>
        </p:grpSpPr>
        <p:sp>
          <p:nvSpPr>
            <p:cNvPr id="142359" name="Rectangle 90"/>
            <p:cNvSpPr>
              <a:spLocks noChangeArrowheads="1"/>
            </p:cNvSpPr>
            <p:nvPr/>
          </p:nvSpPr>
          <p:spPr bwMode="auto">
            <a:xfrm>
              <a:off x="3933" y="3312"/>
              <a:ext cx="432" cy="276"/>
            </a:xfrm>
            <a:prstGeom prst="rect">
              <a:avLst/>
            </a:prstGeom>
            <a:solidFill>
              <a:srgbClr val="996633"/>
            </a:solidFill>
            <a:ln w="38100">
              <a:solidFill>
                <a:srgbClr val="996633"/>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2360" name="Text Box 91"/>
            <p:cNvSpPr txBox="1">
              <a:spLocks noChangeArrowheads="1"/>
            </p:cNvSpPr>
            <p:nvPr/>
          </p:nvSpPr>
          <p:spPr bwMode="auto">
            <a:xfrm>
              <a:off x="3989" y="3318"/>
              <a:ext cx="339" cy="250"/>
            </a:xfrm>
            <a:prstGeom prst="rect">
              <a:avLst/>
            </a:prstGeom>
            <a:solidFill>
              <a:srgbClr val="996633"/>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grpSp>
        <p:nvGrpSpPr>
          <p:cNvPr id="24" name="Group 92"/>
          <p:cNvGrpSpPr/>
          <p:nvPr/>
        </p:nvGrpSpPr>
        <p:grpSpPr bwMode="auto">
          <a:xfrm>
            <a:off x="6257925" y="5022850"/>
            <a:ext cx="685800" cy="438150"/>
            <a:chOff x="3936" y="3312"/>
            <a:chExt cx="432" cy="276"/>
          </a:xfrm>
        </p:grpSpPr>
        <p:sp>
          <p:nvSpPr>
            <p:cNvPr id="142357" name="Rectangle 93"/>
            <p:cNvSpPr>
              <a:spLocks noChangeArrowheads="1"/>
            </p:cNvSpPr>
            <p:nvPr/>
          </p:nvSpPr>
          <p:spPr bwMode="auto">
            <a:xfrm>
              <a:off x="3936" y="3312"/>
              <a:ext cx="432" cy="276"/>
            </a:xfrm>
            <a:prstGeom prst="rect">
              <a:avLst/>
            </a:prstGeom>
            <a:solidFill>
              <a:srgbClr val="C00000"/>
            </a:solidFill>
            <a:ln w="38100">
              <a:solidFill>
                <a:schemeClr val="folHlink"/>
              </a:solidFill>
              <a:miter lim="800000"/>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buFontTx/>
                <a:buChar char="•"/>
              </a:pPr>
              <a:endParaRPr lang="zh-CN" altLang="en-US" sz="2800">
                <a:latin typeface="Times New Roman" panose="02020603050405020304" pitchFamily="18" charset="0"/>
              </a:endParaRPr>
            </a:p>
          </p:txBody>
        </p:sp>
        <p:sp>
          <p:nvSpPr>
            <p:cNvPr id="142358" name="Text Box 94"/>
            <p:cNvSpPr txBox="1">
              <a:spLocks noChangeArrowheads="1"/>
            </p:cNvSpPr>
            <p:nvPr/>
          </p:nvSpPr>
          <p:spPr bwMode="auto">
            <a:xfrm>
              <a:off x="3981" y="3318"/>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chemeClr val="bg2"/>
                  </a:solidFill>
                  <a:latin typeface="Times New Roman" panose="02020603050405020304" pitchFamily="18" charset="0"/>
                </a:rPr>
                <a:t>BR</a:t>
              </a:r>
              <a:endParaRPr lang="en-US" altLang="zh-CN" sz="2000">
                <a:solidFill>
                  <a:schemeClr val="bg2"/>
                </a:solidFill>
                <a:latin typeface="Times New Roman" panose="02020603050405020304" pitchFamily="18" charset="0"/>
              </a:endParaRPr>
            </a:p>
          </p:txBody>
        </p:sp>
      </p:grpSp>
      <p:sp>
        <p:nvSpPr>
          <p:cNvPr id="142355"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up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To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trips(down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slide(fromTop)">
                                      <p:cBhvr>
                                        <p:cTn id="47" dur="500"/>
                                        <p:tgtEl>
                                          <p:spTgt spid="15"/>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52" fill="hold">
                            <p:stCondLst>
                              <p:cond delay="1000"/>
                            </p:stCondLst>
                            <p:childTnLst>
                              <p:par>
                                <p:cTn id="53" presetID="3" presetClass="entr" presetSubtype="1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blinds(horizontal)">
                                      <p:cBhvr>
                                        <p:cTn id="55" dur="500"/>
                                        <p:tgtEl>
                                          <p:spTgt spid="8"/>
                                        </p:tgtEl>
                                      </p:cBhvr>
                                    </p:animEffect>
                                  </p:childTnLst>
                                </p:cTn>
                              </p:par>
                            </p:childTnLst>
                          </p:cTn>
                        </p:par>
                        <p:par>
                          <p:cTn id="56" fill="hold">
                            <p:stCondLst>
                              <p:cond delay="1500"/>
                            </p:stCondLst>
                            <p:childTnLst>
                              <p:par>
                                <p:cTn id="57" presetID="3" presetClass="entr" presetSubtype="1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linds(horizontal)">
                                      <p:cBhvr>
                                        <p:cTn id="59" dur="500"/>
                                        <p:tgtEl>
                                          <p:spTgt spid="23"/>
                                        </p:tgtEl>
                                      </p:cBhvr>
                                    </p:animEffect>
                                  </p:childTnLst>
                                </p:cTn>
                              </p:par>
                            </p:childTnLst>
                          </p:cTn>
                        </p:par>
                        <p:par>
                          <p:cTn id="60" fill="hold">
                            <p:stCondLst>
                              <p:cond delay="2000"/>
                            </p:stCondLst>
                            <p:childTnLst>
                              <p:par>
                                <p:cTn id="61" presetID="3" presetClass="entr" presetSubtype="1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linds(horizontal)">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blinds(horizontal)">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9"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strips(upLeft)">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slide(fromBottom)">
                                      <p:cBhvr>
                                        <p:cTn id="7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187450" y="476250"/>
            <a:ext cx="7696200" cy="762000"/>
          </a:xfrm>
        </p:spPr>
        <p:txBody>
          <a:bodyPr/>
          <a:lstStyle/>
          <a:p>
            <a:pPr eaLnBrk="1" hangingPunct="1"/>
            <a:r>
              <a:rPr kumimoji="1" lang="zh-CN" altLang="en-US"/>
              <a:t>后处理</a:t>
            </a:r>
            <a:endParaRPr kumimoji="1" lang="zh-CN" altLang="en-US"/>
          </a:p>
        </p:txBody>
      </p:sp>
      <p:sp>
        <p:nvSpPr>
          <p:cNvPr id="142339" name="Rectangle 3"/>
          <p:cNvSpPr>
            <a:spLocks noGrp="1" noChangeArrowheads="1"/>
          </p:cNvSpPr>
          <p:nvPr>
            <p:ph type="body" idx="1"/>
          </p:nvPr>
        </p:nvSpPr>
        <p:spPr>
          <a:xfrm>
            <a:off x="755650" y="1524000"/>
            <a:ext cx="7696200" cy="3921125"/>
          </a:xfrm>
          <a:solidFill>
            <a:schemeClr val="bg1"/>
          </a:solidFill>
          <a:ln>
            <a:solidFill>
              <a:srgbClr val="2709BB"/>
            </a:solidFill>
            <a:miter lim="800000"/>
          </a:ln>
        </p:spPr>
        <p:txBody>
          <a:bodyPr/>
          <a:lstStyle/>
          <a:p>
            <a:pPr eaLnBrk="1" hangingPunct="1">
              <a:lnSpc>
                <a:spcPct val="90000"/>
              </a:lnSpc>
            </a:pPr>
            <a:r>
              <a:rPr kumimoji="1" lang="zh-CN" altLang="en-US"/>
              <a:t>当</a:t>
            </a:r>
            <a:r>
              <a:rPr kumimoji="1" lang="en-US" altLang="zh-CN"/>
              <a:t>DMA</a:t>
            </a:r>
            <a:r>
              <a:rPr kumimoji="1" lang="zh-CN" altLang="en-US"/>
              <a:t>的中断请求得到响应后，</a:t>
            </a:r>
            <a:r>
              <a:rPr kumimoji="1" lang="en-US" altLang="zh-CN"/>
              <a:t>CPU</a:t>
            </a:r>
            <a:r>
              <a:rPr kumimoji="1" lang="zh-CN" altLang="en-US"/>
              <a:t>停止原程序的执行，转去执行中断服务程序，做一些</a:t>
            </a:r>
            <a:r>
              <a:rPr kumimoji="1" lang="en-US" altLang="zh-CN"/>
              <a:t>DMA</a:t>
            </a:r>
            <a:r>
              <a:rPr kumimoji="1" lang="zh-CN" altLang="en-US"/>
              <a:t>的结束工作。包括：</a:t>
            </a:r>
            <a:endParaRPr kumimoji="1" lang="en-US" altLang="zh-CN"/>
          </a:p>
          <a:p>
            <a:pPr eaLnBrk="1" hangingPunct="1">
              <a:lnSpc>
                <a:spcPct val="90000"/>
              </a:lnSpc>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校验送入主存的数据是否正确；</a:t>
            </a:r>
            <a:endParaRPr kumimoji="1" lang="en-US" altLang="zh-CN"/>
          </a:p>
          <a:p>
            <a:pPr eaLnBrk="1" hangingPunct="1">
              <a:lnSpc>
                <a:spcPct val="90000"/>
              </a:lnSpc>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决定是否继续用</a:t>
            </a:r>
            <a:r>
              <a:rPr kumimoji="1" lang="en-US" altLang="zh-CN"/>
              <a:t>DMA</a:t>
            </a:r>
            <a:r>
              <a:rPr kumimoji="1" lang="zh-CN" altLang="en-US"/>
              <a:t>传送其他数据块，若继续传送，则又要对</a:t>
            </a:r>
            <a:r>
              <a:rPr kumimoji="1" lang="en-US" altLang="zh-CN"/>
              <a:t>DMA</a:t>
            </a:r>
            <a:r>
              <a:rPr kumimoji="1" lang="zh-CN" altLang="en-US"/>
              <a:t>接口进行初始化，若不需要传送，则停止外设；</a:t>
            </a:r>
            <a:endParaRPr kumimoji="1" lang="en-US" altLang="zh-CN"/>
          </a:p>
          <a:p>
            <a:pPr eaLnBrk="1" hangingPunct="1">
              <a:lnSpc>
                <a:spcPct val="90000"/>
              </a:lnSpc>
              <a:buFont typeface="Wingdings" panose="05000000000000000000" pitchFamily="2" charset="2"/>
              <a:buNone/>
            </a:pPr>
            <a:r>
              <a:rPr kumimoji="1" lang="zh-CN" altLang="en-US">
                <a:solidFill>
                  <a:srgbClr val="C00000"/>
                </a:solidFill>
                <a:sym typeface="Wingdings" panose="05000000000000000000" pitchFamily="2" charset="2"/>
              </a:rPr>
              <a:t></a:t>
            </a:r>
            <a:r>
              <a:rPr kumimoji="1" lang="zh-CN" altLang="en-US"/>
              <a:t>测试在传送过程中是否发生错误，若出错，则转错误诊断及处理错误程序。</a:t>
            </a:r>
            <a:endParaRPr kumimoji="1" lang="zh-CN" altLang="en-US"/>
          </a:p>
        </p:txBody>
      </p:sp>
      <p:sp>
        <p:nvSpPr>
          <p:cNvPr id="143364" name="矩形 46"/>
          <p:cNvSpPr>
            <a:spLocks noChangeArrowheads="1"/>
          </p:cNvSpPr>
          <p:nvPr/>
        </p:nvSpPr>
        <p:spPr bwMode="auto">
          <a:xfrm>
            <a:off x="7956550" y="188913"/>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9">
                                            <p:bg/>
                                          </p:spTgt>
                                        </p:tgtEl>
                                        <p:attrNameLst>
                                          <p:attrName>style.visibility</p:attrName>
                                        </p:attrNameLst>
                                      </p:cBhvr>
                                      <p:to>
                                        <p:strVal val="visible"/>
                                      </p:to>
                                    </p:set>
                                    <p:animEffect transition="in" filter="blinds(horizontal)">
                                      <p:cBhvr>
                                        <p:cTn id="7" dur="500"/>
                                        <p:tgtEl>
                                          <p:spTgt spid="1423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2339">
                                            <p:txEl>
                                              <p:pRg st="0" end="0"/>
                                            </p:txEl>
                                          </p:spTgt>
                                        </p:tgtEl>
                                        <p:attrNameLst>
                                          <p:attrName>style.visibility</p:attrName>
                                        </p:attrNameLst>
                                      </p:cBhvr>
                                      <p:to>
                                        <p:strVal val="visible"/>
                                      </p:to>
                                    </p:set>
                                    <p:animEffect transition="in" filter="blinds(horizontal)">
                                      <p:cBhvr>
                                        <p:cTn id="10" dur="500"/>
                                        <p:tgtEl>
                                          <p:spTgt spid="14233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2339">
                                            <p:txEl>
                                              <p:pRg st="1" end="1"/>
                                            </p:txEl>
                                          </p:spTgt>
                                        </p:tgtEl>
                                        <p:attrNameLst>
                                          <p:attrName>style.visibility</p:attrName>
                                        </p:attrNameLst>
                                      </p:cBhvr>
                                      <p:to>
                                        <p:strVal val="visible"/>
                                      </p:to>
                                    </p:set>
                                    <p:animEffect transition="in" filter="blinds(horizontal)">
                                      <p:cBhvr>
                                        <p:cTn id="15" dur="500"/>
                                        <p:tgtEl>
                                          <p:spTgt spid="14233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2339">
                                            <p:txEl>
                                              <p:pRg st="2" end="2"/>
                                            </p:txEl>
                                          </p:spTgt>
                                        </p:tgtEl>
                                        <p:attrNameLst>
                                          <p:attrName>style.visibility</p:attrName>
                                        </p:attrNameLst>
                                      </p:cBhvr>
                                      <p:to>
                                        <p:strVal val="visible"/>
                                      </p:to>
                                    </p:set>
                                    <p:animEffect transition="in" filter="blinds(horizontal)">
                                      <p:cBhvr>
                                        <p:cTn id="20" dur="500"/>
                                        <p:tgtEl>
                                          <p:spTgt spid="1423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Effect transition="in" filter="blinds(horizontal)">
                                      <p:cBhvr>
                                        <p:cTn id="25" dur="500"/>
                                        <p:tgtEl>
                                          <p:spTgt spid="142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nimBg="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116013" y="476250"/>
            <a:ext cx="7696200" cy="762000"/>
          </a:xfrm>
        </p:spPr>
        <p:txBody>
          <a:bodyPr/>
          <a:lstStyle/>
          <a:p>
            <a:pPr eaLnBrk="1" hangingPunct="1"/>
            <a:r>
              <a:rPr kumimoji="1" lang="en-US" altLang="zh-CN" sz="4000"/>
              <a:t>DMA</a:t>
            </a:r>
            <a:r>
              <a:rPr kumimoji="1" lang="zh-CN" altLang="en-US" sz="4000">
                <a:latin typeface="Times New Roman" panose="02020603050405020304" pitchFamily="18" charset="0"/>
              </a:rPr>
              <a:t>方式与程序中断方式的比较</a:t>
            </a:r>
            <a:endParaRPr kumimoji="1" lang="zh-CN" altLang="en-US" sz="4000">
              <a:latin typeface="Times New Roman" panose="02020603050405020304" pitchFamily="18" charset="0"/>
            </a:endParaRPr>
          </a:p>
        </p:txBody>
      </p:sp>
      <p:sp>
        <p:nvSpPr>
          <p:cNvPr id="146435" name="矩形 46"/>
          <p:cNvSpPr>
            <a:spLocks noChangeArrowheads="1"/>
          </p:cNvSpPr>
          <p:nvPr/>
        </p:nvSpPr>
        <p:spPr bwMode="auto">
          <a:xfrm>
            <a:off x="8101013" y="25400"/>
            <a:ext cx="984250" cy="523875"/>
          </a:xfrm>
          <a:prstGeom prst="rect">
            <a:avLst/>
          </a:prstGeom>
          <a:solidFill>
            <a:schemeClr val="bg1"/>
          </a:solidFill>
          <a:ln w="9525">
            <a:solidFill>
              <a:srgbClr val="C00000"/>
            </a:solidFill>
            <a:miter lim="800000"/>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C00000"/>
                </a:solidFill>
              </a:rPr>
              <a:t>5.6.3</a:t>
            </a:r>
            <a:endParaRPr lang="zh-CN" altLang="en-US" sz="2800">
              <a:solidFill>
                <a:srgbClr val="C00000"/>
              </a:solidFill>
            </a:endParaRPr>
          </a:p>
        </p:txBody>
      </p:sp>
      <p:sp>
        <p:nvSpPr>
          <p:cNvPr id="7" name="Text Box 3"/>
          <p:cNvSpPr txBox="1">
            <a:spLocks noChangeArrowheads="1"/>
          </p:cNvSpPr>
          <p:nvPr/>
        </p:nvSpPr>
        <p:spPr bwMode="auto">
          <a:xfrm>
            <a:off x="395288" y="2309813"/>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(1) 数据传送</a:t>
            </a:r>
            <a:endParaRPr lang="zh-CN" altLang="en-US" sz="2800">
              <a:latin typeface="Times New Roman" panose="02020603050405020304" pitchFamily="18" charset="0"/>
            </a:endParaRPr>
          </a:p>
        </p:txBody>
      </p:sp>
      <p:sp>
        <p:nvSpPr>
          <p:cNvPr id="8" name="Text Box 4"/>
          <p:cNvSpPr txBox="1">
            <a:spLocks noChangeArrowheads="1"/>
          </p:cNvSpPr>
          <p:nvPr/>
        </p:nvSpPr>
        <p:spPr bwMode="auto">
          <a:xfrm>
            <a:off x="395288" y="3106738"/>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(2) 响应时间</a:t>
            </a:r>
            <a:endParaRPr lang="zh-CN" altLang="en-US" sz="2800">
              <a:latin typeface="Times New Roman" panose="02020603050405020304" pitchFamily="18" charset="0"/>
            </a:endParaRPr>
          </a:p>
        </p:txBody>
      </p:sp>
      <p:sp>
        <p:nvSpPr>
          <p:cNvPr id="9" name="Text Box 5"/>
          <p:cNvSpPr txBox="1">
            <a:spLocks noChangeArrowheads="1"/>
          </p:cNvSpPr>
          <p:nvPr/>
        </p:nvSpPr>
        <p:spPr bwMode="auto">
          <a:xfrm>
            <a:off x="395288" y="390525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(3) 处理异常情况</a:t>
            </a:r>
            <a:endParaRPr lang="zh-CN" altLang="en-US" sz="2800">
              <a:latin typeface="Times New Roman" panose="02020603050405020304" pitchFamily="18" charset="0"/>
            </a:endParaRPr>
          </a:p>
        </p:txBody>
      </p:sp>
      <p:sp>
        <p:nvSpPr>
          <p:cNvPr id="10" name="Text Box 6"/>
          <p:cNvSpPr txBox="1">
            <a:spLocks noChangeArrowheads="1"/>
          </p:cNvSpPr>
          <p:nvPr/>
        </p:nvSpPr>
        <p:spPr bwMode="auto">
          <a:xfrm>
            <a:off x="395288" y="4702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(4) 中断请求</a:t>
            </a:r>
            <a:endParaRPr lang="zh-CN" altLang="en-US" sz="2800">
              <a:latin typeface="Times New Roman" panose="02020603050405020304" pitchFamily="18" charset="0"/>
            </a:endParaRPr>
          </a:p>
        </p:txBody>
      </p:sp>
      <p:sp>
        <p:nvSpPr>
          <p:cNvPr id="11" name="Text Box 7"/>
          <p:cNvSpPr txBox="1">
            <a:spLocks noChangeArrowheads="1"/>
          </p:cNvSpPr>
          <p:nvPr/>
        </p:nvSpPr>
        <p:spPr bwMode="auto">
          <a:xfrm>
            <a:off x="395288" y="550068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(5) 优先级</a:t>
            </a:r>
            <a:endParaRPr lang="zh-CN" altLang="en-US" sz="2800">
              <a:latin typeface="Times New Roman" panose="02020603050405020304" pitchFamily="18" charset="0"/>
            </a:endParaRPr>
          </a:p>
        </p:txBody>
      </p:sp>
      <p:grpSp>
        <p:nvGrpSpPr>
          <p:cNvPr id="2" name="Group 8"/>
          <p:cNvGrpSpPr/>
          <p:nvPr/>
        </p:nvGrpSpPr>
        <p:grpSpPr bwMode="auto">
          <a:xfrm>
            <a:off x="3443288" y="1547813"/>
            <a:ext cx="4656137" cy="519112"/>
            <a:chOff x="2352" y="720"/>
            <a:chExt cx="2933" cy="327"/>
          </a:xfrm>
        </p:grpSpPr>
        <p:sp>
          <p:nvSpPr>
            <p:cNvPr id="146448" name="Text Box 9"/>
            <p:cNvSpPr txBox="1">
              <a:spLocks noChangeArrowheads="1"/>
            </p:cNvSpPr>
            <p:nvPr/>
          </p:nvSpPr>
          <p:spPr bwMode="auto">
            <a:xfrm>
              <a:off x="2352" y="72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中断方式</a:t>
              </a:r>
              <a:endParaRPr lang="en-US" altLang="zh-CN" sz="2800">
                <a:latin typeface="Times New Roman" panose="02020603050405020304" pitchFamily="18" charset="0"/>
              </a:endParaRPr>
            </a:p>
          </p:txBody>
        </p:sp>
        <p:sp>
          <p:nvSpPr>
            <p:cNvPr id="146449" name="Text Box 10"/>
            <p:cNvSpPr txBox="1">
              <a:spLocks noChangeArrowheads="1"/>
            </p:cNvSpPr>
            <p:nvPr/>
          </p:nvSpPr>
          <p:spPr bwMode="auto">
            <a:xfrm>
              <a:off x="4128" y="720"/>
              <a:ext cx="11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DMA </a:t>
              </a:r>
              <a:r>
                <a:rPr lang="zh-CN" altLang="en-US" sz="2800">
                  <a:latin typeface="Times New Roman" panose="02020603050405020304" pitchFamily="18" charset="0"/>
                </a:rPr>
                <a:t>方式</a:t>
              </a:r>
              <a:endParaRPr lang="zh-CN" altLang="en-US" sz="2800">
                <a:latin typeface="Times New Roman" panose="02020603050405020304" pitchFamily="18" charset="0"/>
              </a:endParaRPr>
            </a:p>
          </p:txBody>
        </p:sp>
      </p:grpSp>
      <p:sp>
        <p:nvSpPr>
          <p:cNvPr id="15" name="Text Box 11"/>
          <p:cNvSpPr txBox="1">
            <a:spLocks noChangeArrowheads="1"/>
          </p:cNvSpPr>
          <p:nvPr/>
        </p:nvSpPr>
        <p:spPr bwMode="auto">
          <a:xfrm>
            <a:off x="3763963" y="2309813"/>
            <a:ext cx="455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程序                      硬件</a:t>
            </a:r>
            <a:endParaRPr lang="zh-CN" altLang="en-US" sz="2800">
              <a:latin typeface="Times New Roman" panose="02020603050405020304" pitchFamily="18" charset="0"/>
            </a:endParaRPr>
          </a:p>
        </p:txBody>
      </p:sp>
      <p:sp>
        <p:nvSpPr>
          <p:cNvPr id="16" name="Text Box 12"/>
          <p:cNvSpPr txBox="1">
            <a:spLocks noChangeArrowheads="1"/>
          </p:cNvSpPr>
          <p:nvPr/>
        </p:nvSpPr>
        <p:spPr bwMode="auto">
          <a:xfrm>
            <a:off x="3763963" y="3106738"/>
            <a:ext cx="500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指令执行结束      存取周期结束</a:t>
            </a:r>
            <a:endParaRPr lang="zh-CN" altLang="en-US" sz="2800">
              <a:latin typeface="Times New Roman" panose="02020603050405020304" pitchFamily="18" charset="0"/>
            </a:endParaRPr>
          </a:p>
        </p:txBody>
      </p:sp>
      <p:sp>
        <p:nvSpPr>
          <p:cNvPr id="17" name="Text Box 13"/>
          <p:cNvSpPr txBox="1">
            <a:spLocks noChangeArrowheads="1"/>
          </p:cNvSpPr>
          <p:nvPr/>
        </p:nvSpPr>
        <p:spPr bwMode="auto">
          <a:xfrm>
            <a:off x="3763963" y="3905250"/>
            <a:ext cx="5089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能                          不能</a:t>
            </a:r>
            <a:endParaRPr lang="zh-CN" altLang="en-US" sz="2800">
              <a:latin typeface="Times New Roman" panose="02020603050405020304" pitchFamily="18" charset="0"/>
            </a:endParaRPr>
          </a:p>
        </p:txBody>
      </p:sp>
      <p:sp>
        <p:nvSpPr>
          <p:cNvPr id="18" name="Text Box 14"/>
          <p:cNvSpPr txBox="1">
            <a:spLocks noChangeArrowheads="1"/>
          </p:cNvSpPr>
          <p:nvPr/>
        </p:nvSpPr>
        <p:spPr bwMode="auto">
          <a:xfrm>
            <a:off x="3763963" y="5500688"/>
            <a:ext cx="425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低                          高</a:t>
            </a:r>
            <a:endParaRPr lang="zh-CN" altLang="en-US" sz="2800">
              <a:latin typeface="Times New Roman" panose="02020603050405020304" pitchFamily="18" charset="0"/>
            </a:endParaRPr>
          </a:p>
        </p:txBody>
      </p:sp>
      <p:sp>
        <p:nvSpPr>
          <p:cNvPr id="19" name="Text Box 15"/>
          <p:cNvSpPr txBox="1">
            <a:spLocks noChangeArrowheads="1"/>
          </p:cNvSpPr>
          <p:nvPr/>
        </p:nvSpPr>
        <p:spPr bwMode="auto">
          <a:xfrm>
            <a:off x="3763963" y="4702175"/>
            <a:ext cx="4784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Times New Roman" panose="02020603050405020304" pitchFamily="18" charset="0"/>
              </a:rPr>
              <a:t>传送数据              后处理 </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linds(horizont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5" grpId="0" autoUpdateAnimBg="0"/>
      <p:bldP spid="16" grpId="0" autoUpdateAnimBg="0"/>
      <p:bldP spid="17" grpId="0" autoUpdateAnimBg="0"/>
      <p:bldP spid="18" grpId="0" autoUpdateAnimBg="0"/>
      <p:bldP spid="19" grpId="0" autoUpdateAnimBg="0"/>
    </p:bldLst>
  </p:timing>
</p:sld>
</file>

<file path=ppt/tags/tag1.xml><?xml version="1.0" encoding="utf-8"?>
<p:tagLst xmlns:p="http://schemas.openxmlformats.org/presentationml/2006/main">
  <p:tag name="KSO_WM_DOC_GUID" val="{68e55036-1d6a-4c13-9086-7ee36e92c058}"/>
  <p:tag name="COMMONDATA" val="eyJoZGlkIjoiZjM2Y2VjNDQxNTk2NTE2M2JkZjVmZTg1ZjA0MTkxNzUifQ=="/>
  <p:tag name="commondata" val="eyJoZGlkIjoiMzVlZjMxNzk4NDFkZmZhNmYxNTRhN2EyMWZlZjdjYjMifQ=="/>
</p:tagLst>
</file>

<file path=ppt/theme/theme1.xml><?xml version="1.0" encoding="utf-8"?>
<a:theme xmlns:a="http://schemas.openxmlformats.org/drawingml/2006/main" name="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12417</Words>
  <Application>WPS 演示</Application>
  <PresentationFormat>全屏显示(4:3)</PresentationFormat>
  <Paragraphs>2157</Paragraphs>
  <Slides>94</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94</vt:i4>
      </vt:variant>
    </vt:vector>
  </HeadingPairs>
  <TitlesOfParts>
    <vt:vector size="108" baseType="lpstr">
      <vt:lpstr>Arial</vt:lpstr>
      <vt:lpstr>宋体</vt:lpstr>
      <vt:lpstr>Wingdings</vt:lpstr>
      <vt:lpstr>隶书</vt:lpstr>
      <vt:lpstr>微软雅黑 Light</vt:lpstr>
      <vt:lpstr>Calibri</vt:lpstr>
      <vt:lpstr>Times New Roman</vt:lpstr>
      <vt:lpstr>微软雅黑</vt:lpstr>
      <vt:lpstr>Arial Unicode MS</vt:lpstr>
      <vt:lpstr>楷体_GB2312</vt:lpstr>
      <vt:lpstr>新宋体</vt:lpstr>
      <vt:lpstr>楷体_GB2312</vt:lpstr>
      <vt:lpstr>默认设计模板</vt:lpstr>
      <vt:lpstr>自定义设计方案</vt:lpstr>
      <vt:lpstr>第5章 输入输出系统</vt:lpstr>
      <vt:lpstr>5.1 概述</vt:lpstr>
      <vt:lpstr>5.1.1 输入输出系统的发展概况</vt:lpstr>
      <vt:lpstr>早期阶段</vt:lpstr>
      <vt:lpstr>接口模块和DMA阶段</vt:lpstr>
      <vt:lpstr>接口模块和DMA阶段</vt:lpstr>
      <vt:lpstr>具有通道结构的阶段</vt:lpstr>
      <vt:lpstr>具有I/O处理机的阶段</vt:lpstr>
      <vt:lpstr>PowerPoint 演示文稿</vt:lpstr>
      <vt:lpstr>5.1.2 输入输出系统的组成</vt:lpstr>
      <vt:lpstr>I／O软件</vt:lpstr>
      <vt:lpstr>I/O指令</vt:lpstr>
      <vt:lpstr>I／O硬件</vt:lpstr>
      <vt:lpstr>5.1.3 I/O设备与主机的联系方式</vt:lpstr>
      <vt:lpstr>I/O编址方式</vt:lpstr>
      <vt:lpstr>设备寻址</vt:lpstr>
      <vt:lpstr>传送方式</vt:lpstr>
      <vt:lpstr>联络方式</vt:lpstr>
      <vt:lpstr>立即响应方式</vt:lpstr>
      <vt:lpstr>异步工作采用应答信号联络</vt:lpstr>
      <vt:lpstr>PowerPoint 演示文稿</vt:lpstr>
      <vt:lpstr>同步工作采用同步时标联络</vt:lpstr>
      <vt:lpstr>I／O与主机的连接方式</vt:lpstr>
      <vt:lpstr>5.1.4 I/O与主机信息传送的控制方式</vt:lpstr>
      <vt:lpstr>程序查询方式</vt:lpstr>
      <vt:lpstr>程序中断方式</vt:lpstr>
      <vt:lpstr>PowerPoint 演示文稿</vt:lpstr>
      <vt:lpstr>结论</vt:lpstr>
      <vt:lpstr>DMA方式</vt:lpstr>
      <vt:lpstr>DMA方式</vt:lpstr>
      <vt:lpstr>PowerPoint 演示文稿</vt:lpstr>
      <vt:lpstr>5.3 I/O接口</vt:lpstr>
      <vt:lpstr>5.3.1 概述</vt:lpstr>
      <vt:lpstr>主机与外设之间设置接口的理由</vt:lpstr>
      <vt:lpstr>主机与外设之间设置接口的理由</vt:lpstr>
      <vt:lpstr>接口与端口</vt:lpstr>
      <vt:lpstr>I/O端口编址方式</vt:lpstr>
      <vt:lpstr>5.3.2 接口的功能和组成</vt:lpstr>
      <vt:lpstr>数据线与设备选择线</vt:lpstr>
      <vt:lpstr>命令线与状态线</vt:lpstr>
      <vt:lpstr>接口的功能</vt:lpstr>
      <vt:lpstr>接口的功能</vt:lpstr>
      <vt:lpstr>接口的功能</vt:lpstr>
      <vt:lpstr>接口的功能</vt:lpstr>
      <vt:lpstr>接口的组成</vt:lpstr>
      <vt:lpstr>5.3.3 接口类型</vt:lpstr>
      <vt:lpstr>5.4 程序查询方式</vt:lpstr>
      <vt:lpstr>5.4.1程序查询流程</vt:lpstr>
      <vt:lpstr>单个设备查询流程</vt:lpstr>
      <vt:lpstr>多个设备查询流程</vt:lpstr>
      <vt:lpstr>单个设备程序查询方式的程序流程</vt:lpstr>
      <vt:lpstr>CPU查询方式操作步骤</vt:lpstr>
      <vt:lpstr>CPU查询方式操作步骤</vt:lpstr>
      <vt:lpstr>5.4.2 程序查询方式的接口电路</vt:lpstr>
      <vt:lpstr>5.5 程序中断方式</vt:lpstr>
      <vt:lpstr>5.5.l 中断的概念</vt:lpstr>
      <vt:lpstr>中断过程的示意图</vt:lpstr>
      <vt:lpstr>5.5.2  I/O中断的产生</vt:lpstr>
      <vt:lpstr>5.5.3 程序中断方式的接口电路</vt:lpstr>
      <vt:lpstr>中断请求触发器和中断屏蔽触发器</vt:lpstr>
      <vt:lpstr>排队器</vt:lpstr>
      <vt:lpstr>排队器</vt:lpstr>
      <vt:lpstr>中断向量地址形成部件(设备编码器)</vt:lpstr>
      <vt:lpstr>PowerPoint 演示文稿</vt:lpstr>
      <vt:lpstr>PowerPoint 演示文稿</vt:lpstr>
      <vt:lpstr>5.5.4  I／O中断处理过程</vt:lpstr>
      <vt:lpstr>PowerPoint 演示文稿</vt:lpstr>
      <vt:lpstr>I／O中断处理的具体过程</vt:lpstr>
      <vt:lpstr>I／O中断处理的具体过程</vt:lpstr>
      <vt:lpstr>I／O中断处理的具体过程</vt:lpstr>
      <vt:lpstr>5.5.5 中断服务程序的流程</vt:lpstr>
      <vt:lpstr>中断服务程序流程</vt:lpstr>
      <vt:lpstr>中断服务程序流程</vt:lpstr>
      <vt:lpstr>单重中断和多重中断</vt:lpstr>
      <vt:lpstr>PowerPoint 演示文稿</vt:lpstr>
      <vt:lpstr>PowerPoint 演示文稿</vt:lpstr>
      <vt:lpstr>PowerPoint 演示文稿</vt:lpstr>
      <vt:lpstr>5.6 DMA方式</vt:lpstr>
      <vt:lpstr>5.6.1  DMA方式的特点</vt:lpstr>
      <vt:lpstr>5.6.1  DMA方式的特点</vt:lpstr>
      <vt:lpstr>1 停止CPU访问主存</vt:lpstr>
      <vt:lpstr>1 停止CPU访问主存</vt:lpstr>
      <vt:lpstr>2 周期挪用(或周期窃取)</vt:lpstr>
      <vt:lpstr>I／O设备要求DMA传送遇到的三种情况</vt:lpstr>
      <vt:lpstr>3 DMA与CPU交替访问</vt:lpstr>
      <vt:lpstr>5.6.2  DMA接口的功能和组成</vt:lpstr>
      <vt:lpstr>DMA 接口基本组成</vt:lpstr>
      <vt:lpstr>5.6.3  DMA的工作过程</vt:lpstr>
      <vt:lpstr>预处理</vt:lpstr>
      <vt:lpstr>PowerPoint 演示文稿</vt:lpstr>
      <vt:lpstr>PowerPoint 演示文稿</vt:lpstr>
      <vt:lpstr>PowerPoint 演示文稿</vt:lpstr>
      <vt:lpstr>后处理</vt:lpstr>
      <vt:lpstr>DMA方式与程序中断方式的比较</vt:lpstr>
    </vt:vector>
  </TitlesOfParts>
  <Company>3h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本章主要介绍计算机的组成概貌及工作原理，旨在使读者对计算机总体结构有个概括的了解，为深入学习以后各章打下基础。</dc:title>
  <dc:creator>vaio</dc:creator>
  <cp:lastModifiedBy>李剑雄</cp:lastModifiedBy>
  <cp:revision>224</cp:revision>
  <dcterms:created xsi:type="dcterms:W3CDTF">2002-12-19T02:40:00Z</dcterms:created>
  <dcterms:modified xsi:type="dcterms:W3CDTF">2024-04-03T07:29:23Z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2D14074CB33A4E6889E5F6EB601B46DC_13</vt:lpwstr>
  </property>
</Properties>
</file>